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tmp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4" r:id="rId3"/>
    <p:sldId id="257" r:id="rId4"/>
    <p:sldId id="263" r:id="rId5"/>
    <p:sldId id="258" r:id="rId6"/>
    <p:sldId id="273" r:id="rId7"/>
    <p:sldId id="274" r:id="rId8"/>
    <p:sldId id="259" r:id="rId9"/>
    <p:sldId id="260" r:id="rId10"/>
    <p:sldId id="261" r:id="rId11"/>
    <p:sldId id="262" r:id="rId12"/>
    <p:sldId id="267" r:id="rId13"/>
    <p:sldId id="266" r:id="rId14"/>
    <p:sldId id="268" r:id="rId15"/>
    <p:sldId id="269" r:id="rId16"/>
    <p:sldId id="265" r:id="rId17"/>
    <p:sldId id="271" r:id="rId18"/>
    <p:sldId id="270" r:id="rId1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88"/>
    <p:restoredTop sz="95768"/>
  </p:normalViewPr>
  <p:slideViewPr>
    <p:cSldViewPr>
      <p:cViewPr>
        <p:scale>
          <a:sx n="110" d="100"/>
          <a:sy n="110" d="100"/>
        </p:scale>
        <p:origin x="16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292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CA82B-3A3E-43EE-A1EB-28448A68A1F1}" type="datetimeFigureOut">
              <a:rPr lang="zh-TW" altLang="en-US" smtClean="0"/>
              <a:pPr/>
              <a:t>2016/11/30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8AC01-0478-4C04-9C47-5E437A7C3EF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5645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52CA0-A3A5-435E-988C-10C73EA7877D}" type="datetimeFigureOut">
              <a:rPr lang="zh-TW" altLang="en-US" smtClean="0"/>
              <a:pPr/>
              <a:t>2016/11/30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65792-4D2C-4C15-808C-4D09E2A9F3A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1361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88F8-1B65-44C0-9B0B-4E29F494AEFD}" type="datetime1">
              <a:rPr lang="zh-TW" altLang="en-US" smtClean="0"/>
              <a:pPr/>
              <a:t>2016/11/30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043608" y="6357958"/>
            <a:ext cx="7056784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dirty="0" smtClean="0"/>
              <a:t>November 30, 2016, Shizuoka University, Japan and </a:t>
            </a:r>
            <a:r>
              <a:rPr lang="en-US" altLang="zh-TW" dirty="0" err="1" smtClean="0"/>
              <a:t>Tamkang</a:t>
            </a:r>
            <a:r>
              <a:rPr lang="en-US" altLang="zh-TW" dirty="0" smtClean="0"/>
              <a:t> University, Taiwan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1F38-30BD-41A4-9240-10AF65087C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9780-B682-4208-8891-A36E9DB8F80B}" type="datetime1">
              <a:rPr lang="zh-TW" altLang="en-US" smtClean="0"/>
              <a:pPr/>
              <a:t>2016/11/30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214546" y="6357958"/>
            <a:ext cx="4519634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Tentative Program, November 30, 2016, Shizuoka University, Japan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1F38-30BD-41A4-9240-10AF65087C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BFDEB-4F1B-4966-8AE8-D708B4CD4835}" type="datetime1">
              <a:rPr lang="zh-TW" altLang="en-US" smtClean="0"/>
              <a:pPr/>
              <a:t>2016/11/30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214546" y="6357958"/>
            <a:ext cx="4519634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Tentative Program, November 30, 2016, Shizuoka University, Japan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1F38-30BD-41A4-9240-10AF65087C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8132-D527-432F-9551-7FCC683D9E67}" type="datetime1">
              <a:rPr lang="zh-TW" altLang="en-US" smtClean="0"/>
              <a:pPr/>
              <a:t>2016/11/30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214546" y="6357958"/>
            <a:ext cx="4519634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Tentative Program, November 30, 2016, Shizuoka University, Japan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1F38-30BD-41A4-9240-10AF65087C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F8FA2-B0B9-4337-A94B-EF6BCC2A7061}" type="datetime1">
              <a:rPr lang="zh-TW" altLang="en-US" smtClean="0"/>
              <a:pPr/>
              <a:t>2016/11/30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214546" y="6357958"/>
            <a:ext cx="4519634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Tentative Program, November 30, 2016, Shizuoka University, Japan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1F38-30BD-41A4-9240-10AF65087C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D4B7-3BAF-4EDF-8F55-4AF00088B703}" type="datetime1">
              <a:rPr lang="zh-TW" altLang="en-US" smtClean="0"/>
              <a:pPr/>
              <a:t>2016/11/30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214546" y="6357958"/>
            <a:ext cx="4519634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Tentative Program, November 30, 2016, Shizuoka University, Japan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1F38-30BD-41A4-9240-10AF65087C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04351-D878-4A32-96C7-793216D70DB5}" type="datetime1">
              <a:rPr lang="zh-TW" altLang="en-US" smtClean="0"/>
              <a:pPr/>
              <a:t>2016/11/30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2214546" y="6357958"/>
            <a:ext cx="4519634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Tentative Program, November 30, 2016, Shizuoka University, Japan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1F38-30BD-41A4-9240-10AF65087C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BA79-F156-44A9-8B12-C571F4E1C676}" type="datetime1">
              <a:rPr lang="zh-TW" altLang="en-US" smtClean="0"/>
              <a:pPr/>
              <a:t>2016/11/30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2214546" y="6357958"/>
            <a:ext cx="4519634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Tentative Program, November 30, 2016, Shizuoka University, Japan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1F38-30BD-41A4-9240-10AF65087C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B7285-50DD-45B0-B6D7-D56BD56062DF}" type="datetime1">
              <a:rPr lang="zh-TW" altLang="en-US" smtClean="0"/>
              <a:pPr/>
              <a:t>2016/11/30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2214546" y="6357958"/>
            <a:ext cx="4519634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Tentative Program, November 30, 2016, Shizuoka University, Japan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1F38-30BD-41A4-9240-10AF65087C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17587-E47F-42C6-BA0F-DBD5CE07B3E0}" type="datetime1">
              <a:rPr lang="zh-TW" altLang="en-US" smtClean="0"/>
              <a:pPr/>
              <a:t>2016/11/30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214546" y="6357958"/>
            <a:ext cx="4519634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Tentative Program, November 30, 2016, Shizuoka University, Japan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1F38-30BD-41A4-9240-10AF65087C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F18F9-281D-4928-A32A-71A27AE677A5}" type="datetime1">
              <a:rPr lang="zh-TW" altLang="en-US" smtClean="0"/>
              <a:pPr/>
              <a:t>2016/11/30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214546" y="6357958"/>
            <a:ext cx="4519634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TW" smtClean="0"/>
              <a:t>Tentative Program, November 30, 2016, Shizuoka University, Japan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A1F38-30BD-41A4-9240-10AF65087C7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57905-2095-4037-A9BC-CC8C4AE6C15B}" type="datetime1">
              <a:rPr lang="zh-TW" altLang="en-US" smtClean="0"/>
              <a:pPr/>
              <a:t>2016/11/30</a:t>
            </a:fld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A1F38-30BD-41A4-9240-10AF65087C79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043608" y="6597352"/>
            <a:ext cx="7056784" cy="269747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altLang="zh-TW" smtClean="0"/>
              <a:t>November 30, 2016, Shizuoka University, Japan and Tamkang University, Taiwan</a:t>
            </a:r>
            <a:endParaRPr lang="zh-TW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tiff"/><Relationship Id="rId9" Type="http://schemas.openxmlformats.org/officeDocument/2006/relationships/image" Target="../media/image8.tmp"/><Relationship Id="rId10" Type="http://schemas.openxmlformats.org/officeDocument/2006/relationships/image" Target="../media/image9.jpeg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tiff"/><Relationship Id="rId7" Type="http://schemas.openxmlformats.org/officeDocument/2006/relationships/image" Target="../media/image1.jpe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tiff"/><Relationship Id="rId7" Type="http://schemas.openxmlformats.org/officeDocument/2006/relationships/image" Target="../media/image1.jpeg"/><Relationship Id="rId8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hyperlink" Target="https://www.google.com.tw/maps/@25.17597,121.4485382,18z?hl=en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s://www.google.com.tw/maps/@25.1769321,121.4493361,20z?hl=en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hyperlink" Target="https://www.google.com.tw/maps/@25.1713321,121.4391904,18z?hl=en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kanolab.net/kano/index.en.html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kano@inf.shizuoka.ac.jp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tiff"/><Relationship Id="rId7" Type="http://schemas.openxmlformats.org/officeDocument/2006/relationships/image" Target="../media/image8.tmp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212" y="869584"/>
            <a:ext cx="7772400" cy="2559416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Welcome </a:t>
            </a:r>
            <a:r>
              <a:rPr lang="en-US" sz="3600" b="1" dirty="0" smtClean="0">
                <a:solidFill>
                  <a:schemeClr val="accent1"/>
                </a:solidFill>
              </a:rPr>
              <a:t/>
            </a:r>
            <a:br>
              <a:rPr lang="en-US" sz="3600" b="1" dirty="0" smtClean="0">
                <a:solidFill>
                  <a:schemeClr val="accent1"/>
                </a:solidFill>
              </a:rPr>
            </a:br>
            <a:r>
              <a:rPr lang="en-US" sz="4000" b="1" dirty="0" smtClean="0">
                <a:solidFill>
                  <a:schemeClr val="accent1"/>
                </a:solidFill>
              </a:rPr>
              <a:t>Prof</a:t>
            </a:r>
            <a:r>
              <a:rPr lang="en-US" sz="4000" b="1" dirty="0">
                <a:solidFill>
                  <a:schemeClr val="accent1"/>
                </a:solidFill>
              </a:rPr>
              <a:t>. </a:t>
            </a:r>
            <a:r>
              <a:rPr lang="en-US" sz="4000" b="1" dirty="0" err="1">
                <a:solidFill>
                  <a:schemeClr val="accent1"/>
                </a:solidFill>
              </a:rPr>
              <a:t>Yoshinobu</a:t>
            </a:r>
            <a:r>
              <a:rPr lang="en-US" sz="4000" b="1" dirty="0">
                <a:solidFill>
                  <a:schemeClr val="accent1"/>
                </a:solidFill>
              </a:rPr>
              <a:t> Kano, </a:t>
            </a:r>
            <a:r>
              <a:rPr lang="en-US" sz="3600" b="1" dirty="0" smtClean="0">
                <a:solidFill>
                  <a:schemeClr val="accent1"/>
                </a:solidFill>
              </a:rPr>
              <a:t/>
            </a:r>
            <a:br>
              <a:rPr lang="en-US" sz="3600" b="1" dirty="0" smtClean="0">
                <a:solidFill>
                  <a:schemeClr val="accent1"/>
                </a:solidFill>
              </a:rPr>
            </a:br>
            <a:r>
              <a:rPr lang="en-US" sz="3600" b="1" dirty="0" smtClean="0">
                <a:solidFill>
                  <a:schemeClr val="accent1"/>
                </a:solidFill>
              </a:rPr>
              <a:t>Shizuoka </a:t>
            </a:r>
            <a:r>
              <a:rPr lang="en-US" sz="3600" b="1" dirty="0">
                <a:solidFill>
                  <a:schemeClr val="accent1"/>
                </a:solidFill>
              </a:rPr>
              <a:t>University, Japan</a:t>
            </a:r>
            <a:br>
              <a:rPr lang="en-US" sz="3600" b="1" dirty="0">
                <a:solidFill>
                  <a:schemeClr val="accent1"/>
                </a:solidFill>
              </a:rPr>
            </a:br>
            <a:r>
              <a:rPr lang="en-US" sz="3600" b="1" dirty="0">
                <a:solidFill>
                  <a:srgbClr val="FF0000"/>
                </a:solidFill>
              </a:rPr>
              <a:t>Visiting </a:t>
            </a:r>
            <a:r>
              <a:rPr lang="en-US" sz="3600" b="1" dirty="0" err="1">
                <a:solidFill>
                  <a:srgbClr val="FF0000"/>
                </a:solidFill>
              </a:rPr>
              <a:t>Tamkang</a:t>
            </a:r>
            <a:r>
              <a:rPr lang="en-US" sz="3600" b="1" dirty="0">
                <a:solidFill>
                  <a:srgbClr val="FF0000"/>
                </a:solidFill>
              </a:rPr>
              <a:t> University, Taiwan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10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818948" y="4182179"/>
            <a:ext cx="1324544" cy="16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副標題 2"/>
          <p:cNvSpPr txBox="1">
            <a:spLocks/>
          </p:cNvSpPr>
          <p:nvPr/>
        </p:nvSpPr>
        <p:spPr bwMode="auto">
          <a:xfrm>
            <a:off x="683568" y="5838363"/>
            <a:ext cx="1582738" cy="82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kumimoji="0" lang="en-US" altLang="zh-TW" sz="2000" b="1" dirty="0"/>
              <a:t>Min-</a:t>
            </a:r>
            <a:r>
              <a:rPr kumimoji="0" lang="en-US" altLang="zh-TW" sz="2000" b="1" dirty="0" err="1"/>
              <a:t>Yuh</a:t>
            </a:r>
            <a:r>
              <a:rPr kumimoji="0" lang="en-US" altLang="zh-TW" sz="2000" b="1" dirty="0"/>
              <a:t> </a:t>
            </a:r>
            <a:r>
              <a:rPr kumimoji="0" lang="en-US" altLang="zh-TW" sz="2000" b="1" dirty="0" smtClean="0"/>
              <a:t>Day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en-US" altLang="zh-TW" sz="1400" b="1" dirty="0" smtClean="0">
                <a:solidFill>
                  <a:schemeClr val="bg1">
                    <a:lumMod val="65000"/>
                  </a:schemeClr>
                </a:solidFill>
              </a:rPr>
              <a:t>Assistant Professor, IM, TKU</a:t>
            </a:r>
            <a:endParaRPr kumimoji="0" lang="en-US" altLang="zh-TW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722604" y="5838363"/>
            <a:ext cx="13072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latin typeface="Calibri" pitchFamily="34" charset="0"/>
                <a:ea typeface="新細明體" pitchFamily="18" charset="-120"/>
              </a:rPr>
              <a:t>Yue-Da Lin</a:t>
            </a:r>
          </a:p>
          <a:p>
            <a:pPr algn="ctr"/>
            <a:r>
              <a:rPr lang="en-US" altLang="zh-TW" sz="1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新細明體" pitchFamily="18" charset="-120"/>
              </a:rPr>
              <a:t>MBA Student,</a:t>
            </a:r>
          </a:p>
          <a:p>
            <a:pPr algn="ctr"/>
            <a:r>
              <a:rPr lang="en-US" altLang="zh-TW" sz="1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新細明體" pitchFamily="18" charset="-120"/>
              </a:rPr>
              <a:t>IM, TKU</a:t>
            </a:r>
            <a:endParaRPr lang="zh-TW" altLang="en-US" sz="2000" b="1" dirty="0">
              <a:solidFill>
                <a:schemeClr val="bg1">
                  <a:lumMod val="65000"/>
                </a:schemeClr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43699" y="5838363"/>
            <a:ext cx="16709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latin typeface="Calibri" pitchFamily="34" charset="0"/>
                <a:ea typeface="新細明體" pitchFamily="18" charset="-120"/>
              </a:rPr>
              <a:t>Chou-Yu Chen</a:t>
            </a:r>
          </a:p>
          <a:p>
            <a:pPr algn="ctr"/>
            <a:r>
              <a:rPr lang="en-US" altLang="zh-TW" sz="1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新細明體" pitchFamily="18" charset="-120"/>
              </a:rPr>
              <a:t>MBA Student,</a:t>
            </a:r>
          </a:p>
          <a:p>
            <a:pPr algn="ctr"/>
            <a:r>
              <a:rPr lang="en-US" altLang="zh-TW" sz="1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新細明體" pitchFamily="18" charset="-120"/>
              </a:rPr>
              <a:t>IM</a:t>
            </a:r>
            <a:r>
              <a:rPr lang="en-US" altLang="zh-TW" sz="1400" b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新細明體" pitchFamily="18" charset="-120"/>
              </a:rPr>
              <a:t>, </a:t>
            </a:r>
            <a:r>
              <a:rPr lang="en-US" altLang="zh-TW" sz="1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新細明體" pitchFamily="18" charset="-120"/>
              </a:rPr>
              <a:t>TKU</a:t>
            </a:r>
            <a:endParaRPr lang="zh-TW" altLang="en-US" sz="1400" b="1" dirty="0">
              <a:solidFill>
                <a:schemeClr val="bg1">
                  <a:lumMod val="65000"/>
                </a:schemeClr>
              </a:solidFill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634484" y="5838363"/>
            <a:ext cx="1643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err="1" smtClean="0">
                <a:latin typeface="Calibri" pitchFamily="34" charset="0"/>
                <a:ea typeface="新細明體" pitchFamily="18" charset="-120"/>
              </a:rPr>
              <a:t>Jheng</a:t>
            </a:r>
            <a:r>
              <a:rPr lang="en-US" altLang="zh-TW" sz="2000" b="1" dirty="0" smtClean="0">
                <a:latin typeface="Calibri" pitchFamily="34" charset="0"/>
                <a:ea typeface="新細明體" pitchFamily="18" charset="-120"/>
              </a:rPr>
              <a:t>-Gang Li</a:t>
            </a:r>
          </a:p>
          <a:p>
            <a:pPr algn="ctr"/>
            <a:r>
              <a:rPr lang="en-US" altLang="zh-TW" sz="1400" b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新細明體" pitchFamily="18" charset="-120"/>
              </a:rPr>
              <a:t>MBA Student,</a:t>
            </a:r>
          </a:p>
          <a:p>
            <a:pPr algn="ctr"/>
            <a:r>
              <a:rPr lang="en-US" altLang="zh-TW" sz="1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新細明體" pitchFamily="18" charset="-120"/>
              </a:rPr>
              <a:t>ECON, TKU</a:t>
            </a:r>
            <a:endParaRPr lang="zh-TW" altLang="en-US" sz="1400" b="1" dirty="0">
              <a:solidFill>
                <a:schemeClr val="bg1">
                  <a:lumMod val="65000"/>
                </a:schemeClr>
              </a:solidFill>
              <a:latin typeface="Calibri" pitchFamily="34" charset="0"/>
              <a:ea typeface="新細明體" pitchFamily="18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2006" y="4182179"/>
            <a:ext cx="1208871" cy="16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5" descr="C:\Users\myday\Downloads\TKU-logo-12c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1629" y="79805"/>
            <a:ext cx="666610" cy="66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文字方塊 14"/>
          <p:cNvSpPr txBox="1">
            <a:spLocks noChangeArrowheads="1"/>
          </p:cNvSpPr>
          <p:nvPr/>
        </p:nvSpPr>
        <p:spPr bwMode="auto">
          <a:xfrm>
            <a:off x="7050894" y="-1482"/>
            <a:ext cx="206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TW" b="1" dirty="0" err="1" smtClean="0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2" name="Picture 6" descr="C:\Users\myday\Downloads\TKU-title15c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238" y="352216"/>
            <a:ext cx="1511278" cy="39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03648" y="6632029"/>
            <a:ext cx="6336704" cy="225971"/>
          </a:xfrm>
        </p:spPr>
        <p:txBody>
          <a:bodyPr/>
          <a:lstStyle/>
          <a:p>
            <a:r>
              <a:rPr lang="en-US" altLang="zh-TW" dirty="0" smtClean="0"/>
              <a:t>November 30, 2016, Shizuoka University, Japan and </a:t>
            </a:r>
            <a:r>
              <a:rPr lang="en-US" altLang="zh-TW" dirty="0" err="1" smtClean="0"/>
              <a:t>Tamkang</a:t>
            </a:r>
            <a:r>
              <a:rPr lang="en-US" altLang="zh-TW" dirty="0" smtClean="0"/>
              <a:t> University, Taiwan</a:t>
            </a:r>
            <a:endParaRPr lang="zh-TW" alt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211" y="472533"/>
            <a:ext cx="1080476" cy="4276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211" y="53945"/>
            <a:ext cx="1959803" cy="4204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66" y="53945"/>
            <a:ext cx="689578" cy="689578"/>
          </a:xfrm>
          <a:prstGeom prst="rect">
            <a:avLst/>
          </a:prstGeom>
        </p:spPr>
      </p:pic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42" y="4180954"/>
            <a:ext cx="1401919" cy="1641600"/>
          </a:xfrm>
          <a:prstGeom prst="rect">
            <a:avLst/>
          </a:prstGeom>
        </p:spPr>
      </p:pic>
      <p:pic>
        <p:nvPicPr>
          <p:cNvPr id="18" name="Picture 2" descr="https://scontent-tpe1-1.xx.fbcdn.net/v/t34.0-12/14937969_1521447074536256_1679985479_n.jpg?oh=e7bdcdc277a989856b7f9284f715baf2&amp;oe=582181D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692" y="4196763"/>
            <a:ext cx="1331883" cy="1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932742" y="3429000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accent6">
                    <a:lumMod val="50000"/>
                  </a:schemeClr>
                </a:solidFill>
              </a:rPr>
              <a:t>Time: 13:10-17:00, November </a:t>
            </a:r>
            <a:r>
              <a:rPr lang="en-US" altLang="zh-TW" dirty="0">
                <a:solidFill>
                  <a:schemeClr val="accent6">
                    <a:lumMod val="50000"/>
                  </a:schemeClr>
                </a:solidFill>
              </a:rPr>
              <a:t>30, 2016 (Wed</a:t>
            </a:r>
            <a:r>
              <a:rPr lang="en-US" altLang="zh-TW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algn="ctr"/>
            <a:r>
              <a:rPr lang="en-US" altLang="zh-TW" dirty="0" smtClean="0">
                <a:solidFill>
                  <a:schemeClr val="accent6">
                    <a:lumMod val="50000"/>
                  </a:schemeClr>
                </a:solidFill>
              </a:rPr>
              <a:t>Place: B302b, Business and Management Building, TKU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748" y="1238878"/>
            <a:ext cx="1099390" cy="1570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212" y="1124744"/>
            <a:ext cx="7772400" cy="255941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Deep Learning for </a:t>
            </a:r>
            <a:r>
              <a:rPr lang="en-US" sz="4000" b="1" dirty="0" err="1">
                <a:solidFill>
                  <a:srgbClr val="FF0000"/>
                </a:solidFill>
              </a:rPr>
              <a:t>Robo</a:t>
            </a:r>
            <a:r>
              <a:rPr lang="en-US" sz="4000" b="1" dirty="0">
                <a:solidFill>
                  <a:srgbClr val="FF0000"/>
                </a:solidFill>
              </a:rPr>
              <a:t>-Advisors in Portfolio Optimization: </a:t>
            </a:r>
            <a:r>
              <a:rPr lang="en-US" sz="4000" b="1" dirty="0" smtClean="0">
                <a:solidFill>
                  <a:srgbClr val="FF0000"/>
                </a:solidFill>
              </a:rPr>
              <a:t/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An </a:t>
            </a:r>
            <a:r>
              <a:rPr lang="en-US" sz="4000" b="1" dirty="0">
                <a:solidFill>
                  <a:srgbClr val="FF0000"/>
                </a:solidFill>
              </a:rPr>
              <a:t>Extension of Black-</a:t>
            </a:r>
            <a:r>
              <a:rPr lang="en-US" sz="4000" b="1" dirty="0" err="1">
                <a:solidFill>
                  <a:srgbClr val="FF0000"/>
                </a:solidFill>
              </a:rPr>
              <a:t>Litterman</a:t>
            </a:r>
            <a:r>
              <a:rPr lang="en-US" sz="4000" b="1" dirty="0">
                <a:solidFill>
                  <a:srgbClr val="FF0000"/>
                </a:solidFill>
              </a:rPr>
              <a:t> Model and Ross Recovery Theorem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20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1629" y="79805"/>
            <a:ext cx="666610" cy="66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文字方塊 14"/>
          <p:cNvSpPr txBox="1">
            <a:spLocks noChangeArrowheads="1"/>
          </p:cNvSpPr>
          <p:nvPr/>
        </p:nvSpPr>
        <p:spPr bwMode="auto">
          <a:xfrm>
            <a:off x="7050894" y="-1482"/>
            <a:ext cx="206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TW" b="1" dirty="0" err="1" smtClean="0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2" name="Picture 6" descr="C:\Users\myday\Downloads\TKU-title15c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238" y="352216"/>
            <a:ext cx="1511278" cy="39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03648" y="6632029"/>
            <a:ext cx="6336704" cy="225971"/>
          </a:xfrm>
        </p:spPr>
        <p:txBody>
          <a:bodyPr/>
          <a:lstStyle/>
          <a:p>
            <a:r>
              <a:rPr lang="en-US" altLang="zh-TW" dirty="0" smtClean="0"/>
              <a:t>November 30, 2016, Shizuoka University, Japan and </a:t>
            </a:r>
            <a:r>
              <a:rPr lang="en-US" altLang="zh-TW" dirty="0" err="1" smtClean="0"/>
              <a:t>Tamkang</a:t>
            </a:r>
            <a:r>
              <a:rPr lang="en-US" altLang="zh-TW" dirty="0" smtClean="0"/>
              <a:t> University, Taiwan</a:t>
            </a:r>
            <a:endParaRPr lang="zh-TW" alt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11" y="472533"/>
            <a:ext cx="1080476" cy="4276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11" y="53945"/>
            <a:ext cx="1959803" cy="4204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66" y="53945"/>
            <a:ext cx="689578" cy="689578"/>
          </a:xfrm>
          <a:prstGeom prst="rect">
            <a:avLst/>
          </a:prstGeom>
        </p:spPr>
      </p:pic>
      <p:pic>
        <p:nvPicPr>
          <p:cNvPr id="15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4858312" y="4050503"/>
            <a:ext cx="1324544" cy="16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副標題 2"/>
          <p:cNvSpPr txBox="1">
            <a:spLocks/>
          </p:cNvSpPr>
          <p:nvPr/>
        </p:nvSpPr>
        <p:spPr bwMode="auto">
          <a:xfrm>
            <a:off x="4722932" y="5706687"/>
            <a:ext cx="1582738" cy="82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kumimoji="0" lang="en-US" altLang="zh-TW" sz="2000" b="1" dirty="0"/>
              <a:t>Min-</a:t>
            </a:r>
            <a:r>
              <a:rPr kumimoji="0" lang="en-US" altLang="zh-TW" sz="2000" b="1" dirty="0" err="1"/>
              <a:t>Yuh</a:t>
            </a:r>
            <a:r>
              <a:rPr kumimoji="0" lang="en-US" altLang="zh-TW" sz="2000" b="1" dirty="0"/>
              <a:t> </a:t>
            </a:r>
            <a:r>
              <a:rPr kumimoji="0" lang="en-US" altLang="zh-TW" sz="2000" b="1" dirty="0" smtClean="0"/>
              <a:t>Day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en-US" altLang="zh-TW" sz="1400" b="1" dirty="0" smtClean="0">
                <a:solidFill>
                  <a:schemeClr val="bg1">
                    <a:lumMod val="65000"/>
                  </a:schemeClr>
                </a:solidFill>
              </a:rPr>
              <a:t>Assistant Professor, IM, TKU</a:t>
            </a:r>
            <a:endParaRPr kumimoji="0" lang="en-US" altLang="zh-TW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矩形 15"/>
          <p:cNvSpPr/>
          <p:nvPr/>
        </p:nvSpPr>
        <p:spPr>
          <a:xfrm>
            <a:off x="2676280" y="5706687"/>
            <a:ext cx="1643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err="1" smtClean="0">
                <a:latin typeface="Calibri" pitchFamily="34" charset="0"/>
                <a:ea typeface="新細明體" pitchFamily="18" charset="-120"/>
              </a:rPr>
              <a:t>Jheng</a:t>
            </a:r>
            <a:r>
              <a:rPr lang="en-US" altLang="zh-TW" sz="2000" b="1" dirty="0" smtClean="0">
                <a:latin typeface="Calibri" pitchFamily="34" charset="0"/>
                <a:ea typeface="新細明體" pitchFamily="18" charset="-120"/>
              </a:rPr>
              <a:t>-Gang Li</a:t>
            </a:r>
          </a:p>
          <a:p>
            <a:pPr algn="ctr"/>
            <a:r>
              <a:rPr lang="en-US" altLang="zh-TW" sz="1400" b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新細明體" pitchFamily="18" charset="-120"/>
              </a:rPr>
              <a:t>MBA Student,</a:t>
            </a:r>
          </a:p>
          <a:p>
            <a:pPr algn="ctr"/>
            <a:r>
              <a:rPr lang="en-US" altLang="zh-TW" sz="1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新細明體" pitchFamily="18" charset="-120"/>
              </a:rPr>
              <a:t>ECON, TKU</a:t>
            </a:r>
            <a:endParaRPr lang="zh-TW" altLang="en-US" sz="1400" b="1" dirty="0">
              <a:solidFill>
                <a:schemeClr val="bg1">
                  <a:lumMod val="65000"/>
                </a:schemeClr>
              </a:solidFill>
              <a:latin typeface="Calibri" pitchFamily="34" charset="0"/>
              <a:ea typeface="新細明體" pitchFamily="18" charset="-12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93802" y="4050503"/>
            <a:ext cx="1208871" cy="16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6136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212" y="1124744"/>
            <a:ext cx="7772400" cy="255941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Deep Learning for </a:t>
            </a:r>
            <a:r>
              <a:rPr lang="en-US" sz="4000" b="1" dirty="0" smtClean="0">
                <a:solidFill>
                  <a:srgbClr val="FF0000"/>
                </a:solidFill>
              </a:rPr>
              <a:t/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Question </a:t>
            </a:r>
            <a:r>
              <a:rPr lang="en-US" sz="4000" b="1" dirty="0">
                <a:solidFill>
                  <a:srgbClr val="FF0000"/>
                </a:solidFill>
              </a:rPr>
              <a:t>Answering System </a:t>
            </a:r>
            <a:r>
              <a:rPr lang="en-US" sz="4000" b="1" dirty="0" smtClean="0">
                <a:solidFill>
                  <a:srgbClr val="FF0000"/>
                </a:solidFill>
              </a:rPr>
              <a:t/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with </a:t>
            </a:r>
            <a:r>
              <a:rPr lang="en-US" sz="4000" b="1" dirty="0">
                <a:solidFill>
                  <a:srgbClr val="FF0000"/>
                </a:solidFill>
              </a:rPr>
              <a:t>Dynamic Memory Networks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20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1629" y="79805"/>
            <a:ext cx="666610" cy="66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文字方塊 14"/>
          <p:cNvSpPr txBox="1">
            <a:spLocks noChangeArrowheads="1"/>
          </p:cNvSpPr>
          <p:nvPr/>
        </p:nvSpPr>
        <p:spPr bwMode="auto">
          <a:xfrm>
            <a:off x="7050894" y="-1482"/>
            <a:ext cx="206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TW" b="1" dirty="0" err="1" smtClean="0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2" name="Picture 6" descr="C:\Users\myday\Downloads\TKU-title15c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238" y="352216"/>
            <a:ext cx="1511278" cy="39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03648" y="6632029"/>
            <a:ext cx="6336704" cy="225971"/>
          </a:xfrm>
        </p:spPr>
        <p:txBody>
          <a:bodyPr/>
          <a:lstStyle/>
          <a:p>
            <a:r>
              <a:rPr lang="en-US" altLang="zh-TW" dirty="0" smtClean="0"/>
              <a:t>November 30, 2016, Shizuoka University, Japan and </a:t>
            </a:r>
            <a:r>
              <a:rPr lang="en-US" altLang="zh-TW" dirty="0" err="1" smtClean="0"/>
              <a:t>Tamkang</a:t>
            </a:r>
            <a:r>
              <a:rPr lang="en-US" altLang="zh-TW" dirty="0" smtClean="0"/>
              <a:t> University, Taiwan</a:t>
            </a:r>
            <a:endParaRPr lang="zh-TW" alt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11" y="472533"/>
            <a:ext cx="1080476" cy="4276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11" y="53945"/>
            <a:ext cx="1959803" cy="4204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66" y="53945"/>
            <a:ext cx="689578" cy="689578"/>
          </a:xfrm>
          <a:prstGeom prst="rect">
            <a:avLst/>
          </a:prstGeom>
        </p:spPr>
      </p:pic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5007721" y="4144221"/>
            <a:ext cx="1324544" cy="16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副標題 2"/>
          <p:cNvSpPr txBox="1">
            <a:spLocks/>
          </p:cNvSpPr>
          <p:nvPr/>
        </p:nvSpPr>
        <p:spPr bwMode="auto">
          <a:xfrm>
            <a:off x="4872341" y="5800405"/>
            <a:ext cx="1582738" cy="82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kumimoji="0" lang="en-US" altLang="zh-TW" sz="2000" b="1" dirty="0"/>
              <a:t>Min-</a:t>
            </a:r>
            <a:r>
              <a:rPr kumimoji="0" lang="en-US" altLang="zh-TW" sz="2000" b="1" dirty="0" err="1"/>
              <a:t>Yuh</a:t>
            </a:r>
            <a:r>
              <a:rPr kumimoji="0" lang="en-US" altLang="zh-TW" sz="2000" b="1" dirty="0"/>
              <a:t> </a:t>
            </a:r>
            <a:r>
              <a:rPr kumimoji="0" lang="en-US" altLang="zh-TW" sz="2000" b="1" dirty="0" smtClean="0"/>
              <a:t>Day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en-US" altLang="zh-TW" sz="1400" b="1" dirty="0" smtClean="0">
                <a:solidFill>
                  <a:schemeClr val="bg1">
                    <a:lumMod val="65000"/>
                  </a:schemeClr>
                </a:solidFill>
              </a:rPr>
              <a:t>Assistant Professor, IM, TKU</a:t>
            </a:r>
            <a:endParaRPr kumimoji="0" lang="en-US" altLang="zh-TW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矩形 13"/>
          <p:cNvSpPr/>
          <p:nvPr/>
        </p:nvSpPr>
        <p:spPr>
          <a:xfrm>
            <a:off x="2675164" y="5784596"/>
            <a:ext cx="16709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latin typeface="Calibri" pitchFamily="34" charset="0"/>
                <a:ea typeface="新細明體" pitchFamily="18" charset="-120"/>
              </a:rPr>
              <a:t>Chou-Yu Chen</a:t>
            </a:r>
          </a:p>
          <a:p>
            <a:pPr algn="ctr"/>
            <a:r>
              <a:rPr lang="en-US" altLang="zh-TW" sz="1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新細明體" pitchFamily="18" charset="-120"/>
              </a:rPr>
              <a:t>MBA Student,</a:t>
            </a:r>
          </a:p>
          <a:p>
            <a:pPr algn="ctr"/>
            <a:r>
              <a:rPr lang="en-US" altLang="zh-TW" sz="1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新細明體" pitchFamily="18" charset="-120"/>
              </a:rPr>
              <a:t>IM</a:t>
            </a:r>
            <a:r>
              <a:rPr lang="en-US" altLang="zh-TW" sz="1400" b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新細明體" pitchFamily="18" charset="-120"/>
              </a:rPr>
              <a:t>, </a:t>
            </a:r>
            <a:r>
              <a:rPr lang="en-US" altLang="zh-TW" sz="1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新細明體" pitchFamily="18" charset="-120"/>
              </a:rPr>
              <a:t>TKU</a:t>
            </a:r>
            <a:endParaRPr lang="zh-TW" altLang="en-US" sz="1400" b="1" dirty="0">
              <a:solidFill>
                <a:schemeClr val="bg1">
                  <a:lumMod val="65000"/>
                </a:schemeClr>
              </a:solidFill>
              <a:latin typeface="Calibri" pitchFamily="34" charset="0"/>
              <a:ea typeface="新細明體" pitchFamily="18" charset="-120"/>
            </a:endParaRPr>
          </a:p>
        </p:txBody>
      </p:sp>
      <p:pic>
        <p:nvPicPr>
          <p:cNvPr id="15" name="Picture 2" descr="https://scontent-tpe1-1.xx.fbcdn.net/v/t34.0-12/14937969_1521447074536256_1679985479_n.jpg?oh=e7bdcdc277a989856b7f9284f715baf2&amp;oe=582181D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07" y="4126560"/>
            <a:ext cx="1331883" cy="1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20189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Shizuoka University</a:t>
            </a:r>
            <a:r>
              <a:rPr lang="en-US" b="1" smtClean="0">
                <a:solidFill>
                  <a:srgbClr val="FF0000"/>
                </a:solidFill>
              </a:rPr>
              <a:t>, Japan</a:t>
            </a:r>
            <a:br>
              <a:rPr lang="en-US" b="1" smtClean="0">
                <a:solidFill>
                  <a:srgbClr val="FF0000"/>
                </a:solidFill>
              </a:rPr>
            </a:br>
            <a:r>
              <a:rPr lang="en-US" b="1" dirty="0" err="1" smtClean="0">
                <a:solidFill>
                  <a:srgbClr val="FF0000"/>
                </a:solidFill>
              </a:rPr>
              <a:t>Tamkang</a:t>
            </a:r>
            <a:r>
              <a:rPr lang="en-US" b="1" dirty="0" smtClean="0">
                <a:solidFill>
                  <a:srgbClr val="FF0000"/>
                </a:solidFill>
              </a:rPr>
              <a:t> University, Taiwan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5150"/>
            <a:ext cx="9144000" cy="5383622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03648" y="6632029"/>
            <a:ext cx="6336704" cy="225971"/>
          </a:xfrm>
        </p:spPr>
        <p:txBody>
          <a:bodyPr/>
          <a:lstStyle/>
          <a:p>
            <a:r>
              <a:rPr lang="en-US" altLang="zh-TW" dirty="0" smtClean="0"/>
              <a:t>November 30, 2016, Shizuoka University, Japan and </a:t>
            </a:r>
            <a:r>
              <a:rPr lang="en-US" altLang="zh-TW" dirty="0" err="1" smtClean="0"/>
              <a:t>Tamkang</a:t>
            </a:r>
            <a:r>
              <a:rPr lang="en-US" altLang="zh-TW" dirty="0" smtClean="0"/>
              <a:t> University, Taiwan</a:t>
            </a:r>
            <a:endParaRPr lang="zh-TW" alt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411760" y="5445224"/>
            <a:ext cx="720080" cy="720080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084168" y="3215407"/>
            <a:ext cx="360040" cy="360040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3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9144000" cy="5210503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03648" y="6632029"/>
            <a:ext cx="6336704" cy="225971"/>
          </a:xfrm>
        </p:spPr>
        <p:txBody>
          <a:bodyPr/>
          <a:lstStyle/>
          <a:p>
            <a:r>
              <a:rPr lang="en-US" altLang="zh-TW" dirty="0" smtClean="0"/>
              <a:t>November 30, 2016, Shizuoka University, Japan and </a:t>
            </a:r>
            <a:r>
              <a:rPr lang="en-US" altLang="zh-TW" dirty="0" err="1" smtClean="0"/>
              <a:t>Tamkang</a:t>
            </a:r>
            <a:r>
              <a:rPr lang="en-US" altLang="zh-TW" dirty="0" smtClean="0"/>
              <a:t> University, Taiwan</a:t>
            </a:r>
            <a:endParaRPr lang="zh-TW" alt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932040" y="3717032"/>
            <a:ext cx="864096" cy="79208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-1"/>
            <a:ext cx="8229600" cy="1201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Shizuoka University, Japan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173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9590"/>
            <a:ext cx="9144000" cy="514836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987824" y="1340768"/>
            <a:ext cx="864096" cy="79208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-1"/>
            <a:ext cx="8229600" cy="1201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</a:rPr>
              <a:t>Tamkang</a:t>
            </a:r>
            <a:r>
              <a:rPr lang="en-US" b="1" dirty="0" smtClean="0">
                <a:solidFill>
                  <a:srgbClr val="FF0000"/>
                </a:solidFill>
              </a:rPr>
              <a:t> University, Taiwan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03648" y="6632029"/>
            <a:ext cx="6336704" cy="225971"/>
          </a:xfrm>
        </p:spPr>
        <p:txBody>
          <a:bodyPr/>
          <a:lstStyle/>
          <a:p>
            <a:r>
              <a:rPr lang="en-US" altLang="zh-TW" dirty="0" smtClean="0"/>
              <a:t>November 30, 2016, Shizuoka University, Japan and </a:t>
            </a:r>
            <a:r>
              <a:rPr lang="en-US" altLang="zh-TW" dirty="0" err="1" smtClean="0"/>
              <a:t>Tamkang</a:t>
            </a:r>
            <a:r>
              <a:rPr lang="en-US" altLang="zh-TW" dirty="0" smtClean="0"/>
              <a:t> University, Taiwan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93091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" y="1412776"/>
            <a:ext cx="9144000" cy="517688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-1"/>
            <a:ext cx="8229600" cy="1201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>
                <a:solidFill>
                  <a:schemeClr val="accent1"/>
                </a:solidFill>
              </a:rPr>
              <a:t>Shizuoka-</a:t>
            </a:r>
            <a:r>
              <a:rPr lang="en-US" altLang="zh-TW" b="1" dirty="0" err="1">
                <a:solidFill>
                  <a:schemeClr val="accent1"/>
                </a:solidFill>
              </a:rPr>
              <a:t>Tamkang</a:t>
            </a:r>
            <a:r>
              <a:rPr lang="en-US" altLang="zh-TW" b="1" dirty="0">
                <a:solidFill>
                  <a:schemeClr val="accent1"/>
                </a:solidFill>
              </a:rPr>
              <a:t> </a:t>
            </a:r>
            <a:r>
              <a:rPr lang="en-US" altLang="zh-TW" b="1" dirty="0" smtClean="0">
                <a:solidFill>
                  <a:schemeClr val="accent1"/>
                </a:solidFill>
              </a:rPr>
              <a:t>Symposium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Tamkang</a:t>
            </a:r>
            <a:r>
              <a:rPr lang="en-US" b="1" dirty="0" smtClean="0">
                <a:solidFill>
                  <a:srgbClr val="FF0000"/>
                </a:solidFill>
              </a:rPr>
              <a:t> University, Taiwan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948264" y="2204864"/>
            <a:ext cx="864096" cy="79208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164288" y="1756792"/>
            <a:ext cx="432048" cy="448072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804248" y="1823660"/>
            <a:ext cx="216024" cy="23718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203848" y="4221088"/>
            <a:ext cx="216024" cy="237188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18248" y="3038068"/>
            <a:ext cx="3654152" cy="46166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accent6">
                    <a:lumMod val="50000"/>
                  </a:schemeClr>
                </a:solidFill>
              </a:rPr>
              <a:t>Time: </a:t>
            </a:r>
            <a:r>
              <a:rPr lang="en-US" altLang="zh-TW" sz="1200" dirty="0">
                <a:solidFill>
                  <a:srgbClr val="FF0000"/>
                </a:solidFill>
              </a:rPr>
              <a:t>13:10-17:00, November 30, 2016 (Wed)</a:t>
            </a:r>
          </a:p>
          <a:p>
            <a:pPr algn="ctr"/>
            <a:r>
              <a:rPr lang="en-US" altLang="zh-TW" sz="1200" dirty="0">
                <a:solidFill>
                  <a:schemeClr val="accent6">
                    <a:lumMod val="50000"/>
                  </a:schemeClr>
                </a:solidFill>
              </a:rPr>
              <a:t>Place: </a:t>
            </a:r>
            <a:r>
              <a:rPr lang="en-US" altLang="zh-TW" sz="1200" dirty="0">
                <a:solidFill>
                  <a:srgbClr val="FF0000"/>
                </a:solidFill>
              </a:rPr>
              <a:t>B302b, Business and Management Building, TKU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03848" y="1671191"/>
            <a:ext cx="3563888" cy="46166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accent6">
                    <a:lumMod val="50000"/>
                  </a:schemeClr>
                </a:solidFill>
              </a:rPr>
              <a:t>Lunch Time: </a:t>
            </a:r>
            <a:r>
              <a:rPr lang="en-US" altLang="zh-TW" sz="1200" dirty="0">
                <a:solidFill>
                  <a:srgbClr val="FF0000"/>
                </a:solidFill>
              </a:rPr>
              <a:t>12:00-13:10, November 30, 2016 (Wed)</a:t>
            </a:r>
          </a:p>
          <a:p>
            <a:pPr algn="ctr"/>
            <a:r>
              <a:rPr lang="en-US" altLang="zh-TW" sz="1200" dirty="0">
                <a:solidFill>
                  <a:schemeClr val="accent6">
                    <a:lumMod val="50000"/>
                  </a:schemeClr>
                </a:solidFill>
              </a:rPr>
              <a:t>Place: </a:t>
            </a:r>
            <a:r>
              <a:rPr lang="en-US" altLang="zh-TW" sz="1200" dirty="0">
                <a:solidFill>
                  <a:srgbClr val="FF0000"/>
                </a:solidFill>
              </a:rPr>
              <a:t>The Way Kitchen &amp; </a:t>
            </a:r>
            <a:r>
              <a:rPr lang="en-US" altLang="zh-TW" sz="1200" dirty="0" smtClean="0">
                <a:solidFill>
                  <a:srgbClr val="FF0000"/>
                </a:solidFill>
              </a:rPr>
              <a:t>Cafe </a:t>
            </a:r>
            <a:r>
              <a:rPr lang="en-US" altLang="zh-TW" sz="1200" dirty="0">
                <a:solidFill>
                  <a:srgbClr val="FF0000"/>
                </a:solidFill>
              </a:rPr>
              <a:t>[</a:t>
            </a:r>
            <a:r>
              <a:rPr lang="zh-TW" altLang="en-US" sz="1200" dirty="0">
                <a:solidFill>
                  <a:srgbClr val="FF0000"/>
                </a:solidFill>
                <a:latin typeface="Heiti SC Light" charset="-122"/>
                <a:ea typeface="Heiti SC Light" charset="-122"/>
                <a:cs typeface="Heiti SC Light" charset="-122"/>
              </a:rPr>
              <a:t>樂味小館</a:t>
            </a:r>
            <a:r>
              <a:rPr lang="en-US" altLang="zh-TW" sz="1200" dirty="0">
                <a:solidFill>
                  <a:srgbClr val="FF0000"/>
                </a:solidFill>
              </a:rPr>
              <a:t>]</a:t>
            </a: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03648" y="6632029"/>
            <a:ext cx="6336704" cy="225971"/>
          </a:xfrm>
        </p:spPr>
        <p:txBody>
          <a:bodyPr/>
          <a:lstStyle/>
          <a:p>
            <a:r>
              <a:rPr lang="en-US" altLang="zh-TW" dirty="0" smtClean="0"/>
              <a:t>November 30, 2016, Shizuoka University, Japan and </a:t>
            </a:r>
            <a:r>
              <a:rPr lang="en-US" altLang="zh-TW" dirty="0" err="1" smtClean="0"/>
              <a:t>Tamkang</a:t>
            </a:r>
            <a:r>
              <a:rPr lang="en-US" altLang="zh-TW" dirty="0" smtClean="0"/>
              <a:t> University, Taiwan</a:t>
            </a:r>
            <a:endParaRPr lang="zh-TW" altLang="en-US" dirty="0"/>
          </a:p>
        </p:txBody>
      </p:sp>
      <p:sp>
        <p:nvSpPr>
          <p:cNvPr id="14" name="Rectangle 13"/>
          <p:cNvSpPr/>
          <p:nvPr/>
        </p:nvSpPr>
        <p:spPr>
          <a:xfrm>
            <a:off x="35496" y="3737760"/>
            <a:ext cx="3600400" cy="461665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1200" dirty="0">
                <a:solidFill>
                  <a:schemeClr val="accent6">
                    <a:lumMod val="50000"/>
                  </a:schemeClr>
                </a:solidFill>
              </a:rPr>
              <a:t>Dinner Time: </a:t>
            </a:r>
            <a:r>
              <a:rPr lang="en-US" altLang="zh-TW" sz="1200" dirty="0">
                <a:solidFill>
                  <a:srgbClr val="FF0000"/>
                </a:solidFill>
              </a:rPr>
              <a:t>17:30-19:30, November 30, 2016 (Wed)</a:t>
            </a:r>
          </a:p>
          <a:p>
            <a:pPr algn="ctr"/>
            <a:r>
              <a:rPr lang="en-US" altLang="zh-TW" sz="1200" dirty="0">
                <a:solidFill>
                  <a:schemeClr val="accent6">
                    <a:lumMod val="50000"/>
                  </a:schemeClr>
                </a:solidFill>
              </a:rPr>
              <a:t>Place: </a:t>
            </a:r>
            <a:r>
              <a:rPr lang="en-US" altLang="zh-TW" sz="1200" dirty="0">
                <a:solidFill>
                  <a:srgbClr val="FF0000"/>
                </a:solidFill>
              </a:rPr>
              <a:t>Red Castle 1899 [</a:t>
            </a:r>
            <a:r>
              <a:rPr lang="zh-TW" altLang="en-US" sz="1200" dirty="0">
                <a:solidFill>
                  <a:srgbClr val="FF0000"/>
                </a:solidFill>
                <a:latin typeface="Heiti SC Light" charset="-122"/>
                <a:ea typeface="Heiti SC Light" charset="-122"/>
                <a:cs typeface="Heiti SC Light" charset="-122"/>
              </a:rPr>
              <a:t>淡水紅樓餐廳</a:t>
            </a:r>
            <a:r>
              <a:rPr lang="en-US" altLang="zh-TW" sz="1200" dirty="0">
                <a:solidFill>
                  <a:srgbClr val="FF0000"/>
                </a:solidFill>
              </a:rPr>
              <a:t>]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6296" y="174319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90594" y="17635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90194" y="41490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8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0657"/>
            <a:ext cx="9144000" cy="5183691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03648" y="6632029"/>
            <a:ext cx="6336704" cy="225971"/>
          </a:xfrm>
        </p:spPr>
        <p:txBody>
          <a:bodyPr/>
          <a:lstStyle/>
          <a:p>
            <a:r>
              <a:rPr lang="en-US" altLang="zh-TW" dirty="0" smtClean="0"/>
              <a:t>November 30, 2016, Shizuoka University, Japan and </a:t>
            </a:r>
            <a:r>
              <a:rPr lang="en-US" altLang="zh-TW" dirty="0" err="1" smtClean="0"/>
              <a:t>Tamkang</a:t>
            </a:r>
            <a:r>
              <a:rPr lang="en-US" altLang="zh-TW" dirty="0" smtClean="0"/>
              <a:t> University, Taiwan</a:t>
            </a:r>
            <a:endParaRPr lang="zh-TW" alt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-27384"/>
            <a:ext cx="8820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1"/>
                </a:solidFill>
              </a:rPr>
              <a:t>Shizuoka-</a:t>
            </a:r>
            <a:r>
              <a:rPr lang="en-US" altLang="zh-TW" sz="2800" b="1" dirty="0" err="1">
                <a:solidFill>
                  <a:schemeClr val="accent1"/>
                </a:solidFill>
              </a:rPr>
              <a:t>Tamkang</a:t>
            </a:r>
            <a:r>
              <a:rPr lang="en-US" altLang="zh-TW" sz="2800" b="1" dirty="0">
                <a:solidFill>
                  <a:schemeClr val="accent1"/>
                </a:solidFill>
              </a:rPr>
              <a:t> Symposium</a:t>
            </a:r>
            <a:endParaRPr lang="en-US" altLang="zh-TW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altLang="zh-TW" sz="2800" dirty="0" smtClean="0">
                <a:solidFill>
                  <a:schemeClr val="accent6">
                    <a:lumMod val="50000"/>
                  </a:schemeClr>
                </a:solidFill>
              </a:rPr>
              <a:t>Time: </a:t>
            </a:r>
            <a:r>
              <a:rPr lang="en-US" altLang="zh-TW" sz="2800" dirty="0" smtClean="0">
                <a:solidFill>
                  <a:srgbClr val="FF0000"/>
                </a:solidFill>
              </a:rPr>
              <a:t>13:10-17:00, November </a:t>
            </a:r>
            <a:r>
              <a:rPr lang="en-US" altLang="zh-TW" sz="2800" dirty="0">
                <a:solidFill>
                  <a:srgbClr val="FF0000"/>
                </a:solidFill>
              </a:rPr>
              <a:t>30, 2016 (Wed</a:t>
            </a:r>
            <a:r>
              <a:rPr lang="en-US" altLang="zh-TW" sz="2800" dirty="0" smtClean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altLang="zh-TW" sz="2800" dirty="0" smtClean="0">
                <a:solidFill>
                  <a:schemeClr val="accent6">
                    <a:lumMod val="50000"/>
                  </a:schemeClr>
                </a:solidFill>
              </a:rPr>
              <a:t>Place: </a:t>
            </a:r>
            <a:r>
              <a:rPr lang="en-US" altLang="zh-TW" sz="2800" dirty="0" smtClean="0">
                <a:solidFill>
                  <a:srgbClr val="FF0000"/>
                </a:solidFill>
              </a:rPr>
              <a:t>B302b, Business and Management Building, TKU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868144" y="1988840"/>
            <a:ext cx="1368152" cy="1008112"/>
          </a:xfrm>
          <a:prstGeom prst="roundRect">
            <a:avLst>
              <a:gd name="adj" fmla="val 3203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91880" y="3512041"/>
            <a:ext cx="48965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3"/>
              </a:rPr>
              <a:t>https</a:t>
            </a:r>
            <a:r>
              <a:rPr lang="en-US" sz="1200" dirty="0">
                <a:hlinkClick r:id="rId3"/>
              </a:rPr>
              <a:t>://www.google.com.tw/maps/@</a:t>
            </a:r>
            <a:r>
              <a:rPr lang="en-US" sz="1200" dirty="0" smtClean="0">
                <a:hlinkClick r:id="rId3"/>
              </a:rPr>
              <a:t>25.17597,121.4485382,18z?hl=en</a:t>
            </a:r>
            <a:endParaRPr lang="en-US" sz="12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6552220" y="209621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79912" y="1172880"/>
            <a:ext cx="46805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No. 151,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Yingzhuan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Rd,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Tamsui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District, New Taipei City, 251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355976" y="1910224"/>
            <a:ext cx="1168250" cy="510664"/>
          </a:xfrm>
          <a:prstGeom prst="roundRect">
            <a:avLst>
              <a:gd name="adj" fmla="val 32035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88024" y="2123564"/>
            <a:ext cx="21602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B050"/>
                </a:solidFill>
              </a:rPr>
              <a:t>2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346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5521"/>
            <a:ext cx="9144000" cy="52038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6675" y="4067440"/>
            <a:ext cx="51663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https://www.google.com.tw/maps/@</a:t>
            </a:r>
            <a:r>
              <a:rPr lang="en-US" sz="1200" dirty="0" smtClean="0">
                <a:hlinkClick r:id="rId3"/>
              </a:rPr>
              <a:t>25.1769321,121.4493361,20z?hl=en</a:t>
            </a:r>
            <a:endParaRPr lang="en-US" sz="1200" dirty="0" smtClean="0"/>
          </a:p>
        </p:txBody>
      </p:sp>
      <p:sp>
        <p:nvSpPr>
          <p:cNvPr id="7" name="Rounded Rectangle 6"/>
          <p:cNvSpPr/>
          <p:nvPr/>
        </p:nvSpPr>
        <p:spPr>
          <a:xfrm>
            <a:off x="-6675" y="3282670"/>
            <a:ext cx="1122291" cy="504056"/>
          </a:xfrm>
          <a:prstGeom prst="roundRect">
            <a:avLst>
              <a:gd name="adj" fmla="val 2447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-27384"/>
            <a:ext cx="8820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1"/>
                </a:solidFill>
              </a:rPr>
              <a:t>Shizuoka-</a:t>
            </a:r>
            <a:r>
              <a:rPr lang="en-US" altLang="zh-TW" sz="2800" b="1" dirty="0" err="1">
                <a:solidFill>
                  <a:schemeClr val="accent1"/>
                </a:solidFill>
              </a:rPr>
              <a:t>Tamkang</a:t>
            </a:r>
            <a:r>
              <a:rPr lang="en-US" altLang="zh-TW" sz="2800" b="1" dirty="0">
                <a:solidFill>
                  <a:schemeClr val="accent1"/>
                </a:solidFill>
              </a:rPr>
              <a:t> Symposium</a:t>
            </a:r>
            <a:endParaRPr lang="en-US" altLang="zh-TW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altLang="zh-TW" sz="2800" dirty="0" smtClean="0">
                <a:solidFill>
                  <a:schemeClr val="accent6">
                    <a:lumMod val="50000"/>
                  </a:schemeClr>
                </a:solidFill>
              </a:rPr>
              <a:t>Lunch Time: </a:t>
            </a:r>
            <a:r>
              <a:rPr lang="en-US" altLang="zh-TW" sz="2800" dirty="0" smtClean="0">
                <a:solidFill>
                  <a:srgbClr val="FF0000"/>
                </a:solidFill>
              </a:rPr>
              <a:t>12:00-13:10, November </a:t>
            </a:r>
            <a:r>
              <a:rPr lang="en-US" altLang="zh-TW" sz="2800" dirty="0">
                <a:solidFill>
                  <a:srgbClr val="FF0000"/>
                </a:solidFill>
              </a:rPr>
              <a:t>30, 2016 (Wed</a:t>
            </a:r>
            <a:r>
              <a:rPr lang="en-US" altLang="zh-TW" sz="2800" dirty="0" smtClean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altLang="zh-TW" sz="2800" dirty="0" smtClean="0">
                <a:solidFill>
                  <a:schemeClr val="accent6">
                    <a:lumMod val="50000"/>
                  </a:schemeClr>
                </a:solidFill>
              </a:rPr>
              <a:t>Place: </a:t>
            </a:r>
            <a:r>
              <a:rPr lang="en-US" altLang="zh-TW" sz="2800" dirty="0">
                <a:solidFill>
                  <a:srgbClr val="FF0000"/>
                </a:solidFill>
              </a:rPr>
              <a:t>The Way Kitchen &amp; </a:t>
            </a:r>
            <a:r>
              <a:rPr lang="en-US" altLang="zh-TW" sz="2800" dirty="0" smtClean="0">
                <a:solidFill>
                  <a:srgbClr val="FF0000"/>
                </a:solidFill>
              </a:rPr>
              <a:t>Cafe </a:t>
            </a:r>
            <a:r>
              <a:rPr lang="en-US" altLang="zh-TW" sz="2800" dirty="0">
                <a:solidFill>
                  <a:srgbClr val="FF0000"/>
                </a:solidFill>
              </a:rPr>
              <a:t>[</a:t>
            </a:r>
            <a:r>
              <a:rPr lang="zh-TW" altLang="en-US" sz="2800" dirty="0">
                <a:solidFill>
                  <a:srgbClr val="FF0000"/>
                </a:solidFill>
                <a:latin typeface="Heiti SC Light" charset="-122"/>
                <a:ea typeface="Heiti SC Light" charset="-122"/>
                <a:cs typeface="Heiti SC Light" charset="-122"/>
              </a:rPr>
              <a:t>樂味小館</a:t>
            </a:r>
            <a:r>
              <a:rPr lang="en-US" altLang="zh-TW" sz="2800" dirty="0" smtClean="0">
                <a:solidFill>
                  <a:srgbClr val="FF0000"/>
                </a:solidFill>
              </a:rPr>
              <a:t>]</a:t>
            </a:r>
            <a:endParaRPr lang="en-US" altLang="zh-TW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95736" y="1196752"/>
            <a:ext cx="59766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251, New Taipei City,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Tamsui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District,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iti SC Light" charset="-122"/>
                <a:ea typeface="Heiti SC Light" charset="-122"/>
                <a:cs typeface="Heiti SC Light" charset="-122"/>
              </a:rPr>
              <a:t>新北市淡水區北新路182巷5弄49號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03648" y="6659413"/>
            <a:ext cx="6336704" cy="225971"/>
          </a:xfrm>
        </p:spPr>
        <p:txBody>
          <a:bodyPr/>
          <a:lstStyle/>
          <a:p>
            <a:r>
              <a:rPr lang="en-US" altLang="zh-TW" dirty="0" smtClean="0"/>
              <a:t>November 30, 2016, Shizuoka University, Japan and </a:t>
            </a:r>
            <a:r>
              <a:rPr lang="en-US" altLang="zh-TW" dirty="0" err="1" smtClean="0"/>
              <a:t>Tamkang</a:t>
            </a:r>
            <a:r>
              <a:rPr lang="en-US" altLang="zh-TW" dirty="0" smtClean="0"/>
              <a:t> University, Taiwan</a:t>
            </a:r>
            <a:endParaRPr lang="zh-TW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5458" y="336315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3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3689"/>
            <a:ext cx="9144000" cy="5135671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03648" y="6632029"/>
            <a:ext cx="6336704" cy="225971"/>
          </a:xfrm>
        </p:spPr>
        <p:txBody>
          <a:bodyPr/>
          <a:lstStyle/>
          <a:p>
            <a:r>
              <a:rPr lang="en-US" altLang="zh-TW" dirty="0" smtClean="0"/>
              <a:t>November 30, 2016, Shizuoka University, Japan and </a:t>
            </a:r>
            <a:r>
              <a:rPr lang="en-US" altLang="zh-TW" dirty="0" err="1" smtClean="0"/>
              <a:t>Tamkang</a:t>
            </a:r>
            <a:r>
              <a:rPr lang="en-US" altLang="zh-TW" dirty="0" smtClean="0"/>
              <a:t> University, Taiwan</a:t>
            </a:r>
            <a:endParaRPr lang="zh-TW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-44227"/>
            <a:ext cx="88204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1"/>
                </a:solidFill>
              </a:rPr>
              <a:t>Shizuoka-</a:t>
            </a:r>
            <a:r>
              <a:rPr lang="en-US" altLang="zh-TW" sz="2800" b="1" dirty="0" err="1">
                <a:solidFill>
                  <a:schemeClr val="accent1"/>
                </a:solidFill>
              </a:rPr>
              <a:t>Tamkang</a:t>
            </a:r>
            <a:r>
              <a:rPr lang="en-US" altLang="zh-TW" sz="2800" b="1" dirty="0">
                <a:solidFill>
                  <a:schemeClr val="accent1"/>
                </a:solidFill>
              </a:rPr>
              <a:t> Symposium</a:t>
            </a:r>
            <a:endParaRPr lang="en-US" altLang="zh-TW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altLang="zh-TW" sz="2800" dirty="0" smtClean="0">
                <a:solidFill>
                  <a:schemeClr val="accent6">
                    <a:lumMod val="50000"/>
                  </a:schemeClr>
                </a:solidFill>
              </a:rPr>
              <a:t>Dinner Time: </a:t>
            </a:r>
            <a:r>
              <a:rPr lang="en-US" altLang="zh-TW" sz="2800" dirty="0" smtClean="0">
                <a:solidFill>
                  <a:srgbClr val="FF0000"/>
                </a:solidFill>
              </a:rPr>
              <a:t>17:30-19:30, November </a:t>
            </a:r>
            <a:r>
              <a:rPr lang="en-US" altLang="zh-TW" sz="2800" dirty="0">
                <a:solidFill>
                  <a:srgbClr val="FF0000"/>
                </a:solidFill>
              </a:rPr>
              <a:t>30, 2016 (Wed</a:t>
            </a:r>
            <a:r>
              <a:rPr lang="en-US" altLang="zh-TW" sz="2800" dirty="0" smtClean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altLang="zh-TW" sz="2800" dirty="0" smtClean="0">
                <a:solidFill>
                  <a:schemeClr val="accent6">
                    <a:lumMod val="50000"/>
                  </a:schemeClr>
                </a:solidFill>
              </a:rPr>
              <a:t>Place: </a:t>
            </a:r>
            <a:r>
              <a:rPr lang="en-US" altLang="zh-TW" sz="2800" dirty="0" smtClean="0">
                <a:solidFill>
                  <a:srgbClr val="FF0000"/>
                </a:solidFill>
              </a:rPr>
              <a:t>Red </a:t>
            </a:r>
            <a:r>
              <a:rPr lang="en-US" altLang="zh-TW" sz="2800" dirty="0">
                <a:solidFill>
                  <a:srgbClr val="FF0000"/>
                </a:solidFill>
              </a:rPr>
              <a:t>Castle </a:t>
            </a:r>
            <a:r>
              <a:rPr lang="en-US" altLang="zh-TW" sz="2800" dirty="0" smtClean="0">
                <a:solidFill>
                  <a:srgbClr val="FF0000"/>
                </a:solidFill>
              </a:rPr>
              <a:t>1899 [</a:t>
            </a:r>
            <a:r>
              <a:rPr lang="zh-TW" altLang="en-US" sz="2800" dirty="0">
                <a:solidFill>
                  <a:srgbClr val="FF0000"/>
                </a:solidFill>
                <a:latin typeface="Heiti SC Light" charset="-122"/>
                <a:ea typeface="Heiti SC Light" charset="-122"/>
                <a:cs typeface="Heiti SC Light" charset="-122"/>
              </a:rPr>
              <a:t>淡水紅樓餐廳</a:t>
            </a:r>
            <a:r>
              <a:rPr lang="en-US" altLang="zh-TW" sz="2800" dirty="0">
                <a:solidFill>
                  <a:srgbClr val="FF0000"/>
                </a:solidFill>
              </a:rPr>
              <a:t>]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9792" y="3824525"/>
            <a:ext cx="51845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https://www.google.com.tw/maps/@</a:t>
            </a:r>
            <a:r>
              <a:rPr lang="en-US" sz="1200" dirty="0" smtClean="0">
                <a:hlinkClick r:id="rId3"/>
              </a:rPr>
              <a:t>25.1713321,121.4391904,18z?hl=en</a:t>
            </a:r>
            <a:endParaRPr lang="en-US" sz="1200" dirty="0" smtClean="0"/>
          </a:p>
        </p:txBody>
      </p:sp>
      <p:sp>
        <p:nvSpPr>
          <p:cNvPr id="9" name="Rounded Rectangle 8"/>
          <p:cNvSpPr/>
          <p:nvPr/>
        </p:nvSpPr>
        <p:spPr>
          <a:xfrm>
            <a:off x="3923928" y="2906427"/>
            <a:ext cx="1080120" cy="994784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19772" y="1249015"/>
            <a:ext cx="59406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iti SC Light" charset="-122"/>
                <a:ea typeface="Heiti SC Light" charset="-122"/>
                <a:cs typeface="Heiti SC Light" charset="-122"/>
              </a:rPr>
              <a:t>251, New Taipei City,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Heiti SC Light" charset="-122"/>
                <a:ea typeface="Heiti SC Light" charset="-122"/>
                <a:cs typeface="Heiti SC Light" charset="-122"/>
              </a:rPr>
              <a:t>Tamsui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iti SC Light" charset="-122"/>
                <a:ea typeface="Heiti SC Light" charset="-122"/>
                <a:cs typeface="Heiti SC Light" charset="-122"/>
              </a:rPr>
              <a:t> District, </a:t>
            </a:r>
            <a:r>
              <a:rPr lang="zh-TW" altLang="en-US" sz="1400" dirty="0">
                <a:solidFill>
                  <a:schemeClr val="accent6">
                    <a:lumMod val="50000"/>
                  </a:schemeClr>
                </a:solidFill>
                <a:latin typeface="Heiti SC Light" charset="-122"/>
                <a:ea typeface="Heiti SC Light" charset="-122"/>
                <a:cs typeface="Heiti SC Light" charset="-122"/>
              </a:rPr>
              <a:t>新北市淡水區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Heiti SC Light" charset="-122"/>
                <a:ea typeface="Heiti SC Light" charset="-122"/>
                <a:cs typeface="Heiti SC Light" charset="-122"/>
              </a:rPr>
              <a:t>三民街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iti SC Light" charset="-122"/>
                <a:ea typeface="Heiti SC Light" charset="-122"/>
                <a:cs typeface="Heiti SC Light" charset="-122"/>
              </a:rPr>
              <a:t>2巷6號1樓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93909" y="294215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72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261972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Challenges in </a:t>
            </a:r>
            <a:r>
              <a:rPr lang="en-US" b="1" dirty="0" smtClean="0">
                <a:solidFill>
                  <a:schemeClr val="accent1"/>
                </a:solidFill>
              </a:rPr>
              <a:t/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Natural </a:t>
            </a:r>
            <a:r>
              <a:rPr lang="en-US" b="1" dirty="0">
                <a:solidFill>
                  <a:schemeClr val="accent1"/>
                </a:solidFill>
              </a:rPr>
              <a:t>Language Processing: </a:t>
            </a:r>
            <a:r>
              <a:rPr lang="en-US" b="1" dirty="0" smtClean="0">
                <a:solidFill>
                  <a:schemeClr val="accent1"/>
                </a:solidFill>
              </a:rPr>
              <a:t>Question </a:t>
            </a:r>
            <a:r>
              <a:rPr lang="en-US" b="1" dirty="0">
                <a:solidFill>
                  <a:schemeClr val="accent1"/>
                </a:solidFill>
              </a:rPr>
              <a:t>Answering </a:t>
            </a:r>
            <a:r>
              <a:rPr lang="en-US" b="1" dirty="0" smtClean="0">
                <a:solidFill>
                  <a:schemeClr val="accent1"/>
                </a:solidFill>
              </a:rPr>
              <a:t>and 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Dialog </a:t>
            </a:r>
            <a:r>
              <a:rPr lang="en-US" b="1" dirty="0">
                <a:solidFill>
                  <a:schemeClr val="accent1"/>
                </a:solidFill>
              </a:rPr>
              <a:t>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err="1">
                <a:solidFill>
                  <a:schemeClr val="accent1"/>
                </a:solidFill>
              </a:rPr>
              <a:t>Yoshinobu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Kano (</a:t>
            </a:r>
            <a:r>
              <a:rPr lang="ja-JP" altLang="en-US" b="1" dirty="0" smtClean="0">
                <a:solidFill>
                  <a:schemeClr val="accent1"/>
                </a:solidFill>
              </a:rPr>
              <a:t>狩野 芳伸</a:t>
            </a:r>
            <a:r>
              <a:rPr lang="en-US" altLang="ja-JP" b="1" dirty="0" smtClean="0">
                <a:solidFill>
                  <a:schemeClr val="accent1"/>
                </a:solidFill>
              </a:rPr>
              <a:t>)</a:t>
            </a:r>
            <a:r>
              <a:rPr lang="en-US" b="1" dirty="0">
                <a:solidFill>
                  <a:schemeClr val="accent1"/>
                </a:solidFill>
              </a:rPr>
              <a:t/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dirty="0"/>
              <a:t>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Associate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Professor (</a:t>
            </a:r>
            <a:r>
              <a:rPr lang="zh-CN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MS PGothic" charset="-128"/>
                <a:ea typeface="MS PGothic" charset="-128"/>
                <a:cs typeface="MS PGothic" charset="-128"/>
              </a:rPr>
              <a:t>准教授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Faculty of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Informatics (</a:t>
            </a:r>
            <a:r>
              <a:rPr lang="ja-JP" alt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情報</a:t>
            </a:r>
            <a:r>
              <a:rPr lang="ja-JP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学部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b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Shizuoka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University,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Japan (</a:t>
            </a:r>
            <a:r>
              <a:rPr lang="ja-JP" alt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静岡大学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43608" y="6597352"/>
            <a:ext cx="7056784" cy="288032"/>
          </a:xfrm>
        </p:spPr>
        <p:txBody>
          <a:bodyPr/>
          <a:lstStyle/>
          <a:p>
            <a:r>
              <a:rPr lang="en-US" altLang="zh-TW" smtClean="0"/>
              <a:t>November 30, 2016, Shizuoka University, Japan and </a:t>
            </a:r>
            <a:r>
              <a:rPr lang="en-US" altLang="zh-TW" dirty="0" err="1" smtClean="0"/>
              <a:t>Tamkang</a:t>
            </a:r>
            <a:r>
              <a:rPr lang="en-US" altLang="zh-TW" dirty="0" smtClean="0"/>
              <a:t> University, Taiwan</a:t>
            </a:r>
            <a:endParaRPr lang="zh-TW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02" y="3977221"/>
            <a:ext cx="1099390" cy="15705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9592" y="107035"/>
            <a:ext cx="7344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Invited Talk at </a:t>
            </a:r>
            <a:r>
              <a:rPr lang="en-US" altLang="zh-TW" sz="2400" b="1" dirty="0" err="1" smtClean="0">
                <a:solidFill>
                  <a:schemeClr val="accent6">
                    <a:lumMod val="50000"/>
                  </a:schemeClr>
                </a:solidFill>
              </a:rPr>
              <a:t>Tamkang</a:t>
            </a:r>
            <a: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  <a:t> University, Taiwan</a:t>
            </a:r>
            <a:br>
              <a:rPr lang="en-US" altLang="zh-TW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</a:rPr>
              <a:t>Time: 15:10-17:00, November </a:t>
            </a: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</a:rPr>
              <a:t>30, 2016 (Wed</a:t>
            </a:r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algn="ctr"/>
            <a:r>
              <a:rPr lang="en-US" altLang="zh-TW" b="1" dirty="0" smtClean="0">
                <a:solidFill>
                  <a:schemeClr val="accent6">
                    <a:lumMod val="50000"/>
                  </a:schemeClr>
                </a:solidFill>
              </a:rPr>
              <a:t>Place: B302b, Business and Management Building, TKU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4049229"/>
            <a:ext cx="1323987" cy="132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328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1556792"/>
          </a:xfrm>
        </p:spPr>
        <p:txBody>
          <a:bodyPr>
            <a:noAutofit/>
          </a:bodyPr>
          <a:lstStyle/>
          <a:p>
            <a:r>
              <a:rPr lang="en-US" altLang="zh-TW" sz="3600" b="1" dirty="0">
                <a:solidFill>
                  <a:schemeClr val="accent1"/>
                </a:solidFill>
              </a:rPr>
              <a:t>Program of </a:t>
            </a:r>
            <a:r>
              <a:rPr lang="en-US" altLang="zh-TW" sz="3600" b="1" dirty="0" smtClean="0">
                <a:solidFill>
                  <a:schemeClr val="accent1"/>
                </a:solidFill>
              </a:rPr>
              <a:t>Shizuoka-</a:t>
            </a:r>
            <a:r>
              <a:rPr lang="en-US" altLang="zh-TW" sz="3600" b="1" dirty="0" err="1" smtClean="0">
                <a:solidFill>
                  <a:schemeClr val="accent1"/>
                </a:solidFill>
              </a:rPr>
              <a:t>Tamkang</a:t>
            </a:r>
            <a:r>
              <a:rPr lang="en-US" altLang="zh-TW" sz="3600" b="1" dirty="0" smtClean="0">
                <a:solidFill>
                  <a:schemeClr val="accent1"/>
                </a:solidFill>
              </a:rPr>
              <a:t> Symposium </a:t>
            </a:r>
            <a:r>
              <a:rPr lang="en-US" altLang="zh-TW" sz="4000" b="1" dirty="0" smtClean="0">
                <a:solidFill>
                  <a:schemeClr val="accent1"/>
                </a:solidFill>
              </a:rPr>
              <a:t/>
            </a:r>
            <a:br>
              <a:rPr lang="en-US" altLang="zh-TW" sz="4000" b="1" dirty="0" smtClean="0">
                <a:solidFill>
                  <a:schemeClr val="accent1"/>
                </a:solidFill>
              </a:rPr>
            </a:br>
            <a:r>
              <a:rPr lang="en-US" altLang="zh-TW" sz="3200" b="1" dirty="0" smtClean="0">
                <a:solidFill>
                  <a:schemeClr val="accent1"/>
                </a:solidFill>
              </a:rPr>
              <a:t>November </a:t>
            </a:r>
            <a:r>
              <a:rPr lang="en-US" altLang="zh-TW" sz="3200" b="1" dirty="0">
                <a:solidFill>
                  <a:schemeClr val="accent1"/>
                </a:solidFill>
              </a:rPr>
              <a:t>30, </a:t>
            </a:r>
            <a:r>
              <a:rPr lang="en-US" altLang="zh-TW" sz="3200" b="1" dirty="0" smtClean="0">
                <a:solidFill>
                  <a:schemeClr val="accent1"/>
                </a:solidFill>
              </a:rPr>
              <a:t>2016 (Wed)</a:t>
            </a:r>
            <a:br>
              <a:rPr lang="en-US" altLang="zh-TW" sz="3200" b="1" dirty="0" smtClean="0">
                <a:solidFill>
                  <a:schemeClr val="accent1"/>
                </a:solidFill>
              </a:rPr>
            </a:b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</a:rPr>
              <a:t>P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</a:rPr>
              <a:t>lace: 302b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</a:rPr>
              <a:t>, Business and Management Building, TKU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435280" cy="4801166"/>
          </a:xfrm>
        </p:spPr>
        <p:txBody>
          <a:bodyPr>
            <a:noAutofit/>
          </a:bodyPr>
          <a:lstStyle/>
          <a:p>
            <a:r>
              <a:rPr lang="en-US" sz="2400" dirty="0"/>
              <a:t>12:00-13:10  Lunch </a:t>
            </a:r>
            <a:r>
              <a:rPr lang="en-US" sz="2400" dirty="0" smtClean="0"/>
              <a:t>(The </a:t>
            </a:r>
            <a:r>
              <a:rPr lang="en-US" sz="2400" dirty="0"/>
              <a:t>Way Kitchen &amp; Cafe) </a:t>
            </a:r>
            <a:r>
              <a:rPr lang="en-US" sz="2400" dirty="0" smtClean="0"/>
              <a:t>[</a:t>
            </a:r>
            <a:r>
              <a:rPr lang="zh-TW" altLang="en-US" sz="2400" dirty="0" smtClean="0">
                <a:latin typeface="MS PGothic" charset="-128"/>
                <a:ea typeface="MS PGothic" charset="-128"/>
                <a:cs typeface="MS PGothic" charset="-128"/>
              </a:rPr>
              <a:t>樂味小館</a:t>
            </a:r>
            <a:r>
              <a:rPr lang="en-US" sz="2400" dirty="0" smtClean="0"/>
              <a:t>]</a:t>
            </a:r>
          </a:p>
          <a:p>
            <a:r>
              <a:rPr lang="en-US" sz="2400" dirty="0" smtClean="0"/>
              <a:t>13:10-14:00  </a:t>
            </a:r>
            <a:r>
              <a:rPr lang="en-US" sz="2400" dirty="0"/>
              <a:t>Mini Symposium Session </a:t>
            </a:r>
            <a:r>
              <a:rPr lang="en-US" sz="2400" dirty="0" smtClean="0"/>
              <a:t>1</a:t>
            </a:r>
          </a:p>
          <a:p>
            <a:r>
              <a:rPr lang="en-US" sz="2400" dirty="0" smtClean="0"/>
              <a:t>14:00-14:10  Break</a:t>
            </a:r>
          </a:p>
          <a:p>
            <a:r>
              <a:rPr lang="en-US" sz="2400" dirty="0" smtClean="0"/>
              <a:t>14:10-15:00  </a:t>
            </a:r>
            <a:r>
              <a:rPr lang="en-US" sz="2400" dirty="0"/>
              <a:t>Mini Symposium Session </a:t>
            </a:r>
            <a:r>
              <a:rPr lang="en-US" sz="2400" dirty="0" smtClean="0"/>
              <a:t>2</a:t>
            </a:r>
          </a:p>
          <a:p>
            <a:r>
              <a:rPr lang="en-US" sz="2400" dirty="0" smtClean="0"/>
              <a:t>15:00-15:10  Break</a:t>
            </a:r>
          </a:p>
          <a:p>
            <a:r>
              <a:rPr lang="en-US" sz="2400" dirty="0" smtClean="0"/>
              <a:t>15:10-17:00  </a:t>
            </a:r>
            <a:r>
              <a:rPr lang="en-US" sz="2400" dirty="0"/>
              <a:t>Challenges in Natural Language Processing: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		  Question Answering and </a:t>
            </a:r>
            <a:r>
              <a:rPr lang="en-US" sz="2400" dirty="0"/>
              <a:t>Dialog System, </a:t>
            </a:r>
            <a:br>
              <a:rPr lang="en-US" sz="2400" dirty="0"/>
            </a:br>
            <a:r>
              <a:rPr lang="en-US" sz="2400" dirty="0" smtClean="0"/>
              <a:t>		  Prof</a:t>
            </a:r>
            <a:r>
              <a:rPr lang="en-US" sz="2400" dirty="0"/>
              <a:t>. </a:t>
            </a:r>
            <a:r>
              <a:rPr lang="en-US" sz="2400" dirty="0" err="1"/>
              <a:t>Yoshinobu</a:t>
            </a:r>
            <a:r>
              <a:rPr lang="en-US" sz="2400" dirty="0"/>
              <a:t> </a:t>
            </a:r>
            <a:r>
              <a:rPr lang="en-US" sz="2400" dirty="0" smtClean="0"/>
              <a:t>Kano </a:t>
            </a:r>
            <a:br>
              <a:rPr lang="en-US" sz="2400" dirty="0" smtClean="0"/>
            </a:br>
            <a:r>
              <a:rPr lang="en-US" sz="2400" dirty="0" smtClean="0"/>
              <a:t>		  </a:t>
            </a:r>
            <a:r>
              <a:rPr lang="en-US" sz="1600" dirty="0" smtClean="0"/>
              <a:t>(Associate </a:t>
            </a:r>
            <a:r>
              <a:rPr lang="en-US" sz="1600" dirty="0"/>
              <a:t>Professor, Faculty of Informatics, Shizuoka </a:t>
            </a:r>
            <a:r>
              <a:rPr lang="en-US" sz="1600" dirty="0" smtClean="0"/>
              <a:t>University, Japan)</a:t>
            </a:r>
          </a:p>
          <a:p>
            <a:r>
              <a:rPr lang="en-US" sz="2400" dirty="0" smtClean="0"/>
              <a:t>17:00-17:30  Break</a:t>
            </a:r>
          </a:p>
          <a:p>
            <a:r>
              <a:rPr lang="en-US" sz="2400" dirty="0" smtClean="0"/>
              <a:t>17:30-19:30  </a:t>
            </a:r>
            <a:r>
              <a:rPr lang="en-US" sz="2400" dirty="0"/>
              <a:t>Dinner </a:t>
            </a:r>
            <a:r>
              <a:rPr lang="en-US" sz="2400" dirty="0" smtClean="0"/>
              <a:t>(Red Castle 1899)[</a:t>
            </a:r>
            <a:r>
              <a:rPr lang="en-US" sz="2400" dirty="0" smtClean="0">
                <a:latin typeface="MS PGothic" charset="-128"/>
                <a:ea typeface="MS PGothic" charset="-128"/>
                <a:cs typeface="MS PGothic" charset="-128"/>
              </a:rPr>
              <a:t>淡水紅樓餐廳</a:t>
            </a:r>
            <a:r>
              <a:rPr lang="en-US" sz="2400" dirty="0" smtClean="0">
                <a:latin typeface="Heiti SC Light" charset="-122"/>
                <a:ea typeface="Heiti SC Light" charset="-122"/>
                <a:cs typeface="Heiti SC Light" charset="-122"/>
              </a:rPr>
              <a:t>]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03648" y="6632029"/>
            <a:ext cx="6336704" cy="225971"/>
          </a:xfrm>
        </p:spPr>
        <p:txBody>
          <a:bodyPr/>
          <a:lstStyle/>
          <a:p>
            <a:r>
              <a:rPr lang="en-US" altLang="zh-TW" smtClean="0"/>
              <a:t>November </a:t>
            </a:r>
            <a:r>
              <a:rPr lang="en-US" altLang="zh-TW" dirty="0" smtClean="0"/>
              <a:t>30, 2016</a:t>
            </a:r>
            <a:r>
              <a:rPr lang="en-US" altLang="zh-TW" smtClean="0"/>
              <a:t>, Shizuoka </a:t>
            </a:r>
            <a:r>
              <a:rPr lang="en-US" altLang="zh-TW" dirty="0" smtClean="0"/>
              <a:t>University, Japan and </a:t>
            </a:r>
            <a:r>
              <a:rPr lang="en-US" altLang="zh-TW" dirty="0" err="1" smtClean="0"/>
              <a:t>Tamkang</a:t>
            </a:r>
            <a:r>
              <a:rPr lang="en-US" altLang="zh-TW" dirty="0" smtClean="0"/>
              <a:t> University, Taiwan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8925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060845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accent1"/>
                </a:solidFill>
              </a:rPr>
              <a:t>Yoshinobu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Kano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dirty="0"/>
              <a:t> </a:t>
            </a: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Associate Professor,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3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Faculty </a:t>
            </a:r>
            <a:r>
              <a:rPr lang="en-US" sz="33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of </a:t>
            </a:r>
            <a:r>
              <a:rPr lang="en-US" sz="3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Informatics, </a:t>
            </a:r>
            <a:r>
              <a:rPr lang="en-US" sz="33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Shizuoka University</a:t>
            </a:r>
            <a:r>
              <a:rPr lang="en-US" sz="33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Japan </a:t>
            </a:r>
            <a:endParaRPr lang="en-US" sz="33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060847"/>
            <a:ext cx="8496944" cy="457118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BS </a:t>
            </a:r>
            <a:r>
              <a:rPr lang="en-US" dirty="0"/>
              <a:t>in physics (2001), MSc (2003) and PhD (2011) in </a:t>
            </a:r>
            <a:r>
              <a:rPr lang="en-US" dirty="0" smtClean="0"/>
              <a:t>information science </a:t>
            </a:r>
            <a:r>
              <a:rPr lang="en-US" dirty="0"/>
              <a:t>and technology from the University of Tokyo. </a:t>
            </a:r>
            <a:endParaRPr lang="en-US" dirty="0" smtClean="0"/>
          </a:p>
          <a:p>
            <a:r>
              <a:rPr lang="en-US" dirty="0" smtClean="0"/>
              <a:t>A research associate </a:t>
            </a:r>
            <a:r>
              <a:rPr lang="en-US" dirty="0"/>
              <a:t>in University of Tokyo (2009), JST PRESTO researcher (2011</a:t>
            </a:r>
            <a:r>
              <a:rPr lang="en-US" dirty="0" smtClean="0"/>
              <a:t>), an </a:t>
            </a:r>
            <a:r>
              <a:rPr lang="en-US" dirty="0"/>
              <a:t>associate professor (PI) in Shizuoka </a:t>
            </a:r>
            <a:r>
              <a:rPr lang="en-US" dirty="0" err="1"/>
              <a:t>Univerity</a:t>
            </a:r>
            <a:r>
              <a:rPr lang="en-US" dirty="0"/>
              <a:t> (2014-</a:t>
            </a:r>
            <a:r>
              <a:rPr lang="en-US" dirty="0" smtClean="0"/>
              <a:t>).</a:t>
            </a:r>
          </a:p>
          <a:p>
            <a:r>
              <a:rPr lang="en-US" dirty="0" smtClean="0"/>
              <a:t>Current </a:t>
            </a:r>
            <a:r>
              <a:rPr lang="en-US" dirty="0"/>
              <a:t>research theme includes more human-like dialog system (</a:t>
            </a:r>
            <a:r>
              <a:rPr lang="en-US" dirty="0" err="1"/>
              <a:t>AIwerewolf</a:t>
            </a:r>
            <a:r>
              <a:rPr lang="en-US" dirty="0"/>
              <a:t>, copy generation), examination question answering (social</a:t>
            </a:r>
            <a:r>
              <a:rPr lang="en-US" dirty="0" smtClean="0"/>
              <a:t>, medical</a:t>
            </a:r>
            <a:r>
              <a:rPr lang="en-US" dirty="0"/>
              <a:t>, and legal), medical NLP (EHRs, </a:t>
            </a:r>
            <a:r>
              <a:rPr lang="en-US" dirty="0" err="1"/>
              <a:t>MedNLP</a:t>
            </a:r>
            <a:r>
              <a:rPr lang="en-US" dirty="0"/>
              <a:t>), text mining </a:t>
            </a:r>
            <a:r>
              <a:rPr lang="en-US" dirty="0" smtClean="0"/>
              <a:t>for neuroscience </a:t>
            </a:r>
            <a:r>
              <a:rPr lang="en-US" dirty="0"/>
              <a:t>papers, serving as organizers for these </a:t>
            </a:r>
            <a:r>
              <a:rPr lang="en-US" dirty="0" smtClean="0"/>
              <a:t>different projects </a:t>
            </a:r>
            <a:r>
              <a:rPr lang="en-US" dirty="0"/>
              <a:t>individually</a:t>
            </a:r>
            <a:r>
              <a:rPr lang="en-US" dirty="0" smtClean="0"/>
              <a:t>.</a:t>
            </a:r>
          </a:p>
          <a:p>
            <a:r>
              <a:rPr lang="en-US" dirty="0">
                <a:hlinkClick r:id="rId2"/>
              </a:rPr>
              <a:t>kano@inf.shizuoka.ac.jp</a:t>
            </a:r>
            <a:endParaRPr lang="en-US" dirty="0"/>
          </a:p>
          <a:p>
            <a:r>
              <a:rPr lang="en-US" dirty="0">
                <a:hlinkClick r:id="rId3"/>
              </a:rPr>
              <a:t>http://kanolab.net/kano/index.en.html</a:t>
            </a:r>
            <a:endParaRPr lang="en-US" dirty="0"/>
          </a:p>
          <a:p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03648" y="6632029"/>
            <a:ext cx="6336704" cy="225971"/>
          </a:xfrm>
        </p:spPr>
        <p:txBody>
          <a:bodyPr/>
          <a:lstStyle/>
          <a:p>
            <a:r>
              <a:rPr lang="en-US" altLang="zh-TW" smtClean="0"/>
              <a:t>November </a:t>
            </a:r>
            <a:r>
              <a:rPr lang="en-US" altLang="zh-TW" dirty="0" smtClean="0"/>
              <a:t>30, 2016</a:t>
            </a:r>
            <a:r>
              <a:rPr lang="en-US" altLang="zh-TW" smtClean="0"/>
              <a:t>, Shizuoka </a:t>
            </a:r>
            <a:r>
              <a:rPr lang="en-US" altLang="zh-TW" dirty="0" smtClean="0"/>
              <a:t>University, Japan and </a:t>
            </a:r>
            <a:r>
              <a:rPr lang="en-US" altLang="zh-TW" dirty="0" err="1" smtClean="0"/>
              <a:t>Tamkang</a:t>
            </a:r>
            <a:r>
              <a:rPr lang="en-US" altLang="zh-TW" dirty="0" smtClean="0"/>
              <a:t> University, Taiwan</a:t>
            </a:r>
            <a:endParaRPr lang="zh-TW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28" y="115396"/>
            <a:ext cx="950776" cy="13582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4197" y="115396"/>
            <a:ext cx="1959803" cy="42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51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676964" cy="1268760"/>
          </a:xfrm>
        </p:spPr>
        <p:txBody>
          <a:bodyPr>
            <a:normAutofit fontScale="90000"/>
          </a:bodyPr>
          <a:lstStyle/>
          <a:p>
            <a:r>
              <a:rPr lang="en-US" altLang="zh-TW" sz="3800" b="1" dirty="0" smtClean="0">
                <a:solidFill>
                  <a:schemeClr val="accent1"/>
                </a:solidFill>
              </a:rPr>
              <a:t>Shizuoka University-</a:t>
            </a:r>
            <a:r>
              <a:rPr lang="en-US" altLang="zh-TW" sz="3800" b="1" dirty="0" err="1" smtClean="0">
                <a:solidFill>
                  <a:schemeClr val="accent1"/>
                </a:solidFill>
              </a:rPr>
              <a:t>Tamkang</a:t>
            </a:r>
            <a:r>
              <a:rPr lang="en-US" altLang="zh-TW" sz="3800" b="1" dirty="0" smtClean="0">
                <a:solidFill>
                  <a:schemeClr val="accent1"/>
                </a:solidFill>
              </a:rPr>
              <a:t> University</a:t>
            </a:r>
            <a:r>
              <a:rPr lang="en-US" sz="3800" b="1" dirty="0" smtClean="0">
                <a:solidFill>
                  <a:schemeClr val="accent1"/>
                </a:solidFill>
              </a:rPr>
              <a:t/>
            </a:r>
            <a:br>
              <a:rPr lang="en-US" sz="3800" b="1" dirty="0" smtClean="0">
                <a:solidFill>
                  <a:schemeClr val="accent1"/>
                </a:solidFill>
              </a:rPr>
            </a:br>
            <a:r>
              <a:rPr lang="en-US" sz="3800" b="1" dirty="0" smtClean="0">
                <a:solidFill>
                  <a:schemeClr val="accent1"/>
                </a:solidFill>
              </a:rPr>
              <a:t>Mini </a:t>
            </a:r>
            <a:r>
              <a:rPr lang="en-US" sz="3800" b="1" dirty="0">
                <a:solidFill>
                  <a:schemeClr val="accent1"/>
                </a:solidFill>
              </a:rPr>
              <a:t>Symposium </a:t>
            </a:r>
            <a:r>
              <a:rPr lang="en-US" sz="3800" b="1" dirty="0">
                <a:solidFill>
                  <a:schemeClr val="accent1"/>
                </a:solidFill>
              </a:rPr>
              <a:t>Sessions</a:t>
            </a:r>
            <a:br>
              <a:rPr lang="en-US" sz="3800" b="1" dirty="0">
                <a:solidFill>
                  <a:schemeClr val="accent1"/>
                </a:solidFill>
              </a:rPr>
            </a:br>
            <a:r>
              <a:rPr lang="en-US" sz="2000" b="1" dirty="0">
                <a:solidFill>
                  <a:schemeClr val="accent1"/>
                </a:solidFill>
              </a:rPr>
              <a:t>November 30, 2016 (</a:t>
            </a:r>
            <a:r>
              <a:rPr lang="en-US" sz="2000" b="1" dirty="0" smtClean="0">
                <a:solidFill>
                  <a:schemeClr val="accent1"/>
                </a:solidFill>
              </a:rPr>
              <a:t>Wed), Place</a:t>
            </a:r>
            <a:r>
              <a:rPr lang="en-US" sz="2000" b="1" dirty="0">
                <a:solidFill>
                  <a:schemeClr val="accent1"/>
                </a:solidFill>
              </a:rPr>
              <a:t>: 302b, Business and Management Building, TKU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24" y="1484784"/>
            <a:ext cx="8568952" cy="5260230"/>
          </a:xfrm>
        </p:spPr>
        <p:txBody>
          <a:bodyPr>
            <a:normAutofit fontScale="70000" lnSpcReduction="20000"/>
          </a:bodyPr>
          <a:lstStyle/>
          <a:p>
            <a:r>
              <a:rPr lang="en-US" sz="4000" b="1" dirty="0"/>
              <a:t>Prof. </a:t>
            </a:r>
            <a:r>
              <a:rPr lang="en-US" sz="4000" b="1" dirty="0" err="1"/>
              <a:t>Yoshinobu</a:t>
            </a:r>
            <a:r>
              <a:rPr lang="en-US" sz="4000" b="1" dirty="0"/>
              <a:t> Kano</a:t>
            </a:r>
            <a:r>
              <a:rPr lang="en-US" sz="3400" b="1" dirty="0"/>
              <a:t>, Associate Professor, </a:t>
            </a:r>
            <a:r>
              <a:rPr lang="en-US" sz="3400" b="1" dirty="0" smtClean="0"/>
              <a:t/>
            </a:r>
            <a:br>
              <a:rPr lang="en-US" sz="3400" b="1" dirty="0" smtClean="0"/>
            </a:br>
            <a:r>
              <a:rPr lang="en-US" sz="3400" b="1" dirty="0" smtClean="0"/>
              <a:t>Faculty </a:t>
            </a:r>
            <a:r>
              <a:rPr lang="en-US" sz="3400" b="1" dirty="0"/>
              <a:t>of Informatics, Shizuoka University, </a:t>
            </a:r>
            <a:r>
              <a:rPr lang="en-US" sz="3400" b="1" dirty="0" smtClean="0"/>
              <a:t>Japan</a:t>
            </a:r>
          </a:p>
          <a:p>
            <a:pPr lvl="1"/>
            <a:r>
              <a:rPr lang="en-US" dirty="0"/>
              <a:t>Masahito </a:t>
            </a:r>
            <a:r>
              <a:rPr lang="en-US" dirty="0" err="1" smtClean="0"/>
              <a:t>Sakishita</a:t>
            </a:r>
            <a:r>
              <a:rPr lang="en-US" dirty="0"/>
              <a:t>, Faculty of Informatics, Shizuoka University, </a:t>
            </a:r>
            <a:r>
              <a:rPr lang="en-US" dirty="0" smtClean="0"/>
              <a:t>Japan</a:t>
            </a:r>
            <a:endParaRPr lang="en-US" dirty="0"/>
          </a:p>
          <a:p>
            <a:pPr lvl="1"/>
            <a:r>
              <a:rPr lang="en-US" dirty="0" err="1" smtClean="0"/>
              <a:t>Fuma</a:t>
            </a:r>
            <a:r>
              <a:rPr lang="en-US" dirty="0"/>
              <a:t> </a:t>
            </a:r>
            <a:r>
              <a:rPr lang="en-US" dirty="0" smtClean="0"/>
              <a:t>Masako, Faculty </a:t>
            </a:r>
            <a:r>
              <a:rPr lang="en-US" dirty="0"/>
              <a:t>of Informatics, Shizuoka University, Japan</a:t>
            </a:r>
          </a:p>
          <a:p>
            <a:pPr lvl="1"/>
            <a:r>
              <a:rPr lang="en-US" dirty="0" smtClean="0"/>
              <a:t>Takashi </a:t>
            </a:r>
            <a:r>
              <a:rPr lang="en-US" dirty="0" err="1" smtClean="0"/>
              <a:t>Minowa</a:t>
            </a:r>
            <a:r>
              <a:rPr lang="en-US" dirty="0"/>
              <a:t>, Faculty of Informatics, Shizuoka University, </a:t>
            </a:r>
            <a:r>
              <a:rPr lang="en-US" dirty="0" smtClean="0"/>
              <a:t>Japan</a:t>
            </a:r>
            <a:endParaRPr lang="en-US" dirty="0"/>
          </a:p>
          <a:p>
            <a:pPr lvl="1"/>
            <a:r>
              <a:rPr lang="en-US" dirty="0" err="1" smtClean="0"/>
              <a:t>Ryosuke</a:t>
            </a:r>
            <a:r>
              <a:rPr lang="en-US" dirty="0" smtClean="0"/>
              <a:t> Taniguchi</a:t>
            </a:r>
            <a:r>
              <a:rPr lang="en-US" dirty="0"/>
              <a:t>, Faculty of Informatics, Shizuoka University, </a:t>
            </a:r>
            <a:r>
              <a:rPr lang="en-US" dirty="0" smtClean="0"/>
              <a:t>Japan</a:t>
            </a:r>
          </a:p>
          <a:p>
            <a:pPr lvl="1"/>
            <a:r>
              <a:rPr lang="en-US" dirty="0" smtClean="0"/>
              <a:t>Mitsuru Hattori</a:t>
            </a:r>
            <a:r>
              <a:rPr lang="en-US" dirty="0"/>
              <a:t>, Faculty of Informatics, Shizuoka University, </a:t>
            </a:r>
            <a:r>
              <a:rPr lang="en-US" dirty="0" smtClean="0"/>
              <a:t>Japan</a:t>
            </a:r>
          </a:p>
          <a:p>
            <a:pPr lvl="1"/>
            <a:r>
              <a:rPr lang="en-US" dirty="0" err="1" smtClean="0"/>
              <a:t>Shohei</a:t>
            </a:r>
            <a:r>
              <a:rPr lang="en-US" dirty="0" smtClean="0"/>
              <a:t> Shimada</a:t>
            </a:r>
            <a:r>
              <a:rPr lang="en-US" dirty="0"/>
              <a:t>, Faculty of Informatics, Shizuoka University, </a:t>
            </a:r>
            <a:r>
              <a:rPr lang="en-US" dirty="0" smtClean="0"/>
              <a:t>Japan</a:t>
            </a:r>
            <a:endParaRPr lang="en-US" dirty="0"/>
          </a:p>
          <a:p>
            <a:r>
              <a:rPr lang="en-US" sz="4000" b="1" dirty="0" smtClean="0"/>
              <a:t>Prof. Min-</a:t>
            </a:r>
            <a:r>
              <a:rPr lang="en-US" sz="4000" b="1" dirty="0" err="1" smtClean="0"/>
              <a:t>Yuh</a:t>
            </a:r>
            <a:r>
              <a:rPr lang="en-US" sz="4000" b="1" dirty="0" smtClean="0"/>
              <a:t> </a:t>
            </a:r>
            <a:r>
              <a:rPr lang="en-US" sz="4000" b="1" dirty="0"/>
              <a:t>Day,</a:t>
            </a:r>
            <a:r>
              <a:rPr lang="en-US" sz="3400" b="1" dirty="0"/>
              <a:t> Assistant Professor, </a:t>
            </a:r>
            <a:r>
              <a:rPr lang="en-US" sz="3400" b="1" dirty="0" smtClean="0"/>
              <a:t/>
            </a:r>
            <a:br>
              <a:rPr lang="en-US" sz="3400" b="1" dirty="0" smtClean="0"/>
            </a:br>
            <a:r>
              <a:rPr lang="en-US" sz="3400" b="1" dirty="0" smtClean="0"/>
              <a:t>Department </a:t>
            </a:r>
            <a:r>
              <a:rPr lang="en-US" sz="3400" b="1" dirty="0"/>
              <a:t>of Information Management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Tamkang</a:t>
            </a:r>
            <a:r>
              <a:rPr lang="en-US" sz="3400" b="1" dirty="0" smtClean="0"/>
              <a:t> University</a:t>
            </a:r>
          </a:p>
          <a:p>
            <a:pPr lvl="1"/>
            <a:r>
              <a:rPr lang="en-US" dirty="0" smtClean="0"/>
              <a:t>Yue-Da </a:t>
            </a:r>
            <a:r>
              <a:rPr lang="en-US" dirty="0"/>
              <a:t>Lin, MBA Student, Department of Information Management</a:t>
            </a:r>
            <a:r>
              <a:rPr lang="en-US" dirty="0" smtClean="0"/>
              <a:t>, </a:t>
            </a:r>
            <a:r>
              <a:rPr lang="en-US" dirty="0" err="1" smtClean="0"/>
              <a:t>Tamkang</a:t>
            </a:r>
            <a:r>
              <a:rPr lang="en-US" dirty="0" smtClean="0"/>
              <a:t> University</a:t>
            </a:r>
          </a:p>
          <a:p>
            <a:pPr lvl="1"/>
            <a:r>
              <a:rPr lang="en-US" dirty="0"/>
              <a:t>Chao-Yu Chen, MBA Student, Department of Information Management</a:t>
            </a:r>
            <a:r>
              <a:rPr lang="en-US" dirty="0" smtClean="0"/>
              <a:t>, </a:t>
            </a:r>
            <a:r>
              <a:rPr lang="en-US" dirty="0" err="1" smtClean="0"/>
              <a:t>Tamkang</a:t>
            </a:r>
            <a:r>
              <a:rPr lang="en-US" dirty="0" smtClean="0"/>
              <a:t> University</a:t>
            </a:r>
          </a:p>
          <a:p>
            <a:pPr lvl="1"/>
            <a:r>
              <a:rPr lang="en-US" dirty="0" err="1" smtClean="0"/>
              <a:t>Jheng</a:t>
            </a:r>
            <a:r>
              <a:rPr lang="en-US" dirty="0" smtClean="0"/>
              <a:t>-Gang </a:t>
            </a:r>
            <a:r>
              <a:rPr lang="en-US" dirty="0"/>
              <a:t>Li, MBA Student, Department of Economics, </a:t>
            </a:r>
            <a:r>
              <a:rPr lang="en-US" dirty="0" err="1"/>
              <a:t>Tamkang</a:t>
            </a:r>
            <a:r>
              <a:rPr lang="en-US" dirty="0"/>
              <a:t> University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03648" y="6632029"/>
            <a:ext cx="6336704" cy="225971"/>
          </a:xfrm>
        </p:spPr>
        <p:txBody>
          <a:bodyPr/>
          <a:lstStyle/>
          <a:p>
            <a:r>
              <a:rPr lang="en-US" altLang="zh-TW" dirty="0" smtClean="0"/>
              <a:t>November 30, 2016, Shizuoka University, Japan and </a:t>
            </a:r>
            <a:r>
              <a:rPr lang="en-US" altLang="zh-TW" dirty="0" err="1" smtClean="0"/>
              <a:t>Tamkang</a:t>
            </a:r>
            <a:r>
              <a:rPr lang="en-US" altLang="zh-TW" dirty="0" smtClean="0"/>
              <a:t> University, Taiwan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0856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Mini Symposium Session 1 (13:10 ~14:00 ) </a:t>
            </a:r>
            <a:r>
              <a:rPr lang="en-US" sz="2800" b="1" dirty="0" smtClean="0">
                <a:solidFill>
                  <a:schemeClr val="accent1"/>
                </a:solidFill>
              </a:rPr>
              <a:t/>
            </a:r>
            <a:br>
              <a:rPr lang="en-US" sz="2800" b="1" dirty="0" smtClean="0">
                <a:solidFill>
                  <a:schemeClr val="accent1"/>
                </a:solidFill>
              </a:rPr>
            </a:br>
            <a:r>
              <a:rPr lang="en-US" sz="2800" b="1" dirty="0" smtClean="0">
                <a:solidFill>
                  <a:schemeClr val="accent1"/>
                </a:solidFill>
              </a:rPr>
              <a:t>Moderator </a:t>
            </a:r>
            <a:r>
              <a:rPr lang="en-US" sz="2800" b="1" dirty="0">
                <a:solidFill>
                  <a:schemeClr val="accent1"/>
                </a:solidFill>
              </a:rPr>
              <a:t>: Mitsuru Hattori and </a:t>
            </a:r>
            <a:r>
              <a:rPr lang="en-US" sz="2800" b="1" dirty="0" err="1">
                <a:solidFill>
                  <a:schemeClr val="accent1"/>
                </a:solidFill>
              </a:rPr>
              <a:t>Shohei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dirty="0" smtClean="0">
                <a:solidFill>
                  <a:schemeClr val="accent1"/>
                </a:solidFill>
              </a:rPr>
              <a:t>Shimada</a:t>
            </a:r>
            <a:br>
              <a:rPr lang="en-US" sz="2800" b="1" dirty="0" smtClean="0">
                <a:solidFill>
                  <a:schemeClr val="accent1"/>
                </a:solidFill>
              </a:rPr>
            </a:br>
            <a:r>
              <a:rPr lang="en-US" sz="2800" b="1" dirty="0" smtClean="0">
                <a:solidFill>
                  <a:schemeClr val="accent1"/>
                </a:solidFill>
              </a:rPr>
              <a:t>Shizuoka </a:t>
            </a:r>
            <a:r>
              <a:rPr lang="en-US" sz="2800" b="1" dirty="0">
                <a:solidFill>
                  <a:schemeClr val="accent1"/>
                </a:solidFill>
              </a:rPr>
              <a:t>University</a:t>
            </a:r>
            <a:br>
              <a:rPr lang="en-US" sz="2800" b="1" dirty="0">
                <a:solidFill>
                  <a:schemeClr val="accent1"/>
                </a:solidFill>
              </a:rPr>
            </a:br>
            <a:r>
              <a:rPr lang="en-US" sz="1800" b="1" dirty="0" smtClean="0">
                <a:solidFill>
                  <a:schemeClr val="accent1"/>
                </a:solidFill>
              </a:rPr>
              <a:t>November 30, 2016 (Wed), Place: 302b, Business and Management Building, TKU</a:t>
            </a:r>
            <a:endParaRPr lang="en-US" sz="18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13:10~13:20</a:t>
            </a:r>
          </a:p>
          <a:p>
            <a:pPr lvl="1"/>
            <a:r>
              <a:rPr lang="en-US" dirty="0" smtClean="0"/>
              <a:t>My </a:t>
            </a:r>
            <a:r>
              <a:rPr lang="en-US" dirty="0"/>
              <a:t>Research "NLP on Medical Field" / Masahito </a:t>
            </a:r>
            <a:r>
              <a:rPr lang="en-US" dirty="0" err="1" smtClean="0"/>
              <a:t>Sakishita</a:t>
            </a:r>
            <a:endParaRPr lang="en-US" dirty="0" smtClean="0"/>
          </a:p>
          <a:p>
            <a:r>
              <a:rPr lang="en-US" dirty="0" smtClean="0"/>
              <a:t>13:20~13:30</a:t>
            </a:r>
          </a:p>
          <a:p>
            <a:pPr lvl="1"/>
            <a:r>
              <a:rPr lang="en-US" dirty="0" smtClean="0"/>
              <a:t>Timing </a:t>
            </a:r>
            <a:r>
              <a:rPr lang="en-US" dirty="0"/>
              <a:t>Prediction and Evaluation for Giving Responses System / </a:t>
            </a:r>
            <a:r>
              <a:rPr lang="en-US" dirty="0" err="1"/>
              <a:t>Fuma</a:t>
            </a:r>
            <a:r>
              <a:rPr lang="en-US" dirty="0"/>
              <a:t> </a:t>
            </a:r>
            <a:r>
              <a:rPr lang="en-US" dirty="0" smtClean="0"/>
              <a:t>Masako</a:t>
            </a:r>
          </a:p>
          <a:p>
            <a:r>
              <a:rPr lang="en-US" dirty="0" smtClean="0"/>
              <a:t>13:30~13:40</a:t>
            </a:r>
          </a:p>
          <a:p>
            <a:pPr lvl="1"/>
            <a:r>
              <a:rPr lang="en-US" dirty="0" smtClean="0"/>
              <a:t>Automatic </a:t>
            </a:r>
            <a:r>
              <a:rPr lang="en-US" dirty="0"/>
              <a:t>Conversion from Natural Language to the Protocol in </a:t>
            </a:r>
            <a:r>
              <a:rPr lang="en-US" dirty="0" err="1"/>
              <a:t>AIWolf</a:t>
            </a:r>
            <a:r>
              <a:rPr lang="en-US" dirty="0"/>
              <a:t> / Takashi </a:t>
            </a:r>
            <a:r>
              <a:rPr lang="en-US" dirty="0" err="1" smtClean="0"/>
              <a:t>Minowa</a:t>
            </a:r>
            <a:endParaRPr lang="en-US" dirty="0" smtClean="0"/>
          </a:p>
          <a:p>
            <a:r>
              <a:rPr lang="en-US" dirty="0" smtClean="0"/>
              <a:t>13:40~13:50</a:t>
            </a:r>
          </a:p>
          <a:p>
            <a:pPr lvl="1"/>
            <a:r>
              <a:rPr lang="en-US" dirty="0" smtClean="0"/>
              <a:t>Legal </a:t>
            </a:r>
            <a:r>
              <a:rPr lang="en-US" dirty="0"/>
              <a:t>Yes/No Question Answering System using Case-Role Analysis / </a:t>
            </a:r>
            <a:r>
              <a:rPr lang="en-US" dirty="0" err="1"/>
              <a:t>Ryosuke</a:t>
            </a:r>
            <a:r>
              <a:rPr lang="en-US" dirty="0"/>
              <a:t> Taniguchi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03648" y="6632029"/>
            <a:ext cx="6336704" cy="225971"/>
          </a:xfrm>
        </p:spPr>
        <p:txBody>
          <a:bodyPr/>
          <a:lstStyle/>
          <a:p>
            <a:r>
              <a:rPr lang="en-US" altLang="zh-TW" dirty="0" smtClean="0"/>
              <a:t>November 30, 2016, Shizuoka University, Japan and </a:t>
            </a:r>
            <a:r>
              <a:rPr lang="en-US" altLang="zh-TW" dirty="0" err="1" smtClean="0"/>
              <a:t>Tamkang</a:t>
            </a:r>
            <a:r>
              <a:rPr lang="en-US" altLang="zh-TW" dirty="0" smtClean="0"/>
              <a:t> University, Taiwan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47520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84176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Mini Symposium Session 2 (14:10 ~ 15:00)  </a:t>
            </a:r>
            <a:r>
              <a:rPr lang="en-US" sz="2800" b="1" dirty="0" smtClean="0">
                <a:solidFill>
                  <a:schemeClr val="accent1"/>
                </a:solidFill>
              </a:rPr>
              <a:t/>
            </a:r>
            <a:br>
              <a:rPr lang="en-US" sz="2800" b="1" dirty="0" smtClean="0">
                <a:solidFill>
                  <a:schemeClr val="accent1"/>
                </a:solidFill>
              </a:rPr>
            </a:br>
            <a:r>
              <a:rPr lang="en-US" sz="2800" b="1" dirty="0" smtClean="0">
                <a:solidFill>
                  <a:schemeClr val="accent1"/>
                </a:solidFill>
              </a:rPr>
              <a:t>Moderator </a:t>
            </a:r>
            <a:r>
              <a:rPr lang="en-US" sz="2800" b="1" dirty="0">
                <a:solidFill>
                  <a:schemeClr val="accent1"/>
                </a:solidFill>
              </a:rPr>
              <a:t>: Masahito </a:t>
            </a:r>
            <a:r>
              <a:rPr lang="en-US" sz="2800" b="1" dirty="0" err="1">
                <a:solidFill>
                  <a:schemeClr val="accent1"/>
                </a:solidFill>
              </a:rPr>
              <a:t>Sakishita</a:t>
            </a:r>
            <a:r>
              <a:rPr lang="en-US" sz="2800" b="1" dirty="0">
                <a:solidFill>
                  <a:schemeClr val="accent1"/>
                </a:solidFill>
              </a:rPr>
              <a:t> and Takashi </a:t>
            </a:r>
            <a:r>
              <a:rPr lang="en-US" sz="2800" b="1" dirty="0" err="1">
                <a:solidFill>
                  <a:schemeClr val="accent1"/>
                </a:solidFill>
              </a:rPr>
              <a:t>Minowa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>
                <a:solidFill>
                  <a:schemeClr val="accent1"/>
                </a:solidFill>
              </a:rPr>
              <a:t>Shizuoka </a:t>
            </a:r>
            <a:r>
              <a:rPr lang="en-US" sz="2800" b="1" dirty="0" smtClean="0">
                <a:solidFill>
                  <a:schemeClr val="accent1"/>
                </a:solidFill>
              </a:rPr>
              <a:t>University</a:t>
            </a:r>
            <a:r>
              <a:rPr lang="en-US" sz="2800" b="1" dirty="0">
                <a:solidFill>
                  <a:schemeClr val="accent1"/>
                </a:solidFill>
              </a:rPr>
              <a:t/>
            </a:r>
            <a:br>
              <a:rPr lang="en-US" sz="2800" b="1" dirty="0">
                <a:solidFill>
                  <a:schemeClr val="accent1"/>
                </a:solidFill>
              </a:rPr>
            </a:br>
            <a:r>
              <a:rPr lang="en-US" sz="1800" b="1" dirty="0" smtClean="0">
                <a:solidFill>
                  <a:schemeClr val="accent1"/>
                </a:solidFill>
              </a:rPr>
              <a:t>November 30, 2016 (Wed), Place: 302b, Business and Management Building, TKU</a:t>
            </a:r>
            <a:endParaRPr lang="en-US" sz="18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/>
          </a:bodyPr>
          <a:lstStyle/>
          <a:p>
            <a:r>
              <a:rPr lang="en-US" dirty="0"/>
              <a:t>14:10 ~</a:t>
            </a:r>
            <a:r>
              <a:rPr lang="en-US" dirty="0" smtClean="0"/>
              <a:t>14:20</a:t>
            </a:r>
          </a:p>
          <a:p>
            <a:pPr lvl="1"/>
            <a:r>
              <a:rPr lang="en-US" dirty="0" smtClean="0"/>
              <a:t>HMM-based </a:t>
            </a:r>
            <a:r>
              <a:rPr lang="en-US" dirty="0"/>
              <a:t>Speech Synthesis / </a:t>
            </a:r>
            <a:r>
              <a:rPr lang="en-US" dirty="0" smtClean="0"/>
              <a:t>Mitsuru Hattori</a:t>
            </a:r>
          </a:p>
          <a:p>
            <a:r>
              <a:rPr lang="en-US" dirty="0" smtClean="0"/>
              <a:t>14:20 </a:t>
            </a:r>
            <a:r>
              <a:rPr lang="en-US" dirty="0"/>
              <a:t>~</a:t>
            </a:r>
            <a:r>
              <a:rPr lang="en-US" dirty="0" smtClean="0"/>
              <a:t>14:30</a:t>
            </a:r>
          </a:p>
          <a:p>
            <a:pPr lvl="1"/>
            <a:r>
              <a:rPr lang="en-US" dirty="0" smtClean="0"/>
              <a:t>Building </a:t>
            </a:r>
            <a:r>
              <a:rPr lang="en-US" dirty="0"/>
              <a:t>Voice Recognition System using Virtual Reality / </a:t>
            </a:r>
            <a:r>
              <a:rPr lang="en-US" dirty="0" err="1"/>
              <a:t>Shohei</a:t>
            </a:r>
            <a:r>
              <a:rPr lang="en-US" dirty="0"/>
              <a:t> Shimada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03648" y="6632029"/>
            <a:ext cx="6336704" cy="225971"/>
          </a:xfrm>
        </p:spPr>
        <p:txBody>
          <a:bodyPr/>
          <a:lstStyle/>
          <a:p>
            <a:r>
              <a:rPr lang="en-US" altLang="zh-TW" dirty="0" smtClean="0"/>
              <a:t>November 30, 2016, Shizuoka University, Japan and </a:t>
            </a:r>
            <a:r>
              <a:rPr lang="en-US" altLang="zh-TW" dirty="0" err="1" smtClean="0"/>
              <a:t>Tamkang</a:t>
            </a:r>
            <a:r>
              <a:rPr lang="en-US" altLang="zh-TW" dirty="0" smtClean="0"/>
              <a:t> University, Taiwan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2970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2211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Mini Symposium Session 2 (14:10 ~ 15:00)  </a:t>
            </a:r>
            <a:br>
              <a:rPr lang="en-US" sz="2800" b="1" dirty="0">
                <a:solidFill>
                  <a:schemeClr val="accent1"/>
                </a:solidFill>
              </a:rPr>
            </a:br>
            <a:r>
              <a:rPr lang="en-US" sz="2800" b="1" dirty="0">
                <a:solidFill>
                  <a:schemeClr val="accent1"/>
                </a:solidFill>
              </a:rPr>
              <a:t>Moderator : Masahito </a:t>
            </a:r>
            <a:r>
              <a:rPr lang="en-US" sz="2800" b="1" dirty="0" err="1">
                <a:solidFill>
                  <a:schemeClr val="accent1"/>
                </a:solidFill>
              </a:rPr>
              <a:t>Sakishita</a:t>
            </a:r>
            <a:r>
              <a:rPr lang="en-US" sz="2800" b="1" dirty="0">
                <a:solidFill>
                  <a:schemeClr val="accent1"/>
                </a:solidFill>
              </a:rPr>
              <a:t> and Takashi </a:t>
            </a:r>
            <a:r>
              <a:rPr lang="en-US" sz="2800" b="1" dirty="0" err="1">
                <a:solidFill>
                  <a:schemeClr val="accent1"/>
                </a:solidFill>
              </a:rPr>
              <a:t>Minowa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br>
              <a:rPr lang="en-US" sz="2800" b="1" dirty="0">
                <a:solidFill>
                  <a:schemeClr val="accent1"/>
                </a:solidFill>
              </a:rPr>
            </a:br>
            <a:r>
              <a:rPr lang="en-US" sz="2800" b="1" dirty="0" err="1" smtClean="0">
                <a:solidFill>
                  <a:schemeClr val="accent1"/>
                </a:solidFill>
              </a:rPr>
              <a:t>Tamkang</a:t>
            </a:r>
            <a:r>
              <a:rPr lang="en-US" sz="2800" b="1" dirty="0" smtClean="0">
                <a:solidFill>
                  <a:schemeClr val="accent1"/>
                </a:solidFill>
              </a:rPr>
              <a:t> </a:t>
            </a:r>
            <a:r>
              <a:rPr lang="en-US" sz="2800" b="1" dirty="0">
                <a:solidFill>
                  <a:schemeClr val="accent1"/>
                </a:solidFill>
              </a:rPr>
              <a:t>University</a:t>
            </a:r>
            <a:br>
              <a:rPr lang="en-US" sz="2800" b="1" dirty="0">
                <a:solidFill>
                  <a:schemeClr val="accent1"/>
                </a:solidFill>
              </a:rPr>
            </a:br>
            <a:r>
              <a:rPr lang="en-US" sz="1800" b="1" dirty="0">
                <a:solidFill>
                  <a:schemeClr val="accent1"/>
                </a:solidFill>
              </a:rPr>
              <a:t>November 30, 2016 (Wed), Place: 302b, Business and Management Building, TKU</a:t>
            </a:r>
            <a:endParaRPr lang="en-US" sz="18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799"/>
            <a:ext cx="8229600" cy="500322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14:30~14:40</a:t>
            </a:r>
          </a:p>
          <a:p>
            <a:pPr lvl="1"/>
            <a:r>
              <a:rPr lang="en-US" dirty="0" smtClean="0"/>
              <a:t>Sentiment </a:t>
            </a:r>
            <a:r>
              <a:rPr lang="en-US" dirty="0"/>
              <a:t>Analysis with Deep learning for Consumer Review on Social </a:t>
            </a:r>
            <a:r>
              <a:rPr lang="en-US" dirty="0" smtClean="0"/>
              <a:t>Media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(Yue-Da Lin, TKU)</a:t>
            </a:r>
            <a:endParaRPr lang="en-US" dirty="0"/>
          </a:p>
          <a:p>
            <a:r>
              <a:rPr lang="en-US" dirty="0" smtClean="0"/>
              <a:t>14:40~14:50</a:t>
            </a:r>
            <a:endParaRPr lang="en-US" dirty="0"/>
          </a:p>
          <a:p>
            <a:pPr lvl="1"/>
            <a:r>
              <a:rPr lang="en-US" dirty="0" smtClean="0"/>
              <a:t>Deep </a:t>
            </a:r>
            <a:r>
              <a:rPr lang="en-US" dirty="0"/>
              <a:t>Learning for </a:t>
            </a:r>
            <a:r>
              <a:rPr lang="en-US" dirty="0" err="1"/>
              <a:t>Robo</a:t>
            </a:r>
            <a:r>
              <a:rPr lang="en-US" dirty="0"/>
              <a:t>-Advisors in Portfolio Optimization: </a:t>
            </a:r>
            <a:r>
              <a:rPr lang="en-US" dirty="0" smtClean="0"/>
              <a:t>An </a:t>
            </a:r>
            <a:r>
              <a:rPr lang="en-US" dirty="0"/>
              <a:t>Extension of Black-</a:t>
            </a:r>
            <a:r>
              <a:rPr lang="en-US" dirty="0" err="1"/>
              <a:t>Litterman</a:t>
            </a:r>
            <a:r>
              <a:rPr lang="en-US" dirty="0"/>
              <a:t> Model and Ross Recovery </a:t>
            </a:r>
            <a:r>
              <a:rPr lang="en-US" dirty="0" smtClean="0"/>
              <a:t>Theorem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/>
              <a:t>Jheng</a:t>
            </a:r>
            <a:r>
              <a:rPr lang="en-US" dirty="0"/>
              <a:t>-Gang </a:t>
            </a:r>
            <a:r>
              <a:rPr lang="en-US" dirty="0" smtClean="0"/>
              <a:t>Li, TKU)</a:t>
            </a:r>
            <a:endParaRPr lang="en-US" dirty="0"/>
          </a:p>
          <a:p>
            <a:r>
              <a:rPr lang="en-US" dirty="0" smtClean="0"/>
              <a:t>14:50~15:00</a:t>
            </a:r>
            <a:endParaRPr lang="en-US" dirty="0"/>
          </a:p>
          <a:p>
            <a:pPr lvl="1"/>
            <a:r>
              <a:rPr lang="en-US" dirty="0" smtClean="0"/>
              <a:t>Deep </a:t>
            </a:r>
            <a:r>
              <a:rPr lang="en-US" dirty="0"/>
              <a:t>Learning for Question Answering System with Dynamic Memory </a:t>
            </a:r>
            <a:r>
              <a:rPr lang="en-US" dirty="0" smtClean="0"/>
              <a:t>Networks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altLang="zh-TW" dirty="0" smtClean="0"/>
              <a:t>Chao-Yu Chen, TKU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03648" y="6632029"/>
            <a:ext cx="6336704" cy="225971"/>
          </a:xfrm>
        </p:spPr>
        <p:txBody>
          <a:bodyPr/>
          <a:lstStyle/>
          <a:p>
            <a:r>
              <a:rPr lang="en-US" altLang="zh-TW" smtClean="0"/>
              <a:t>November </a:t>
            </a:r>
            <a:r>
              <a:rPr lang="en-US" altLang="zh-TW" dirty="0" smtClean="0"/>
              <a:t>30, 2016</a:t>
            </a:r>
            <a:r>
              <a:rPr lang="en-US" altLang="zh-TW" smtClean="0"/>
              <a:t>, Shizuoka </a:t>
            </a:r>
            <a:r>
              <a:rPr lang="en-US" altLang="zh-TW" dirty="0" smtClean="0"/>
              <a:t>University, Japan and </a:t>
            </a:r>
            <a:r>
              <a:rPr lang="en-US" altLang="zh-TW" dirty="0" err="1" smtClean="0"/>
              <a:t>Tamkang</a:t>
            </a:r>
            <a:r>
              <a:rPr lang="en-US" altLang="zh-TW" dirty="0" smtClean="0"/>
              <a:t> University, Taiwan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907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212" y="1124744"/>
            <a:ext cx="7772400" cy="255941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Sentiment Analysis with </a:t>
            </a:r>
            <a:r>
              <a:rPr lang="en-US" sz="4000" b="1" dirty="0" smtClean="0">
                <a:solidFill>
                  <a:srgbClr val="FF0000"/>
                </a:solidFill>
              </a:rPr>
              <a:t/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Deep </a:t>
            </a:r>
            <a:r>
              <a:rPr lang="en-US" sz="4000" b="1" dirty="0">
                <a:solidFill>
                  <a:srgbClr val="FF0000"/>
                </a:solidFill>
              </a:rPr>
              <a:t>learning for Consumer Review on Social </a:t>
            </a:r>
            <a:r>
              <a:rPr lang="en-US" sz="4000" b="1" dirty="0" smtClean="0">
                <a:solidFill>
                  <a:srgbClr val="FF0000"/>
                </a:solidFill>
              </a:rPr>
              <a:t>Media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20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1629" y="79805"/>
            <a:ext cx="666610" cy="66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文字方塊 14"/>
          <p:cNvSpPr txBox="1">
            <a:spLocks noChangeArrowheads="1"/>
          </p:cNvSpPr>
          <p:nvPr/>
        </p:nvSpPr>
        <p:spPr bwMode="auto">
          <a:xfrm>
            <a:off x="7050894" y="-1482"/>
            <a:ext cx="206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0" lang="en-US" altLang="zh-TW" b="1" dirty="0" err="1" smtClean="0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kumimoji="0" lang="en-US" altLang="zh-TW" b="1" dirty="0" smtClean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2" name="Picture 6" descr="C:\Users\myday\Downloads\TKU-title15c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238" y="352216"/>
            <a:ext cx="1511278" cy="396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03648" y="6632029"/>
            <a:ext cx="6336704" cy="225971"/>
          </a:xfrm>
        </p:spPr>
        <p:txBody>
          <a:bodyPr/>
          <a:lstStyle/>
          <a:p>
            <a:r>
              <a:rPr lang="en-US" altLang="zh-TW" dirty="0" smtClean="0"/>
              <a:t>November 30, 2016, Shizuoka University, Japan and </a:t>
            </a:r>
            <a:r>
              <a:rPr lang="en-US" altLang="zh-TW" dirty="0" err="1" smtClean="0"/>
              <a:t>Tamkang</a:t>
            </a:r>
            <a:r>
              <a:rPr lang="en-US" altLang="zh-TW" dirty="0" smtClean="0"/>
              <a:t> University, Taiwan</a:t>
            </a:r>
            <a:endParaRPr lang="zh-TW" alt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11" y="472533"/>
            <a:ext cx="1080476" cy="4276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11" y="53945"/>
            <a:ext cx="1959803" cy="4204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66" y="53945"/>
            <a:ext cx="689578" cy="689578"/>
          </a:xfrm>
          <a:prstGeom prst="rect">
            <a:avLst/>
          </a:prstGeom>
        </p:spPr>
      </p:pic>
      <p:sp>
        <p:nvSpPr>
          <p:cNvPr id="16" name="矩形 12"/>
          <p:cNvSpPr/>
          <p:nvPr/>
        </p:nvSpPr>
        <p:spPr>
          <a:xfrm>
            <a:off x="2722604" y="5661248"/>
            <a:ext cx="13072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 smtClean="0">
                <a:latin typeface="Calibri" pitchFamily="34" charset="0"/>
                <a:ea typeface="新細明體" pitchFamily="18" charset="-120"/>
              </a:rPr>
              <a:t>Yue-Da Lin</a:t>
            </a:r>
          </a:p>
          <a:p>
            <a:pPr algn="ctr"/>
            <a:r>
              <a:rPr lang="en-US" altLang="zh-TW" sz="1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新細明體" pitchFamily="18" charset="-120"/>
              </a:rPr>
              <a:t>MBA Student,</a:t>
            </a:r>
          </a:p>
          <a:p>
            <a:pPr algn="ctr"/>
            <a:r>
              <a:rPr lang="en-US" altLang="zh-TW" sz="1400" b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新細明體" pitchFamily="18" charset="-120"/>
              </a:rPr>
              <a:t>IM, TKU</a:t>
            </a:r>
            <a:endParaRPr lang="zh-TW" altLang="en-US" sz="2000" b="1" dirty="0">
              <a:solidFill>
                <a:schemeClr val="bg1">
                  <a:lumMod val="65000"/>
                </a:schemeClr>
              </a:solidFill>
              <a:latin typeface="Calibri" pitchFamily="34" charset="0"/>
              <a:ea typeface="新細明體" pitchFamily="18" charset="-120"/>
            </a:endParaRPr>
          </a:p>
        </p:txBody>
      </p:sp>
      <p:pic>
        <p:nvPicPr>
          <p:cNvPr id="27" name="圖片 2" descr="畫面剪輯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42" y="4003839"/>
            <a:ext cx="1401919" cy="1641600"/>
          </a:xfrm>
          <a:prstGeom prst="rect">
            <a:avLst/>
          </a:prstGeom>
        </p:spPr>
      </p:pic>
      <p:pic>
        <p:nvPicPr>
          <p:cNvPr id="29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4858312" y="4050503"/>
            <a:ext cx="1324544" cy="16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副標題 2"/>
          <p:cNvSpPr txBox="1">
            <a:spLocks/>
          </p:cNvSpPr>
          <p:nvPr/>
        </p:nvSpPr>
        <p:spPr bwMode="auto">
          <a:xfrm>
            <a:off x="4722932" y="5706687"/>
            <a:ext cx="1582738" cy="82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kumimoji="0" lang="en-US" altLang="zh-TW" sz="2000" b="1" dirty="0"/>
              <a:t>Min-</a:t>
            </a:r>
            <a:r>
              <a:rPr kumimoji="0" lang="en-US" altLang="zh-TW" sz="2000" b="1" dirty="0" err="1"/>
              <a:t>Yuh</a:t>
            </a:r>
            <a:r>
              <a:rPr kumimoji="0" lang="en-US" altLang="zh-TW" sz="2000" b="1" dirty="0"/>
              <a:t> </a:t>
            </a:r>
            <a:r>
              <a:rPr kumimoji="0" lang="en-US" altLang="zh-TW" sz="2000" b="1" dirty="0" smtClean="0"/>
              <a:t>Day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en-US" altLang="zh-TW" sz="1400" b="1" dirty="0" smtClean="0">
                <a:solidFill>
                  <a:schemeClr val="bg1">
                    <a:lumMod val="65000"/>
                  </a:schemeClr>
                </a:solidFill>
              </a:rPr>
              <a:t>Assistant Professor, IM, TKU</a:t>
            </a:r>
            <a:endParaRPr kumimoji="0" lang="en-US" altLang="zh-TW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1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885</Words>
  <Application>Microsoft Macintosh PowerPoint</Application>
  <PresentationFormat>On-screen Show (4:3)</PresentationFormat>
  <Paragraphs>145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Heiti SC Light</vt:lpstr>
      <vt:lpstr>MS PGothic</vt:lpstr>
      <vt:lpstr>ＭＳ Ｐゴシック</vt:lpstr>
      <vt:lpstr>新細明體</vt:lpstr>
      <vt:lpstr>Arial</vt:lpstr>
      <vt:lpstr>Office 佈景主題</vt:lpstr>
      <vt:lpstr>Welcome  Prof. Yoshinobu Kano,  Shizuoka University, Japan Visiting Tamkang University, Taiwan</vt:lpstr>
      <vt:lpstr>Challenges in  Natural Language Processing: Question Answering and  Dialog System</vt:lpstr>
      <vt:lpstr>Program of Shizuoka-Tamkang Symposium  November 30, 2016 (Wed) Place: 302b, Business and Management Building, TKU</vt:lpstr>
      <vt:lpstr>Yoshinobu Kano  Associate Professor,  Faculty of Informatics, Shizuoka University, Japan </vt:lpstr>
      <vt:lpstr>Shizuoka University-Tamkang University Mini Symposium Sessions November 30, 2016 (Wed), Place: 302b, Business and Management Building, TKU</vt:lpstr>
      <vt:lpstr>Mini Symposium Session 1 (13:10 ~14:00 )  Moderator : Mitsuru Hattori and Shohei Shimada Shizuoka University November 30, 2016 (Wed), Place: 302b, Business and Management Building, TKU</vt:lpstr>
      <vt:lpstr>Mini Symposium Session 2 (14:10 ~ 15:00)   Moderator : Masahito Sakishita and Takashi Minowa  Shizuoka University November 30, 2016 (Wed), Place: 302b, Business and Management Building, TKU</vt:lpstr>
      <vt:lpstr>Mini Symposium Session 2 (14:10 ~ 15:00)   Moderator : Masahito Sakishita and Takashi Minowa  Tamkang University November 30, 2016 (Wed), Place: 302b, Business and Management Building, TKU</vt:lpstr>
      <vt:lpstr>Sentiment Analysis with  Deep learning for Consumer Review on Social Media</vt:lpstr>
      <vt:lpstr>Deep Learning for Robo-Advisors in Portfolio Optimization:  An Extension of Black-Litterman Model and Ross Recovery Theorem</vt:lpstr>
      <vt:lpstr>Deep Learning for  Question Answering System  with Dynamic Memory Networks</vt:lpstr>
      <vt:lpstr>Shizuoka University, Japan Tamkang University, Taiwan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 Prof. Yoshinobu Kano,  Shizuoka University, Japan Visiting Tamkang University, Taiwan</dc:title>
  <dc:subject/>
  <dc:creator/>
  <cp:keywords/>
  <dc:description/>
  <cp:lastModifiedBy>Microsoft Office User</cp:lastModifiedBy>
  <cp:revision>64</cp:revision>
  <cp:lastPrinted>2016-11-30T14:49:59Z</cp:lastPrinted>
  <dcterms:created xsi:type="dcterms:W3CDTF">2016-10-13T15:04:28Z</dcterms:created>
  <dcterms:modified xsi:type="dcterms:W3CDTF">2016-11-30T14:50:02Z</dcterms:modified>
  <cp:category/>
</cp:coreProperties>
</file>