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handoutMasterIdLst>
    <p:handoutMasterId r:id="rId104"/>
  </p:handoutMasterIdLst>
  <p:sldIdLst>
    <p:sldId id="2029" r:id="rId2"/>
    <p:sldId id="1382" r:id="rId3"/>
    <p:sldId id="3096" r:id="rId4"/>
    <p:sldId id="2804" r:id="rId5"/>
    <p:sldId id="2846" r:id="rId6"/>
    <p:sldId id="2844" r:id="rId7"/>
    <p:sldId id="1724" r:id="rId8"/>
    <p:sldId id="3177" r:id="rId9"/>
    <p:sldId id="1413" r:id="rId10"/>
    <p:sldId id="1414" r:id="rId11"/>
    <p:sldId id="1415" r:id="rId12"/>
    <p:sldId id="1416" r:id="rId13"/>
    <p:sldId id="1498" r:id="rId14"/>
    <p:sldId id="1625" r:id="rId15"/>
    <p:sldId id="1626" r:id="rId16"/>
    <p:sldId id="331" r:id="rId17"/>
    <p:sldId id="332" r:id="rId18"/>
    <p:sldId id="333" r:id="rId19"/>
    <p:sldId id="334" r:id="rId20"/>
    <p:sldId id="337" r:id="rId21"/>
    <p:sldId id="2939" r:id="rId22"/>
    <p:sldId id="3214" r:id="rId23"/>
    <p:sldId id="3160" r:id="rId24"/>
    <p:sldId id="3213" r:id="rId25"/>
    <p:sldId id="2945" r:id="rId26"/>
    <p:sldId id="3197" r:id="rId27"/>
    <p:sldId id="3198" r:id="rId28"/>
    <p:sldId id="2926" r:id="rId29"/>
    <p:sldId id="2921" r:id="rId30"/>
    <p:sldId id="2922" r:id="rId31"/>
    <p:sldId id="2923" r:id="rId32"/>
    <p:sldId id="2924" r:id="rId33"/>
    <p:sldId id="2856" r:id="rId34"/>
    <p:sldId id="2857" r:id="rId35"/>
    <p:sldId id="2858" r:id="rId36"/>
    <p:sldId id="2859" r:id="rId37"/>
    <p:sldId id="2860" r:id="rId38"/>
    <p:sldId id="2861" r:id="rId39"/>
    <p:sldId id="2862" r:id="rId40"/>
    <p:sldId id="2864" r:id="rId41"/>
    <p:sldId id="2867" r:id="rId42"/>
    <p:sldId id="2849" r:id="rId43"/>
    <p:sldId id="2799" r:id="rId44"/>
    <p:sldId id="2850" r:id="rId45"/>
    <p:sldId id="2851" r:id="rId46"/>
    <p:sldId id="2906" r:id="rId47"/>
    <p:sldId id="2907" r:id="rId48"/>
    <p:sldId id="2908" r:id="rId49"/>
    <p:sldId id="2852" r:id="rId50"/>
    <p:sldId id="2853" r:id="rId51"/>
    <p:sldId id="2854" r:id="rId52"/>
    <p:sldId id="2855" r:id="rId53"/>
    <p:sldId id="3201" r:id="rId54"/>
    <p:sldId id="2915" r:id="rId55"/>
    <p:sldId id="2914" r:id="rId56"/>
    <p:sldId id="2877" r:id="rId57"/>
    <p:sldId id="2878" r:id="rId58"/>
    <p:sldId id="2879" r:id="rId59"/>
    <p:sldId id="2880" r:id="rId60"/>
    <p:sldId id="2881" r:id="rId61"/>
    <p:sldId id="2916" r:id="rId62"/>
    <p:sldId id="2873" r:id="rId63"/>
    <p:sldId id="2947" r:id="rId64"/>
    <p:sldId id="2874" r:id="rId65"/>
    <p:sldId id="2875" r:id="rId66"/>
    <p:sldId id="2876" r:id="rId67"/>
    <p:sldId id="2917" r:id="rId68"/>
    <p:sldId id="3202" r:id="rId69"/>
    <p:sldId id="3204" r:id="rId70"/>
    <p:sldId id="3205" r:id="rId71"/>
    <p:sldId id="3215" r:id="rId72"/>
    <p:sldId id="3206" r:id="rId73"/>
    <p:sldId id="3207" r:id="rId74"/>
    <p:sldId id="3209" r:id="rId75"/>
    <p:sldId id="3097" r:id="rId76"/>
    <p:sldId id="3098" r:id="rId77"/>
    <p:sldId id="3099" r:id="rId78"/>
    <p:sldId id="3100" r:id="rId79"/>
    <p:sldId id="3101" r:id="rId80"/>
    <p:sldId id="3102" r:id="rId81"/>
    <p:sldId id="3103" r:id="rId82"/>
    <p:sldId id="3153" r:id="rId83"/>
    <p:sldId id="3105" r:id="rId84"/>
    <p:sldId id="3107" r:id="rId85"/>
    <p:sldId id="2953" r:id="rId86"/>
    <p:sldId id="2951" r:id="rId87"/>
    <p:sldId id="2952" r:id="rId88"/>
    <p:sldId id="3208" r:id="rId89"/>
    <p:sldId id="3210" r:id="rId90"/>
    <p:sldId id="3211" r:id="rId91"/>
    <p:sldId id="2954" r:id="rId92"/>
    <p:sldId id="3007" r:id="rId93"/>
    <p:sldId id="3006" r:id="rId94"/>
    <p:sldId id="3155" r:id="rId95"/>
    <p:sldId id="2963" r:id="rId96"/>
    <p:sldId id="3212" r:id="rId97"/>
    <p:sldId id="3156" r:id="rId98"/>
    <p:sldId id="3088" r:id="rId99"/>
    <p:sldId id="3112" r:id="rId100"/>
    <p:sldId id="3113" r:id="rId101"/>
    <p:sldId id="3200" r:id="rId102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3" autoAdjust="0"/>
    <p:restoredTop sz="92891"/>
  </p:normalViewPr>
  <p:slideViewPr>
    <p:cSldViewPr>
      <p:cViewPr varScale="1">
        <p:scale>
          <a:sx n="100" d="100"/>
          <a:sy n="100" d="100"/>
        </p:scale>
        <p:origin x="288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2021/5/10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2021/5/10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AEB525A-1002-724B-B51B-6A7D3AF73486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3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7201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8331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8875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2442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AEB525A-1002-724B-B51B-6A7D3AF73486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99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7337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101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9873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2021/5/10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2021/5/10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2021/5/10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2021/5/10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2021/5/10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2021/5/10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2021/5/10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2021/5/10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2021/5/10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2021/5/10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2021/5/10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2021/5/10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Relationship Id="rId1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m2dsupsdlclass.github.io/lectures-labs/" TargetMode="External"/><Relationship Id="rId2" Type="http://schemas.openxmlformats.org/officeDocument/2006/relationships/hyperlink" Target="https://keras.io/examples/nlp/text_extraction_with_ber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aintpupython101" TargetMode="External"/><Relationship Id="rId5" Type="http://schemas.openxmlformats.org/officeDocument/2006/relationships/hyperlink" Target="https://notebooks.quantumstat.com/" TargetMode="External"/><Relationship Id="rId4" Type="http://schemas.openxmlformats.org/officeDocument/2006/relationships/hyperlink" Target="https://huggingface.co/transformers/notebooks.html" TargetMode="Externa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Relationship Id="rId1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myday@mail.tku.edu.tw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mailto:myday@mail.tku.edu.tw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14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g"/><Relationship Id="rId18" Type="http://schemas.openxmlformats.org/officeDocument/2006/relationships/image" Target="../media/image40.jpg"/><Relationship Id="rId3" Type="http://schemas.openxmlformats.org/officeDocument/2006/relationships/image" Target="../media/image14.jpeg"/><Relationship Id="rId21" Type="http://schemas.openxmlformats.org/officeDocument/2006/relationships/image" Target="../media/image43.jpeg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17" Type="http://schemas.openxmlformats.org/officeDocument/2006/relationships/image" Target="../media/image39.jpeg"/><Relationship Id="rId2" Type="http://schemas.openxmlformats.org/officeDocument/2006/relationships/image" Target="../media/image27.png"/><Relationship Id="rId16" Type="http://schemas.openxmlformats.org/officeDocument/2006/relationships/image" Target="../media/image38.jpg"/><Relationship Id="rId20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hyperlink" Target="mailto:myday@mail.tku.edu.tw" TargetMode="External"/><Relationship Id="rId15" Type="http://schemas.openxmlformats.org/officeDocument/2006/relationships/image" Target="../media/image37.jpg"/><Relationship Id="rId10" Type="http://schemas.openxmlformats.org/officeDocument/2006/relationships/image" Target="../media/image32.jpg"/><Relationship Id="rId19" Type="http://schemas.openxmlformats.org/officeDocument/2006/relationships/image" Target="../media/image41.jpg"/><Relationship Id="rId4" Type="http://schemas.openxmlformats.org/officeDocument/2006/relationships/image" Target="../media/image15.jpeg"/><Relationship Id="rId9" Type="http://schemas.openxmlformats.org/officeDocument/2006/relationships/image" Target="../media/image31.jpg"/><Relationship Id="rId1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14.jpeg"/><Relationship Id="rId7" Type="http://schemas.openxmlformats.org/officeDocument/2006/relationships/image" Target="../media/image31.jpg"/><Relationship Id="rId12" Type="http://schemas.openxmlformats.org/officeDocument/2006/relationships/image" Target="../media/image4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11" Type="http://schemas.openxmlformats.org/officeDocument/2006/relationships/image" Target="../media/image47.jpg"/><Relationship Id="rId5" Type="http://schemas.openxmlformats.org/officeDocument/2006/relationships/hyperlink" Target="mailto:myday@mail.tku.edu.tw" TargetMode="External"/><Relationship Id="rId10" Type="http://schemas.openxmlformats.org/officeDocument/2006/relationships/image" Target="../media/image46.jpg"/><Relationship Id="rId4" Type="http://schemas.openxmlformats.org/officeDocument/2006/relationships/image" Target="../media/image15.jpeg"/><Relationship Id="rId9" Type="http://schemas.openxmlformats.org/officeDocument/2006/relationships/image" Target="../media/image45.jpg"/><Relationship Id="rId1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4.jpeg"/><Relationship Id="rId7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11" Type="http://schemas.openxmlformats.org/officeDocument/2006/relationships/image" Target="../media/image54.png"/><Relationship Id="rId5" Type="http://schemas.openxmlformats.org/officeDocument/2006/relationships/hyperlink" Target="mailto:myday@mail.tku.edu.tw" TargetMode="External"/><Relationship Id="rId10" Type="http://schemas.openxmlformats.org/officeDocument/2006/relationships/image" Target="../media/image53.emf"/><Relationship Id="rId4" Type="http://schemas.openxmlformats.org/officeDocument/2006/relationships/image" Target="../media/image15.jpeg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4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11" Type="http://schemas.openxmlformats.org/officeDocument/2006/relationships/image" Target="../media/image61.jpg"/><Relationship Id="rId5" Type="http://schemas.openxmlformats.org/officeDocument/2006/relationships/image" Target="../media/image55.jpeg"/><Relationship Id="rId10" Type="http://schemas.openxmlformats.org/officeDocument/2006/relationships/image" Target="../media/image60.jpg"/><Relationship Id="rId4" Type="http://schemas.openxmlformats.org/officeDocument/2006/relationships/image" Target="../media/image15.jpeg"/><Relationship Id="rId9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hyperlink" Target="http://coai.cs.tsinghua.edu.cn/hml/challenge.htm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aseda.app.box.com/v/STC3atNTCIR-14" TargetMode="External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sEhmyoTXmGk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althfront.com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tterment.com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tces.com/fintechmap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https://innoserve.tca.org.tw/award.aspx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nnoserve.tca.org.tw/award.aspx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withcode.com/area/natural-language-processing/dialogue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hunlp/PLMpapers" TargetMode="External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uggingface/transformers" TargetMode="External"/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ggle.com/siddhadev/atis-dataset-from-ms-cntk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pository.cam.ac.uk/handle/1810/260970" TargetMode="External"/><Relationship Id="rId2" Type="http://schemas.openxmlformats.org/officeDocument/2006/relationships/hyperlink" Target="https://groups.csail.mit.edu/sls/downloads/restauran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amdial.org/~mh521/dstc/" TargetMode="Externa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nionWang/SMP2019-ECDT-NLU" TargetMode="External"/><Relationship Id="rId2" Type="http://schemas.openxmlformats.org/officeDocument/2006/relationships/hyperlink" Target="http://conference.cipsc.org.cn/smp2019/evaluation.html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114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115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116.jp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21163"/>
            <a:ext cx="82073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000" b="1" dirty="0">
                <a:cs typeface="Calibri" panose="020F0502020204030204" pitchFamily="34" charset="0"/>
                <a:hlinkClick r:id="rId5"/>
              </a:rPr>
              <a:t>Institute of Information Management</a:t>
            </a:r>
            <a:r>
              <a:rPr lang="en-US" sz="2000" b="1" dirty="0">
                <a:cs typeface="Calibri" panose="020F0502020204030204" pitchFamily="34" charset="0"/>
              </a:rPr>
              <a:t>, </a:t>
            </a:r>
            <a:r>
              <a:rPr lang="en-US" sz="2000" b="1" dirty="0">
                <a:cs typeface="Calibri" panose="020F0502020204030204" pitchFamily="34" charset="0"/>
                <a:hlinkClick r:id="rId6"/>
              </a:rPr>
              <a:t>National Taipei University</a:t>
            </a:r>
            <a:endParaRPr kumimoji="0" lang="en-US" altLang="zh-TW" sz="20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spcBef>
                <a:spcPts val="100"/>
              </a:spcBef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00"/>
              </a:spcBef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2021-05-10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60129211-7EC0-1D4D-B71B-C3899EE69029}"/>
              </a:ext>
            </a:extLst>
          </p:cNvPr>
          <p:cNvSpPr txBox="1">
            <a:spLocks/>
          </p:cNvSpPr>
          <p:nvPr/>
        </p:nvSpPr>
        <p:spPr bwMode="auto">
          <a:xfrm>
            <a:off x="179512" y="1123582"/>
            <a:ext cx="8784976" cy="174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 dirty="0">
                <a:solidFill>
                  <a:schemeClr val="accent6">
                    <a:lumMod val="75000"/>
                  </a:schemeClr>
                </a:solidFill>
                <a:ea typeface="標楷體" pitchFamily="65" charset="-120"/>
              </a:rPr>
              <a:t>AI Task-Oriented Dialogue System </a:t>
            </a:r>
            <a:br>
              <a:rPr lang="en-US" altLang="zh-TW" sz="4400" b="1" dirty="0">
                <a:solidFill>
                  <a:schemeClr val="accent6">
                    <a:lumMod val="75000"/>
                  </a:schemeClr>
                </a:solidFill>
                <a:ea typeface="標楷體" pitchFamily="65" charset="-120"/>
              </a:rPr>
            </a:br>
            <a:r>
              <a:rPr lang="en-US" altLang="zh-TW" sz="4400" b="1" dirty="0">
                <a:solidFill>
                  <a:schemeClr val="accent6">
                    <a:lumMod val="75000"/>
                  </a:schemeClr>
                </a:solidFill>
                <a:ea typeface="標楷體" pitchFamily="65" charset="-120"/>
              </a:rPr>
              <a:t>for Conversational Commerce </a:t>
            </a:r>
            <a:br>
              <a:rPr lang="en-US" altLang="zh-TW" sz="4400" b="1" dirty="0">
                <a:solidFill>
                  <a:schemeClr val="accent6">
                    <a:lumMod val="75000"/>
                  </a:schemeClr>
                </a:solidFill>
                <a:ea typeface="標楷體" pitchFamily="65" charset="-120"/>
              </a:rPr>
            </a:br>
            <a:r>
              <a:rPr lang="en-US" altLang="zh-TW" sz="4400" b="1" dirty="0">
                <a:solidFill>
                  <a:schemeClr val="accent6">
                    <a:lumMod val="75000"/>
                  </a:schemeClr>
                </a:solidFill>
                <a:ea typeface="標楷體" pitchFamily="65" charset="-120"/>
              </a:rPr>
              <a:t>in FinTech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D48353-D925-F443-9DDC-E182DE95B5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12" name="文字方塊 5">
            <a:extLst>
              <a:ext uri="{FF2B5EF4-FFF2-40B4-BE49-F238E27FC236}">
                <a16:creationId xmlns:a16="http://schemas.microsoft.com/office/drawing/2014/main" id="{652ACBB0-8103-564F-89B3-D82C34B56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959204"/>
            <a:ext cx="864095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dirty="0">
                <a:solidFill>
                  <a:srgbClr val="7F7F7F"/>
                </a:solidFill>
              </a:rPr>
              <a:t>Host: Prof. </a:t>
            </a:r>
            <a:r>
              <a:rPr kumimoji="0" lang="en-US" altLang="zh-TW" sz="2000" dirty="0" err="1">
                <a:solidFill>
                  <a:srgbClr val="7F7F7F"/>
                </a:solidFill>
              </a:rPr>
              <a:t>Kuan</a:t>
            </a:r>
            <a:r>
              <a:rPr kumimoji="0" lang="en-US" altLang="zh-TW" sz="2000" dirty="0">
                <a:solidFill>
                  <a:srgbClr val="7F7F7F"/>
                </a:solidFill>
              </a:rPr>
              <a:t>-Yu </a:t>
            </a:r>
            <a:r>
              <a:rPr kumimoji="0" lang="en-US" altLang="zh-TW" sz="2000" dirty="0" err="1">
                <a:solidFill>
                  <a:srgbClr val="7F7F7F"/>
                </a:solidFill>
              </a:rPr>
              <a:t>Menphis</a:t>
            </a:r>
            <a:r>
              <a:rPr kumimoji="0" lang="en-US" altLang="zh-TW" sz="2000" dirty="0">
                <a:solidFill>
                  <a:srgbClr val="7F7F7F"/>
                </a:solidFill>
              </a:rPr>
              <a:t> Chen</a:t>
            </a:r>
            <a:br>
              <a:rPr kumimoji="0" lang="en-US" altLang="zh-TW" sz="2000" dirty="0">
                <a:solidFill>
                  <a:srgbClr val="7F7F7F"/>
                </a:solidFill>
              </a:rPr>
            </a:br>
            <a:r>
              <a:rPr kumimoji="0" lang="en-US" altLang="zh-TW" sz="1600" dirty="0">
                <a:solidFill>
                  <a:srgbClr val="7F7F7F"/>
                </a:solidFill>
              </a:rPr>
              <a:t>Computer Science and Information Engineering, National Taiwan University of Science and Technology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Time: 14:00-15:00, May 10, 2021 (Monday)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Place: CSIE, NTUST</a:t>
            </a:r>
            <a:endParaRPr kumimoji="0" lang="en-US" altLang="zh-TW" sz="1400" dirty="0">
              <a:solidFill>
                <a:srgbClr val="7F7F7F"/>
              </a:solidFill>
              <a:latin typeface="Heiti TC Medium" pitchFamily="2" charset="-128"/>
              <a:ea typeface="Heiti TC Medium" pitchFamily="2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 dirty="0">
                <a:solidFill>
                  <a:srgbClr val="7F7F7F"/>
                </a:solidFill>
              </a:rPr>
              <a:t>Address: No.43, Keelung Rd., Sec.4, </a:t>
            </a:r>
            <a:r>
              <a:rPr kumimoji="0" lang="en-US" altLang="zh-TW" sz="1200" dirty="0" err="1">
                <a:solidFill>
                  <a:srgbClr val="7F7F7F"/>
                </a:solidFill>
              </a:rPr>
              <a:t>Da'an</a:t>
            </a:r>
            <a:r>
              <a:rPr kumimoji="0" lang="en-US" altLang="zh-TW" sz="1200" dirty="0">
                <a:solidFill>
                  <a:srgbClr val="7F7F7F"/>
                </a:solidFill>
              </a:rPr>
              <a:t> Dist., Taipei, Taiwan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53F5BE-DBFC-9C49-8220-B58CF3E7EB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2" y="188640"/>
            <a:ext cx="1736915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Artificial Intelligence </a:t>
            </a:r>
            <a:br>
              <a:rPr lang="en-US" sz="6000" b="1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b="1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b="1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b="1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7726450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標題 1"/>
          <p:cNvSpPr>
            <a:spLocks noGrp="1"/>
          </p:cNvSpPr>
          <p:nvPr>
            <p:ph type="title"/>
          </p:nvPr>
        </p:nvSpPr>
        <p:spPr>
          <a:xfrm>
            <a:off x="457200" y="45567"/>
            <a:ext cx="8229600" cy="719137"/>
          </a:xfrm>
        </p:spPr>
        <p:txBody>
          <a:bodyPr/>
          <a:lstStyle/>
          <a:p>
            <a:pPr eaLnBrk="1" hangingPunct="1"/>
            <a:r>
              <a:rPr lang="en-US" altLang="zh-TW" dirty="0">
                <a:solidFill>
                  <a:srgbClr val="4F81BD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4386" name="內容版面配置區 2"/>
          <p:cNvSpPr>
            <a:spLocks noGrp="1"/>
          </p:cNvSpPr>
          <p:nvPr>
            <p:ph idx="1"/>
          </p:nvPr>
        </p:nvSpPr>
        <p:spPr>
          <a:xfrm>
            <a:off x="250825" y="764704"/>
            <a:ext cx="8642350" cy="5904656"/>
          </a:xfrm>
        </p:spPr>
        <p:txBody>
          <a:bodyPr/>
          <a:lstStyle/>
          <a:p>
            <a:pPr algn="just" eaLnBrk="1" hangingPunct="1"/>
            <a:r>
              <a:rPr lang="en-US" altLang="zh-TW" sz="1000" dirty="0"/>
              <a:t>Stuart Russell and Peter </a:t>
            </a:r>
            <a:r>
              <a:rPr lang="en-US" altLang="zh-TW" sz="1000" dirty="0" err="1"/>
              <a:t>Norvig</a:t>
            </a:r>
            <a:r>
              <a:rPr lang="en-US" altLang="zh-TW" sz="1000" dirty="0"/>
              <a:t> (2020), Artificial Intelligence: A Modern Approach, 4th Edition, Pearson</a:t>
            </a:r>
          </a:p>
          <a:p>
            <a:pPr algn="just" eaLnBrk="1" hangingPunct="1"/>
            <a:r>
              <a:rPr lang="en-US" altLang="zh-TW" sz="1000" dirty="0" err="1"/>
              <a:t>Deriu</a:t>
            </a:r>
            <a:r>
              <a:rPr lang="en-US" altLang="zh-TW" sz="1000" dirty="0"/>
              <a:t>, Jan, Alvaro Rodrigo, </a:t>
            </a:r>
            <a:r>
              <a:rPr lang="en-US" altLang="zh-TW" sz="1000" dirty="0" err="1"/>
              <a:t>Arantxa</a:t>
            </a:r>
            <a:r>
              <a:rPr lang="en-US" altLang="zh-TW" sz="1000" dirty="0"/>
              <a:t> </a:t>
            </a:r>
            <a:r>
              <a:rPr lang="en-US" altLang="zh-TW" sz="1000" dirty="0" err="1"/>
              <a:t>Otegi</a:t>
            </a:r>
            <a:r>
              <a:rPr lang="en-US" altLang="zh-TW" sz="1000" dirty="0"/>
              <a:t>, Guillermo </a:t>
            </a:r>
            <a:r>
              <a:rPr lang="en-US" altLang="zh-TW" sz="1000" dirty="0" err="1"/>
              <a:t>Echegoyen</a:t>
            </a:r>
            <a:r>
              <a:rPr lang="en-US" altLang="zh-TW" sz="1000" dirty="0"/>
              <a:t>, Sophie Rosset, </a:t>
            </a:r>
            <a:r>
              <a:rPr lang="en-US" altLang="zh-TW" sz="1000" dirty="0" err="1"/>
              <a:t>Eneko</a:t>
            </a:r>
            <a:r>
              <a:rPr lang="en-US" altLang="zh-TW" sz="1000" dirty="0"/>
              <a:t> </a:t>
            </a:r>
            <a:r>
              <a:rPr lang="en-US" altLang="zh-TW" sz="1000" dirty="0" err="1"/>
              <a:t>Agirre</a:t>
            </a:r>
            <a:r>
              <a:rPr lang="en-US" altLang="zh-TW" sz="1000" dirty="0"/>
              <a:t>, and Mark </a:t>
            </a:r>
            <a:r>
              <a:rPr lang="en-US" altLang="zh-TW" sz="1000" dirty="0" err="1"/>
              <a:t>Cieliebak</a:t>
            </a:r>
            <a:r>
              <a:rPr lang="en-US" altLang="zh-TW" sz="1000" dirty="0"/>
              <a:t> (2021). "Survey on evaluation methods for dialogue systems." Artificial Intelligence Review 54, no. 1 (2021): 755-810.</a:t>
            </a:r>
          </a:p>
          <a:p>
            <a:pPr algn="just" eaLnBrk="1" hangingPunct="1"/>
            <a:r>
              <a:rPr lang="en-US" altLang="zh-TW" sz="1000" dirty="0"/>
              <a:t>Zhang, Zheng, Ryuichi Takanobu, Qi Zhu, </a:t>
            </a:r>
            <a:r>
              <a:rPr lang="en-US" altLang="zh-TW" sz="1000" dirty="0" err="1"/>
              <a:t>Minlie</a:t>
            </a:r>
            <a:r>
              <a:rPr lang="en-US" altLang="zh-TW" sz="1000" dirty="0"/>
              <a:t> Huang, and </a:t>
            </a:r>
            <a:r>
              <a:rPr lang="en-US" altLang="zh-TW" sz="1000" dirty="0" err="1"/>
              <a:t>Xiaoyan</a:t>
            </a:r>
            <a:r>
              <a:rPr lang="en-US" altLang="zh-TW" sz="1000" dirty="0"/>
              <a:t> Zhu (2020). "Recent advances and challenges in task-oriented dialog systems." Science China Technological Sciences (2020): 1-17.</a:t>
            </a:r>
          </a:p>
          <a:p>
            <a:pPr algn="just" eaLnBrk="1" hangingPunct="1"/>
            <a:r>
              <a:rPr lang="en-US" altLang="zh-TW" sz="1000" dirty="0"/>
              <a:t>Jiang, Mike Tian-Jian, Shih-Hung Wu, Yi-</a:t>
            </a:r>
            <a:r>
              <a:rPr lang="en-US" altLang="zh-TW" sz="1000" dirty="0" err="1"/>
              <a:t>Kun</a:t>
            </a:r>
            <a:r>
              <a:rPr lang="en-US" altLang="zh-TW" sz="1000" dirty="0"/>
              <a:t> Chen, Zhao-Xian Gu, Cheng-</a:t>
            </a:r>
            <a:r>
              <a:rPr lang="en-US" altLang="zh-TW" sz="1000" dirty="0" err="1"/>
              <a:t>Jhe</a:t>
            </a:r>
            <a:r>
              <a:rPr lang="en-US" altLang="zh-TW" sz="1000" dirty="0"/>
              <a:t> Chiang, Yueh-Chia Wu, Yu-Chen Huang, Cheng-Han Chiu, Sheng-Ru Shaw, and Min-</a:t>
            </a:r>
            <a:r>
              <a:rPr lang="en-US" altLang="zh-TW" sz="1000" dirty="0" err="1"/>
              <a:t>Yuh</a:t>
            </a:r>
            <a:r>
              <a:rPr lang="en-US" altLang="zh-TW" sz="1000" dirty="0"/>
              <a:t> Day (2020). "Fine-tuning techniques and data augmentation on transformer-based models for conversational texts and noisy user-generated content." In 2020 IEEE/ACM International Conference on Advances in Social Networks Analysis and Mining (ASONAM), pp. 919-925. IEEE, 2020.</a:t>
            </a:r>
          </a:p>
          <a:p>
            <a:pPr algn="just" eaLnBrk="1" hangingPunct="1"/>
            <a:r>
              <a:rPr lang="en-US" altLang="zh-TW" sz="1000" dirty="0"/>
              <a:t>Jiang, Mike Tian-Jian, Zhao-Xian Gu, Cheng-</a:t>
            </a:r>
            <a:r>
              <a:rPr lang="en-US" altLang="zh-TW" sz="1000" dirty="0" err="1"/>
              <a:t>Jhe</a:t>
            </a:r>
            <a:r>
              <a:rPr lang="en-US" altLang="zh-TW" sz="1000" dirty="0"/>
              <a:t> Chiang, Yueh-Chia Wu, Yu-Chen Huang, Cheng-Han Chiu, Sheng-Ru Shaw, and Min-</a:t>
            </a:r>
            <a:r>
              <a:rPr lang="en-US" altLang="zh-TW" sz="1000" dirty="0" err="1"/>
              <a:t>Yuh</a:t>
            </a:r>
            <a:r>
              <a:rPr lang="en-US" altLang="zh-TW" sz="1000" dirty="0"/>
              <a:t> Day (2020), "IMTKU Multi-Turn Dialogue System Evaluation at the NTCIR-15 DialEval-1 Dialogue Quality and Nugget Detection", in Proceedings of the 15th NTCIR Conference on Evaluation of Information Access Technologies (NTCIR-15), Tokyo Japan, December 8-11, 2020, pp. 68-74.</a:t>
            </a:r>
          </a:p>
          <a:p>
            <a:pPr algn="just" eaLnBrk="1" hangingPunct="1"/>
            <a:r>
              <a:rPr lang="en-US" altLang="zh-TW" sz="1000" dirty="0"/>
              <a:t>Day, Min-</a:t>
            </a:r>
            <a:r>
              <a:rPr lang="en-US" altLang="zh-TW" sz="1000" dirty="0" err="1"/>
              <a:t>Yuh</a:t>
            </a:r>
            <a:r>
              <a:rPr lang="en-US" altLang="zh-TW" sz="1000" dirty="0"/>
              <a:t> and Chi-Sheng Hung, "AI Affective Conversational Robot with Hybrid Generative-based and Retrieval-based Dialogue Models", in Proceedings of The 20th IEEE International Conference on Information Reuse and Integration for Data Science (IEEE IRI 2019), Los Angeles, CA, USA, July 30 - August 1, 2019.</a:t>
            </a:r>
          </a:p>
          <a:p>
            <a:pPr algn="just" eaLnBrk="1" hangingPunct="1"/>
            <a:r>
              <a:rPr lang="en-US" altLang="zh-TW" sz="1000" dirty="0"/>
              <a:t>Day, Min-</a:t>
            </a:r>
            <a:r>
              <a:rPr lang="en-US" altLang="zh-TW" sz="1000" dirty="0" err="1"/>
              <a:t>Yuh</a:t>
            </a:r>
            <a:r>
              <a:rPr lang="en-US" altLang="zh-TW" sz="1000" dirty="0"/>
              <a:t>, Chi-Sheng Hung, Yi-Jun </a:t>
            </a:r>
            <a:r>
              <a:rPr lang="en-US" altLang="zh-TW" sz="1000" dirty="0" err="1"/>
              <a:t>Xie</a:t>
            </a:r>
            <a:r>
              <a:rPr lang="en-US" altLang="zh-TW" sz="1000" dirty="0"/>
              <a:t>, </a:t>
            </a:r>
            <a:r>
              <a:rPr lang="en-US" altLang="zh-TW" sz="1000" dirty="0" err="1"/>
              <a:t>Jhih</a:t>
            </a:r>
            <a:r>
              <a:rPr lang="en-US" altLang="zh-TW" sz="1000" dirty="0"/>
              <a:t>-Yi Chen, Yu-Ling </a:t>
            </a:r>
            <a:r>
              <a:rPr lang="en-US" altLang="zh-TW" sz="1000" dirty="0" err="1"/>
              <a:t>Kuo</a:t>
            </a:r>
            <a:r>
              <a:rPr lang="en-US" altLang="zh-TW" sz="1000" dirty="0"/>
              <a:t> and Jian-Ting Lin (2019), "IMTKU Emotional Dialogue System for Short Text Conversation at NTCIR-14 STC-3 (CECG) Task", The 14th NTCIR Conference on Evaluation of Information Access Technologies (NTCIR-14), Tokyo, Japan, June 10-13, 2019. </a:t>
            </a:r>
          </a:p>
          <a:p>
            <a:pPr algn="just" eaLnBrk="1" hangingPunct="1"/>
            <a:r>
              <a:rPr lang="en-US" altLang="zh-TW" sz="1000" dirty="0"/>
              <a:t>Zhou, Hao, </a:t>
            </a:r>
            <a:r>
              <a:rPr lang="en-US" altLang="zh-TW" sz="1000" dirty="0" err="1"/>
              <a:t>Minlie</a:t>
            </a:r>
            <a:r>
              <a:rPr lang="en-US" altLang="zh-TW" sz="1000" dirty="0"/>
              <a:t> Huang, </a:t>
            </a:r>
            <a:r>
              <a:rPr lang="en-US" altLang="zh-TW" sz="1000" dirty="0" err="1"/>
              <a:t>Tianyang</a:t>
            </a:r>
            <a:r>
              <a:rPr lang="en-US" altLang="zh-TW" sz="1000" dirty="0"/>
              <a:t> Zhang, </a:t>
            </a:r>
            <a:r>
              <a:rPr lang="en-US" altLang="zh-TW" sz="1000" dirty="0" err="1"/>
              <a:t>Xiaoyan</a:t>
            </a:r>
            <a:r>
              <a:rPr lang="en-US" altLang="zh-TW" sz="1000" dirty="0"/>
              <a:t> Zhu, and Bing Liu. "Emotional chatting machine: emotional conversation generation with internal and external memory." </a:t>
            </a:r>
            <a:r>
              <a:rPr lang="en-US" altLang="zh-TW" sz="1000" dirty="0" err="1"/>
              <a:t>arXiv</a:t>
            </a:r>
            <a:r>
              <a:rPr lang="en-US" altLang="zh-TW" sz="1000" dirty="0"/>
              <a:t> preprint arXiv:1704.01074 (2017).</a:t>
            </a:r>
          </a:p>
          <a:p>
            <a:pPr algn="just" eaLnBrk="1" hangingPunct="1"/>
            <a:r>
              <a:rPr lang="en-US" altLang="zh-TW" sz="1000" dirty="0"/>
              <a:t>Yu, Kai, </a:t>
            </a:r>
            <a:r>
              <a:rPr lang="en-US" altLang="zh-TW" sz="1000" dirty="0" err="1"/>
              <a:t>Zijian</a:t>
            </a:r>
            <a:r>
              <a:rPr lang="en-US" altLang="zh-TW" sz="1000" dirty="0"/>
              <a:t> Zhao, </a:t>
            </a:r>
            <a:r>
              <a:rPr lang="en-US" altLang="zh-TW" sz="1000" dirty="0" err="1"/>
              <a:t>Xueyang</a:t>
            </a:r>
            <a:r>
              <a:rPr lang="en-US" altLang="zh-TW" sz="1000" dirty="0"/>
              <a:t> Wu, </a:t>
            </a:r>
            <a:r>
              <a:rPr lang="en-US" altLang="zh-TW" sz="1000" dirty="0" err="1"/>
              <a:t>Hongtao</a:t>
            </a:r>
            <a:r>
              <a:rPr lang="en-US" altLang="zh-TW" sz="1000" dirty="0"/>
              <a:t> Lin, and Xuan Liu. "Rich Short Text Conversation Using Semantic Key Controlled Sequence Generation." IEEE/ACM Transactions on Audio, Speech, and Language Processing (2018).</a:t>
            </a:r>
          </a:p>
          <a:p>
            <a:pPr algn="just" eaLnBrk="1" hangingPunct="1"/>
            <a:r>
              <a:rPr lang="en-US" altLang="zh-TW" sz="1000" dirty="0"/>
              <a:t>Borah, </a:t>
            </a:r>
            <a:r>
              <a:rPr lang="en-US" altLang="zh-TW" sz="1000" dirty="0" err="1"/>
              <a:t>Bhriguraj</a:t>
            </a:r>
            <a:r>
              <a:rPr lang="en-US" altLang="zh-TW" sz="1000" dirty="0"/>
              <a:t>, </a:t>
            </a:r>
            <a:r>
              <a:rPr lang="en-US" altLang="zh-TW" sz="1000" dirty="0" err="1"/>
              <a:t>Dhrubajyoti</a:t>
            </a:r>
            <a:r>
              <a:rPr lang="en-US" altLang="zh-TW" sz="1000" dirty="0"/>
              <a:t> Pathak, </a:t>
            </a:r>
            <a:r>
              <a:rPr lang="en-US" altLang="zh-TW" sz="1000" dirty="0" err="1"/>
              <a:t>Priyankoo</a:t>
            </a:r>
            <a:r>
              <a:rPr lang="en-US" altLang="zh-TW" sz="1000" dirty="0"/>
              <a:t> </a:t>
            </a:r>
            <a:r>
              <a:rPr lang="en-US" altLang="zh-TW" sz="1000" dirty="0" err="1"/>
              <a:t>Sarmah</a:t>
            </a:r>
            <a:r>
              <a:rPr lang="en-US" altLang="zh-TW" sz="1000" dirty="0"/>
              <a:t>, </a:t>
            </a:r>
            <a:r>
              <a:rPr lang="en-US" altLang="zh-TW" sz="1000" dirty="0" err="1"/>
              <a:t>Bidisha</a:t>
            </a:r>
            <a:r>
              <a:rPr lang="en-US" altLang="zh-TW" sz="1000" dirty="0"/>
              <a:t> </a:t>
            </a:r>
            <a:r>
              <a:rPr lang="en-US" altLang="zh-TW" sz="1000" dirty="0" err="1"/>
              <a:t>Som</a:t>
            </a:r>
            <a:r>
              <a:rPr lang="en-US" altLang="zh-TW" sz="1000" dirty="0"/>
              <a:t>, and Sukumar Nandi. "Survey of </a:t>
            </a:r>
            <a:r>
              <a:rPr lang="en-US" altLang="zh-TW" sz="1000" dirty="0" err="1"/>
              <a:t>Textbased</a:t>
            </a:r>
            <a:r>
              <a:rPr lang="en-US" altLang="zh-TW" sz="1000" dirty="0"/>
              <a:t> Chatbot in Perspective of Recent Technologies." In International Conference on Computational Intelligence, Communications, and Business Analytics, pp. 84-96. Springer, Singapore, 2018.</a:t>
            </a:r>
          </a:p>
          <a:p>
            <a:pPr algn="just" eaLnBrk="1" hangingPunct="1"/>
            <a:r>
              <a:rPr lang="en-US" altLang="zh-TW" sz="1000" dirty="0" err="1"/>
              <a:t>Haihong</a:t>
            </a:r>
            <a:r>
              <a:rPr lang="en-US" altLang="zh-TW" sz="1000" dirty="0"/>
              <a:t>, E., </a:t>
            </a:r>
            <a:r>
              <a:rPr lang="en-US" altLang="zh-TW" sz="1000" dirty="0" err="1"/>
              <a:t>Peiqing</a:t>
            </a:r>
            <a:r>
              <a:rPr lang="en-US" altLang="zh-TW" sz="1000" dirty="0"/>
              <a:t> </a:t>
            </a:r>
            <a:r>
              <a:rPr lang="en-US" altLang="zh-TW" sz="1000" dirty="0" err="1"/>
              <a:t>Niu</a:t>
            </a:r>
            <a:r>
              <a:rPr lang="en-US" altLang="zh-TW" sz="1000" dirty="0"/>
              <a:t>, </a:t>
            </a:r>
            <a:r>
              <a:rPr lang="en-US" altLang="zh-TW" sz="1000" dirty="0" err="1"/>
              <a:t>Zhongfu</a:t>
            </a:r>
            <a:r>
              <a:rPr lang="en-US" altLang="zh-TW" sz="1000" dirty="0"/>
              <a:t> Chen, and </a:t>
            </a:r>
            <a:r>
              <a:rPr lang="en-US" altLang="zh-TW" sz="1000" dirty="0" err="1"/>
              <a:t>Meina</a:t>
            </a:r>
            <a:r>
              <a:rPr lang="en-US" altLang="zh-TW" sz="1000" dirty="0"/>
              <a:t> Song. "A novel bi-directional interrelated model for joint intent detection and slot filling." In Proceedings of the 57th Annual Meeting of the Association for Computational Linguistics, pp. 5467-5471. 2019.</a:t>
            </a:r>
          </a:p>
          <a:p>
            <a:pPr algn="just" eaLnBrk="1" hangingPunct="1"/>
            <a:r>
              <a:rPr lang="en-US" altLang="zh-TW" sz="1000" dirty="0"/>
              <a:t>Zhu, Qi, </a:t>
            </a:r>
            <a:r>
              <a:rPr lang="en-US" altLang="zh-TW" sz="1000" dirty="0" err="1"/>
              <a:t>Kaili</a:t>
            </a:r>
            <a:r>
              <a:rPr lang="en-US" altLang="zh-TW" sz="1000" dirty="0"/>
              <a:t> Huang, Zheng Zhang, </a:t>
            </a:r>
            <a:r>
              <a:rPr lang="en-US" altLang="zh-TW" sz="1000" dirty="0" err="1"/>
              <a:t>Xiaoyan</a:t>
            </a:r>
            <a:r>
              <a:rPr lang="en-US" altLang="zh-TW" sz="1000" dirty="0"/>
              <a:t> Zhu, and </a:t>
            </a:r>
            <a:r>
              <a:rPr lang="en-US" altLang="zh-TW" sz="1000" dirty="0" err="1"/>
              <a:t>Minlie</a:t>
            </a:r>
            <a:r>
              <a:rPr lang="en-US" altLang="zh-TW" sz="1000" dirty="0"/>
              <a:t> Huang. "</a:t>
            </a:r>
            <a:r>
              <a:rPr lang="en-US" altLang="zh-TW" sz="1000" dirty="0" err="1"/>
              <a:t>Crosswoz</a:t>
            </a:r>
            <a:r>
              <a:rPr lang="en-US" altLang="zh-TW" sz="1000" dirty="0"/>
              <a:t>: A large-scale </a:t>
            </a:r>
            <a:r>
              <a:rPr lang="en-US" altLang="zh-TW" sz="1000" dirty="0" err="1"/>
              <a:t>chinese</a:t>
            </a:r>
            <a:r>
              <a:rPr lang="en-US" altLang="zh-TW" sz="1000" dirty="0"/>
              <a:t> cross-domain task-oriented dialogue dataset." </a:t>
            </a:r>
            <a:r>
              <a:rPr lang="en-US" altLang="zh-TW" sz="1000" dirty="0" err="1"/>
              <a:t>arXiv</a:t>
            </a:r>
            <a:r>
              <a:rPr lang="en-US" altLang="zh-TW" sz="1000" dirty="0"/>
              <a:t> preprint arXiv:2002.11893 (2020).</a:t>
            </a:r>
          </a:p>
          <a:p>
            <a:pPr algn="just" eaLnBrk="1" hangingPunct="1"/>
            <a:r>
              <a:rPr lang="en-US" altLang="zh-TW" sz="1000" dirty="0">
                <a:latin typeface="Calibri" charset="0"/>
                <a:ea typeface="標楷體" charset="-120"/>
              </a:rPr>
              <a:t>Zeng, </a:t>
            </a:r>
            <a:r>
              <a:rPr lang="en-US" altLang="zh-TW" sz="1000" dirty="0" err="1">
                <a:latin typeface="Calibri" charset="0"/>
                <a:ea typeface="標楷體" charset="-120"/>
              </a:rPr>
              <a:t>Zhaohao</a:t>
            </a:r>
            <a:r>
              <a:rPr lang="en-US" altLang="zh-TW" sz="1000" dirty="0"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latin typeface="Calibri" charset="0"/>
                <a:ea typeface="標楷體" charset="-120"/>
              </a:rPr>
              <a:t>Sosuke</a:t>
            </a:r>
            <a:r>
              <a:rPr lang="en-US" altLang="zh-TW" sz="1000" dirty="0">
                <a:latin typeface="Calibri" charset="0"/>
                <a:ea typeface="標楷體" charset="-120"/>
              </a:rPr>
              <a:t> Kato, Tetsuya Sakai, and </a:t>
            </a:r>
            <a:r>
              <a:rPr lang="en-US" altLang="zh-TW" sz="1000" dirty="0" err="1">
                <a:latin typeface="Calibri" charset="0"/>
                <a:ea typeface="標楷體" charset="-120"/>
              </a:rPr>
              <a:t>Inho</a:t>
            </a:r>
            <a:r>
              <a:rPr lang="en-US" altLang="zh-TW" sz="1000" dirty="0">
                <a:latin typeface="Calibri" charset="0"/>
                <a:ea typeface="標楷體" charset="-120"/>
              </a:rPr>
              <a:t> Kang (2020), “Overview of the NTCIR-15 Dialogue Evaluation (DialEval-1) Task”, Proceedings of NTCIR-15, 2020.</a:t>
            </a:r>
          </a:p>
          <a:p>
            <a:pPr eaLnBrk="1" hangingPunct="1"/>
            <a:r>
              <a:rPr lang="en-US" altLang="zh-TW" sz="1000" dirty="0" err="1">
                <a:latin typeface="Calibri" charset="0"/>
                <a:ea typeface="標楷體" charset="-120"/>
              </a:rPr>
              <a:t>Apoorv</a:t>
            </a:r>
            <a:r>
              <a:rPr lang="en-US" altLang="zh-TW" sz="1000" dirty="0">
                <a:latin typeface="Calibri" charset="0"/>
                <a:ea typeface="標楷體" charset="-120"/>
              </a:rPr>
              <a:t> Nandan (2020), BERT (from </a:t>
            </a:r>
            <a:r>
              <a:rPr lang="en-US" altLang="zh-TW" sz="1000" dirty="0" err="1">
                <a:latin typeface="Calibri" charset="0"/>
                <a:ea typeface="標楷體" charset="-120"/>
              </a:rPr>
              <a:t>HuggingFace</a:t>
            </a:r>
            <a:r>
              <a:rPr lang="en-US" altLang="zh-TW" sz="1000" dirty="0">
                <a:latin typeface="Calibri" charset="0"/>
                <a:ea typeface="標楷體" charset="-120"/>
              </a:rPr>
              <a:t> Transformers) for Text Extraction, </a:t>
            </a:r>
            <a:r>
              <a:rPr lang="en-US" altLang="zh-TW" sz="1000" dirty="0">
                <a:latin typeface="Calibri" charset="0"/>
                <a:ea typeface="標楷體" charset="-120"/>
                <a:hlinkClick r:id="rId2"/>
              </a:rPr>
              <a:t>https://keras.io/examples/nlp/text_extraction_with_bert/</a:t>
            </a:r>
            <a:endParaRPr lang="en-US" altLang="zh-TW" sz="10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1000" dirty="0">
                <a:latin typeface="Calibri" charset="0"/>
                <a:ea typeface="標楷體" charset="-120"/>
              </a:rPr>
              <a:t>Olivier Grisel (2020), Transformers (BERT fine-tuning): Joint Intent Classification and Slot Filling, </a:t>
            </a:r>
            <a:r>
              <a:rPr lang="en-US" altLang="zh-TW" sz="1000" dirty="0">
                <a:latin typeface="Calibri" charset="0"/>
                <a:ea typeface="標楷體" charset="-120"/>
                <a:hlinkClick r:id="rId3"/>
              </a:rPr>
              <a:t>https://m2dsupsdlclass.github.io/lectures-labs/</a:t>
            </a:r>
            <a:endParaRPr lang="en-US" altLang="zh-TW" sz="10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sz="1000" dirty="0" err="1"/>
              <a:t>HuggingFace</a:t>
            </a:r>
            <a:r>
              <a:rPr lang="en-US" sz="1000" dirty="0"/>
              <a:t> (2020), Transformers Notebook, </a:t>
            </a:r>
            <a:r>
              <a:rPr lang="en-US" sz="1000" dirty="0">
                <a:hlinkClick r:id="rId4"/>
              </a:rPr>
              <a:t>https://huggingface.co/transformers/notebooks.html</a:t>
            </a:r>
            <a:endParaRPr lang="en-US" sz="1000" dirty="0"/>
          </a:p>
          <a:p>
            <a:pPr eaLnBrk="1" hangingPunct="1"/>
            <a:r>
              <a:rPr lang="en-US" sz="1000" dirty="0"/>
              <a:t>The Super Duper NLP Repo, </a:t>
            </a:r>
            <a:r>
              <a:rPr lang="en-US" sz="1000" dirty="0">
                <a:hlinkClick r:id="rId5"/>
              </a:rPr>
              <a:t>https://notebooks.quantumstat.com/</a:t>
            </a:r>
            <a:endParaRPr lang="en-US" sz="1000" dirty="0"/>
          </a:p>
          <a:p>
            <a:pPr eaLnBrk="1" hangingPunct="1"/>
            <a:r>
              <a:rPr lang="en-US" altLang="zh-TW" sz="1000" dirty="0">
                <a:latin typeface="Calibri" charset="0"/>
                <a:ea typeface="標楷體" charset="-120"/>
              </a:rPr>
              <a:t>Min-</a:t>
            </a:r>
            <a:r>
              <a:rPr lang="en-US" altLang="zh-TW" sz="10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1000" dirty="0">
                <a:latin typeface="Calibri" charset="0"/>
                <a:ea typeface="標楷體" charset="-120"/>
              </a:rPr>
              <a:t> Day (2021), Python 101, </a:t>
            </a:r>
            <a:r>
              <a:rPr lang="en-US" altLang="zh-TW" sz="1000" dirty="0">
                <a:latin typeface="Calibri" charset="0"/>
                <a:ea typeface="標楷體" charset="-120"/>
                <a:hlinkClick r:id="rId6"/>
              </a:rPr>
              <a:t>https://tinyurl.com/aintpupython101</a:t>
            </a:r>
            <a:endParaRPr lang="en-US" altLang="zh-TW" sz="1000" dirty="0">
              <a:latin typeface="Calibri" charset="0"/>
              <a:ea typeface="標楷體" charset="-120"/>
            </a:endParaRPr>
          </a:p>
        </p:txBody>
      </p:sp>
      <p:sp>
        <p:nvSpPr>
          <p:cNvPr id="144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9B038A-02CF-644D-BAD5-0819065A699B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100</a:t>
            </a:fld>
            <a:endParaRPr kumimoji="0" lang="zh-TW" altLang="en-US" sz="1200" dirty="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7544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21163"/>
            <a:ext cx="82073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000" b="1" dirty="0">
                <a:cs typeface="Calibri" panose="020F0502020204030204" pitchFamily="34" charset="0"/>
                <a:hlinkClick r:id="rId5"/>
              </a:rPr>
              <a:t>Institute of Information Management</a:t>
            </a:r>
            <a:r>
              <a:rPr lang="en-US" sz="2000" b="1" dirty="0">
                <a:cs typeface="Calibri" panose="020F0502020204030204" pitchFamily="34" charset="0"/>
              </a:rPr>
              <a:t>, </a:t>
            </a:r>
            <a:r>
              <a:rPr lang="en-US" sz="2000" b="1" dirty="0">
                <a:cs typeface="Calibri" panose="020F0502020204030204" pitchFamily="34" charset="0"/>
                <a:hlinkClick r:id="rId6"/>
              </a:rPr>
              <a:t>National Taipei University</a:t>
            </a:r>
            <a:endParaRPr kumimoji="0" lang="en-US" altLang="zh-TW" sz="20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spcBef>
                <a:spcPts val="100"/>
              </a:spcBef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00"/>
              </a:spcBef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2021-05-10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60129211-7EC0-1D4D-B71B-C3899EE69029}"/>
              </a:ext>
            </a:extLst>
          </p:cNvPr>
          <p:cNvSpPr txBox="1">
            <a:spLocks/>
          </p:cNvSpPr>
          <p:nvPr/>
        </p:nvSpPr>
        <p:spPr bwMode="auto">
          <a:xfrm>
            <a:off x="179512" y="1123582"/>
            <a:ext cx="8784976" cy="174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 dirty="0">
                <a:solidFill>
                  <a:schemeClr val="accent6">
                    <a:lumMod val="75000"/>
                  </a:schemeClr>
                </a:solidFill>
                <a:ea typeface="標楷體" pitchFamily="65" charset="-120"/>
              </a:rPr>
              <a:t>AI Task-Oriented Dialogue System </a:t>
            </a:r>
            <a:br>
              <a:rPr lang="en-US" altLang="zh-TW" sz="4400" b="1" dirty="0">
                <a:solidFill>
                  <a:schemeClr val="accent6">
                    <a:lumMod val="75000"/>
                  </a:schemeClr>
                </a:solidFill>
                <a:ea typeface="標楷體" pitchFamily="65" charset="-120"/>
              </a:rPr>
            </a:br>
            <a:r>
              <a:rPr lang="en-US" altLang="zh-TW" sz="4400" b="1" dirty="0">
                <a:solidFill>
                  <a:schemeClr val="accent6">
                    <a:lumMod val="75000"/>
                  </a:schemeClr>
                </a:solidFill>
                <a:ea typeface="標楷體" pitchFamily="65" charset="-120"/>
              </a:rPr>
              <a:t>for Conversational Commerce </a:t>
            </a:r>
            <a:br>
              <a:rPr lang="en-US" altLang="zh-TW" sz="4400" b="1" dirty="0">
                <a:solidFill>
                  <a:schemeClr val="accent6">
                    <a:lumMod val="75000"/>
                  </a:schemeClr>
                </a:solidFill>
                <a:ea typeface="標楷體" pitchFamily="65" charset="-120"/>
              </a:rPr>
            </a:br>
            <a:r>
              <a:rPr lang="en-US" altLang="zh-TW" sz="4400" b="1" dirty="0">
                <a:solidFill>
                  <a:schemeClr val="accent6">
                    <a:lumMod val="75000"/>
                  </a:schemeClr>
                </a:solidFill>
                <a:ea typeface="標楷體" pitchFamily="65" charset="-120"/>
              </a:rPr>
              <a:t>in FinTech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D48353-D925-F443-9DDC-E182DE95B5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12" name="文字方塊 5">
            <a:extLst>
              <a:ext uri="{FF2B5EF4-FFF2-40B4-BE49-F238E27FC236}">
                <a16:creationId xmlns:a16="http://schemas.microsoft.com/office/drawing/2014/main" id="{652ACBB0-8103-564F-89B3-D82C34B56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959204"/>
            <a:ext cx="864095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dirty="0">
                <a:solidFill>
                  <a:srgbClr val="7F7F7F"/>
                </a:solidFill>
              </a:rPr>
              <a:t>Host: Prof. </a:t>
            </a:r>
            <a:r>
              <a:rPr kumimoji="0" lang="en-US" altLang="zh-TW" sz="2000" dirty="0" err="1">
                <a:solidFill>
                  <a:srgbClr val="7F7F7F"/>
                </a:solidFill>
              </a:rPr>
              <a:t>Kuan</a:t>
            </a:r>
            <a:r>
              <a:rPr kumimoji="0" lang="en-US" altLang="zh-TW" sz="2000" dirty="0">
                <a:solidFill>
                  <a:srgbClr val="7F7F7F"/>
                </a:solidFill>
              </a:rPr>
              <a:t>-Yu </a:t>
            </a:r>
            <a:r>
              <a:rPr kumimoji="0" lang="en-US" altLang="zh-TW" sz="2000" dirty="0" err="1">
                <a:solidFill>
                  <a:srgbClr val="7F7F7F"/>
                </a:solidFill>
              </a:rPr>
              <a:t>Menphis</a:t>
            </a:r>
            <a:r>
              <a:rPr kumimoji="0" lang="en-US" altLang="zh-TW" sz="2000" dirty="0">
                <a:solidFill>
                  <a:srgbClr val="7F7F7F"/>
                </a:solidFill>
              </a:rPr>
              <a:t> Chen</a:t>
            </a:r>
            <a:br>
              <a:rPr kumimoji="0" lang="en-US" altLang="zh-TW" sz="2000" dirty="0">
                <a:solidFill>
                  <a:srgbClr val="7F7F7F"/>
                </a:solidFill>
              </a:rPr>
            </a:br>
            <a:r>
              <a:rPr kumimoji="0" lang="en-US" altLang="zh-TW" sz="1600" dirty="0">
                <a:solidFill>
                  <a:srgbClr val="7F7F7F"/>
                </a:solidFill>
              </a:rPr>
              <a:t>Computer Science and Information Engineering, National Taiwan University of Science and Technology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Time: 14:00-15:00, May 10, 2021 (Monday)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Place: CSIE, NTUST</a:t>
            </a:r>
            <a:endParaRPr kumimoji="0" lang="en-US" altLang="zh-TW" sz="1400" dirty="0">
              <a:solidFill>
                <a:srgbClr val="7F7F7F"/>
              </a:solidFill>
              <a:latin typeface="Heiti TC Medium" pitchFamily="2" charset="-128"/>
              <a:ea typeface="Heiti TC Medium" pitchFamily="2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 dirty="0">
                <a:solidFill>
                  <a:srgbClr val="7F7F7F"/>
                </a:solidFill>
              </a:rPr>
              <a:t>Address: No.43, Keelung Rd., Sec.4, </a:t>
            </a:r>
            <a:r>
              <a:rPr kumimoji="0" lang="en-US" altLang="zh-TW" sz="1200" dirty="0" err="1">
                <a:solidFill>
                  <a:srgbClr val="7F7F7F"/>
                </a:solidFill>
              </a:rPr>
              <a:t>Da'an</a:t>
            </a:r>
            <a:r>
              <a:rPr kumimoji="0" lang="en-US" altLang="zh-TW" sz="1200" dirty="0">
                <a:solidFill>
                  <a:srgbClr val="7F7F7F"/>
                </a:solidFill>
              </a:rPr>
              <a:t> Dist., Taipei, Taiwan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53F5BE-DBFC-9C49-8220-B58CF3E7EB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2" y="188640"/>
            <a:ext cx="1736915" cy="28803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4A927E5-673E-4F40-A7F7-F91CE36DB5CD}"/>
              </a:ext>
            </a:extLst>
          </p:cNvPr>
          <p:cNvSpPr txBox="1">
            <a:spLocks/>
          </p:cNvSpPr>
          <p:nvPr/>
        </p:nvSpPr>
        <p:spPr bwMode="auto">
          <a:xfrm>
            <a:off x="2915567" y="44624"/>
            <a:ext cx="3312368" cy="87168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1" lang="en-US" altLang="en-US" sz="7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202512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7200" b="1" dirty="0">
                <a:solidFill>
                  <a:srgbClr val="FF0000"/>
                </a:solidFill>
              </a:rPr>
              <a:t>Artificial Intelligence </a:t>
            </a:r>
            <a:br>
              <a:rPr lang="en-US" sz="7200" b="1" dirty="0"/>
            </a:br>
            <a:r>
              <a:rPr lang="en-US" b="1" dirty="0"/>
              <a:t> </a:t>
            </a:r>
            <a:br>
              <a:rPr lang="en-US" sz="7200" b="1" dirty="0"/>
            </a:br>
            <a:r>
              <a:rPr lang="en-US" sz="7200" b="1" dirty="0"/>
              <a:t>“… </a:t>
            </a:r>
            <a:r>
              <a:rPr lang="en-US" sz="7200" b="1" dirty="0">
                <a:solidFill>
                  <a:srgbClr val="FF0000"/>
                </a:solidFill>
              </a:rPr>
              <a:t>technology that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thinks and acts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like humans</a:t>
            </a:r>
            <a:r>
              <a:rPr lang="en-US" sz="7200" b="1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18430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Artificial Intelligence </a:t>
            </a:r>
            <a:br>
              <a:rPr lang="en-US" sz="7200" b="1" dirty="0"/>
            </a:br>
            <a:r>
              <a:rPr lang="en-US" b="1" dirty="0"/>
              <a:t> </a:t>
            </a:r>
            <a:br>
              <a:rPr lang="en-US" sz="7200" b="1" dirty="0"/>
            </a:br>
            <a:r>
              <a:rPr lang="en-US" sz="7200" b="1" dirty="0"/>
              <a:t>“… </a:t>
            </a:r>
            <a:r>
              <a:rPr lang="en-US" sz="7200" b="1" dirty="0">
                <a:solidFill>
                  <a:srgbClr val="FF0000"/>
                </a:solidFill>
              </a:rPr>
              <a:t>intelligence</a:t>
            </a:r>
            <a:r>
              <a:rPr lang="en-US" sz="7200" b="1" dirty="0"/>
              <a:t> exhibited by </a:t>
            </a:r>
            <a:r>
              <a:rPr lang="en-US" sz="7200" b="1" dirty="0">
                <a:solidFill>
                  <a:srgbClr val="FF0000"/>
                </a:solidFill>
              </a:rPr>
              <a:t>machines</a:t>
            </a:r>
            <a:r>
              <a:rPr lang="en-US" sz="7200" b="1" dirty="0"/>
              <a:t> or </a:t>
            </a:r>
            <a:r>
              <a:rPr lang="en-US" sz="7200" b="1" dirty="0">
                <a:solidFill>
                  <a:srgbClr val="FF0000"/>
                </a:solidFill>
              </a:rPr>
              <a:t>software</a:t>
            </a:r>
            <a:r>
              <a:rPr lang="en-US" sz="7200" b="1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228368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46" y="116632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69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988925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46" y="44624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69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771660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7646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054869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71600" y="6453336"/>
            <a:ext cx="7488832" cy="432048"/>
          </a:xfrm>
        </p:spPr>
        <p:txBody>
          <a:bodyPr>
            <a:noAutofit/>
          </a:bodyPr>
          <a:lstStyle/>
          <a:p>
            <a:r>
              <a:rPr lang="en-US" altLang="zh-TW" sz="1800" dirty="0"/>
              <a:t>NTCIR-9 Workshop, December 6-9, 2011, Tokyo, Japan</a:t>
            </a:r>
          </a:p>
        </p:txBody>
      </p:sp>
      <p:sp>
        <p:nvSpPr>
          <p:cNvPr id="12" name="副標題 2"/>
          <p:cNvSpPr txBox="1">
            <a:spLocks/>
          </p:cNvSpPr>
          <p:nvPr/>
        </p:nvSpPr>
        <p:spPr>
          <a:xfrm>
            <a:off x="2195736" y="6165304"/>
            <a:ext cx="5112568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/>
              </a:rPr>
              <a:t>myday@mail.tku.edu.tw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3" cstate="print"/>
          <a:srcRect l="10527" t="1544" r="10527" b="25148"/>
          <a:stretch>
            <a:fillRect/>
          </a:stretch>
        </p:blipFill>
        <p:spPr bwMode="auto">
          <a:xfrm>
            <a:off x="3059833" y="3933056"/>
            <a:ext cx="1512168" cy="1872208"/>
          </a:xfrm>
          <a:prstGeom prst="rect">
            <a:avLst/>
          </a:prstGeom>
          <a:noFill/>
        </p:spPr>
      </p:pic>
      <p:sp>
        <p:nvSpPr>
          <p:cNvPr id="14" name="副標題 2"/>
          <p:cNvSpPr txBox="1">
            <a:spLocks/>
          </p:cNvSpPr>
          <p:nvPr/>
        </p:nvSpPr>
        <p:spPr>
          <a:xfrm>
            <a:off x="395536" y="2780928"/>
            <a:ext cx="849694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Department</a:t>
            </a:r>
            <a:r>
              <a:rPr kumimoji="0" lang="en-US" altLang="zh-TW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Information Management </a:t>
            </a:r>
            <a:b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Tamkang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University, Taiwan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副標題 2"/>
          <p:cNvSpPr txBox="1">
            <a:spLocks/>
          </p:cNvSpPr>
          <p:nvPr/>
        </p:nvSpPr>
        <p:spPr>
          <a:xfrm>
            <a:off x="4788025" y="5805264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Chun </a:t>
            </a:r>
            <a:r>
              <a:rPr kumimoji="0" lang="en-US" altLang="zh-TW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endParaRPr kumimoji="0" lang="en-US" altLang="zh-TW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3" y="3933056"/>
            <a:ext cx="148485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副標題 2"/>
          <p:cNvSpPr txBox="1">
            <a:spLocks/>
          </p:cNvSpPr>
          <p:nvPr/>
        </p:nvSpPr>
        <p:spPr>
          <a:xfrm>
            <a:off x="2987824" y="5805264"/>
            <a:ext cx="158417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Min-</a:t>
            </a:r>
            <a:r>
              <a:rPr kumimoji="0" lang="en-US" altLang="zh-TW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Yuh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Day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標題 1"/>
          <p:cNvSpPr txBox="1">
            <a:spLocks/>
          </p:cNvSpPr>
          <p:nvPr/>
        </p:nvSpPr>
        <p:spPr bwMode="auto">
          <a:xfrm>
            <a:off x="467544" y="908720"/>
            <a:ext cx="8424936" cy="194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altLang="zh-TW" sz="3800" dirty="0">
                <a:solidFill>
                  <a:schemeClr val="accent1">
                    <a:lumMod val="75000"/>
                  </a:schemeClr>
                </a:solidFill>
              </a:rPr>
              <a:t>IMTKU Textual Entailment System for </a:t>
            </a:r>
            <a:br>
              <a:rPr kumimoji="0" lang="en-US" altLang="zh-TW" sz="3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kumimoji="0" lang="en-US" altLang="zh-TW" sz="3800" dirty="0">
                <a:solidFill>
                  <a:schemeClr val="accent1">
                    <a:lumMod val="75000"/>
                  </a:schemeClr>
                </a:solidFill>
              </a:rPr>
              <a:t>Recognizing Inference in Text </a:t>
            </a:r>
            <a:br>
              <a:rPr kumimoji="0" lang="en-US" altLang="zh-TW" sz="3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kumimoji="0" lang="en-US" altLang="zh-TW" sz="3800" dirty="0">
                <a:solidFill>
                  <a:schemeClr val="accent1">
                    <a:lumMod val="75000"/>
                  </a:schemeClr>
                </a:solidFill>
              </a:rPr>
              <a:t>at </a:t>
            </a:r>
            <a:r>
              <a:rPr kumimoji="0" lang="en-US" altLang="zh-TW" sz="3800" dirty="0">
                <a:solidFill>
                  <a:srgbClr val="C00000"/>
                </a:solidFill>
              </a:rPr>
              <a:t>NTCIR-9</a:t>
            </a:r>
            <a:r>
              <a:rPr kumimoji="0" lang="en-US" altLang="zh-TW" sz="3800" dirty="0">
                <a:solidFill>
                  <a:schemeClr val="accent1">
                    <a:lumMod val="75000"/>
                  </a:schemeClr>
                </a:solidFill>
              </a:rPr>
              <a:t> RITE</a:t>
            </a:r>
            <a:endParaRPr kumimoji="0" lang="zh-TW" altLang="en-US" sz="8000" dirty="0">
              <a:solidFill>
                <a:srgbClr val="C00000"/>
              </a:solidFill>
            </a:endParaRPr>
          </a:p>
        </p:txBody>
      </p:sp>
      <p:pic>
        <p:nvPicPr>
          <p:cNvPr id="2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044" y="72008"/>
            <a:ext cx="768036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字方塊 14"/>
          <p:cNvSpPr txBox="1">
            <a:spLocks noChangeArrowheads="1"/>
          </p:cNvSpPr>
          <p:nvPr/>
        </p:nvSpPr>
        <p:spPr bwMode="auto">
          <a:xfrm>
            <a:off x="7632080" y="42391"/>
            <a:ext cx="14764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" name="AutoShape 2" descr="http://rite.im.tku.edu.tw/img/t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8" name="AutoShape 4" descr="http://rite.im.tku.edu.tw/img/t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9" name="AutoShape 6" descr="http://rite.im.tku.edu.tw/img/t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1" name="Picture 6" descr="C:\Users\myday\Downloads\TKU-title15c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1607" y="467254"/>
            <a:ext cx="1997595" cy="5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文字方塊 14"/>
          <p:cNvSpPr txBox="1">
            <a:spLocks noChangeArrowheads="1"/>
          </p:cNvSpPr>
          <p:nvPr/>
        </p:nvSpPr>
        <p:spPr bwMode="auto">
          <a:xfrm>
            <a:off x="155575" y="72008"/>
            <a:ext cx="27496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563888" y="81035"/>
            <a:ext cx="18966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2011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51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67544" y="908720"/>
            <a:ext cx="8424936" cy="1944215"/>
          </a:xfrm>
        </p:spPr>
        <p:txBody>
          <a:bodyPr>
            <a:normAutofit/>
          </a:bodyPr>
          <a:lstStyle/>
          <a:p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IMTKU Textual Entailment System for </a:t>
            </a:r>
            <a:b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Recognizing Inference in Text </a:t>
            </a:r>
            <a:b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at </a:t>
            </a:r>
            <a:r>
              <a:rPr lang="en-US" altLang="zh-TW" sz="3800" b="1" dirty="0">
                <a:solidFill>
                  <a:srgbClr val="C00000"/>
                </a:solidFill>
              </a:rPr>
              <a:t>NTCIR-10</a:t>
            </a:r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 RITE-2</a:t>
            </a:r>
            <a:endParaRPr lang="zh-TW" altLang="en-US" sz="8000" b="1" dirty="0">
              <a:solidFill>
                <a:srgbClr val="C00000"/>
              </a:solidFill>
            </a:endParaRPr>
          </a:p>
        </p:txBody>
      </p:sp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4044" y="72008"/>
            <a:ext cx="768036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14"/>
          <p:cNvSpPr txBox="1">
            <a:spLocks noChangeArrowheads="1"/>
          </p:cNvSpPr>
          <p:nvPr/>
        </p:nvSpPr>
        <p:spPr bwMode="auto">
          <a:xfrm>
            <a:off x="7632080" y="42391"/>
            <a:ext cx="14764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" name="副標題 2"/>
          <p:cNvSpPr txBox="1">
            <a:spLocks/>
          </p:cNvSpPr>
          <p:nvPr/>
        </p:nvSpPr>
        <p:spPr>
          <a:xfrm>
            <a:off x="2195736" y="6381328"/>
            <a:ext cx="5112568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myday@mail.tku.edu.tw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副標題 2"/>
          <p:cNvSpPr txBox="1">
            <a:spLocks/>
          </p:cNvSpPr>
          <p:nvPr/>
        </p:nvSpPr>
        <p:spPr>
          <a:xfrm>
            <a:off x="2483768" y="6597352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NTCIR-10 Conference, June 18-21, 2013, Tokyo, Japan</a:t>
            </a:r>
          </a:p>
        </p:txBody>
      </p:sp>
      <p:pic>
        <p:nvPicPr>
          <p:cNvPr id="1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4" cstate="print"/>
          <a:srcRect l="10527" t="1544" r="10527" b="25148"/>
          <a:stretch>
            <a:fillRect/>
          </a:stretch>
        </p:blipFill>
        <p:spPr bwMode="auto">
          <a:xfrm>
            <a:off x="251520" y="4149080"/>
            <a:ext cx="1512168" cy="1872208"/>
          </a:xfrm>
          <a:prstGeom prst="rect">
            <a:avLst/>
          </a:prstGeom>
          <a:noFill/>
        </p:spPr>
      </p:pic>
      <p:sp>
        <p:nvSpPr>
          <p:cNvPr id="35842" name="AutoShape 2" descr="http://rite.im.tku.edu.tw/img/t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844" name="AutoShape 4" descr="http://rite.im.tku.edu.tw/img/t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846" name="AutoShape 6" descr="http://rite.im.tku.edu.tw/img/t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7" name="副標題 2"/>
          <p:cNvSpPr txBox="1">
            <a:spLocks/>
          </p:cNvSpPr>
          <p:nvPr/>
        </p:nvSpPr>
        <p:spPr>
          <a:xfrm>
            <a:off x="395536" y="2996952"/>
            <a:ext cx="849694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Department</a:t>
            </a:r>
            <a:r>
              <a:rPr kumimoji="0" lang="en-US" altLang="zh-TW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Information Management </a:t>
            </a:r>
            <a:b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Tamkang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University, Taiwan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5" cstate="print"/>
          <a:srcRect b="7877"/>
          <a:stretch>
            <a:fillRect/>
          </a:stretch>
        </p:blipFill>
        <p:spPr bwMode="auto">
          <a:xfrm>
            <a:off x="7419120" y="4149081"/>
            <a:ext cx="141787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6" cstate="print"/>
          <a:srcRect b="5272"/>
          <a:stretch>
            <a:fillRect/>
          </a:stretch>
        </p:blipFill>
        <p:spPr bwMode="auto">
          <a:xfrm>
            <a:off x="5652120" y="4149080"/>
            <a:ext cx="151172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7" cstate="print"/>
          <a:srcRect b="7216"/>
          <a:stretch>
            <a:fillRect/>
          </a:stretch>
        </p:blipFill>
        <p:spPr bwMode="auto">
          <a:xfrm>
            <a:off x="3851919" y="4149080"/>
            <a:ext cx="1513809" cy="182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副標題 2"/>
          <p:cNvSpPr txBox="1">
            <a:spLocks/>
          </p:cNvSpPr>
          <p:nvPr/>
        </p:nvSpPr>
        <p:spPr>
          <a:xfrm>
            <a:off x="1979712" y="6021288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Chun </a:t>
            </a:r>
            <a:r>
              <a:rPr kumimoji="0" lang="en-US" altLang="zh-TW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endParaRPr kumimoji="0" lang="en-US" altLang="zh-TW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副標題 2"/>
          <p:cNvSpPr txBox="1">
            <a:spLocks/>
          </p:cNvSpPr>
          <p:nvPr/>
        </p:nvSpPr>
        <p:spPr>
          <a:xfrm>
            <a:off x="3563888" y="6021288"/>
            <a:ext cx="2160241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Hou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-Cheng </a:t>
            </a:r>
            <a:r>
              <a:rPr kumimoji="0" lang="en-US" altLang="zh-TW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Vong</a:t>
            </a:r>
            <a:endParaRPr kumimoji="0" lang="en-US" altLang="zh-TW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副標題 2"/>
          <p:cNvSpPr txBox="1">
            <a:spLocks/>
          </p:cNvSpPr>
          <p:nvPr/>
        </p:nvSpPr>
        <p:spPr>
          <a:xfrm>
            <a:off x="5580113" y="6021288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Shih-Wei Wu</a:t>
            </a:r>
          </a:p>
        </p:txBody>
      </p:sp>
      <p:sp>
        <p:nvSpPr>
          <p:cNvPr id="27" name="副標題 2"/>
          <p:cNvSpPr txBox="1">
            <a:spLocks/>
          </p:cNvSpPr>
          <p:nvPr/>
        </p:nvSpPr>
        <p:spPr>
          <a:xfrm>
            <a:off x="7236296" y="6021288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Shih-</a:t>
            </a:r>
            <a:r>
              <a:rPr kumimoji="0" lang="en-US" altLang="zh-TW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Jhen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Huang</a:t>
            </a:r>
          </a:p>
        </p:txBody>
      </p:sp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4149080"/>
            <a:ext cx="148485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副標題 2"/>
          <p:cNvSpPr txBox="1">
            <a:spLocks/>
          </p:cNvSpPr>
          <p:nvPr/>
        </p:nvSpPr>
        <p:spPr>
          <a:xfrm>
            <a:off x="179511" y="6021288"/>
            <a:ext cx="158417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Min-</a:t>
            </a:r>
            <a:r>
              <a:rPr kumimoji="0" lang="en-US" altLang="zh-TW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Yuh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Day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6" descr="C:\Users\myday\Downloads\TKU-title15c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1607" y="467254"/>
            <a:ext cx="1997595" cy="5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文字方塊 14"/>
          <p:cNvSpPr txBox="1">
            <a:spLocks noChangeArrowheads="1"/>
          </p:cNvSpPr>
          <p:nvPr/>
        </p:nvSpPr>
        <p:spPr bwMode="auto">
          <a:xfrm>
            <a:off x="155575" y="72008"/>
            <a:ext cx="27496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63888" y="81035"/>
            <a:ext cx="18966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2013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55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1259062" y="1845618"/>
            <a:ext cx="15113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副標題 2"/>
          <p:cNvSpPr txBox="1">
            <a:spLocks/>
          </p:cNvSpPr>
          <p:nvPr/>
        </p:nvSpPr>
        <p:spPr bwMode="auto">
          <a:xfrm>
            <a:off x="2915816" y="3680743"/>
            <a:ext cx="178942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kumimoji="0" lang="en-US" altLang="zh-TW" sz="2000" b="1" dirty="0" err="1"/>
              <a:t>Ya</a:t>
            </a:r>
            <a:r>
              <a:rPr kumimoji="0" lang="en-US" altLang="zh-TW" sz="2000" b="1" dirty="0"/>
              <a:t>-Jung Wang</a:t>
            </a:r>
          </a:p>
        </p:txBody>
      </p:sp>
      <p:sp>
        <p:nvSpPr>
          <p:cNvPr id="10" name="副標題 2"/>
          <p:cNvSpPr txBox="1">
            <a:spLocks/>
          </p:cNvSpPr>
          <p:nvPr/>
        </p:nvSpPr>
        <p:spPr bwMode="auto">
          <a:xfrm>
            <a:off x="1187624" y="3645024"/>
            <a:ext cx="15827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kumimoji="0" lang="en-US" altLang="zh-TW" sz="2000" b="1" dirty="0"/>
              <a:t>Min-</a:t>
            </a:r>
            <a:r>
              <a:rPr kumimoji="0" lang="en-US" altLang="zh-TW" sz="2000" b="1" dirty="0" err="1"/>
              <a:t>Yuh</a:t>
            </a:r>
            <a:r>
              <a:rPr kumimoji="0" lang="en-US" altLang="zh-TW" sz="2000" b="1" dirty="0"/>
              <a:t> Day</a:t>
            </a:r>
            <a:endParaRPr kumimoji="0" lang="en-US" altLang="zh-TW" sz="2000" dirty="0"/>
          </a:p>
        </p:txBody>
      </p:sp>
      <p:pic>
        <p:nvPicPr>
          <p:cNvPr id="11" name="圖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623" y="1845618"/>
            <a:ext cx="150495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http://rite.im.tku.edu.tw/img/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3" t="2631" r="29690" b="52115"/>
          <a:stretch/>
        </p:blipFill>
        <p:spPr bwMode="auto">
          <a:xfrm>
            <a:off x="6508300" y="1845618"/>
            <a:ext cx="1522943" cy="191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rite.im.tku.edu.tw/img/Kum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" t="13602" r="-1" b="10871"/>
          <a:stretch/>
        </p:blipFill>
        <p:spPr bwMode="auto">
          <a:xfrm>
            <a:off x="4842046" y="1845618"/>
            <a:ext cx="1400206" cy="18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4557574" y="3660869"/>
            <a:ext cx="1873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 err="1"/>
              <a:t>Che</a:t>
            </a:r>
            <a:r>
              <a:rPr lang="en-US" altLang="zh-TW" b="1" dirty="0"/>
              <a:t>-Wei Hsu</a:t>
            </a:r>
            <a:endParaRPr lang="zh-TW" altLang="en-US" dirty="0"/>
          </a:p>
        </p:txBody>
      </p:sp>
      <p:pic>
        <p:nvPicPr>
          <p:cNvPr id="26630" name="Picture 6" descr="http://rite.im.tku.edu.tw/img/wu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t="-1" r="33581" b="41531"/>
          <a:stretch/>
        </p:blipFill>
        <p:spPr bwMode="auto">
          <a:xfrm>
            <a:off x="3869160" y="4373343"/>
            <a:ext cx="1512147" cy="187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://rite.im.tku.edu.tw/img/kevi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5" r="9105" b="28546"/>
          <a:stretch/>
        </p:blipFill>
        <p:spPr bwMode="auto">
          <a:xfrm>
            <a:off x="395536" y="4370661"/>
            <a:ext cx="1511300" cy="187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http://rite.im.tku.edu.tw/img/Lin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3" t="1433" r="25959" b="57208"/>
          <a:stretch/>
        </p:blipFill>
        <p:spPr bwMode="auto">
          <a:xfrm>
            <a:off x="2109871" y="4370661"/>
            <a:ext cx="1539381" cy="187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http://rite.im.tku.edu.tw/img/Paul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5" t="3006" r="26386" b="56617"/>
          <a:stretch/>
        </p:blipFill>
        <p:spPr bwMode="auto">
          <a:xfrm>
            <a:off x="5694921" y="4429916"/>
            <a:ext cx="1472793" cy="181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http://rite.im.tku.edu.tw/img/Tsai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5" t="8820" b="24904"/>
          <a:stretch/>
        </p:blipFill>
        <p:spPr bwMode="auto">
          <a:xfrm>
            <a:off x="7369419" y="4372927"/>
            <a:ext cx="1511300" cy="187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副標題 2"/>
          <p:cNvSpPr txBox="1">
            <a:spLocks/>
          </p:cNvSpPr>
          <p:nvPr/>
        </p:nvSpPr>
        <p:spPr>
          <a:xfrm>
            <a:off x="274629" y="6309320"/>
            <a:ext cx="1633075" cy="341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 err="1"/>
              <a:t>Huai</a:t>
            </a:r>
            <a:r>
              <a:rPr lang="en-US" altLang="zh-TW" sz="2000" b="1" dirty="0"/>
              <a:t>-Wen Hsu</a:t>
            </a:r>
          </a:p>
        </p:txBody>
      </p:sp>
      <p:sp>
        <p:nvSpPr>
          <p:cNvPr id="22" name="副標題 2"/>
          <p:cNvSpPr txBox="1">
            <a:spLocks/>
          </p:cNvSpPr>
          <p:nvPr/>
        </p:nvSpPr>
        <p:spPr bwMode="auto">
          <a:xfrm>
            <a:off x="6508151" y="3680743"/>
            <a:ext cx="15843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buNone/>
            </a:pPr>
            <a:r>
              <a:rPr lang="en-US" altLang="zh-TW" sz="2000" b="1" dirty="0" err="1"/>
              <a:t>En</a:t>
            </a:r>
            <a:r>
              <a:rPr lang="en-US" altLang="zh-TW" sz="2000" b="1" dirty="0"/>
              <a:t>-Chun </a:t>
            </a:r>
            <a:r>
              <a:rPr lang="en-US" altLang="zh-TW" sz="2000" b="1" dirty="0" err="1"/>
              <a:t>Tu</a:t>
            </a:r>
            <a:endParaRPr lang="en-US" altLang="zh-TW" sz="2000" b="1" dirty="0"/>
          </a:p>
        </p:txBody>
      </p:sp>
      <p:sp>
        <p:nvSpPr>
          <p:cNvPr id="23" name="標題 1"/>
          <p:cNvSpPr txBox="1">
            <a:spLocks/>
          </p:cNvSpPr>
          <p:nvPr/>
        </p:nvSpPr>
        <p:spPr>
          <a:xfrm>
            <a:off x="36512" y="1"/>
            <a:ext cx="9144000" cy="1484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400" b="1" dirty="0">
                <a:solidFill>
                  <a:schemeClr val="accent1">
                    <a:lumMod val="75000"/>
                  </a:schemeClr>
                </a:solidFill>
              </a:rPr>
              <a:t>IMTKU Textual Entailment System for </a:t>
            </a:r>
            <a:br>
              <a:rPr lang="en-US" altLang="zh-TW" sz="3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400" b="1" dirty="0">
                <a:solidFill>
                  <a:schemeClr val="accent1">
                    <a:lumMod val="75000"/>
                  </a:schemeClr>
                </a:solidFill>
              </a:rPr>
              <a:t>Recognizing Inference in Text at </a:t>
            </a:r>
            <a:r>
              <a:rPr lang="en-US" altLang="zh-TW" sz="3400" b="1" dirty="0">
                <a:solidFill>
                  <a:srgbClr val="C00000"/>
                </a:solidFill>
              </a:rPr>
              <a:t>NTCIR-11</a:t>
            </a:r>
            <a:r>
              <a:rPr lang="en-US" altLang="zh-TW" sz="3400" b="1" dirty="0">
                <a:solidFill>
                  <a:schemeClr val="accent1">
                    <a:lumMod val="75000"/>
                  </a:schemeClr>
                </a:solidFill>
              </a:rPr>
              <a:t> RITE-VAL</a:t>
            </a:r>
            <a:br>
              <a:rPr lang="zh-TW" altLang="en-US" sz="3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8000" b="1" dirty="0">
                <a:solidFill>
                  <a:srgbClr val="C00000"/>
                </a:solidFill>
              </a:rPr>
              <a:t>2014</a:t>
            </a:r>
            <a:endParaRPr lang="zh-TW" altLang="en-US" sz="8000" b="1" dirty="0">
              <a:solidFill>
                <a:srgbClr val="C00000"/>
              </a:solidFill>
            </a:endParaRPr>
          </a:p>
        </p:txBody>
      </p:sp>
      <p:sp>
        <p:nvSpPr>
          <p:cNvPr id="25" name="副標題 2"/>
          <p:cNvSpPr txBox="1">
            <a:spLocks/>
          </p:cNvSpPr>
          <p:nvPr/>
        </p:nvSpPr>
        <p:spPr>
          <a:xfrm>
            <a:off x="5652120" y="6237312"/>
            <a:ext cx="1529451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/>
              <a:t>Yu-</a:t>
            </a:r>
            <a:r>
              <a:rPr lang="en-US" altLang="zh-TW" sz="2000" b="1" dirty="0" err="1"/>
              <a:t>Hsuan</a:t>
            </a:r>
            <a:r>
              <a:rPr lang="en-US" altLang="zh-TW" sz="2000" b="1" dirty="0"/>
              <a:t> Tai</a:t>
            </a:r>
          </a:p>
        </p:txBody>
      </p:sp>
      <p:sp>
        <p:nvSpPr>
          <p:cNvPr id="26" name="副標題 2"/>
          <p:cNvSpPr txBox="1">
            <a:spLocks/>
          </p:cNvSpPr>
          <p:nvPr/>
        </p:nvSpPr>
        <p:spPr>
          <a:xfrm>
            <a:off x="3851920" y="6215050"/>
            <a:ext cx="1529387" cy="3823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/>
              <a:t>Shang-Yu Wu</a:t>
            </a:r>
          </a:p>
        </p:txBody>
      </p:sp>
      <p:sp>
        <p:nvSpPr>
          <p:cNvPr id="27" name="副標題 2"/>
          <p:cNvSpPr txBox="1">
            <a:spLocks/>
          </p:cNvSpPr>
          <p:nvPr/>
        </p:nvSpPr>
        <p:spPr>
          <a:xfrm>
            <a:off x="7181571" y="6219707"/>
            <a:ext cx="2016224" cy="377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1800" b="1" dirty="0"/>
              <a:t>Cheng-Chia Tsai</a:t>
            </a:r>
          </a:p>
        </p:txBody>
      </p:sp>
      <p:sp>
        <p:nvSpPr>
          <p:cNvPr id="28" name="副標題 2"/>
          <p:cNvSpPr txBox="1">
            <a:spLocks/>
          </p:cNvSpPr>
          <p:nvPr/>
        </p:nvSpPr>
        <p:spPr>
          <a:xfrm>
            <a:off x="359532" y="6597352"/>
            <a:ext cx="8496944" cy="23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NTCIR-11 Conference, December 8-12, 2014, Tokyo, Japan</a:t>
            </a:r>
          </a:p>
        </p:txBody>
      </p:sp>
      <p:pic>
        <p:nvPicPr>
          <p:cNvPr id="29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97622" y="764704"/>
            <a:ext cx="94018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74235" y="1174679"/>
            <a:ext cx="1997595" cy="5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文字方塊 14"/>
          <p:cNvSpPr txBox="1">
            <a:spLocks noChangeArrowheads="1"/>
          </p:cNvSpPr>
          <p:nvPr/>
        </p:nvSpPr>
        <p:spPr bwMode="auto">
          <a:xfrm>
            <a:off x="598203" y="779433"/>
            <a:ext cx="27496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副標題 2"/>
          <p:cNvSpPr txBox="1">
            <a:spLocks/>
          </p:cNvSpPr>
          <p:nvPr/>
        </p:nvSpPr>
        <p:spPr>
          <a:xfrm>
            <a:off x="2057029" y="6237312"/>
            <a:ext cx="1633075" cy="341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/>
              <a:t>Yu-An Lin</a:t>
            </a:r>
          </a:p>
        </p:txBody>
      </p:sp>
    </p:spTree>
    <p:extLst>
      <p:ext uri="{BB962C8B-B14F-4D97-AF65-F5344CB8AC3E}">
        <p14:creationId xmlns:p14="http://schemas.microsoft.com/office/powerpoint/2010/main" val="2796611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0087"/>
            <a:ext cx="963680" cy="436585"/>
          </a:xfrm>
          <a:prstGeom prst="rect">
            <a:avLst/>
          </a:prstGeom>
        </p:spPr>
      </p:pic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3206" y="0"/>
            <a:ext cx="855298" cy="8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21904" y="788399"/>
            <a:ext cx="9289032" cy="1272449"/>
          </a:xfrm>
        </p:spPr>
        <p:txBody>
          <a:bodyPr>
            <a:normAutofit/>
          </a:bodyPr>
          <a:lstStyle/>
          <a:p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IMTKU Question Answering System for </a:t>
            </a:r>
            <a:b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World History Exams at </a:t>
            </a:r>
            <a:r>
              <a:rPr lang="en-US" altLang="zh-TW" sz="3800" b="1" dirty="0">
                <a:solidFill>
                  <a:srgbClr val="C00000"/>
                </a:solidFill>
              </a:rPr>
              <a:t>NTCIR-12</a:t>
            </a:r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 QA Lab2</a:t>
            </a:r>
            <a:endParaRPr lang="zh-TW" altLang="en-US" sz="3800" b="1" dirty="0">
              <a:solidFill>
                <a:srgbClr val="C00000"/>
              </a:solidFill>
            </a:endParaRPr>
          </a:p>
        </p:txBody>
      </p:sp>
      <p:pic>
        <p:nvPicPr>
          <p:cNvPr id="9" name="Picture 6" descr="C:\Users\myday\Downloads\TKU-title15c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12911"/>
            <a:ext cx="1756343" cy="4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副標題 2"/>
          <p:cNvSpPr txBox="1">
            <a:spLocks/>
          </p:cNvSpPr>
          <p:nvPr/>
        </p:nvSpPr>
        <p:spPr>
          <a:xfrm>
            <a:off x="119112" y="6380918"/>
            <a:ext cx="8496944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hlinkClick r:id="rId5"/>
              </a:rPr>
              <a:t>myday@mail.tku.edu.tw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  <a:p>
            <a:pPr lvl="0"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NTCIR-12 Conference, June 7-10, 2016, Tokyo, Japan</a:t>
            </a:r>
          </a:p>
        </p:txBody>
      </p:sp>
      <p:sp>
        <p:nvSpPr>
          <p:cNvPr id="6" name="矩形 5"/>
          <p:cNvSpPr/>
          <p:nvPr/>
        </p:nvSpPr>
        <p:spPr>
          <a:xfrm>
            <a:off x="-16552" y="4379482"/>
            <a:ext cx="12041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tx2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Min-</a:t>
            </a:r>
            <a:r>
              <a:rPr lang="en-US" altLang="zh-TW" sz="1500" b="1" dirty="0" err="1">
                <a:solidFill>
                  <a:schemeClr val="tx2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Yuh</a:t>
            </a:r>
            <a:r>
              <a:rPr lang="en-US" altLang="zh-TW" sz="1500" b="1" dirty="0">
                <a:solidFill>
                  <a:schemeClr val="tx2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 Day</a:t>
            </a:r>
            <a:endParaRPr lang="zh-TW" altLang="en-US" sz="1500" b="1" dirty="0">
              <a:solidFill>
                <a:schemeClr val="tx2"/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7" name="圖片 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991515"/>
            <a:ext cx="1080000" cy="1440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043608" y="4379482"/>
            <a:ext cx="126521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Cheng-Chia Tsai</a:t>
            </a:r>
            <a:endParaRPr lang="zh-TW" altLang="en-US" sz="1300" b="1" dirty="0"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226728" y="4379482"/>
            <a:ext cx="133767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Wei-Chun Chung</a:t>
            </a:r>
            <a:endParaRPr lang="zh-TW" altLang="en-US" sz="1300" b="1" dirty="0"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491880" y="4379482"/>
            <a:ext cx="134511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 err="1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Hsiu</a:t>
            </a:r>
            <a:r>
              <a:rPr lang="en-US" altLang="zh-TW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-Yuan Chang</a:t>
            </a:r>
            <a:endParaRPr lang="zh-TW" altLang="en-US" sz="1300" b="1" dirty="0"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796136" y="4379482"/>
            <a:ext cx="105349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Yuan-</a:t>
            </a:r>
            <a:r>
              <a:rPr lang="en-US" altLang="zh-TW" sz="1300" b="1" dirty="0" err="1">
                <a:latin typeface="+mj-lt"/>
                <a:ea typeface="Arial Unicode MS" pitchFamily="34" charset="-120"/>
                <a:cs typeface="Arial Unicode MS" pitchFamily="34" charset="-120"/>
              </a:rPr>
              <a:t>Jie</a:t>
            </a:r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 Tsai</a:t>
            </a:r>
            <a:endParaRPr lang="zh-TW" altLang="en-US" sz="1300" b="1" dirty="0"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52895" y="4379482"/>
            <a:ext cx="93147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 err="1">
                <a:latin typeface="+mj-lt"/>
                <a:ea typeface="Arial Unicode MS" pitchFamily="34" charset="-120"/>
                <a:cs typeface="Arial Unicode MS" pitchFamily="34" charset="-120"/>
              </a:rPr>
              <a:t>Jin</a:t>
            </a:r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-Kun Lin</a:t>
            </a:r>
            <a:endParaRPr lang="zh-TW" altLang="en-US" sz="1300" b="1" dirty="0"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37607" y="6168188"/>
            <a:ext cx="98912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Yue-Da Lin </a:t>
            </a:r>
          </a:p>
        </p:txBody>
      </p:sp>
      <p:sp>
        <p:nvSpPr>
          <p:cNvPr id="11" name="矩形 10"/>
          <p:cNvSpPr/>
          <p:nvPr/>
        </p:nvSpPr>
        <p:spPr>
          <a:xfrm>
            <a:off x="2195736" y="6168188"/>
            <a:ext cx="125111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Wei-Ming Chen</a:t>
            </a:r>
          </a:p>
        </p:txBody>
      </p:sp>
      <p:sp>
        <p:nvSpPr>
          <p:cNvPr id="16" name="矩形 15"/>
          <p:cNvSpPr/>
          <p:nvPr/>
        </p:nvSpPr>
        <p:spPr>
          <a:xfrm>
            <a:off x="3532805" y="6168188"/>
            <a:ext cx="97975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Yun-Da Tsai</a:t>
            </a:r>
          </a:p>
        </p:txBody>
      </p:sp>
      <p:sp>
        <p:nvSpPr>
          <p:cNvPr id="26" name="矩形 25"/>
          <p:cNvSpPr/>
          <p:nvPr/>
        </p:nvSpPr>
        <p:spPr>
          <a:xfrm>
            <a:off x="4499992" y="6168188"/>
            <a:ext cx="125707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Cheng-Jhih Han</a:t>
            </a:r>
          </a:p>
        </p:txBody>
      </p:sp>
      <p:sp>
        <p:nvSpPr>
          <p:cNvPr id="28" name="矩形 27"/>
          <p:cNvSpPr/>
          <p:nvPr/>
        </p:nvSpPr>
        <p:spPr>
          <a:xfrm>
            <a:off x="5874458" y="6168188"/>
            <a:ext cx="86664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Yi-Jing Lin</a:t>
            </a:r>
          </a:p>
        </p:txBody>
      </p:sp>
      <p:sp>
        <p:nvSpPr>
          <p:cNvPr id="30" name="矩形 29"/>
          <p:cNvSpPr/>
          <p:nvPr/>
        </p:nvSpPr>
        <p:spPr>
          <a:xfrm>
            <a:off x="46449" y="6168188"/>
            <a:ext cx="108382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Yu-Ming Guo</a:t>
            </a:r>
          </a:p>
        </p:txBody>
      </p:sp>
      <p:sp>
        <p:nvSpPr>
          <p:cNvPr id="32" name="矩形 31"/>
          <p:cNvSpPr/>
          <p:nvPr/>
        </p:nvSpPr>
        <p:spPr>
          <a:xfrm>
            <a:off x="4864984" y="4379482"/>
            <a:ext cx="94615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Tzu-</a:t>
            </a:r>
            <a:r>
              <a:rPr lang="en-US" altLang="zh-TW" sz="1300" b="1" dirty="0" err="1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Jui</a:t>
            </a:r>
            <a:r>
              <a:rPr lang="en-US" altLang="zh-TW" sz="1300" b="1" dirty="0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 Sun</a:t>
            </a:r>
            <a:endParaRPr lang="zh-TW" altLang="en-US" sz="1300" b="1" dirty="0"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690580" y="6168188"/>
            <a:ext cx="126579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Yi-</a:t>
            </a:r>
            <a:r>
              <a:rPr lang="en-US" altLang="zh-TW" sz="1300" b="1" dirty="0" err="1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Heng</a:t>
            </a:r>
            <a:r>
              <a:rPr lang="en-US" altLang="zh-TW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 Chiang </a:t>
            </a:r>
            <a:endParaRPr lang="zh-TW" altLang="en-US" sz="1300" b="1" dirty="0"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819568" y="6168188"/>
            <a:ext cx="143327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Ching-Yuan </a:t>
            </a:r>
            <a:r>
              <a:rPr lang="en-US" altLang="zh-TW" sz="1300" b="1" dirty="0" err="1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Chien</a:t>
            </a:r>
            <a:r>
              <a:rPr lang="en-US" altLang="zh-TW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endParaRPr lang="zh-TW" altLang="en-US" sz="1300" b="1" dirty="0"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39" name="圖片 38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9" t="2262" r="19437" b="31720"/>
          <a:stretch/>
        </p:blipFill>
        <p:spPr>
          <a:xfrm>
            <a:off x="6948368" y="2991515"/>
            <a:ext cx="936000" cy="1425398"/>
          </a:xfrm>
          <a:prstGeom prst="rect">
            <a:avLst/>
          </a:prstGeom>
        </p:spPr>
      </p:pic>
      <p:pic>
        <p:nvPicPr>
          <p:cNvPr id="42" name="圖片 41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3" t="28350" r="27030" b="39793"/>
          <a:stretch/>
        </p:blipFill>
        <p:spPr>
          <a:xfrm>
            <a:off x="79928" y="4763565"/>
            <a:ext cx="1080000" cy="1440000"/>
          </a:xfrm>
          <a:prstGeom prst="rect">
            <a:avLst/>
          </a:prstGeom>
        </p:spPr>
      </p:pic>
      <p:pic>
        <p:nvPicPr>
          <p:cNvPr id="43" name="圖片 42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1" t="27451" r="29896" b="41915"/>
          <a:stretch/>
        </p:blipFill>
        <p:spPr>
          <a:xfrm>
            <a:off x="1203704" y="4763565"/>
            <a:ext cx="1080000" cy="1440000"/>
          </a:xfrm>
          <a:prstGeom prst="rect">
            <a:avLst/>
          </a:prstGeom>
        </p:spPr>
      </p:pic>
      <p:pic>
        <p:nvPicPr>
          <p:cNvPr id="45" name="圖片 44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t="21997" r="26073" b="39618"/>
          <a:stretch/>
        </p:blipFill>
        <p:spPr>
          <a:xfrm>
            <a:off x="3442328" y="4763565"/>
            <a:ext cx="1080000" cy="1440000"/>
          </a:xfrm>
          <a:prstGeom prst="rect">
            <a:avLst/>
          </a:prstGeom>
        </p:spPr>
      </p:pic>
      <p:pic>
        <p:nvPicPr>
          <p:cNvPr id="46" name="圖片 45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2" t="17850" r="21758" b="43124"/>
          <a:stretch/>
        </p:blipFill>
        <p:spPr>
          <a:xfrm>
            <a:off x="4571334" y="4763565"/>
            <a:ext cx="1080000" cy="1440000"/>
          </a:xfrm>
          <a:prstGeom prst="rect">
            <a:avLst/>
          </a:prstGeom>
        </p:spPr>
      </p:pic>
      <p:pic>
        <p:nvPicPr>
          <p:cNvPr id="47" name="圖片 46"/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t="25874" r="31091" b="43856"/>
          <a:stretch/>
        </p:blipFill>
        <p:spPr>
          <a:xfrm>
            <a:off x="5724128" y="4763565"/>
            <a:ext cx="1080000" cy="1440000"/>
          </a:xfrm>
          <a:prstGeom prst="rect">
            <a:avLst/>
          </a:prstGeom>
        </p:spPr>
      </p:pic>
      <p:pic>
        <p:nvPicPr>
          <p:cNvPr id="48" name="圖片 47"/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3" r="13323" b="20705"/>
          <a:stretch/>
        </p:blipFill>
        <p:spPr>
          <a:xfrm>
            <a:off x="6898492" y="4763565"/>
            <a:ext cx="933134" cy="1440000"/>
          </a:xfrm>
          <a:prstGeom prst="rect">
            <a:avLst/>
          </a:prstGeom>
        </p:spPr>
      </p:pic>
      <p:pic>
        <p:nvPicPr>
          <p:cNvPr id="49" name="圖片 48"/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t="5605" r="16592" b="14385"/>
          <a:stretch/>
        </p:blipFill>
        <p:spPr>
          <a:xfrm>
            <a:off x="8061661" y="4763565"/>
            <a:ext cx="946445" cy="1440000"/>
          </a:xfrm>
          <a:prstGeom prst="rect">
            <a:avLst/>
          </a:prstGeom>
        </p:spPr>
      </p:pic>
      <p:pic>
        <p:nvPicPr>
          <p:cNvPr id="50" name="圖片 49"/>
          <p:cNvPicPr>
            <a:picLocks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8" t="21651" r="25090" b="42903"/>
          <a:stretch/>
        </p:blipFill>
        <p:spPr>
          <a:xfrm>
            <a:off x="2321143" y="4763565"/>
            <a:ext cx="1080000" cy="1440000"/>
          </a:xfrm>
          <a:prstGeom prst="rect">
            <a:avLst/>
          </a:prstGeom>
        </p:spPr>
      </p:pic>
      <p:pic>
        <p:nvPicPr>
          <p:cNvPr id="51" name="圖片 50"/>
          <p:cNvPicPr>
            <a:picLocks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t="5900" r="31800" b="55250"/>
          <a:stretch/>
        </p:blipFill>
        <p:spPr>
          <a:xfrm>
            <a:off x="2339752" y="2991515"/>
            <a:ext cx="1080000" cy="1440000"/>
          </a:xfrm>
          <a:prstGeom prst="rect">
            <a:avLst/>
          </a:prstGeom>
        </p:spPr>
      </p:pic>
      <p:pic>
        <p:nvPicPr>
          <p:cNvPr id="53" name="圖片 5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" t="21581" r="76442" b="62623"/>
          <a:stretch/>
        </p:blipFill>
        <p:spPr>
          <a:xfrm>
            <a:off x="1187624" y="2991515"/>
            <a:ext cx="1080000" cy="1450496"/>
          </a:xfrm>
          <a:prstGeom prst="rect">
            <a:avLst/>
          </a:prstGeom>
        </p:spPr>
      </p:pic>
      <p:pic>
        <p:nvPicPr>
          <p:cNvPr id="54" name="圖片 53"/>
          <p:cNvPicPr>
            <a:picLocks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6" t="26806" r="34161" b="42823"/>
          <a:stretch/>
        </p:blipFill>
        <p:spPr>
          <a:xfrm>
            <a:off x="5797371" y="2991515"/>
            <a:ext cx="1080000" cy="1440000"/>
          </a:xfrm>
          <a:prstGeom prst="rect">
            <a:avLst/>
          </a:prstGeom>
        </p:spPr>
      </p:pic>
      <p:pic>
        <p:nvPicPr>
          <p:cNvPr id="5" name="圖片 4"/>
          <p:cNvPicPr>
            <a:picLocks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0" t="6246" r="42849" b="71122"/>
          <a:stretch/>
        </p:blipFill>
        <p:spPr>
          <a:xfrm>
            <a:off x="3491880" y="2991515"/>
            <a:ext cx="1080000" cy="1440000"/>
          </a:xfrm>
          <a:prstGeom prst="rect">
            <a:avLst/>
          </a:prstGeom>
        </p:spPr>
      </p:pic>
      <p:pic>
        <p:nvPicPr>
          <p:cNvPr id="12" name="圖片 11"/>
          <p:cNvPicPr>
            <a:picLocks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6" t="4450" r="45266" b="74641"/>
          <a:stretch/>
        </p:blipFill>
        <p:spPr>
          <a:xfrm>
            <a:off x="4680449" y="2991515"/>
            <a:ext cx="1080000" cy="1440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07322" y="2032392"/>
            <a:ext cx="69293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Department of Information Management </a:t>
            </a:r>
          </a:p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Tamkang University, Taiwan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991515"/>
            <a:ext cx="1065600" cy="1440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865927" y="4379482"/>
            <a:ext cx="130516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Cheng-Hung Lee</a:t>
            </a:r>
          </a:p>
        </p:txBody>
      </p:sp>
      <p:sp>
        <p:nvSpPr>
          <p:cNvPr id="40" name="文字方塊 14"/>
          <p:cNvSpPr txBox="1">
            <a:spLocks noChangeArrowheads="1"/>
          </p:cNvSpPr>
          <p:nvPr/>
        </p:nvSpPr>
        <p:spPr bwMode="auto">
          <a:xfrm>
            <a:off x="6182376" y="-27384"/>
            <a:ext cx="21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kumimoji="0" lang="en-US" altLang="zh-TW" sz="18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563888" y="81035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2016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846620" y="2678723"/>
            <a:ext cx="12618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b="1" dirty="0"/>
              <a:t>Sagacity Technology</a:t>
            </a:r>
            <a:endParaRPr lang="zh-TW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893036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/>
                </a:solidFill>
              </a:rPr>
              <a:t>戴敏育 博士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(Min-</a:t>
            </a:r>
            <a:r>
              <a:rPr lang="en-US" altLang="zh-TW" dirty="0" err="1">
                <a:solidFill>
                  <a:schemeClr val="accent1"/>
                </a:solidFill>
              </a:rPr>
              <a:t>Yuh</a:t>
            </a:r>
            <a:r>
              <a:rPr lang="en-US" altLang="zh-TW" dirty="0">
                <a:solidFill>
                  <a:schemeClr val="accent1"/>
                </a:solidFill>
              </a:rPr>
              <a:t> Day, Ph.D.)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6386" name="內容版面配置區 2"/>
          <p:cNvSpPr>
            <a:spLocks noGrp="1"/>
          </p:cNvSpPr>
          <p:nvPr>
            <p:ph idx="1"/>
          </p:nvPr>
        </p:nvSpPr>
        <p:spPr>
          <a:xfrm>
            <a:off x="468313" y="1556792"/>
            <a:ext cx="8301037" cy="3519289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C00000"/>
                </a:solidFill>
              </a:rPr>
              <a:t>國立台北大學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資訊管理研究所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副教授</a:t>
            </a:r>
            <a:endParaRPr lang="en-US" altLang="zh-TW" sz="2800" dirty="0">
              <a:solidFill>
                <a:srgbClr val="C0000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chemeClr val="tx2"/>
                </a:solidFill>
              </a:rPr>
              <a:t>中央研究院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資訊科學研究所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訪問學人</a:t>
            </a:r>
            <a:endParaRPr lang="en-US" altLang="zh-TW" sz="2800" dirty="0">
              <a:solidFill>
                <a:schemeClr val="tx2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984807"/>
                </a:solidFill>
              </a:rPr>
              <a:t>國立台灣大學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資訊管理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博士</a:t>
            </a:r>
            <a:endParaRPr lang="en-US" altLang="zh-TW" sz="2800" dirty="0">
              <a:solidFill>
                <a:srgbClr val="984807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(IEEE IRI)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9FCAA9B1-8267-4402-9C83-BAE1C2B13B7C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638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http://mail.tku.edu.tw/myday/images/AS_Logo1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http://mail.tku.edu.tw/myday/images/NTU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C7FE4C-DBC2-A74B-8BCD-C557AA9446EA}"/>
              </a:ext>
            </a:extLst>
          </p:cNvPr>
          <p:cNvGrpSpPr/>
          <p:nvPr/>
        </p:nvGrpSpPr>
        <p:grpSpPr>
          <a:xfrm>
            <a:off x="1856254" y="5178296"/>
            <a:ext cx="1563618" cy="1491064"/>
            <a:chOff x="1940523" y="5229200"/>
            <a:chExt cx="1563618" cy="14910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0FAAB0-5F2D-0A45-91D0-BB05F45FA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70F94B-7014-7845-B18F-AA6F50AF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266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0087"/>
            <a:ext cx="963680" cy="436585"/>
          </a:xfrm>
          <a:prstGeom prst="rect">
            <a:avLst/>
          </a:prstGeom>
        </p:spPr>
      </p:pic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3206" y="0"/>
            <a:ext cx="855298" cy="8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21904" y="788399"/>
            <a:ext cx="9130408" cy="1272449"/>
          </a:xfrm>
        </p:spPr>
        <p:txBody>
          <a:bodyPr>
            <a:normAutofit/>
          </a:bodyPr>
          <a:lstStyle/>
          <a:p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IMTKU Question Answering System for </a:t>
            </a:r>
            <a:b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World History Exams at </a:t>
            </a:r>
            <a:r>
              <a:rPr lang="en-US" altLang="zh-TW" sz="3800" b="1" dirty="0">
                <a:solidFill>
                  <a:srgbClr val="C00000"/>
                </a:solidFill>
              </a:rPr>
              <a:t>NTCIR-13</a:t>
            </a:r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 QALab-3</a:t>
            </a:r>
            <a:endParaRPr lang="zh-TW" altLang="en-US" sz="3800" b="1" dirty="0">
              <a:solidFill>
                <a:srgbClr val="C00000"/>
              </a:solidFill>
            </a:endParaRPr>
          </a:p>
        </p:txBody>
      </p:sp>
      <p:pic>
        <p:nvPicPr>
          <p:cNvPr id="9" name="Picture 6" descr="C:\Users\myday\Downloads\TKU-title15c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12911"/>
            <a:ext cx="1756343" cy="4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副標題 2"/>
          <p:cNvSpPr txBox="1">
            <a:spLocks/>
          </p:cNvSpPr>
          <p:nvPr/>
        </p:nvSpPr>
        <p:spPr>
          <a:xfrm>
            <a:off x="119112" y="6380918"/>
            <a:ext cx="8496944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hlinkClick r:id="rId5"/>
              </a:rPr>
              <a:t>myday@mail.tku.edu.tw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  <a:p>
            <a:pPr lvl="0"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NTCIR-13 Conference, December 5-8, 2017, Tokyo, Japan</a:t>
            </a:r>
          </a:p>
        </p:txBody>
      </p:sp>
      <p:sp>
        <p:nvSpPr>
          <p:cNvPr id="3" name="矩形 2"/>
          <p:cNvSpPr/>
          <p:nvPr/>
        </p:nvSpPr>
        <p:spPr>
          <a:xfrm>
            <a:off x="1107322" y="2032392"/>
            <a:ext cx="69293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Department of Information Management </a:t>
            </a:r>
          </a:p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Tamkang University, Taiwan</a:t>
            </a:r>
          </a:p>
        </p:txBody>
      </p:sp>
      <p:sp>
        <p:nvSpPr>
          <p:cNvPr id="40" name="文字方塊 14"/>
          <p:cNvSpPr txBox="1">
            <a:spLocks noChangeArrowheads="1"/>
          </p:cNvSpPr>
          <p:nvPr/>
        </p:nvSpPr>
        <p:spPr bwMode="auto">
          <a:xfrm>
            <a:off x="6182376" y="-27384"/>
            <a:ext cx="21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kumimoji="0" lang="en-US" altLang="zh-TW" sz="18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2" name="圖片 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73" y="2935745"/>
            <a:ext cx="1080000" cy="1440000"/>
          </a:xfrm>
          <a:prstGeom prst="rect">
            <a:avLst/>
          </a:prstGeom>
        </p:spPr>
      </p:pic>
      <p:sp>
        <p:nvSpPr>
          <p:cNvPr id="55" name="矩形 3"/>
          <p:cNvSpPr/>
          <p:nvPr/>
        </p:nvSpPr>
        <p:spPr>
          <a:xfrm>
            <a:off x="6639383" y="6154642"/>
            <a:ext cx="98912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Yue-Da Lin </a:t>
            </a:r>
          </a:p>
        </p:txBody>
      </p:sp>
      <p:pic>
        <p:nvPicPr>
          <p:cNvPr id="56" name="圖片 42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1" t="27451" r="29896" b="41915"/>
          <a:stretch/>
        </p:blipFill>
        <p:spPr>
          <a:xfrm>
            <a:off x="6581548" y="4700563"/>
            <a:ext cx="1046956" cy="1454079"/>
          </a:xfrm>
          <a:prstGeom prst="rect">
            <a:avLst/>
          </a:prstGeom>
        </p:spPr>
      </p:pic>
      <p:pic>
        <p:nvPicPr>
          <p:cNvPr id="57" name="Picture 56" descr="https://scontent-tpe1-1.xx.fbcdn.net/v/t34.0-12/14937969_1521447074536256_1679985479_n.jpg?oh=e7bdcdc277a989856b7f9284f715baf2&amp;oe=582181D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65" y="2935745"/>
            <a:ext cx="1030560" cy="140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image08.jpg" title="圖片"/>
          <p:cNvPicPr preferRelativeResize="0"/>
          <p:nvPr/>
        </p:nvPicPr>
        <p:blipFill rotWithShape="1">
          <a:blip r:embed="rId9" cstate="print"/>
          <a:srcRect l="17600" t="2154" r="12201" b="34167"/>
          <a:stretch/>
        </p:blipFill>
        <p:spPr>
          <a:xfrm>
            <a:off x="2695402" y="4708271"/>
            <a:ext cx="1152128" cy="1439402"/>
          </a:xfrm>
          <a:prstGeom prst="rect">
            <a:avLst/>
          </a:prstGeom>
          <a:noFill/>
        </p:spPr>
      </p:pic>
      <p:sp>
        <p:nvSpPr>
          <p:cNvPr id="60" name="矩形 3"/>
          <p:cNvSpPr/>
          <p:nvPr/>
        </p:nvSpPr>
        <p:spPr>
          <a:xfrm>
            <a:off x="2630830" y="6147512"/>
            <a:ext cx="12167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I-</a:t>
            </a: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Hsuan</a:t>
            </a: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 Huang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1" name="image09.jpg" title="圖片"/>
          <p:cNvPicPr preferRelativeResize="0"/>
          <p:nvPr/>
        </p:nvPicPr>
        <p:blipFill>
          <a:blip r:embed="rId10" cstate="print"/>
          <a:stretch>
            <a:fillRect/>
          </a:stretch>
        </p:blipFill>
        <p:spPr>
          <a:xfrm>
            <a:off x="311130" y="4721735"/>
            <a:ext cx="1065949" cy="1447163"/>
          </a:xfrm>
          <a:prstGeom prst="rect">
            <a:avLst/>
          </a:prstGeom>
          <a:noFill/>
        </p:spPr>
      </p:pic>
      <p:sp>
        <p:nvSpPr>
          <p:cNvPr id="62" name="矩形 3"/>
          <p:cNvSpPr/>
          <p:nvPr/>
        </p:nvSpPr>
        <p:spPr>
          <a:xfrm>
            <a:off x="180008" y="6166318"/>
            <a:ext cx="125029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Wanchu</a:t>
            </a: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 Huang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3" name="image07.jpg" title="圖片"/>
          <p:cNvPicPr preferRelativeResize="0"/>
          <p:nvPr/>
        </p:nvPicPr>
        <p:blipFill rotWithShape="1">
          <a:blip r:embed="rId11" cstate="print"/>
          <a:srcRect b="5256"/>
          <a:stretch/>
        </p:blipFill>
        <p:spPr>
          <a:xfrm>
            <a:off x="1484716" y="4709538"/>
            <a:ext cx="1061712" cy="1453089"/>
          </a:xfrm>
          <a:prstGeom prst="rect">
            <a:avLst/>
          </a:prstGeom>
          <a:noFill/>
        </p:spPr>
      </p:pic>
      <p:sp>
        <p:nvSpPr>
          <p:cNvPr id="64" name="矩形 3"/>
          <p:cNvSpPr/>
          <p:nvPr/>
        </p:nvSpPr>
        <p:spPr>
          <a:xfrm>
            <a:off x="1443140" y="6192544"/>
            <a:ext cx="117485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Shi-</a:t>
            </a: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Ya</a:t>
            </a: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 Zheng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5" name="image06.jpg" title="圖片"/>
          <p:cNvPicPr preferRelativeResize="0"/>
          <p:nvPr/>
        </p:nvPicPr>
        <p:blipFill>
          <a:blip r:embed="rId12" cstate="print"/>
          <a:stretch>
            <a:fillRect/>
          </a:stretch>
        </p:blipFill>
        <p:spPr>
          <a:xfrm>
            <a:off x="4039527" y="4700563"/>
            <a:ext cx="1117492" cy="1462064"/>
          </a:xfrm>
          <a:prstGeom prst="rect">
            <a:avLst/>
          </a:prstGeom>
          <a:noFill/>
        </p:spPr>
      </p:pic>
      <p:sp>
        <p:nvSpPr>
          <p:cNvPr id="66" name="矩形 3"/>
          <p:cNvSpPr/>
          <p:nvPr/>
        </p:nvSpPr>
        <p:spPr>
          <a:xfrm>
            <a:off x="4018449" y="6153059"/>
            <a:ext cx="117485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Tz</a:t>
            </a: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-Rung Chen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7" name="圖片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5"/>
          <a:stretch/>
        </p:blipFill>
        <p:spPr>
          <a:xfrm>
            <a:off x="5328431" y="4702770"/>
            <a:ext cx="1050534" cy="1444742"/>
          </a:xfrm>
          <a:prstGeom prst="rect">
            <a:avLst/>
          </a:prstGeom>
        </p:spPr>
      </p:pic>
      <p:sp>
        <p:nvSpPr>
          <p:cNvPr id="68" name="矩形 26"/>
          <p:cNvSpPr/>
          <p:nvPr/>
        </p:nvSpPr>
        <p:spPr>
          <a:xfrm>
            <a:off x="5250321" y="6153059"/>
            <a:ext cx="124467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Min-Chun </a:t>
            </a: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Kuo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9" name="矩形 27"/>
          <p:cNvSpPr/>
          <p:nvPr/>
        </p:nvSpPr>
        <p:spPr>
          <a:xfrm>
            <a:off x="7810852" y="6144208"/>
            <a:ext cx="10022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100" b="1" dirty="0">
                <a:latin typeface="Arial" charset="0"/>
                <a:ea typeface="Arial" charset="0"/>
                <a:cs typeface="Arial" charset="0"/>
              </a:rPr>
              <a:t>Yi-Jing Lin</a:t>
            </a:r>
          </a:p>
        </p:txBody>
      </p:sp>
      <p:pic>
        <p:nvPicPr>
          <p:cNvPr id="70" name="圖片 28"/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t="25874" r="31091" b="43856"/>
          <a:stretch/>
        </p:blipFill>
        <p:spPr>
          <a:xfrm>
            <a:off x="7803494" y="4715678"/>
            <a:ext cx="1016978" cy="1446949"/>
          </a:xfrm>
          <a:prstGeom prst="rect">
            <a:avLst/>
          </a:prstGeom>
        </p:spPr>
      </p:pic>
      <p:sp>
        <p:nvSpPr>
          <p:cNvPr id="27" name="矩形 40"/>
          <p:cNvSpPr/>
          <p:nvPr/>
        </p:nvSpPr>
        <p:spPr>
          <a:xfrm>
            <a:off x="3563888" y="-27384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>
                <a:solidFill>
                  <a:srgbClr val="C00000"/>
                </a:solidFill>
              </a:rPr>
              <a:t>2017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28" name="矩形 5"/>
          <p:cNvSpPr/>
          <p:nvPr/>
        </p:nvSpPr>
        <p:spPr>
          <a:xfrm>
            <a:off x="3466225" y="4326842"/>
            <a:ext cx="12041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500" b="1" dirty="0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Min-</a:t>
            </a:r>
            <a:r>
              <a:rPr kumimoji="1" lang="en-US" altLang="zh-TW" sz="1500" b="1" dirty="0" err="1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Yuh</a:t>
            </a:r>
            <a:r>
              <a:rPr kumimoji="1" lang="en-US" altLang="zh-TW" sz="1500" b="1" dirty="0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Day</a:t>
            </a:r>
            <a:endParaRPr kumimoji="1" lang="zh-TW" altLang="en-US" sz="1500" b="1" dirty="0">
              <a:solidFill>
                <a:srgbClr val="1F497D"/>
              </a:solidFill>
              <a:latin typeface="Calibri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9" name="矩形 3"/>
          <p:cNvSpPr/>
          <p:nvPr/>
        </p:nvSpPr>
        <p:spPr>
          <a:xfrm>
            <a:off x="4675961" y="4334536"/>
            <a:ext cx="1336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Chao-Yu Chen</a:t>
            </a:r>
            <a:endParaRPr kumimoji="1" lang="zh-TW" altLang="en-US" sz="14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3577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0087"/>
            <a:ext cx="963680" cy="436585"/>
          </a:xfrm>
          <a:prstGeom prst="rect">
            <a:avLst/>
          </a:prstGeom>
        </p:spPr>
      </p:pic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3206" y="0"/>
            <a:ext cx="855298" cy="8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9112" y="1235741"/>
            <a:ext cx="8773368" cy="1545187"/>
          </a:xfrm>
        </p:spPr>
        <p:txBody>
          <a:bodyPr>
            <a:noAutofit/>
          </a:bodyPr>
          <a:lstStyle/>
          <a:p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</a:rPr>
              <a:t>IMTKU Emotional Dialogue System for </a:t>
            </a:r>
            <a:br>
              <a:rPr lang="en-US" altLang="zh-TW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</a:rPr>
              <a:t>Short Text Conversation at </a:t>
            </a:r>
            <a:r>
              <a:rPr lang="en-US" altLang="zh-TW" sz="3600" b="1" dirty="0">
                <a:solidFill>
                  <a:srgbClr val="C00000"/>
                </a:solidFill>
              </a:rPr>
              <a:t>NTCIR-14</a:t>
            </a:r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</a:rPr>
              <a:t> STC-3 (CECG) Task</a:t>
            </a:r>
            <a:endParaRPr lang="zh-TW" altLang="en-US" sz="3600" b="1" dirty="0">
              <a:solidFill>
                <a:srgbClr val="C00000"/>
              </a:solidFill>
            </a:endParaRPr>
          </a:p>
        </p:txBody>
      </p:sp>
      <p:pic>
        <p:nvPicPr>
          <p:cNvPr id="9" name="Picture 6" descr="C:\Users\myday\Downloads\TKU-title15c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12911"/>
            <a:ext cx="1756343" cy="4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副標題 2"/>
          <p:cNvSpPr txBox="1">
            <a:spLocks/>
          </p:cNvSpPr>
          <p:nvPr/>
        </p:nvSpPr>
        <p:spPr>
          <a:xfrm>
            <a:off x="323528" y="6380918"/>
            <a:ext cx="8496944" cy="216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hlinkClick r:id="rId5"/>
              </a:rPr>
              <a:t>myday@mail.tku.edu.tw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8622" y="3040504"/>
            <a:ext cx="69293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Department of Information Management </a:t>
            </a:r>
          </a:p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Tamkang University, Taiwan</a:t>
            </a:r>
          </a:p>
        </p:txBody>
      </p:sp>
      <p:sp>
        <p:nvSpPr>
          <p:cNvPr id="40" name="文字方塊 14"/>
          <p:cNvSpPr txBox="1">
            <a:spLocks noChangeArrowheads="1"/>
          </p:cNvSpPr>
          <p:nvPr/>
        </p:nvSpPr>
        <p:spPr bwMode="auto">
          <a:xfrm>
            <a:off x="6182376" y="-27384"/>
            <a:ext cx="21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kumimoji="0" lang="en-US" altLang="zh-TW" sz="18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2" name="圖片 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2" y="4376531"/>
            <a:ext cx="1080000" cy="1440000"/>
          </a:xfrm>
          <a:prstGeom prst="rect">
            <a:avLst/>
          </a:prstGeom>
        </p:spPr>
      </p:pic>
      <p:sp>
        <p:nvSpPr>
          <p:cNvPr id="27" name="矩形 40"/>
          <p:cNvSpPr/>
          <p:nvPr/>
        </p:nvSpPr>
        <p:spPr>
          <a:xfrm>
            <a:off x="3563888" y="-27384"/>
            <a:ext cx="18966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2019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pic>
        <p:nvPicPr>
          <p:cNvPr id="35" name="圖片 32">
            <a:extLst>
              <a:ext uri="{FF2B5EF4-FFF2-40B4-BE49-F238E27FC236}">
                <a16:creationId xmlns:a16="http://schemas.microsoft.com/office/drawing/2014/main" id="{9CADA433-F556-5340-8420-98931157DD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6721" r="17942" b="40478"/>
          <a:stretch/>
        </p:blipFill>
        <p:spPr>
          <a:xfrm rot="10800000" flipV="1">
            <a:off x="3173506" y="4376530"/>
            <a:ext cx="1159583" cy="1440000"/>
          </a:xfrm>
          <a:prstGeom prst="rect">
            <a:avLst/>
          </a:prstGeom>
        </p:spPr>
      </p:pic>
      <p:pic>
        <p:nvPicPr>
          <p:cNvPr id="36" name="圖片 4">
            <a:extLst>
              <a:ext uri="{FF2B5EF4-FFF2-40B4-BE49-F238E27FC236}">
                <a16:creationId xmlns:a16="http://schemas.microsoft.com/office/drawing/2014/main" id="{D1F9A45E-9604-B742-AD03-38041EA5A4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 b="36289"/>
          <a:stretch/>
        </p:blipFill>
        <p:spPr>
          <a:xfrm>
            <a:off x="4599056" y="4358715"/>
            <a:ext cx="1159584" cy="1446550"/>
          </a:xfrm>
          <a:prstGeom prst="rect">
            <a:avLst/>
          </a:prstGeom>
        </p:spPr>
      </p:pic>
      <p:pic>
        <p:nvPicPr>
          <p:cNvPr id="38" name="Picture 2" descr="C:\Users\AskaHung\Downloads\0910197708.jpg">
            <a:extLst>
              <a:ext uri="{FF2B5EF4-FFF2-40B4-BE49-F238E27FC236}">
                <a16:creationId xmlns:a16="http://schemas.microsoft.com/office/drawing/2014/main" id="{C27C5A03-D127-DB4B-9699-3DD59884F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4" t="10764" r="13016" b="26098"/>
          <a:stretch/>
        </p:blipFill>
        <p:spPr bwMode="auto">
          <a:xfrm>
            <a:off x="1827539" y="4358195"/>
            <a:ext cx="1080000" cy="145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E7AF7FB7-BF5F-0649-983B-8354831CBA5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406"/>
          <a:stretch/>
        </p:blipFill>
        <p:spPr>
          <a:xfrm>
            <a:off x="7514083" y="4358195"/>
            <a:ext cx="1228920" cy="144706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11"/>
          <a:srcRect l="1948" t="4181" r="4991" b="33683"/>
          <a:stretch/>
        </p:blipFill>
        <p:spPr>
          <a:xfrm>
            <a:off x="6024606" y="4382597"/>
            <a:ext cx="1199036" cy="1422667"/>
          </a:xfrm>
          <a:prstGeom prst="rect">
            <a:avLst/>
          </a:prstGeom>
        </p:spPr>
      </p:pic>
      <p:sp>
        <p:nvSpPr>
          <p:cNvPr id="23" name="副標題 2">
            <a:extLst>
              <a:ext uri="{FF2B5EF4-FFF2-40B4-BE49-F238E27FC236}">
                <a16:creationId xmlns:a16="http://schemas.microsoft.com/office/drawing/2014/main" id="{6191F7F8-EBA4-054E-931A-04B71C744497}"/>
              </a:ext>
            </a:extLst>
          </p:cNvPr>
          <p:cNvSpPr txBox="1">
            <a:spLocks/>
          </p:cNvSpPr>
          <p:nvPr/>
        </p:nvSpPr>
        <p:spPr>
          <a:xfrm>
            <a:off x="1412892" y="6597352"/>
            <a:ext cx="6318216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NTCIR-14 Conference, June 10-13, 2019, Tokyo, Japan</a:t>
            </a:r>
          </a:p>
        </p:txBody>
      </p:sp>
      <p:sp>
        <p:nvSpPr>
          <p:cNvPr id="41" name="矩形 3">
            <a:extLst>
              <a:ext uri="{FF2B5EF4-FFF2-40B4-BE49-F238E27FC236}">
                <a16:creationId xmlns:a16="http://schemas.microsoft.com/office/drawing/2014/main" id="{CB5F97E0-57DE-844E-9C79-78D09F8944D8}"/>
              </a:ext>
            </a:extLst>
          </p:cNvPr>
          <p:cNvSpPr/>
          <p:nvPr/>
        </p:nvSpPr>
        <p:spPr>
          <a:xfrm>
            <a:off x="1688900" y="5842139"/>
            <a:ext cx="144294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Chi-Sheng Hung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2" name="矩形 5">
            <a:extLst>
              <a:ext uri="{FF2B5EF4-FFF2-40B4-BE49-F238E27FC236}">
                <a16:creationId xmlns:a16="http://schemas.microsoft.com/office/drawing/2014/main" id="{743E4ED4-D648-9145-9FAA-93D69515E5C4}"/>
              </a:ext>
            </a:extLst>
          </p:cNvPr>
          <p:cNvSpPr/>
          <p:nvPr/>
        </p:nvSpPr>
        <p:spPr>
          <a:xfrm>
            <a:off x="395536" y="5842139"/>
            <a:ext cx="12041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500" b="1" dirty="0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Min-</a:t>
            </a:r>
            <a:r>
              <a:rPr kumimoji="1" lang="en-US" altLang="zh-TW" sz="1500" b="1" dirty="0" err="1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Yuh</a:t>
            </a:r>
            <a:r>
              <a:rPr kumimoji="1" lang="en-US" altLang="zh-TW" sz="1500" b="1" dirty="0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Day</a:t>
            </a:r>
            <a:endParaRPr kumimoji="1" lang="zh-TW" altLang="en-US" sz="1500" b="1" dirty="0">
              <a:solidFill>
                <a:srgbClr val="1F497D"/>
              </a:solidFill>
              <a:latin typeface="Calibri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43" name="矩形 3">
            <a:extLst>
              <a:ext uri="{FF2B5EF4-FFF2-40B4-BE49-F238E27FC236}">
                <a16:creationId xmlns:a16="http://schemas.microsoft.com/office/drawing/2014/main" id="{51E2AB3B-D05E-6E49-94B4-F3C0ECBA4E84}"/>
              </a:ext>
            </a:extLst>
          </p:cNvPr>
          <p:cNvSpPr/>
          <p:nvPr/>
        </p:nvSpPr>
        <p:spPr>
          <a:xfrm>
            <a:off x="3059832" y="5842139"/>
            <a:ext cx="13286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Yi-Jun </a:t>
            </a:r>
            <a:r>
              <a:rPr lang="en-US" altLang="zh-TW" sz="15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Xie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4" name="矩形 3">
            <a:extLst>
              <a:ext uri="{FF2B5EF4-FFF2-40B4-BE49-F238E27FC236}">
                <a16:creationId xmlns:a16="http://schemas.microsoft.com/office/drawing/2014/main" id="{1746E83F-66C6-9447-BAFB-3A052F84C36B}"/>
              </a:ext>
            </a:extLst>
          </p:cNvPr>
          <p:cNvSpPr/>
          <p:nvPr/>
        </p:nvSpPr>
        <p:spPr>
          <a:xfrm>
            <a:off x="4487741" y="5842139"/>
            <a:ext cx="13286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Jhih</a:t>
            </a:r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-Yi Chen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5" name="矩形 3">
            <a:extLst>
              <a:ext uri="{FF2B5EF4-FFF2-40B4-BE49-F238E27FC236}">
                <a16:creationId xmlns:a16="http://schemas.microsoft.com/office/drawing/2014/main" id="{2FFD6F10-D89E-8647-B866-B079EA37825F}"/>
              </a:ext>
            </a:extLst>
          </p:cNvPr>
          <p:cNvSpPr/>
          <p:nvPr/>
        </p:nvSpPr>
        <p:spPr>
          <a:xfrm>
            <a:off x="5976239" y="5842139"/>
            <a:ext cx="13286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Yu-Ling </a:t>
            </a:r>
            <a:r>
              <a:rPr lang="en-US" altLang="zh-TW" sz="15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Kuo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6" name="矩形 3">
            <a:extLst>
              <a:ext uri="{FF2B5EF4-FFF2-40B4-BE49-F238E27FC236}">
                <a16:creationId xmlns:a16="http://schemas.microsoft.com/office/drawing/2014/main" id="{72972B2C-4C4E-544D-924C-4D9731569640}"/>
              </a:ext>
            </a:extLst>
          </p:cNvPr>
          <p:cNvSpPr/>
          <p:nvPr/>
        </p:nvSpPr>
        <p:spPr>
          <a:xfrm>
            <a:off x="7414343" y="5842139"/>
            <a:ext cx="13286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Jian-Ting Lin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2527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0087"/>
            <a:ext cx="963680" cy="436585"/>
          </a:xfrm>
          <a:prstGeom prst="rect">
            <a:avLst/>
          </a:prstGeom>
        </p:spPr>
      </p:pic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3206" y="0"/>
            <a:ext cx="855298" cy="8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9271" y="1383773"/>
            <a:ext cx="8773368" cy="1545187"/>
          </a:xfrm>
        </p:spPr>
        <p:txBody>
          <a:bodyPr>
            <a:noAutofit/>
          </a:bodyPr>
          <a:lstStyle/>
          <a:p>
            <a:r>
              <a:rPr lang="en-US" altLang="zh-TW" sz="3400" dirty="0">
                <a:solidFill>
                  <a:srgbClr val="C00000"/>
                </a:solidFill>
              </a:rPr>
              <a:t>IMTKU</a:t>
            </a:r>
            <a:r>
              <a:rPr lang="en-US" altLang="zh-TW" sz="3400" dirty="0">
                <a:solidFill>
                  <a:schemeClr val="accent1">
                    <a:lumMod val="75000"/>
                  </a:schemeClr>
                </a:solidFill>
              </a:rPr>
              <a:t> Multi-Turn Dialogue System Evaluation </a:t>
            </a:r>
            <a:br>
              <a:rPr lang="en-US" altLang="zh-TW" sz="3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400" dirty="0">
                <a:solidFill>
                  <a:schemeClr val="accent1">
                    <a:lumMod val="75000"/>
                  </a:schemeClr>
                </a:solidFill>
              </a:rPr>
              <a:t>at the </a:t>
            </a:r>
            <a:r>
              <a:rPr lang="en-US" altLang="zh-TW" sz="3400" dirty="0">
                <a:solidFill>
                  <a:srgbClr val="C00000"/>
                </a:solidFill>
              </a:rPr>
              <a:t>NTCIR-15</a:t>
            </a:r>
            <a:r>
              <a:rPr lang="en-US" altLang="zh-TW" sz="3400" dirty="0">
                <a:solidFill>
                  <a:schemeClr val="accent1">
                    <a:lumMod val="75000"/>
                  </a:schemeClr>
                </a:solidFill>
              </a:rPr>
              <a:t> DialEval-1 </a:t>
            </a:r>
            <a:br>
              <a:rPr lang="en-US" altLang="zh-TW" sz="3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400" dirty="0">
                <a:solidFill>
                  <a:schemeClr val="accent1">
                    <a:lumMod val="75000"/>
                  </a:schemeClr>
                </a:solidFill>
              </a:rPr>
              <a:t>Dialogue Quality and Nugget Detection</a:t>
            </a:r>
          </a:p>
        </p:txBody>
      </p:sp>
      <p:pic>
        <p:nvPicPr>
          <p:cNvPr id="9" name="Picture 6" descr="C:\Users\myday\Downloads\TKU-title15c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12911"/>
            <a:ext cx="1756343" cy="4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381628" y="3212976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 </a:t>
            </a:r>
            <a:r>
              <a:rPr lang="pl-PL" altLang="zh-TW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Zeals</a:t>
            </a:r>
            <a:r>
              <a:rPr lang="pl-PL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 Co., Ltd. </a:t>
            </a:r>
            <a:r>
              <a:rPr lang="pl-PL" altLang="zh-TW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Tokyo</a:t>
            </a:r>
            <a:r>
              <a:rPr lang="pl-PL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, Japan</a:t>
            </a:r>
            <a:endParaRPr lang="en-US" altLang="zh-T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2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 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Information Management</a:t>
            </a: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Tamkang University, Taiwan</a:t>
            </a:r>
            <a:endParaRPr lang="en-US" altLang="zh-T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FR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Information Management,</a:t>
            </a: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National Taipei </a:t>
            </a:r>
            <a:r>
              <a:rPr lang="fr-FR" altLang="zh-TW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fr-FR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Taiwan</a:t>
            </a:r>
            <a:endParaRPr lang="en-US" altLang="zh-T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字方塊 14"/>
          <p:cNvSpPr txBox="1">
            <a:spLocks noChangeArrowheads="1"/>
          </p:cNvSpPr>
          <p:nvPr/>
        </p:nvSpPr>
        <p:spPr bwMode="auto">
          <a:xfrm>
            <a:off x="6182376" y="-27384"/>
            <a:ext cx="21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kumimoji="0" lang="en-US" altLang="zh-TW" sz="18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" name="矩形 40"/>
          <p:cNvSpPr/>
          <p:nvPr/>
        </p:nvSpPr>
        <p:spPr>
          <a:xfrm>
            <a:off x="3563888" y="-27384"/>
            <a:ext cx="18966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2020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23" name="副標題 2">
            <a:extLst>
              <a:ext uri="{FF2B5EF4-FFF2-40B4-BE49-F238E27FC236}">
                <a16:creationId xmlns:a16="http://schemas.microsoft.com/office/drawing/2014/main" id="{6191F7F8-EBA4-054E-931A-04B71C744497}"/>
              </a:ext>
            </a:extLst>
          </p:cNvPr>
          <p:cNvSpPr txBox="1">
            <a:spLocks/>
          </p:cNvSpPr>
          <p:nvPr/>
        </p:nvSpPr>
        <p:spPr>
          <a:xfrm>
            <a:off x="1353116" y="6528860"/>
            <a:ext cx="6318216" cy="284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NTCIR-15 Conference, December 8-11, 2020, Tokyo, Japan</a:t>
            </a:r>
          </a:p>
        </p:txBody>
      </p:sp>
      <p:sp>
        <p:nvSpPr>
          <p:cNvPr id="60" name="矩形 3">
            <a:extLst>
              <a:ext uri="{FF2B5EF4-FFF2-40B4-BE49-F238E27FC236}">
                <a16:creationId xmlns:a16="http://schemas.microsoft.com/office/drawing/2014/main" id="{F8A0CB16-00C2-8444-BCD5-03427B4CFA2D}"/>
              </a:ext>
            </a:extLst>
          </p:cNvPr>
          <p:cNvSpPr/>
          <p:nvPr/>
        </p:nvSpPr>
        <p:spPr>
          <a:xfrm>
            <a:off x="2300637" y="5991091"/>
            <a:ext cx="1124411" cy="214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Cheng-</a:t>
            </a:r>
            <a:r>
              <a:rPr lang="en-US" altLang="zh-TW" sz="800" b="1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Jhe</a:t>
            </a:r>
            <a:r>
              <a:rPr lang="en-US" altLang="zh-TW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 Chiang</a:t>
            </a:r>
            <a:r>
              <a:rPr lang="en-US" altLang="zh-TW" sz="8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8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61" name="圖片 1">
            <a:extLst>
              <a:ext uri="{FF2B5EF4-FFF2-40B4-BE49-F238E27FC236}">
                <a16:creationId xmlns:a16="http://schemas.microsoft.com/office/drawing/2014/main" id="{5DDCAE5D-6B90-A14A-9E59-E5C58EE159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1" t="15306" r="29333" b="36595"/>
          <a:stretch/>
        </p:blipFill>
        <p:spPr>
          <a:xfrm>
            <a:off x="2321499" y="4518993"/>
            <a:ext cx="1071900" cy="1460674"/>
          </a:xfrm>
          <a:prstGeom prst="rect">
            <a:avLst/>
          </a:prstGeom>
        </p:spPr>
      </p:pic>
      <p:sp>
        <p:nvSpPr>
          <p:cNvPr id="58" name="矩形 3">
            <a:extLst>
              <a:ext uri="{FF2B5EF4-FFF2-40B4-BE49-F238E27FC236}">
                <a16:creationId xmlns:a16="http://schemas.microsoft.com/office/drawing/2014/main" id="{362D9D09-E2D0-8643-93B3-31E8832734FD}"/>
              </a:ext>
            </a:extLst>
          </p:cNvPr>
          <p:cNvSpPr/>
          <p:nvPr/>
        </p:nvSpPr>
        <p:spPr>
          <a:xfrm>
            <a:off x="5582033" y="5991091"/>
            <a:ext cx="12715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Cheng-Han Chiu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9" name="圖片 2">
            <a:extLst>
              <a:ext uri="{FF2B5EF4-FFF2-40B4-BE49-F238E27FC236}">
                <a16:creationId xmlns:a16="http://schemas.microsoft.com/office/drawing/2014/main" id="{72C2369D-39EE-754E-ABA6-A154146428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9" t="21542" r="25621" b="37072"/>
          <a:stretch/>
        </p:blipFill>
        <p:spPr>
          <a:xfrm>
            <a:off x="5682054" y="4518993"/>
            <a:ext cx="1137694" cy="1460677"/>
          </a:xfrm>
          <a:prstGeom prst="rect">
            <a:avLst/>
          </a:prstGeom>
        </p:spPr>
      </p:pic>
      <p:sp>
        <p:nvSpPr>
          <p:cNvPr id="56" name="矩形 3">
            <a:extLst>
              <a:ext uri="{FF2B5EF4-FFF2-40B4-BE49-F238E27FC236}">
                <a16:creationId xmlns:a16="http://schemas.microsoft.com/office/drawing/2014/main" id="{09FD9F3D-9CB3-FF4C-B697-E52991F68310}"/>
              </a:ext>
            </a:extLst>
          </p:cNvPr>
          <p:cNvSpPr/>
          <p:nvPr/>
        </p:nvSpPr>
        <p:spPr>
          <a:xfrm>
            <a:off x="4464461" y="5991091"/>
            <a:ext cx="12467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Yu-Chen Huang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7" name="圖片 25">
            <a:extLst>
              <a:ext uri="{FF2B5EF4-FFF2-40B4-BE49-F238E27FC236}">
                <a16:creationId xmlns:a16="http://schemas.microsoft.com/office/drawing/2014/main" id="{B594B9D9-F33C-8C43-836A-6A8BDC75FD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21960" r="28183" b="35450"/>
          <a:stretch/>
        </p:blipFill>
        <p:spPr>
          <a:xfrm>
            <a:off x="4558092" y="4518994"/>
            <a:ext cx="1103101" cy="1460676"/>
          </a:xfrm>
          <a:prstGeom prst="rect">
            <a:avLst/>
          </a:prstGeom>
        </p:spPr>
      </p:pic>
      <p:sp>
        <p:nvSpPr>
          <p:cNvPr id="54" name="矩形 3">
            <a:extLst>
              <a:ext uri="{FF2B5EF4-FFF2-40B4-BE49-F238E27FC236}">
                <a16:creationId xmlns:a16="http://schemas.microsoft.com/office/drawing/2014/main" id="{D202E2A6-1B02-EE48-92B4-AF3189BB3294}"/>
              </a:ext>
            </a:extLst>
          </p:cNvPr>
          <p:cNvSpPr/>
          <p:nvPr/>
        </p:nvSpPr>
        <p:spPr>
          <a:xfrm>
            <a:off x="1220046" y="5991091"/>
            <a:ext cx="1090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Zhao-Xian Gu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5" name="圖片 26">
            <a:extLst>
              <a:ext uri="{FF2B5EF4-FFF2-40B4-BE49-F238E27FC236}">
                <a16:creationId xmlns:a16="http://schemas.microsoft.com/office/drawing/2014/main" id="{A79A7553-D3B2-FB48-8FE1-59802A4BC5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7" t="12759" r="22540" b="38998"/>
          <a:stretch/>
        </p:blipFill>
        <p:spPr>
          <a:xfrm>
            <a:off x="1210353" y="4518992"/>
            <a:ext cx="1090285" cy="1460673"/>
          </a:xfrm>
          <a:prstGeom prst="rect">
            <a:avLst/>
          </a:prstGeom>
        </p:spPr>
      </p:pic>
      <p:sp>
        <p:nvSpPr>
          <p:cNvPr id="51" name="矩形 3">
            <a:extLst>
              <a:ext uri="{FF2B5EF4-FFF2-40B4-BE49-F238E27FC236}">
                <a16:creationId xmlns:a16="http://schemas.microsoft.com/office/drawing/2014/main" id="{C557CCED-FFFA-8E4D-A21E-5B7C32D6EFCE}"/>
              </a:ext>
            </a:extLst>
          </p:cNvPr>
          <p:cNvSpPr/>
          <p:nvPr/>
        </p:nvSpPr>
        <p:spPr>
          <a:xfrm>
            <a:off x="3414259" y="5991091"/>
            <a:ext cx="11229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Yueh-Chia Wu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3" name="圖片 27">
            <a:extLst>
              <a:ext uri="{FF2B5EF4-FFF2-40B4-BE49-F238E27FC236}">
                <a16:creationId xmlns:a16="http://schemas.microsoft.com/office/drawing/2014/main" id="{294EA440-95DE-4649-92BE-84AFB14D48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5" t="27588" r="31787" b="37707"/>
          <a:stretch/>
        </p:blipFill>
        <p:spPr>
          <a:xfrm>
            <a:off x="3414260" y="4518992"/>
            <a:ext cx="1122971" cy="1460675"/>
          </a:xfrm>
          <a:prstGeom prst="rect">
            <a:avLst/>
          </a:prstGeom>
        </p:spPr>
      </p:pic>
      <p:sp>
        <p:nvSpPr>
          <p:cNvPr id="49" name="矩形 3">
            <a:extLst>
              <a:ext uri="{FF2B5EF4-FFF2-40B4-BE49-F238E27FC236}">
                <a16:creationId xmlns:a16="http://schemas.microsoft.com/office/drawing/2014/main" id="{5C091A77-2EE3-FC4A-83FE-161931BAD9DA}"/>
              </a:ext>
            </a:extLst>
          </p:cNvPr>
          <p:cNvSpPr/>
          <p:nvPr/>
        </p:nvSpPr>
        <p:spPr>
          <a:xfrm>
            <a:off x="35496" y="5991091"/>
            <a:ext cx="12203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Mike Tian-Jian</a:t>
            </a:r>
            <a:r>
              <a:rPr lang="zh-TW" altLang="en-US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Jiang</a:t>
            </a:r>
            <a:r>
              <a:rPr lang="en-US" altLang="zh-TW" sz="8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  <a:endParaRPr lang="en-US" altLang="zh-TW" sz="8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0" name="圖片 18">
            <a:extLst>
              <a:ext uri="{FF2B5EF4-FFF2-40B4-BE49-F238E27FC236}">
                <a16:creationId xmlns:a16="http://schemas.microsoft.com/office/drawing/2014/main" id="{47394952-7DE1-3349-8C85-B81579F242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" b="2332"/>
          <a:stretch/>
        </p:blipFill>
        <p:spPr>
          <a:xfrm>
            <a:off x="81247" y="4518993"/>
            <a:ext cx="1108245" cy="1460672"/>
          </a:xfrm>
          <a:prstGeom prst="rect">
            <a:avLst/>
          </a:prstGeom>
        </p:spPr>
      </p:pic>
      <p:sp>
        <p:nvSpPr>
          <p:cNvPr id="47" name="矩形 5">
            <a:extLst>
              <a:ext uri="{FF2B5EF4-FFF2-40B4-BE49-F238E27FC236}">
                <a16:creationId xmlns:a16="http://schemas.microsoft.com/office/drawing/2014/main" id="{4C5C7389-0005-4E49-87D3-03149E7AF069}"/>
              </a:ext>
            </a:extLst>
          </p:cNvPr>
          <p:cNvSpPr/>
          <p:nvPr/>
        </p:nvSpPr>
        <p:spPr>
          <a:xfrm>
            <a:off x="8022662" y="5991091"/>
            <a:ext cx="10086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000" b="1" dirty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Min-</a:t>
            </a:r>
            <a:r>
              <a:rPr kumimoji="1" lang="en-US" altLang="zh-TW" sz="1000" b="1" dirty="0" err="1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Yuh</a:t>
            </a:r>
            <a:r>
              <a:rPr kumimoji="1" lang="en-US" altLang="zh-TW" sz="1000" b="1" dirty="0">
                <a:solidFill>
                  <a:srgbClr val="1F497D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1000" b="1" dirty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Day</a:t>
            </a:r>
            <a:r>
              <a:rPr lang="en-US" altLang="zh-TW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8" name="圖片 28">
            <a:extLst>
              <a:ext uri="{FF2B5EF4-FFF2-40B4-BE49-F238E27FC236}">
                <a16:creationId xmlns:a16="http://schemas.microsoft.com/office/drawing/2014/main" id="{191E9087-06FD-C241-854D-7BA22AA48E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8" t="3734" r="13532" b="23598"/>
          <a:stretch/>
        </p:blipFill>
        <p:spPr>
          <a:xfrm>
            <a:off x="7966370" y="4518993"/>
            <a:ext cx="1121194" cy="1460678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id="{B5C8040D-A492-AF46-A94E-15A172C98973}"/>
              </a:ext>
            </a:extLst>
          </p:cNvPr>
          <p:cNvSpPr/>
          <p:nvPr/>
        </p:nvSpPr>
        <p:spPr>
          <a:xfrm>
            <a:off x="6780282" y="5991091"/>
            <a:ext cx="12255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Sheng-Ru Shaw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39" name="圖片 31">
            <a:extLst>
              <a:ext uri="{FF2B5EF4-FFF2-40B4-BE49-F238E27FC236}">
                <a16:creationId xmlns:a16="http://schemas.microsoft.com/office/drawing/2014/main" id="{3805CA0E-6DB6-7D41-84F2-88D994669DD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1964" r="-990" b="-1"/>
          <a:stretch/>
        </p:blipFill>
        <p:spPr>
          <a:xfrm>
            <a:off x="6840609" y="4518992"/>
            <a:ext cx="1104898" cy="146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50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6D58F-4D50-2C47-AA2F-97FEEFE82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52226"/>
          </a:xfrm>
        </p:spPr>
        <p:txBody>
          <a:bodyPr/>
          <a:lstStyle/>
          <a:p>
            <a:r>
              <a:rPr lang="en-US" sz="3000" dirty="0">
                <a:solidFill>
                  <a:schemeClr val="accent1"/>
                </a:solidFill>
              </a:rPr>
              <a:t>NTCIR-15 Dialogue Evaluation (DialEval-1) Task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Dialogue Quality (DQ) and Nugget Detection (ND)</a:t>
            </a:r>
            <a:br>
              <a:rPr lang="en-US" sz="2400" dirty="0"/>
            </a:br>
            <a:r>
              <a:rPr lang="en-US" sz="2400" dirty="0"/>
              <a:t>Chinese Dialogue Quality (S-score) Results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(Zeng et al., 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CBE6F-6344-114F-BA0D-F41F3627E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CBA95-F16B-1B45-BE65-EDBE4CCC7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65" y="1484784"/>
            <a:ext cx="7326935" cy="48916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909665-2EF9-7140-A89C-790BAD82AABB}"/>
              </a:ext>
            </a:extLst>
          </p:cNvPr>
          <p:cNvSpPr/>
          <p:nvPr/>
        </p:nvSpPr>
        <p:spPr>
          <a:xfrm>
            <a:off x="216024" y="6485274"/>
            <a:ext cx="8460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Zeng,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Zhaohao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Sosuke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Kato, Tetsuya Sakai,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Inho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 (2020), “Overview of the NTCIR-15 Dialogue Evaluation (DialEval-1) Task”, Proceedings of NTCIR-15, 2020</a:t>
            </a:r>
          </a:p>
        </p:txBody>
      </p:sp>
      <p:sp>
        <p:nvSpPr>
          <p:cNvPr id="8" name="矩形 40">
            <a:extLst>
              <a:ext uri="{FF2B5EF4-FFF2-40B4-BE49-F238E27FC236}">
                <a16:creationId xmlns:a16="http://schemas.microsoft.com/office/drawing/2014/main" id="{50C3165A-1821-1A4E-9DE2-CDE8639113B3}"/>
              </a:ext>
            </a:extLst>
          </p:cNvPr>
          <p:cNvSpPr/>
          <p:nvPr/>
        </p:nvSpPr>
        <p:spPr>
          <a:xfrm>
            <a:off x="-36512" y="44624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rgbClr val="C00000"/>
                </a:solidFill>
              </a:rPr>
              <a:t>2020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圓角矩形 134">
            <a:extLst>
              <a:ext uri="{FF2B5EF4-FFF2-40B4-BE49-F238E27FC236}">
                <a16:creationId xmlns:a16="http://schemas.microsoft.com/office/drawing/2014/main" id="{836E3C5B-5F1B-8348-BD79-55267DF7B8BA}"/>
              </a:ext>
            </a:extLst>
          </p:cNvPr>
          <p:cNvSpPr/>
          <p:nvPr/>
        </p:nvSpPr>
        <p:spPr>
          <a:xfrm>
            <a:off x="827584" y="2036011"/>
            <a:ext cx="3694353" cy="1008113"/>
          </a:xfrm>
          <a:prstGeom prst="roundRect">
            <a:avLst>
              <a:gd name="adj" fmla="val 5561"/>
            </a:avLst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ln w="0"/>
              <a:solidFill>
                <a:schemeClr val="tx1"/>
              </a:solidFill>
            </a:endParaRPr>
          </a:p>
        </p:txBody>
      </p:sp>
      <p:sp>
        <p:nvSpPr>
          <p:cNvPr id="10" name="圓角矩形 134">
            <a:extLst>
              <a:ext uri="{FF2B5EF4-FFF2-40B4-BE49-F238E27FC236}">
                <a16:creationId xmlns:a16="http://schemas.microsoft.com/office/drawing/2014/main" id="{F45F97CA-38F4-0E41-B4DC-CDAB2A32041F}"/>
              </a:ext>
            </a:extLst>
          </p:cNvPr>
          <p:cNvSpPr/>
          <p:nvPr/>
        </p:nvSpPr>
        <p:spPr>
          <a:xfrm>
            <a:off x="4737962" y="2036011"/>
            <a:ext cx="3447443" cy="1008113"/>
          </a:xfrm>
          <a:prstGeom prst="roundRect">
            <a:avLst>
              <a:gd name="adj" fmla="val 5561"/>
            </a:avLst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15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D45F7-2593-484C-9BF5-6F5E4FB7A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3FF5393-30F9-F74D-8F8D-536B8DCA9E41}"/>
              </a:ext>
            </a:extLst>
          </p:cNvPr>
          <p:cNvSpPr/>
          <p:nvPr/>
        </p:nvSpPr>
        <p:spPr>
          <a:xfrm>
            <a:off x="5312608" y="1179106"/>
            <a:ext cx="3291840" cy="3690054"/>
          </a:xfrm>
          <a:prstGeom prst="roundRect">
            <a:avLst>
              <a:gd name="adj" fmla="val 871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70178A-29E0-1A42-B7CA-D7306238F417}"/>
              </a:ext>
            </a:extLst>
          </p:cNvPr>
          <p:cNvSpPr/>
          <p:nvPr/>
        </p:nvSpPr>
        <p:spPr>
          <a:xfrm>
            <a:off x="376584" y="1179107"/>
            <a:ext cx="3291840" cy="5102614"/>
          </a:xfrm>
          <a:prstGeom prst="roundRect">
            <a:avLst>
              <a:gd name="adj" fmla="val 871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49209-CDD5-754C-A1FE-D61596676E0B}"/>
              </a:ext>
            </a:extLst>
          </p:cNvPr>
          <p:cNvSpPr txBox="1"/>
          <p:nvPr/>
        </p:nvSpPr>
        <p:spPr>
          <a:xfrm>
            <a:off x="492758" y="293747"/>
            <a:ext cx="3059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Transformer-based </a:t>
            </a:r>
            <a:br>
              <a:rPr lang="en-US" sz="2400" b="1" dirty="0"/>
            </a:br>
            <a:r>
              <a:rPr lang="en-US" sz="2400" b="1" dirty="0"/>
              <a:t>Models Selection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9DBF75A-1C37-3448-9341-511E9AACFB18}"/>
              </a:ext>
            </a:extLst>
          </p:cNvPr>
          <p:cNvSpPr/>
          <p:nvPr/>
        </p:nvSpPr>
        <p:spPr>
          <a:xfrm>
            <a:off x="650904" y="1852473"/>
            <a:ext cx="2743200" cy="868680"/>
          </a:xfrm>
          <a:prstGeom prst="roundRect">
            <a:avLst>
              <a:gd name="adj" fmla="val 1521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CA7E3E4-09A6-1B47-99E7-CC713A8B163A}"/>
              </a:ext>
            </a:extLst>
          </p:cNvPr>
          <p:cNvSpPr/>
          <p:nvPr/>
        </p:nvSpPr>
        <p:spPr>
          <a:xfrm>
            <a:off x="650904" y="3137633"/>
            <a:ext cx="2743200" cy="868680"/>
          </a:xfrm>
          <a:prstGeom prst="roundRect">
            <a:avLst>
              <a:gd name="adj" fmla="val 15211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RoBERTa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E716457-177B-4141-9E83-37DA8BC3DBE1}"/>
              </a:ext>
            </a:extLst>
          </p:cNvPr>
          <p:cNvSpPr/>
          <p:nvPr/>
        </p:nvSpPr>
        <p:spPr>
          <a:xfrm>
            <a:off x="650904" y="4422793"/>
            <a:ext cx="2743200" cy="868680"/>
          </a:xfrm>
          <a:prstGeom prst="roundRect">
            <a:avLst>
              <a:gd name="adj" fmla="val 1521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XLM-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RoBERTa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5BB632-43EF-F942-B47F-4E589DF865B8}"/>
              </a:ext>
            </a:extLst>
          </p:cNvPr>
          <p:cNvSpPr txBox="1"/>
          <p:nvPr/>
        </p:nvSpPr>
        <p:spPr>
          <a:xfrm>
            <a:off x="658188" y="5755891"/>
            <a:ext cx="27286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/>
              <a:t>Pre-trained Models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7472161-CEA8-C048-BDC1-5F0B43F77DFF}"/>
              </a:ext>
            </a:extLst>
          </p:cNvPr>
          <p:cNvSpPr/>
          <p:nvPr/>
        </p:nvSpPr>
        <p:spPr>
          <a:xfrm>
            <a:off x="5307404" y="5437763"/>
            <a:ext cx="3291840" cy="871557"/>
          </a:xfrm>
          <a:prstGeom prst="roundRect">
            <a:avLst>
              <a:gd name="adj" fmla="val 19296"/>
            </a:avLst>
          </a:prstGeom>
          <a:solidFill>
            <a:srgbClr val="FFC000">
              <a:alpha val="75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Tokenization Tricks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3790D1-ECB7-6F49-A0A7-7D47E962AD8B}"/>
              </a:ext>
            </a:extLst>
          </p:cNvPr>
          <p:cNvSpPr/>
          <p:nvPr/>
        </p:nvSpPr>
        <p:spPr>
          <a:xfrm>
            <a:off x="5307404" y="1656195"/>
            <a:ext cx="3291840" cy="3690054"/>
          </a:xfrm>
          <a:prstGeom prst="roundRect">
            <a:avLst>
              <a:gd name="adj" fmla="val 871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CC528DB-2E8E-4348-B7ED-D071A85EF25F}"/>
              </a:ext>
            </a:extLst>
          </p:cNvPr>
          <p:cNvSpPr/>
          <p:nvPr/>
        </p:nvSpPr>
        <p:spPr>
          <a:xfrm>
            <a:off x="5581724" y="2294440"/>
            <a:ext cx="2743200" cy="871557"/>
          </a:xfrm>
          <a:prstGeom prst="roundRect">
            <a:avLst>
              <a:gd name="adj" fmla="val 15211"/>
            </a:avLst>
          </a:prstGeom>
          <a:solidFill>
            <a:srgbClr val="FFC000">
              <a:alpha val="50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Discriminative Fine-tuning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7514D6A-8245-F743-B233-B19325595ED9}"/>
              </a:ext>
            </a:extLst>
          </p:cNvPr>
          <p:cNvSpPr/>
          <p:nvPr/>
        </p:nvSpPr>
        <p:spPr>
          <a:xfrm>
            <a:off x="5581724" y="3310675"/>
            <a:ext cx="2743200" cy="871557"/>
          </a:xfrm>
          <a:prstGeom prst="roundRect">
            <a:avLst>
              <a:gd name="adj" fmla="val 15211"/>
            </a:avLst>
          </a:prstGeom>
          <a:solidFill>
            <a:srgbClr val="FFC000">
              <a:alpha val="50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One-cycle Policy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A5A990-E990-334B-BC37-D65F014FCC20}"/>
              </a:ext>
            </a:extLst>
          </p:cNvPr>
          <p:cNvSpPr txBox="1"/>
          <p:nvPr/>
        </p:nvSpPr>
        <p:spPr>
          <a:xfrm>
            <a:off x="5139557" y="476672"/>
            <a:ext cx="3627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Fine-tuning Techniques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5207424-C50A-414B-8A3F-C9A532534E8E}"/>
              </a:ext>
            </a:extLst>
          </p:cNvPr>
          <p:cNvSpPr/>
          <p:nvPr/>
        </p:nvSpPr>
        <p:spPr>
          <a:xfrm>
            <a:off x="5581724" y="4326909"/>
            <a:ext cx="2743200" cy="871557"/>
          </a:xfrm>
          <a:prstGeom prst="roundRect">
            <a:avLst>
              <a:gd name="adj" fmla="val 15211"/>
            </a:avLst>
          </a:prstGeom>
          <a:solidFill>
            <a:srgbClr val="FFC000">
              <a:alpha val="50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5E3560-308E-8146-8A75-3FE9A4A246C5}"/>
              </a:ext>
            </a:extLst>
          </p:cNvPr>
          <p:cNvSpPr txBox="1"/>
          <p:nvPr/>
        </p:nvSpPr>
        <p:spPr>
          <a:xfrm>
            <a:off x="3745242" y="2699682"/>
            <a:ext cx="1485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Transfer </a:t>
            </a:r>
            <a:br>
              <a:rPr lang="en-US" sz="2400" b="1" dirty="0"/>
            </a:br>
            <a:r>
              <a:rPr lang="en-US" sz="2400" b="1" dirty="0"/>
              <a:t>Learning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A07228-67D8-1A4B-A643-06E45275B1F6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668424" y="3730414"/>
            <a:ext cx="163898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3625BF3-25C5-C345-82F9-84C2D00807BB}"/>
              </a:ext>
            </a:extLst>
          </p:cNvPr>
          <p:cNvSpPr txBox="1"/>
          <p:nvPr/>
        </p:nvSpPr>
        <p:spPr>
          <a:xfrm>
            <a:off x="5436096" y="1759293"/>
            <a:ext cx="1656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DialEval-1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79168F-7098-254F-9AD2-00F6659342B2}"/>
              </a:ext>
            </a:extLst>
          </p:cNvPr>
          <p:cNvSpPr txBox="1"/>
          <p:nvPr/>
        </p:nvSpPr>
        <p:spPr>
          <a:xfrm>
            <a:off x="5436096" y="1196752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FinNum-2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19091F-B3C5-C141-893A-4A3F98FC713D}"/>
              </a:ext>
            </a:extLst>
          </p:cNvPr>
          <p:cNvSpPr/>
          <p:nvPr/>
        </p:nvSpPr>
        <p:spPr>
          <a:xfrm>
            <a:off x="807765" y="6372080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zh-TW" sz="800" dirty="0">
                <a:solidFill>
                  <a:schemeClr val="bg1">
                    <a:lumMod val="75000"/>
                  </a:schemeClr>
                </a:solidFill>
              </a:rPr>
              <a:t>Source: Jiang, Mike Tian-Jian, Shih-Hung Wu, Yi-</a:t>
            </a:r>
            <a:r>
              <a:rPr lang="en-US" altLang="zh-TW" sz="8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altLang="zh-TW" sz="800" dirty="0">
                <a:solidFill>
                  <a:schemeClr val="bg1">
                    <a:lumMod val="75000"/>
                  </a:schemeClr>
                </a:solidFill>
              </a:rPr>
              <a:t> Chen, Zhao-Xian Gu, Cheng-</a:t>
            </a:r>
            <a:r>
              <a:rPr lang="en-US" altLang="zh-TW" sz="800" dirty="0" err="1">
                <a:solidFill>
                  <a:schemeClr val="bg1">
                    <a:lumMod val="75000"/>
                  </a:schemeClr>
                </a:solidFill>
              </a:rPr>
              <a:t>Jhe</a:t>
            </a:r>
            <a:r>
              <a:rPr lang="en-US" altLang="zh-TW" sz="800" dirty="0">
                <a:solidFill>
                  <a:schemeClr val="bg1">
                    <a:lumMod val="75000"/>
                  </a:schemeClr>
                </a:solidFill>
              </a:rPr>
              <a:t> Chiang, Yueh-Chia Wu, Yu-Chen Huang, Cheng-Han Chiu, Sheng-Ru Shaw, and Min-</a:t>
            </a:r>
            <a:r>
              <a:rPr lang="en-US" altLang="zh-TW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altLang="zh-TW" sz="800" dirty="0">
                <a:solidFill>
                  <a:schemeClr val="bg1">
                    <a:lumMod val="75000"/>
                  </a:schemeClr>
                </a:solidFill>
              </a:rPr>
              <a:t> Day (2020). "Fine-tuning techniques and data augmentation on transformer-based models for conversational texts and noisy user-generated content." In 2020 IEEE/ACM International Conference on Advances in Social Networks Analysis and Mining (ASONAM), pp. 919-925. IEEE, 2020.</a:t>
            </a:r>
          </a:p>
        </p:txBody>
      </p:sp>
    </p:spTree>
    <p:extLst>
      <p:ext uri="{BB962C8B-B14F-4D97-AF65-F5344CB8AC3E}">
        <p14:creationId xmlns:p14="http://schemas.microsoft.com/office/powerpoint/2010/main" val="562633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D17B-4055-584E-AC62-6E24BF3CE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chemeClr val="accent1"/>
                </a:solidFill>
              </a:rPr>
              <a:t>IMTKU Emotional Dialogue System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7B367-C242-AA46-9BEC-B3B00B229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25</a:t>
            </a:fld>
            <a:endParaRPr lang="zh-TW" altLang="en-US"/>
          </a:p>
        </p:txBody>
      </p:sp>
      <p:cxnSp>
        <p:nvCxnSpPr>
          <p:cNvPr id="6" name="直線接點 189">
            <a:extLst>
              <a:ext uri="{FF2B5EF4-FFF2-40B4-BE49-F238E27FC236}">
                <a16:creationId xmlns:a16="http://schemas.microsoft.com/office/drawing/2014/main" id="{F0B6DB87-5FD1-F844-8DA3-11BB1D18D597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6430045" y="4009014"/>
            <a:ext cx="628017" cy="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190">
            <a:extLst>
              <a:ext uri="{FF2B5EF4-FFF2-40B4-BE49-F238E27FC236}">
                <a16:creationId xmlns:a16="http://schemas.microsoft.com/office/drawing/2014/main" id="{0697120B-0DD6-D04A-8A47-23A3DAB98A01}"/>
              </a:ext>
            </a:extLst>
          </p:cNvPr>
          <p:cNvSpPr/>
          <p:nvPr/>
        </p:nvSpPr>
        <p:spPr>
          <a:xfrm>
            <a:off x="251520" y="1916832"/>
            <a:ext cx="3116399" cy="186054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3200" b="1" dirty="0">
                <a:solidFill>
                  <a:schemeClr val="tx1"/>
                </a:solidFill>
              </a:rPr>
              <a:t>Retrieval-Based Model</a:t>
            </a:r>
            <a:endParaRPr kumimoji="1"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圓角矩形 191">
            <a:extLst>
              <a:ext uri="{FF2B5EF4-FFF2-40B4-BE49-F238E27FC236}">
                <a16:creationId xmlns:a16="http://schemas.microsoft.com/office/drawing/2014/main" id="{CF65E2D9-F7A1-3E40-8F69-F77ADFC26A5F}"/>
              </a:ext>
            </a:extLst>
          </p:cNvPr>
          <p:cNvSpPr/>
          <p:nvPr/>
        </p:nvSpPr>
        <p:spPr>
          <a:xfrm>
            <a:off x="251521" y="4110165"/>
            <a:ext cx="3116398" cy="186054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3200" b="1" dirty="0">
                <a:solidFill>
                  <a:schemeClr val="tx1"/>
                </a:solidFill>
              </a:rPr>
              <a:t>Generation-Based Model</a:t>
            </a:r>
            <a:endParaRPr kumimoji="1"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圓角矩形 192">
            <a:extLst>
              <a:ext uri="{FF2B5EF4-FFF2-40B4-BE49-F238E27FC236}">
                <a16:creationId xmlns:a16="http://schemas.microsoft.com/office/drawing/2014/main" id="{5BC3F19E-751B-444E-BF50-A0B3E0DF719C}"/>
              </a:ext>
            </a:extLst>
          </p:cNvPr>
          <p:cNvSpPr/>
          <p:nvPr/>
        </p:nvSpPr>
        <p:spPr>
          <a:xfrm>
            <a:off x="3995936" y="2491119"/>
            <a:ext cx="2434109" cy="3035791"/>
          </a:xfrm>
          <a:prstGeom prst="roundRect">
            <a:avLst/>
          </a:prstGeom>
          <a:solidFill>
            <a:srgbClr val="FFD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3200" b="1" dirty="0">
                <a:solidFill>
                  <a:schemeClr val="tx1"/>
                </a:solidFill>
              </a:rPr>
              <a:t>Emotion </a:t>
            </a:r>
            <a:r>
              <a:rPr kumimoji="1" lang="en-US" altLang="zh-TW" sz="3000" b="1" dirty="0">
                <a:solidFill>
                  <a:schemeClr val="tx1"/>
                </a:solidFill>
              </a:rPr>
              <a:t>Classification</a:t>
            </a:r>
            <a:r>
              <a:rPr kumimoji="1" lang="en-US" altLang="zh-TW" sz="3200" b="1" dirty="0">
                <a:solidFill>
                  <a:schemeClr val="tx1"/>
                </a:solidFill>
              </a:rPr>
              <a:t> </a:t>
            </a:r>
            <a:br>
              <a:rPr kumimoji="1" lang="en-US" altLang="zh-TW" sz="3200" b="1" dirty="0">
                <a:solidFill>
                  <a:schemeClr val="tx1"/>
                </a:solidFill>
              </a:rPr>
            </a:br>
            <a:r>
              <a:rPr kumimoji="1" lang="en-US" altLang="zh-TW" sz="3200" b="1" dirty="0">
                <a:solidFill>
                  <a:schemeClr val="tx1"/>
                </a:solidFill>
              </a:rPr>
              <a:t>Model</a:t>
            </a:r>
            <a:endParaRPr kumimoji="1"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圓角矩形 195">
            <a:extLst>
              <a:ext uri="{FF2B5EF4-FFF2-40B4-BE49-F238E27FC236}">
                <a16:creationId xmlns:a16="http://schemas.microsoft.com/office/drawing/2014/main" id="{060CBDDD-FBD1-BE40-B3D9-422027425552}"/>
              </a:ext>
            </a:extLst>
          </p:cNvPr>
          <p:cNvSpPr/>
          <p:nvPr/>
        </p:nvSpPr>
        <p:spPr>
          <a:xfrm>
            <a:off x="7058062" y="2491119"/>
            <a:ext cx="1906426" cy="3035790"/>
          </a:xfrm>
          <a:prstGeom prst="roundRect">
            <a:avLst/>
          </a:prstGeom>
          <a:solidFill>
            <a:srgbClr val="D58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3200" b="1" dirty="0">
                <a:solidFill>
                  <a:schemeClr val="tx1"/>
                </a:solidFill>
              </a:rPr>
              <a:t>Response</a:t>
            </a:r>
          </a:p>
          <a:p>
            <a:pPr algn="ctr"/>
            <a:r>
              <a:rPr kumimoji="1" lang="en-US" altLang="zh-TW" sz="3200" b="1" dirty="0">
                <a:solidFill>
                  <a:schemeClr val="tx1"/>
                </a:solidFill>
              </a:rPr>
              <a:t>Ranking</a:t>
            </a:r>
            <a:endParaRPr kumimoji="1" lang="zh-TW" altLang="en-US" sz="3200" b="1" dirty="0">
              <a:solidFill>
                <a:schemeClr val="tx1"/>
              </a:solidFill>
            </a:endParaRP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E7890090-8E16-7543-91B5-C601EBA5A121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3367919" y="2847107"/>
            <a:ext cx="628017" cy="1161908"/>
          </a:xfrm>
          <a:prstGeom prst="bentConnector3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33088CFE-7087-8242-93EB-1FDBACAFCD07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3367919" y="4009015"/>
            <a:ext cx="628017" cy="1031425"/>
          </a:xfrm>
          <a:prstGeom prst="bentConnector3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副標題 2">
            <a:extLst>
              <a:ext uri="{FF2B5EF4-FFF2-40B4-BE49-F238E27FC236}">
                <a16:creationId xmlns:a16="http://schemas.microsoft.com/office/drawing/2014/main" id="{50E19E93-54B5-764B-8E15-837C68BDAA33}"/>
              </a:ext>
            </a:extLst>
          </p:cNvPr>
          <p:cNvSpPr txBox="1">
            <a:spLocks/>
          </p:cNvSpPr>
          <p:nvPr/>
        </p:nvSpPr>
        <p:spPr>
          <a:xfrm>
            <a:off x="1409919" y="6597352"/>
            <a:ext cx="6318216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NTCIR-14 Conference, June 10-13, 2019, Tokyo, Japan</a:t>
            </a:r>
          </a:p>
        </p:txBody>
      </p:sp>
      <p:sp>
        <p:nvSpPr>
          <p:cNvPr id="19" name="文字方塊 25">
            <a:extLst>
              <a:ext uri="{FF2B5EF4-FFF2-40B4-BE49-F238E27FC236}">
                <a16:creationId xmlns:a16="http://schemas.microsoft.com/office/drawing/2014/main" id="{7C5BD87C-ACBE-3741-907B-199285B3CBB3}"/>
              </a:ext>
            </a:extLst>
          </p:cNvPr>
          <p:cNvSpPr txBox="1"/>
          <p:nvPr/>
        </p:nvSpPr>
        <p:spPr>
          <a:xfrm>
            <a:off x="6943593" y="1580599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b="1" dirty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lang="zh-TW" altLang="en-US"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文字方塊 25">
            <a:extLst>
              <a:ext uri="{FF2B5EF4-FFF2-40B4-BE49-F238E27FC236}">
                <a16:creationId xmlns:a16="http://schemas.microsoft.com/office/drawing/2014/main" id="{91B07ECB-B1B4-2D40-9E48-7836800834A3}"/>
              </a:ext>
            </a:extLst>
          </p:cNvPr>
          <p:cNvSpPr txBox="1"/>
          <p:nvPr/>
        </p:nvSpPr>
        <p:spPr>
          <a:xfrm>
            <a:off x="3971210" y="1556792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b="1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lang="zh-TW" altLang="en-US"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文字方塊 25">
            <a:extLst>
              <a:ext uri="{FF2B5EF4-FFF2-40B4-BE49-F238E27FC236}">
                <a16:creationId xmlns:a16="http://schemas.microsoft.com/office/drawing/2014/main" id="{9810BDA7-564A-FE41-A7C7-7A65624B526D}"/>
              </a:ext>
            </a:extLst>
          </p:cNvPr>
          <p:cNvSpPr txBox="1"/>
          <p:nvPr/>
        </p:nvSpPr>
        <p:spPr>
          <a:xfrm>
            <a:off x="251520" y="1007730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lang="zh-TW" altLang="en-US"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文字方塊 25">
            <a:extLst>
              <a:ext uri="{FF2B5EF4-FFF2-40B4-BE49-F238E27FC236}">
                <a16:creationId xmlns:a16="http://schemas.microsoft.com/office/drawing/2014/main" id="{958D9EDD-AB8C-C049-881B-28C70E7526CE}"/>
              </a:ext>
            </a:extLst>
          </p:cNvPr>
          <p:cNvSpPr txBox="1"/>
          <p:nvPr/>
        </p:nvSpPr>
        <p:spPr>
          <a:xfrm>
            <a:off x="251519" y="5599018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lang="zh-TW" altLang="en-US"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" name="Picture 5" descr="C:\Users\myday\Downloads\TKU-logo-12cm.jpg">
            <a:extLst>
              <a:ext uri="{FF2B5EF4-FFF2-40B4-BE49-F238E27FC236}">
                <a16:creationId xmlns:a16="http://schemas.microsoft.com/office/drawing/2014/main" id="{3414E102-27F8-034C-8DB1-280FACD5B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0854" y="50878"/>
            <a:ext cx="427649" cy="4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4550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448A7-66E6-D94B-B8CC-4B5116C5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48880"/>
            <a:ext cx="8229600" cy="396044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Short Text Conversation Task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(STC-3)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Chinese Emotional Conversation Generation (CECG) Subtask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C227F-60BB-AA4E-A5B6-48845B0C4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7C0F8-6A10-EB4D-B3C8-64C8FF36B901}"/>
              </a:ext>
            </a:extLst>
          </p:cNvPr>
          <p:cNvSpPr/>
          <p:nvPr/>
        </p:nvSpPr>
        <p:spPr>
          <a:xfrm>
            <a:off x="2955211" y="6525344"/>
            <a:ext cx="41104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http://coai.cs.tsinghua.edu.cn/hml/challenge.html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F3858-6F05-7140-8A71-974237D1A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74638"/>
            <a:ext cx="340037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50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8962-97AB-B24D-A765-88390A7B1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NTCIR Short Text Conversation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STC-1, STC-2, STC-3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53D58-669B-5A40-B006-70277879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886BE3-18EA-D849-ADBB-1828D2F0E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94" y="1395193"/>
            <a:ext cx="8615611" cy="51292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1DC813-5412-464C-8904-57ACBC706658}"/>
              </a:ext>
            </a:extLst>
          </p:cNvPr>
          <p:cNvSpPr/>
          <p:nvPr/>
        </p:nvSpPr>
        <p:spPr>
          <a:xfrm>
            <a:off x="1475655" y="6475297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https://waseda.app.box.com/v/STC3atNTCIR-14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60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6B866-25D6-7B40-B61C-9B0C3165A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AI Humanoid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 err="1">
                <a:solidFill>
                  <a:srgbClr val="FF0000"/>
                </a:solidFill>
              </a:rPr>
              <a:t>Robo</a:t>
            </a:r>
            <a:r>
              <a:rPr lang="en-US" sz="7200" dirty="0">
                <a:solidFill>
                  <a:srgbClr val="FF0000"/>
                </a:solidFill>
              </a:rPr>
              <a:t>-Advisor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1F5C3-D371-5A4C-9643-1DE85B83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7198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0C59E-4113-774D-BE1F-8664429CF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97768"/>
            <a:ext cx="9001571" cy="1143000"/>
          </a:xfrm>
        </p:spPr>
        <p:txBody>
          <a:bodyPr/>
          <a:lstStyle/>
          <a:p>
            <a:r>
              <a:rPr lang="en-US" sz="4800" dirty="0">
                <a:solidFill>
                  <a:schemeClr val="accent1"/>
                </a:solidFill>
              </a:rPr>
              <a:t>AI Humanoid </a:t>
            </a:r>
            <a:r>
              <a:rPr lang="en-US" sz="4800" dirty="0" err="1">
                <a:solidFill>
                  <a:schemeClr val="accent1"/>
                </a:solidFill>
              </a:rPr>
              <a:t>Robo</a:t>
            </a:r>
            <a:r>
              <a:rPr lang="en-US" sz="4800" dirty="0">
                <a:solidFill>
                  <a:schemeClr val="accent1"/>
                </a:solidFill>
              </a:rPr>
              <a:t>-Advisor</a:t>
            </a:r>
            <a:br>
              <a:rPr lang="en-US" sz="48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for Multi-channel Conversational Commerce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3108B-7662-314B-B03B-2E14F166B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圓角矩形 5">
            <a:extLst>
              <a:ext uri="{FF2B5EF4-FFF2-40B4-BE49-F238E27FC236}">
                <a16:creationId xmlns:a16="http://schemas.microsoft.com/office/drawing/2014/main" id="{E36A21FB-5C23-9F41-9DE9-EFB26C19048B}"/>
              </a:ext>
            </a:extLst>
          </p:cNvPr>
          <p:cNvSpPr/>
          <p:nvPr/>
        </p:nvSpPr>
        <p:spPr>
          <a:xfrm>
            <a:off x="446246" y="2032248"/>
            <a:ext cx="45720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3600" b="1" dirty="0"/>
              <a:t>AI Portfolio</a:t>
            </a:r>
          </a:p>
          <a:p>
            <a:pPr algn="ctr">
              <a:defRPr/>
            </a:pPr>
            <a:r>
              <a:rPr lang="en-US" altLang="zh-TW" sz="3600" b="1" dirty="0"/>
              <a:t>Asset Allocation</a:t>
            </a:r>
            <a:endParaRPr lang="zh-TW" altLang="en-US" sz="3600" b="1" dirty="0"/>
          </a:p>
        </p:txBody>
      </p:sp>
      <p:sp>
        <p:nvSpPr>
          <p:cNvPr id="6" name="圓角矩形 93">
            <a:extLst>
              <a:ext uri="{FF2B5EF4-FFF2-40B4-BE49-F238E27FC236}">
                <a16:creationId xmlns:a16="http://schemas.microsoft.com/office/drawing/2014/main" id="{902EA011-35CB-5E4D-8196-E6428A07FBB2}"/>
              </a:ext>
            </a:extLst>
          </p:cNvPr>
          <p:cNvSpPr/>
          <p:nvPr/>
        </p:nvSpPr>
        <p:spPr>
          <a:xfrm>
            <a:off x="446246" y="4293096"/>
            <a:ext cx="4572000" cy="1828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3600" b="1" dirty="0"/>
              <a:t>AI Conversation</a:t>
            </a:r>
          </a:p>
          <a:p>
            <a:pPr algn="ctr">
              <a:defRPr/>
            </a:pPr>
            <a:r>
              <a:rPr lang="en-US" altLang="zh-TW" sz="3600" b="1" dirty="0"/>
              <a:t>Dialog System</a:t>
            </a:r>
            <a:endParaRPr lang="zh-TW" altLang="en-US" sz="3600" b="1" dirty="0"/>
          </a:p>
        </p:txBody>
      </p:sp>
      <p:sp>
        <p:nvSpPr>
          <p:cNvPr id="7" name="圓角矩形 94">
            <a:extLst>
              <a:ext uri="{FF2B5EF4-FFF2-40B4-BE49-F238E27FC236}">
                <a16:creationId xmlns:a16="http://schemas.microsoft.com/office/drawing/2014/main" id="{36A6E313-2A9A-CC42-9CAA-0778C0E75648}"/>
              </a:ext>
            </a:extLst>
          </p:cNvPr>
          <p:cNvSpPr/>
          <p:nvPr/>
        </p:nvSpPr>
        <p:spPr>
          <a:xfrm>
            <a:off x="5796136" y="2032248"/>
            <a:ext cx="3024336" cy="408964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3600" b="1" dirty="0"/>
              <a:t>Multichannel</a:t>
            </a:r>
          </a:p>
          <a:p>
            <a:pPr algn="ctr">
              <a:defRPr/>
            </a:pPr>
            <a:r>
              <a:rPr lang="en-US" altLang="zh-TW" sz="3600" b="1" dirty="0"/>
              <a:t>Platforms</a:t>
            </a:r>
          </a:p>
          <a:p>
            <a:pPr algn="ctr">
              <a:defRPr/>
            </a:pPr>
            <a:r>
              <a:rPr lang="en-US" altLang="zh-TW" sz="3600" dirty="0">
                <a:solidFill>
                  <a:srgbClr val="FFFF00"/>
                </a:solidFill>
              </a:rPr>
              <a:t>Web</a:t>
            </a:r>
          </a:p>
          <a:p>
            <a:pPr algn="ctr">
              <a:defRPr/>
            </a:pPr>
            <a:r>
              <a:rPr lang="en-US" altLang="zh-TW" sz="3600" dirty="0">
                <a:solidFill>
                  <a:srgbClr val="FFFF00"/>
                </a:solidFill>
              </a:rPr>
              <a:t>LINE</a:t>
            </a:r>
          </a:p>
          <a:p>
            <a:pPr algn="ctr">
              <a:defRPr/>
            </a:pPr>
            <a:r>
              <a:rPr lang="en-US" altLang="zh-TW" sz="3600" dirty="0">
                <a:solidFill>
                  <a:srgbClr val="FFFF00"/>
                </a:solidFill>
              </a:rPr>
              <a:t>Facebook</a:t>
            </a:r>
          </a:p>
          <a:p>
            <a:pPr algn="ctr">
              <a:defRPr/>
            </a:pPr>
            <a:r>
              <a:rPr lang="en-US" altLang="zh-TW" sz="3600" dirty="0">
                <a:solidFill>
                  <a:srgbClr val="FF0000"/>
                </a:solidFill>
              </a:rPr>
              <a:t>Humanoid Robot</a:t>
            </a:r>
          </a:p>
        </p:txBody>
      </p:sp>
      <p:cxnSp>
        <p:nvCxnSpPr>
          <p:cNvPr id="8" name="肘形接點 8">
            <a:extLst>
              <a:ext uri="{FF2B5EF4-FFF2-40B4-BE49-F238E27FC236}">
                <a16:creationId xmlns:a16="http://schemas.microsoft.com/office/drawing/2014/main" id="{BF8EBD17-C41F-3B4D-9C84-48AC21B338A7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5018246" y="2946648"/>
            <a:ext cx="777890" cy="1130424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肘形接點 95">
            <a:extLst>
              <a:ext uri="{FF2B5EF4-FFF2-40B4-BE49-F238E27FC236}">
                <a16:creationId xmlns:a16="http://schemas.microsoft.com/office/drawing/2014/main" id="{EA868EA7-FF60-7E40-B3F7-6FC2EFAE329C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5018246" y="4077072"/>
            <a:ext cx="777890" cy="1130424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652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46856" y="260648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</a:p>
        </p:txBody>
      </p:sp>
      <p:sp>
        <p:nvSpPr>
          <p:cNvPr id="14233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96C178-6047-CA48-ABEA-383FDC994EF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3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142339" name="Rectangle 3"/>
          <p:cNvSpPr txBox="1">
            <a:spLocks noChangeArrowheads="1"/>
          </p:cNvSpPr>
          <p:nvPr/>
        </p:nvSpPr>
        <p:spPr bwMode="auto">
          <a:xfrm>
            <a:off x="179512" y="1125538"/>
            <a:ext cx="87852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CC88163-2511-484F-B32F-BFC0C23BC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9" y="1412776"/>
            <a:ext cx="8496944" cy="50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Artificial Intelligence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FinTech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Conversational Commerce 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Task Oriented Dialogue System</a:t>
            </a:r>
          </a:p>
        </p:txBody>
      </p:sp>
    </p:spTree>
    <p:extLst>
      <p:ext uri="{BB962C8B-B14F-4D97-AF65-F5344CB8AC3E}">
        <p14:creationId xmlns:p14="http://schemas.microsoft.com/office/powerpoint/2010/main" val="2287146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A09A7-1F50-5F40-9CA4-FCCA8F16C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535"/>
            <a:ext cx="8229600" cy="127424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System Architecture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AI Humanoid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19A6F-296B-1641-BE49-B787133F5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pic>
        <p:nvPicPr>
          <p:cNvPr id="5" name="Content Placeholder 4" descr="Picture2.png">
            <a:extLst>
              <a:ext uri="{FF2B5EF4-FFF2-40B4-BE49-F238E27FC236}">
                <a16:creationId xmlns:a16="http://schemas.microsoft.com/office/drawing/2014/main" id="{AC2A6970-7859-5745-8455-4BE6C51017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68952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17C1FFF-EAA3-AB4A-A85F-C14D2AB4B6DF}"/>
              </a:ext>
            </a:extLst>
          </p:cNvPr>
          <p:cNvSpPr/>
          <p:nvPr/>
        </p:nvSpPr>
        <p:spPr>
          <a:xfrm>
            <a:off x="323528" y="4005064"/>
            <a:ext cx="6480720" cy="2376264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D2F5F8B-6B1B-4540-8331-ADD77D588F74}"/>
              </a:ext>
            </a:extLst>
          </p:cNvPr>
          <p:cNvSpPr/>
          <p:nvPr/>
        </p:nvSpPr>
        <p:spPr>
          <a:xfrm>
            <a:off x="323528" y="1556792"/>
            <a:ext cx="6480720" cy="2304256"/>
          </a:xfrm>
          <a:prstGeom prst="roundRect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F46E396-B2F1-474F-A5DB-65B858180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949" y="1585651"/>
            <a:ext cx="1192894" cy="119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CF17A90-8235-0141-9AB7-C70AE262A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58" y="4509120"/>
            <a:ext cx="1024257" cy="116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E024C57-96E3-4549-8226-526B70C80BE9}"/>
              </a:ext>
            </a:extLst>
          </p:cNvPr>
          <p:cNvSpPr/>
          <p:nvPr/>
        </p:nvSpPr>
        <p:spPr>
          <a:xfrm>
            <a:off x="7236296" y="1551311"/>
            <a:ext cx="1800200" cy="4830017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FD3EB-597C-7940-8211-9F041F4C71EB}"/>
              </a:ext>
            </a:extLst>
          </p:cNvPr>
          <p:cNvSpPr txBox="1"/>
          <p:nvPr/>
        </p:nvSpPr>
        <p:spPr>
          <a:xfrm>
            <a:off x="7386879" y="5734997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AI Humanoid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err="1">
                <a:solidFill>
                  <a:srgbClr val="FF0000"/>
                </a:solidFill>
              </a:rPr>
              <a:t>Robo</a:t>
            </a:r>
            <a:r>
              <a:rPr lang="en-US" dirty="0">
                <a:solidFill>
                  <a:srgbClr val="FF0000"/>
                </a:solidFill>
              </a:rPr>
              <a:t>-advisor </a:t>
            </a:r>
          </a:p>
        </p:txBody>
      </p:sp>
    </p:spTree>
    <p:extLst>
      <p:ext uri="{BB962C8B-B14F-4D97-AF65-F5344CB8AC3E}">
        <p14:creationId xmlns:p14="http://schemas.microsoft.com/office/powerpoint/2010/main" val="3744370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8ACBB-F888-ED43-9F47-53977219A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27291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Conversational Model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(LINE, FB Messenger)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5561F-E653-D646-87CD-FAB054E1D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C78E919-03EE-1E4C-AF9B-D512CD80D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89" y="1268760"/>
            <a:ext cx="3554102" cy="52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F174CE0-1F92-D84E-93BB-A534EB090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39" y="1272917"/>
            <a:ext cx="3554102" cy="52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687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0D41-42E5-3945-8166-6A8D24E5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80720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Conversational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Multichannel UI/UX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Robots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3888E-EF82-AE4C-BD57-467F1C95C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5" name="Picture 4" descr="C:\Users\myday\Downloads\TKU-logo-12cm.jpg">
            <a:extLst>
              <a:ext uri="{FF2B5EF4-FFF2-40B4-BE49-F238E27FC236}">
                <a16:creationId xmlns:a16="http://schemas.microsoft.com/office/drawing/2014/main" id="{A4A4A9E7-49D0-4544-9667-B0BC1D097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0"/>
            <a:ext cx="8064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陳元致\Downloads\messageImage_1527601070920.jpg">
            <a:extLst>
              <a:ext uri="{FF2B5EF4-FFF2-40B4-BE49-F238E27FC236}">
                <a16:creationId xmlns:a16="http://schemas.microsoft.com/office/drawing/2014/main" id="{4756A56C-6151-9A41-9465-572AACE8C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572" y="985645"/>
            <a:ext cx="1067966" cy="104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EC03DFE-5E84-294D-B941-1E7444327D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2448"/>
            <a:ext cx="352839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90605CA-3C76-9445-B100-B4D13D4A2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82840"/>
            <a:ext cx="3114678" cy="35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7">
            <a:extLst>
              <a:ext uri="{FF2B5EF4-FFF2-40B4-BE49-F238E27FC236}">
                <a16:creationId xmlns:a16="http://schemas.microsoft.com/office/drawing/2014/main" id="{75D2326C-565F-CF4B-B01F-987BA687033C}"/>
              </a:ext>
            </a:extLst>
          </p:cNvPr>
          <p:cNvSpPr txBox="1"/>
          <p:nvPr/>
        </p:nvSpPr>
        <p:spPr>
          <a:xfrm>
            <a:off x="827584" y="213285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C00000"/>
                </a:solidFill>
              </a:rPr>
              <a:t>ALPHA 2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文字方塊 11">
            <a:extLst>
              <a:ext uri="{FF2B5EF4-FFF2-40B4-BE49-F238E27FC236}">
                <a16:creationId xmlns:a16="http://schemas.microsoft.com/office/drawing/2014/main" id="{A89C40F3-88B5-D645-BBB0-3B841A720458}"/>
              </a:ext>
            </a:extLst>
          </p:cNvPr>
          <p:cNvSpPr txBox="1"/>
          <p:nvPr/>
        </p:nvSpPr>
        <p:spPr>
          <a:xfrm>
            <a:off x="4919886" y="213285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C00000"/>
                </a:solidFill>
              </a:rPr>
              <a:t>ZENBO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33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altLang="zh-TW" sz="20000" dirty="0">
                <a:solidFill>
                  <a:srgbClr val="C00000"/>
                </a:solidFill>
              </a:rPr>
              <a:t>FinTech</a:t>
            </a:r>
            <a:endParaRPr lang="zh-TW" altLang="en-US" sz="20000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3218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728192"/>
          </a:xfrm>
          <a:solidFill>
            <a:srgbClr val="FFC000"/>
          </a:solidFill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 err="1">
                <a:solidFill>
                  <a:srgbClr val="FF0000"/>
                </a:solidFill>
              </a:rPr>
              <a:t>Fin</a:t>
            </a:r>
            <a:r>
              <a:rPr lang="en-US" sz="6000" dirty="0" err="1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03031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/>
              <a:t>“</a:t>
            </a:r>
            <a:r>
              <a:rPr lang="en-US" sz="6000"/>
              <a:t>providing </a:t>
            </a:r>
            <a:br>
              <a:rPr lang="en-US" sz="6000"/>
            </a:br>
            <a:r>
              <a:rPr lang="en-US" sz="6000">
                <a:solidFill>
                  <a:srgbClr val="FF0000"/>
                </a:solidFill>
              </a:rPr>
              <a:t>financial services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br>
              <a:rPr lang="en-US" sz="6000"/>
            </a:br>
            <a:r>
              <a:rPr lang="en-US" sz="6000">
                <a:solidFill>
                  <a:schemeClr val="accent1"/>
                </a:solidFill>
              </a:rPr>
              <a:t>modern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00808" y="6597352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915367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altLang="zh-TW" sz="15000" dirty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0012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18" y="105740"/>
            <a:ext cx="8229600" cy="802980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Financial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079607" y="6579314"/>
            <a:ext cx="69847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www.crackitt.com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/7-reasons-why-your-fintech-startup-needs-visual-marketing/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8" y="1319728"/>
            <a:ext cx="9144000" cy="52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83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Financial Services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11" y="752698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8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733" y="188641"/>
            <a:ext cx="8029699" cy="6331222"/>
          </a:xfrm>
        </p:spPr>
        <p:txBody>
          <a:bodyPr/>
          <a:lstStyle/>
          <a:p>
            <a:r>
              <a:rPr lang="en-US" sz="6000" dirty="0" err="1">
                <a:solidFill>
                  <a:srgbClr val="FF0000"/>
                </a:solidFill>
              </a:rPr>
              <a:t>FinTech</a:t>
            </a:r>
            <a:r>
              <a:rPr lang="en-US" sz="6000" dirty="0">
                <a:solidFill>
                  <a:schemeClr val="accent1"/>
                </a:solidFill>
              </a:rPr>
              <a:t>: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4800" dirty="0">
                <a:solidFill>
                  <a:schemeClr val="accent1"/>
                </a:solidFill>
              </a:rPr>
              <a:t>Financial Services Innovation</a:t>
            </a:r>
            <a:br>
              <a:rPr lang="en-US" sz="4800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1. Payments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Insurance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Deposits &amp; Lending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Capital Raising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5. Investment Management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6.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999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329" t="51031" r="49275" b="-1"/>
          <a:stretch/>
        </p:blipFill>
        <p:spPr>
          <a:xfrm>
            <a:off x="2267744" y="764704"/>
            <a:ext cx="4968552" cy="580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46048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6995A-FC54-8645-8C54-9C3ABAD68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72819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AIWISFIN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AI Conversational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</a:t>
            </a:r>
            <a:r>
              <a:rPr lang="zh-TW" altLang="en-US" dirty="0">
                <a:solidFill>
                  <a:schemeClr val="accent1"/>
                </a:solidFill>
              </a:rPr>
              <a:t>人工智慧對話式理財機器人</a:t>
            </a:r>
            <a:r>
              <a:rPr lang="en-US" altLang="zh-TW" dirty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C06D2-32FC-D148-8FEF-FF0DD0B4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0351" y="6519863"/>
            <a:ext cx="1368723" cy="365125"/>
          </a:xfrm>
        </p:spPr>
        <p:txBody>
          <a:bodyPr/>
          <a:lstStyle/>
          <a:p>
            <a:pPr>
              <a:defRPr/>
            </a:pPr>
            <a:endParaRPr lang="en-US" altLang="zh-TW" dirty="0"/>
          </a:p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7044FA-9B1A-4B4A-834E-37A77C2E25E6}"/>
              </a:ext>
            </a:extLst>
          </p:cNvPr>
          <p:cNvSpPr/>
          <p:nvPr/>
        </p:nvSpPr>
        <p:spPr>
          <a:xfrm>
            <a:off x="1700808" y="6444044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https://www.youtube.com/watch?v=sEhmyoTXmGk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24417A-57F3-2D44-9C5A-969766803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885924"/>
            <a:ext cx="3386385" cy="35581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9B6627-4E47-C947-8CEB-028F27BDEB60}"/>
              </a:ext>
            </a:extLst>
          </p:cNvPr>
          <p:cNvSpPr/>
          <p:nvPr/>
        </p:nvSpPr>
        <p:spPr>
          <a:xfrm>
            <a:off x="1428799" y="2088375"/>
            <a:ext cx="62864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rgbClr val="C00000"/>
                </a:solidFill>
              </a:rPr>
              <a:t>First Place, </a:t>
            </a:r>
            <a:r>
              <a:rPr lang="en-US" altLang="zh-TW" sz="3000" dirty="0" err="1">
                <a:solidFill>
                  <a:srgbClr val="C00000"/>
                </a:solidFill>
              </a:rPr>
              <a:t>InnoServe</a:t>
            </a:r>
            <a:r>
              <a:rPr lang="en-US" altLang="zh-TW" sz="3000" dirty="0">
                <a:solidFill>
                  <a:srgbClr val="C00000"/>
                </a:solidFill>
              </a:rPr>
              <a:t> Awards 2018</a:t>
            </a:r>
            <a:endParaRPr lang="en-US" sz="3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70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6389" r="49671" b="27449"/>
          <a:stretch/>
        </p:blipFill>
        <p:spPr>
          <a:xfrm>
            <a:off x="1043608" y="814975"/>
            <a:ext cx="7147061" cy="569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12634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83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The </a:t>
            </a:r>
            <a:r>
              <a:rPr lang="en-US" sz="3200" dirty="0">
                <a:solidFill>
                  <a:srgbClr val="C00000"/>
                </a:solidFill>
              </a:rPr>
              <a:t>New Alpha</a:t>
            </a:r>
            <a:r>
              <a:rPr lang="en-US" sz="3200" dirty="0">
                <a:solidFill>
                  <a:schemeClr val="accent1"/>
                </a:solidFill>
              </a:rPr>
              <a:t>: 30+ Startups Providing Alternative Data For Sophisticated Investors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/blog/alternative-data-startups-market-map-company-list/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0" y="1195916"/>
            <a:ext cx="8069560" cy="54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871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altLang="zh-TW" sz="20000" dirty="0">
                <a:solidFill>
                  <a:srgbClr val="FF0000"/>
                </a:solidFill>
              </a:rPr>
              <a:t>AI in</a:t>
            </a:r>
            <a:br>
              <a:rPr lang="en-US" altLang="zh-TW" sz="20000" dirty="0">
                <a:solidFill>
                  <a:srgbClr val="FF0000"/>
                </a:solidFill>
              </a:rPr>
            </a:br>
            <a:r>
              <a:rPr lang="en-US" altLang="zh-TW" sz="20000" dirty="0" err="1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81193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43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55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403508" y="2356509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3897014" y="2356509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6776293" y="2356509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548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4259287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6172343" y="3802243"/>
            <a:ext cx="87392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5259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4958204" y="4071422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4707501" y="2931020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5329643" y="2910422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325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4671409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6034682"/>
          </a:xfrm>
        </p:spPr>
        <p:txBody>
          <a:bodyPr/>
          <a:lstStyle/>
          <a:p>
            <a:r>
              <a:rPr lang="mr-IN" altLang="zh-TW" sz="100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Robo-Advisors</a:t>
            </a:r>
            <a:endParaRPr lang="zh-TW" altLang="en-US" sz="10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86557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apezoid 15"/>
          <p:cNvSpPr/>
          <p:nvPr/>
        </p:nvSpPr>
        <p:spPr>
          <a:xfrm>
            <a:off x="2123728" y="3573016"/>
            <a:ext cx="5067771" cy="645191"/>
          </a:xfrm>
          <a:prstGeom prst="trapezoid">
            <a:avLst>
              <a:gd name="adj" fmla="val 30627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Trapezoid 16"/>
          <p:cNvSpPr/>
          <p:nvPr/>
        </p:nvSpPr>
        <p:spPr>
          <a:xfrm>
            <a:off x="457200" y="4100065"/>
            <a:ext cx="8229600" cy="2353271"/>
          </a:xfrm>
          <a:prstGeom prst="trapezoid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 high-level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Lending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0598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Payments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0354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Analytics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54760" y="1772816"/>
            <a:ext cx="1450504" cy="1800200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</a:rPr>
              <a:t>Robo</a:t>
            </a:r>
            <a:r>
              <a:rPr lang="en-US" sz="2400" b="1" dirty="0">
                <a:solidFill>
                  <a:schemeClr val="accent1"/>
                </a:solidFill>
              </a:rPr>
              <a:t> Advisors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45232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9824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Profile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711708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Advice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43592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Re-Balance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975475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Indexing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5977" y="6591840"/>
            <a:ext cx="8363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>
                <a:solidFill>
                  <a:schemeClr val="bg1">
                    <a:lumMod val="75000"/>
                  </a:schemeClr>
                </a:solidFill>
              </a:rPr>
              <a:t>Source: Paolo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Sironi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(2016), “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Innovation: From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Robo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-Advisors to Goal Based Investing and Gamification”, Wiley.</a:t>
            </a:r>
          </a:p>
        </p:txBody>
      </p:sp>
    </p:spTree>
    <p:extLst>
      <p:ext uri="{BB962C8B-B14F-4D97-AF65-F5344CB8AC3E}">
        <p14:creationId xmlns:p14="http://schemas.microsoft.com/office/powerpoint/2010/main" val="30114634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8CA09-A936-2447-90E7-65BEE4EC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72008"/>
            <a:ext cx="8892480" cy="126876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Wealthfront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Financial Planning &amp; </a:t>
            </a:r>
            <a:r>
              <a:rPr lang="en-US" sz="3200" dirty="0" err="1">
                <a:solidFill>
                  <a:schemeClr val="accent1"/>
                </a:solidFill>
              </a:rPr>
              <a:t>Robo</a:t>
            </a:r>
            <a:r>
              <a:rPr lang="en-US" sz="3200" dirty="0">
                <a:solidFill>
                  <a:schemeClr val="accent1"/>
                </a:solidFill>
              </a:rPr>
              <a:t>-Investing for Millennials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DABF7-8F83-804C-8C34-9B6E6573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A8DB7-7702-974E-ADBB-46447FF28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3465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03D0D2-A234-6C43-A354-633A7AB8B1F6}"/>
              </a:ext>
            </a:extLst>
          </p:cNvPr>
          <p:cNvSpPr/>
          <p:nvPr/>
        </p:nvSpPr>
        <p:spPr>
          <a:xfrm>
            <a:off x="3011284" y="6522365"/>
            <a:ext cx="3121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https://www.wealthfront.com/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783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841F7-04B5-7D4D-9971-E23D8720A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Betterment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Online Financial Advisor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5E73D-077B-744C-8E9B-80CE3D4A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E6389B-6CF2-EF44-8C70-362CB2154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95441"/>
            <a:ext cx="8686800" cy="48858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3AE95E-0A7B-B247-97C5-AF9972DC5109}"/>
              </a:ext>
            </a:extLst>
          </p:cNvPr>
          <p:cNvSpPr/>
          <p:nvPr/>
        </p:nvSpPr>
        <p:spPr>
          <a:xfrm>
            <a:off x="3024108" y="6453336"/>
            <a:ext cx="3095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https://www.betterment.com/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5419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5CC5-01D7-8549-A085-41662D2D0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8507288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Financial Advisor FinTech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E4B49-4B9E-C24A-8C6F-93F9A88CE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3A9392-3240-884F-9FDE-77D9E2304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6886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D95753-2409-A949-BCF9-ECF9927DFC80}"/>
              </a:ext>
            </a:extLst>
          </p:cNvPr>
          <p:cNvSpPr/>
          <p:nvPr/>
        </p:nvSpPr>
        <p:spPr>
          <a:xfrm>
            <a:off x="3018754" y="6534283"/>
            <a:ext cx="31064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https://www.kitces.com/fintechmap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508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476672"/>
            <a:ext cx="9073008" cy="5904656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From </a:t>
            </a:r>
            <a:r>
              <a:rPr lang="en-US" sz="6000" dirty="0">
                <a:solidFill>
                  <a:srgbClr val="FF0000"/>
                </a:solidFill>
              </a:rPr>
              <a:t>Algorithmic Trading </a:t>
            </a:r>
            <a:br>
              <a:rPr lang="en-US" sz="6000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to </a:t>
            </a:r>
            <a:r>
              <a:rPr lang="en-US" sz="6000" dirty="0">
                <a:solidFill>
                  <a:srgbClr val="FF0000"/>
                </a:solidFill>
              </a:rPr>
              <a:t>Personal Finance Bots</a:t>
            </a:r>
            <a:r>
              <a:rPr lang="en-US" sz="6000" dirty="0">
                <a:solidFill>
                  <a:schemeClr val="accent1"/>
                </a:solidFill>
              </a:rPr>
              <a:t>: 41 Startups Bringing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AI</a:t>
            </a:r>
            <a:r>
              <a:rPr lang="en-US" sz="12000" dirty="0">
                <a:solidFill>
                  <a:schemeClr val="accent1"/>
                </a:solidFill>
              </a:rPr>
              <a:t> to </a:t>
            </a:r>
            <a:r>
              <a:rPr lang="en-US" sz="12000" dirty="0">
                <a:solidFill>
                  <a:srgbClr val="FF0000"/>
                </a:solidFill>
              </a:rPr>
              <a:t>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</p:spTree>
    <p:extLst>
      <p:ext uri="{BB962C8B-B14F-4D97-AF65-F5344CB8AC3E}">
        <p14:creationId xmlns:p14="http://schemas.microsoft.com/office/powerpoint/2010/main" val="1635581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878B0-4EDE-8345-B17C-67D6C9ED2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878744"/>
          </a:xfrm>
        </p:spPr>
        <p:txBody>
          <a:bodyPr/>
          <a:lstStyle/>
          <a:p>
            <a:r>
              <a:rPr lang="en-US" dirty="0"/>
              <a:t>Annual ICT application competition held for university and college students</a:t>
            </a:r>
          </a:p>
          <a:p>
            <a:r>
              <a:rPr lang="en-US" dirty="0"/>
              <a:t>The largest and the most significant contest in Taiwan.</a:t>
            </a:r>
          </a:p>
          <a:p>
            <a:r>
              <a:rPr lang="en-US" dirty="0"/>
              <a:t>More than </a:t>
            </a:r>
            <a:r>
              <a:rPr lang="en-US" dirty="0">
                <a:solidFill>
                  <a:srgbClr val="C00000"/>
                </a:solidFill>
              </a:rPr>
              <a:t>ten thousand teachers and students</a:t>
            </a:r>
            <a:r>
              <a:rPr lang="en-US" dirty="0"/>
              <a:t> from over </a:t>
            </a:r>
            <a:r>
              <a:rPr lang="en-US" dirty="0">
                <a:solidFill>
                  <a:srgbClr val="C00000"/>
                </a:solidFill>
              </a:rPr>
              <a:t>one hundred universities and colleges</a:t>
            </a:r>
            <a:r>
              <a:rPr lang="en-US" dirty="0"/>
              <a:t> have participated in the Contest.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F0063-850D-E240-B28A-170BB5A21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0178C4-939B-5048-B5DA-E6958B76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2027188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 2018 The 23</a:t>
            </a:r>
            <a:r>
              <a:rPr lang="en-US" altLang="zh-TW" baseline="30000" dirty="0">
                <a:solidFill>
                  <a:schemeClr val="accent1"/>
                </a:solidFill>
              </a:rPr>
              <a:t>th</a:t>
            </a:r>
            <a:r>
              <a:rPr lang="en-US" altLang="zh-TW" dirty="0">
                <a:solidFill>
                  <a:schemeClr val="accent1"/>
                </a:solidFill>
              </a:rPr>
              <a:t> International ICT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Innovative Services Awards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(</a:t>
            </a:r>
            <a:r>
              <a:rPr lang="en-US" altLang="zh-TW" dirty="0" err="1">
                <a:solidFill>
                  <a:schemeClr val="accent1"/>
                </a:solidFill>
              </a:rPr>
              <a:t>InnoServe</a:t>
            </a:r>
            <a:r>
              <a:rPr lang="en-US" altLang="zh-TW" dirty="0">
                <a:solidFill>
                  <a:schemeClr val="accent1"/>
                </a:solidFill>
              </a:rPr>
              <a:t> Awards 2018)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7558A1-7388-F84C-8B9C-968A54AFC870}"/>
              </a:ext>
            </a:extLst>
          </p:cNvPr>
          <p:cNvSpPr/>
          <p:nvPr/>
        </p:nvSpPr>
        <p:spPr>
          <a:xfrm>
            <a:off x="2479119" y="6515656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https://innoserve.tca.org.tw/award.aspx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8FC456-E374-A24C-A72F-93E32B87F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6" r="53259"/>
          <a:stretch/>
        </p:blipFill>
        <p:spPr>
          <a:xfrm>
            <a:off x="3600837" y="2027188"/>
            <a:ext cx="1907267" cy="7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372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28983"/>
            <a:ext cx="9073008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From Algorithmic Trading To Personal Finance Bots: 41 Startups Bringing AI To 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73492"/>
            <a:ext cx="8922846" cy="47238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83213" y="1075383"/>
            <a:ext cx="44336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AI in </a:t>
            </a:r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Fintech</a:t>
            </a:r>
          </a:p>
        </p:txBody>
      </p:sp>
    </p:spTree>
    <p:extLst>
      <p:ext uri="{BB962C8B-B14F-4D97-AF65-F5344CB8AC3E}">
        <p14:creationId xmlns:p14="http://schemas.microsoft.com/office/powerpoint/2010/main" val="8694140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  <p:sp>
        <p:nvSpPr>
          <p:cNvPr id="8" name="Rectangle 7"/>
          <p:cNvSpPr/>
          <p:nvPr/>
        </p:nvSpPr>
        <p:spPr>
          <a:xfrm>
            <a:off x="268610" y="0"/>
            <a:ext cx="86067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Artificial Intelligence (AI) </a:t>
            </a:r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 Fintech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" t="3142" r="53539" b="17342"/>
          <a:stretch/>
        </p:blipFill>
        <p:spPr>
          <a:xfrm>
            <a:off x="869420" y="816876"/>
            <a:ext cx="7446996" cy="58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8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  <p:sp>
        <p:nvSpPr>
          <p:cNvPr id="8" name="Rectangle 7"/>
          <p:cNvSpPr/>
          <p:nvPr/>
        </p:nvSpPr>
        <p:spPr>
          <a:xfrm>
            <a:off x="268610" y="67271"/>
            <a:ext cx="86067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Artificial Intelligence (AI) </a:t>
            </a:r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 Fintech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1" t="2678" r="4646" b="2070"/>
          <a:stretch/>
        </p:blipFill>
        <p:spPr>
          <a:xfrm>
            <a:off x="1151620" y="839063"/>
            <a:ext cx="6840760" cy="579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440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altLang="zh-TW" sz="9000" dirty="0">
                <a:solidFill>
                  <a:srgbClr val="C00000"/>
                </a:solidFill>
              </a:rPr>
              <a:t>Conversational Commerce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7630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35280" cy="6245225"/>
          </a:xfrm>
        </p:spPr>
        <p:txBody>
          <a:bodyPr/>
          <a:lstStyle/>
          <a:p>
            <a:r>
              <a:rPr lang="en-US" altLang="zh-TW" sz="13000" dirty="0">
                <a:solidFill>
                  <a:srgbClr val="FF0000"/>
                </a:solidFill>
              </a:rPr>
              <a:t>Chatbot</a:t>
            </a:r>
            <a:br>
              <a:rPr lang="en-US" altLang="zh-TW" sz="9600" dirty="0">
                <a:solidFill>
                  <a:srgbClr val="FF0000"/>
                </a:solidFill>
              </a:rPr>
            </a:br>
            <a:r>
              <a:rPr lang="en-US" altLang="zh-TW" sz="8800" dirty="0">
                <a:solidFill>
                  <a:srgbClr val="FF0000"/>
                </a:solidFill>
              </a:rPr>
              <a:t>Dialogue System</a:t>
            </a:r>
            <a:br>
              <a:rPr lang="en-US" altLang="zh-TW" sz="8800" dirty="0">
                <a:solidFill>
                  <a:srgbClr val="FF0000"/>
                </a:solidFill>
              </a:rPr>
            </a:br>
            <a:r>
              <a:rPr lang="en-US" altLang="zh-TW" sz="8800" dirty="0">
                <a:solidFill>
                  <a:srgbClr val="FF0000"/>
                </a:solidFill>
              </a:rPr>
              <a:t>Intelligent Agent</a:t>
            </a:r>
            <a:endParaRPr lang="zh-TW" altLang="en-US" sz="88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62714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CE06-B540-0C42-8AFF-99D472F13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Chatbots: Evolution of UI/UX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00CC7-7920-7A48-A5B8-0EB9A7D3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3A02E-4E2C-3D44-AB38-02FA7FAC2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8987554" cy="46085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E6091B-DA4C-3548-A166-A005F051E007}"/>
              </a:ext>
            </a:extLst>
          </p:cNvPr>
          <p:cNvSpPr/>
          <p:nvPr/>
        </p:nvSpPr>
        <p:spPr>
          <a:xfrm>
            <a:off x="1223628" y="6611779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https://bbvaopen4u.com/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actualidad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/want-know-how-build-conversational-chatbot-here-are-some-tools</a:t>
            </a:r>
          </a:p>
        </p:txBody>
      </p:sp>
    </p:spTree>
    <p:extLst>
      <p:ext uri="{BB962C8B-B14F-4D97-AF65-F5344CB8AC3E}">
        <p14:creationId xmlns:p14="http://schemas.microsoft.com/office/powerpoint/2010/main" val="27786155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sz="5000" dirty="0">
                <a:solidFill>
                  <a:schemeClr val="accent1"/>
                </a:solidFill>
              </a:rPr>
              <a:t>From </a:t>
            </a:r>
            <a:br>
              <a:rPr lang="en-US" sz="5000" dirty="0">
                <a:solidFill>
                  <a:schemeClr val="accent1"/>
                </a:solidFill>
              </a:rPr>
            </a:br>
            <a:r>
              <a:rPr lang="en-US" sz="5000" dirty="0">
                <a:solidFill>
                  <a:schemeClr val="accent1"/>
                </a:solidFill>
              </a:rPr>
              <a:t>E-Commerce </a:t>
            </a:r>
            <a:br>
              <a:rPr lang="en-US" sz="5000" dirty="0">
                <a:solidFill>
                  <a:schemeClr val="accent1"/>
                </a:solidFill>
              </a:rPr>
            </a:br>
            <a:r>
              <a:rPr lang="en-US" sz="5000" dirty="0">
                <a:solidFill>
                  <a:schemeClr val="accent1"/>
                </a:solidFill>
              </a:rPr>
              <a:t>to </a:t>
            </a:r>
            <a:br>
              <a:rPr lang="en-US" sz="5000" dirty="0">
                <a:solidFill>
                  <a:schemeClr val="accent1"/>
                </a:solidFill>
              </a:rPr>
            </a:br>
            <a:r>
              <a:rPr lang="en-US" sz="5000" dirty="0">
                <a:solidFill>
                  <a:srgbClr val="FF0000"/>
                </a:solidFill>
              </a:rPr>
              <a:t>Conversational Commerce</a:t>
            </a:r>
            <a:r>
              <a:rPr lang="en-US" sz="5000" dirty="0">
                <a:solidFill>
                  <a:schemeClr val="accent1"/>
                </a:solidFill>
              </a:rPr>
              <a:t>: Chatbots </a:t>
            </a:r>
            <a:br>
              <a:rPr lang="en-US" sz="5000" dirty="0">
                <a:solidFill>
                  <a:schemeClr val="accent1"/>
                </a:solidFill>
              </a:rPr>
            </a:br>
            <a:r>
              <a:rPr lang="en-US" sz="5000" dirty="0">
                <a:solidFill>
                  <a:schemeClr val="accent1"/>
                </a:solidFill>
              </a:rPr>
              <a:t>and </a:t>
            </a:r>
            <a:br>
              <a:rPr lang="en-US" sz="5000" dirty="0">
                <a:solidFill>
                  <a:schemeClr val="accent1"/>
                </a:solidFill>
              </a:rPr>
            </a:br>
            <a:r>
              <a:rPr lang="en-US" sz="5000" dirty="0">
                <a:solidFill>
                  <a:schemeClr val="accent1"/>
                </a:solidFill>
              </a:rPr>
              <a:t>Virtual Assistants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54200" y="6611779"/>
            <a:ext cx="81269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www.guided-selling.org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/from-e-commerce-to-conversational-commerce/</a:t>
            </a:r>
          </a:p>
        </p:txBody>
      </p:sp>
    </p:spTree>
    <p:extLst>
      <p:ext uri="{BB962C8B-B14F-4D97-AF65-F5344CB8AC3E}">
        <p14:creationId xmlns:p14="http://schemas.microsoft.com/office/powerpoint/2010/main" val="16933939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C9CF6-16A7-A542-A95C-CE1351010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62"/>
            <a:ext cx="9144000" cy="11569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Conversational Commerce: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eBay AI Chatbots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0EE13-11AE-714A-98ED-C89898A9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155073-F811-3A43-94BD-1984DC79C1B3}"/>
              </a:ext>
            </a:extLst>
          </p:cNvPr>
          <p:cNvSpPr/>
          <p:nvPr/>
        </p:nvSpPr>
        <p:spPr>
          <a:xfrm>
            <a:off x="611560" y="6597352"/>
            <a:ext cx="79208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www.forbes.com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/sites/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rachelarthur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/2017/07/19/conversational-commerce-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ebay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-chatbot/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BB500F-8E57-BD4C-93B6-9004B0E63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1340768"/>
            <a:ext cx="295798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601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E39C-201D-8848-9670-563249DD3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Hotel Chatbot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B4573-F9D3-4A43-9A12-826D2609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58DE61-DE21-654B-B2D2-D9C28D93B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7" b="3450"/>
          <a:stretch/>
        </p:blipFill>
        <p:spPr>
          <a:xfrm>
            <a:off x="107504" y="836711"/>
            <a:ext cx="7708629" cy="57931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6D311F-E89A-DA4C-94C0-40D91A7F6C73}"/>
              </a:ext>
            </a:extLst>
          </p:cNvPr>
          <p:cNvSpPr/>
          <p:nvPr/>
        </p:nvSpPr>
        <p:spPr>
          <a:xfrm>
            <a:off x="1259632" y="6629825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sdtimes.com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/amazon/guest-view-capitalize-amazon-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lex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-available-general-public/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5AEE2DC-D77D-6149-937F-6A8921CF6CA5}"/>
              </a:ext>
            </a:extLst>
          </p:cNvPr>
          <p:cNvSpPr/>
          <p:nvPr/>
        </p:nvSpPr>
        <p:spPr>
          <a:xfrm>
            <a:off x="7335752" y="836710"/>
            <a:ext cx="1699374" cy="706388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Intent Detection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C21EF67-AE6F-2043-AB41-21849B6C97C0}"/>
              </a:ext>
            </a:extLst>
          </p:cNvPr>
          <p:cNvSpPr/>
          <p:nvPr/>
        </p:nvSpPr>
        <p:spPr>
          <a:xfrm>
            <a:off x="7335752" y="2780928"/>
            <a:ext cx="1699374" cy="706388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Slot Filling</a:t>
            </a:r>
          </a:p>
        </p:txBody>
      </p:sp>
    </p:spTree>
    <p:extLst>
      <p:ext uri="{BB962C8B-B14F-4D97-AF65-F5344CB8AC3E}">
        <p14:creationId xmlns:p14="http://schemas.microsoft.com/office/powerpoint/2010/main" val="29710637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54200" y="6611779"/>
            <a:ext cx="81269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www.guided-selling.org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/from-e-commerce-to-conversational-commerce/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0691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H&amp;M’s Chatbot on </a:t>
            </a:r>
            <a:r>
              <a:rPr lang="en-US" dirty="0" err="1">
                <a:solidFill>
                  <a:schemeClr val="accent1"/>
                </a:solidFill>
              </a:rPr>
              <a:t>Kik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523"/>
            <a:ext cx="9144000" cy="47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29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7112-A330-3E4C-9B49-13C9E30D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583170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</a:rPr>
              <a:t> 2018 International ICT Innovative Services Awards (</a:t>
            </a:r>
            <a:r>
              <a:rPr lang="en-US" altLang="zh-TW" sz="3200" dirty="0" err="1">
                <a:solidFill>
                  <a:schemeClr val="accent1"/>
                </a:solidFill>
              </a:rPr>
              <a:t>InnoServe</a:t>
            </a:r>
            <a:r>
              <a:rPr lang="en-US" altLang="zh-TW" sz="3200" dirty="0">
                <a:solidFill>
                  <a:schemeClr val="accent1"/>
                </a:solidFill>
              </a:rPr>
              <a:t> Awards 2018) </a:t>
            </a:r>
            <a:br>
              <a:rPr lang="en-US" altLang="zh-TW" sz="3200" dirty="0">
                <a:solidFill>
                  <a:schemeClr val="accent1"/>
                </a:solidFill>
              </a:rPr>
            </a:br>
            <a:r>
              <a:rPr lang="en-US" altLang="zh-TW" sz="3200" dirty="0">
                <a:solidFill>
                  <a:schemeClr val="accent1"/>
                </a:solidFill>
              </a:rPr>
              <a:t>(2018</a:t>
            </a:r>
            <a:r>
              <a:rPr lang="zh-TW" altLang="en-US" sz="3200" dirty="0">
                <a:solidFill>
                  <a:schemeClr val="accent1"/>
                </a:solidFill>
              </a:rPr>
              <a:t>第</a:t>
            </a:r>
            <a:r>
              <a:rPr lang="en-US" altLang="zh-TW" sz="3200" dirty="0">
                <a:solidFill>
                  <a:schemeClr val="accent1"/>
                </a:solidFill>
              </a:rPr>
              <a:t>23</a:t>
            </a:r>
            <a:r>
              <a:rPr lang="zh-TW" altLang="en-US" sz="3200" dirty="0">
                <a:solidFill>
                  <a:schemeClr val="accent1"/>
                </a:solidFill>
              </a:rPr>
              <a:t>屆大專校院資訊應用服務創新競賽</a:t>
            </a:r>
            <a:r>
              <a:rPr lang="en-US" altLang="zh-TW" sz="3200" dirty="0">
                <a:solidFill>
                  <a:schemeClr val="accent1"/>
                </a:solidFill>
              </a:rPr>
              <a:t>)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EB519-F37B-BE40-91DC-8A0771052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75FD9-AF36-7341-AECE-D910D7426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39" y="1652743"/>
            <a:ext cx="7641720" cy="48629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6B3FF7-9037-8240-A31C-103902076737}"/>
              </a:ext>
            </a:extLst>
          </p:cNvPr>
          <p:cNvSpPr/>
          <p:nvPr/>
        </p:nvSpPr>
        <p:spPr>
          <a:xfrm>
            <a:off x="2479119" y="6515656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https://innoserve.tca.org.tw/award.aspx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1886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54200" y="6611779"/>
            <a:ext cx="81269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www.guided-selling.org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/from-e-commerce-to-conversational-commerce/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5760" y="63703"/>
            <a:ext cx="8892480" cy="701001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Uber’s Chatbot on Facebook’s Messenger</a:t>
            </a:r>
          </a:p>
        </p:txBody>
      </p:sp>
      <p:sp>
        <p:nvSpPr>
          <p:cNvPr id="2" name="Rectangle 1"/>
          <p:cNvSpPr/>
          <p:nvPr/>
        </p:nvSpPr>
        <p:spPr>
          <a:xfrm>
            <a:off x="216595" y="6070656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Uber’s </a:t>
            </a:r>
            <a:r>
              <a:rPr lang="en-US" dirty="0" err="1">
                <a:solidFill>
                  <a:schemeClr val="accent1"/>
                </a:solidFill>
              </a:rPr>
              <a:t>chatbot</a:t>
            </a:r>
            <a:r>
              <a:rPr lang="en-US" dirty="0">
                <a:solidFill>
                  <a:schemeClr val="accent1"/>
                </a:solidFill>
              </a:rPr>
              <a:t> on Facebook’s messenger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- one main benefit: it loads much faster than the Uber app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0" b="2896"/>
          <a:stretch/>
        </p:blipFill>
        <p:spPr>
          <a:xfrm>
            <a:off x="2938960" y="872715"/>
            <a:ext cx="2957400" cy="508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846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776"/>
            <a:ext cx="8229600" cy="1143000"/>
          </a:xfrm>
        </p:spPr>
        <p:txBody>
          <a:bodyPr/>
          <a:lstStyle/>
          <a:p>
            <a:r>
              <a:rPr lang="en-US" sz="9600">
                <a:solidFill>
                  <a:schemeClr val="accent1"/>
                </a:solidFill>
              </a:rPr>
              <a:t>Chatbot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51130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5696" y="6597352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www.mdsdecoded.com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/blog/the-rise-of-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chatbots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010490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Dialogue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9084"/>
            <a:ext cx="8763322" cy="40303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6457890"/>
            <a:ext cx="8507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Serban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I. V., Lowe, R.,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Charlin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L., &amp;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Pineau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J. (2015). A survey of available corpora for building data-driven dialogue systems. </a:t>
            </a: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 preprint arXiv:1512.05742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5427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7B40C-58F5-5043-9E97-865C01AE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90265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Overall Architecture of </a:t>
            </a:r>
            <a:br>
              <a:rPr lang="en-US" sz="54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Intelligent Chatbot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F0614-4769-D64B-AD04-988BE64F8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7280C6-64A8-2B41-ABDD-F72EC7B2C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8683191" cy="47525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A962BD-E1AD-5F46-8452-F862279B1FCC}"/>
              </a:ext>
            </a:extLst>
          </p:cNvPr>
          <p:cNvSpPr/>
          <p:nvPr/>
        </p:nvSpPr>
        <p:spPr>
          <a:xfrm>
            <a:off x="673224" y="6546830"/>
            <a:ext cx="80032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Borah,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Bhriguraj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Dhrubajyoti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Pathak,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Priyankoo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Sarmah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Bidisha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Sukumar Nandi. "Survey of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Textbased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Chatbot in Perspective of Recent Technologies." In International Conference on Computational Intelligence, Communications, and Business Analytics, pp. 84-96. Springer, Singapore, 2018.</a:t>
            </a:r>
          </a:p>
        </p:txBody>
      </p:sp>
    </p:spTree>
    <p:extLst>
      <p:ext uri="{BB962C8B-B14F-4D97-AF65-F5344CB8AC3E}">
        <p14:creationId xmlns:p14="http://schemas.microsoft.com/office/powerpoint/2010/main" val="22627821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3230"/>
          </a:xfrm>
        </p:spPr>
        <p:txBody>
          <a:bodyPr/>
          <a:lstStyle/>
          <a:p>
            <a:r>
              <a:rPr lang="en-US" sz="12000" dirty="0">
                <a:solidFill>
                  <a:schemeClr val="accent1"/>
                </a:solidFill>
              </a:rPr>
              <a:t>Can </a:t>
            </a:r>
            <a:br>
              <a:rPr lang="en-US" sz="12000" dirty="0">
                <a:solidFill>
                  <a:schemeClr val="accent1"/>
                </a:solidFill>
              </a:rPr>
            </a:br>
            <a:r>
              <a:rPr lang="en-US" sz="12000" dirty="0">
                <a:solidFill>
                  <a:schemeClr val="accent1"/>
                </a:solidFill>
              </a:rPr>
              <a:t>machines think?</a:t>
            </a:r>
            <a:br>
              <a:rPr lang="en-US" sz="12000" dirty="0">
                <a:solidFill>
                  <a:schemeClr val="accent1"/>
                </a:solidFill>
              </a:rPr>
            </a:br>
            <a:r>
              <a:rPr lang="en-US" sz="4800" dirty="0"/>
              <a:t>(Alan Turing ,1950)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36812" y="6381328"/>
            <a:ext cx="5670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Cahn, Jack. "CHATBOT: Architecture, Design, &amp; Development."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PhD diss., University of Pennsylvania, 2017.</a:t>
            </a:r>
          </a:p>
        </p:txBody>
      </p:sp>
    </p:spTree>
    <p:extLst>
      <p:ext uri="{BB962C8B-B14F-4D97-AF65-F5344CB8AC3E}">
        <p14:creationId xmlns:p14="http://schemas.microsoft.com/office/powerpoint/2010/main" val="14845145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3230"/>
          </a:xfrm>
        </p:spPr>
        <p:txBody>
          <a:bodyPr/>
          <a:lstStyle/>
          <a:p>
            <a:r>
              <a:rPr lang="en-US" sz="9600" dirty="0" err="1">
                <a:solidFill>
                  <a:schemeClr val="accent1"/>
                </a:solidFill>
              </a:rPr>
              <a:t>Chatbot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6000" dirty="0"/>
              <a:t>“online </a:t>
            </a:r>
            <a:r>
              <a:rPr lang="en-US" sz="6000" dirty="0">
                <a:solidFill>
                  <a:srgbClr val="7030A0"/>
                </a:solidFill>
              </a:rPr>
              <a:t>human-computer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>
                <a:solidFill>
                  <a:srgbClr val="FF0000"/>
                </a:solidFill>
              </a:rPr>
              <a:t>dialog system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with </a:t>
            </a:r>
            <a:br>
              <a:rPr lang="en-US" sz="6000" dirty="0"/>
            </a:br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natural language</a:t>
            </a:r>
            <a:r>
              <a:rPr lang="en-US" sz="6000" dirty="0"/>
              <a:t>.”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36812" y="6381328"/>
            <a:ext cx="5670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Cahn, Jack. "CHATBOT: Architecture, Design, &amp; Development."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PhD diss., University of Pennsylvania, 2017.</a:t>
            </a:r>
          </a:p>
        </p:txBody>
      </p:sp>
    </p:spTree>
    <p:extLst>
      <p:ext uri="{BB962C8B-B14F-4D97-AF65-F5344CB8AC3E}">
        <p14:creationId xmlns:p14="http://schemas.microsoft.com/office/powerpoint/2010/main" val="34563933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34463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Chatbot</a:t>
            </a:r>
            <a:r>
              <a:rPr lang="en-US" dirty="0">
                <a:solidFill>
                  <a:schemeClr val="accent1"/>
                </a:solidFill>
              </a:rPr>
              <a:t> Conversation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479630" y="6606842"/>
            <a:ext cx="8363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chatbotslife.com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/ultimate-guide-to-leveraging-nlp-machine-learning-for-you-chatbot-531ff2dd870c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905929"/>
            <a:ext cx="6099457" cy="570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766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01006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Chatbots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Bot Maturity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25" y="1786828"/>
            <a:ext cx="9144000" cy="4876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600" y="6638767"/>
            <a:ext cx="72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www.capgemini.com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/2017/04/how-can-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chatbots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-meet-expectations-introducing-the-bot-maturity/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996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Customers want to have simpler means to interact with businesses and </a:t>
            </a:r>
            <a:br>
              <a:rPr lang="en-US" sz="24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4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get faster response to a question or complaint.</a:t>
            </a:r>
          </a:p>
        </p:txBody>
      </p:sp>
    </p:spTree>
    <p:extLst>
      <p:ext uri="{BB962C8B-B14F-4D97-AF65-F5344CB8AC3E}">
        <p14:creationId xmlns:p14="http://schemas.microsoft.com/office/powerpoint/2010/main" val="38918236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altLang="zh-TW" sz="9600" dirty="0">
                <a:solidFill>
                  <a:srgbClr val="C00000"/>
                </a:solidFill>
              </a:rPr>
              <a:t>Task-Oriented Dialogue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1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DA34F9-F4B4-B849-8016-E5B10C3B4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2" y="883091"/>
            <a:ext cx="8651875" cy="5715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B718C-A23A-B345-A5ED-41ECDC88B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126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Dialogue Subtasks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212C0-E7D3-B542-A182-431354C3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C8AFDB5-2F8B-124D-BE3E-2D8B4FC8B615}"/>
              </a:ext>
            </a:extLst>
          </p:cNvPr>
          <p:cNvSpPr/>
          <p:nvPr/>
        </p:nvSpPr>
        <p:spPr>
          <a:xfrm>
            <a:off x="251520" y="1628800"/>
            <a:ext cx="1584176" cy="1157626"/>
          </a:xfrm>
          <a:prstGeom prst="roundRect">
            <a:avLst>
              <a:gd name="adj" fmla="val 839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Dialogue Generation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F50FA-9E1A-D743-8D56-22E89116C846}"/>
              </a:ext>
            </a:extLst>
          </p:cNvPr>
          <p:cNvSpPr/>
          <p:nvPr/>
        </p:nvSpPr>
        <p:spPr>
          <a:xfrm>
            <a:off x="3786485" y="1628800"/>
            <a:ext cx="1584176" cy="1157626"/>
          </a:xfrm>
          <a:prstGeom prst="roundRect">
            <a:avLst>
              <a:gd name="adj" fmla="val 839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Task-Oriented </a:t>
            </a:r>
            <a:r>
              <a:rPr lang="en-US" sz="2000" b="1" dirty="0">
                <a:solidFill>
                  <a:srgbClr val="C00000"/>
                </a:solidFill>
              </a:rPr>
              <a:t>Dialogue Systems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6722DA-5BC5-2D4F-8428-6C942DF73938}"/>
              </a:ext>
            </a:extLst>
          </p:cNvPr>
          <p:cNvSpPr/>
          <p:nvPr/>
        </p:nvSpPr>
        <p:spPr>
          <a:xfrm>
            <a:off x="546956" y="6598236"/>
            <a:ext cx="80032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https://paperswithcode.com/area/natural-language-processing/dialogue</a:t>
            </a:r>
            <a:endParaRPr lang="en-US" sz="10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23E72C8-C4FF-C343-B281-F4D8A30E6BA8}"/>
              </a:ext>
            </a:extLst>
          </p:cNvPr>
          <p:cNvSpPr/>
          <p:nvPr/>
        </p:nvSpPr>
        <p:spPr>
          <a:xfrm>
            <a:off x="5508104" y="4293096"/>
            <a:ext cx="1584176" cy="1157626"/>
          </a:xfrm>
          <a:prstGeom prst="roundRect">
            <a:avLst>
              <a:gd name="adj" fmla="val 839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Short-Text Conversation</a:t>
            </a:r>
          </a:p>
        </p:txBody>
      </p:sp>
    </p:spTree>
    <p:extLst>
      <p:ext uri="{BB962C8B-B14F-4D97-AF65-F5344CB8AC3E}">
        <p14:creationId xmlns:p14="http://schemas.microsoft.com/office/powerpoint/2010/main" val="2073271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E3E4-FFB0-0B4F-9337-370A5B61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7"/>
            <a:ext cx="8483600" cy="6331619"/>
          </a:xfrm>
        </p:spPr>
        <p:txBody>
          <a:bodyPr>
            <a:noAutofit/>
          </a:bodyPr>
          <a:lstStyle/>
          <a:p>
            <a:r>
              <a:rPr lang="en-US" sz="600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672A1-7027-704C-BDF5-5010E81C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862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212C0-E7D3-B542-A182-431354C3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6722DA-5BC5-2D4F-8428-6C942DF73938}"/>
              </a:ext>
            </a:extLst>
          </p:cNvPr>
          <p:cNvSpPr/>
          <p:nvPr/>
        </p:nvSpPr>
        <p:spPr>
          <a:xfrm>
            <a:off x="546956" y="6453336"/>
            <a:ext cx="8003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Deriu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Jan, Alvaro Rodrigo,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Arantxa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Otegi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Guillermo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Echegoyen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Sophie Rosset,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Eneko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Agirre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Mark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Cieliebak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(2021). "Survey on evaluation methods for dialogue systems." Artificial Intelligence Review 54, no. 1 (2021): 755-810.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E7C59-ACAD-A944-9B8A-558249538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6" y="1844824"/>
            <a:ext cx="8964488" cy="443975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21BE882-EDFF-034C-88F2-1F64F0656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224136"/>
          </a:xfrm>
        </p:spPr>
        <p:txBody>
          <a:bodyPr/>
          <a:lstStyle/>
          <a:p>
            <a:r>
              <a:rPr lang="en-US" sz="4600" dirty="0">
                <a:solidFill>
                  <a:schemeClr val="accent1"/>
                </a:solidFill>
              </a:rPr>
              <a:t>Task-Oriented Dialogue System</a:t>
            </a:r>
            <a:br>
              <a:rPr lang="en-US" sz="46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</a:t>
            </a:r>
            <a:r>
              <a:rPr lang="en-US" sz="2400" dirty="0" err="1">
                <a:solidFill>
                  <a:schemeClr val="accent1"/>
                </a:solidFill>
              </a:rPr>
              <a:t>Deriu</a:t>
            </a:r>
            <a:r>
              <a:rPr lang="en-US" sz="2400" dirty="0">
                <a:solidFill>
                  <a:schemeClr val="accent1"/>
                </a:solidFill>
              </a:rPr>
              <a:t> et al., 2021)</a:t>
            </a:r>
          </a:p>
        </p:txBody>
      </p:sp>
    </p:spTree>
    <p:extLst>
      <p:ext uri="{BB962C8B-B14F-4D97-AF65-F5344CB8AC3E}">
        <p14:creationId xmlns:p14="http://schemas.microsoft.com/office/powerpoint/2010/main" val="34782381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212C0-E7D3-B542-A182-431354C3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6722DA-5BC5-2D4F-8428-6C942DF73938}"/>
              </a:ext>
            </a:extLst>
          </p:cNvPr>
          <p:cNvSpPr/>
          <p:nvPr/>
        </p:nvSpPr>
        <p:spPr>
          <a:xfrm>
            <a:off x="546956" y="6453336"/>
            <a:ext cx="8003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Zhang, Zheng, Ryuichi Takanobu, Qi Zhu,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Minlie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Huang,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Xiaoyan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Zhu (2020).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"Recent advances and challenges in task-oriented dialog systems." Science China Technological Sciences (2020): 1-17.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1BE882-EDFF-034C-88F2-1F64F0656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/>
          <a:lstStyle/>
          <a:p>
            <a:r>
              <a:rPr lang="en-US" sz="4600" dirty="0">
                <a:solidFill>
                  <a:schemeClr val="accent1"/>
                </a:solidFill>
              </a:rPr>
              <a:t>Task-Oriented Dialogue Systems</a:t>
            </a:r>
            <a:br>
              <a:rPr lang="en-US" sz="46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(Zhang et al., 2020)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0DD07B-C5AC-0748-B682-0BAEC8ACE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1052736"/>
            <a:ext cx="5472608" cy="543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756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B718C-A23A-B345-A5ED-41ECDC88B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en-US" sz="4600" dirty="0">
                <a:solidFill>
                  <a:schemeClr val="accent1"/>
                </a:solidFill>
              </a:rPr>
              <a:t>Dialog State Tracker (DST)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212C0-E7D3-B542-A182-431354C3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6722DA-5BC5-2D4F-8428-6C942DF73938}"/>
              </a:ext>
            </a:extLst>
          </p:cNvPr>
          <p:cNvSpPr/>
          <p:nvPr/>
        </p:nvSpPr>
        <p:spPr>
          <a:xfrm>
            <a:off x="546956" y="6453336"/>
            <a:ext cx="8003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Deriu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Jan, Alvaro Rodrigo,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Arantxa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Otegi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Guillermo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Echegoyen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Sophie Rosset,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Eneko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Agirre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Mark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Cieliebak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(2021). "Survey on evaluation methods for dialogue systems." Artificial Intelligence Review 54, no. 1 (2021): 755-810.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1AB5DA-8A7E-A340-A9E4-C9EE20FFE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8" y="783531"/>
            <a:ext cx="8550188" cy="566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274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B718C-A23A-B345-A5ED-41ECDC88B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96" y="188640"/>
            <a:ext cx="8229600" cy="1224136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Dialogue Acts </a:t>
            </a:r>
            <a:br>
              <a:rPr lang="en-US" sz="46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(Young et al., 2010)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212C0-E7D3-B542-A182-431354C3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6722DA-5BC5-2D4F-8428-6C942DF73938}"/>
              </a:ext>
            </a:extLst>
          </p:cNvPr>
          <p:cNvSpPr/>
          <p:nvPr/>
        </p:nvSpPr>
        <p:spPr>
          <a:xfrm>
            <a:off x="546956" y="6453336"/>
            <a:ext cx="8003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Deriu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Jan, Alvaro Rodrigo,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Arantxa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Otegi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Guillermo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Echegoyen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Sophie Rosset,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Eneko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Agirre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Mark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Cieliebak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(2021). "Survey on evaluation methods for dialogue systems." Artificial Intelligence Review 54, no. 1 (2021): 755-810.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2B28B-43F0-3349-B558-96269BD83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77" y="1628800"/>
            <a:ext cx="8729046" cy="455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599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B718C-A23A-B345-A5ED-41ECDC88B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en-US" sz="4600" dirty="0">
                <a:solidFill>
                  <a:schemeClr val="accent1"/>
                </a:solidFill>
              </a:rPr>
              <a:t>Sample Dialogue Acts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212C0-E7D3-B542-A182-431354C3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6722DA-5BC5-2D4F-8428-6C942DF73938}"/>
              </a:ext>
            </a:extLst>
          </p:cNvPr>
          <p:cNvSpPr/>
          <p:nvPr/>
        </p:nvSpPr>
        <p:spPr>
          <a:xfrm>
            <a:off x="546956" y="6453336"/>
            <a:ext cx="8003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Deriu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Jan, Alvaro Rodrigo,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Arantxa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Otegi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Guillermo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Echegoyen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Sophie Rosset,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Eneko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Agirre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Mark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Cieliebak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(2021). "Survey on evaluation methods for dialogue systems." Artificial Intelligence Review 54, no. 1 (2021): 755-810.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244785-E262-EC4C-A764-D64FF076C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896448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784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17" y="44394"/>
            <a:ext cx="8723711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745" y="1204270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382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1769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644577" y="1311151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900410" y="1779414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27221428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179513" y="1383159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085B22-25FE-E447-B270-A8B58C826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36" y="2728040"/>
            <a:ext cx="8594005" cy="25978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ACC94C-7986-214B-B721-49D1FB15D353}"/>
              </a:ext>
            </a:extLst>
          </p:cNvPr>
          <p:cNvSpPr/>
          <p:nvPr/>
        </p:nvSpPr>
        <p:spPr>
          <a:xfrm>
            <a:off x="1006838" y="1922917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BERT input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39892354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BERT, </a:t>
            </a:r>
            <a:r>
              <a:rPr lang="en-US" dirty="0" err="1">
                <a:solidFill>
                  <a:schemeClr val="accent1"/>
                </a:solidFill>
              </a:rPr>
              <a:t>OpenAI</a:t>
            </a:r>
            <a:r>
              <a:rPr lang="en-US" dirty="0">
                <a:solidFill>
                  <a:schemeClr val="accent1"/>
                </a:solidFill>
              </a:rPr>
              <a:t> GPT, </a:t>
            </a:r>
            <a:r>
              <a:rPr lang="en-US" dirty="0" err="1">
                <a:solidFill>
                  <a:schemeClr val="accent1"/>
                </a:solidFill>
              </a:rPr>
              <a:t>ELMo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F34A25-E2F5-E741-8AA3-3122C6951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9" y="2653209"/>
            <a:ext cx="90170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115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42" y="790259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59" y="122627"/>
            <a:ext cx="8674308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Different Tasks</a:t>
            </a:r>
          </a:p>
        </p:txBody>
      </p:sp>
    </p:spTree>
    <p:extLst>
      <p:ext uri="{BB962C8B-B14F-4D97-AF65-F5344CB8AC3E}">
        <p14:creationId xmlns:p14="http://schemas.microsoft.com/office/powerpoint/2010/main" val="1814552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1268021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3" y="1052736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950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11" r="52042"/>
          <a:stretch/>
        </p:blipFill>
        <p:spPr>
          <a:xfrm>
            <a:off x="494997" y="1484784"/>
            <a:ext cx="8325475" cy="48965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59" y="122627"/>
            <a:ext cx="8674308" cy="122362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Question Answering (QA)</a:t>
            </a:r>
          </a:p>
        </p:txBody>
      </p:sp>
    </p:spTree>
    <p:extLst>
      <p:ext uri="{BB962C8B-B14F-4D97-AF65-F5344CB8AC3E}">
        <p14:creationId xmlns:p14="http://schemas.microsoft.com/office/powerpoint/2010/main" val="22952099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23" t="283" r="167" b="51157"/>
          <a:stretch/>
        </p:blipFill>
        <p:spPr>
          <a:xfrm>
            <a:off x="467544" y="1125455"/>
            <a:ext cx="8280920" cy="53278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59" y="-27384"/>
            <a:ext cx="8674308" cy="114613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Intent Detection (ID; Classification)</a:t>
            </a:r>
          </a:p>
        </p:txBody>
      </p:sp>
    </p:spTree>
    <p:extLst>
      <p:ext uri="{BB962C8B-B14F-4D97-AF65-F5344CB8AC3E}">
        <p14:creationId xmlns:p14="http://schemas.microsoft.com/office/powerpoint/2010/main" val="4417070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45" t="51833" r="145" b="-393"/>
          <a:stretch/>
        </p:blipFill>
        <p:spPr>
          <a:xfrm>
            <a:off x="616215" y="1377300"/>
            <a:ext cx="7992888" cy="51425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59" y="-27384"/>
            <a:ext cx="8674308" cy="127778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Slot Filling (SF)</a:t>
            </a:r>
          </a:p>
        </p:txBody>
      </p:sp>
    </p:spTree>
    <p:extLst>
      <p:ext uri="{BB962C8B-B14F-4D97-AF65-F5344CB8AC3E}">
        <p14:creationId xmlns:p14="http://schemas.microsoft.com/office/powerpoint/2010/main" val="38011899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51C1B-A0CA-1345-8D00-5A5DB5BA0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3277"/>
            <a:ext cx="8467283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Language Model (PLM)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C7-7542-584E-AE51-D42213CE2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7F805-014B-B04B-B681-CD85C304C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04966" cy="4896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78BA94-A7E8-894B-8815-494975920A0D}"/>
              </a:ext>
            </a:extLst>
          </p:cNvPr>
          <p:cNvSpPr txBox="1"/>
          <p:nvPr/>
        </p:nvSpPr>
        <p:spPr>
          <a:xfrm>
            <a:off x="2695525" y="6550343"/>
            <a:ext cx="3257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https://github.com/thunlp/PLMpapers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384161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49342-6DBF-8041-B494-5C3D7F600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2293"/>
            <a:ext cx="8229600" cy="4855059"/>
          </a:xfrm>
        </p:spPr>
        <p:txBody>
          <a:bodyPr/>
          <a:lstStyle/>
          <a:p>
            <a:r>
              <a:rPr lang="en-US" sz="2400" dirty="0"/>
              <a:t>Transformers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-transformers 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-pretrained-</a:t>
            </a:r>
            <a:r>
              <a:rPr lang="en-US" sz="2400" dirty="0" err="1"/>
              <a:t>bert</a:t>
            </a:r>
            <a:endParaRPr lang="en-US" sz="2400" dirty="0"/>
          </a:p>
          <a:p>
            <a:r>
              <a:rPr lang="en-US" sz="2400" dirty="0"/>
              <a:t>provides state-of-the-art general-purpose architectures </a:t>
            </a:r>
          </a:p>
          <a:p>
            <a:pPr lvl="1"/>
            <a:r>
              <a:rPr lang="en-US" sz="2400" dirty="0"/>
              <a:t>(BERT, GPT-2, </a:t>
            </a:r>
            <a:r>
              <a:rPr lang="en-US" sz="2400" dirty="0" err="1"/>
              <a:t>RoBERTa</a:t>
            </a:r>
            <a:r>
              <a:rPr lang="en-US" sz="2400" dirty="0"/>
              <a:t>, XLM, </a:t>
            </a:r>
            <a:r>
              <a:rPr lang="en-US" sz="2400" dirty="0" err="1"/>
              <a:t>DistilBert</a:t>
            </a:r>
            <a:r>
              <a:rPr lang="en-US" sz="2400" dirty="0"/>
              <a:t>, </a:t>
            </a:r>
            <a:r>
              <a:rPr lang="en-US" sz="2400" dirty="0" err="1"/>
              <a:t>XLNet</a:t>
            </a:r>
            <a:r>
              <a:rPr lang="en-US" sz="2400" dirty="0"/>
              <a:t>, CTRL...) </a:t>
            </a:r>
          </a:p>
          <a:p>
            <a:pPr lvl="1"/>
            <a:r>
              <a:rPr lang="en-US" sz="2400" dirty="0"/>
              <a:t>for Natural Language Understanding (NLU) and </a:t>
            </a:r>
            <a:br>
              <a:rPr lang="en-US" sz="2400" dirty="0"/>
            </a:br>
            <a:r>
              <a:rPr lang="en-US" sz="2400" dirty="0"/>
              <a:t>Natural Language Generation (NLG) </a:t>
            </a:r>
            <a:br>
              <a:rPr lang="en-US" sz="2400" dirty="0"/>
            </a:br>
            <a:r>
              <a:rPr lang="en-US" sz="2400" dirty="0"/>
              <a:t>with over 32+ pretrained models </a:t>
            </a:r>
            <a:br>
              <a:rPr lang="en-US" sz="2400" dirty="0"/>
            </a:br>
            <a:r>
              <a:rPr lang="en-US" sz="2400" dirty="0"/>
              <a:t>in 100+ languages </a:t>
            </a:r>
            <a:br>
              <a:rPr lang="en-US" sz="2400" dirty="0"/>
            </a:br>
            <a:r>
              <a:rPr lang="en-US" sz="2400" dirty="0"/>
              <a:t>and deep interoperability between </a:t>
            </a:r>
            <a:br>
              <a:rPr lang="en-US" sz="2400" dirty="0"/>
            </a:br>
            <a:r>
              <a:rPr lang="en-US" sz="2400" dirty="0"/>
              <a:t>TensorFlow 2.0 and </a:t>
            </a:r>
            <a:br>
              <a:rPr lang="en-US" sz="2400" dirty="0"/>
            </a:br>
            <a:r>
              <a:rPr lang="en-US" sz="2400" dirty="0" err="1"/>
              <a:t>PyTorch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22ECF-BED0-294A-87F8-11420950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CAA3D3-4707-3F40-B59D-7F218192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7018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Transformers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State-of-the-art Natural Language Processing for TensorFlow 2.0 and </a:t>
            </a:r>
            <a:r>
              <a:rPr lang="en-US" sz="3200" dirty="0" err="1">
                <a:solidFill>
                  <a:schemeClr val="accent1"/>
                </a:solidFill>
              </a:rPr>
              <a:t>PyTorch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13E47-F9E5-2F4D-9763-21A4F32FF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94618"/>
            <a:ext cx="2673921" cy="454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629D2-FD48-F145-89A9-2741C5C47D2D}"/>
              </a:ext>
            </a:extLst>
          </p:cNvPr>
          <p:cNvSpPr txBox="1"/>
          <p:nvPr/>
        </p:nvSpPr>
        <p:spPr>
          <a:xfrm>
            <a:off x="2695525" y="6550343"/>
            <a:ext cx="3752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https://github.com/huggingface/transformers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373264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003A4-8FAC-5844-BD59-1F4EEBDE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7000" dirty="0">
                <a:solidFill>
                  <a:schemeClr val="accent1"/>
                </a:solidFill>
              </a:rPr>
              <a:t>Dialogue </a:t>
            </a:r>
            <a:br>
              <a:rPr lang="en-US" sz="7000" dirty="0">
                <a:solidFill>
                  <a:schemeClr val="accent1"/>
                </a:solidFill>
              </a:rPr>
            </a:br>
            <a:r>
              <a:rPr lang="en-US" sz="7000" dirty="0">
                <a:solidFill>
                  <a:schemeClr val="accent1"/>
                </a:solidFill>
              </a:rPr>
              <a:t>on</a:t>
            </a:r>
            <a:br>
              <a:rPr lang="en-US" sz="7000" dirty="0">
                <a:solidFill>
                  <a:schemeClr val="accent1"/>
                </a:solidFill>
              </a:rPr>
            </a:br>
            <a:r>
              <a:rPr lang="en-US" sz="7000" dirty="0">
                <a:solidFill>
                  <a:schemeClr val="accent1"/>
                </a:solidFill>
              </a:rPr>
              <a:t>Airline Travel Information System (ATIS)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B101C-6330-9648-A992-5332E75A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47879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A0D16-137D-F843-A6A1-F1FFFA2B6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788025" cy="200464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ATIS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(Airline Travel Information System)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EF402-FDC1-5D4D-9709-0AA0888F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501B4A-F145-5D46-A414-2702706EB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6" y="2558558"/>
            <a:ext cx="8519131" cy="14416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17A095-B10A-0E4A-AE08-0812C968F7FC}"/>
              </a:ext>
            </a:extLst>
          </p:cNvPr>
          <p:cNvSpPr/>
          <p:nvPr/>
        </p:nvSpPr>
        <p:spPr>
          <a:xfrm>
            <a:off x="296987" y="6519446"/>
            <a:ext cx="83898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Haihong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E.,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Peiqing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Niu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Zhongfu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Chen,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Meina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Song. "A novel bi-directional interrelated model for joint intent detection and slot filling." In Proceedings of the 57th Annual Meeting of the Association for Computational Linguistics, pp. 5467-5471. 2019.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568097-165B-ED4B-900A-9C16B0804C7B}"/>
              </a:ext>
            </a:extLst>
          </p:cNvPr>
          <p:cNvSpPr/>
          <p:nvPr/>
        </p:nvSpPr>
        <p:spPr>
          <a:xfrm>
            <a:off x="2205891" y="443754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Training samples: 4978</a:t>
            </a:r>
          </a:p>
          <a:p>
            <a:r>
              <a:rPr lang="en-US" sz="2400" dirty="0"/>
              <a:t>Testing samples:  893</a:t>
            </a:r>
          </a:p>
          <a:p>
            <a:r>
              <a:rPr lang="en-US" sz="2400" dirty="0"/>
              <a:t>Vocab size:  943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Slot count:  129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Intent count:   26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949530-BC8C-3845-817B-26A9DC069175}"/>
              </a:ext>
            </a:extLst>
          </p:cNvPr>
          <p:cNvSpPr/>
          <p:nvPr/>
        </p:nvSpPr>
        <p:spPr>
          <a:xfrm>
            <a:off x="1216271" y="2121272"/>
            <a:ext cx="6551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https://www.kaggle.com/siddhadev/atis-dataset-from-ms-cntk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721320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A0D16-137D-F843-A6A1-F1FFFA2B6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13285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SF-ID Network </a:t>
            </a:r>
            <a:r>
              <a:rPr lang="en-US" sz="2400" dirty="0">
                <a:solidFill>
                  <a:schemeClr val="accent1"/>
                </a:solidFill>
              </a:rPr>
              <a:t>(E et al., 2019)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Slot Filling (SF)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Intent Detection (ID)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EF402-FDC1-5D4D-9709-0AA0888F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17A095-B10A-0E4A-AE08-0812C968F7FC}"/>
              </a:ext>
            </a:extLst>
          </p:cNvPr>
          <p:cNvSpPr/>
          <p:nvPr/>
        </p:nvSpPr>
        <p:spPr>
          <a:xfrm>
            <a:off x="296987" y="6519446"/>
            <a:ext cx="83898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Haihong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E.,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Peiqing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Niu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Zhongfu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Chen,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Meina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Song. "A novel bi-directional interrelated model for joint intent detection and slot filling." In Proceedings of the 57th Annual Meeting of the Association for Computational Linguistics, pp. 5467-5471. 2019.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F16C0C-F059-514A-9FFB-631708CFD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62" y="2551272"/>
            <a:ext cx="8847013" cy="38164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743C18-F461-E44C-BCED-FFFA5C86D01B}"/>
              </a:ext>
            </a:extLst>
          </p:cNvPr>
          <p:cNvSpPr/>
          <p:nvPr/>
        </p:nvSpPr>
        <p:spPr>
          <a:xfrm>
            <a:off x="99600" y="2084551"/>
            <a:ext cx="8944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latin typeface="Calibri" panose="020F0502020204030204" pitchFamily="34" charset="0"/>
                <a:cs typeface="Calibri" panose="020F0502020204030204" pitchFamily="34" charset="0"/>
              </a:rPr>
              <a:t>A Novel Bi-directional Interrelated Model for Joint Intent Detection and Slot Filling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2703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B718C-A23A-B345-A5ED-41ECDC88B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en-US" sz="3600" dirty="0" err="1">
                <a:solidFill>
                  <a:schemeClr val="accent1"/>
                </a:solidFill>
              </a:rPr>
              <a:t>PARAdigm</a:t>
            </a:r>
            <a:r>
              <a:rPr lang="en-US" sz="3600" dirty="0">
                <a:solidFill>
                  <a:schemeClr val="accent1"/>
                </a:solidFill>
              </a:rPr>
              <a:t> for </a:t>
            </a:r>
            <a:r>
              <a:rPr lang="en-US" sz="3600" dirty="0" err="1">
                <a:solidFill>
                  <a:schemeClr val="accent1"/>
                </a:solidFill>
              </a:rPr>
              <a:t>DIalog</a:t>
            </a:r>
            <a:r>
              <a:rPr lang="en-US" sz="3600" dirty="0">
                <a:solidFill>
                  <a:schemeClr val="accent1"/>
                </a:solidFill>
              </a:rPr>
              <a:t> System Evaluation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PARADISE Framework </a:t>
            </a:r>
            <a:r>
              <a:rPr lang="en-US" sz="2400" dirty="0">
                <a:solidFill>
                  <a:schemeClr val="accent1"/>
                </a:solidFill>
              </a:rPr>
              <a:t>(Walker et al. 1997)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212C0-E7D3-B542-A182-431354C3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6722DA-5BC5-2D4F-8428-6C942DF73938}"/>
              </a:ext>
            </a:extLst>
          </p:cNvPr>
          <p:cNvSpPr/>
          <p:nvPr/>
        </p:nvSpPr>
        <p:spPr>
          <a:xfrm>
            <a:off x="546956" y="6453336"/>
            <a:ext cx="8003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Deriu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Jan, Alvaro Rodrigo,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Arantxa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Otegi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Guillermo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Echegoyen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Sophie Rosset,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Eneko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Agirre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Mark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Cieliebak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(2021). "Survey on evaluation methods for dialogue systems." Artificial Intelligence Review 54, no. 1 (2021): 755-810.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8645C3-B3E3-BA46-882F-9A47B039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6752"/>
            <a:ext cx="8376920" cy="520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072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B718C-A23A-B345-A5ED-41ECDC88B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52128"/>
          </a:xfrm>
        </p:spPr>
        <p:txBody>
          <a:bodyPr/>
          <a:lstStyle/>
          <a:p>
            <a:r>
              <a:rPr lang="en-US" sz="4600" dirty="0">
                <a:solidFill>
                  <a:schemeClr val="accent1"/>
                </a:solidFill>
              </a:rPr>
              <a:t> Interaction Quality procedure </a:t>
            </a:r>
            <a:r>
              <a:rPr lang="en-US" sz="2400" dirty="0">
                <a:solidFill>
                  <a:schemeClr val="accent1"/>
                </a:solidFill>
              </a:rPr>
              <a:t>(Schmitt and </a:t>
            </a:r>
            <a:r>
              <a:rPr lang="en-US" sz="2400" dirty="0" err="1">
                <a:solidFill>
                  <a:schemeClr val="accent1"/>
                </a:solidFill>
              </a:rPr>
              <a:t>Ultes</a:t>
            </a:r>
            <a:r>
              <a:rPr lang="en-US" sz="2400" dirty="0">
                <a:solidFill>
                  <a:schemeClr val="accent1"/>
                </a:solidFill>
              </a:rPr>
              <a:t>, 2015)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212C0-E7D3-B542-A182-431354C3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6722DA-5BC5-2D4F-8428-6C942DF73938}"/>
              </a:ext>
            </a:extLst>
          </p:cNvPr>
          <p:cNvSpPr/>
          <p:nvPr/>
        </p:nvSpPr>
        <p:spPr>
          <a:xfrm>
            <a:off x="546956" y="6453336"/>
            <a:ext cx="8003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Deriu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Jan, Alvaro Rodrigo,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Arantxa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Otegi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Guillermo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Echegoyen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Sophie Rosset,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Eneko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Agirre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Mark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Cieliebak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(2021). "Survey on evaluation methods for dialogue systems." Artificial Intelligence Review 54, no. 1 (2021): 755-810.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280BD-933F-F34E-9CC1-2B5633F77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" y="1196752"/>
            <a:ext cx="8686800" cy="506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80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/>
          <a:lstStyle/>
          <a:p>
            <a:r>
              <a:rPr lang="en-US" sz="7200" b="1" dirty="0">
                <a:solidFill>
                  <a:srgbClr val="C00000"/>
                </a:solidFill>
              </a:rPr>
              <a:t>Definition </a:t>
            </a:r>
            <a:br>
              <a:rPr lang="en-US" sz="7200" b="1" dirty="0">
                <a:solidFill>
                  <a:srgbClr val="C0000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of </a:t>
            </a:r>
            <a:br>
              <a:rPr lang="en-US" sz="7200" b="1" dirty="0">
                <a:solidFill>
                  <a:srgbClr val="C0000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11593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B718C-A23A-B345-A5ED-41ECDC88B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72" y="188640"/>
            <a:ext cx="8229600" cy="1368151"/>
          </a:xfrm>
        </p:spPr>
        <p:txBody>
          <a:bodyPr/>
          <a:lstStyle/>
          <a:p>
            <a:r>
              <a:rPr lang="en-US" sz="4600" dirty="0">
                <a:solidFill>
                  <a:schemeClr val="accent1"/>
                </a:solidFill>
              </a:rPr>
              <a:t>Datasets for </a:t>
            </a:r>
            <a:br>
              <a:rPr lang="en-US" sz="4600" dirty="0">
                <a:solidFill>
                  <a:schemeClr val="accent1"/>
                </a:solidFill>
              </a:rPr>
            </a:br>
            <a:r>
              <a:rPr lang="en-US" sz="4600" dirty="0">
                <a:solidFill>
                  <a:schemeClr val="accent1"/>
                </a:solidFill>
              </a:rPr>
              <a:t>task-oriented dialogue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212C0-E7D3-B542-A182-431354C3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6722DA-5BC5-2D4F-8428-6C942DF73938}"/>
              </a:ext>
            </a:extLst>
          </p:cNvPr>
          <p:cNvSpPr/>
          <p:nvPr/>
        </p:nvSpPr>
        <p:spPr>
          <a:xfrm>
            <a:off x="546956" y="6453336"/>
            <a:ext cx="8003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Deriu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Jan, Alvaro Rodrigo,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Arantxa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Otegi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Guillermo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Echegoyen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Sophie Rosset,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Eneko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Agirre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Mark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Cieliebak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(2021). "Survey on evaluation methods for dialogue systems." Artificial Intelligence Review 54, no. 1 (2021): 755-810.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A347CF-1DE5-5847-B704-D25F3BF07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2" y="1916832"/>
            <a:ext cx="861297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501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5932D-E483-6740-8B39-08DB436E6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Restaurants Dialogue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4703E-CF3B-9A45-9524-24F16BB7A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92" y="1600200"/>
            <a:ext cx="8435280" cy="4525963"/>
          </a:xfrm>
        </p:spPr>
        <p:txBody>
          <a:bodyPr/>
          <a:lstStyle/>
          <a:p>
            <a:r>
              <a:rPr lang="en-US" dirty="0"/>
              <a:t>MIT Restaurant Corpus</a:t>
            </a:r>
          </a:p>
          <a:p>
            <a:pPr lvl="1"/>
            <a:r>
              <a:rPr lang="en-US" sz="2400" dirty="0">
                <a:hlinkClick r:id="rId2"/>
              </a:rPr>
              <a:t>https://groups.csail.mit.edu/sls/downloads/restaurant/</a:t>
            </a:r>
            <a:endParaRPr lang="en-US" sz="2400" dirty="0"/>
          </a:p>
          <a:p>
            <a:r>
              <a:rPr lang="en-US" dirty="0"/>
              <a:t>CamRest676 </a:t>
            </a:r>
            <a:br>
              <a:rPr lang="en-US" dirty="0"/>
            </a:br>
            <a:r>
              <a:rPr lang="en-US" dirty="0"/>
              <a:t>(Cambridge restaurant dialogue domain dataset)</a:t>
            </a:r>
          </a:p>
          <a:p>
            <a:pPr lvl="1"/>
            <a:r>
              <a:rPr lang="en-US" sz="2400" dirty="0">
                <a:hlinkClick r:id="rId3"/>
              </a:rPr>
              <a:t>https://www.repository.cam.ac.uk/handle/1810/260970</a:t>
            </a:r>
            <a:endParaRPr lang="en-US" dirty="0"/>
          </a:p>
          <a:p>
            <a:r>
              <a:rPr lang="en-US" dirty="0"/>
              <a:t>DSTC2 (Dialog State Tracking Challenge 2 &amp; 3)</a:t>
            </a:r>
          </a:p>
          <a:p>
            <a:pPr lvl="1"/>
            <a:r>
              <a:rPr lang="en-US" dirty="0">
                <a:hlinkClick r:id="rId4"/>
              </a:rPr>
              <a:t>http://camdial.org/~mh521/dstc/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ABEBC-384F-8846-9BB4-B56BA567A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8570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F367-705C-0F4A-AAA0-9D837069C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78621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CrossWOZ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A Large-Scale Chinese Cross-Domain Task-Oriented Dialogue 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39D83-53EC-1344-A74B-7B3CEBAD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824C2-DD75-FC48-8E6A-E9903F195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1" y="2359024"/>
            <a:ext cx="9144000" cy="29723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6BEEA7-190B-6549-A054-7AF5A5B79591}"/>
              </a:ext>
            </a:extLst>
          </p:cNvPr>
          <p:cNvSpPr txBox="1"/>
          <p:nvPr/>
        </p:nvSpPr>
        <p:spPr>
          <a:xfrm>
            <a:off x="863588" y="6396335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Zhu, Qi,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Kaili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Huang, Zheng Zhang,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Xiaoyan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Zhu, and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Minlie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Huang. "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Crosswoz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A large-scale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chinese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cross-domain task-oriented dialogue dataset."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arXiv:2002.11893 (2020).</a:t>
            </a:r>
          </a:p>
        </p:txBody>
      </p:sp>
    </p:spTree>
    <p:extLst>
      <p:ext uri="{BB962C8B-B14F-4D97-AF65-F5344CB8AC3E}">
        <p14:creationId xmlns:p14="http://schemas.microsoft.com/office/powerpoint/2010/main" val="161765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7C634-C645-744C-B9AE-CEC5BC548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B26218-4BBE-1748-880E-043974FDC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4" y="2060848"/>
            <a:ext cx="8460432" cy="30136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F7CA72-0EA8-A844-A9C0-738B264194D8}"/>
              </a:ext>
            </a:extLst>
          </p:cNvPr>
          <p:cNvSpPr txBox="1"/>
          <p:nvPr/>
        </p:nvSpPr>
        <p:spPr>
          <a:xfrm>
            <a:off x="863588" y="6396335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Zhu, Qi,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Kaili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Huang, Zheng Zhang,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Xiaoyan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Zhu, and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Minlie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Huang. "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Crosswoz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A large-scale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chinese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cross-domain task-oriented dialogue dataset."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arXiv:2002.11893 (2020).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FA226A-474F-E642-A1CC-CB286267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78621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CrossWOZ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A Large-Scale Chinese Cross-Domain Task-Oriented Dialogue Dataset</a:t>
            </a:r>
          </a:p>
        </p:txBody>
      </p:sp>
    </p:spTree>
    <p:extLst>
      <p:ext uri="{BB962C8B-B14F-4D97-AF65-F5344CB8AC3E}">
        <p14:creationId xmlns:p14="http://schemas.microsoft.com/office/powerpoint/2010/main" val="18477923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39D83-53EC-1344-A74B-7B3CEBAD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343EA1-CD56-9340-9C52-22D230D2EA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8"/>
          <a:stretch/>
        </p:blipFill>
        <p:spPr>
          <a:xfrm>
            <a:off x="5254588" y="990749"/>
            <a:ext cx="3160166" cy="5467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131D20-20FB-9A46-8DD3-3C5F6FB03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74" y="3682110"/>
            <a:ext cx="4652590" cy="2750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312A9D-A0A5-4B43-A906-C55F80F66F75}"/>
              </a:ext>
            </a:extLst>
          </p:cNvPr>
          <p:cNvSpPr txBox="1"/>
          <p:nvPr/>
        </p:nvSpPr>
        <p:spPr>
          <a:xfrm>
            <a:off x="863588" y="6396335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Zhu, Qi,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Kaili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Huang, Zheng Zhang,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Xiaoyan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Zhu, and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Minlie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Huang. "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Crosswoz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A large-scale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chinese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cross-domain task-oriented dialogue dataset."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arXiv:2002.11893 (2020).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857C57-EE84-3040-9708-75CA97E89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6" b="80229"/>
          <a:stretch/>
        </p:blipFill>
        <p:spPr>
          <a:xfrm>
            <a:off x="457200" y="1052654"/>
            <a:ext cx="4937812" cy="254468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14B32E4-5113-1447-924B-690A4E7D3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13"/>
            <a:ext cx="8229600" cy="855167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Task-Oriented Dialogue</a:t>
            </a:r>
          </a:p>
        </p:txBody>
      </p:sp>
    </p:spTree>
    <p:extLst>
      <p:ext uri="{BB962C8B-B14F-4D97-AF65-F5344CB8AC3E}">
        <p14:creationId xmlns:p14="http://schemas.microsoft.com/office/powerpoint/2010/main" val="6835042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B482E-F248-AE45-B985-740379CA6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656184"/>
          </a:xfrm>
        </p:spPr>
        <p:txBody>
          <a:bodyPr/>
          <a:lstStyle/>
          <a:p>
            <a:r>
              <a:rPr lang="zh-TW" altLang="en-US" sz="4800" dirty="0">
                <a:solidFill>
                  <a:schemeClr val="accent1"/>
                </a:solidFill>
              </a:rPr>
              <a:t>任務型對話系統</a:t>
            </a:r>
            <a:br>
              <a:rPr lang="zh-TW" alt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The Evaluation of Chinese Human-Computer Dialogue Technology, SMP2019-ECDT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26A21-99BC-F748-AA09-8F69EA02A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12976"/>
            <a:ext cx="8229600" cy="4113187"/>
          </a:xfrm>
        </p:spPr>
        <p:txBody>
          <a:bodyPr/>
          <a:lstStyle/>
          <a:p>
            <a:r>
              <a:rPr lang="zh-TW" altLang="en-US" dirty="0"/>
              <a:t>自然語言理解 </a:t>
            </a:r>
            <a:br>
              <a:rPr lang="en-US" altLang="zh-TW" dirty="0"/>
            </a:br>
            <a:r>
              <a:rPr lang="en-US" dirty="0"/>
              <a:t>Natural Language Understanding (NLU)</a:t>
            </a:r>
          </a:p>
          <a:p>
            <a:r>
              <a:rPr lang="zh-TW" altLang="en-US" dirty="0"/>
              <a:t>對話管理</a:t>
            </a:r>
            <a:r>
              <a:rPr lang="en-US" altLang="zh-TW" dirty="0"/>
              <a:t> </a:t>
            </a:r>
            <a:br>
              <a:rPr lang="en-US" altLang="zh-TW" dirty="0"/>
            </a:br>
            <a:r>
              <a:rPr lang="en-US" dirty="0"/>
              <a:t>Dialog Management (DM)</a:t>
            </a:r>
          </a:p>
          <a:p>
            <a:r>
              <a:rPr lang="zh-TW" altLang="en-US" dirty="0"/>
              <a:t>自然語言生成</a:t>
            </a:r>
            <a:r>
              <a:rPr lang="en-US" altLang="zh-TW" dirty="0"/>
              <a:t> </a:t>
            </a:r>
            <a:br>
              <a:rPr lang="en-US" altLang="zh-TW" dirty="0"/>
            </a:br>
            <a:r>
              <a:rPr lang="en-US" dirty="0"/>
              <a:t>Natural Language Generation (NLG)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044F6-E086-794B-ADFA-0ACD61257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46E239-932C-3042-83D0-A8953FDE9D20}"/>
              </a:ext>
            </a:extLst>
          </p:cNvPr>
          <p:cNvSpPr/>
          <p:nvPr/>
        </p:nvSpPr>
        <p:spPr>
          <a:xfrm>
            <a:off x="683568" y="6351711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http://conference.cipsc.org.cn/smp2019/evaluation.html</a:t>
            </a:r>
            <a:endParaRPr lang="en-US" sz="1200" dirty="0"/>
          </a:p>
          <a:p>
            <a:pPr algn="ctr"/>
            <a:r>
              <a:rPr lang="en-US" sz="1200" dirty="0">
                <a:hlinkClick r:id="rId3"/>
              </a:rPr>
              <a:t>https://github.com/OnionWang/SMP2019-ECDT-NLU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87520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BBE5A-FCDE-6C45-BA04-B05FE1474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12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EE4846-A0A3-2F42-9B12-9A3CFE6226F1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43873-BFF8-5947-A927-67B225AA042E}"/>
              </a:ext>
            </a:extLst>
          </p:cNvPr>
          <p:cNvSpPr/>
          <p:nvPr/>
        </p:nvSpPr>
        <p:spPr>
          <a:xfrm>
            <a:off x="5075485" y="2381979"/>
            <a:ext cx="3961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Question Answering and 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Dialogue Systems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89485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F94F31-D94C-604F-885E-D084235DA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1886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7D25F6-969C-6540-8FAA-28422E8B5301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30845040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94E5D-1261-9C4F-B960-0115A3F90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920"/>
            <a:ext cx="9144000" cy="49804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5DCCD7-B045-4546-A31E-756D1E7248A6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32293049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</a:p>
        </p:txBody>
      </p:sp>
      <p:sp>
        <p:nvSpPr>
          <p:cNvPr id="14233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96C178-6047-CA48-ABEA-383FDC994EF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99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20D81C7-A993-C942-8067-25BC44354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9" y="1412776"/>
            <a:ext cx="8496944" cy="50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Artificial Intelligence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FinTech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Conversational Commerce 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Task Oriented Dialogue System </a:t>
            </a:r>
          </a:p>
        </p:txBody>
      </p:sp>
    </p:spTree>
    <p:extLst>
      <p:ext uri="{BB962C8B-B14F-4D97-AF65-F5344CB8AC3E}">
        <p14:creationId xmlns:p14="http://schemas.microsoft.com/office/powerpoint/2010/main" val="1620090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19194</TotalTime>
  <Words>4774</Words>
  <Application>Microsoft Macintosh PowerPoint</Application>
  <PresentationFormat>On-screen Show (4:3)</PresentationFormat>
  <Paragraphs>544</Paragraphs>
  <Slides>101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8" baseType="lpstr">
      <vt:lpstr>Arial Unicode MS</vt:lpstr>
      <vt:lpstr>DFKai-SB</vt:lpstr>
      <vt:lpstr>DFKai-SB</vt:lpstr>
      <vt:lpstr>Heiti TC Medium</vt:lpstr>
      <vt:lpstr>Arial</vt:lpstr>
      <vt:lpstr>Calibri</vt:lpstr>
      <vt:lpstr>Office 佈景主題</vt:lpstr>
      <vt:lpstr>PowerPoint Presentation</vt:lpstr>
      <vt:lpstr>戴敏育 博士  (Min-Yuh Day, Ph.D.)</vt:lpstr>
      <vt:lpstr>Outline</vt:lpstr>
      <vt:lpstr>AIWISFIN  AI Conversational Robo-Advisor (人工智慧對話式理財機器人)</vt:lpstr>
      <vt:lpstr> 2018 The 23th International ICT  Innovative Services Awards  (InnoServe Awards 2018) </vt:lpstr>
      <vt:lpstr> 2018 International ICT Innovative Services Awards (InnoServe Awards 2018)  (2018第23屆大專校院資訊應用服務創新競賽)</vt:lpstr>
      <vt:lpstr>AI</vt:lpstr>
      <vt:lpstr>The Rise of 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PowerPoint Presentation</vt:lpstr>
      <vt:lpstr>IMTKU Textual Entailment System for  Recognizing Inference in Text  at NTCIR-10 RITE-2</vt:lpstr>
      <vt:lpstr>PowerPoint Presentation</vt:lpstr>
      <vt:lpstr>IMTKU Question Answering System for  World History Exams at NTCIR-12 QA Lab2</vt:lpstr>
      <vt:lpstr>IMTKU Question Answering System for  World History Exams at NTCIR-13 QALab-3</vt:lpstr>
      <vt:lpstr>IMTKU Emotional Dialogue System for  Short Text Conversation at NTCIR-14 STC-3 (CECG) Task</vt:lpstr>
      <vt:lpstr>IMTKU Multi-Turn Dialogue System Evaluation  at the NTCIR-15 DialEval-1  Dialogue Quality and Nugget Detection</vt:lpstr>
      <vt:lpstr>NTCIR-15 Dialogue Evaluation (DialEval-1) Task Dialogue Quality (DQ) and Nugget Detection (ND) Chinese Dialogue Quality (S-score) Results (Zeng et al., 2020)</vt:lpstr>
      <vt:lpstr>PowerPoint Presentation</vt:lpstr>
      <vt:lpstr>IMTKU Emotional Dialogue System Architecture</vt:lpstr>
      <vt:lpstr>Short Text Conversation Task  (STC-3) Chinese Emotional Conversation Generation (CECG) Subtask</vt:lpstr>
      <vt:lpstr>NTCIR Short Text Conversation STC-1, STC-2, STC-3</vt:lpstr>
      <vt:lpstr>AI Humanoid  Robo-Advisor</vt:lpstr>
      <vt:lpstr>AI Humanoid Robo-Advisor for Multi-channel Conversational Commerce</vt:lpstr>
      <vt:lpstr>System Architecture of  AI Humanoid Robo-Advisor</vt:lpstr>
      <vt:lpstr>Conversational Model  (LINE, FB Messenger)</vt:lpstr>
      <vt:lpstr>Conversational Robo-Advisor Multichannel UI/UX  Robots</vt:lpstr>
      <vt:lpstr>FinTech</vt:lpstr>
      <vt:lpstr>Financial Technology FinTech</vt:lpstr>
      <vt:lpstr>Financial Services</vt:lpstr>
      <vt:lpstr>Financial Services</vt:lpstr>
      <vt:lpstr> FinTech: Financial Services Innovation</vt:lpstr>
      <vt:lpstr>FinTech:  Financial Services Innovation  1. Payments 2. Insurance 3. Deposits &amp; Lending 4. Capital Raising 5. Investment Management 6. Market Provisioning</vt:lpstr>
      <vt:lpstr> FinTech: Investment Management</vt:lpstr>
      <vt:lpstr> FinTech: Market Provisioning</vt:lpstr>
      <vt:lpstr>The New Alpha: 30+ Startups Providing Alternative Data For Sophisticated Investors</vt:lpstr>
      <vt:lpstr>AI in FinTech</vt:lpstr>
      <vt:lpstr>AI, Big Data, Cloud Computing Evolution of Decision Support, Business Intelligence, and Analytics</vt:lpstr>
      <vt:lpstr>Robo-Advisors</vt:lpstr>
      <vt:lpstr>FinTech high-level classification</vt:lpstr>
      <vt:lpstr>Wealthfront Financial Planning &amp; Robo-Investing for Millennials</vt:lpstr>
      <vt:lpstr>Betterment Online Financial Advisor</vt:lpstr>
      <vt:lpstr>Financial Advisor FinTech Solutions</vt:lpstr>
      <vt:lpstr>From Algorithmic Trading  to Personal Finance Bots: 41 Startups Bringing  AI to Fintech</vt:lpstr>
      <vt:lpstr>From Algorithmic Trading To Personal Finance Bots: 41 Startups Bringing AI To Fintech</vt:lpstr>
      <vt:lpstr>PowerPoint Presentation</vt:lpstr>
      <vt:lpstr>PowerPoint Presentation</vt:lpstr>
      <vt:lpstr>Conversational Commerce</vt:lpstr>
      <vt:lpstr>Chatbot Dialogue System Intelligent Agent</vt:lpstr>
      <vt:lpstr>Chatbots: Evolution of UI/UX </vt:lpstr>
      <vt:lpstr>From  E-Commerce  to  Conversational Commerce: Chatbots  and  Virtual Assistants</vt:lpstr>
      <vt:lpstr>Conversational Commerce:  eBay AI Chatbots</vt:lpstr>
      <vt:lpstr>Hotel Chatbot</vt:lpstr>
      <vt:lpstr>H&amp;M’s Chatbot on Kik</vt:lpstr>
      <vt:lpstr>Uber’s Chatbot on Facebook’s Messenger</vt:lpstr>
      <vt:lpstr>Chatbot</vt:lpstr>
      <vt:lpstr>Dialogue System</vt:lpstr>
      <vt:lpstr>Overall Architecture of  Intelligent Chatbot</vt:lpstr>
      <vt:lpstr>Can  machines think? (Alan Turing ,1950)</vt:lpstr>
      <vt:lpstr>Chatbot “online human-computer  dialog system  with  natural language.”</vt:lpstr>
      <vt:lpstr>Chatbot Conversation Framework</vt:lpstr>
      <vt:lpstr>Chatbots Bot Maturity Model</vt:lpstr>
      <vt:lpstr>Task-Oriented Dialogue System</vt:lpstr>
      <vt:lpstr>Dialogue Subtasks</vt:lpstr>
      <vt:lpstr>Task-Oriented Dialogue System (Deriu et al., 2021)</vt:lpstr>
      <vt:lpstr>Task-Oriented Dialogue Systems (Zhang et al., 2020)</vt:lpstr>
      <vt:lpstr>Dialog State Tracker (DST)</vt:lpstr>
      <vt:lpstr>Dialogue Acts  (Young et al., 2010)</vt:lpstr>
      <vt:lpstr>Sample Dialogue Acts</vt:lpstr>
      <vt:lpstr>Transformer (Attention is All You Need)  (Vaswani et al., 2017)</vt:lpstr>
      <vt:lpstr>BERT: Pre-training of Deep Bidirectional Transformers for Language Understanding</vt:lpstr>
      <vt:lpstr>BERT: Pre-training of Deep Bidirectional Transformers for Language Understanding</vt:lpstr>
      <vt:lpstr>BERT, OpenAI GPT, ELMo</vt:lpstr>
      <vt:lpstr>Fine-tuning BERT on Different Tasks</vt:lpstr>
      <vt:lpstr>Fine-tuning BERT on  Question Answering (QA)</vt:lpstr>
      <vt:lpstr>Fine-tuning BERT on Dialogue Intent Detection (ID; Classification)</vt:lpstr>
      <vt:lpstr>Fine-tuning BERT on Dialogue Slot Filling (SF)</vt:lpstr>
      <vt:lpstr>Pre-trained Language Model (PLM)</vt:lpstr>
      <vt:lpstr>Transformers State-of-the-art Natural Language Processing for TensorFlow 2.0 and PyTorch</vt:lpstr>
      <vt:lpstr>Dialogue  on Airline Travel Information System (ATIS)  </vt:lpstr>
      <vt:lpstr>The ATIS  (Airline Travel Information System)  Dataset</vt:lpstr>
      <vt:lpstr>SF-ID Network (E et al., 2019) Slot Filling (SF)  Intent Detection (ID)</vt:lpstr>
      <vt:lpstr>PARAdigm for DIalog System Evaluation PARADISE Framework (Walker et al. 1997)</vt:lpstr>
      <vt:lpstr> Interaction Quality procedure (Schmitt and Ultes, 2015)</vt:lpstr>
      <vt:lpstr>Datasets for  task-oriented dialogue systems</vt:lpstr>
      <vt:lpstr>Restaurants Dialogue Datasets</vt:lpstr>
      <vt:lpstr>CrossWOZ:  A Large-Scale Chinese Cross-Domain Task-Oriented Dialogue Dataset</vt:lpstr>
      <vt:lpstr>CrossWOZ:  A Large-Scale Chinese Cross-Domain Task-Oriented Dialogue Dataset</vt:lpstr>
      <vt:lpstr>Task-Oriented Dialogue</vt:lpstr>
      <vt:lpstr>任務型對話系統 The Evaluation of Chinese Human-Computer Dialogue Technology, SMP2019-ECDT</vt:lpstr>
      <vt:lpstr>Python in Google Colab (Python101)</vt:lpstr>
      <vt:lpstr>Python in Google Colab (Python101)</vt:lpstr>
      <vt:lpstr>Python in Google Colab (Python101)</vt:lpstr>
      <vt:lpstr>Summary</vt:lpstr>
      <vt:lpstr>References</vt:lpstr>
      <vt:lpstr>PowerPoint Presentation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Task-Oriented Dialogue System for Conversational Commerce in FinTech</dc:title>
  <dc:subject/>
  <dc:creator>myday</dc:creator>
  <cp:keywords>人工智慧, 任務導向對話系統, AI, Task-Oriented Dialogue System</cp:keywords>
  <dc:description>AI Task-Oriented Dialogue System for Conversational Commerce in FinTech
</dc:description>
  <cp:lastModifiedBy>imyday@gmail.com</cp:lastModifiedBy>
  <cp:revision>988</cp:revision>
  <cp:lastPrinted>2020-11-26T23:41:49Z</cp:lastPrinted>
  <dcterms:created xsi:type="dcterms:W3CDTF">2011-02-14T23:24:00Z</dcterms:created>
  <dcterms:modified xsi:type="dcterms:W3CDTF">2021-05-10T04:53:33Z</dcterms:modified>
  <cp:category/>
</cp:coreProperties>
</file>