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994" r:id="rId2"/>
    <p:sldId id="273" r:id="rId3"/>
    <p:sldId id="3110" r:id="rId4"/>
    <p:sldId id="996" r:id="rId5"/>
    <p:sldId id="1001" r:id="rId6"/>
    <p:sldId id="256" r:id="rId7"/>
    <p:sldId id="257" r:id="rId8"/>
    <p:sldId id="258" r:id="rId9"/>
    <p:sldId id="259" r:id="rId10"/>
    <p:sldId id="260" r:id="rId11"/>
    <p:sldId id="262" r:id="rId12"/>
    <p:sldId id="983" r:id="rId13"/>
    <p:sldId id="988" r:id="rId14"/>
    <p:sldId id="990" r:id="rId15"/>
    <p:sldId id="650" r:id="rId16"/>
    <p:sldId id="649" r:id="rId17"/>
    <p:sldId id="648" r:id="rId18"/>
    <p:sldId id="271" r:id="rId19"/>
    <p:sldId id="272" r:id="rId20"/>
    <p:sldId id="615" r:id="rId21"/>
    <p:sldId id="618" r:id="rId22"/>
    <p:sldId id="617" r:id="rId23"/>
    <p:sldId id="616" r:id="rId24"/>
    <p:sldId id="3108" r:id="rId25"/>
    <p:sldId id="3107" r:id="rId26"/>
    <p:sldId id="2029" r:id="rId27"/>
    <p:sldId id="2997" r:id="rId28"/>
    <p:sldId id="2998" r:id="rId29"/>
    <p:sldId id="2999" r:id="rId30"/>
    <p:sldId id="3096" r:id="rId31"/>
    <p:sldId id="3111" r:id="rId32"/>
    <p:sldId id="1002" r:id="rId33"/>
    <p:sldId id="637" r:id="rId34"/>
    <p:sldId id="635" r:id="rId35"/>
    <p:sldId id="636" r:id="rId36"/>
    <p:sldId id="3112" r:id="rId37"/>
    <p:sldId id="3097" r:id="rId38"/>
    <p:sldId id="829" r:id="rId39"/>
    <p:sldId id="825" r:id="rId40"/>
    <p:sldId id="826" r:id="rId41"/>
    <p:sldId id="827" r:id="rId42"/>
    <p:sldId id="823" r:id="rId43"/>
    <p:sldId id="830" r:id="rId44"/>
    <p:sldId id="698" r:id="rId45"/>
    <p:sldId id="692" r:id="rId46"/>
    <p:sldId id="702" r:id="rId47"/>
    <p:sldId id="694" r:id="rId48"/>
    <p:sldId id="695" r:id="rId49"/>
    <p:sldId id="703" r:id="rId50"/>
    <p:sldId id="696" r:id="rId51"/>
    <p:sldId id="704" r:id="rId52"/>
    <p:sldId id="697" r:id="rId53"/>
    <p:sldId id="706" r:id="rId54"/>
    <p:sldId id="705" r:id="rId55"/>
    <p:sldId id="3113" r:id="rId56"/>
    <p:sldId id="3116" r:id="rId57"/>
    <p:sldId id="3117" r:id="rId58"/>
    <p:sldId id="3109" r:id="rId59"/>
    <p:sldId id="3118" r:id="rId60"/>
    <p:sldId id="3119" r:id="rId61"/>
    <p:sldId id="3120" r:id="rId62"/>
    <p:sldId id="3123" r:id="rId63"/>
    <p:sldId id="3124" r:id="rId64"/>
    <p:sldId id="3122" r:id="rId65"/>
    <p:sldId id="3114" r:id="rId66"/>
    <p:sldId id="311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08"/>
    <p:restoredTop sz="94677"/>
  </p:normalViewPr>
  <p:slideViewPr>
    <p:cSldViewPr snapToGrid="0" snapToObjects="1">
      <p:cViewPr varScale="1">
        <p:scale>
          <a:sx n="94" d="100"/>
          <a:sy n="94" d="100"/>
        </p:scale>
        <p:origin x="23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11/26/21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26</a:t>
            </a:fld>
            <a:endParaRPr lang="zh-TW" altLang="en-US"/>
          </a:p>
        </p:txBody>
      </p:sp>
    </p:spTree>
    <p:extLst>
      <p:ext uri="{BB962C8B-B14F-4D97-AF65-F5344CB8AC3E}">
        <p14:creationId xmlns:p14="http://schemas.microsoft.com/office/powerpoint/2010/main" val="190699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11/26/21</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11/26/21</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11/26/21</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EACD-31BA-5546-8DC5-A7D4FA41B908}"/>
              </a:ext>
              <a:ext uri="{C183D7F6-B498-43B3-948B-1728B52AA6E4}">
                <adec:decorative xmlns:adec="http://schemas.microsoft.com/office/drawing/2017/decorative" val="1"/>
              </a:ext>
            </a:extLst>
          </p:cNvPr>
          <p:cNvSpPr>
            <a:spLocks noGrp="1"/>
          </p:cNvSpPr>
          <p:nvPr>
            <p:ph type="title"/>
          </p:nvPr>
        </p:nvSpPr>
        <p:spPr>
          <a:xfrm>
            <a:off x="419100" y="365125"/>
            <a:ext cx="9034272" cy="474119"/>
          </a:xfrm>
        </p:spPr>
        <p:txBody>
          <a:bodyPr>
            <a:noAutofit/>
          </a:bodyPr>
          <a:lstStyle>
            <a:lvl1pPr>
              <a:defRPr sz="4000">
                <a:solidFill>
                  <a:schemeClr val="tx1"/>
                </a:solidFill>
              </a:defRPr>
            </a:lvl1pPr>
          </a:lstStyle>
          <a:p>
            <a:r>
              <a:rPr lang="en-US"/>
              <a:t>Click to edit Master title style</a:t>
            </a:r>
            <a:endParaRPr lang="en-US" dirty="0"/>
          </a:p>
        </p:txBody>
      </p:sp>
      <p:sp>
        <p:nvSpPr>
          <p:cNvPr id="10" name="Footer Placeholder 4">
            <a:extLst>
              <a:ext uri="{FF2B5EF4-FFF2-40B4-BE49-F238E27FC236}">
                <a16:creationId xmlns:a16="http://schemas.microsoft.com/office/drawing/2014/main" id="{DBF8715D-4D79-7041-A43B-D5474972C918}"/>
              </a:ext>
              <a:ext uri="{C183D7F6-B498-43B3-948B-1728B52AA6E4}">
                <adec:decorative xmlns:adec="http://schemas.microsoft.com/office/drawing/2017/decorative" val="1"/>
              </a:ext>
            </a:extLst>
          </p:cNvPr>
          <p:cNvSpPr>
            <a:spLocks noGrp="1"/>
          </p:cNvSpPr>
          <p:nvPr>
            <p:ph type="ftr" sz="quarter" idx="3"/>
          </p:nvPr>
        </p:nvSpPr>
        <p:spPr>
          <a:xfrm>
            <a:off x="419100" y="6356350"/>
            <a:ext cx="3735457"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 2019 Amazon Web Services, Inc. or its Affiliates. All rights reserved.</a:t>
            </a:r>
          </a:p>
        </p:txBody>
      </p:sp>
      <p:pic>
        <p:nvPicPr>
          <p:cNvPr id="7" name="Picture 6">
            <a:extLst>
              <a:ext uri="{FF2B5EF4-FFF2-40B4-BE49-F238E27FC236}">
                <a16:creationId xmlns:a16="http://schemas.microsoft.com/office/drawing/2014/main" id="{1FCA25A4-C80D-FC44-8153-D8376A9E41F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09200" y="365125"/>
            <a:ext cx="1772652" cy="449072"/>
          </a:xfrm>
          <a:prstGeom prst="rect">
            <a:avLst/>
          </a:prstGeom>
        </p:spPr>
      </p:pic>
      <p:sp>
        <p:nvSpPr>
          <p:cNvPr id="9" name="Slide Number Placeholder 5">
            <a:extLst>
              <a:ext uri="{FF2B5EF4-FFF2-40B4-BE49-F238E27FC236}">
                <a16:creationId xmlns:a16="http://schemas.microsoft.com/office/drawing/2014/main" id="{A201426F-66D0-6C49-85B0-A8C2D43E6E2C}"/>
              </a:ext>
            </a:extLst>
          </p:cNvPr>
          <p:cNvSpPr>
            <a:spLocks noGrp="1"/>
          </p:cNvSpPr>
          <p:nvPr>
            <p:ph type="sldNum" sz="quarter" idx="12"/>
          </p:nvPr>
        </p:nvSpPr>
        <p:spPr>
          <a:xfrm>
            <a:off x="9029700" y="6356350"/>
            <a:ext cx="2743200" cy="365125"/>
          </a:xfrm>
        </p:spPr>
        <p:txBody>
          <a:bodyPr/>
          <a:lstStyle/>
          <a:p>
            <a:fld id="{B6A95138-A96E-2F42-A959-2EFD44FE4AB7}" type="slidenum">
              <a:rPr lang="en-US" smtClean="0"/>
              <a:t>‹#›</a:t>
            </a:fld>
            <a:endParaRPr lang="en-US" dirty="0"/>
          </a:p>
        </p:txBody>
      </p:sp>
    </p:spTree>
    <p:custDataLst>
      <p:tags r:id="rId1"/>
    </p:custDataLst>
    <p:extLst>
      <p:ext uri="{BB962C8B-B14F-4D97-AF65-F5344CB8AC3E}">
        <p14:creationId xmlns:p14="http://schemas.microsoft.com/office/powerpoint/2010/main" val="127275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p:txBody>
          <a:bodyPr>
            <a:normAutofit/>
          </a:bodyPr>
          <a:lstStyle>
            <a:lvl1pPr algn="ctr">
              <a:defRPr sz="4800" b="1">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838200" y="1825625"/>
            <a:ext cx="10515600" cy="4351338"/>
          </a:xfrm>
        </p:spPr>
        <p:txBody>
          <a:bodyPr/>
          <a:lstStyle>
            <a:lvl1pPr>
              <a:defRPr sz="3200"/>
            </a:lvl1pPr>
            <a:lvl2pPr>
              <a:defRPr sz="2800"/>
            </a:lvl2pPr>
            <a:lvl3pPr>
              <a:defRPr sz="2400"/>
            </a:lvl3pPr>
            <a:lvl4pPr>
              <a:defRPr sz="200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11/26/21</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088547" y="658599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11/26/21</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11/26/21</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11/26/21</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11/26/21</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11/26/21</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11/26/21</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11/26/21</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11/26/21</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mis.ntpu.edu.tw/en/" TargetMode="External"/><Relationship Id="rId13"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www.mis.ntpu.edu.tw/" TargetMode="External"/><Relationship Id="rId12" Type="http://schemas.openxmlformats.org/officeDocument/2006/relationships/image" Target="../media/image5.tiff"/><Relationship Id="rId17" Type="http://schemas.openxmlformats.org/officeDocument/2006/relationships/image" Target="../media/image10.png"/><Relationship Id="rId2" Type="http://schemas.openxmlformats.org/officeDocument/2006/relationships/image" Target="../media/image2.jp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4.jpeg"/><Relationship Id="rId5" Type="http://schemas.openxmlformats.org/officeDocument/2006/relationships/hyperlink" Target="https://web.ntpu.edu.tw/~myday/" TargetMode="External"/><Relationship Id="rId15" Type="http://schemas.openxmlformats.org/officeDocument/2006/relationships/image" Target="../media/image8.png"/><Relationship Id="rId10" Type="http://schemas.openxmlformats.org/officeDocument/2006/relationships/hyperlink" Target="https://web.ntpu.edu.tw/~myday" TargetMode="External"/><Relationship Id="rId4" Type="http://schemas.openxmlformats.org/officeDocument/2006/relationships/hyperlink" Target="https://web.ntpu.edu.tw/~myday/cindex.htm" TargetMode="External"/><Relationship Id="rId9" Type="http://schemas.openxmlformats.org/officeDocument/2006/relationships/hyperlink" Target="http://mail.im.tku.edu.tw/~myday/" TargetMode="Externa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jpeg"/><Relationship Id="rId5" Type="http://schemas.openxmlformats.org/officeDocument/2006/relationships/image" Target="../media/image2.jp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hyperlink" Target="https://aws.amazon.com/training/awsacademy/"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aws.amazon.com/training/course-descriptions/cloud-practitioner-essentials/" TargetMode="External"/><Relationship Id="rId7" Type="http://schemas.openxmlformats.org/officeDocument/2006/relationships/hyperlink" Target="https://aws.amazon.com/training/awsacademy/" TargetMode="External"/><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 Id="rId6" Type="http://schemas.openxmlformats.org/officeDocument/2006/relationships/hyperlink" Target="https://aws.amazon.com/training/course-descriptions/architect/" TargetMode="External"/><Relationship Id="rId5" Type="http://schemas.openxmlformats.org/officeDocument/2006/relationships/hyperlink" Target="https://aws.amazon.com/certification/certified-solutions-architect-associate/" TargetMode="External"/><Relationship Id="rId4" Type="http://schemas.openxmlformats.org/officeDocument/2006/relationships/hyperlink" Target="https://aws.amazon.com/training/course-descriptions/essentials/" TargetMode="Externa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5.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g"/><Relationship Id="rId5" Type="http://schemas.openxmlformats.org/officeDocument/2006/relationships/hyperlink" Target="http://www.mis.ntpu.edu.tw/en/" TargetMode="External"/><Relationship Id="rId10" Type="http://schemas.openxmlformats.org/officeDocument/2006/relationships/image" Target="../media/image4.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eb.ntpu.edu.tw/~myday/teaching.htm"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hyperlink" Target="https://aws.amazon.com/"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ws.amazon.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ws.amazon.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hyperlink" Target="https://web.ntpu.edu.tw/~myday/teaching/1092/FBCC/aws/AWS_Educate_User_Guide_for_Students.pdf" TargetMode="External"/><Relationship Id="rId3" Type="http://schemas.openxmlformats.org/officeDocument/2006/relationships/hyperlink" Target="https://aws.amazon.com/education/awseducate/" TargetMode="External"/><Relationship Id="rId7" Type="http://schemas.openxmlformats.org/officeDocument/2006/relationships/hyperlink" Target="https://aws.amazon.com/certification/certified-cloud-practitioner/" TargetMode="External"/><Relationship Id="rId12" Type="http://schemas.openxmlformats.org/officeDocument/2006/relationships/image" Target="../media/image10.png"/><Relationship Id="rId2" Type="http://schemas.openxmlformats.org/officeDocument/2006/relationships/hyperlink" Target="https://aws.amazon.com/training/awsacademy/" TargetMode="External"/><Relationship Id="rId1" Type="http://schemas.openxmlformats.org/officeDocument/2006/relationships/slideLayout" Target="../slideLayouts/slideLayout2.xml"/><Relationship Id="rId6" Type="http://schemas.openxmlformats.org/officeDocument/2006/relationships/hyperlink" Target="https://aws.amazon.com/training/course-descriptions/cloud-practitioner-essentials/" TargetMode="External"/><Relationship Id="rId11" Type="http://schemas.openxmlformats.org/officeDocument/2006/relationships/image" Target="../media/image3.png"/><Relationship Id="rId5" Type="http://schemas.openxmlformats.org/officeDocument/2006/relationships/hyperlink" Target="https://www.aws.training/" TargetMode="External"/><Relationship Id="rId10" Type="http://schemas.openxmlformats.org/officeDocument/2006/relationships/image" Target="../media/image2.jpg"/><Relationship Id="rId4" Type="http://schemas.openxmlformats.org/officeDocument/2006/relationships/hyperlink" Target="https://aws.amazon.com/free/" TargetMode="External"/><Relationship Id="rId9" Type="http://schemas.openxmlformats.org/officeDocument/2006/relationships/hyperlink" Target="https://web.ntpu.edu.tw/~myday/teaching.ht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ithub.com/aws-samples/aws-serverless-airline-booking"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MyoOeHTp2pg"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web.ntpu.edu.tw/~myday/teaching.htm"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png"/><Relationship Id="rId3" Type="http://schemas.openxmlformats.org/officeDocument/2006/relationships/hyperlink" Target="http://120.126.192.137/teach/teachdbaen.php?teacher=NzU3MTBf6Kyd5qau5qGC" TargetMode="External"/><Relationship Id="rId7" Type="http://schemas.openxmlformats.org/officeDocument/2006/relationships/hyperlink" Target="http://mail.im.tku.edu.tw/~myday/" TargetMode="External"/><Relationship Id="rId12" Type="http://schemas.openxmlformats.org/officeDocument/2006/relationships/image" Target="../media/image6.png"/><Relationship Id="rId2" Type="http://schemas.openxmlformats.org/officeDocument/2006/relationships/hyperlink" Target="http://www.aacsb.ntpu.edu.tw/teach/teachdba.php?teacher=NzU3MTBf6Kyd5qau5qGC" TargetMode="Externa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3.png"/><Relationship Id="rId5" Type="http://schemas.openxmlformats.org/officeDocument/2006/relationships/hyperlink" Target="https://web.ntpu.edu.tw/~myday/" TargetMode="External"/><Relationship Id="rId15" Type="http://schemas.openxmlformats.org/officeDocument/2006/relationships/image" Target="../media/image14.jpg"/><Relationship Id="rId10" Type="http://schemas.openxmlformats.org/officeDocument/2006/relationships/image" Target="../media/image2.jpg"/><Relationship Id="rId4" Type="http://schemas.openxmlformats.org/officeDocument/2006/relationships/hyperlink" Target="https://web.ntpu.edu.tw/~myday/cindex.htm" TargetMode="External"/><Relationship Id="rId9" Type="http://schemas.openxmlformats.org/officeDocument/2006/relationships/image" Target="../media/image13.png"/><Relationship Id="rId1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6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3.png"/><Relationship Id="rId7" Type="http://schemas.openxmlformats.org/officeDocument/2006/relationships/image" Target="../media/image54.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53.jpg"/><Relationship Id="rId10" Type="http://schemas.openxmlformats.org/officeDocument/2006/relationships/image" Target="../media/image32.jpg"/><Relationship Id="rId4" Type="http://schemas.openxmlformats.org/officeDocument/2006/relationships/image" Target="../media/image52.jpg"/><Relationship Id="rId9" Type="http://schemas.openxmlformats.org/officeDocument/2006/relationships/image" Target="../media/image56.jpg"/></Relationships>
</file>

<file path=ppt/slides/_rels/slide6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hyperlink" Target="http://www.mis.ntpu.edu.tw/en/" TargetMode="External"/><Relationship Id="rId13"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www.mis.ntpu.edu.tw/" TargetMode="External"/><Relationship Id="rId12" Type="http://schemas.openxmlformats.org/officeDocument/2006/relationships/image" Target="../media/image5.tiff"/><Relationship Id="rId17" Type="http://schemas.openxmlformats.org/officeDocument/2006/relationships/image" Target="../media/image10.png"/><Relationship Id="rId2" Type="http://schemas.openxmlformats.org/officeDocument/2006/relationships/image" Target="../media/image2.jp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4.jpeg"/><Relationship Id="rId5" Type="http://schemas.openxmlformats.org/officeDocument/2006/relationships/hyperlink" Target="https://web.ntpu.edu.tw/~myday/" TargetMode="External"/><Relationship Id="rId15" Type="http://schemas.openxmlformats.org/officeDocument/2006/relationships/image" Target="../media/image8.png"/><Relationship Id="rId10" Type="http://schemas.openxmlformats.org/officeDocument/2006/relationships/hyperlink" Target="https://web.ntpu.edu.tw/~myday" TargetMode="External"/><Relationship Id="rId4" Type="http://schemas.openxmlformats.org/officeDocument/2006/relationships/hyperlink" Target="https://web.ntpu.edu.tw/~myday/cindex.htm" TargetMode="External"/><Relationship Id="rId9" Type="http://schemas.openxmlformats.org/officeDocument/2006/relationships/hyperlink" Target="http://mail.im.tku.edu.tw/~myday/" TargetMode="Externa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508760" y="52818"/>
            <a:ext cx="8869680" cy="536512"/>
          </a:xfrm>
        </p:spPr>
        <p:txBody>
          <a:bodyPr>
            <a:normAutofit/>
          </a:bodyPr>
          <a:lstStyle/>
          <a:p>
            <a:r>
              <a:rPr lang="en-US" altLang="zh-TW" sz="2400" b="1"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2021 AWS Academy/Educate </a:t>
            </a:r>
            <a:r>
              <a:rPr lang="zh-TW" altLang="en-US" sz="2400" b="1"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雲端計算融入課程教學研討會</a:t>
            </a:r>
            <a:endParaRPr lang="en-US" sz="2400" b="1" dirty="0">
              <a:solidFill>
                <a:schemeClr val="accent1">
                  <a:lumMod val="75000"/>
                </a:schemeClr>
              </a:solidFill>
              <a:latin typeface="Calibri" panose="020F0502020204030204" pitchFamily="34" charset="0"/>
              <a:ea typeface="HEITI TC MEDIUM" pitchFamily="2" charset="-128"/>
              <a:cs typeface="Calibri" panose="020F0502020204030204" pitchFamily="34" charset="0"/>
            </a:endParaRPr>
          </a:p>
        </p:txBody>
      </p:sp>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
        <p:nvSpPr>
          <p:cNvPr id="18" name="Title 1">
            <a:extLst>
              <a:ext uri="{FF2B5EF4-FFF2-40B4-BE49-F238E27FC236}">
                <a16:creationId xmlns:a16="http://schemas.microsoft.com/office/drawing/2014/main" id="{1385B068-7DD6-5942-8CA0-26C9A8DA51E2}"/>
              </a:ext>
            </a:extLst>
          </p:cNvPr>
          <p:cNvSpPr txBox="1">
            <a:spLocks/>
          </p:cNvSpPr>
          <p:nvPr/>
        </p:nvSpPr>
        <p:spPr>
          <a:xfrm>
            <a:off x="623287" y="1160689"/>
            <a:ext cx="11102135" cy="2423140"/>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600"/>
              </a:spcAft>
            </a:pPr>
            <a:r>
              <a:rPr lang="en-US" altLang="zh-TW" sz="17200" b="1" dirty="0">
                <a:solidFill>
                  <a:srgbClr val="C00000"/>
                </a:solidFill>
                <a:latin typeface="Arial" panose="020B0604020202020204" pitchFamily="34" charset="0"/>
                <a:ea typeface="HEITI TC MEDIUM" pitchFamily="2" charset="-128"/>
                <a:cs typeface="Arial" panose="020B0604020202020204" pitchFamily="34" charset="0"/>
              </a:rPr>
              <a:t>NTPU AWS Academy Educate </a:t>
            </a:r>
            <a:br>
              <a:rPr lang="en-US" altLang="zh-TW" sz="17200" b="1" dirty="0">
                <a:solidFill>
                  <a:srgbClr val="C00000"/>
                </a:solidFill>
                <a:latin typeface="Arial" panose="020B0604020202020204" pitchFamily="34" charset="0"/>
                <a:ea typeface="HEITI TC MEDIUM" pitchFamily="2" charset="-128"/>
                <a:cs typeface="Arial" panose="020B0604020202020204" pitchFamily="34" charset="0"/>
              </a:rPr>
            </a:br>
            <a:r>
              <a:rPr lang="zh-TW" altLang="en-US" sz="17800" b="1" dirty="0">
                <a:solidFill>
                  <a:srgbClr val="C00000"/>
                </a:solidFill>
                <a:latin typeface="Arial" panose="020B0604020202020204" pitchFamily="34" charset="0"/>
                <a:ea typeface="HEITI TC MEDIUM" pitchFamily="2" charset="-128"/>
                <a:cs typeface="Arial" panose="020B0604020202020204" pitchFamily="34" charset="0"/>
              </a:rPr>
              <a:t>雲端計算融入課程教學</a:t>
            </a:r>
            <a:endParaRPr lang="en-US" altLang="zh-TW" sz="17800" b="1" dirty="0">
              <a:solidFill>
                <a:srgbClr val="C00000"/>
              </a:solidFill>
              <a:latin typeface="Arial" panose="020B0604020202020204" pitchFamily="34" charset="0"/>
              <a:ea typeface="HEITI TC MEDIUM" pitchFamily="2" charset="-128"/>
              <a:cs typeface="Arial" panose="020B0604020202020204" pitchFamily="34" charset="0"/>
            </a:endParaRPr>
          </a:p>
          <a:p>
            <a:pPr>
              <a:lnSpc>
                <a:spcPct val="120000"/>
              </a:lnSpc>
              <a:spcBef>
                <a:spcPts val="600"/>
              </a:spcBef>
            </a:pPr>
            <a:r>
              <a:rPr lang="en-US" sz="7100" b="1" dirty="0">
                <a:solidFill>
                  <a:srgbClr val="C00000"/>
                </a:solidFill>
                <a:latin typeface="Arial" panose="020B0604020202020204" pitchFamily="34" charset="0"/>
                <a:ea typeface="HEITI TC MEDIUM" pitchFamily="2" charset="-128"/>
                <a:cs typeface="Arial" panose="020B0604020202020204" pitchFamily="34" charset="0"/>
              </a:rPr>
              <a:t>(AWS Academy Educate Cloud Computing in Curriculum Infusion at NTPU)</a:t>
            </a:r>
          </a:p>
        </p:txBody>
      </p:sp>
      <p:sp>
        <p:nvSpPr>
          <p:cNvPr id="20" name="TextBox 19">
            <a:extLst>
              <a:ext uri="{FF2B5EF4-FFF2-40B4-BE49-F238E27FC236}">
                <a16:creationId xmlns:a16="http://schemas.microsoft.com/office/drawing/2014/main" id="{21D72258-E7EE-854B-A0E9-06FA396D31D1}"/>
              </a:ext>
            </a:extLst>
          </p:cNvPr>
          <p:cNvSpPr txBox="1"/>
          <p:nvPr/>
        </p:nvSpPr>
        <p:spPr>
          <a:xfrm>
            <a:off x="3047972" y="3698665"/>
            <a:ext cx="5849256" cy="523220"/>
          </a:xfrm>
          <a:prstGeom prst="rect">
            <a:avLst/>
          </a:prstGeom>
          <a:noFill/>
        </p:spPr>
        <p:txBody>
          <a:bodyPr wrap="square" rtlCol="0">
            <a:spAutoFit/>
          </a:bodyPr>
          <a:lstStyle/>
          <a:p>
            <a:pPr algn="ct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Time: 110</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年</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11</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月</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26</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日（五）上午</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9</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時至下午</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2</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時</a:t>
            </a:r>
            <a:endPar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endParaRPr>
          </a:p>
          <a:p>
            <a:pPr algn="ct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Place: </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實踐大學臺北校區</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N</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棟圖資大樓地下</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2</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樓團體欣賞室</a:t>
            </a:r>
            <a:endParaRPr lang="en-US" sz="1400" dirty="0">
              <a:solidFill>
                <a:schemeClr val="bg1">
                  <a:lumMod val="65000"/>
                </a:schemeClr>
              </a:solidFill>
              <a:latin typeface="Heiti TC Medium" pitchFamily="2" charset="-128"/>
              <a:ea typeface="Heiti TC Medium" pitchFamily="2" charset="-128"/>
              <a:cs typeface="Calibri" panose="020F0502020204030204" pitchFamily="34" charset="0"/>
            </a:endParaRPr>
          </a:p>
        </p:txBody>
      </p:sp>
      <p:sp>
        <p:nvSpPr>
          <p:cNvPr id="23" name="Subtitle 2">
            <a:extLst>
              <a:ext uri="{FF2B5EF4-FFF2-40B4-BE49-F238E27FC236}">
                <a16:creationId xmlns:a16="http://schemas.microsoft.com/office/drawing/2014/main" id="{DDEEC56E-2DB6-CF45-8A74-2B6B99DEE3D0}"/>
              </a:ext>
            </a:extLst>
          </p:cNvPr>
          <p:cNvSpPr>
            <a:spLocks noGrp="1"/>
          </p:cNvSpPr>
          <p:nvPr>
            <p:ph type="subTitle" idx="1"/>
          </p:nvPr>
        </p:nvSpPr>
        <p:spPr>
          <a:xfrm>
            <a:off x="2319653" y="4192766"/>
            <a:ext cx="8440972"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4"/>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400" b="1" dirty="0">
                <a:solidFill>
                  <a:srgbClr val="898989"/>
                </a:solidFill>
                <a:cs typeface="Calibri" panose="020F0502020204030204" pitchFamily="34" charset="0"/>
                <a:hlinkClick r:id="rId5"/>
              </a:rPr>
              <a:t>Min-Yuh Day</a:t>
            </a:r>
            <a:r>
              <a:rPr lang="en-US" altLang="zh-TW" sz="144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4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6"/>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7"/>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8"/>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6"/>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9"/>
            </a:endParaRPr>
          </a:p>
          <a:p>
            <a:pPr algn="ctr">
              <a:lnSpc>
                <a:spcPct val="120000"/>
              </a:lnSpc>
              <a:spcBef>
                <a:spcPts val="600"/>
              </a:spcBef>
            </a:pPr>
            <a:r>
              <a:rPr lang="en-US" sz="4000" dirty="0">
                <a:latin typeface="Arial" panose="020B0604020202020204" pitchFamily="34" charset="0"/>
                <a:cs typeface="Arial" panose="020B0604020202020204" pitchFamily="34" charset="0"/>
                <a:hlinkClick r:id="rId10"/>
              </a:rPr>
              <a:t>https://web.ntpu.edu.tw/~myday</a:t>
            </a:r>
            <a:endParaRPr lang="en-US" sz="400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2021-11-26</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24" name="Picture 4" descr="http://mail.tku.edu.tw/myday/images/Myday_Photo.jpg">
            <a:extLst>
              <a:ext uri="{FF2B5EF4-FFF2-40B4-BE49-F238E27FC236}">
                <a16:creationId xmlns:a16="http://schemas.microsoft.com/office/drawing/2014/main" id="{4DA496C0-0068-9A44-91F0-E869912B5366}"/>
              </a:ext>
            </a:extLst>
          </p:cNvPr>
          <p:cNvPicPr>
            <a:picLocks noChangeAspect="1" noChangeArrowheads="1"/>
          </p:cNvPicPr>
          <p:nvPr/>
        </p:nvPicPr>
        <p:blipFill>
          <a:blip r:embed="rId11" cstate="print"/>
          <a:srcRect l="10527" t="1544" r="10527" b="25148"/>
          <a:stretch>
            <a:fillRect/>
          </a:stretch>
        </p:blipFill>
        <p:spPr bwMode="auto">
          <a:xfrm>
            <a:off x="1377519" y="4449082"/>
            <a:ext cx="1353507" cy="1675770"/>
          </a:xfrm>
          <a:prstGeom prst="rect">
            <a:avLst/>
          </a:prstGeom>
          <a:noFill/>
        </p:spPr>
      </p:pic>
      <p:pic>
        <p:nvPicPr>
          <p:cNvPr id="27" name="Picture 26">
            <a:extLst>
              <a:ext uri="{FF2B5EF4-FFF2-40B4-BE49-F238E27FC236}">
                <a16:creationId xmlns:a16="http://schemas.microsoft.com/office/drawing/2014/main" id="{D67E3147-F56B-4844-9E50-7A9887F9647D}"/>
              </a:ext>
            </a:extLst>
          </p:cNvPr>
          <p:cNvPicPr>
            <a:picLocks noChangeAspect="1"/>
          </p:cNvPicPr>
          <p:nvPr/>
        </p:nvPicPr>
        <p:blipFill>
          <a:blip r:embed="rId12"/>
          <a:stretch>
            <a:fillRect/>
          </a:stretch>
        </p:blipFill>
        <p:spPr>
          <a:xfrm>
            <a:off x="11304230" y="5928755"/>
            <a:ext cx="791692" cy="791692"/>
          </a:xfrm>
          <a:prstGeom prst="rect">
            <a:avLst/>
          </a:prstGeom>
        </p:spPr>
      </p:pic>
      <p:pic>
        <p:nvPicPr>
          <p:cNvPr id="28" name="Picture 27">
            <a:extLst>
              <a:ext uri="{FF2B5EF4-FFF2-40B4-BE49-F238E27FC236}">
                <a16:creationId xmlns:a16="http://schemas.microsoft.com/office/drawing/2014/main" id="{5BD8C922-0D4F-D241-A9F2-BFBFAAAC8AE7}"/>
              </a:ext>
            </a:extLst>
          </p:cNvPr>
          <p:cNvPicPr>
            <a:picLocks noChangeAspect="1"/>
          </p:cNvPicPr>
          <p:nvPr/>
        </p:nvPicPr>
        <p:blipFill>
          <a:blip r:embed="rId13"/>
          <a:stretch>
            <a:fillRect/>
          </a:stretch>
        </p:blipFill>
        <p:spPr>
          <a:xfrm>
            <a:off x="509547" y="5057504"/>
            <a:ext cx="421513" cy="511280"/>
          </a:xfrm>
          <a:prstGeom prst="rect">
            <a:avLst/>
          </a:prstGeom>
        </p:spPr>
      </p:pic>
      <p:pic>
        <p:nvPicPr>
          <p:cNvPr id="29" name="Picture 28">
            <a:extLst>
              <a:ext uri="{FF2B5EF4-FFF2-40B4-BE49-F238E27FC236}">
                <a16:creationId xmlns:a16="http://schemas.microsoft.com/office/drawing/2014/main" id="{DCD610C0-FB76-E54D-8149-3EFAA9C9A98A}"/>
              </a:ext>
            </a:extLst>
          </p:cNvPr>
          <p:cNvPicPr>
            <a:picLocks noChangeAspect="1"/>
          </p:cNvPicPr>
          <p:nvPr/>
        </p:nvPicPr>
        <p:blipFill>
          <a:blip r:embed="rId14"/>
          <a:stretch>
            <a:fillRect/>
          </a:stretch>
        </p:blipFill>
        <p:spPr>
          <a:xfrm>
            <a:off x="214532" y="5489820"/>
            <a:ext cx="511280" cy="511280"/>
          </a:xfrm>
          <a:prstGeom prst="rect">
            <a:avLst/>
          </a:prstGeom>
        </p:spPr>
      </p:pic>
      <p:pic>
        <p:nvPicPr>
          <p:cNvPr id="30" name="Picture 29">
            <a:extLst>
              <a:ext uri="{FF2B5EF4-FFF2-40B4-BE49-F238E27FC236}">
                <a16:creationId xmlns:a16="http://schemas.microsoft.com/office/drawing/2014/main" id="{4F1FF437-B34D-8247-A657-2BC5FDF5DF02}"/>
              </a:ext>
            </a:extLst>
          </p:cNvPr>
          <p:cNvPicPr>
            <a:picLocks noChangeAspect="1"/>
          </p:cNvPicPr>
          <p:nvPr/>
        </p:nvPicPr>
        <p:blipFill>
          <a:blip r:embed="rId15"/>
          <a:stretch>
            <a:fillRect/>
          </a:stretch>
        </p:blipFill>
        <p:spPr>
          <a:xfrm>
            <a:off x="714727" y="5485126"/>
            <a:ext cx="511280" cy="511280"/>
          </a:xfrm>
          <a:prstGeom prst="rect">
            <a:avLst/>
          </a:prstGeom>
        </p:spPr>
      </p:pic>
      <p:pic>
        <p:nvPicPr>
          <p:cNvPr id="31" name="Picture 30">
            <a:extLst>
              <a:ext uri="{FF2B5EF4-FFF2-40B4-BE49-F238E27FC236}">
                <a16:creationId xmlns:a16="http://schemas.microsoft.com/office/drawing/2014/main" id="{2F13A76F-C8C0-D540-BCBD-E9C8F2F8D0C1}"/>
              </a:ext>
            </a:extLst>
          </p:cNvPr>
          <p:cNvPicPr>
            <a:picLocks noChangeAspect="1"/>
          </p:cNvPicPr>
          <p:nvPr/>
        </p:nvPicPr>
        <p:blipFill>
          <a:blip r:embed="rId16"/>
          <a:stretch>
            <a:fillRect/>
          </a:stretch>
        </p:blipFill>
        <p:spPr>
          <a:xfrm>
            <a:off x="272194" y="4535116"/>
            <a:ext cx="935665" cy="421967"/>
          </a:xfrm>
          <a:prstGeom prst="rect">
            <a:avLst/>
          </a:prstGeom>
        </p:spPr>
      </p:pic>
      <p:pic>
        <p:nvPicPr>
          <p:cNvPr id="32" name="Picture 31">
            <a:extLst>
              <a:ext uri="{FF2B5EF4-FFF2-40B4-BE49-F238E27FC236}">
                <a16:creationId xmlns:a16="http://schemas.microsoft.com/office/drawing/2014/main" id="{B5BA2995-7584-8D43-ACEB-D2B3A8E44A7A}"/>
              </a:ext>
            </a:extLst>
          </p:cNvPr>
          <p:cNvPicPr>
            <a:picLocks noChangeAspect="1"/>
          </p:cNvPicPr>
          <p:nvPr/>
        </p:nvPicPr>
        <p:blipFill>
          <a:blip r:embed="rId17"/>
          <a:stretch>
            <a:fillRect/>
          </a:stretch>
        </p:blipFill>
        <p:spPr>
          <a:xfrm>
            <a:off x="10707986" y="321302"/>
            <a:ext cx="1208863" cy="723727"/>
          </a:xfrm>
          <a:prstGeom prst="rect">
            <a:avLst/>
          </a:prstGeom>
        </p:spPr>
      </p:pic>
    </p:spTree>
    <p:extLst>
      <p:ext uri="{BB962C8B-B14F-4D97-AF65-F5344CB8AC3E}">
        <p14:creationId xmlns:p14="http://schemas.microsoft.com/office/powerpoint/2010/main" val="126078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Objectives</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416594"/>
            <a:ext cx="10515600" cy="5169400"/>
          </a:xfrm>
        </p:spPr>
        <p:txBody>
          <a:bodyPr>
            <a:normAutofit lnSpcReduction="10000"/>
          </a:bodyPr>
          <a:lstStyle/>
          <a:p>
            <a:r>
              <a:rPr lang="en-US" dirty="0"/>
              <a:t>This course introduces </a:t>
            </a:r>
            <a:r>
              <a:rPr lang="en-US" dirty="0">
                <a:solidFill>
                  <a:srgbClr val="C00000"/>
                </a:solidFill>
              </a:rPr>
              <a:t>Amazon Web Services (AWS)</a:t>
            </a:r>
            <a:r>
              <a:rPr lang="en-US" dirty="0"/>
              <a:t>, the cloud computing service of Amazon. </a:t>
            </a:r>
          </a:p>
          <a:p>
            <a:r>
              <a:rPr lang="en-US" dirty="0"/>
              <a:t>For students who want to fully understand the concept of enterprise cloud computing, this course will introduce the AWS Academy Cloud Foundations. </a:t>
            </a:r>
          </a:p>
          <a:p>
            <a:r>
              <a:rPr lang="en-US" dirty="0"/>
              <a:t>Topics include </a:t>
            </a:r>
            <a:r>
              <a:rPr lang="en-US" dirty="0">
                <a:solidFill>
                  <a:srgbClr val="C00000"/>
                </a:solidFill>
              </a:rPr>
              <a:t>Cloud Concepts Overview, Cloud Economics and Billing, AWS Global Infrastructure Overview, AWS Cloud Security, Networking and Content Delivery, Cloud Compute, Cloud Storage, Cloud Databases, Cloud Architecture, Cloud Automatic Scaling and Monitoring</a:t>
            </a:r>
            <a:r>
              <a:rPr lang="en-US" dirty="0"/>
              <a:t>. </a:t>
            </a:r>
          </a:p>
          <a:p>
            <a:r>
              <a:rPr lang="en-US" dirty="0"/>
              <a:t>The course objective is training students to pass the certification of </a:t>
            </a:r>
            <a:r>
              <a:rPr lang="en-US" dirty="0">
                <a:solidFill>
                  <a:srgbClr val="C00000"/>
                </a:solidFill>
              </a:rPr>
              <a:t>AWS Certified Cloud Practitioner</a:t>
            </a:r>
            <a:r>
              <a:rPr lang="en-US" dirty="0"/>
              <a:t>.</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7" name="Picture 6">
            <a:extLst>
              <a:ext uri="{FF2B5EF4-FFF2-40B4-BE49-F238E27FC236}">
                <a16:creationId xmlns:a16="http://schemas.microsoft.com/office/drawing/2014/main" id="{9231EE55-E1AB-0248-A832-9F2441BDEC44}"/>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9" name="Picture 8">
            <a:extLst>
              <a:ext uri="{FF2B5EF4-FFF2-40B4-BE49-F238E27FC236}">
                <a16:creationId xmlns:a16="http://schemas.microsoft.com/office/drawing/2014/main" id="{4388AA4D-D998-D24E-8D29-AB0089677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C5DBA3EF-792E-224B-BAD6-051687E2F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22501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Outline</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229758"/>
            <a:ext cx="10515600" cy="5356236"/>
          </a:xfrm>
        </p:spPr>
        <p:txBody>
          <a:bodyPr>
            <a:normAutofit lnSpcReduction="10000"/>
          </a:bodyPr>
          <a:lstStyle/>
          <a:p>
            <a:pPr marL="514350" indent="-514350">
              <a:buFont typeface="+mj-lt"/>
              <a:buAutoNum type="arabicPeriod"/>
            </a:pPr>
            <a:r>
              <a:rPr lang="en-US" dirty="0"/>
              <a:t>Cloud Concepts Overview </a:t>
            </a:r>
          </a:p>
          <a:p>
            <a:pPr marL="514350" indent="-514350">
              <a:buFont typeface="+mj-lt"/>
              <a:buAutoNum type="arabicPeriod"/>
            </a:pPr>
            <a:r>
              <a:rPr lang="en-US" dirty="0"/>
              <a:t>Cloud Economics and Billing</a:t>
            </a:r>
          </a:p>
          <a:p>
            <a:pPr marL="514350" indent="-514350">
              <a:buFont typeface="+mj-lt"/>
              <a:buAutoNum type="arabicPeriod"/>
            </a:pPr>
            <a:r>
              <a:rPr lang="en-US" dirty="0"/>
              <a:t>AWS Global Infrastructure Overview</a:t>
            </a:r>
          </a:p>
          <a:p>
            <a:pPr marL="514350" indent="-514350">
              <a:buFont typeface="+mj-lt"/>
              <a:buAutoNum type="arabicPeriod"/>
            </a:pPr>
            <a:r>
              <a:rPr lang="en-US" dirty="0"/>
              <a:t>AWS Cloud Security</a:t>
            </a:r>
          </a:p>
          <a:p>
            <a:pPr marL="514350" indent="-514350">
              <a:buFont typeface="+mj-lt"/>
              <a:buAutoNum type="arabicPeriod"/>
            </a:pPr>
            <a:r>
              <a:rPr lang="en-US" dirty="0"/>
              <a:t>Networking and Content Delivery</a:t>
            </a:r>
          </a:p>
          <a:p>
            <a:pPr marL="514350" indent="-514350">
              <a:buFont typeface="+mj-lt"/>
              <a:buAutoNum type="arabicPeriod"/>
            </a:pPr>
            <a:r>
              <a:rPr lang="en-US" dirty="0"/>
              <a:t>Cloud Compute</a:t>
            </a:r>
          </a:p>
          <a:p>
            <a:pPr marL="514350" indent="-514350">
              <a:buFont typeface="+mj-lt"/>
              <a:buAutoNum type="arabicPeriod"/>
            </a:pPr>
            <a:r>
              <a:rPr lang="en-US" dirty="0"/>
              <a:t>Cloud Storage </a:t>
            </a:r>
          </a:p>
          <a:p>
            <a:pPr marL="514350" indent="-514350">
              <a:buFont typeface="+mj-lt"/>
              <a:buAutoNum type="arabicPeriod"/>
            </a:pPr>
            <a:r>
              <a:rPr lang="en-US" dirty="0"/>
              <a:t>Cloud Databases </a:t>
            </a:r>
          </a:p>
          <a:p>
            <a:pPr marL="514350" indent="-514350">
              <a:buFont typeface="+mj-lt"/>
              <a:buAutoNum type="arabicPeriod"/>
            </a:pPr>
            <a:r>
              <a:rPr lang="en-US" dirty="0"/>
              <a:t>Cloud Architecture </a:t>
            </a:r>
          </a:p>
          <a:p>
            <a:pPr marL="514350" indent="-514350">
              <a:buFont typeface="+mj-lt"/>
              <a:buAutoNum type="arabicPeriod"/>
            </a:pPr>
            <a:r>
              <a:rPr lang="en-US" dirty="0"/>
              <a:t>Cloud Automatic Scaling and Monitoring</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7" name="Picture 6">
            <a:extLst>
              <a:ext uri="{FF2B5EF4-FFF2-40B4-BE49-F238E27FC236}">
                <a16:creationId xmlns:a16="http://schemas.microsoft.com/office/drawing/2014/main" id="{473E600F-588E-4C44-8AF5-79B0A3A65CED}"/>
              </a:ext>
            </a:extLst>
          </p:cNvPr>
          <p:cNvPicPr>
            <a:picLocks noChangeAspect="1"/>
          </p:cNvPicPr>
          <p:nvPr/>
        </p:nvPicPr>
        <p:blipFill>
          <a:blip r:embed="rId2"/>
          <a:stretch>
            <a:fillRect/>
          </a:stretch>
        </p:blipFill>
        <p:spPr>
          <a:xfrm>
            <a:off x="11063909" y="64645"/>
            <a:ext cx="1017108" cy="1017108"/>
          </a:xfrm>
          <a:prstGeom prst="rect">
            <a:avLst/>
          </a:prstGeom>
        </p:spPr>
      </p:pic>
      <p:pic>
        <p:nvPicPr>
          <p:cNvPr id="9" name="Picture 8">
            <a:extLst>
              <a:ext uri="{FF2B5EF4-FFF2-40B4-BE49-F238E27FC236}">
                <a16:creationId xmlns:a16="http://schemas.microsoft.com/office/drawing/2014/main" id="{ED9A5D0E-8DE6-654E-9DAE-9BE992278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DE8EC617-4BA4-9B48-8842-3C8F05960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511143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12</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fontScale="92500" lnSpcReduction="10000"/>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rgbClr val="FF0000"/>
                </a:solidFill>
                <a:latin typeface="Calibri" pitchFamily="34" charset="0"/>
                <a:ea typeface="標楷體" pitchFamily="65" charset="-120"/>
              </a:rPr>
              <a:t>1  2021/02/24  </a:t>
            </a:r>
            <a:r>
              <a:rPr lang="zh-TW" altLang="en-US" dirty="0">
                <a:solidFill>
                  <a:srgbClr val="FF0000"/>
                </a:solidFill>
                <a:latin typeface="Calibri" pitchFamily="34" charset="0"/>
                <a:ea typeface="標楷體" pitchFamily="65" charset="-120"/>
              </a:rPr>
              <a:t>雲端概念概述 </a:t>
            </a:r>
            <a:br>
              <a:rPr lang="en-US" altLang="zh-TW" dirty="0">
                <a:solidFill>
                  <a:srgbClr val="FF0000"/>
                </a:solidFill>
                <a:latin typeface="Calibri" pitchFamily="34" charset="0"/>
                <a:ea typeface="標楷體" pitchFamily="65" charset="-120"/>
              </a:rPr>
            </a:br>
            <a:r>
              <a:rPr lang="en-US" altLang="zh-TW" dirty="0">
                <a:solidFill>
                  <a:srgbClr val="FF0000"/>
                </a:solidFill>
                <a:latin typeface="Calibri" pitchFamily="34" charset="0"/>
                <a:ea typeface="標楷體" pitchFamily="65" charset="-120"/>
              </a:rPr>
              <a:t>                            (Cloud Concepts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2  2021/03/03  </a:t>
            </a:r>
            <a:r>
              <a:rPr lang="zh-TW" altLang="en-US" dirty="0">
                <a:latin typeface="Calibri" pitchFamily="34" charset="0"/>
                <a:ea typeface="標楷體" pitchFamily="65" charset="-120"/>
              </a:rPr>
              <a:t>雲端經濟與計費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Economics and Billing)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3  2021/03/10  AWS</a:t>
            </a:r>
            <a:r>
              <a:rPr lang="zh-TW" altLang="en-US" dirty="0">
                <a:latin typeface="Calibri" pitchFamily="34" charset="0"/>
                <a:ea typeface="標楷體" pitchFamily="65" charset="-120"/>
              </a:rPr>
              <a:t>全球基礎設施概述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Global Infrastructure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4  2021/03/17  AWS</a:t>
            </a:r>
            <a:r>
              <a:rPr lang="zh-TW" altLang="en-US" dirty="0">
                <a:latin typeface="Calibri" pitchFamily="34" charset="0"/>
                <a:ea typeface="標楷體" pitchFamily="65" charset="-120"/>
              </a:rPr>
              <a:t>雲端安全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Cloud Security)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5  2021/03/24  </a:t>
            </a:r>
            <a:r>
              <a:rPr lang="zh-TW" altLang="en-US" dirty="0">
                <a:latin typeface="Calibri" pitchFamily="34" charset="0"/>
                <a:ea typeface="標楷體" pitchFamily="65" charset="-120"/>
              </a:rPr>
              <a:t>網路和內容交付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(Networking and Content Delivery)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6  2021/03/31  </a:t>
            </a:r>
            <a:r>
              <a:rPr lang="zh-TW" altLang="en-US" dirty="0">
                <a:latin typeface="Calibri" pitchFamily="34" charset="0"/>
                <a:ea typeface="標楷體" pitchFamily="65" charset="-120"/>
              </a:rPr>
              <a:t>雲端計算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Compute)</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970274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13</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7  2021/04/07  </a:t>
            </a:r>
            <a:r>
              <a:rPr lang="zh-TW" altLang="en-US" dirty="0">
                <a:latin typeface="Calibri" pitchFamily="34" charset="0"/>
                <a:ea typeface="標楷體" pitchFamily="65" charset="-120"/>
              </a:rPr>
              <a:t>雲端儲存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Storage)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8  2021/04/14  </a:t>
            </a:r>
            <a:r>
              <a:rPr lang="zh-TW" altLang="en-US" dirty="0">
                <a:latin typeface="Calibri" pitchFamily="34" charset="0"/>
                <a:ea typeface="標楷體" pitchFamily="65" charset="-120"/>
              </a:rPr>
              <a:t>雲端數據庫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Databases)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9  2021/04/21  </a:t>
            </a:r>
            <a:r>
              <a:rPr lang="zh-TW" altLang="en-US" dirty="0">
                <a:latin typeface="Calibri" pitchFamily="34" charset="0"/>
                <a:ea typeface="標楷體" pitchFamily="65" charset="-120"/>
              </a:rPr>
              <a:t>雲端架構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Architecture)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10  2021/04/28  </a:t>
            </a:r>
            <a:r>
              <a:rPr lang="zh-TW" altLang="en-US" dirty="0">
                <a:latin typeface="Calibri" pitchFamily="34" charset="0"/>
                <a:ea typeface="標楷體" pitchFamily="65" charset="-120"/>
              </a:rPr>
              <a:t>雲端自動擴展和監控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Automatic Scaling and Monitoring)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11  2021/05/05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12  2021/05/12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697613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14</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13  2021/05/19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14  2021/05/26  </a:t>
            </a:r>
            <a:r>
              <a:rPr lang="zh-TW" altLang="en-US" dirty="0">
                <a:latin typeface="Calibri" pitchFamily="34" charset="0"/>
                <a:ea typeface="標楷體" pitchFamily="65" charset="-120"/>
              </a:rPr>
              <a:t>雲端專案成果報告與討論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Project Presentation and Discussion)</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15  2021/06/02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16  2021/06/09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17  2021/06/16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18  2021/06/23  </a:t>
            </a:r>
            <a:r>
              <a:rPr lang="zh-TW" altLang="en-US" dirty="0">
                <a:latin typeface="Calibri" pitchFamily="34" charset="0"/>
                <a:ea typeface="標楷體" pitchFamily="65" charset="-120"/>
              </a:rPr>
              <a:t>期末專案成果報告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(Final Project Presentation) </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48530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FF7A3-B29A-B349-BE71-F9C15AB4C082}"/>
              </a:ext>
            </a:extLst>
          </p:cNvPr>
          <p:cNvPicPr>
            <a:picLocks noChangeAspect="1"/>
          </p:cNvPicPr>
          <p:nvPr/>
        </p:nvPicPr>
        <p:blipFill>
          <a:blip r:embed="rId2"/>
          <a:stretch>
            <a:fillRect/>
          </a:stretch>
        </p:blipFill>
        <p:spPr>
          <a:xfrm>
            <a:off x="1026885" y="852696"/>
            <a:ext cx="10207174" cy="5755839"/>
          </a:xfrm>
          <a:prstGeom prst="rect">
            <a:avLst/>
          </a:prstGeom>
        </p:spPr>
      </p:pic>
      <p:sp>
        <p:nvSpPr>
          <p:cNvPr id="6" name="Rectangle 5">
            <a:extLst>
              <a:ext uri="{FF2B5EF4-FFF2-40B4-BE49-F238E27FC236}">
                <a16:creationId xmlns:a16="http://schemas.microsoft.com/office/drawing/2014/main" id="{0CD61A5C-8CC8-4848-90EE-3EC3822EB43E}"/>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sp>
        <p:nvSpPr>
          <p:cNvPr id="7" name="Rounded Rectangle 6">
            <a:extLst>
              <a:ext uri="{FF2B5EF4-FFF2-40B4-BE49-F238E27FC236}">
                <a16:creationId xmlns:a16="http://schemas.microsoft.com/office/drawing/2014/main" id="{545CC0C4-9C7E-7341-8BF1-BEFCCEE9799A}"/>
              </a:ext>
            </a:extLst>
          </p:cNvPr>
          <p:cNvSpPr/>
          <p:nvPr/>
        </p:nvSpPr>
        <p:spPr>
          <a:xfrm>
            <a:off x="957941" y="4847769"/>
            <a:ext cx="7271659" cy="1617281"/>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370BEE-58E4-3240-AC8A-90B8806F39B1}"/>
              </a:ext>
            </a:extLst>
          </p:cNvPr>
          <p:cNvSpPr/>
          <p:nvPr/>
        </p:nvSpPr>
        <p:spPr>
          <a:xfrm>
            <a:off x="957941" y="2728686"/>
            <a:ext cx="4034973" cy="2072784"/>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324FF-6D98-F049-86C5-14CABEAD292D}"/>
              </a:ext>
            </a:extLst>
          </p:cNvPr>
          <p:cNvSpPr txBox="1"/>
          <p:nvPr/>
        </p:nvSpPr>
        <p:spPr>
          <a:xfrm>
            <a:off x="2214818" y="3942129"/>
            <a:ext cx="958083" cy="646331"/>
          </a:xfrm>
          <a:prstGeom prst="rect">
            <a:avLst/>
          </a:prstGeom>
          <a:noFill/>
        </p:spPr>
        <p:txBody>
          <a:bodyPr wrap="none" rtlCol="0">
            <a:spAutoFit/>
          </a:bodyPr>
          <a:lstStyle/>
          <a:p>
            <a:r>
              <a:rPr lang="en-US" sz="3600" b="1" dirty="0">
                <a:solidFill>
                  <a:srgbClr val="C00000"/>
                </a:solidFill>
              </a:rPr>
              <a:t>SAA</a:t>
            </a:r>
          </a:p>
        </p:txBody>
      </p:sp>
      <p:sp>
        <p:nvSpPr>
          <p:cNvPr id="10" name="TextBox 9">
            <a:extLst>
              <a:ext uri="{FF2B5EF4-FFF2-40B4-BE49-F238E27FC236}">
                <a16:creationId xmlns:a16="http://schemas.microsoft.com/office/drawing/2014/main" id="{822618DF-6368-F641-945B-411FA2FA79C7}"/>
              </a:ext>
            </a:extLst>
          </p:cNvPr>
          <p:cNvSpPr txBox="1"/>
          <p:nvPr/>
        </p:nvSpPr>
        <p:spPr>
          <a:xfrm>
            <a:off x="2275778" y="5809605"/>
            <a:ext cx="835485" cy="646331"/>
          </a:xfrm>
          <a:prstGeom prst="rect">
            <a:avLst/>
          </a:prstGeom>
          <a:noFill/>
        </p:spPr>
        <p:txBody>
          <a:bodyPr wrap="none" rtlCol="0">
            <a:spAutoFit/>
          </a:bodyPr>
          <a:lstStyle/>
          <a:p>
            <a:r>
              <a:rPr lang="en-US" sz="3600" b="1" dirty="0">
                <a:solidFill>
                  <a:srgbClr val="C00000"/>
                </a:solidFill>
              </a:rPr>
              <a:t>CLF</a:t>
            </a:r>
          </a:p>
        </p:txBody>
      </p:sp>
      <p:sp>
        <p:nvSpPr>
          <p:cNvPr id="11" name="TextBox 10">
            <a:extLst>
              <a:ext uri="{FF2B5EF4-FFF2-40B4-BE49-F238E27FC236}">
                <a16:creationId xmlns:a16="http://schemas.microsoft.com/office/drawing/2014/main" id="{D5B679E7-D0D0-4845-BF2C-08E832AE7A6E}"/>
              </a:ext>
            </a:extLst>
          </p:cNvPr>
          <p:cNvSpPr txBox="1"/>
          <p:nvPr/>
        </p:nvSpPr>
        <p:spPr>
          <a:xfrm>
            <a:off x="246744" y="5142138"/>
            <a:ext cx="695739" cy="861774"/>
          </a:xfrm>
          <a:prstGeom prst="rect">
            <a:avLst/>
          </a:prstGeom>
          <a:noFill/>
        </p:spPr>
        <p:txBody>
          <a:bodyPr wrap="square" rtlCol="0">
            <a:spAutoFit/>
          </a:bodyPr>
          <a:lstStyle/>
          <a:p>
            <a:pPr algn="ctr"/>
            <a:r>
              <a:rPr lang="en-US" sz="5000" b="1" dirty="0">
                <a:solidFill>
                  <a:srgbClr val="C00000"/>
                </a:solidFill>
              </a:rPr>
              <a:t>1</a:t>
            </a:r>
          </a:p>
        </p:txBody>
      </p:sp>
      <p:sp>
        <p:nvSpPr>
          <p:cNvPr id="12" name="TextBox 11">
            <a:extLst>
              <a:ext uri="{FF2B5EF4-FFF2-40B4-BE49-F238E27FC236}">
                <a16:creationId xmlns:a16="http://schemas.microsoft.com/office/drawing/2014/main" id="{FAEFA240-1C0A-654F-BE1F-6607EFFCB053}"/>
              </a:ext>
            </a:extLst>
          </p:cNvPr>
          <p:cNvSpPr txBox="1"/>
          <p:nvPr/>
        </p:nvSpPr>
        <p:spPr>
          <a:xfrm>
            <a:off x="206988" y="3388131"/>
            <a:ext cx="695739" cy="861774"/>
          </a:xfrm>
          <a:prstGeom prst="rect">
            <a:avLst/>
          </a:prstGeom>
          <a:noFill/>
        </p:spPr>
        <p:txBody>
          <a:bodyPr wrap="square" rtlCol="0">
            <a:spAutoFit/>
          </a:bodyPr>
          <a:lstStyle/>
          <a:p>
            <a:pPr algn="ctr"/>
            <a:r>
              <a:rPr lang="en-US" sz="5000" b="1" dirty="0">
                <a:solidFill>
                  <a:srgbClr val="C00000"/>
                </a:solidFill>
              </a:rPr>
              <a:t>2</a:t>
            </a:r>
          </a:p>
        </p:txBody>
      </p:sp>
      <p:sp>
        <p:nvSpPr>
          <p:cNvPr id="13" name="Slide Number Placeholder 3">
            <a:extLst>
              <a:ext uri="{FF2B5EF4-FFF2-40B4-BE49-F238E27FC236}">
                <a16:creationId xmlns:a16="http://schemas.microsoft.com/office/drawing/2014/main" id="{E64799CB-9305-A942-B96C-A9846E081AF2}"/>
              </a:ext>
            </a:extLst>
          </p:cNvPr>
          <p:cNvSpPr>
            <a:spLocks noGrp="1"/>
          </p:cNvSpPr>
          <p:nvPr>
            <p:ph type="sldNum" sz="quarter" idx="12"/>
          </p:nvPr>
        </p:nvSpPr>
        <p:spPr>
          <a:xfrm>
            <a:off x="9320626" y="6480313"/>
            <a:ext cx="2743200" cy="274302"/>
          </a:xfrm>
        </p:spPr>
        <p:txBody>
          <a:bodyPr/>
          <a:lstStyle/>
          <a:p>
            <a:fld id="{5D6FF71F-CF6A-4C46-8F9B-61D49EEA70E3}" type="slidenum">
              <a:rPr lang="en-US" smtClean="0"/>
              <a:t>15</a:t>
            </a:fld>
            <a:endParaRPr lang="en-US" dirty="0"/>
          </a:p>
        </p:txBody>
      </p:sp>
      <p:sp>
        <p:nvSpPr>
          <p:cNvPr id="14" name="Title 1">
            <a:extLst>
              <a:ext uri="{FF2B5EF4-FFF2-40B4-BE49-F238E27FC236}">
                <a16:creationId xmlns:a16="http://schemas.microsoft.com/office/drawing/2014/main" id="{17CC42F2-E28D-5546-B74E-9D3EB6EF45E9}"/>
              </a:ext>
            </a:extLst>
          </p:cNvPr>
          <p:cNvSpPr>
            <a:spLocks noGrp="1"/>
          </p:cNvSpPr>
          <p:nvPr>
            <p:ph type="title"/>
          </p:nvPr>
        </p:nvSpPr>
        <p:spPr>
          <a:xfrm>
            <a:off x="881865" y="-10508"/>
            <a:ext cx="10352194" cy="883118"/>
          </a:xfrm>
        </p:spPr>
        <p:txBody>
          <a:bodyPr>
            <a:noAutofit/>
          </a:bodyPr>
          <a:lstStyle/>
          <a:p>
            <a:r>
              <a:rPr lang="en-US" b="1" dirty="0">
                <a:latin typeface="+mn-lt"/>
              </a:rPr>
              <a:t>AWS Certification</a:t>
            </a:r>
          </a:p>
        </p:txBody>
      </p:sp>
    </p:spTree>
    <p:extLst>
      <p:ext uri="{BB962C8B-B14F-4D97-AF65-F5344CB8AC3E}">
        <p14:creationId xmlns:p14="http://schemas.microsoft.com/office/powerpoint/2010/main" val="3022833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3882498" y="2038264"/>
            <a:ext cx="4243267" cy="4243267"/>
          </a:xfrm>
          <a:prstGeom prst="rect">
            <a:avLst/>
          </a:prstGeom>
        </p:spPr>
      </p:pic>
      <p:sp>
        <p:nvSpPr>
          <p:cNvPr id="11" name="TextBox 10">
            <a:extLst>
              <a:ext uri="{FF2B5EF4-FFF2-40B4-BE49-F238E27FC236}">
                <a16:creationId xmlns:a16="http://schemas.microsoft.com/office/drawing/2014/main" id="{CC9515B3-1937-7242-9D93-E5D815199832}"/>
              </a:ext>
            </a:extLst>
          </p:cNvPr>
          <p:cNvSpPr txBox="1"/>
          <p:nvPr/>
        </p:nvSpPr>
        <p:spPr>
          <a:xfrm>
            <a:off x="246744" y="5142138"/>
            <a:ext cx="695739" cy="861774"/>
          </a:xfrm>
          <a:prstGeom prst="rect">
            <a:avLst/>
          </a:prstGeom>
          <a:noFill/>
        </p:spPr>
        <p:txBody>
          <a:bodyPr wrap="square" rtlCol="0">
            <a:spAutoFit/>
          </a:bodyPr>
          <a:lstStyle/>
          <a:p>
            <a:pPr algn="ctr"/>
            <a:r>
              <a:rPr lang="en-US" sz="5000" b="1" dirty="0">
                <a:solidFill>
                  <a:srgbClr val="C00000"/>
                </a:solidFill>
              </a:rPr>
              <a:t>1</a:t>
            </a:r>
          </a:p>
        </p:txBody>
      </p:sp>
    </p:spTree>
    <p:extLst>
      <p:ext uri="{BB962C8B-B14F-4D97-AF65-F5344CB8AC3E}">
        <p14:creationId xmlns:p14="http://schemas.microsoft.com/office/powerpoint/2010/main" val="80493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329400"/>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4040931" y="1804597"/>
            <a:ext cx="4110138" cy="4110138"/>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
        <p:nvSpPr>
          <p:cNvPr id="10" name="TextBox 9">
            <a:extLst>
              <a:ext uri="{FF2B5EF4-FFF2-40B4-BE49-F238E27FC236}">
                <a16:creationId xmlns:a16="http://schemas.microsoft.com/office/drawing/2014/main" id="{B4D42767-8239-8D47-94D2-A5FD0F67464A}"/>
              </a:ext>
            </a:extLst>
          </p:cNvPr>
          <p:cNvSpPr txBox="1"/>
          <p:nvPr/>
        </p:nvSpPr>
        <p:spPr>
          <a:xfrm>
            <a:off x="206988" y="3388131"/>
            <a:ext cx="695739" cy="861774"/>
          </a:xfrm>
          <a:prstGeom prst="rect">
            <a:avLst/>
          </a:prstGeom>
          <a:noFill/>
        </p:spPr>
        <p:txBody>
          <a:bodyPr wrap="square" rtlCol="0">
            <a:spAutoFit/>
          </a:bodyPr>
          <a:lstStyle/>
          <a:p>
            <a:pPr algn="ctr"/>
            <a:r>
              <a:rPr lang="en-US" sz="5000" b="1" dirty="0">
                <a:solidFill>
                  <a:srgbClr val="C00000"/>
                </a:solidFill>
              </a:rPr>
              <a:t>2</a:t>
            </a:r>
          </a:p>
        </p:txBody>
      </p:sp>
    </p:spTree>
    <p:extLst>
      <p:ext uri="{BB962C8B-B14F-4D97-AF65-F5344CB8AC3E}">
        <p14:creationId xmlns:p14="http://schemas.microsoft.com/office/powerpoint/2010/main" val="4217044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84E5-6CDF-7445-B450-33E8E8120433}"/>
              </a:ext>
            </a:extLst>
          </p:cNvPr>
          <p:cNvSpPr>
            <a:spLocks noGrp="1"/>
          </p:cNvSpPr>
          <p:nvPr>
            <p:ph type="title"/>
          </p:nvPr>
        </p:nvSpPr>
        <p:spPr/>
        <p:txBody>
          <a:bodyPr>
            <a:normAutofit/>
          </a:bodyPr>
          <a:lstStyle/>
          <a:p>
            <a:r>
              <a:rPr lang="en-US" dirty="0">
                <a:latin typeface="+mn-lt"/>
              </a:rPr>
              <a:t>AWS Certified Cloud Practitioner</a:t>
            </a:r>
          </a:p>
        </p:txBody>
      </p:sp>
      <p:sp>
        <p:nvSpPr>
          <p:cNvPr id="3" name="Content Placeholder 2">
            <a:extLst>
              <a:ext uri="{FF2B5EF4-FFF2-40B4-BE49-F238E27FC236}">
                <a16:creationId xmlns:a16="http://schemas.microsoft.com/office/drawing/2014/main" id="{528B9C6D-C2BE-F44D-B094-521BBE4D1DCF}"/>
              </a:ext>
            </a:extLst>
          </p:cNvPr>
          <p:cNvSpPr>
            <a:spLocks noGrp="1"/>
          </p:cNvSpPr>
          <p:nvPr>
            <p:ph idx="1"/>
          </p:nvPr>
        </p:nvSpPr>
        <p:spPr/>
        <p:txBody>
          <a:bodyPr/>
          <a:lstStyle/>
          <a:p>
            <a:r>
              <a:rPr lang="en-US" dirty="0"/>
              <a:t>This certification provides individuals in a larger variety of cloud and technology roles with a way to validate their AWS Cloud knowledge and enhance their professional credibility.</a:t>
            </a:r>
          </a:p>
          <a:p>
            <a:r>
              <a:rPr lang="en-US" dirty="0"/>
              <a:t>This exam covers four domains, including cloud concepts, security, technology, and billing and pricing.</a:t>
            </a:r>
          </a:p>
        </p:txBody>
      </p:sp>
      <p:sp>
        <p:nvSpPr>
          <p:cNvPr id="4" name="Slide Number Placeholder 3">
            <a:extLst>
              <a:ext uri="{FF2B5EF4-FFF2-40B4-BE49-F238E27FC236}">
                <a16:creationId xmlns:a16="http://schemas.microsoft.com/office/drawing/2014/main" id="{2B0399F1-AB77-9A40-B168-567B3D8575FB}"/>
              </a:ext>
            </a:extLst>
          </p:cNvPr>
          <p:cNvSpPr>
            <a:spLocks noGrp="1"/>
          </p:cNvSpPr>
          <p:nvPr>
            <p:ph type="sldNum" sz="quarter" idx="12"/>
          </p:nvPr>
        </p:nvSpPr>
        <p:spPr/>
        <p:txBody>
          <a:bodyPr/>
          <a:lstStyle/>
          <a:p>
            <a:fld id="{5D6FF71F-CF6A-4C46-8F9B-61D49EEA70E3}" type="slidenum">
              <a:rPr lang="en-US" smtClean="0"/>
              <a:t>18</a:t>
            </a:fld>
            <a:endParaRPr lang="en-US"/>
          </a:p>
        </p:txBody>
      </p:sp>
      <p:pic>
        <p:nvPicPr>
          <p:cNvPr id="5" name="Picture 4">
            <a:extLst>
              <a:ext uri="{FF2B5EF4-FFF2-40B4-BE49-F238E27FC236}">
                <a16:creationId xmlns:a16="http://schemas.microsoft.com/office/drawing/2014/main" id="{A9680D6C-D58B-374E-8AB4-639997D2F898}"/>
              </a:ext>
            </a:extLst>
          </p:cNvPr>
          <p:cNvPicPr>
            <a:picLocks noChangeAspect="1"/>
          </p:cNvPicPr>
          <p:nvPr/>
        </p:nvPicPr>
        <p:blipFill>
          <a:blip r:embed="rId2"/>
          <a:stretch>
            <a:fillRect/>
          </a:stretch>
        </p:blipFill>
        <p:spPr>
          <a:xfrm>
            <a:off x="280203" y="748907"/>
            <a:ext cx="557997" cy="557997"/>
          </a:xfrm>
          <a:prstGeom prst="rect">
            <a:avLst/>
          </a:prstGeom>
        </p:spPr>
      </p:pic>
      <p:sp>
        <p:nvSpPr>
          <p:cNvPr id="6" name="Rectangle 5">
            <a:extLst>
              <a:ext uri="{FF2B5EF4-FFF2-40B4-BE49-F238E27FC236}">
                <a16:creationId xmlns:a16="http://schemas.microsoft.com/office/drawing/2014/main" id="{CDB26D4D-46E3-7B43-B189-96966E512121}"/>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https://aws.amazon.com/certification/certified-cloud-practitioner/</a:t>
            </a:r>
            <a:endParaRPr lang="en-US" dirty="0"/>
          </a:p>
        </p:txBody>
      </p:sp>
      <p:pic>
        <p:nvPicPr>
          <p:cNvPr id="7" name="Picture 6">
            <a:extLst>
              <a:ext uri="{FF2B5EF4-FFF2-40B4-BE49-F238E27FC236}">
                <a16:creationId xmlns:a16="http://schemas.microsoft.com/office/drawing/2014/main" id="{D4070FDA-C93E-3B4C-966C-278610C71740}"/>
              </a:ext>
            </a:extLst>
          </p:cNvPr>
          <p:cNvPicPr>
            <a:picLocks noChangeAspect="1"/>
          </p:cNvPicPr>
          <p:nvPr/>
        </p:nvPicPr>
        <p:blipFill>
          <a:blip r:embed="rId4"/>
          <a:stretch>
            <a:fillRect/>
          </a:stretch>
        </p:blipFill>
        <p:spPr>
          <a:xfrm>
            <a:off x="9953746" y="4411482"/>
            <a:ext cx="2095500" cy="2095500"/>
          </a:xfrm>
          <a:prstGeom prst="rect">
            <a:avLst/>
          </a:prstGeom>
        </p:spPr>
      </p:pic>
    </p:spTree>
    <p:extLst>
      <p:ext uri="{BB962C8B-B14F-4D97-AF65-F5344CB8AC3E}">
        <p14:creationId xmlns:p14="http://schemas.microsoft.com/office/powerpoint/2010/main" val="3476890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3ABA-98A6-E94B-BB4D-A42030542CCB}"/>
              </a:ext>
            </a:extLst>
          </p:cNvPr>
          <p:cNvSpPr>
            <a:spLocks noGrp="1"/>
          </p:cNvSpPr>
          <p:nvPr>
            <p:ph type="title"/>
          </p:nvPr>
        </p:nvSpPr>
        <p:spPr/>
        <p:txBody>
          <a:bodyPr>
            <a:normAutofit fontScale="90000"/>
          </a:bodyPr>
          <a:lstStyle/>
          <a:p>
            <a:r>
              <a:rPr lang="en-US" dirty="0">
                <a:latin typeface="+mn-lt"/>
              </a:rPr>
              <a:t>AWS Certified Solutions Architect – Associate</a:t>
            </a:r>
          </a:p>
        </p:txBody>
      </p:sp>
      <p:sp>
        <p:nvSpPr>
          <p:cNvPr id="3" name="Content Placeholder 2">
            <a:extLst>
              <a:ext uri="{FF2B5EF4-FFF2-40B4-BE49-F238E27FC236}">
                <a16:creationId xmlns:a16="http://schemas.microsoft.com/office/drawing/2014/main" id="{FDFB0B4B-2244-B246-8142-CAF1AAEA8AB4}"/>
              </a:ext>
            </a:extLst>
          </p:cNvPr>
          <p:cNvSpPr>
            <a:spLocks noGrp="1"/>
          </p:cNvSpPr>
          <p:nvPr>
            <p:ph idx="1"/>
          </p:nvPr>
        </p:nvSpPr>
        <p:spPr/>
        <p:txBody>
          <a:bodyPr/>
          <a:lstStyle/>
          <a:p>
            <a:r>
              <a:rPr lang="en-US" dirty="0"/>
              <a:t>This certification validates your ability to effectively demonstrate knowledge of how to architect and deploy secure and robust applications on AWS technologies. </a:t>
            </a:r>
          </a:p>
          <a:p>
            <a:r>
              <a:rPr lang="en-US" dirty="0"/>
              <a:t>This exam is for anyone with at least one year of hands-on experience designing available, cost-efficient, fault-tolerant, and scalable and distributed systems on AWS.</a:t>
            </a:r>
          </a:p>
        </p:txBody>
      </p:sp>
      <p:sp>
        <p:nvSpPr>
          <p:cNvPr id="4" name="Slide Number Placeholder 3">
            <a:extLst>
              <a:ext uri="{FF2B5EF4-FFF2-40B4-BE49-F238E27FC236}">
                <a16:creationId xmlns:a16="http://schemas.microsoft.com/office/drawing/2014/main" id="{3E158153-94DF-CB4E-A329-64A62302559F}"/>
              </a:ext>
            </a:extLst>
          </p:cNvPr>
          <p:cNvSpPr>
            <a:spLocks noGrp="1"/>
          </p:cNvSpPr>
          <p:nvPr>
            <p:ph type="sldNum" sz="quarter" idx="12"/>
          </p:nvPr>
        </p:nvSpPr>
        <p:spPr/>
        <p:txBody>
          <a:bodyPr/>
          <a:lstStyle/>
          <a:p>
            <a:fld id="{5D6FF71F-CF6A-4C46-8F9B-61D49EEA70E3}" type="slidenum">
              <a:rPr lang="en-US" smtClean="0"/>
              <a:t>19</a:t>
            </a:fld>
            <a:endParaRPr lang="en-US"/>
          </a:p>
        </p:txBody>
      </p:sp>
      <p:pic>
        <p:nvPicPr>
          <p:cNvPr id="5" name="Picture 4">
            <a:extLst>
              <a:ext uri="{FF2B5EF4-FFF2-40B4-BE49-F238E27FC236}">
                <a16:creationId xmlns:a16="http://schemas.microsoft.com/office/drawing/2014/main" id="{0E537448-F99D-A848-8836-EB11912658E2}"/>
              </a:ext>
            </a:extLst>
          </p:cNvPr>
          <p:cNvPicPr>
            <a:picLocks noChangeAspect="1"/>
          </p:cNvPicPr>
          <p:nvPr/>
        </p:nvPicPr>
        <p:blipFill>
          <a:blip r:embed="rId2"/>
          <a:stretch>
            <a:fillRect/>
          </a:stretch>
        </p:blipFill>
        <p:spPr>
          <a:xfrm>
            <a:off x="231494" y="612182"/>
            <a:ext cx="606706" cy="606706"/>
          </a:xfrm>
          <a:prstGeom prst="rect">
            <a:avLst/>
          </a:prstGeom>
        </p:spPr>
      </p:pic>
      <p:sp>
        <p:nvSpPr>
          <p:cNvPr id="6" name="Rectangle 5">
            <a:extLst>
              <a:ext uri="{FF2B5EF4-FFF2-40B4-BE49-F238E27FC236}">
                <a16:creationId xmlns:a16="http://schemas.microsoft.com/office/drawing/2014/main" id="{CA4AF30A-918E-C644-B724-5B2BC39D12FE}"/>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https://aws.amazon.com/certification/certified-solutions-architect-associate/</a:t>
            </a:r>
            <a:endParaRPr lang="en-US" dirty="0"/>
          </a:p>
        </p:txBody>
      </p:sp>
      <p:pic>
        <p:nvPicPr>
          <p:cNvPr id="7" name="Picture 6">
            <a:extLst>
              <a:ext uri="{FF2B5EF4-FFF2-40B4-BE49-F238E27FC236}">
                <a16:creationId xmlns:a16="http://schemas.microsoft.com/office/drawing/2014/main" id="{34BE7C1F-2FEA-9242-87BD-C721F55F0CCD}"/>
              </a:ext>
            </a:extLst>
          </p:cNvPr>
          <p:cNvPicPr>
            <a:picLocks noChangeAspect="1"/>
          </p:cNvPicPr>
          <p:nvPr/>
        </p:nvPicPr>
        <p:blipFill>
          <a:blip r:embed="rId4"/>
          <a:stretch>
            <a:fillRect/>
          </a:stretch>
        </p:blipFill>
        <p:spPr>
          <a:xfrm>
            <a:off x="9953746" y="4436707"/>
            <a:ext cx="2095500" cy="2095500"/>
          </a:xfrm>
          <a:prstGeom prst="rect">
            <a:avLst/>
          </a:prstGeom>
        </p:spPr>
      </p:pic>
    </p:spTree>
    <p:extLst>
      <p:ext uri="{BB962C8B-B14F-4D97-AF65-F5344CB8AC3E}">
        <p14:creationId xmlns:p14="http://schemas.microsoft.com/office/powerpoint/2010/main" val="3977702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lnSpcReduction="1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0"/>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1" cstate="print"/>
          <a:srcRect l="10527" t="1544" r="10527" b="25148"/>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2536-FD22-CE4A-82AD-203EF7F8E88E}"/>
              </a:ext>
            </a:extLst>
          </p:cNvPr>
          <p:cNvSpPr>
            <a:spLocks noGrp="1"/>
          </p:cNvSpPr>
          <p:nvPr>
            <p:ph type="title"/>
          </p:nvPr>
        </p:nvSpPr>
        <p:spPr>
          <a:xfrm>
            <a:off x="838200" y="1"/>
            <a:ext cx="10515600" cy="1207924"/>
          </a:xfrm>
        </p:spPr>
        <p:txBody>
          <a:bodyPr/>
          <a:lstStyle/>
          <a:p>
            <a:r>
              <a:rPr lang="en-US" b="1" dirty="0">
                <a:latin typeface="+mn-lt"/>
              </a:rPr>
              <a:t>AWS Academy and Certifications</a:t>
            </a:r>
          </a:p>
        </p:txBody>
      </p:sp>
      <p:sp>
        <p:nvSpPr>
          <p:cNvPr id="3" name="Content Placeholder 2">
            <a:extLst>
              <a:ext uri="{FF2B5EF4-FFF2-40B4-BE49-F238E27FC236}">
                <a16:creationId xmlns:a16="http://schemas.microsoft.com/office/drawing/2014/main" id="{E6F168C1-A162-4D4B-8EEB-62408C193074}"/>
              </a:ext>
            </a:extLst>
          </p:cNvPr>
          <p:cNvSpPr>
            <a:spLocks noGrp="1"/>
          </p:cNvSpPr>
          <p:nvPr>
            <p:ph idx="1"/>
          </p:nvPr>
        </p:nvSpPr>
        <p:spPr>
          <a:xfrm>
            <a:off x="238539" y="1440305"/>
            <a:ext cx="11887150" cy="4913308"/>
          </a:xfrm>
        </p:spPr>
        <p:txBody>
          <a:bodyPr>
            <a:normAutofit lnSpcReduction="10000"/>
          </a:bodyPr>
          <a:lstStyle/>
          <a:p>
            <a:r>
              <a:rPr lang="en-US" sz="4000" b="1" dirty="0">
                <a:solidFill>
                  <a:schemeClr val="accent2">
                    <a:lumMod val="75000"/>
                  </a:schemeClr>
                </a:solidFill>
              </a:rPr>
              <a:t>AWS Academy </a:t>
            </a:r>
            <a:r>
              <a:rPr lang="en-US" sz="4000" b="1" u="sng" dirty="0">
                <a:solidFill>
                  <a:schemeClr val="accent2">
                    <a:lumMod val="75000"/>
                  </a:schemeClr>
                </a:solidFill>
              </a:rPr>
              <a:t>Cloud Foundations </a:t>
            </a:r>
            <a:r>
              <a:rPr lang="en-US" sz="4000" b="1" dirty="0">
                <a:solidFill>
                  <a:schemeClr val="accent2">
                    <a:lumMod val="75000"/>
                  </a:schemeClr>
                </a:solidFill>
              </a:rPr>
              <a:t>(ACF)</a:t>
            </a:r>
          </a:p>
          <a:p>
            <a:pPr lvl="1"/>
            <a:r>
              <a:rPr lang="en-US" sz="3600" b="1" dirty="0">
                <a:solidFill>
                  <a:srgbClr val="C00000"/>
                </a:solidFill>
              </a:rPr>
              <a:t>AWS Certified </a:t>
            </a:r>
            <a:r>
              <a:rPr lang="en-US" sz="3600" b="1" u="sng" dirty="0">
                <a:solidFill>
                  <a:srgbClr val="C00000"/>
                </a:solidFill>
              </a:rPr>
              <a:t>Cloud Practitioner </a:t>
            </a:r>
            <a:br>
              <a:rPr lang="en-US" sz="3600" b="1" u="sng" dirty="0">
                <a:solidFill>
                  <a:srgbClr val="C00000"/>
                </a:solidFill>
              </a:rPr>
            </a:br>
            <a:r>
              <a:rPr lang="en-US" sz="3600" b="1" dirty="0">
                <a:solidFill>
                  <a:srgbClr val="C00000"/>
                </a:solidFill>
              </a:rPr>
              <a:t>(CLF-C01) </a:t>
            </a:r>
            <a:r>
              <a:rPr lang="en-US" sz="2000" dirty="0"/>
              <a:t>(2021/05)</a:t>
            </a:r>
          </a:p>
          <a:p>
            <a:pPr lvl="1"/>
            <a:r>
              <a:rPr lang="en-US" sz="2300" dirty="0">
                <a:hlinkClick r:id="rId2"/>
              </a:rPr>
              <a:t>https://aws.amazon.com/certification/certified-cloud-practitioner/</a:t>
            </a:r>
            <a:endParaRPr lang="en-US" sz="2300" dirty="0"/>
          </a:p>
          <a:p>
            <a:endParaRPr lang="en-US" sz="4000" b="1" dirty="0">
              <a:solidFill>
                <a:srgbClr val="C00000"/>
              </a:solidFill>
            </a:endParaRPr>
          </a:p>
          <a:p>
            <a:r>
              <a:rPr lang="en-US" sz="4000" b="1" dirty="0">
                <a:solidFill>
                  <a:schemeClr val="accent2">
                    <a:lumMod val="75000"/>
                  </a:schemeClr>
                </a:solidFill>
              </a:rPr>
              <a:t>AWS Academy </a:t>
            </a:r>
            <a:r>
              <a:rPr lang="en-US" sz="4000" b="1" u="sng" dirty="0">
                <a:solidFill>
                  <a:schemeClr val="accent2">
                    <a:lumMod val="75000"/>
                  </a:schemeClr>
                </a:solidFill>
              </a:rPr>
              <a:t>Cloud Architecting </a:t>
            </a:r>
            <a:r>
              <a:rPr lang="en-US" sz="4000" b="1" dirty="0">
                <a:solidFill>
                  <a:schemeClr val="accent2">
                    <a:lumMod val="75000"/>
                  </a:schemeClr>
                </a:solidFill>
              </a:rPr>
              <a:t>(ACA)</a:t>
            </a:r>
          </a:p>
          <a:p>
            <a:pPr lvl="1"/>
            <a:r>
              <a:rPr lang="en-US" sz="4000" b="1" dirty="0">
                <a:solidFill>
                  <a:srgbClr val="C00000"/>
                </a:solidFill>
              </a:rPr>
              <a:t>AWS Certified </a:t>
            </a:r>
            <a:r>
              <a:rPr lang="en-US" sz="4000" b="1" u="sng" dirty="0">
                <a:solidFill>
                  <a:srgbClr val="C00000"/>
                </a:solidFill>
              </a:rPr>
              <a:t>Solutions Architect – Associate </a:t>
            </a:r>
            <a:br>
              <a:rPr lang="en-US" sz="4000" b="1" dirty="0">
                <a:solidFill>
                  <a:srgbClr val="C00000"/>
                </a:solidFill>
              </a:rPr>
            </a:br>
            <a:r>
              <a:rPr lang="en-US" sz="4000" b="1" dirty="0">
                <a:solidFill>
                  <a:srgbClr val="C00000"/>
                </a:solidFill>
              </a:rPr>
              <a:t>(SAA-C02)</a:t>
            </a:r>
            <a:endParaRPr lang="en-US" sz="2000" dirty="0"/>
          </a:p>
          <a:p>
            <a:pPr lvl="1"/>
            <a:r>
              <a:rPr lang="en-US" sz="2000" dirty="0">
                <a:hlinkClick r:id="rId3"/>
              </a:rPr>
              <a:t>https://aws.amazon.com/certification/certified-solutions-architect-associate/</a:t>
            </a:r>
            <a:endParaRPr lang="en-US" sz="2000" dirty="0"/>
          </a:p>
          <a:p>
            <a:endParaRPr lang="en-US" dirty="0">
              <a:hlinkClick r:id="rId4"/>
            </a:endParaRPr>
          </a:p>
        </p:txBody>
      </p:sp>
      <p:sp>
        <p:nvSpPr>
          <p:cNvPr id="4" name="Slide Number Placeholder 3">
            <a:extLst>
              <a:ext uri="{FF2B5EF4-FFF2-40B4-BE49-F238E27FC236}">
                <a16:creationId xmlns:a16="http://schemas.microsoft.com/office/drawing/2014/main" id="{52737B9F-81FF-4046-9B72-9A931062ADFA}"/>
              </a:ext>
            </a:extLst>
          </p:cNvPr>
          <p:cNvSpPr>
            <a:spLocks noGrp="1"/>
          </p:cNvSpPr>
          <p:nvPr>
            <p:ph type="sldNum" sz="quarter" idx="12"/>
          </p:nvPr>
        </p:nvSpPr>
        <p:spPr/>
        <p:txBody>
          <a:bodyPr/>
          <a:lstStyle/>
          <a:p>
            <a:fld id="{9FC43BFD-8FF7-A343-A8A6-E2338FCE8046}" type="slidenum">
              <a:rPr lang="en-US" smtClean="0"/>
              <a:pPr/>
              <a:t>20</a:t>
            </a:fld>
            <a:endParaRPr lang="en-US" dirty="0"/>
          </a:p>
        </p:txBody>
      </p:sp>
      <p:sp>
        <p:nvSpPr>
          <p:cNvPr id="5" name="Rectangle 4">
            <a:extLst>
              <a:ext uri="{FF2B5EF4-FFF2-40B4-BE49-F238E27FC236}">
                <a16:creationId xmlns:a16="http://schemas.microsoft.com/office/drawing/2014/main" id="{F6AEF7B7-2142-6A4C-A4A6-9484E7C586AD}"/>
              </a:ext>
            </a:extLst>
          </p:cNvPr>
          <p:cNvSpPr/>
          <p:nvPr/>
        </p:nvSpPr>
        <p:spPr>
          <a:xfrm>
            <a:off x="3855826" y="6381596"/>
            <a:ext cx="4968027" cy="369332"/>
          </a:xfrm>
          <a:prstGeom prst="rect">
            <a:avLst/>
          </a:prstGeom>
        </p:spPr>
        <p:txBody>
          <a:bodyPr wrap="none">
            <a:spAutoFit/>
          </a:bodyPr>
          <a:lstStyle/>
          <a:p>
            <a:r>
              <a:rPr lang="en-US" dirty="0">
                <a:hlinkClick r:id="rId4"/>
              </a:rPr>
              <a:t>https://aws.amazon.com/training/awsacademy/</a:t>
            </a:r>
            <a:endParaRPr lang="en-US" dirty="0"/>
          </a:p>
        </p:txBody>
      </p:sp>
      <p:pic>
        <p:nvPicPr>
          <p:cNvPr id="8" name="Picture 7">
            <a:extLst>
              <a:ext uri="{FF2B5EF4-FFF2-40B4-BE49-F238E27FC236}">
                <a16:creationId xmlns:a16="http://schemas.microsoft.com/office/drawing/2014/main" id="{E1DF872A-C95F-9348-BC38-F525CD6188BD}"/>
              </a:ext>
            </a:extLst>
          </p:cNvPr>
          <p:cNvPicPr>
            <a:picLocks noChangeAspect="1"/>
          </p:cNvPicPr>
          <p:nvPr/>
        </p:nvPicPr>
        <p:blipFill>
          <a:blip r:embed="rId5"/>
          <a:stretch>
            <a:fillRect/>
          </a:stretch>
        </p:blipFill>
        <p:spPr>
          <a:xfrm>
            <a:off x="10482694" y="4487833"/>
            <a:ext cx="1707544" cy="1707544"/>
          </a:xfrm>
          <a:prstGeom prst="rect">
            <a:avLst/>
          </a:prstGeom>
        </p:spPr>
      </p:pic>
      <p:pic>
        <p:nvPicPr>
          <p:cNvPr id="9" name="Picture 8">
            <a:extLst>
              <a:ext uri="{FF2B5EF4-FFF2-40B4-BE49-F238E27FC236}">
                <a16:creationId xmlns:a16="http://schemas.microsoft.com/office/drawing/2014/main" id="{43F51667-FAE2-404A-8604-1AF9E97D3625}"/>
              </a:ext>
            </a:extLst>
          </p:cNvPr>
          <p:cNvPicPr>
            <a:picLocks noChangeAspect="1"/>
          </p:cNvPicPr>
          <p:nvPr/>
        </p:nvPicPr>
        <p:blipFill>
          <a:blip r:embed="rId6"/>
          <a:stretch>
            <a:fillRect/>
          </a:stretch>
        </p:blipFill>
        <p:spPr>
          <a:xfrm>
            <a:off x="10482694" y="1881326"/>
            <a:ext cx="1707544" cy="1707544"/>
          </a:xfrm>
          <a:prstGeom prst="rect">
            <a:avLst/>
          </a:prstGeom>
        </p:spPr>
      </p:pic>
      <p:sp>
        <p:nvSpPr>
          <p:cNvPr id="10" name="TextBox 9">
            <a:extLst>
              <a:ext uri="{FF2B5EF4-FFF2-40B4-BE49-F238E27FC236}">
                <a16:creationId xmlns:a16="http://schemas.microsoft.com/office/drawing/2014/main" id="{5BA591B7-8A83-B246-9794-53144D5ADD15}"/>
              </a:ext>
            </a:extLst>
          </p:cNvPr>
          <p:cNvSpPr txBox="1"/>
          <p:nvPr/>
        </p:nvSpPr>
        <p:spPr>
          <a:xfrm>
            <a:off x="10988597" y="3493043"/>
            <a:ext cx="695739" cy="1169551"/>
          </a:xfrm>
          <a:prstGeom prst="rect">
            <a:avLst/>
          </a:prstGeom>
          <a:noFill/>
        </p:spPr>
        <p:txBody>
          <a:bodyPr wrap="square" rtlCol="0">
            <a:spAutoFit/>
          </a:bodyPr>
          <a:lstStyle/>
          <a:p>
            <a:r>
              <a:rPr lang="en-US" sz="7000" b="1" dirty="0">
                <a:solidFill>
                  <a:srgbClr val="C00000"/>
                </a:solidFill>
              </a:rPr>
              <a:t>2</a:t>
            </a:r>
          </a:p>
        </p:txBody>
      </p:sp>
      <p:sp>
        <p:nvSpPr>
          <p:cNvPr id="11" name="TextBox 10">
            <a:extLst>
              <a:ext uri="{FF2B5EF4-FFF2-40B4-BE49-F238E27FC236}">
                <a16:creationId xmlns:a16="http://schemas.microsoft.com/office/drawing/2014/main" id="{4AF4C424-A238-BE4D-9138-1B9C84178F66}"/>
              </a:ext>
            </a:extLst>
          </p:cNvPr>
          <p:cNvSpPr txBox="1"/>
          <p:nvPr/>
        </p:nvSpPr>
        <p:spPr>
          <a:xfrm>
            <a:off x="10988597" y="951333"/>
            <a:ext cx="695739" cy="1169551"/>
          </a:xfrm>
          <a:prstGeom prst="rect">
            <a:avLst/>
          </a:prstGeom>
          <a:noFill/>
        </p:spPr>
        <p:txBody>
          <a:bodyPr wrap="square" rtlCol="0">
            <a:spAutoFit/>
          </a:bodyPr>
          <a:lstStyle/>
          <a:p>
            <a:r>
              <a:rPr lang="en-US" sz="7000" b="1" dirty="0">
                <a:solidFill>
                  <a:srgbClr val="C00000"/>
                </a:solidFill>
              </a:rPr>
              <a:t>1</a:t>
            </a:r>
          </a:p>
        </p:txBody>
      </p:sp>
    </p:spTree>
    <p:extLst>
      <p:ext uri="{BB962C8B-B14F-4D97-AF65-F5344CB8AC3E}">
        <p14:creationId xmlns:p14="http://schemas.microsoft.com/office/powerpoint/2010/main" val="1119977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2536-FD22-CE4A-82AD-203EF7F8E88E}"/>
              </a:ext>
            </a:extLst>
          </p:cNvPr>
          <p:cNvSpPr>
            <a:spLocks noGrp="1"/>
          </p:cNvSpPr>
          <p:nvPr>
            <p:ph type="title"/>
          </p:nvPr>
        </p:nvSpPr>
        <p:spPr>
          <a:xfrm>
            <a:off x="924314" y="-4762"/>
            <a:ext cx="10515600" cy="1014110"/>
          </a:xfrm>
        </p:spPr>
        <p:txBody>
          <a:bodyPr/>
          <a:lstStyle/>
          <a:p>
            <a:r>
              <a:rPr lang="en-US" dirty="0">
                <a:latin typeface="+mn-lt"/>
              </a:rPr>
              <a:t>AWS Academy and Certifications</a:t>
            </a:r>
          </a:p>
        </p:txBody>
      </p:sp>
      <p:sp>
        <p:nvSpPr>
          <p:cNvPr id="3" name="Content Placeholder 2">
            <a:extLst>
              <a:ext uri="{FF2B5EF4-FFF2-40B4-BE49-F238E27FC236}">
                <a16:creationId xmlns:a16="http://schemas.microsoft.com/office/drawing/2014/main" id="{E6F168C1-A162-4D4B-8EEB-62408C193074}"/>
              </a:ext>
            </a:extLst>
          </p:cNvPr>
          <p:cNvSpPr>
            <a:spLocks noGrp="1"/>
          </p:cNvSpPr>
          <p:nvPr>
            <p:ph idx="1"/>
          </p:nvPr>
        </p:nvSpPr>
        <p:spPr>
          <a:xfrm>
            <a:off x="238539" y="1009348"/>
            <a:ext cx="11887150" cy="5430127"/>
          </a:xfrm>
        </p:spPr>
        <p:txBody>
          <a:bodyPr>
            <a:normAutofit fontScale="85000" lnSpcReduction="20000"/>
          </a:bodyPr>
          <a:lstStyle/>
          <a:p>
            <a:r>
              <a:rPr lang="en-US" sz="4000" b="1" dirty="0">
                <a:solidFill>
                  <a:schemeClr val="accent2">
                    <a:lumMod val="75000"/>
                  </a:schemeClr>
                </a:solidFill>
              </a:rPr>
              <a:t>AWS Academy </a:t>
            </a:r>
            <a:r>
              <a:rPr lang="en-US" sz="4000" b="1" u="sng" dirty="0">
                <a:solidFill>
                  <a:schemeClr val="accent2">
                    <a:lumMod val="75000"/>
                  </a:schemeClr>
                </a:solidFill>
              </a:rPr>
              <a:t>Cloud Foundations </a:t>
            </a:r>
            <a:r>
              <a:rPr lang="en-US" sz="4000" b="1" dirty="0">
                <a:solidFill>
                  <a:schemeClr val="accent2">
                    <a:lumMod val="75000"/>
                  </a:schemeClr>
                </a:solidFill>
              </a:rPr>
              <a:t>(ACF)</a:t>
            </a:r>
          </a:p>
          <a:p>
            <a:pPr lvl="1"/>
            <a:r>
              <a:rPr lang="en-US" sz="3600" b="1" dirty="0">
                <a:solidFill>
                  <a:srgbClr val="C00000"/>
                </a:solidFill>
              </a:rPr>
              <a:t>AWS Certified </a:t>
            </a:r>
            <a:r>
              <a:rPr lang="en-US" sz="3600" b="1" u="sng" dirty="0">
                <a:solidFill>
                  <a:srgbClr val="C00000"/>
                </a:solidFill>
              </a:rPr>
              <a:t>Cloud Practitioner </a:t>
            </a:r>
            <a:br>
              <a:rPr lang="en-US" sz="3600" b="1" u="sng" dirty="0">
                <a:solidFill>
                  <a:srgbClr val="C00000"/>
                </a:solidFill>
              </a:rPr>
            </a:br>
            <a:r>
              <a:rPr lang="en-US" sz="3600" b="1" dirty="0">
                <a:solidFill>
                  <a:srgbClr val="C00000"/>
                </a:solidFill>
              </a:rPr>
              <a:t>(CLF-C01) </a:t>
            </a:r>
            <a:r>
              <a:rPr lang="en-US" sz="2000" dirty="0"/>
              <a:t>(2021/05)</a:t>
            </a:r>
          </a:p>
          <a:p>
            <a:pPr lvl="1"/>
            <a:r>
              <a:rPr lang="en-US" sz="2300" dirty="0">
                <a:hlinkClick r:id="rId2"/>
              </a:rPr>
              <a:t>https://aws.amazon.com/certification/certified-cloud-practitioner/</a:t>
            </a:r>
            <a:endParaRPr lang="en-US" sz="2300" dirty="0"/>
          </a:p>
          <a:p>
            <a:pPr lvl="1"/>
            <a:r>
              <a:rPr lang="en-US" b="1" dirty="0"/>
              <a:t>AWS Cloud Practitioner Essentials (Second Edition)</a:t>
            </a:r>
            <a:endParaRPr lang="en-US" dirty="0"/>
          </a:p>
          <a:p>
            <a:pPr lvl="2"/>
            <a:r>
              <a:rPr lang="en-US" sz="1900" dirty="0">
                <a:hlinkClick r:id="rId3"/>
              </a:rPr>
              <a:t>https://aws.amazon.com/training/course-descriptions/cloud-practitioner-essentials/</a:t>
            </a:r>
            <a:endParaRPr lang="en-US" sz="4400" b="1" dirty="0">
              <a:solidFill>
                <a:srgbClr val="C00000"/>
              </a:solidFill>
            </a:endParaRPr>
          </a:p>
          <a:p>
            <a:pPr lvl="1"/>
            <a:r>
              <a:rPr lang="en-US" b="1" dirty="0"/>
              <a:t>AWS Technical Essentials</a:t>
            </a:r>
            <a:r>
              <a:rPr lang="en-US" dirty="0"/>
              <a:t> </a:t>
            </a:r>
          </a:p>
          <a:p>
            <a:pPr lvl="2"/>
            <a:r>
              <a:rPr lang="en-US" sz="1900" dirty="0">
                <a:hlinkClick r:id="rId4"/>
              </a:rPr>
              <a:t>https://aws.amazon.com/training/course-descriptions/essentials/</a:t>
            </a:r>
            <a:endParaRPr lang="en-US" sz="4000" b="1" dirty="0">
              <a:solidFill>
                <a:srgbClr val="C00000"/>
              </a:solidFill>
            </a:endParaRPr>
          </a:p>
          <a:p>
            <a:endParaRPr lang="en-US" sz="4000" b="1" dirty="0">
              <a:solidFill>
                <a:schemeClr val="accent2">
                  <a:lumMod val="75000"/>
                </a:schemeClr>
              </a:solidFill>
            </a:endParaRPr>
          </a:p>
          <a:p>
            <a:r>
              <a:rPr lang="en-US" sz="4000" b="1" dirty="0">
                <a:solidFill>
                  <a:schemeClr val="accent2">
                    <a:lumMod val="75000"/>
                  </a:schemeClr>
                </a:solidFill>
              </a:rPr>
              <a:t>AWS Academy </a:t>
            </a:r>
            <a:r>
              <a:rPr lang="en-US" sz="4000" b="1" u="sng" dirty="0">
                <a:solidFill>
                  <a:schemeClr val="accent2">
                    <a:lumMod val="75000"/>
                  </a:schemeClr>
                </a:solidFill>
              </a:rPr>
              <a:t>Cloud Architecting </a:t>
            </a:r>
            <a:r>
              <a:rPr lang="en-US" sz="4000" b="1" dirty="0">
                <a:solidFill>
                  <a:schemeClr val="accent2">
                    <a:lumMod val="75000"/>
                  </a:schemeClr>
                </a:solidFill>
              </a:rPr>
              <a:t>(ACA)</a:t>
            </a:r>
          </a:p>
          <a:p>
            <a:pPr lvl="1"/>
            <a:r>
              <a:rPr lang="en-US" sz="4000" b="1" dirty="0">
                <a:solidFill>
                  <a:srgbClr val="C00000"/>
                </a:solidFill>
              </a:rPr>
              <a:t>AWS Certified </a:t>
            </a:r>
            <a:r>
              <a:rPr lang="en-US" sz="4000" b="1" u="sng" dirty="0">
                <a:solidFill>
                  <a:srgbClr val="C00000"/>
                </a:solidFill>
              </a:rPr>
              <a:t>Solutions Architect – Associate </a:t>
            </a:r>
            <a:br>
              <a:rPr lang="en-US" sz="4000" b="1" dirty="0">
                <a:solidFill>
                  <a:srgbClr val="C00000"/>
                </a:solidFill>
              </a:rPr>
            </a:br>
            <a:r>
              <a:rPr lang="en-US" sz="4000" b="1" dirty="0">
                <a:solidFill>
                  <a:srgbClr val="C00000"/>
                </a:solidFill>
              </a:rPr>
              <a:t>(SAA-C02)</a:t>
            </a:r>
            <a:endParaRPr lang="en-US" sz="2000" dirty="0"/>
          </a:p>
          <a:p>
            <a:pPr lvl="1"/>
            <a:r>
              <a:rPr lang="en-US" sz="2000" dirty="0">
                <a:hlinkClick r:id="rId5"/>
              </a:rPr>
              <a:t>https://aws.amazon.com/certification/certified-solutions-architect-associate/</a:t>
            </a:r>
            <a:endParaRPr lang="en-US" sz="2000" dirty="0"/>
          </a:p>
          <a:p>
            <a:pPr lvl="1"/>
            <a:r>
              <a:rPr lang="en-US" b="1" dirty="0"/>
              <a:t>Architecting on AWS</a:t>
            </a:r>
            <a:endParaRPr lang="en-US" dirty="0"/>
          </a:p>
          <a:p>
            <a:pPr lvl="2"/>
            <a:r>
              <a:rPr lang="en-US" sz="1900" dirty="0">
                <a:hlinkClick r:id="rId6"/>
              </a:rPr>
              <a:t>https://aws.amazon.com/training/course-descriptions/architect/</a:t>
            </a:r>
            <a:endParaRPr lang="en-US" sz="2000" dirty="0"/>
          </a:p>
          <a:p>
            <a:endParaRPr lang="en-US" dirty="0">
              <a:hlinkClick r:id="rId7"/>
            </a:endParaRPr>
          </a:p>
        </p:txBody>
      </p:sp>
      <p:sp>
        <p:nvSpPr>
          <p:cNvPr id="4" name="Slide Number Placeholder 3">
            <a:extLst>
              <a:ext uri="{FF2B5EF4-FFF2-40B4-BE49-F238E27FC236}">
                <a16:creationId xmlns:a16="http://schemas.microsoft.com/office/drawing/2014/main" id="{52737B9F-81FF-4046-9B72-9A931062ADFA}"/>
              </a:ext>
            </a:extLst>
          </p:cNvPr>
          <p:cNvSpPr>
            <a:spLocks noGrp="1"/>
          </p:cNvSpPr>
          <p:nvPr>
            <p:ph type="sldNum" sz="quarter" idx="12"/>
          </p:nvPr>
        </p:nvSpPr>
        <p:spPr/>
        <p:txBody>
          <a:bodyPr/>
          <a:lstStyle/>
          <a:p>
            <a:fld id="{9FC43BFD-8FF7-A343-A8A6-E2338FCE8046}" type="slidenum">
              <a:rPr lang="en-US" smtClean="0"/>
              <a:pPr/>
              <a:t>21</a:t>
            </a:fld>
            <a:endParaRPr lang="en-US" dirty="0"/>
          </a:p>
        </p:txBody>
      </p:sp>
      <p:sp>
        <p:nvSpPr>
          <p:cNvPr id="5" name="Rectangle 4">
            <a:extLst>
              <a:ext uri="{FF2B5EF4-FFF2-40B4-BE49-F238E27FC236}">
                <a16:creationId xmlns:a16="http://schemas.microsoft.com/office/drawing/2014/main" id="{F6AEF7B7-2142-6A4C-A4A6-9484E7C586AD}"/>
              </a:ext>
            </a:extLst>
          </p:cNvPr>
          <p:cNvSpPr/>
          <p:nvPr/>
        </p:nvSpPr>
        <p:spPr>
          <a:xfrm>
            <a:off x="3855826" y="6381596"/>
            <a:ext cx="4968027" cy="369332"/>
          </a:xfrm>
          <a:prstGeom prst="rect">
            <a:avLst/>
          </a:prstGeom>
        </p:spPr>
        <p:txBody>
          <a:bodyPr wrap="none">
            <a:spAutoFit/>
          </a:bodyPr>
          <a:lstStyle/>
          <a:p>
            <a:r>
              <a:rPr lang="en-US" dirty="0">
                <a:hlinkClick r:id="rId7"/>
              </a:rPr>
              <a:t>https://aws.amazon.com/training/awsacademy/</a:t>
            </a:r>
            <a:endParaRPr lang="en-US" dirty="0"/>
          </a:p>
        </p:txBody>
      </p:sp>
      <p:pic>
        <p:nvPicPr>
          <p:cNvPr id="12" name="Picture 11">
            <a:extLst>
              <a:ext uri="{FF2B5EF4-FFF2-40B4-BE49-F238E27FC236}">
                <a16:creationId xmlns:a16="http://schemas.microsoft.com/office/drawing/2014/main" id="{90BE0CE3-9A26-DF40-AB61-8DB685A26882}"/>
              </a:ext>
            </a:extLst>
          </p:cNvPr>
          <p:cNvPicPr>
            <a:picLocks noChangeAspect="1"/>
          </p:cNvPicPr>
          <p:nvPr/>
        </p:nvPicPr>
        <p:blipFill>
          <a:blip r:embed="rId8"/>
          <a:stretch>
            <a:fillRect/>
          </a:stretch>
        </p:blipFill>
        <p:spPr>
          <a:xfrm>
            <a:off x="10482694" y="4487833"/>
            <a:ext cx="1707544" cy="1707544"/>
          </a:xfrm>
          <a:prstGeom prst="rect">
            <a:avLst/>
          </a:prstGeom>
        </p:spPr>
      </p:pic>
      <p:pic>
        <p:nvPicPr>
          <p:cNvPr id="13" name="Picture 12">
            <a:extLst>
              <a:ext uri="{FF2B5EF4-FFF2-40B4-BE49-F238E27FC236}">
                <a16:creationId xmlns:a16="http://schemas.microsoft.com/office/drawing/2014/main" id="{FD23801A-5C18-F14E-BB07-8ECA1998A217}"/>
              </a:ext>
            </a:extLst>
          </p:cNvPr>
          <p:cNvPicPr>
            <a:picLocks noChangeAspect="1"/>
          </p:cNvPicPr>
          <p:nvPr/>
        </p:nvPicPr>
        <p:blipFill>
          <a:blip r:embed="rId9"/>
          <a:stretch>
            <a:fillRect/>
          </a:stretch>
        </p:blipFill>
        <p:spPr>
          <a:xfrm>
            <a:off x="10482694" y="1881326"/>
            <a:ext cx="1707544" cy="1707544"/>
          </a:xfrm>
          <a:prstGeom prst="rect">
            <a:avLst/>
          </a:prstGeom>
        </p:spPr>
      </p:pic>
      <p:sp>
        <p:nvSpPr>
          <p:cNvPr id="14" name="TextBox 13">
            <a:extLst>
              <a:ext uri="{FF2B5EF4-FFF2-40B4-BE49-F238E27FC236}">
                <a16:creationId xmlns:a16="http://schemas.microsoft.com/office/drawing/2014/main" id="{8CB7D6DC-B900-D54F-8C05-4F406C9E1544}"/>
              </a:ext>
            </a:extLst>
          </p:cNvPr>
          <p:cNvSpPr txBox="1"/>
          <p:nvPr/>
        </p:nvSpPr>
        <p:spPr>
          <a:xfrm>
            <a:off x="10988597" y="3493043"/>
            <a:ext cx="695739" cy="1169551"/>
          </a:xfrm>
          <a:prstGeom prst="rect">
            <a:avLst/>
          </a:prstGeom>
          <a:noFill/>
        </p:spPr>
        <p:txBody>
          <a:bodyPr wrap="square" rtlCol="0">
            <a:spAutoFit/>
          </a:bodyPr>
          <a:lstStyle/>
          <a:p>
            <a:r>
              <a:rPr lang="en-US" sz="7000" b="1" dirty="0">
                <a:solidFill>
                  <a:srgbClr val="C00000"/>
                </a:solidFill>
              </a:rPr>
              <a:t>2</a:t>
            </a:r>
          </a:p>
        </p:txBody>
      </p:sp>
      <p:sp>
        <p:nvSpPr>
          <p:cNvPr id="15" name="TextBox 14">
            <a:extLst>
              <a:ext uri="{FF2B5EF4-FFF2-40B4-BE49-F238E27FC236}">
                <a16:creationId xmlns:a16="http://schemas.microsoft.com/office/drawing/2014/main" id="{E27E9624-106F-494E-A72F-D091FF1638E9}"/>
              </a:ext>
            </a:extLst>
          </p:cNvPr>
          <p:cNvSpPr txBox="1"/>
          <p:nvPr/>
        </p:nvSpPr>
        <p:spPr>
          <a:xfrm>
            <a:off x="10988597" y="951333"/>
            <a:ext cx="695739" cy="1169551"/>
          </a:xfrm>
          <a:prstGeom prst="rect">
            <a:avLst/>
          </a:prstGeom>
          <a:noFill/>
        </p:spPr>
        <p:txBody>
          <a:bodyPr wrap="square" rtlCol="0">
            <a:spAutoFit/>
          </a:bodyPr>
          <a:lstStyle/>
          <a:p>
            <a:r>
              <a:rPr lang="en-US" sz="7000" b="1" dirty="0">
                <a:solidFill>
                  <a:srgbClr val="C00000"/>
                </a:solidFill>
              </a:rPr>
              <a:t>1</a:t>
            </a:r>
          </a:p>
        </p:txBody>
      </p:sp>
    </p:spTree>
    <p:extLst>
      <p:ext uri="{BB962C8B-B14F-4D97-AF65-F5344CB8AC3E}">
        <p14:creationId xmlns:p14="http://schemas.microsoft.com/office/powerpoint/2010/main" val="249836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EDE-9936-9A49-AA7C-FC682FCCE806}"/>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sp>
        <p:nvSpPr>
          <p:cNvPr id="4" name="Slide Number Placeholder 3">
            <a:extLst>
              <a:ext uri="{FF2B5EF4-FFF2-40B4-BE49-F238E27FC236}">
                <a16:creationId xmlns:a16="http://schemas.microsoft.com/office/drawing/2014/main" id="{0FAD495D-9F43-D94C-9BFC-4399B3713EB2}"/>
              </a:ext>
            </a:extLst>
          </p:cNvPr>
          <p:cNvSpPr>
            <a:spLocks noGrp="1"/>
          </p:cNvSpPr>
          <p:nvPr>
            <p:ph type="sldNum" sz="quarter" idx="12"/>
          </p:nvPr>
        </p:nvSpPr>
        <p:spPr/>
        <p:txBody>
          <a:bodyPr/>
          <a:lstStyle/>
          <a:p>
            <a:fld id="{9FC43BFD-8FF7-A343-A8A6-E2338FCE8046}" type="slidenum">
              <a:rPr lang="en-US" smtClean="0"/>
              <a:pPr/>
              <a:t>22</a:t>
            </a:fld>
            <a:endParaRPr lang="en-US" dirty="0"/>
          </a:p>
        </p:txBody>
      </p:sp>
      <p:graphicFrame>
        <p:nvGraphicFramePr>
          <p:cNvPr id="6" name="Table 5">
            <a:extLst>
              <a:ext uri="{FF2B5EF4-FFF2-40B4-BE49-F238E27FC236}">
                <a16:creationId xmlns:a16="http://schemas.microsoft.com/office/drawing/2014/main" id="{CFFB7478-0078-D445-97F8-9DD2D5321942}"/>
              </a:ext>
            </a:extLst>
          </p:cNvPr>
          <p:cNvGraphicFramePr>
            <a:graphicFrameLocks noGrp="1"/>
          </p:cNvGraphicFramePr>
          <p:nvPr>
            <p:extLst>
              <p:ext uri="{D42A27DB-BD31-4B8C-83A1-F6EECF244321}">
                <p14:modId xmlns:p14="http://schemas.microsoft.com/office/powerpoint/2010/main" val="562410198"/>
              </p:ext>
            </p:extLst>
          </p:nvPr>
        </p:nvGraphicFramePr>
        <p:xfrm>
          <a:off x="399960" y="2034717"/>
          <a:ext cx="11547062" cy="3958590"/>
        </p:xfrm>
        <a:graphic>
          <a:graphicData uri="http://schemas.openxmlformats.org/drawingml/2006/table">
            <a:tbl>
              <a:tblPr>
                <a:tableStyleId>{5C22544A-7EE6-4342-B048-85BDC9FD1C3A}</a:tableStyleId>
              </a:tblPr>
              <a:tblGrid>
                <a:gridCol w="9166980">
                  <a:extLst>
                    <a:ext uri="{9D8B030D-6E8A-4147-A177-3AD203B41FA5}">
                      <a16:colId xmlns:a16="http://schemas.microsoft.com/office/drawing/2014/main" val="2428135294"/>
                    </a:ext>
                  </a:extLst>
                </a:gridCol>
                <a:gridCol w="2380082">
                  <a:extLst>
                    <a:ext uri="{9D8B030D-6E8A-4147-A177-3AD203B41FA5}">
                      <a16:colId xmlns:a16="http://schemas.microsoft.com/office/drawing/2014/main" val="2841852345"/>
                    </a:ext>
                  </a:extLst>
                </a:gridCol>
              </a:tblGrid>
              <a:tr h="203200">
                <a:tc>
                  <a:txBody>
                    <a:bodyPr/>
                    <a:lstStyle/>
                    <a:p>
                      <a:pPr algn="ctr" fontAlgn="b"/>
                      <a:r>
                        <a:rPr lang="en-US" sz="4000" u="none" strike="noStrike" dirty="0">
                          <a:effectLst/>
                        </a:rPr>
                        <a:t>Domain</a:t>
                      </a:r>
                      <a:endParaRPr lang="en-US" sz="4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 of Examination</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7423184"/>
                  </a:ext>
                </a:extLst>
              </a:tr>
              <a:tr h="203200">
                <a:tc>
                  <a:txBody>
                    <a:bodyPr/>
                    <a:lstStyle/>
                    <a:p>
                      <a:pPr algn="l" fontAlgn="b"/>
                      <a:r>
                        <a:rPr lang="en-US" sz="4000" u="none" strike="noStrike" dirty="0">
                          <a:effectLst/>
                        </a:rPr>
                        <a:t>Domain 1: </a:t>
                      </a:r>
                      <a:r>
                        <a:rPr lang="en-US" sz="4000" u="none" strike="noStrike" dirty="0">
                          <a:solidFill>
                            <a:srgbClr val="C00000"/>
                          </a:solidFill>
                          <a:effectLst/>
                        </a:rPr>
                        <a:t>Cloud Concepts</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26%</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2030651"/>
                  </a:ext>
                </a:extLst>
              </a:tr>
              <a:tr h="203200">
                <a:tc>
                  <a:txBody>
                    <a:bodyPr/>
                    <a:lstStyle/>
                    <a:p>
                      <a:pPr algn="l" fontAlgn="b"/>
                      <a:r>
                        <a:rPr lang="en-US" sz="4000" u="none" strike="noStrike" dirty="0">
                          <a:effectLst/>
                        </a:rPr>
                        <a:t>Domain 2: </a:t>
                      </a:r>
                      <a:r>
                        <a:rPr lang="en-US" sz="4000" u="none" strike="noStrike" dirty="0">
                          <a:solidFill>
                            <a:srgbClr val="C00000"/>
                          </a:solidFill>
                          <a:effectLst/>
                        </a:rPr>
                        <a:t>Security and Compliance</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25%</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8514794"/>
                  </a:ext>
                </a:extLst>
              </a:tr>
              <a:tr h="203200">
                <a:tc>
                  <a:txBody>
                    <a:bodyPr/>
                    <a:lstStyle/>
                    <a:p>
                      <a:pPr algn="l" fontAlgn="b"/>
                      <a:r>
                        <a:rPr lang="en-US" sz="4000" u="none" strike="noStrike" dirty="0">
                          <a:effectLst/>
                        </a:rPr>
                        <a:t>Domain 3: </a:t>
                      </a:r>
                      <a:r>
                        <a:rPr lang="en-US" sz="4000" u="none" strike="noStrike" dirty="0">
                          <a:solidFill>
                            <a:srgbClr val="C00000"/>
                          </a:solidFill>
                          <a:effectLst/>
                        </a:rPr>
                        <a:t>Technology</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33%</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6005848"/>
                  </a:ext>
                </a:extLst>
              </a:tr>
              <a:tr h="203200">
                <a:tc>
                  <a:txBody>
                    <a:bodyPr/>
                    <a:lstStyle/>
                    <a:p>
                      <a:pPr algn="l" fontAlgn="b"/>
                      <a:r>
                        <a:rPr lang="en-US" sz="4000" u="none" strike="noStrike" dirty="0">
                          <a:effectLst/>
                        </a:rPr>
                        <a:t>Domain 4: </a:t>
                      </a:r>
                      <a:r>
                        <a:rPr lang="en-US" sz="4000" u="none" strike="noStrike" dirty="0">
                          <a:solidFill>
                            <a:srgbClr val="C00000"/>
                          </a:solidFill>
                          <a:effectLst/>
                        </a:rPr>
                        <a:t>Billing and Pricing</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16%</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6708565"/>
                  </a:ext>
                </a:extLst>
              </a:tr>
              <a:tr h="203200">
                <a:tc>
                  <a:txBody>
                    <a:bodyPr/>
                    <a:lstStyle/>
                    <a:p>
                      <a:pPr algn="ctr" fontAlgn="b"/>
                      <a:r>
                        <a:rPr lang="en-US" sz="4000" u="none" strike="noStrike" dirty="0">
                          <a:effectLst/>
                        </a:rPr>
                        <a:t>TOTAL</a:t>
                      </a:r>
                      <a:endParaRPr lang="en-US" sz="4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100%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9927151"/>
                  </a:ext>
                </a:extLst>
              </a:tr>
            </a:tbl>
          </a:graphicData>
        </a:graphic>
      </p:graphicFrame>
      <p:pic>
        <p:nvPicPr>
          <p:cNvPr id="7" name="Picture 6">
            <a:extLst>
              <a:ext uri="{FF2B5EF4-FFF2-40B4-BE49-F238E27FC236}">
                <a16:creationId xmlns:a16="http://schemas.microsoft.com/office/drawing/2014/main" id="{AAFCF886-706A-5245-AA19-E5E3887F13B8}"/>
              </a:ext>
            </a:extLst>
          </p:cNvPr>
          <p:cNvPicPr>
            <a:picLocks noChangeAspect="1"/>
          </p:cNvPicPr>
          <p:nvPr/>
        </p:nvPicPr>
        <p:blipFill>
          <a:blip r:embed="rId2"/>
          <a:stretch>
            <a:fillRect/>
          </a:stretch>
        </p:blipFill>
        <p:spPr>
          <a:xfrm>
            <a:off x="125506" y="219596"/>
            <a:ext cx="1707544" cy="1707544"/>
          </a:xfrm>
          <a:prstGeom prst="rect">
            <a:avLst/>
          </a:prstGeom>
        </p:spPr>
      </p:pic>
      <p:sp>
        <p:nvSpPr>
          <p:cNvPr id="8" name="TextBox 7">
            <a:extLst>
              <a:ext uri="{FF2B5EF4-FFF2-40B4-BE49-F238E27FC236}">
                <a16:creationId xmlns:a16="http://schemas.microsoft.com/office/drawing/2014/main" id="{2546721A-85EA-F245-B190-5D5E64B895F6}"/>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3"/>
              </a:rPr>
              <a:t>https://aws.amazon.com/certification/certified-cloud-practitioner/</a:t>
            </a:r>
            <a:endParaRPr lang="en-US" sz="1200" dirty="0"/>
          </a:p>
        </p:txBody>
      </p:sp>
    </p:spTree>
    <p:extLst>
      <p:ext uri="{BB962C8B-B14F-4D97-AF65-F5344CB8AC3E}">
        <p14:creationId xmlns:p14="http://schemas.microsoft.com/office/powerpoint/2010/main" val="23343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EDE-9936-9A49-AA7C-FC682FCCE806}"/>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sp>
        <p:nvSpPr>
          <p:cNvPr id="4" name="Slide Number Placeholder 3">
            <a:extLst>
              <a:ext uri="{FF2B5EF4-FFF2-40B4-BE49-F238E27FC236}">
                <a16:creationId xmlns:a16="http://schemas.microsoft.com/office/drawing/2014/main" id="{0FAD495D-9F43-D94C-9BFC-4399B3713EB2}"/>
              </a:ext>
            </a:extLst>
          </p:cNvPr>
          <p:cNvSpPr>
            <a:spLocks noGrp="1"/>
          </p:cNvSpPr>
          <p:nvPr>
            <p:ph type="sldNum" sz="quarter" idx="12"/>
          </p:nvPr>
        </p:nvSpPr>
        <p:spPr/>
        <p:txBody>
          <a:bodyPr/>
          <a:lstStyle/>
          <a:p>
            <a:fld id="{9FC43BFD-8FF7-A343-A8A6-E2338FCE8046}" type="slidenum">
              <a:rPr lang="en-US" smtClean="0"/>
              <a:pPr/>
              <a:t>23</a:t>
            </a:fld>
            <a:endParaRPr lang="en-US" dirty="0"/>
          </a:p>
        </p:txBody>
      </p:sp>
      <p:graphicFrame>
        <p:nvGraphicFramePr>
          <p:cNvPr id="5" name="Table 4">
            <a:extLst>
              <a:ext uri="{FF2B5EF4-FFF2-40B4-BE49-F238E27FC236}">
                <a16:creationId xmlns:a16="http://schemas.microsoft.com/office/drawing/2014/main" id="{3151329B-9CE3-E346-BB1D-2A6E54C51504}"/>
              </a:ext>
            </a:extLst>
          </p:cNvPr>
          <p:cNvGraphicFramePr>
            <a:graphicFrameLocks noGrp="1"/>
          </p:cNvGraphicFramePr>
          <p:nvPr>
            <p:extLst>
              <p:ext uri="{D42A27DB-BD31-4B8C-83A1-F6EECF244321}">
                <p14:modId xmlns:p14="http://schemas.microsoft.com/office/powerpoint/2010/main" val="1115393135"/>
              </p:ext>
            </p:extLst>
          </p:nvPr>
        </p:nvGraphicFramePr>
        <p:xfrm>
          <a:off x="258417" y="1800108"/>
          <a:ext cx="11628341" cy="4464869"/>
        </p:xfrm>
        <a:graphic>
          <a:graphicData uri="http://schemas.openxmlformats.org/drawingml/2006/table">
            <a:tbl>
              <a:tblPr>
                <a:tableStyleId>{5C22544A-7EE6-4342-B048-85BDC9FD1C3A}</a:tableStyleId>
              </a:tblPr>
              <a:tblGrid>
                <a:gridCol w="9462052">
                  <a:extLst>
                    <a:ext uri="{9D8B030D-6E8A-4147-A177-3AD203B41FA5}">
                      <a16:colId xmlns:a16="http://schemas.microsoft.com/office/drawing/2014/main" val="389078140"/>
                    </a:ext>
                  </a:extLst>
                </a:gridCol>
                <a:gridCol w="2166289">
                  <a:extLst>
                    <a:ext uri="{9D8B030D-6E8A-4147-A177-3AD203B41FA5}">
                      <a16:colId xmlns:a16="http://schemas.microsoft.com/office/drawing/2014/main" val="3199223176"/>
                    </a:ext>
                  </a:extLst>
                </a:gridCol>
              </a:tblGrid>
              <a:tr h="984464">
                <a:tc>
                  <a:txBody>
                    <a:bodyPr/>
                    <a:lstStyle/>
                    <a:p>
                      <a:pPr algn="ctr" fontAlgn="b"/>
                      <a:r>
                        <a:rPr lang="en-US" sz="3200" u="none" strike="noStrike" dirty="0">
                          <a:effectLst/>
                        </a:rPr>
                        <a:t>Domain</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 of Examination</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3670947"/>
                  </a:ext>
                </a:extLst>
              </a:tr>
              <a:tr h="696081">
                <a:tc>
                  <a:txBody>
                    <a:bodyPr/>
                    <a:lstStyle/>
                    <a:p>
                      <a:pPr algn="l" fontAlgn="b"/>
                      <a:r>
                        <a:rPr lang="en-US" sz="3200" u="none" strike="noStrike" dirty="0">
                          <a:effectLst/>
                        </a:rPr>
                        <a:t>Domain 1: Design </a:t>
                      </a:r>
                      <a:r>
                        <a:rPr lang="en-US" sz="3200" u="none" strike="noStrike" dirty="0">
                          <a:solidFill>
                            <a:srgbClr val="C00000"/>
                          </a:solidFill>
                          <a:effectLst/>
                        </a:rPr>
                        <a:t>Resilient</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30%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6823081"/>
                  </a:ext>
                </a:extLst>
              </a:tr>
              <a:tr h="696081">
                <a:tc>
                  <a:txBody>
                    <a:bodyPr/>
                    <a:lstStyle/>
                    <a:p>
                      <a:pPr algn="l" fontAlgn="b"/>
                      <a:r>
                        <a:rPr lang="en-US" sz="3200" u="none" strike="noStrike" dirty="0">
                          <a:effectLst/>
                        </a:rPr>
                        <a:t>Domain 2: Design </a:t>
                      </a:r>
                      <a:r>
                        <a:rPr lang="en-US" sz="3200" u="none" strike="noStrike" dirty="0">
                          <a:solidFill>
                            <a:srgbClr val="C00000"/>
                          </a:solidFill>
                          <a:effectLst/>
                        </a:rPr>
                        <a:t>High-Performing</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28%</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3866874"/>
                  </a:ext>
                </a:extLst>
              </a:tr>
              <a:tr h="696081">
                <a:tc>
                  <a:txBody>
                    <a:bodyPr/>
                    <a:lstStyle/>
                    <a:p>
                      <a:pPr algn="l" fontAlgn="b"/>
                      <a:r>
                        <a:rPr lang="en-US" sz="3200" u="none" strike="noStrike" dirty="0">
                          <a:effectLst/>
                        </a:rPr>
                        <a:t>Domain 3: Specify </a:t>
                      </a:r>
                      <a:r>
                        <a:rPr lang="en-US" sz="3200" u="none" strike="noStrike" dirty="0">
                          <a:solidFill>
                            <a:srgbClr val="C00000"/>
                          </a:solidFill>
                          <a:effectLst/>
                        </a:rPr>
                        <a:t>Secure</a:t>
                      </a:r>
                      <a:r>
                        <a:rPr lang="en-US" sz="3200" u="none" strike="noStrike" dirty="0">
                          <a:effectLst/>
                        </a:rPr>
                        <a:t> Applications and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24%</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1559453"/>
                  </a:ext>
                </a:extLst>
              </a:tr>
              <a:tr h="696081">
                <a:tc>
                  <a:txBody>
                    <a:bodyPr/>
                    <a:lstStyle/>
                    <a:p>
                      <a:pPr algn="l" fontAlgn="b"/>
                      <a:r>
                        <a:rPr lang="en-US" sz="3200" u="none" strike="noStrike" dirty="0">
                          <a:effectLst/>
                        </a:rPr>
                        <a:t>Domain 4: Design </a:t>
                      </a:r>
                      <a:r>
                        <a:rPr lang="en-US" sz="3200" u="none" strike="noStrike" dirty="0">
                          <a:solidFill>
                            <a:srgbClr val="C00000"/>
                          </a:solidFill>
                          <a:effectLst/>
                        </a:rPr>
                        <a:t>Cost-Optimized</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18%</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25203985"/>
                  </a:ext>
                </a:extLst>
              </a:tr>
              <a:tr h="696081">
                <a:tc>
                  <a:txBody>
                    <a:bodyPr/>
                    <a:lstStyle/>
                    <a:p>
                      <a:pPr algn="ctr" fontAlgn="b"/>
                      <a:r>
                        <a:rPr lang="en-US" sz="2800" u="none" strike="noStrike" dirty="0">
                          <a:effectLst/>
                        </a:rPr>
                        <a:t>TOTAL</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100%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7002365"/>
                  </a:ext>
                </a:extLst>
              </a:tr>
            </a:tbl>
          </a:graphicData>
        </a:graphic>
      </p:graphicFrame>
      <p:pic>
        <p:nvPicPr>
          <p:cNvPr id="6" name="Picture 5">
            <a:extLst>
              <a:ext uri="{FF2B5EF4-FFF2-40B4-BE49-F238E27FC236}">
                <a16:creationId xmlns:a16="http://schemas.microsoft.com/office/drawing/2014/main" id="{9173F2A1-6138-5446-893A-4CF0E89C5D55}"/>
              </a:ext>
            </a:extLst>
          </p:cNvPr>
          <p:cNvPicPr>
            <a:picLocks noChangeAspect="1"/>
          </p:cNvPicPr>
          <p:nvPr/>
        </p:nvPicPr>
        <p:blipFill>
          <a:blip r:embed="rId2"/>
          <a:stretch>
            <a:fillRect/>
          </a:stretch>
        </p:blipFill>
        <p:spPr>
          <a:xfrm>
            <a:off x="25337" y="33598"/>
            <a:ext cx="1641007" cy="1641007"/>
          </a:xfrm>
          <a:prstGeom prst="rect">
            <a:avLst/>
          </a:prstGeom>
        </p:spPr>
      </p:pic>
      <p:sp>
        <p:nvSpPr>
          <p:cNvPr id="3" name="TextBox 2">
            <a:extLst>
              <a:ext uri="{FF2B5EF4-FFF2-40B4-BE49-F238E27FC236}">
                <a16:creationId xmlns:a16="http://schemas.microsoft.com/office/drawing/2014/main" id="{15A305FB-62E3-1B42-AE80-50DD0091ABEA}"/>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18196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694A-757C-9D4E-B62D-3AEF1C2A72F8}"/>
              </a:ext>
            </a:extLst>
          </p:cNvPr>
          <p:cNvSpPr>
            <a:spLocks noGrp="1"/>
          </p:cNvSpPr>
          <p:nvPr>
            <p:ph type="title"/>
          </p:nvPr>
        </p:nvSpPr>
        <p:spPr>
          <a:xfrm>
            <a:off x="838200" y="198121"/>
            <a:ext cx="10515600" cy="1492568"/>
          </a:xfrm>
        </p:spPr>
        <p:txBody>
          <a:bodyPr>
            <a:normAutofit/>
          </a:bodyPr>
          <a:lstStyle/>
          <a:p>
            <a:r>
              <a:rPr lang="zh-TW" altLang="en-US" dirty="0">
                <a:latin typeface="Heiti TC Medium" pitchFamily="2" charset="-128"/>
                <a:ea typeface="Heiti TC Medium" pitchFamily="2" charset="-128"/>
              </a:rPr>
              <a:t>企業雲端運算入門</a:t>
            </a:r>
            <a:br>
              <a:rPr lang="en-US" altLang="zh-TW" dirty="0">
                <a:latin typeface="Heiti TC Medium" pitchFamily="2" charset="-128"/>
                <a:ea typeface="Heiti TC Medium" pitchFamily="2" charset="-128"/>
              </a:rPr>
            </a:br>
            <a:r>
              <a:rPr lang="zh-TW" altLang="en-US" sz="3600" dirty="0">
                <a:latin typeface="Heiti TC Medium" pitchFamily="2" charset="-128"/>
                <a:ea typeface="Heiti TC Medium" pitchFamily="2" charset="-128"/>
              </a:rPr>
              <a:t>國立臺北大學企管系選修課程修課人數統計</a:t>
            </a:r>
            <a:endParaRPr lang="en-US" sz="3600" dirty="0">
              <a:latin typeface="Heiti TC Medium" pitchFamily="2" charset="-128"/>
              <a:ea typeface="Heiti TC Medium" pitchFamily="2" charset="-128"/>
            </a:endParaRPr>
          </a:p>
        </p:txBody>
      </p:sp>
      <p:graphicFrame>
        <p:nvGraphicFramePr>
          <p:cNvPr id="5" name="Content Placeholder 4">
            <a:extLst>
              <a:ext uri="{FF2B5EF4-FFF2-40B4-BE49-F238E27FC236}">
                <a16:creationId xmlns:a16="http://schemas.microsoft.com/office/drawing/2014/main" id="{96621337-1291-3D4B-9BCE-11A1718782D1}"/>
              </a:ext>
            </a:extLst>
          </p:cNvPr>
          <p:cNvGraphicFramePr>
            <a:graphicFrameLocks noGrp="1"/>
          </p:cNvGraphicFramePr>
          <p:nvPr>
            <p:ph idx="1"/>
            <p:extLst>
              <p:ext uri="{D42A27DB-BD31-4B8C-83A1-F6EECF244321}">
                <p14:modId xmlns:p14="http://schemas.microsoft.com/office/powerpoint/2010/main" val="333161570"/>
              </p:ext>
            </p:extLst>
          </p:nvPr>
        </p:nvGraphicFramePr>
        <p:xfrm>
          <a:off x="838198" y="1874520"/>
          <a:ext cx="10515599" cy="4587240"/>
        </p:xfrm>
        <a:graphic>
          <a:graphicData uri="http://schemas.openxmlformats.org/drawingml/2006/table">
            <a:tbl>
              <a:tblPr>
                <a:tableStyleId>{5C22544A-7EE6-4342-B048-85BDC9FD1C3A}</a:tableStyleId>
              </a:tblPr>
              <a:tblGrid>
                <a:gridCol w="1269276">
                  <a:extLst>
                    <a:ext uri="{9D8B030D-6E8A-4147-A177-3AD203B41FA5}">
                      <a16:colId xmlns:a16="http://schemas.microsoft.com/office/drawing/2014/main" val="3705368806"/>
                    </a:ext>
                  </a:extLst>
                </a:gridCol>
                <a:gridCol w="5218133">
                  <a:extLst>
                    <a:ext uri="{9D8B030D-6E8A-4147-A177-3AD203B41FA5}">
                      <a16:colId xmlns:a16="http://schemas.microsoft.com/office/drawing/2014/main" val="673501873"/>
                    </a:ext>
                  </a:extLst>
                </a:gridCol>
                <a:gridCol w="1877471">
                  <a:extLst>
                    <a:ext uri="{9D8B030D-6E8A-4147-A177-3AD203B41FA5}">
                      <a16:colId xmlns:a16="http://schemas.microsoft.com/office/drawing/2014/main" val="901019332"/>
                    </a:ext>
                  </a:extLst>
                </a:gridCol>
                <a:gridCol w="2150719">
                  <a:extLst>
                    <a:ext uri="{9D8B030D-6E8A-4147-A177-3AD203B41FA5}">
                      <a16:colId xmlns:a16="http://schemas.microsoft.com/office/drawing/2014/main" val="2694793007"/>
                    </a:ext>
                  </a:extLst>
                </a:gridCol>
              </a:tblGrid>
              <a:tr h="573405">
                <a:tc>
                  <a:txBody>
                    <a:bodyPr/>
                    <a:lstStyle/>
                    <a:p>
                      <a:pPr algn="ctr" fontAlgn="b"/>
                      <a:r>
                        <a:rPr lang="en-US" sz="3600" u="none" strike="noStrike" dirty="0">
                          <a:effectLst/>
                          <a:latin typeface="Heiti TC Medium" pitchFamily="2" charset="-128"/>
                          <a:ea typeface="Heiti TC Medium" pitchFamily="2" charset="-128"/>
                        </a:rPr>
                        <a:t>SID</a:t>
                      </a:r>
                      <a:endParaRPr 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dirty="0">
                          <a:effectLst/>
                          <a:latin typeface="Heiti TC Medium" pitchFamily="2" charset="-128"/>
                          <a:ea typeface="Heiti TC Medium" pitchFamily="2" charset="-128"/>
                        </a:rPr>
                        <a:t>科系</a:t>
                      </a:r>
                      <a:endParaRPr lang="zh-TW" alt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a:effectLst/>
                          <a:latin typeface="Heiti TC Medium" pitchFamily="2" charset="-128"/>
                          <a:ea typeface="Heiti TC Medium" pitchFamily="2" charset="-128"/>
                        </a:rPr>
                        <a:t>人數</a:t>
                      </a:r>
                      <a:endParaRPr lang="zh-TW" alt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a:effectLst/>
                          <a:latin typeface="Heiti TC Medium" pitchFamily="2" charset="-128"/>
                          <a:ea typeface="Heiti TC Medium" pitchFamily="2" charset="-128"/>
                        </a:rPr>
                        <a:t>百分比</a:t>
                      </a:r>
                      <a:endParaRPr lang="zh-TW" altLang="en-US" sz="3600" b="0" i="0" u="none" strike="noStrike">
                        <a:solidFill>
                          <a:srgbClr val="000000"/>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3752061573"/>
                  </a:ext>
                </a:extLst>
              </a:tr>
              <a:tr h="573405">
                <a:tc>
                  <a:txBody>
                    <a:bodyPr/>
                    <a:lstStyle/>
                    <a:p>
                      <a:pPr algn="ctr" fontAlgn="b"/>
                      <a:r>
                        <a:rPr lang="en-US" sz="3600" u="none" strike="noStrike" dirty="0">
                          <a:solidFill>
                            <a:srgbClr val="C00000"/>
                          </a:solidFill>
                          <a:effectLst/>
                          <a:latin typeface="Heiti TC Medium" pitchFamily="2" charset="-128"/>
                          <a:ea typeface="Heiti TC Medium" pitchFamily="2" charset="-128"/>
                        </a:rPr>
                        <a:t>1</a:t>
                      </a:r>
                      <a:endParaRPr lang="en-US" sz="3600" b="0" i="0" u="none" strike="noStrike" dirty="0">
                        <a:solidFill>
                          <a:srgbClr val="C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dirty="0">
                          <a:solidFill>
                            <a:srgbClr val="C00000"/>
                          </a:solidFill>
                          <a:effectLst/>
                          <a:latin typeface="Heiti TC Medium" pitchFamily="2" charset="-128"/>
                          <a:ea typeface="Heiti TC Medium" pitchFamily="2" charset="-128"/>
                        </a:rPr>
                        <a:t>企業管理學系</a:t>
                      </a:r>
                      <a:endParaRPr lang="zh-TW" altLang="en-US" sz="3600" b="0" i="0" u="none" strike="noStrike" dirty="0">
                        <a:solidFill>
                          <a:srgbClr val="C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solidFill>
                            <a:srgbClr val="C00000"/>
                          </a:solidFill>
                          <a:effectLst/>
                          <a:latin typeface="Heiti TC Medium" pitchFamily="2" charset="-128"/>
                          <a:ea typeface="Heiti TC Medium" pitchFamily="2" charset="-128"/>
                        </a:rPr>
                        <a:t>15</a:t>
                      </a:r>
                      <a:endParaRPr lang="en-US" sz="3600" b="0" i="0" u="none" strike="noStrike" dirty="0">
                        <a:solidFill>
                          <a:srgbClr val="C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solidFill>
                            <a:srgbClr val="C00000"/>
                          </a:solidFill>
                          <a:effectLst/>
                          <a:latin typeface="Heiti TC Medium" pitchFamily="2" charset="-128"/>
                          <a:ea typeface="Heiti TC Medium" pitchFamily="2" charset="-128"/>
                        </a:rPr>
                        <a:t>63%</a:t>
                      </a:r>
                      <a:endParaRPr lang="en-US" sz="3600" b="0" i="0" u="none" strike="noStrike" dirty="0">
                        <a:solidFill>
                          <a:srgbClr val="C00000"/>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575503654"/>
                  </a:ext>
                </a:extLst>
              </a:tr>
              <a:tr h="573405">
                <a:tc>
                  <a:txBody>
                    <a:bodyPr/>
                    <a:lstStyle/>
                    <a:p>
                      <a:pPr algn="ctr" fontAlgn="b"/>
                      <a:r>
                        <a:rPr lang="en-US" sz="3600" u="none" strike="noStrike" dirty="0">
                          <a:solidFill>
                            <a:schemeClr val="accent2">
                              <a:lumMod val="75000"/>
                            </a:schemeClr>
                          </a:solidFill>
                          <a:effectLst/>
                          <a:latin typeface="Heiti TC Medium" pitchFamily="2" charset="-128"/>
                          <a:ea typeface="Heiti TC Medium" pitchFamily="2" charset="-128"/>
                        </a:rPr>
                        <a:t>2</a:t>
                      </a:r>
                      <a:endParaRPr lang="en-US" sz="3600" b="0" i="0" u="none" strike="noStrike" dirty="0">
                        <a:solidFill>
                          <a:schemeClr val="accent2">
                            <a:lumMod val="75000"/>
                          </a:schemeClr>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a:solidFill>
                            <a:schemeClr val="accent2">
                              <a:lumMod val="75000"/>
                            </a:schemeClr>
                          </a:solidFill>
                          <a:effectLst/>
                          <a:latin typeface="Heiti TC Medium" pitchFamily="2" charset="-128"/>
                          <a:ea typeface="Heiti TC Medium" pitchFamily="2" charset="-128"/>
                        </a:rPr>
                        <a:t>金融與合作經營學系</a:t>
                      </a:r>
                      <a:endParaRPr lang="zh-TW" altLang="en-US" sz="3600" b="0" i="0" u="none" strike="noStrike">
                        <a:solidFill>
                          <a:schemeClr val="accent2">
                            <a:lumMod val="75000"/>
                          </a:schemeClr>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a:solidFill>
                            <a:schemeClr val="accent2">
                              <a:lumMod val="75000"/>
                            </a:schemeClr>
                          </a:solidFill>
                          <a:effectLst/>
                          <a:latin typeface="Heiti TC Medium" pitchFamily="2" charset="-128"/>
                          <a:ea typeface="Heiti TC Medium" pitchFamily="2" charset="-128"/>
                        </a:rPr>
                        <a:t>3</a:t>
                      </a:r>
                      <a:endParaRPr lang="en-US" sz="3600" b="0" i="0" u="none" strike="noStrike">
                        <a:solidFill>
                          <a:schemeClr val="accent2">
                            <a:lumMod val="75000"/>
                          </a:schemeClr>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solidFill>
                            <a:schemeClr val="accent2">
                              <a:lumMod val="75000"/>
                            </a:schemeClr>
                          </a:solidFill>
                          <a:effectLst/>
                          <a:latin typeface="Heiti TC Medium" pitchFamily="2" charset="-128"/>
                          <a:ea typeface="Heiti TC Medium" pitchFamily="2" charset="-128"/>
                        </a:rPr>
                        <a:t>13%</a:t>
                      </a:r>
                      <a:endParaRPr lang="en-US" sz="3600" b="0" i="0" u="none" strike="noStrike" dirty="0">
                        <a:solidFill>
                          <a:schemeClr val="accent2">
                            <a:lumMod val="75000"/>
                          </a:schemeClr>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1188101060"/>
                  </a:ext>
                </a:extLst>
              </a:tr>
              <a:tr h="573405">
                <a:tc>
                  <a:txBody>
                    <a:bodyPr/>
                    <a:lstStyle/>
                    <a:p>
                      <a:pPr algn="ctr" fontAlgn="b"/>
                      <a:r>
                        <a:rPr lang="en-US" sz="3600" u="none" strike="noStrike" dirty="0">
                          <a:solidFill>
                            <a:schemeClr val="accent2">
                              <a:lumMod val="75000"/>
                            </a:schemeClr>
                          </a:solidFill>
                          <a:effectLst/>
                          <a:latin typeface="Heiti TC Medium" pitchFamily="2" charset="-128"/>
                          <a:ea typeface="Heiti TC Medium" pitchFamily="2" charset="-128"/>
                        </a:rPr>
                        <a:t>3</a:t>
                      </a:r>
                      <a:endParaRPr lang="en-US" sz="3600" b="0" i="0" u="none" strike="noStrike" dirty="0">
                        <a:solidFill>
                          <a:schemeClr val="accent2">
                            <a:lumMod val="75000"/>
                          </a:schemeClr>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dirty="0">
                          <a:solidFill>
                            <a:schemeClr val="accent2">
                              <a:lumMod val="75000"/>
                            </a:schemeClr>
                          </a:solidFill>
                          <a:effectLst/>
                          <a:latin typeface="Heiti TC Medium" pitchFamily="2" charset="-128"/>
                          <a:ea typeface="Heiti TC Medium" pitchFamily="2" charset="-128"/>
                        </a:rPr>
                        <a:t>經濟學系</a:t>
                      </a:r>
                      <a:endParaRPr lang="zh-TW" altLang="en-US" sz="3600" b="0" i="0" u="none" strike="noStrike" dirty="0">
                        <a:solidFill>
                          <a:schemeClr val="accent2">
                            <a:lumMod val="75000"/>
                          </a:schemeClr>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solidFill>
                            <a:schemeClr val="accent2">
                              <a:lumMod val="75000"/>
                            </a:schemeClr>
                          </a:solidFill>
                          <a:effectLst/>
                          <a:latin typeface="Heiti TC Medium" pitchFamily="2" charset="-128"/>
                          <a:ea typeface="Heiti TC Medium" pitchFamily="2" charset="-128"/>
                        </a:rPr>
                        <a:t>3</a:t>
                      </a:r>
                      <a:endParaRPr lang="en-US" sz="3600" b="0" i="0" u="none" strike="noStrike" dirty="0">
                        <a:solidFill>
                          <a:schemeClr val="accent2">
                            <a:lumMod val="75000"/>
                          </a:schemeClr>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solidFill>
                            <a:schemeClr val="accent2">
                              <a:lumMod val="75000"/>
                            </a:schemeClr>
                          </a:solidFill>
                          <a:effectLst/>
                          <a:latin typeface="Heiti TC Medium" pitchFamily="2" charset="-128"/>
                          <a:ea typeface="Heiti TC Medium" pitchFamily="2" charset="-128"/>
                        </a:rPr>
                        <a:t>13%</a:t>
                      </a:r>
                      <a:endParaRPr lang="en-US" sz="3600" b="0" i="0" u="none" strike="noStrike" dirty="0">
                        <a:solidFill>
                          <a:schemeClr val="accent2">
                            <a:lumMod val="75000"/>
                          </a:schemeClr>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1747777969"/>
                  </a:ext>
                </a:extLst>
              </a:tr>
              <a:tr h="573405">
                <a:tc>
                  <a:txBody>
                    <a:bodyPr/>
                    <a:lstStyle/>
                    <a:p>
                      <a:pPr algn="ctr" fontAlgn="b"/>
                      <a:r>
                        <a:rPr lang="en-US" sz="3600" u="none" strike="noStrike" dirty="0">
                          <a:effectLst/>
                          <a:latin typeface="Heiti TC Medium" pitchFamily="2" charset="-128"/>
                          <a:ea typeface="Heiti TC Medium" pitchFamily="2" charset="-128"/>
                        </a:rPr>
                        <a:t>4</a:t>
                      </a:r>
                      <a:endParaRPr 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dirty="0">
                          <a:effectLst/>
                          <a:latin typeface="Heiti TC Medium" pitchFamily="2" charset="-128"/>
                          <a:ea typeface="Heiti TC Medium" pitchFamily="2" charset="-128"/>
                        </a:rPr>
                        <a:t>應用外語學系</a:t>
                      </a:r>
                      <a:endParaRPr lang="zh-TW" alt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effectLst/>
                          <a:latin typeface="Heiti TC Medium" pitchFamily="2" charset="-128"/>
                          <a:ea typeface="Heiti TC Medium" pitchFamily="2" charset="-128"/>
                        </a:rPr>
                        <a:t>1</a:t>
                      </a:r>
                      <a:endParaRPr 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effectLst/>
                          <a:latin typeface="Heiti TC Medium" pitchFamily="2" charset="-128"/>
                          <a:ea typeface="Heiti TC Medium" pitchFamily="2" charset="-128"/>
                        </a:rPr>
                        <a:t>4%</a:t>
                      </a:r>
                      <a:endParaRPr 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2942807767"/>
                  </a:ext>
                </a:extLst>
              </a:tr>
              <a:tr h="573405">
                <a:tc>
                  <a:txBody>
                    <a:bodyPr/>
                    <a:lstStyle/>
                    <a:p>
                      <a:pPr algn="ctr" fontAlgn="b"/>
                      <a:r>
                        <a:rPr lang="en-US" sz="3600" u="none" strike="noStrike">
                          <a:effectLst/>
                          <a:latin typeface="Heiti TC Medium" pitchFamily="2" charset="-128"/>
                          <a:ea typeface="Heiti TC Medium" pitchFamily="2" charset="-128"/>
                        </a:rPr>
                        <a:t>5</a:t>
                      </a:r>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a:effectLst/>
                          <a:latin typeface="Heiti TC Medium" pitchFamily="2" charset="-128"/>
                          <a:ea typeface="Heiti TC Medium" pitchFamily="2" charset="-128"/>
                        </a:rPr>
                        <a:t>會計學系</a:t>
                      </a:r>
                      <a:endParaRPr lang="zh-TW" alt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a:effectLst/>
                          <a:latin typeface="Heiti TC Medium" pitchFamily="2" charset="-128"/>
                          <a:ea typeface="Heiti TC Medium" pitchFamily="2" charset="-128"/>
                        </a:rPr>
                        <a:t>1</a:t>
                      </a:r>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a:effectLst/>
                          <a:latin typeface="Heiti TC Medium" pitchFamily="2" charset="-128"/>
                          <a:ea typeface="Heiti TC Medium" pitchFamily="2" charset="-128"/>
                        </a:rPr>
                        <a:t>4%</a:t>
                      </a:r>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1487427355"/>
                  </a:ext>
                </a:extLst>
              </a:tr>
              <a:tr h="573405">
                <a:tc>
                  <a:txBody>
                    <a:bodyPr/>
                    <a:lstStyle/>
                    <a:p>
                      <a:pPr algn="ctr" fontAlgn="b"/>
                      <a:r>
                        <a:rPr lang="en-US" sz="3600" u="none" strike="noStrike">
                          <a:effectLst/>
                          <a:latin typeface="Heiti TC Medium" pitchFamily="2" charset="-128"/>
                          <a:ea typeface="Heiti TC Medium" pitchFamily="2" charset="-128"/>
                        </a:rPr>
                        <a:t>6</a:t>
                      </a:r>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a:effectLst/>
                          <a:latin typeface="Heiti TC Medium" pitchFamily="2" charset="-128"/>
                          <a:ea typeface="Heiti TC Medium" pitchFamily="2" charset="-128"/>
                        </a:rPr>
                        <a:t>休閒運動管理學系</a:t>
                      </a:r>
                      <a:endParaRPr lang="zh-TW" alt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a:effectLst/>
                          <a:latin typeface="Heiti TC Medium" pitchFamily="2" charset="-128"/>
                          <a:ea typeface="Heiti TC Medium" pitchFamily="2" charset="-128"/>
                        </a:rPr>
                        <a:t>1</a:t>
                      </a:r>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effectLst/>
                          <a:latin typeface="Heiti TC Medium" pitchFamily="2" charset="-128"/>
                          <a:ea typeface="Heiti TC Medium" pitchFamily="2" charset="-128"/>
                        </a:rPr>
                        <a:t>4%</a:t>
                      </a:r>
                      <a:endParaRPr 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2187200283"/>
                  </a:ext>
                </a:extLst>
              </a:tr>
              <a:tr h="573405">
                <a:tc>
                  <a:txBody>
                    <a:bodyPr/>
                    <a:lstStyle/>
                    <a:p>
                      <a:pPr algn="ctr" fontAlgn="b"/>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zh-TW" altLang="en-US" sz="3600" u="none" strike="noStrike">
                          <a:effectLst/>
                          <a:latin typeface="Heiti TC Medium" pitchFamily="2" charset="-128"/>
                          <a:ea typeface="Heiti TC Medium" pitchFamily="2" charset="-128"/>
                        </a:rPr>
                        <a:t>合計</a:t>
                      </a:r>
                      <a:endParaRPr lang="zh-TW" alt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a:effectLst/>
                          <a:latin typeface="Heiti TC Medium" pitchFamily="2" charset="-128"/>
                          <a:ea typeface="Heiti TC Medium" pitchFamily="2" charset="-128"/>
                        </a:rPr>
                        <a:t>24</a:t>
                      </a:r>
                      <a:endParaRPr lang="en-US" sz="3600" b="0" i="0" u="none" strike="noStrike">
                        <a:solidFill>
                          <a:srgbClr val="000000"/>
                        </a:solidFill>
                        <a:effectLst/>
                        <a:latin typeface="Heiti TC Medium" pitchFamily="2" charset="-128"/>
                        <a:ea typeface="Heiti TC Medium" pitchFamily="2" charset="-128"/>
                      </a:endParaRPr>
                    </a:p>
                  </a:txBody>
                  <a:tcPr marL="9525" marR="9525" marT="9525" marB="0" anchor="b"/>
                </a:tc>
                <a:tc>
                  <a:txBody>
                    <a:bodyPr/>
                    <a:lstStyle/>
                    <a:p>
                      <a:pPr algn="ctr" fontAlgn="b"/>
                      <a:r>
                        <a:rPr lang="en-US" sz="3600" u="none" strike="noStrike" dirty="0">
                          <a:effectLst/>
                          <a:latin typeface="Heiti TC Medium" pitchFamily="2" charset="-128"/>
                          <a:ea typeface="Heiti TC Medium" pitchFamily="2" charset="-128"/>
                        </a:rPr>
                        <a:t>100%</a:t>
                      </a:r>
                      <a:endParaRPr lang="en-US" sz="3600" b="0" i="0" u="none" strike="noStrike" dirty="0">
                        <a:solidFill>
                          <a:srgbClr val="000000"/>
                        </a:solidFill>
                        <a:effectLst/>
                        <a:latin typeface="Heiti TC Medium" pitchFamily="2" charset="-128"/>
                        <a:ea typeface="Heiti TC Medium" pitchFamily="2" charset="-128"/>
                      </a:endParaRPr>
                    </a:p>
                  </a:txBody>
                  <a:tcPr marL="9525" marR="9525" marT="9525" marB="0" anchor="b"/>
                </a:tc>
                <a:extLst>
                  <a:ext uri="{0D108BD9-81ED-4DB2-BD59-A6C34878D82A}">
                    <a16:rowId xmlns:a16="http://schemas.microsoft.com/office/drawing/2014/main" val="2532786668"/>
                  </a:ext>
                </a:extLst>
              </a:tr>
            </a:tbl>
          </a:graphicData>
        </a:graphic>
      </p:graphicFrame>
      <p:sp>
        <p:nvSpPr>
          <p:cNvPr id="4" name="Slide Number Placeholder 3">
            <a:extLst>
              <a:ext uri="{FF2B5EF4-FFF2-40B4-BE49-F238E27FC236}">
                <a16:creationId xmlns:a16="http://schemas.microsoft.com/office/drawing/2014/main" id="{ACB1FF20-6791-1842-8377-2F60B7050E5C}"/>
              </a:ext>
            </a:extLst>
          </p:cNvPr>
          <p:cNvSpPr>
            <a:spLocks noGrp="1"/>
          </p:cNvSpPr>
          <p:nvPr>
            <p:ph type="sldNum" sz="quarter" idx="12"/>
          </p:nvPr>
        </p:nvSpPr>
        <p:spPr/>
        <p:txBody>
          <a:bodyPr/>
          <a:lstStyle/>
          <a:p>
            <a:fld id="{5D6FF71F-CF6A-4C46-8F9B-61D49EEA70E3}" type="slidenum">
              <a:rPr lang="en-US" smtClean="0"/>
              <a:t>24</a:t>
            </a:fld>
            <a:endParaRPr lang="en-US"/>
          </a:p>
        </p:txBody>
      </p:sp>
      <p:pic>
        <p:nvPicPr>
          <p:cNvPr id="6" name="Picture 5">
            <a:extLst>
              <a:ext uri="{FF2B5EF4-FFF2-40B4-BE49-F238E27FC236}">
                <a16:creationId xmlns:a16="http://schemas.microsoft.com/office/drawing/2014/main" id="{5706F7F2-B094-EC44-AFA4-F27C2F536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7" name="Picture 6">
            <a:extLst>
              <a:ext uri="{FF2B5EF4-FFF2-40B4-BE49-F238E27FC236}">
                <a16:creationId xmlns:a16="http://schemas.microsoft.com/office/drawing/2014/main" id="{A4FBD5F9-FE67-D141-B1AC-EBD21A709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8" name="Picture 7">
            <a:extLst>
              <a:ext uri="{FF2B5EF4-FFF2-40B4-BE49-F238E27FC236}">
                <a16:creationId xmlns:a16="http://schemas.microsoft.com/office/drawing/2014/main" id="{296D101A-1F5D-E948-A11C-7D2D9121BC5D}"/>
              </a:ext>
            </a:extLst>
          </p:cNvPr>
          <p:cNvPicPr>
            <a:picLocks noChangeAspect="1"/>
          </p:cNvPicPr>
          <p:nvPr/>
        </p:nvPicPr>
        <p:blipFill>
          <a:blip r:embed="rId4"/>
          <a:stretch>
            <a:fillRect/>
          </a:stretch>
        </p:blipFill>
        <p:spPr>
          <a:xfrm>
            <a:off x="10707986" y="321302"/>
            <a:ext cx="1208863" cy="723727"/>
          </a:xfrm>
          <a:prstGeom prst="rect">
            <a:avLst/>
          </a:prstGeom>
        </p:spPr>
      </p:pic>
    </p:spTree>
    <p:extLst>
      <p:ext uri="{BB962C8B-B14F-4D97-AF65-F5344CB8AC3E}">
        <p14:creationId xmlns:p14="http://schemas.microsoft.com/office/powerpoint/2010/main" val="1203784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CF5-B399-3A4A-B196-A3C627021413}"/>
              </a:ext>
            </a:extLst>
          </p:cNvPr>
          <p:cNvSpPr>
            <a:spLocks noGrp="1"/>
          </p:cNvSpPr>
          <p:nvPr>
            <p:ph type="title"/>
          </p:nvPr>
        </p:nvSpPr>
        <p:spPr>
          <a:xfrm>
            <a:off x="838200" y="212725"/>
            <a:ext cx="10515600" cy="1753235"/>
          </a:xfrm>
        </p:spPr>
        <p:txBody>
          <a:bodyPr>
            <a:normAutofit fontScale="90000"/>
          </a:bodyPr>
          <a:lstStyle/>
          <a:p>
            <a:r>
              <a:rPr lang="en-US" dirty="0">
                <a:latin typeface="Calibri" panose="020F0502020204030204" pitchFamily="34" charset="0"/>
                <a:cs typeface="Calibri" panose="020F0502020204030204" pitchFamily="34" charset="0"/>
              </a:rPr>
              <a:t>AWS Educate Taiwan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Cloud Ambassador Seeding Program </a:t>
            </a:r>
            <a:br>
              <a:rPr lang="en-US" dirty="0">
                <a:latin typeface="Calibri" panose="020F0502020204030204" pitchFamily="34" charset="0"/>
                <a:cs typeface="Calibri" panose="020F0502020204030204" pitchFamily="34" charset="0"/>
              </a:rPr>
            </a:br>
            <a:r>
              <a:rPr lang="en-US" dirty="0"/>
              <a:t>(</a:t>
            </a:r>
            <a:r>
              <a:rPr lang="zh-TW" altLang="en-US" dirty="0">
                <a:latin typeface="Heiti TC Medium" pitchFamily="2" charset="-128"/>
                <a:ea typeface="Heiti TC Medium" pitchFamily="2" charset="-128"/>
              </a:rPr>
              <a:t>學生大使種子計畫</a:t>
            </a:r>
            <a:r>
              <a:rPr lang="en-US" altLang="zh-TW" dirty="0"/>
              <a:t>)</a:t>
            </a:r>
            <a:endParaRPr lang="en-US" dirty="0"/>
          </a:p>
        </p:txBody>
      </p:sp>
      <p:sp>
        <p:nvSpPr>
          <p:cNvPr id="3" name="Content Placeholder 2">
            <a:extLst>
              <a:ext uri="{FF2B5EF4-FFF2-40B4-BE49-F238E27FC236}">
                <a16:creationId xmlns:a16="http://schemas.microsoft.com/office/drawing/2014/main" id="{50807794-5468-3440-AEF6-263FA6344884}"/>
              </a:ext>
            </a:extLst>
          </p:cNvPr>
          <p:cNvSpPr>
            <a:spLocks noGrp="1"/>
          </p:cNvSpPr>
          <p:nvPr>
            <p:ph idx="1"/>
          </p:nvPr>
        </p:nvSpPr>
        <p:spPr>
          <a:xfrm>
            <a:off x="1615440" y="1965959"/>
            <a:ext cx="9738360" cy="4679315"/>
          </a:xfrm>
        </p:spPr>
        <p:txBody>
          <a:bodyPr>
            <a:normAutofit/>
          </a:bodyPr>
          <a:lstStyle/>
          <a:p>
            <a:endParaRPr lang="en-US" altLang="zh-TW" dirty="0"/>
          </a:p>
          <a:p>
            <a:r>
              <a:rPr lang="en-US" b="1" dirty="0"/>
              <a:t>Joyce Tseng (</a:t>
            </a:r>
            <a:r>
              <a:rPr lang="zh-TW" altLang="en-US" b="1" dirty="0">
                <a:latin typeface="Heiti TC Medium" pitchFamily="2" charset="-128"/>
                <a:ea typeface="Heiti TC Medium" pitchFamily="2" charset="-128"/>
              </a:rPr>
              <a:t>曾珈</a:t>
            </a:r>
            <a:r>
              <a:rPr lang="zh-TW" altLang="en-US" b="1" dirty="0">
                <a:latin typeface="HEITI TC MEDIUM" pitchFamily="2" charset="-128"/>
                <a:ea typeface="HEITI TC MEDIUM" pitchFamily="2" charset="-128"/>
              </a:rPr>
              <a:t>宜</a:t>
            </a:r>
            <a:r>
              <a:rPr lang="en-US" altLang="zh-TW" b="1" dirty="0"/>
              <a:t>)</a:t>
            </a:r>
            <a:endParaRPr lang="zh-TW" altLang="en-US" b="1" dirty="0"/>
          </a:p>
          <a:p>
            <a:pPr lvl="1"/>
            <a:r>
              <a:rPr lang="en-US" dirty="0"/>
              <a:t>Department of Finance and Cooperative Management, </a:t>
            </a:r>
            <a:br>
              <a:rPr lang="en-US" dirty="0"/>
            </a:br>
            <a:r>
              <a:rPr lang="en-US" dirty="0"/>
              <a:t>National Taipei University </a:t>
            </a:r>
            <a:br>
              <a:rPr lang="en-US" dirty="0"/>
            </a:br>
            <a:r>
              <a:rPr lang="en-US" dirty="0"/>
              <a:t>(</a:t>
            </a:r>
            <a:r>
              <a:rPr lang="zh-TW" altLang="en-US" dirty="0">
                <a:latin typeface="Heiti TC Medium" pitchFamily="2" charset="-128"/>
                <a:ea typeface="Heiti TC Medium" pitchFamily="2" charset="-128"/>
              </a:rPr>
              <a:t>國立臺北大學金融與合作經營學系</a:t>
            </a:r>
            <a:r>
              <a:rPr lang="en-US" altLang="zh-TW" dirty="0"/>
              <a:t>)</a:t>
            </a:r>
          </a:p>
          <a:p>
            <a:pPr lvl="1"/>
            <a:endParaRPr lang="en-US" altLang="zh-TW" dirty="0"/>
          </a:p>
          <a:p>
            <a:r>
              <a:rPr lang="en-US" b="1" dirty="0"/>
              <a:t>Cheng-</a:t>
            </a:r>
            <a:r>
              <a:rPr lang="en-US" b="1" dirty="0" err="1"/>
              <a:t>Xun</a:t>
            </a:r>
            <a:r>
              <a:rPr lang="en-US" b="1" dirty="0"/>
              <a:t> Zhou (</a:t>
            </a:r>
            <a:r>
              <a:rPr lang="zh-TW" altLang="en-US" b="1" dirty="0">
                <a:latin typeface="Heiti TC Medium" pitchFamily="2" charset="-128"/>
                <a:ea typeface="Heiti TC Medium" pitchFamily="2" charset="-128"/>
              </a:rPr>
              <a:t>周呈勳</a:t>
            </a:r>
            <a:r>
              <a:rPr lang="en-US" altLang="zh-TW" b="1" dirty="0"/>
              <a:t>)</a:t>
            </a:r>
          </a:p>
          <a:p>
            <a:pPr lvl="1"/>
            <a:r>
              <a:rPr lang="en-US" dirty="0"/>
              <a:t>Department of Foreign Languages and Applied Linguistics, National Taipei University </a:t>
            </a:r>
            <a:br>
              <a:rPr lang="en-US" dirty="0"/>
            </a:br>
            <a:r>
              <a:rPr lang="en-US" dirty="0"/>
              <a:t>(</a:t>
            </a:r>
            <a:r>
              <a:rPr lang="zh-TW" altLang="en-US" dirty="0">
                <a:latin typeface="Heiti TC Medium" pitchFamily="2" charset="-128"/>
                <a:ea typeface="Heiti TC Medium" pitchFamily="2" charset="-128"/>
              </a:rPr>
              <a:t>國立臺北大學應用外語學系</a:t>
            </a:r>
            <a:r>
              <a:rPr lang="en-US" altLang="zh-TW" dirty="0"/>
              <a:t>)</a:t>
            </a:r>
          </a:p>
          <a:p>
            <a:endParaRPr lang="en-US" dirty="0"/>
          </a:p>
        </p:txBody>
      </p:sp>
      <p:sp>
        <p:nvSpPr>
          <p:cNvPr id="4" name="Slide Number Placeholder 3">
            <a:extLst>
              <a:ext uri="{FF2B5EF4-FFF2-40B4-BE49-F238E27FC236}">
                <a16:creationId xmlns:a16="http://schemas.microsoft.com/office/drawing/2014/main" id="{ADA5B2EF-0B93-7446-96C6-66CC556FECE7}"/>
              </a:ext>
            </a:extLst>
          </p:cNvPr>
          <p:cNvSpPr>
            <a:spLocks noGrp="1"/>
          </p:cNvSpPr>
          <p:nvPr>
            <p:ph type="sldNum" sz="quarter" idx="12"/>
          </p:nvPr>
        </p:nvSpPr>
        <p:spPr/>
        <p:txBody>
          <a:bodyPr/>
          <a:lstStyle/>
          <a:p>
            <a:fld id="{5D6FF71F-CF6A-4C46-8F9B-61D49EEA70E3}" type="slidenum">
              <a:rPr lang="en-US" smtClean="0"/>
              <a:t>25</a:t>
            </a:fld>
            <a:endParaRPr lang="en-US"/>
          </a:p>
        </p:txBody>
      </p:sp>
      <p:pic>
        <p:nvPicPr>
          <p:cNvPr id="5" name="Picture 4">
            <a:extLst>
              <a:ext uri="{FF2B5EF4-FFF2-40B4-BE49-F238E27FC236}">
                <a16:creationId xmlns:a16="http://schemas.microsoft.com/office/drawing/2014/main" id="{D71EA397-27B7-EB45-BCD9-29ABBDD79330}"/>
              </a:ext>
            </a:extLst>
          </p:cNvPr>
          <p:cNvPicPr>
            <a:picLocks noChangeAspect="1"/>
          </p:cNvPicPr>
          <p:nvPr/>
        </p:nvPicPr>
        <p:blipFill>
          <a:blip r:embed="rId2"/>
          <a:stretch>
            <a:fillRect/>
          </a:stretch>
        </p:blipFill>
        <p:spPr>
          <a:xfrm>
            <a:off x="212725" y="2489585"/>
            <a:ext cx="1402715" cy="1402715"/>
          </a:xfrm>
          <a:prstGeom prst="rect">
            <a:avLst/>
          </a:prstGeom>
        </p:spPr>
      </p:pic>
      <p:pic>
        <p:nvPicPr>
          <p:cNvPr id="7" name="Picture 6">
            <a:extLst>
              <a:ext uri="{FF2B5EF4-FFF2-40B4-BE49-F238E27FC236}">
                <a16:creationId xmlns:a16="http://schemas.microsoft.com/office/drawing/2014/main" id="{FDE247E9-2281-5D44-88CF-79D9FAE7CA36}"/>
              </a:ext>
            </a:extLst>
          </p:cNvPr>
          <p:cNvPicPr>
            <a:picLocks noChangeAspect="1"/>
          </p:cNvPicPr>
          <p:nvPr/>
        </p:nvPicPr>
        <p:blipFill>
          <a:blip r:embed="rId2"/>
          <a:stretch>
            <a:fillRect/>
          </a:stretch>
        </p:blipFill>
        <p:spPr>
          <a:xfrm>
            <a:off x="212724" y="4833812"/>
            <a:ext cx="1402715" cy="1402715"/>
          </a:xfrm>
          <a:prstGeom prst="rect">
            <a:avLst/>
          </a:prstGeom>
        </p:spPr>
      </p:pic>
      <p:pic>
        <p:nvPicPr>
          <p:cNvPr id="8" name="Picture 7">
            <a:extLst>
              <a:ext uri="{FF2B5EF4-FFF2-40B4-BE49-F238E27FC236}">
                <a16:creationId xmlns:a16="http://schemas.microsoft.com/office/drawing/2014/main" id="{AA87AF4D-1AE2-6248-A84D-4A691043A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9" name="Picture 8">
            <a:extLst>
              <a:ext uri="{FF2B5EF4-FFF2-40B4-BE49-F238E27FC236}">
                <a16:creationId xmlns:a16="http://schemas.microsoft.com/office/drawing/2014/main" id="{EFDDFF56-3CB2-6C4A-8476-1BCFC9306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10" name="Picture 9">
            <a:extLst>
              <a:ext uri="{FF2B5EF4-FFF2-40B4-BE49-F238E27FC236}">
                <a16:creationId xmlns:a16="http://schemas.microsoft.com/office/drawing/2014/main" id="{8EAD32D8-B326-9E4B-A6A7-3FDCDF58D681}"/>
              </a:ext>
            </a:extLst>
          </p:cNvPr>
          <p:cNvPicPr>
            <a:picLocks noChangeAspect="1"/>
          </p:cNvPicPr>
          <p:nvPr/>
        </p:nvPicPr>
        <p:blipFill>
          <a:blip r:embed="rId5"/>
          <a:stretch>
            <a:fillRect/>
          </a:stretch>
        </p:blipFill>
        <p:spPr>
          <a:xfrm>
            <a:off x="10707986" y="321302"/>
            <a:ext cx="1208863" cy="723727"/>
          </a:xfrm>
          <a:prstGeom prst="rect">
            <a:avLst/>
          </a:prstGeom>
        </p:spPr>
      </p:pic>
    </p:spTree>
    <p:extLst>
      <p:ext uri="{BB962C8B-B14F-4D97-AF65-F5344CB8AC3E}">
        <p14:creationId xmlns:p14="http://schemas.microsoft.com/office/powerpoint/2010/main" val="3787940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標題 1"/>
          <p:cNvSpPr txBox="1">
            <a:spLocks/>
          </p:cNvSpPr>
          <p:nvPr/>
        </p:nvSpPr>
        <p:spPr bwMode="auto">
          <a:xfrm>
            <a:off x="1703512" y="1485354"/>
            <a:ext cx="8784976" cy="201565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5000" b="1" dirty="0">
                <a:solidFill>
                  <a:srgbClr val="C00000"/>
                </a:solidFill>
                <a:ea typeface="標楷體" pitchFamily="65" charset="-120"/>
              </a:rPr>
              <a:t>雲端運算與雲軟體架構 </a:t>
            </a:r>
            <a:br>
              <a:rPr lang="zh-TW" altLang="en-US" sz="5000" b="1" dirty="0">
                <a:solidFill>
                  <a:srgbClr val="C00000"/>
                </a:solidFill>
                <a:ea typeface="標楷體" pitchFamily="65" charset="-120"/>
              </a:rPr>
            </a:br>
            <a:r>
              <a:rPr lang="en-US" altLang="zh-TW" sz="4400" b="1" dirty="0">
                <a:solidFill>
                  <a:srgbClr val="C00000"/>
                </a:solidFill>
                <a:ea typeface="標楷體" pitchFamily="65" charset="-120"/>
              </a:rPr>
              <a:t>(Cloud Computing and </a:t>
            </a:r>
            <a:br>
              <a:rPr lang="en-US" altLang="zh-TW" sz="4400" b="1" dirty="0">
                <a:solidFill>
                  <a:srgbClr val="C00000"/>
                </a:solidFill>
                <a:ea typeface="標楷體" pitchFamily="65" charset="-120"/>
              </a:rPr>
            </a:br>
            <a:r>
              <a:rPr lang="en-US" altLang="zh-TW" sz="4400" b="1" dirty="0">
                <a:solidFill>
                  <a:srgbClr val="C00000"/>
                </a:solidFill>
                <a:ea typeface="標楷體" pitchFamily="65" charset="-120"/>
              </a:rPr>
              <a:t>Cloud Software Architecture)</a:t>
            </a:r>
          </a:p>
        </p:txBody>
      </p:sp>
      <p:sp>
        <p:nvSpPr>
          <p:cNvPr id="11" name="投影片編號版面配置區 4"/>
          <p:cNvSpPr>
            <a:spLocks noGrp="1"/>
          </p:cNvSpPr>
          <p:nvPr>
            <p:ph type="sldNum" sz="quarter" idx="12"/>
          </p:nvPr>
        </p:nvSpPr>
        <p:spPr bwMode="auto">
          <a:xfrm>
            <a:off x="9629199" y="646720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a:solidFill>
                  <a:srgbClr val="898989"/>
                </a:solidFill>
              </a:rPr>
              <a:pPr eaLnBrk="1" hangingPunct="1">
                <a:spcBef>
                  <a:spcPct val="0"/>
                </a:spcBef>
                <a:buFontTx/>
                <a:buNone/>
              </a:pPr>
              <a:t>26</a:t>
            </a:fld>
            <a:endParaRPr lang="zh-TW" altLang="en-US" sz="1200" dirty="0">
              <a:solidFill>
                <a:srgbClr val="898989"/>
              </a:solidFill>
            </a:endParaRPr>
          </a:p>
        </p:txBody>
      </p:sp>
      <p:sp>
        <p:nvSpPr>
          <p:cNvPr id="13" name="副標題 2"/>
          <p:cNvSpPr txBox="1">
            <a:spLocks/>
          </p:cNvSpPr>
          <p:nvPr/>
        </p:nvSpPr>
        <p:spPr bwMode="auto">
          <a:xfrm>
            <a:off x="1992314" y="4275090"/>
            <a:ext cx="8207375" cy="25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lang="en-US" altLang="zh-TW" sz="2400" b="1" dirty="0">
                <a:solidFill>
                  <a:srgbClr val="898989"/>
                </a:solidFill>
                <a:cs typeface="Calibri" panose="020F0502020204030204" pitchFamily="34" charset="0"/>
                <a:hlinkClick r:id="rId3"/>
              </a:rPr>
              <a:t>Min-</a:t>
            </a:r>
            <a:r>
              <a:rPr lang="en-US" altLang="zh-TW" sz="2400" b="1" dirty="0" err="1">
                <a:solidFill>
                  <a:srgbClr val="898989"/>
                </a:solidFill>
                <a:cs typeface="Calibri" panose="020F0502020204030204" pitchFamily="34" charset="0"/>
                <a:hlinkClick r:id="rId3"/>
              </a:rPr>
              <a:t>Yuh</a:t>
            </a:r>
            <a:r>
              <a:rPr lang="en-US" altLang="zh-TW" sz="2400" b="1" dirty="0">
                <a:solidFill>
                  <a:srgbClr val="898989"/>
                </a:solidFill>
                <a:cs typeface="Calibri" panose="020F0502020204030204" pitchFamily="34" charset="0"/>
                <a:hlinkClick r:id="rId3"/>
              </a:rPr>
              <a:t> Day</a:t>
            </a:r>
            <a:endParaRPr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lang="zh-TW" altLang="en-US" sz="2400" b="1" dirty="0">
                <a:solidFill>
                  <a:srgbClr val="898989"/>
                </a:solidFill>
                <a:latin typeface="標楷體" pitchFamily="65" charset="-120"/>
                <a:ea typeface="標楷體" pitchFamily="65" charset="-120"/>
                <a:hlinkClick r:id="rId4"/>
              </a:rPr>
              <a:t>戴敏育</a:t>
            </a:r>
            <a:endParaRPr lang="en-US" altLang="zh-TW" sz="2400" b="1" dirty="0">
              <a:latin typeface="標楷體" pitchFamily="65" charset="-120"/>
              <a:cs typeface="Times New Roman" pitchFamily="18" charset="0"/>
            </a:endParaRPr>
          </a:p>
          <a:p>
            <a:pPr algn="ctr" eaLnBrk="1" hangingPunct="1">
              <a:lnSpc>
                <a:spcPct val="80000"/>
              </a:lnSpc>
              <a:buNone/>
            </a:pPr>
            <a:r>
              <a:rPr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lang="zh-TW" altLang="en-US" sz="2400" b="1" dirty="0">
                <a:solidFill>
                  <a:schemeClr val="tx2"/>
                </a:solidFill>
                <a:latin typeface="標楷體" pitchFamily="65" charset="-120"/>
                <a:ea typeface="標楷體" pitchFamily="65" charset="-120"/>
              </a:rPr>
              <a:t>副教授</a:t>
            </a:r>
            <a:endParaRPr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1800" b="1" dirty="0">
                <a:latin typeface="Arial" panose="020B0604020202020204" pitchFamily="34" charset="0"/>
                <a:cs typeface="Arial" panose="020B0604020202020204" pitchFamily="34" charset="0"/>
                <a:hlinkClick r:id="rId5"/>
              </a:rPr>
              <a:t>Institute of Information Management</a:t>
            </a:r>
            <a:r>
              <a:rPr lang="en-US" sz="18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hlinkClick r:id="rId6"/>
              </a:rPr>
              <a:t>National Taipei University</a:t>
            </a:r>
            <a:endParaRPr lang="en-US" altLang="zh-TW" sz="1800" b="1" dirty="0">
              <a:solidFill>
                <a:srgbClr val="898989"/>
              </a:solidFill>
              <a:latin typeface="Arial" panose="020B0604020202020204" pitchFamily="34" charset="0"/>
              <a:cs typeface="Arial" panose="020B0604020202020204" pitchFamily="34"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lang="en-US" altLang="zh-TW" sz="600" b="1" dirty="0">
              <a:solidFill>
                <a:srgbClr val="898989"/>
              </a:solidFill>
              <a:cs typeface="Times New Roman" pitchFamily="18" charset="0"/>
              <a:hlinkClick r:id="rId8"/>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lang="en-US" altLang="zh-TW" sz="1200" b="1" dirty="0">
                <a:solidFill>
                  <a:srgbClr val="898989"/>
                </a:solidFill>
                <a:cs typeface="Times New Roman" pitchFamily="18" charset="0"/>
              </a:rPr>
              <a:t>2020-11-03</a:t>
            </a:r>
            <a:endParaRPr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3575051" y="4256312"/>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1934"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20826" y="718302"/>
            <a:ext cx="964282" cy="235043"/>
          </a:xfrm>
          <a:prstGeom prst="rect">
            <a:avLst/>
          </a:prstGeom>
        </p:spPr>
      </p:pic>
      <p:pic>
        <p:nvPicPr>
          <p:cNvPr id="2" name="Picture 1">
            <a:extLst>
              <a:ext uri="{FF2B5EF4-FFF2-40B4-BE49-F238E27FC236}">
                <a16:creationId xmlns:a16="http://schemas.microsoft.com/office/drawing/2014/main" id="{266FCE0F-C2EA-8046-B2DA-92E24A6449F2}"/>
              </a:ext>
            </a:extLst>
          </p:cNvPr>
          <p:cNvPicPr>
            <a:picLocks noChangeAspect="1"/>
          </p:cNvPicPr>
          <p:nvPr/>
        </p:nvPicPr>
        <p:blipFill>
          <a:blip r:embed="rId13"/>
          <a:stretch>
            <a:fillRect/>
          </a:stretch>
        </p:blipFill>
        <p:spPr>
          <a:xfrm>
            <a:off x="11192308" y="6010119"/>
            <a:ext cx="791692" cy="791692"/>
          </a:xfrm>
          <a:prstGeom prst="rect">
            <a:avLst/>
          </a:prstGeom>
        </p:spPr>
      </p:pic>
      <p:sp>
        <p:nvSpPr>
          <p:cNvPr id="9" name="標題 1">
            <a:extLst>
              <a:ext uri="{FF2B5EF4-FFF2-40B4-BE49-F238E27FC236}">
                <a16:creationId xmlns:a16="http://schemas.microsoft.com/office/drawing/2014/main" id="{A34BDED1-F1F5-204A-B6DA-992C3692A2B7}"/>
              </a:ext>
            </a:extLst>
          </p:cNvPr>
          <p:cNvSpPr>
            <a:spLocks noGrp="1"/>
          </p:cNvSpPr>
          <p:nvPr>
            <p:ph type="ctrTitle"/>
          </p:nvPr>
        </p:nvSpPr>
        <p:spPr>
          <a:xfrm>
            <a:off x="2819636" y="71466"/>
            <a:ext cx="6552728" cy="1339425"/>
          </a:xfrm>
        </p:spPr>
        <p:txBody>
          <a:bodyPr>
            <a:normAutofit fontScale="90000"/>
          </a:bodyPr>
          <a:lstStyle/>
          <a:p>
            <a:pPr eaLnBrk="1" hangingPunct="1"/>
            <a:r>
              <a:rPr lang="zh-TW" altLang="en-US" sz="5300" b="1" dirty="0">
                <a:solidFill>
                  <a:srgbClr val="0070C0"/>
                </a:solidFill>
                <a:latin typeface="DFKai-SB" panose="03000509000000000000" pitchFamily="49" charset="-120"/>
                <a:ea typeface="DFKai-SB" panose="03000509000000000000" pitchFamily="49" charset="-120"/>
                <a:cs typeface="DFKai-SB" panose="03000509000000000000" pitchFamily="49" charset="-120"/>
              </a:rPr>
              <a:t>軟體工程</a:t>
            </a:r>
            <a:br>
              <a:rPr lang="zh-TW" altLang="en-US" b="1" dirty="0">
                <a:solidFill>
                  <a:srgbClr val="0070C0"/>
                </a:solidFill>
                <a:latin typeface="DFKai-SB" panose="03000509000000000000" pitchFamily="49" charset="-120"/>
                <a:ea typeface="DFKai-SB" panose="03000509000000000000" pitchFamily="49" charset="-120"/>
                <a:cs typeface="DFKai-SB" panose="03000509000000000000" pitchFamily="49" charset="-120"/>
              </a:rPr>
            </a:br>
            <a:r>
              <a:rPr lang="en-US" altLang="zh-TW" sz="5300" b="1" dirty="0">
                <a:solidFill>
                  <a:srgbClr val="0070C0"/>
                </a:solidFill>
                <a:latin typeface="Calibri" panose="020F0502020204030204" pitchFamily="34" charset="0"/>
                <a:ea typeface="DFKai-SB" panose="03000509000000000000" pitchFamily="49" charset="-120"/>
                <a:cs typeface="Calibri" panose="020F0502020204030204" pitchFamily="34" charset="0"/>
              </a:rPr>
              <a:t>(Software Engineering)</a:t>
            </a:r>
          </a:p>
        </p:txBody>
      </p:sp>
      <p:sp>
        <p:nvSpPr>
          <p:cNvPr id="12" name="文字方塊 5">
            <a:extLst>
              <a:ext uri="{FF2B5EF4-FFF2-40B4-BE49-F238E27FC236}">
                <a16:creationId xmlns:a16="http://schemas.microsoft.com/office/drawing/2014/main" id="{CB47C35F-F35B-AF46-BF6C-377746D99CAB}"/>
              </a:ext>
            </a:extLst>
          </p:cNvPr>
          <p:cNvSpPr txBox="1">
            <a:spLocks noChangeArrowheads="1"/>
          </p:cNvSpPr>
          <p:nvPr/>
        </p:nvSpPr>
        <p:spPr bwMode="auto">
          <a:xfrm>
            <a:off x="3755442" y="3462100"/>
            <a:ext cx="46811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600" dirty="0">
                <a:solidFill>
                  <a:srgbClr val="7F7F7F"/>
                </a:solidFill>
              </a:rPr>
              <a:t>1091SE07</a:t>
            </a:r>
          </a:p>
          <a:p>
            <a:pPr algn="ctr" eaLnBrk="1" hangingPunct="1">
              <a:spcBef>
                <a:spcPct val="0"/>
              </a:spcBef>
              <a:buFontTx/>
              <a:buNone/>
            </a:pPr>
            <a:r>
              <a:rPr lang="en-US" altLang="zh-TW" sz="1600" dirty="0">
                <a:solidFill>
                  <a:srgbClr val="7F7F7F"/>
                </a:solidFill>
              </a:rPr>
              <a:t>MBA, IM, NTPU </a:t>
            </a:r>
            <a:r>
              <a:rPr lang="is-IS" altLang="zh-TW" sz="1600" dirty="0">
                <a:solidFill>
                  <a:srgbClr val="7F7F7F"/>
                </a:solidFill>
              </a:rPr>
              <a:t>(M5118) (Fall 2020)</a:t>
            </a:r>
            <a:br>
              <a:rPr lang="is-IS" altLang="zh-TW" sz="1600" dirty="0">
                <a:solidFill>
                  <a:srgbClr val="7F7F7F"/>
                </a:solidFill>
              </a:rPr>
            </a:br>
            <a:r>
              <a:rPr lang="en-US" altLang="ja-JP" sz="1600" dirty="0">
                <a:solidFill>
                  <a:srgbClr val="7F7F7F"/>
                </a:solidFill>
              </a:rPr>
              <a:t> Tue 2, 3, 4 (9:10-12:00) (B8F40)</a:t>
            </a:r>
          </a:p>
        </p:txBody>
      </p:sp>
    </p:spTree>
    <p:extLst>
      <p:ext uri="{BB962C8B-B14F-4D97-AF65-F5344CB8AC3E}">
        <p14:creationId xmlns:p14="http://schemas.microsoft.com/office/powerpoint/2010/main" val="3393101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82BF6-CA49-0940-8E3D-111BA6C35D4B}"/>
              </a:ext>
            </a:extLst>
          </p:cNvPr>
          <p:cNvSpPr>
            <a:spLocks noGrp="1"/>
          </p:cNvSpPr>
          <p:nvPr>
            <p:ph idx="1"/>
          </p:nvPr>
        </p:nvSpPr>
        <p:spPr>
          <a:xfrm>
            <a:off x="1775520" y="980728"/>
            <a:ext cx="8640960" cy="5688632"/>
          </a:xfrm>
        </p:spPr>
        <p:txBody>
          <a:bodyPr>
            <a:normAutofit/>
          </a:bodyPr>
          <a:lstStyle/>
          <a:p>
            <a:pPr marL="0" indent="0">
              <a:buNone/>
            </a:pPr>
            <a:r>
              <a:rPr lang="en-US" altLang="en-US" sz="2400" dirty="0" err="1">
                <a:latin typeface="Calibri" charset="0"/>
                <a:ea typeface="標楷體" charset="-120"/>
              </a:rPr>
              <a:t>週次</a:t>
            </a:r>
            <a:r>
              <a:rPr lang="en-US" altLang="en-US" sz="2400" dirty="0">
                <a:latin typeface="Calibri" charset="0"/>
                <a:ea typeface="標楷體" charset="-120"/>
              </a:rPr>
              <a:t> (Week)    </a:t>
            </a:r>
            <a:r>
              <a:rPr lang="en-US" altLang="en-US" sz="2400" dirty="0" err="1">
                <a:latin typeface="Calibri" charset="0"/>
                <a:ea typeface="標楷體" charset="-120"/>
              </a:rPr>
              <a:t>日期</a:t>
            </a:r>
            <a:r>
              <a:rPr lang="en-US" altLang="en-US" sz="2400" dirty="0">
                <a:latin typeface="Calibri" charset="0"/>
                <a:ea typeface="標楷體" charset="-120"/>
              </a:rPr>
              <a:t> (Date)    </a:t>
            </a:r>
            <a:r>
              <a:rPr lang="en-US" altLang="en-US" sz="2400" dirty="0" err="1">
                <a:latin typeface="Calibri" charset="0"/>
                <a:ea typeface="標楷體" charset="-120"/>
              </a:rPr>
              <a:t>內容</a:t>
            </a:r>
            <a:r>
              <a:rPr lang="en-US" altLang="en-US" sz="2400" dirty="0">
                <a:latin typeface="Calibri" charset="0"/>
                <a:ea typeface="標楷體" charset="-120"/>
              </a:rPr>
              <a:t> (Subject/Topics)</a:t>
            </a:r>
            <a:endParaRPr lang="en-US" altLang="zh-TW" sz="2400" dirty="0"/>
          </a:p>
          <a:p>
            <a:pPr marL="0" indent="0">
              <a:buNone/>
            </a:pPr>
            <a:r>
              <a:rPr lang="en-US" altLang="zh-TW" sz="2400" dirty="0">
                <a:latin typeface="Calibri" panose="020F0502020204030204" pitchFamily="34" charset="0"/>
                <a:ea typeface="DFKai-SB" panose="03000509000000000000" pitchFamily="49" charset="-120"/>
                <a:cs typeface="Calibri" panose="020F0502020204030204" pitchFamily="34" charset="0"/>
              </a:rPr>
              <a:t>1   2020/09/15   </a:t>
            </a:r>
            <a:r>
              <a:rPr lang="zh-TW" altLang="en-US" sz="2400" dirty="0">
                <a:latin typeface="Calibri" panose="020F0502020204030204" pitchFamily="34" charset="0"/>
                <a:ea typeface="DFKai-SB" panose="03000509000000000000" pitchFamily="49" charset="-120"/>
                <a:cs typeface="Calibri" panose="020F0502020204030204" pitchFamily="34" charset="0"/>
              </a:rPr>
              <a:t>軟體工程概論 </a:t>
            </a:r>
            <a:r>
              <a:rPr lang="en-US" altLang="zh-TW" sz="2200" dirty="0">
                <a:latin typeface="Calibri" panose="020F0502020204030204" pitchFamily="34" charset="0"/>
                <a:ea typeface="DFKai-SB" panose="03000509000000000000" pitchFamily="49" charset="-120"/>
                <a:cs typeface="Calibri" panose="020F0502020204030204" pitchFamily="34" charset="0"/>
              </a:rPr>
              <a:t>(</a:t>
            </a:r>
            <a:r>
              <a:rPr lang="en-US" sz="2200" dirty="0">
                <a:latin typeface="Calibri" panose="020F0502020204030204" pitchFamily="34" charset="0"/>
                <a:ea typeface="DFKai-SB" panose="03000509000000000000" pitchFamily="49" charset="-120"/>
                <a:cs typeface="Calibri" panose="020F0502020204030204" pitchFamily="34" charset="0"/>
              </a:rPr>
              <a:t>Introduction to Software Engineering)</a:t>
            </a:r>
          </a:p>
          <a:p>
            <a:pPr marL="0" indent="0">
              <a:buNone/>
            </a:pPr>
            <a:r>
              <a:rPr lang="en-US" sz="2400" dirty="0">
                <a:latin typeface="Calibri" panose="020F0502020204030204" pitchFamily="34" charset="0"/>
                <a:ea typeface="DFKai-SB" panose="03000509000000000000" pitchFamily="49" charset="-120"/>
                <a:cs typeface="Calibri" panose="020F0502020204030204" pitchFamily="34" charset="0"/>
              </a:rPr>
              <a:t>2   2020/09/22   </a:t>
            </a:r>
            <a:r>
              <a:rPr lang="zh-TW" altLang="en-US" sz="2400" dirty="0">
                <a:latin typeface="Calibri" panose="020F0502020204030204" pitchFamily="34" charset="0"/>
                <a:ea typeface="DFKai-SB" panose="03000509000000000000" pitchFamily="49" charset="-120"/>
                <a:cs typeface="Calibri" panose="020F0502020204030204" pitchFamily="34" charset="0"/>
              </a:rPr>
              <a:t>軟體產品與專案管理：</a:t>
            </a:r>
            <a:r>
              <a:rPr lang="zh-TW" altLang="en-US" sz="2200" dirty="0">
                <a:latin typeface="Calibri" panose="020F0502020204030204" pitchFamily="34" charset="0"/>
                <a:ea typeface="DFKai-SB" panose="03000509000000000000" pitchFamily="49" charset="-120"/>
                <a:cs typeface="Calibri" panose="020F0502020204030204" pitchFamily="34" charset="0"/>
              </a:rPr>
              <a:t>軟體產品管理，原型設計 </a:t>
            </a:r>
            <a:r>
              <a:rPr lang="en-US" altLang="zh-TW" sz="2200" dirty="0">
                <a:latin typeface="Calibri" panose="020F0502020204030204" pitchFamily="34" charset="0"/>
                <a:ea typeface="DFKai-SB" panose="03000509000000000000" pitchFamily="49" charset="-120"/>
                <a:cs typeface="Calibri" panose="020F0502020204030204" pitchFamily="34" charset="0"/>
              </a:rPr>
              <a:t> </a:t>
            </a:r>
            <a:br>
              <a:rPr lang="en-US" altLang="zh-TW" sz="2400" dirty="0">
                <a:latin typeface="Calibri" panose="020F0502020204030204" pitchFamily="34" charset="0"/>
                <a:ea typeface="DFKai-SB" panose="03000509000000000000" pitchFamily="49" charset="-120"/>
                <a:cs typeface="Calibri" panose="020F0502020204030204" pitchFamily="34" charset="0"/>
              </a:rPr>
            </a:br>
            <a:r>
              <a:rPr lang="en-US" altLang="zh-TW" sz="2200" dirty="0">
                <a:latin typeface="Calibri" panose="020F0502020204030204" pitchFamily="34" charset="0"/>
                <a:ea typeface="DFKai-SB" panose="03000509000000000000" pitchFamily="49" charset="-120"/>
                <a:cs typeface="Calibri" panose="020F0502020204030204" pitchFamily="34" charset="0"/>
              </a:rPr>
              <a:t>                               (</a:t>
            </a:r>
            <a:r>
              <a:rPr lang="en-US" sz="2200" dirty="0">
                <a:latin typeface="Calibri" panose="020F0502020204030204" pitchFamily="34" charset="0"/>
                <a:ea typeface="DFKai-SB" panose="03000509000000000000" pitchFamily="49" charset="-120"/>
                <a:cs typeface="Calibri" panose="020F0502020204030204" pitchFamily="34" charset="0"/>
              </a:rPr>
              <a:t>Software Products and Project Management: </a:t>
            </a:r>
            <a:br>
              <a:rPr lang="en-US" sz="2200" dirty="0">
                <a:latin typeface="Calibri" panose="020F0502020204030204" pitchFamily="34" charset="0"/>
                <a:ea typeface="DFKai-SB" panose="03000509000000000000" pitchFamily="49" charset="-120"/>
                <a:cs typeface="Calibri" panose="020F0502020204030204" pitchFamily="34" charset="0"/>
              </a:rPr>
            </a:br>
            <a:r>
              <a:rPr lang="en-US" sz="2200" dirty="0">
                <a:latin typeface="Calibri" panose="020F0502020204030204" pitchFamily="34" charset="0"/>
                <a:ea typeface="DFKai-SB" panose="03000509000000000000" pitchFamily="49" charset="-120"/>
                <a:cs typeface="Calibri" panose="020F0502020204030204" pitchFamily="34" charset="0"/>
              </a:rPr>
              <a:t>                                 Software product management and prototyping)</a:t>
            </a:r>
          </a:p>
          <a:p>
            <a:pPr marL="0" indent="0">
              <a:buNone/>
            </a:pPr>
            <a:r>
              <a:rPr lang="en-US" sz="2400" dirty="0">
                <a:latin typeface="Calibri" panose="020F0502020204030204" pitchFamily="34" charset="0"/>
                <a:ea typeface="DFKai-SB" panose="03000509000000000000" pitchFamily="49" charset="-120"/>
                <a:cs typeface="Calibri" panose="020F0502020204030204" pitchFamily="34" charset="0"/>
              </a:rPr>
              <a:t>3   2020/09/29   </a:t>
            </a:r>
            <a:r>
              <a:rPr lang="zh-TW" altLang="en-US" sz="2400" dirty="0">
                <a:latin typeface="Calibri" panose="020F0502020204030204" pitchFamily="34" charset="0"/>
                <a:ea typeface="DFKai-SB" panose="03000509000000000000" pitchFamily="49" charset="-120"/>
                <a:cs typeface="Calibri" panose="020F0502020204030204" pitchFamily="34" charset="0"/>
              </a:rPr>
              <a:t>敏捷軟體工程：</a:t>
            </a:r>
            <a:r>
              <a:rPr lang="zh-TW" altLang="en-US" sz="2200" dirty="0">
                <a:latin typeface="Calibri" panose="020F0502020204030204" pitchFamily="34" charset="0"/>
                <a:ea typeface="DFKai-SB" panose="03000509000000000000" pitchFamily="49" charset="-120"/>
                <a:cs typeface="Calibri" panose="020F0502020204030204" pitchFamily="34" charset="0"/>
              </a:rPr>
              <a:t>敏捷方法、</a:t>
            </a:r>
            <a:r>
              <a:rPr lang="en-US" sz="2200" dirty="0">
                <a:latin typeface="Calibri" panose="020F0502020204030204" pitchFamily="34" charset="0"/>
                <a:ea typeface="DFKai-SB" panose="03000509000000000000" pitchFamily="49" charset="-120"/>
                <a:cs typeface="Calibri" panose="020F0502020204030204" pitchFamily="34" charset="0"/>
              </a:rPr>
              <a:t>Scrum、</a:t>
            </a:r>
            <a:r>
              <a:rPr lang="zh-TW" altLang="en-US" sz="2200" dirty="0">
                <a:latin typeface="Calibri" panose="020F0502020204030204" pitchFamily="34" charset="0"/>
                <a:ea typeface="DFKai-SB" panose="03000509000000000000" pitchFamily="49" charset="-120"/>
                <a:cs typeface="Calibri" panose="020F0502020204030204" pitchFamily="34" charset="0"/>
              </a:rPr>
              <a:t>極限程式設計</a:t>
            </a:r>
            <a:r>
              <a:rPr lang="en-US" altLang="zh-TW" sz="2200" dirty="0">
                <a:latin typeface="Calibri" panose="020F0502020204030204" pitchFamily="34" charset="0"/>
                <a:ea typeface="DFKai-SB" panose="03000509000000000000" pitchFamily="49" charset="-120"/>
                <a:cs typeface="Calibri" panose="020F0502020204030204" pitchFamily="34" charset="0"/>
              </a:rPr>
              <a:t> </a:t>
            </a:r>
            <a:br>
              <a:rPr lang="en-US" altLang="zh-TW" sz="2000" dirty="0">
                <a:latin typeface="Calibri" panose="020F0502020204030204" pitchFamily="34" charset="0"/>
                <a:ea typeface="DFKai-SB" panose="03000509000000000000" pitchFamily="49" charset="-120"/>
                <a:cs typeface="Calibri" panose="020F0502020204030204" pitchFamily="34" charset="0"/>
              </a:rPr>
            </a:br>
            <a:r>
              <a:rPr lang="en-US" altLang="zh-TW" sz="2000" dirty="0">
                <a:latin typeface="Calibri" panose="020F0502020204030204" pitchFamily="34" charset="0"/>
                <a:ea typeface="DFKai-SB" panose="03000509000000000000" pitchFamily="49" charset="-120"/>
                <a:cs typeface="Calibri" panose="020F0502020204030204" pitchFamily="34" charset="0"/>
              </a:rPr>
              <a:t>                                  </a:t>
            </a:r>
            <a:r>
              <a:rPr lang="zh-TW" altLang="en-US" sz="2400" dirty="0">
                <a:latin typeface="Calibri" panose="020F0502020204030204" pitchFamily="34" charset="0"/>
                <a:ea typeface="DFKai-SB" panose="03000509000000000000" pitchFamily="49" charset="-120"/>
                <a:cs typeface="Calibri" panose="020F0502020204030204" pitchFamily="34" charset="0"/>
              </a:rPr>
              <a:t> </a:t>
            </a:r>
            <a:r>
              <a:rPr lang="en-US" altLang="zh-TW" sz="2200" dirty="0">
                <a:latin typeface="Calibri" panose="020F0502020204030204" pitchFamily="34" charset="0"/>
                <a:ea typeface="DFKai-SB" panose="03000509000000000000" pitchFamily="49" charset="-120"/>
                <a:cs typeface="Calibri" panose="020F0502020204030204" pitchFamily="34" charset="0"/>
              </a:rPr>
              <a:t>(</a:t>
            </a:r>
            <a:r>
              <a:rPr lang="en-US" sz="2200" dirty="0">
                <a:latin typeface="Calibri" panose="020F0502020204030204" pitchFamily="34" charset="0"/>
                <a:ea typeface="DFKai-SB" panose="03000509000000000000" pitchFamily="49" charset="-120"/>
                <a:cs typeface="Calibri" panose="020F0502020204030204" pitchFamily="34" charset="0"/>
              </a:rPr>
              <a:t>Agile Software Engineering:  Agile methods, Scrum, </a:t>
            </a:r>
            <a:br>
              <a:rPr lang="en-US" sz="2200" dirty="0">
                <a:latin typeface="Calibri" panose="020F0502020204030204" pitchFamily="34" charset="0"/>
                <a:ea typeface="DFKai-SB" panose="03000509000000000000" pitchFamily="49" charset="-120"/>
                <a:cs typeface="Calibri" panose="020F0502020204030204" pitchFamily="34" charset="0"/>
              </a:rPr>
            </a:br>
            <a:r>
              <a:rPr lang="en-US" sz="2200" dirty="0">
                <a:latin typeface="Calibri" panose="020F0502020204030204" pitchFamily="34" charset="0"/>
                <a:ea typeface="DFKai-SB" panose="03000509000000000000" pitchFamily="49" charset="-120"/>
                <a:cs typeface="Calibri" panose="020F0502020204030204" pitchFamily="34" charset="0"/>
              </a:rPr>
              <a:t>                                  and Extreme Programming)</a:t>
            </a:r>
          </a:p>
          <a:p>
            <a:pPr marL="0" indent="0">
              <a:buNone/>
            </a:pPr>
            <a:r>
              <a:rPr lang="en-US" sz="2400" dirty="0">
                <a:latin typeface="Calibri" panose="020F0502020204030204" pitchFamily="34" charset="0"/>
                <a:ea typeface="DFKai-SB" panose="03000509000000000000" pitchFamily="49" charset="-120"/>
                <a:cs typeface="Calibri" panose="020F0502020204030204" pitchFamily="34" charset="0"/>
              </a:rPr>
              <a:t>4   2020/10/06   </a:t>
            </a:r>
            <a:r>
              <a:rPr lang="zh-TW" altLang="en-US" sz="2400" dirty="0">
                <a:latin typeface="Calibri" panose="020F0502020204030204" pitchFamily="34" charset="0"/>
                <a:ea typeface="DFKai-SB" panose="03000509000000000000" pitchFamily="49" charset="-120"/>
                <a:cs typeface="Calibri" panose="020F0502020204030204" pitchFamily="34" charset="0"/>
              </a:rPr>
              <a:t>功能、場景和故事</a:t>
            </a:r>
            <a:r>
              <a:rPr lang="zh-TW" altLang="en-US" sz="2200" dirty="0">
                <a:latin typeface="Calibri" panose="020F0502020204030204" pitchFamily="34" charset="0"/>
                <a:ea typeface="DFKai-SB" panose="03000509000000000000" pitchFamily="49" charset="-120"/>
                <a:cs typeface="Calibri" panose="020F0502020204030204" pitchFamily="34" charset="0"/>
              </a:rPr>
              <a:t> </a:t>
            </a:r>
            <a:r>
              <a:rPr lang="en-US" altLang="zh-TW" sz="2200" dirty="0">
                <a:latin typeface="Calibri" panose="020F0502020204030204" pitchFamily="34" charset="0"/>
                <a:ea typeface="DFKai-SB" panose="03000509000000000000" pitchFamily="49" charset="-120"/>
                <a:cs typeface="Calibri" panose="020F0502020204030204" pitchFamily="34" charset="0"/>
              </a:rPr>
              <a:t>(</a:t>
            </a:r>
            <a:r>
              <a:rPr lang="en-US" sz="2200" dirty="0">
                <a:latin typeface="Calibri" panose="020F0502020204030204" pitchFamily="34" charset="0"/>
                <a:ea typeface="DFKai-SB" panose="03000509000000000000" pitchFamily="49" charset="-120"/>
                <a:cs typeface="Calibri" panose="020F0502020204030204" pitchFamily="34" charset="0"/>
              </a:rPr>
              <a:t>Features, Scenarios, and Stories)</a:t>
            </a:r>
          </a:p>
          <a:p>
            <a:pPr marL="0" indent="0">
              <a:buNone/>
            </a:pPr>
            <a:r>
              <a:rPr lang="en-US" sz="2400" dirty="0">
                <a:latin typeface="Calibri" panose="020F0502020204030204" pitchFamily="34" charset="0"/>
                <a:ea typeface="DFKai-SB" panose="03000509000000000000" pitchFamily="49" charset="-120"/>
                <a:cs typeface="Calibri" panose="020F0502020204030204" pitchFamily="34" charset="0"/>
              </a:rPr>
              <a:t>5   2020/10/13   </a:t>
            </a:r>
            <a:r>
              <a:rPr lang="zh-TW" altLang="en-US" sz="2400" dirty="0">
                <a:latin typeface="Calibri" panose="020F0502020204030204" pitchFamily="34" charset="0"/>
                <a:ea typeface="DFKai-SB" panose="03000509000000000000" pitchFamily="49" charset="-120"/>
                <a:cs typeface="Calibri" panose="020F0502020204030204" pitchFamily="34" charset="0"/>
              </a:rPr>
              <a:t>軟體架構：</a:t>
            </a:r>
            <a:r>
              <a:rPr lang="zh-TW" altLang="en-US" sz="2200" dirty="0">
                <a:latin typeface="Calibri" panose="020F0502020204030204" pitchFamily="34" charset="0"/>
                <a:ea typeface="DFKai-SB" panose="03000509000000000000" pitchFamily="49" charset="-120"/>
                <a:cs typeface="Calibri" panose="020F0502020204030204" pitchFamily="34" charset="0"/>
              </a:rPr>
              <a:t>架構設計、系統分解、分散式架構</a:t>
            </a:r>
            <a:br>
              <a:rPr lang="en-US" altLang="zh-TW" sz="2000" dirty="0">
                <a:latin typeface="Calibri" panose="020F0502020204030204" pitchFamily="34" charset="0"/>
                <a:ea typeface="DFKai-SB" panose="03000509000000000000" pitchFamily="49" charset="-120"/>
                <a:cs typeface="Calibri" panose="020F0502020204030204" pitchFamily="34" charset="0"/>
              </a:rPr>
            </a:br>
            <a:r>
              <a:rPr lang="en-US" altLang="zh-TW" sz="2000" dirty="0">
                <a:latin typeface="Calibri" panose="020F0502020204030204" pitchFamily="34" charset="0"/>
                <a:ea typeface="DFKai-SB" panose="03000509000000000000" pitchFamily="49" charset="-120"/>
                <a:cs typeface="Calibri" panose="020F0502020204030204" pitchFamily="34" charset="0"/>
              </a:rPr>
              <a:t>                                    </a:t>
            </a:r>
            <a:r>
              <a:rPr lang="en-US" altLang="zh-TW" sz="2200" dirty="0">
                <a:latin typeface="Calibri" panose="020F0502020204030204" pitchFamily="34" charset="0"/>
                <a:ea typeface="DFKai-SB" panose="03000509000000000000" pitchFamily="49" charset="-120"/>
                <a:cs typeface="Calibri" panose="020F0502020204030204" pitchFamily="34" charset="0"/>
              </a:rPr>
              <a:t>(</a:t>
            </a:r>
            <a:r>
              <a:rPr lang="en-US" sz="2200" dirty="0">
                <a:latin typeface="Calibri" panose="020F0502020204030204" pitchFamily="34" charset="0"/>
                <a:ea typeface="DFKai-SB" panose="03000509000000000000" pitchFamily="49" charset="-120"/>
                <a:cs typeface="Calibri" panose="020F0502020204030204" pitchFamily="34" charset="0"/>
              </a:rPr>
              <a:t>Software Architecture: Architectural design, </a:t>
            </a:r>
            <a:br>
              <a:rPr lang="en-US" sz="2200" dirty="0">
                <a:latin typeface="Calibri" panose="020F0502020204030204" pitchFamily="34" charset="0"/>
                <a:ea typeface="DFKai-SB" panose="03000509000000000000" pitchFamily="49" charset="-120"/>
                <a:cs typeface="Calibri" panose="020F0502020204030204" pitchFamily="34" charset="0"/>
              </a:rPr>
            </a:br>
            <a:r>
              <a:rPr lang="en-US" sz="2200" dirty="0">
                <a:latin typeface="Calibri" panose="020F0502020204030204" pitchFamily="34" charset="0"/>
                <a:ea typeface="DFKai-SB" panose="03000509000000000000" pitchFamily="49" charset="-120"/>
                <a:cs typeface="Calibri" panose="020F0502020204030204" pitchFamily="34" charset="0"/>
              </a:rPr>
              <a:t>                                  System decomposition, and Distribution architecture)</a:t>
            </a:r>
          </a:p>
          <a:p>
            <a:pPr marL="0" indent="0">
              <a:buNone/>
            </a:pPr>
            <a:r>
              <a:rPr lang="en-US"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6   2020/10/20   </a:t>
            </a:r>
            <a:r>
              <a:rPr lang="zh-TW" altLang="en-US"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軟體工程個案研究 </a:t>
            </a:r>
            <a:r>
              <a:rPr lang="en-US"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I </a:t>
            </a:r>
            <a:br>
              <a:rPr lang="en-US"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br>
            <a:r>
              <a:rPr lang="en-US"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                              (Case Study on Software Engineering I)</a:t>
            </a:r>
          </a:p>
        </p:txBody>
      </p:sp>
      <p:sp>
        <p:nvSpPr>
          <p:cNvPr id="4" name="Slide Number Placeholder 3">
            <a:extLst>
              <a:ext uri="{FF2B5EF4-FFF2-40B4-BE49-F238E27FC236}">
                <a16:creationId xmlns:a16="http://schemas.microsoft.com/office/drawing/2014/main" id="{CAF87740-7342-4346-B2E0-F69CCB27CF2F}"/>
              </a:ext>
            </a:extLst>
          </p:cNvPr>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
        <p:nvSpPr>
          <p:cNvPr id="5" name="矩形 4">
            <a:extLst>
              <a:ext uri="{FF2B5EF4-FFF2-40B4-BE49-F238E27FC236}">
                <a16:creationId xmlns:a16="http://schemas.microsoft.com/office/drawing/2014/main" id="{03FDB645-4535-D947-9FA2-92EAE75A28A5}"/>
              </a:ext>
            </a:extLst>
          </p:cNvPr>
          <p:cNvSpPr>
            <a:spLocks noChangeArrowheads="1"/>
          </p:cNvSpPr>
          <p:nvPr/>
        </p:nvSpPr>
        <p:spPr bwMode="auto">
          <a:xfrm>
            <a:off x="1919289" y="66774"/>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chemeClr val="tx2"/>
                </a:solidFill>
                <a:ea typeface="標楷體" charset="-120"/>
              </a:rPr>
              <a:t>課程大綱 </a:t>
            </a:r>
            <a:r>
              <a:rPr lang="en-US" altLang="zh-TW" sz="4400" b="1" dirty="0">
                <a:solidFill>
                  <a:schemeClr val="tx2"/>
                </a:solidFill>
                <a:ea typeface="標楷體" charset="-120"/>
              </a:rPr>
              <a:t>(Syllabus)</a:t>
            </a:r>
            <a:endParaRPr lang="zh-TW" altLang="en-US" sz="4400" b="1" dirty="0">
              <a:solidFill>
                <a:schemeClr val="tx2"/>
              </a:solidFill>
              <a:ea typeface="標楷體" charset="-120"/>
            </a:endParaRPr>
          </a:p>
        </p:txBody>
      </p:sp>
      <p:pic>
        <p:nvPicPr>
          <p:cNvPr id="6" name="Picture 5">
            <a:extLst>
              <a:ext uri="{FF2B5EF4-FFF2-40B4-BE49-F238E27FC236}">
                <a16:creationId xmlns:a16="http://schemas.microsoft.com/office/drawing/2014/main" id="{736F75CD-B593-224B-8AC9-E30D7E9A7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504" y="44624"/>
            <a:ext cx="962066" cy="620688"/>
          </a:xfrm>
          <a:prstGeom prst="rect">
            <a:avLst/>
          </a:prstGeom>
        </p:spPr>
      </p:pic>
      <p:pic>
        <p:nvPicPr>
          <p:cNvPr id="7" name="Picture 6">
            <a:extLst>
              <a:ext uri="{FF2B5EF4-FFF2-40B4-BE49-F238E27FC236}">
                <a16:creationId xmlns:a16="http://schemas.microsoft.com/office/drawing/2014/main" id="{180DF8FA-EA10-5A4B-BCA5-6EE87D30A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396" y="718302"/>
            <a:ext cx="964282" cy="235043"/>
          </a:xfrm>
          <a:prstGeom prst="rect">
            <a:avLst/>
          </a:prstGeom>
        </p:spPr>
      </p:pic>
    </p:spTree>
    <p:extLst>
      <p:ext uri="{BB962C8B-B14F-4D97-AF65-F5344CB8AC3E}">
        <p14:creationId xmlns:p14="http://schemas.microsoft.com/office/powerpoint/2010/main" val="192226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82BF6-CA49-0940-8E3D-111BA6C35D4B}"/>
              </a:ext>
            </a:extLst>
          </p:cNvPr>
          <p:cNvSpPr>
            <a:spLocks noGrp="1"/>
          </p:cNvSpPr>
          <p:nvPr>
            <p:ph idx="1"/>
          </p:nvPr>
        </p:nvSpPr>
        <p:spPr>
          <a:xfrm>
            <a:off x="1775520" y="980728"/>
            <a:ext cx="8640960" cy="5688632"/>
          </a:xfrm>
        </p:spPr>
        <p:txBody>
          <a:bodyPr>
            <a:normAutofit/>
          </a:bodyPr>
          <a:lstStyle/>
          <a:p>
            <a:pPr marL="0" indent="0">
              <a:buNone/>
            </a:pPr>
            <a:r>
              <a:rPr lang="en-US" altLang="en-US" sz="2400" dirty="0" err="1">
                <a:latin typeface="Calibri" charset="0"/>
                <a:ea typeface="標楷體" charset="-120"/>
              </a:rPr>
              <a:t>週次</a:t>
            </a:r>
            <a:r>
              <a:rPr lang="en-US" altLang="en-US" sz="2400" dirty="0">
                <a:latin typeface="Calibri" charset="0"/>
                <a:ea typeface="標楷體" charset="-120"/>
              </a:rPr>
              <a:t> (Week)    </a:t>
            </a:r>
            <a:r>
              <a:rPr lang="en-US" altLang="en-US" sz="2400" dirty="0" err="1">
                <a:latin typeface="Calibri" charset="0"/>
                <a:ea typeface="標楷體" charset="-120"/>
              </a:rPr>
              <a:t>日期</a:t>
            </a:r>
            <a:r>
              <a:rPr lang="en-US" altLang="en-US" sz="2400" dirty="0">
                <a:latin typeface="Calibri" charset="0"/>
                <a:ea typeface="標楷體" charset="-120"/>
              </a:rPr>
              <a:t> (Date)    </a:t>
            </a:r>
            <a:r>
              <a:rPr lang="en-US" altLang="en-US" sz="2400" dirty="0" err="1">
                <a:latin typeface="Calibri" charset="0"/>
                <a:ea typeface="標楷體" charset="-120"/>
              </a:rPr>
              <a:t>內容</a:t>
            </a:r>
            <a:r>
              <a:rPr lang="en-US" altLang="en-US" sz="2400" dirty="0">
                <a:latin typeface="Calibri" charset="0"/>
                <a:ea typeface="標楷體" charset="-120"/>
              </a:rPr>
              <a:t> (Subject/Topics)</a:t>
            </a:r>
            <a:endParaRPr lang="en-US" altLang="zh-TW" sz="2400" dirty="0"/>
          </a:p>
          <a:p>
            <a:pPr marL="0" indent="0">
              <a:buNone/>
            </a:pPr>
            <a:r>
              <a:rPr lang="en-US" altLang="zh-TW" sz="2400" dirty="0">
                <a:latin typeface="Calibri" panose="020F0502020204030204" pitchFamily="34" charset="0"/>
                <a:ea typeface="DFKai-SB" panose="03000509000000000000" pitchFamily="49" charset="-120"/>
                <a:cs typeface="Calibri" panose="020F0502020204030204" pitchFamily="34" charset="0"/>
              </a:rPr>
              <a:t>7   2020/10/27   </a:t>
            </a:r>
            <a:r>
              <a:rPr lang="zh-TW" altLang="en-US" sz="2400" dirty="0">
                <a:latin typeface="Calibri" panose="020F0502020204030204" pitchFamily="34" charset="0"/>
                <a:ea typeface="DFKai-SB" panose="03000509000000000000" pitchFamily="49" charset="-120"/>
                <a:cs typeface="Calibri" panose="020F0502020204030204" pitchFamily="34" charset="0"/>
              </a:rPr>
              <a:t>基於雲的軟體：虛擬化和容器、軟體即服務</a:t>
            </a:r>
            <a:br>
              <a:rPr lang="en-US" altLang="zh-TW" sz="2400" dirty="0">
                <a:latin typeface="Calibri" panose="020F0502020204030204" pitchFamily="34" charset="0"/>
                <a:ea typeface="DFKai-SB" panose="03000509000000000000" pitchFamily="49" charset="-120"/>
                <a:cs typeface="Calibri" panose="020F0502020204030204" pitchFamily="34" charset="0"/>
              </a:rPr>
            </a:br>
            <a:r>
              <a:rPr lang="en-US" altLang="zh-TW" sz="2400" dirty="0">
                <a:latin typeface="Calibri" panose="020F0502020204030204" pitchFamily="34" charset="0"/>
                <a:ea typeface="DFKai-SB" panose="03000509000000000000" pitchFamily="49" charset="-120"/>
                <a:cs typeface="Calibri" panose="020F0502020204030204" pitchFamily="34" charset="0"/>
              </a:rPr>
              <a:t>                             </a:t>
            </a:r>
            <a:r>
              <a:rPr lang="zh-TW" altLang="en-US" sz="2400" dirty="0">
                <a:latin typeface="Calibri" panose="020F0502020204030204" pitchFamily="34" charset="0"/>
                <a:ea typeface="DFKai-SB" panose="03000509000000000000" pitchFamily="49" charset="-120"/>
                <a:cs typeface="Calibri" panose="020F0502020204030204" pitchFamily="34" charset="0"/>
              </a:rPr>
              <a:t> </a:t>
            </a:r>
            <a:r>
              <a:rPr lang="en-US" altLang="zh-TW" sz="2400" dirty="0">
                <a:latin typeface="Calibri" panose="020F0502020204030204" pitchFamily="34" charset="0"/>
                <a:ea typeface="DFKai-SB" panose="03000509000000000000" pitchFamily="49" charset="-120"/>
                <a:cs typeface="Calibri" panose="020F0502020204030204" pitchFamily="34" charset="0"/>
              </a:rPr>
              <a:t>(Cloud-Based Software: </a:t>
            </a:r>
            <a:r>
              <a:rPr lang="en-US" altLang="zh-TW" sz="2200" dirty="0">
                <a:latin typeface="Calibri" panose="020F0502020204030204" pitchFamily="34" charset="0"/>
                <a:ea typeface="DFKai-SB" panose="03000509000000000000" pitchFamily="49" charset="-120"/>
                <a:cs typeface="Calibri" panose="020F0502020204030204" pitchFamily="34" charset="0"/>
              </a:rPr>
              <a:t>Virtualization and containers,</a:t>
            </a:r>
            <a:br>
              <a:rPr lang="en-US" altLang="zh-TW" sz="2200" dirty="0">
                <a:latin typeface="Calibri" panose="020F0502020204030204" pitchFamily="34" charset="0"/>
                <a:ea typeface="DFKai-SB" panose="03000509000000000000" pitchFamily="49" charset="-120"/>
                <a:cs typeface="Calibri" panose="020F0502020204030204" pitchFamily="34" charset="0"/>
              </a:rPr>
            </a:br>
            <a:r>
              <a:rPr lang="en-US" altLang="zh-TW" sz="2200" dirty="0">
                <a:latin typeface="Calibri" panose="020F0502020204030204" pitchFamily="34" charset="0"/>
                <a:ea typeface="DFKai-SB" panose="03000509000000000000" pitchFamily="49" charset="-120"/>
                <a:cs typeface="Calibri" panose="020F0502020204030204" pitchFamily="34" charset="0"/>
              </a:rPr>
              <a:t>                                  Everything as a service, Software as a service)</a:t>
            </a:r>
          </a:p>
          <a:p>
            <a:pPr marL="0" indent="0">
              <a:buNone/>
            </a:pPr>
            <a: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t>8   2020/11/03   </a:t>
            </a:r>
            <a:r>
              <a:rPr lang="zh-TW" altLang="en-US" sz="2400" dirty="0">
                <a:solidFill>
                  <a:srgbClr val="FF0000"/>
                </a:solidFill>
                <a:latin typeface="Calibri" panose="020F0502020204030204" pitchFamily="34" charset="0"/>
                <a:ea typeface="DFKai-SB" panose="03000509000000000000" pitchFamily="49" charset="-120"/>
                <a:cs typeface="Calibri" panose="020F0502020204030204" pitchFamily="34" charset="0"/>
              </a:rPr>
              <a:t>雲端運算與雲軟體架構 </a:t>
            </a:r>
            <a:b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br>
            <a: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t>                              </a:t>
            </a:r>
            <a:r>
              <a:rPr lang="en-US" altLang="zh-TW" sz="2300" dirty="0">
                <a:solidFill>
                  <a:srgbClr val="FF0000"/>
                </a:solidFill>
                <a:latin typeface="Calibri" panose="020F0502020204030204" pitchFamily="34" charset="0"/>
                <a:ea typeface="DFKai-SB" panose="03000509000000000000" pitchFamily="49" charset="-120"/>
                <a:cs typeface="Calibri" panose="020F0502020204030204" pitchFamily="34" charset="0"/>
              </a:rPr>
              <a:t>(Cloud Computing and Cloud Software Architecture)</a:t>
            </a:r>
          </a:p>
          <a:p>
            <a:pPr marL="0" indent="0">
              <a:buNone/>
            </a:pPr>
            <a:r>
              <a:rPr lang="en-US" altLang="zh-TW"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9   2020/11/10   </a:t>
            </a:r>
            <a:r>
              <a:rPr lang="zh-TW" altLang="en-US"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期中報告 </a:t>
            </a:r>
            <a:r>
              <a:rPr lang="en-US" altLang="zh-TW"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(Midterm Project Report)</a:t>
            </a:r>
          </a:p>
          <a:p>
            <a:pPr marL="0" indent="0">
              <a:buNone/>
            </a:pPr>
            <a:r>
              <a:rPr lang="en-US" altLang="zh-TW" sz="2400" dirty="0">
                <a:latin typeface="Calibri" panose="020F0502020204030204" pitchFamily="34" charset="0"/>
                <a:ea typeface="DFKai-SB" panose="03000509000000000000" pitchFamily="49" charset="-120"/>
                <a:cs typeface="Calibri" panose="020F0502020204030204" pitchFamily="34" charset="0"/>
              </a:rPr>
              <a:t>10   2020/11/17   </a:t>
            </a:r>
            <a:r>
              <a:rPr lang="zh-TW" altLang="en-US" sz="2400" dirty="0">
                <a:latin typeface="Calibri" panose="020F0502020204030204" pitchFamily="34" charset="0"/>
                <a:ea typeface="DFKai-SB" panose="03000509000000000000" pitchFamily="49" charset="-120"/>
                <a:cs typeface="Calibri" panose="020F0502020204030204" pitchFamily="34" charset="0"/>
              </a:rPr>
              <a:t>微服務架構：</a:t>
            </a:r>
            <a:r>
              <a:rPr lang="en-US" altLang="zh-TW" sz="2400" dirty="0">
                <a:latin typeface="Calibri" panose="020F0502020204030204" pitchFamily="34" charset="0"/>
                <a:ea typeface="DFKai-SB" panose="03000509000000000000" pitchFamily="49" charset="-120"/>
                <a:cs typeface="Calibri" panose="020F0502020204030204" pitchFamily="34" charset="0"/>
              </a:rPr>
              <a:t>RESTful</a:t>
            </a:r>
            <a:r>
              <a:rPr lang="zh-TW" altLang="en-US" sz="2400" dirty="0">
                <a:latin typeface="Calibri" panose="020F0502020204030204" pitchFamily="34" charset="0"/>
                <a:ea typeface="DFKai-SB" panose="03000509000000000000" pitchFamily="49" charset="-120"/>
                <a:cs typeface="Calibri" panose="020F0502020204030204" pitchFamily="34" charset="0"/>
              </a:rPr>
              <a:t>服務、服務部署</a:t>
            </a:r>
            <a:br>
              <a:rPr lang="en-US" altLang="zh-TW" sz="2400" dirty="0">
                <a:latin typeface="Calibri" panose="020F0502020204030204" pitchFamily="34" charset="0"/>
                <a:ea typeface="DFKai-SB" panose="03000509000000000000" pitchFamily="49" charset="-120"/>
                <a:cs typeface="Calibri" panose="020F0502020204030204" pitchFamily="34" charset="0"/>
              </a:rPr>
            </a:br>
            <a:r>
              <a:rPr lang="en-US" altLang="zh-TW" sz="2400" dirty="0">
                <a:latin typeface="Calibri" panose="020F0502020204030204" pitchFamily="34" charset="0"/>
                <a:ea typeface="DFKai-SB" panose="03000509000000000000" pitchFamily="49" charset="-120"/>
                <a:cs typeface="Calibri" panose="020F0502020204030204" pitchFamily="34" charset="0"/>
              </a:rPr>
              <a:t>                               </a:t>
            </a:r>
            <a:r>
              <a:rPr lang="zh-TW" altLang="en-US" sz="2400" dirty="0">
                <a:latin typeface="Calibri" panose="020F0502020204030204" pitchFamily="34" charset="0"/>
                <a:ea typeface="DFKai-SB" panose="03000509000000000000" pitchFamily="49" charset="-120"/>
                <a:cs typeface="Calibri" panose="020F0502020204030204" pitchFamily="34" charset="0"/>
              </a:rPr>
              <a:t> </a:t>
            </a:r>
            <a:r>
              <a:rPr lang="en-US" altLang="zh-TW" sz="2200" dirty="0">
                <a:latin typeface="Calibri" panose="020F0502020204030204" pitchFamily="34" charset="0"/>
                <a:ea typeface="DFKai-SB" panose="03000509000000000000" pitchFamily="49" charset="-120"/>
                <a:cs typeface="Calibri" panose="020F0502020204030204" pitchFamily="34" charset="0"/>
              </a:rPr>
              <a:t>(Microservices Architecture, RESTful services, </a:t>
            </a:r>
            <a:br>
              <a:rPr lang="en-US" altLang="zh-TW" sz="2200" dirty="0">
                <a:latin typeface="Calibri" panose="020F0502020204030204" pitchFamily="34" charset="0"/>
                <a:ea typeface="DFKai-SB" panose="03000509000000000000" pitchFamily="49" charset="-120"/>
                <a:cs typeface="Calibri" panose="020F0502020204030204" pitchFamily="34" charset="0"/>
              </a:rPr>
            </a:br>
            <a:r>
              <a:rPr lang="en-US" altLang="zh-TW" sz="2200" dirty="0">
                <a:latin typeface="Calibri" panose="020F0502020204030204" pitchFamily="34" charset="0"/>
                <a:ea typeface="DFKai-SB" panose="03000509000000000000" pitchFamily="49" charset="-120"/>
                <a:cs typeface="Calibri" panose="020F0502020204030204" pitchFamily="34" charset="0"/>
              </a:rPr>
              <a:t>                                     Service deployment)</a:t>
            </a:r>
          </a:p>
          <a:p>
            <a:pPr marL="0" indent="0">
              <a:buNone/>
            </a:pPr>
            <a:r>
              <a:rPr lang="en-US" altLang="zh-TW" sz="2400" dirty="0">
                <a:solidFill>
                  <a:schemeClr val="accent3">
                    <a:lumMod val="75000"/>
                  </a:schemeClr>
                </a:solidFill>
                <a:latin typeface="Calibri" panose="020F0502020204030204" pitchFamily="34" charset="0"/>
                <a:ea typeface="DFKai-SB" panose="03000509000000000000" pitchFamily="49" charset="-120"/>
                <a:cs typeface="Calibri" panose="020F0502020204030204" pitchFamily="34" charset="0"/>
              </a:rPr>
              <a:t>11   2020/11/24   </a:t>
            </a:r>
            <a:r>
              <a:rPr lang="zh-TW" altLang="en-US" sz="2400" dirty="0">
                <a:solidFill>
                  <a:schemeClr val="accent3">
                    <a:lumMod val="75000"/>
                  </a:schemeClr>
                </a:solidFill>
                <a:latin typeface="Calibri" panose="020F0502020204030204" pitchFamily="34" charset="0"/>
                <a:ea typeface="DFKai-SB" panose="03000509000000000000" pitchFamily="49" charset="-120"/>
                <a:cs typeface="Calibri" panose="020F0502020204030204" pitchFamily="34" charset="0"/>
              </a:rPr>
              <a:t>軟體工程產業實務 </a:t>
            </a:r>
            <a:br>
              <a:rPr lang="en-US" altLang="zh-TW" sz="2400" dirty="0">
                <a:solidFill>
                  <a:schemeClr val="accent3">
                    <a:lumMod val="75000"/>
                  </a:schemeClr>
                </a:solidFill>
                <a:latin typeface="Calibri" panose="020F0502020204030204" pitchFamily="34" charset="0"/>
                <a:ea typeface="DFKai-SB" panose="03000509000000000000" pitchFamily="49" charset="-120"/>
                <a:cs typeface="Calibri" panose="020F0502020204030204" pitchFamily="34" charset="0"/>
              </a:rPr>
            </a:br>
            <a:r>
              <a:rPr lang="en-US" altLang="zh-TW" sz="2400" dirty="0">
                <a:solidFill>
                  <a:schemeClr val="accent3">
                    <a:lumMod val="75000"/>
                  </a:schemeClr>
                </a:solidFill>
                <a:latin typeface="Calibri" panose="020F0502020204030204" pitchFamily="34" charset="0"/>
                <a:ea typeface="DFKai-SB" panose="03000509000000000000" pitchFamily="49" charset="-120"/>
                <a:cs typeface="Calibri" panose="020F0502020204030204" pitchFamily="34" charset="0"/>
              </a:rPr>
              <a:t>                                 (Industry Practices of Software Engineering)</a:t>
            </a:r>
          </a:p>
          <a:p>
            <a:pPr marL="0" indent="0">
              <a:buNone/>
            </a:pPr>
            <a:r>
              <a:rPr lang="en-US" altLang="zh-TW" sz="2400" dirty="0">
                <a:latin typeface="Calibri" panose="020F0502020204030204" pitchFamily="34" charset="0"/>
                <a:ea typeface="DFKai-SB" panose="03000509000000000000" pitchFamily="49" charset="-120"/>
                <a:cs typeface="Calibri" panose="020F0502020204030204" pitchFamily="34" charset="0"/>
              </a:rPr>
              <a:t>12   2020/12/01   </a:t>
            </a:r>
            <a:r>
              <a:rPr lang="zh-TW" altLang="en-US" sz="2400" dirty="0">
                <a:latin typeface="Calibri" panose="020F0502020204030204" pitchFamily="34" charset="0"/>
                <a:ea typeface="DFKai-SB" panose="03000509000000000000" pitchFamily="49" charset="-120"/>
                <a:cs typeface="Calibri" panose="020F0502020204030204" pitchFamily="34" charset="0"/>
              </a:rPr>
              <a:t>安全和隱私 </a:t>
            </a:r>
            <a:r>
              <a:rPr lang="en-US" altLang="zh-TW" sz="2400" dirty="0">
                <a:latin typeface="Calibri" panose="020F0502020204030204" pitchFamily="34" charset="0"/>
                <a:ea typeface="DFKai-SB" panose="03000509000000000000" pitchFamily="49" charset="-120"/>
                <a:cs typeface="Calibri" panose="020F0502020204030204" pitchFamily="34" charset="0"/>
              </a:rPr>
              <a:t>(Security and Privacy)</a:t>
            </a:r>
          </a:p>
        </p:txBody>
      </p:sp>
      <p:sp>
        <p:nvSpPr>
          <p:cNvPr id="4" name="Slide Number Placeholder 3">
            <a:extLst>
              <a:ext uri="{FF2B5EF4-FFF2-40B4-BE49-F238E27FC236}">
                <a16:creationId xmlns:a16="http://schemas.microsoft.com/office/drawing/2014/main" id="{CAF87740-7342-4346-B2E0-F69CCB27CF2F}"/>
              </a:ext>
            </a:extLst>
          </p:cNvPr>
          <p:cNvSpPr>
            <a:spLocks noGrp="1"/>
          </p:cNvSpPr>
          <p:nvPr>
            <p:ph type="sldNum" sz="quarter" idx="12"/>
          </p:nvPr>
        </p:nvSpPr>
        <p:spPr/>
        <p:txBody>
          <a:bodyPr/>
          <a:lstStyle/>
          <a:p>
            <a:pPr>
              <a:defRPr/>
            </a:pPr>
            <a:fld id="{E78C9E75-97FD-45D9-8ED3-955348887BB1}" type="slidenum">
              <a:rPr lang="zh-TW" altLang="en-US" smtClean="0"/>
              <a:pPr>
                <a:defRPr/>
              </a:pPr>
              <a:t>28</a:t>
            </a:fld>
            <a:endParaRPr lang="zh-TW" altLang="en-US"/>
          </a:p>
        </p:txBody>
      </p:sp>
      <p:sp>
        <p:nvSpPr>
          <p:cNvPr id="5" name="矩形 4">
            <a:extLst>
              <a:ext uri="{FF2B5EF4-FFF2-40B4-BE49-F238E27FC236}">
                <a16:creationId xmlns:a16="http://schemas.microsoft.com/office/drawing/2014/main" id="{03FDB645-4535-D947-9FA2-92EAE75A28A5}"/>
              </a:ext>
            </a:extLst>
          </p:cNvPr>
          <p:cNvSpPr>
            <a:spLocks noChangeArrowheads="1"/>
          </p:cNvSpPr>
          <p:nvPr/>
        </p:nvSpPr>
        <p:spPr bwMode="auto">
          <a:xfrm>
            <a:off x="1919289" y="66774"/>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chemeClr val="tx2"/>
                </a:solidFill>
                <a:ea typeface="標楷體" charset="-120"/>
              </a:rPr>
              <a:t>課程大綱 </a:t>
            </a:r>
            <a:r>
              <a:rPr lang="en-US" altLang="zh-TW" sz="4400" b="1" dirty="0">
                <a:solidFill>
                  <a:schemeClr val="tx2"/>
                </a:solidFill>
                <a:ea typeface="標楷體" charset="-120"/>
              </a:rPr>
              <a:t>(Syllabus)</a:t>
            </a:r>
            <a:endParaRPr lang="zh-TW" altLang="en-US" sz="4400" b="1" dirty="0">
              <a:solidFill>
                <a:schemeClr val="tx2"/>
              </a:solidFill>
              <a:ea typeface="標楷體" charset="-120"/>
            </a:endParaRPr>
          </a:p>
        </p:txBody>
      </p:sp>
      <p:pic>
        <p:nvPicPr>
          <p:cNvPr id="6" name="Picture 5">
            <a:extLst>
              <a:ext uri="{FF2B5EF4-FFF2-40B4-BE49-F238E27FC236}">
                <a16:creationId xmlns:a16="http://schemas.microsoft.com/office/drawing/2014/main" id="{D96274DE-EE88-D64F-AEF1-CB6EFD44D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9992" y="44624"/>
            <a:ext cx="962066" cy="620688"/>
          </a:xfrm>
          <a:prstGeom prst="rect">
            <a:avLst/>
          </a:prstGeom>
        </p:spPr>
      </p:pic>
      <p:pic>
        <p:nvPicPr>
          <p:cNvPr id="7" name="Picture 6">
            <a:extLst>
              <a:ext uri="{FF2B5EF4-FFF2-40B4-BE49-F238E27FC236}">
                <a16:creationId xmlns:a16="http://schemas.microsoft.com/office/drawing/2014/main" id="{4F50032B-D024-554F-81C9-57B20F3C3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84" y="718302"/>
            <a:ext cx="964282" cy="235043"/>
          </a:xfrm>
          <a:prstGeom prst="rect">
            <a:avLst/>
          </a:prstGeom>
        </p:spPr>
      </p:pic>
    </p:spTree>
    <p:extLst>
      <p:ext uri="{BB962C8B-B14F-4D97-AF65-F5344CB8AC3E}">
        <p14:creationId xmlns:p14="http://schemas.microsoft.com/office/powerpoint/2010/main" val="3323025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82BF6-CA49-0940-8E3D-111BA6C35D4B}"/>
              </a:ext>
            </a:extLst>
          </p:cNvPr>
          <p:cNvSpPr>
            <a:spLocks noGrp="1"/>
          </p:cNvSpPr>
          <p:nvPr>
            <p:ph idx="1"/>
          </p:nvPr>
        </p:nvSpPr>
        <p:spPr>
          <a:xfrm>
            <a:off x="1775520" y="980728"/>
            <a:ext cx="8640960" cy="5688632"/>
          </a:xfrm>
        </p:spPr>
        <p:txBody>
          <a:bodyPr>
            <a:normAutofit/>
          </a:bodyPr>
          <a:lstStyle/>
          <a:p>
            <a:pPr marL="0" indent="0">
              <a:buNone/>
            </a:pPr>
            <a:r>
              <a:rPr lang="en-US" altLang="en-US" sz="2400" dirty="0" err="1">
                <a:latin typeface="Calibri" charset="0"/>
                <a:ea typeface="標楷體" charset="-120"/>
              </a:rPr>
              <a:t>週次</a:t>
            </a:r>
            <a:r>
              <a:rPr lang="en-US" altLang="en-US" sz="2400" dirty="0">
                <a:latin typeface="Calibri" charset="0"/>
                <a:ea typeface="標楷體" charset="-120"/>
              </a:rPr>
              <a:t> (Week)    </a:t>
            </a:r>
            <a:r>
              <a:rPr lang="en-US" altLang="en-US" sz="2400" dirty="0" err="1">
                <a:latin typeface="Calibri" charset="0"/>
                <a:ea typeface="標楷體" charset="-120"/>
              </a:rPr>
              <a:t>日期</a:t>
            </a:r>
            <a:r>
              <a:rPr lang="en-US" altLang="en-US" sz="2400" dirty="0">
                <a:latin typeface="Calibri" charset="0"/>
                <a:ea typeface="標楷體" charset="-120"/>
              </a:rPr>
              <a:t> (Date)    </a:t>
            </a:r>
            <a:r>
              <a:rPr lang="en-US" altLang="en-US" sz="2400" dirty="0" err="1">
                <a:latin typeface="Calibri" charset="0"/>
                <a:ea typeface="標楷體" charset="-120"/>
              </a:rPr>
              <a:t>內容</a:t>
            </a:r>
            <a:r>
              <a:rPr lang="en-US" altLang="en-US" sz="2400" dirty="0">
                <a:latin typeface="Calibri" charset="0"/>
                <a:ea typeface="標楷體" charset="-120"/>
              </a:rPr>
              <a:t> (Subject/Topics)</a:t>
            </a:r>
            <a:endParaRPr lang="en-US" altLang="zh-TW" sz="2400" dirty="0"/>
          </a:p>
          <a:p>
            <a:pPr marL="0" indent="0">
              <a:buNone/>
            </a:pPr>
            <a:r>
              <a:rPr lang="en-US" altLang="zh-TW"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13   2020/12/08   </a:t>
            </a:r>
            <a:r>
              <a:rPr lang="zh-TW" altLang="en-US"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軟體工程個案研究 </a:t>
            </a:r>
            <a:r>
              <a:rPr lang="en-US" altLang="zh-TW"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II </a:t>
            </a:r>
            <a:br>
              <a:rPr lang="en-US" altLang="zh-TW"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br>
            <a:r>
              <a:rPr lang="en-US" altLang="zh-TW" sz="2400" dirty="0">
                <a:solidFill>
                  <a:schemeClr val="accent5">
                    <a:lumMod val="75000"/>
                  </a:schemeClr>
                </a:solidFill>
                <a:latin typeface="Calibri" panose="020F0502020204030204" pitchFamily="34" charset="0"/>
                <a:ea typeface="DFKai-SB" panose="03000509000000000000" pitchFamily="49" charset="-120"/>
                <a:cs typeface="Calibri" panose="020F0502020204030204" pitchFamily="34" charset="0"/>
              </a:rPr>
              <a:t>                                 (Case Study on Software Engineering II)</a:t>
            </a:r>
          </a:p>
          <a:p>
            <a:pPr marL="0" indent="0">
              <a:buNone/>
            </a:pPr>
            <a:r>
              <a:rPr lang="en-US" altLang="zh-TW" sz="2400" dirty="0">
                <a:latin typeface="Calibri" panose="020F0502020204030204" pitchFamily="34" charset="0"/>
                <a:ea typeface="DFKai-SB" panose="03000509000000000000" pitchFamily="49" charset="-120"/>
                <a:cs typeface="Calibri" panose="020F0502020204030204" pitchFamily="34" charset="0"/>
              </a:rPr>
              <a:t>14   2020/12/15   </a:t>
            </a:r>
            <a:r>
              <a:rPr lang="zh-TW" altLang="en-US" sz="2400" dirty="0">
                <a:latin typeface="Calibri" panose="020F0502020204030204" pitchFamily="34" charset="0"/>
                <a:ea typeface="DFKai-SB" panose="03000509000000000000" pitchFamily="49" charset="-120"/>
                <a:cs typeface="Calibri" panose="020F0502020204030204" pitchFamily="34" charset="0"/>
              </a:rPr>
              <a:t>可靠的程式設計 </a:t>
            </a:r>
            <a:r>
              <a:rPr lang="en-US" altLang="zh-TW" sz="2400" dirty="0">
                <a:latin typeface="Calibri" panose="020F0502020204030204" pitchFamily="34" charset="0"/>
                <a:ea typeface="DFKai-SB" panose="03000509000000000000" pitchFamily="49" charset="-120"/>
                <a:cs typeface="Calibri" panose="020F0502020204030204" pitchFamily="34" charset="0"/>
              </a:rPr>
              <a:t>(Reliable Programming)</a:t>
            </a:r>
          </a:p>
          <a:p>
            <a:pPr marL="0" indent="0">
              <a:buNone/>
            </a:pPr>
            <a:r>
              <a:rPr lang="en-US" altLang="zh-TW" sz="2400" dirty="0">
                <a:latin typeface="Calibri" panose="020F0502020204030204" pitchFamily="34" charset="0"/>
                <a:ea typeface="DFKai-SB" panose="03000509000000000000" pitchFamily="49" charset="-120"/>
                <a:cs typeface="Calibri" panose="020F0502020204030204" pitchFamily="34" charset="0"/>
              </a:rPr>
              <a:t>15   2020/12/22   </a:t>
            </a:r>
            <a:r>
              <a:rPr lang="zh-TW" altLang="en-US" sz="2400" dirty="0">
                <a:latin typeface="Calibri" panose="020F0502020204030204" pitchFamily="34" charset="0"/>
                <a:ea typeface="DFKai-SB" panose="03000509000000000000" pitchFamily="49" charset="-120"/>
                <a:cs typeface="Calibri" panose="020F0502020204030204" pitchFamily="34" charset="0"/>
              </a:rPr>
              <a:t>測試：功能測試、測試自動化、</a:t>
            </a:r>
            <a:br>
              <a:rPr lang="en-US" altLang="zh-TW" sz="2400" dirty="0">
                <a:latin typeface="Calibri" panose="020F0502020204030204" pitchFamily="34" charset="0"/>
                <a:ea typeface="DFKai-SB" panose="03000509000000000000" pitchFamily="49" charset="-120"/>
                <a:cs typeface="Calibri" panose="020F0502020204030204" pitchFamily="34" charset="0"/>
              </a:rPr>
            </a:br>
            <a:r>
              <a:rPr lang="en-US" altLang="zh-TW" sz="2400" dirty="0">
                <a:latin typeface="Calibri" panose="020F0502020204030204" pitchFamily="34" charset="0"/>
                <a:ea typeface="DFKai-SB" panose="03000509000000000000" pitchFamily="49" charset="-120"/>
                <a:cs typeface="Calibri" panose="020F0502020204030204" pitchFamily="34" charset="0"/>
              </a:rPr>
              <a:t>                                </a:t>
            </a:r>
            <a:r>
              <a:rPr lang="zh-TW" altLang="en-US" sz="2400" dirty="0">
                <a:latin typeface="Calibri" panose="020F0502020204030204" pitchFamily="34" charset="0"/>
                <a:ea typeface="DFKai-SB" panose="03000509000000000000" pitchFamily="49" charset="-120"/>
                <a:cs typeface="Calibri" panose="020F0502020204030204" pitchFamily="34" charset="0"/>
              </a:rPr>
              <a:t>測試驅動的開發、程式碼審查 </a:t>
            </a:r>
            <a:br>
              <a:rPr lang="en-US" altLang="zh-TW" sz="2400" dirty="0">
                <a:latin typeface="Calibri" panose="020F0502020204030204" pitchFamily="34" charset="0"/>
                <a:ea typeface="DFKai-SB" panose="03000509000000000000" pitchFamily="49" charset="-120"/>
                <a:cs typeface="Calibri" panose="020F0502020204030204" pitchFamily="34" charset="0"/>
              </a:rPr>
            </a:br>
            <a:r>
              <a:rPr lang="en-US" altLang="zh-TW" sz="2400" dirty="0">
                <a:latin typeface="Calibri" panose="020F0502020204030204" pitchFamily="34" charset="0"/>
                <a:ea typeface="DFKai-SB" panose="03000509000000000000" pitchFamily="49" charset="-120"/>
                <a:cs typeface="Calibri" panose="020F0502020204030204" pitchFamily="34" charset="0"/>
              </a:rPr>
              <a:t>                                 (Testing: Functional testing, Test automation, </a:t>
            </a:r>
            <a:br>
              <a:rPr lang="en-US" altLang="zh-TW" sz="2400" dirty="0">
                <a:latin typeface="Calibri" panose="020F0502020204030204" pitchFamily="34" charset="0"/>
                <a:ea typeface="DFKai-SB" panose="03000509000000000000" pitchFamily="49" charset="-120"/>
                <a:cs typeface="Calibri" panose="020F0502020204030204" pitchFamily="34" charset="0"/>
              </a:rPr>
            </a:br>
            <a:r>
              <a:rPr lang="en-US" altLang="zh-TW" sz="2400" dirty="0">
                <a:latin typeface="Calibri" panose="020F0502020204030204" pitchFamily="34" charset="0"/>
                <a:ea typeface="DFKai-SB" panose="03000509000000000000" pitchFamily="49" charset="-120"/>
                <a:cs typeface="Calibri" panose="020F0502020204030204" pitchFamily="34" charset="0"/>
              </a:rPr>
              <a:t>                                  Test-driven development, and Code reviews)</a:t>
            </a:r>
          </a:p>
          <a:p>
            <a:pPr marL="0" indent="0">
              <a:buNone/>
            </a:pPr>
            <a: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t>16   2020/12/29   DevOps</a:t>
            </a:r>
            <a:r>
              <a:rPr lang="zh-TW" altLang="en-US" sz="2400" dirty="0">
                <a:solidFill>
                  <a:srgbClr val="FF0000"/>
                </a:solidFill>
                <a:latin typeface="Calibri" panose="020F0502020204030204" pitchFamily="34" charset="0"/>
                <a:ea typeface="DFKai-SB" panose="03000509000000000000" pitchFamily="49" charset="-120"/>
                <a:cs typeface="Calibri" panose="020F0502020204030204" pitchFamily="34" charset="0"/>
              </a:rPr>
              <a:t>和程式碼管理：</a:t>
            </a:r>
            <a:b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br>
            <a: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t>                                </a:t>
            </a:r>
            <a:r>
              <a:rPr lang="zh-TW" altLang="en-US" sz="2200" dirty="0">
                <a:solidFill>
                  <a:srgbClr val="FF0000"/>
                </a:solidFill>
                <a:latin typeface="Calibri" panose="020F0502020204030204" pitchFamily="34" charset="0"/>
                <a:ea typeface="DFKai-SB" panose="03000509000000000000" pitchFamily="49" charset="-120"/>
                <a:cs typeface="Calibri" panose="020F0502020204030204" pitchFamily="34" charset="0"/>
              </a:rPr>
              <a:t>程式碼管理和</a:t>
            </a:r>
            <a:r>
              <a:rPr lang="en-US" altLang="zh-TW" sz="2200" dirty="0">
                <a:solidFill>
                  <a:srgbClr val="FF0000"/>
                </a:solidFill>
                <a:latin typeface="Calibri" panose="020F0502020204030204" pitchFamily="34" charset="0"/>
                <a:ea typeface="DFKai-SB" panose="03000509000000000000" pitchFamily="49" charset="-120"/>
                <a:cs typeface="Calibri" panose="020F0502020204030204" pitchFamily="34" charset="0"/>
              </a:rPr>
              <a:t>DevOps</a:t>
            </a:r>
            <a:r>
              <a:rPr lang="zh-TW" altLang="en-US" sz="2200" dirty="0">
                <a:solidFill>
                  <a:srgbClr val="FF0000"/>
                </a:solidFill>
                <a:latin typeface="Calibri" panose="020F0502020204030204" pitchFamily="34" charset="0"/>
                <a:ea typeface="DFKai-SB" panose="03000509000000000000" pitchFamily="49" charset="-120"/>
                <a:cs typeface="Calibri" panose="020F0502020204030204" pitchFamily="34" charset="0"/>
              </a:rPr>
              <a:t>自動化</a:t>
            </a:r>
            <a:r>
              <a:rPr lang="zh-TW" altLang="en-US" sz="2400" dirty="0">
                <a:solidFill>
                  <a:srgbClr val="FF0000"/>
                </a:solidFill>
                <a:latin typeface="Calibri" panose="020F0502020204030204" pitchFamily="34" charset="0"/>
                <a:ea typeface="DFKai-SB" panose="03000509000000000000" pitchFamily="49" charset="-120"/>
                <a:cs typeface="Calibri" panose="020F0502020204030204" pitchFamily="34" charset="0"/>
              </a:rPr>
              <a:t> </a:t>
            </a:r>
            <a:b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br>
            <a: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t>                                (DevOps and Code Management: </a:t>
            </a:r>
            <a:b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br>
            <a:r>
              <a:rPr lang="en-US" altLang="zh-TW" sz="2400" dirty="0">
                <a:solidFill>
                  <a:srgbClr val="FF0000"/>
                </a:solidFill>
                <a:latin typeface="Calibri" panose="020F0502020204030204" pitchFamily="34" charset="0"/>
                <a:ea typeface="DFKai-SB" panose="03000509000000000000" pitchFamily="49" charset="-120"/>
                <a:cs typeface="Calibri" panose="020F0502020204030204" pitchFamily="34" charset="0"/>
              </a:rPr>
              <a:t>                                 Code management and DevOps automation)</a:t>
            </a:r>
          </a:p>
          <a:p>
            <a:pPr marL="0" indent="0">
              <a:buNone/>
            </a:pPr>
            <a:r>
              <a:rPr lang="en-US" altLang="zh-TW"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17   2021/01/05   </a:t>
            </a:r>
            <a:r>
              <a:rPr lang="zh-TW" altLang="en-US"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期末報告 </a:t>
            </a:r>
            <a:r>
              <a:rPr lang="en-US" altLang="zh-TW"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I (Final Project Report I)</a:t>
            </a:r>
          </a:p>
          <a:p>
            <a:pPr marL="0" indent="0">
              <a:buNone/>
            </a:pPr>
            <a:r>
              <a:rPr lang="en-US" altLang="zh-TW"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18   2021/01/12   </a:t>
            </a:r>
            <a:r>
              <a:rPr lang="zh-TW" altLang="en-US"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期末報告 </a:t>
            </a:r>
            <a:r>
              <a:rPr lang="en-US" altLang="zh-TW" sz="2400" dirty="0">
                <a:solidFill>
                  <a:schemeClr val="accent6">
                    <a:lumMod val="75000"/>
                  </a:schemeClr>
                </a:solidFill>
                <a:latin typeface="Calibri" panose="020F0502020204030204" pitchFamily="34" charset="0"/>
                <a:ea typeface="DFKai-SB" panose="03000509000000000000" pitchFamily="49" charset="-120"/>
                <a:cs typeface="Calibri" panose="020F0502020204030204" pitchFamily="34" charset="0"/>
              </a:rPr>
              <a:t>II (Final Project Report I)</a:t>
            </a:r>
          </a:p>
        </p:txBody>
      </p:sp>
      <p:sp>
        <p:nvSpPr>
          <p:cNvPr id="4" name="Slide Number Placeholder 3">
            <a:extLst>
              <a:ext uri="{FF2B5EF4-FFF2-40B4-BE49-F238E27FC236}">
                <a16:creationId xmlns:a16="http://schemas.microsoft.com/office/drawing/2014/main" id="{CAF87740-7342-4346-B2E0-F69CCB27CF2F}"/>
              </a:ext>
            </a:extLst>
          </p:cNvPr>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sp>
        <p:nvSpPr>
          <p:cNvPr id="5" name="矩形 4">
            <a:extLst>
              <a:ext uri="{FF2B5EF4-FFF2-40B4-BE49-F238E27FC236}">
                <a16:creationId xmlns:a16="http://schemas.microsoft.com/office/drawing/2014/main" id="{03FDB645-4535-D947-9FA2-92EAE75A28A5}"/>
              </a:ext>
            </a:extLst>
          </p:cNvPr>
          <p:cNvSpPr>
            <a:spLocks noChangeArrowheads="1"/>
          </p:cNvSpPr>
          <p:nvPr/>
        </p:nvSpPr>
        <p:spPr bwMode="auto">
          <a:xfrm>
            <a:off x="1919289" y="66774"/>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chemeClr val="tx2"/>
                </a:solidFill>
                <a:ea typeface="標楷體" charset="-120"/>
              </a:rPr>
              <a:t>課程大綱 </a:t>
            </a:r>
            <a:r>
              <a:rPr lang="en-US" altLang="zh-TW" sz="4400" b="1" dirty="0">
                <a:solidFill>
                  <a:schemeClr val="tx2"/>
                </a:solidFill>
                <a:ea typeface="標楷體" charset="-120"/>
              </a:rPr>
              <a:t>(Syllabus)</a:t>
            </a:r>
            <a:endParaRPr lang="zh-TW" altLang="en-US" sz="4400" b="1" dirty="0">
              <a:solidFill>
                <a:schemeClr val="tx2"/>
              </a:solidFill>
              <a:ea typeface="標楷體" charset="-120"/>
            </a:endParaRPr>
          </a:p>
        </p:txBody>
      </p:sp>
      <p:pic>
        <p:nvPicPr>
          <p:cNvPr id="6" name="Picture 5">
            <a:extLst>
              <a:ext uri="{FF2B5EF4-FFF2-40B4-BE49-F238E27FC236}">
                <a16:creationId xmlns:a16="http://schemas.microsoft.com/office/drawing/2014/main" id="{4A51C78D-7CB2-1A47-8289-B30F1D0DA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475" y="44624"/>
            <a:ext cx="962066" cy="620688"/>
          </a:xfrm>
          <a:prstGeom prst="rect">
            <a:avLst/>
          </a:prstGeom>
        </p:spPr>
      </p:pic>
      <p:pic>
        <p:nvPicPr>
          <p:cNvPr id="7" name="Picture 6">
            <a:extLst>
              <a:ext uri="{FF2B5EF4-FFF2-40B4-BE49-F238E27FC236}">
                <a16:creationId xmlns:a16="http://schemas.microsoft.com/office/drawing/2014/main" id="{32EA55C6-7913-C64F-85E6-497D1797A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367" y="718302"/>
            <a:ext cx="964282" cy="235043"/>
          </a:xfrm>
          <a:prstGeom prst="rect">
            <a:avLst/>
          </a:prstGeom>
        </p:spPr>
      </p:pic>
    </p:spTree>
    <p:extLst>
      <p:ext uri="{BB962C8B-B14F-4D97-AF65-F5344CB8AC3E}">
        <p14:creationId xmlns:p14="http://schemas.microsoft.com/office/powerpoint/2010/main" val="308490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p:txBody>
          <a:bodyPr>
            <a:normAutofit/>
          </a:bodyPr>
          <a:lstStyle/>
          <a:p>
            <a:r>
              <a:rPr lang="en-US" sz="7200" dirty="0">
                <a:latin typeface="+mn-lt"/>
              </a:rPr>
              <a:t>Outline</a:t>
            </a:r>
          </a:p>
        </p:txBody>
      </p:sp>
      <p:sp>
        <p:nvSpPr>
          <p:cNvPr id="3" name="Content Placeholder 2">
            <a:extLst>
              <a:ext uri="{FF2B5EF4-FFF2-40B4-BE49-F238E27FC236}">
                <a16:creationId xmlns:a16="http://schemas.microsoft.com/office/drawing/2014/main" id="{BCA87175-0F46-8F41-AE7A-D3A9FB2A4E62}"/>
              </a:ext>
            </a:extLst>
          </p:cNvPr>
          <p:cNvSpPr>
            <a:spLocks noGrp="1"/>
          </p:cNvSpPr>
          <p:nvPr>
            <p:ph idx="1"/>
          </p:nvPr>
        </p:nvSpPr>
        <p:spPr>
          <a:xfrm>
            <a:off x="2087880" y="2033341"/>
            <a:ext cx="9736690" cy="4143621"/>
          </a:xfrm>
        </p:spPr>
        <p:txBody>
          <a:bodyPr>
            <a:normAutofit/>
          </a:bodyPr>
          <a:lstStyle/>
          <a:p>
            <a:pPr marL="320040" indent="-320040">
              <a:lnSpc>
                <a:spcPct val="100000"/>
              </a:lnSpc>
              <a:spcBef>
                <a:spcPts val="1600"/>
              </a:spcBef>
            </a:pPr>
            <a:r>
              <a:rPr lang="en-US" sz="5000" b="1" dirty="0">
                <a:solidFill>
                  <a:srgbClr val="C00000"/>
                </a:solidFill>
                <a:latin typeface="HEITI TC MEDIUM" pitchFamily="2" charset="-128"/>
                <a:ea typeface="HEITI TC MEDIUM" pitchFamily="2" charset="-128"/>
              </a:rPr>
              <a:t>AWS </a:t>
            </a:r>
            <a:r>
              <a:rPr lang="zh-TW" altLang="en-US" sz="5000" b="1" dirty="0">
                <a:solidFill>
                  <a:srgbClr val="C00000"/>
                </a:solidFill>
                <a:latin typeface="HEITI TC MEDIUM" pitchFamily="2" charset="-128"/>
                <a:ea typeface="HEITI TC MEDIUM" pitchFamily="2" charset="-128"/>
              </a:rPr>
              <a:t>雲端計算應用導入教學</a:t>
            </a:r>
            <a:endParaRPr lang="en-US" altLang="zh-TW" sz="5000" b="1" dirty="0">
              <a:solidFill>
                <a:srgbClr val="C00000"/>
              </a:solidFill>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課程理論中融入</a:t>
            </a:r>
            <a:r>
              <a:rPr lang="en-US" altLang="zh-TW" sz="5000" b="1" dirty="0">
                <a:latin typeface="HEITI TC MEDIUM" pitchFamily="2" charset="-128"/>
                <a:ea typeface="HEITI TC MEDIUM" pitchFamily="2" charset="-128"/>
              </a:rPr>
              <a:t> </a:t>
            </a:r>
            <a:r>
              <a:rPr lang="en-US" sz="5000" b="1" dirty="0">
                <a:latin typeface="HEITI TC MEDIUM" pitchFamily="2" charset="-128"/>
                <a:ea typeface="HEITI TC MEDIUM" pitchFamily="2" charset="-128"/>
              </a:rPr>
              <a:t>AWS </a:t>
            </a:r>
            <a:r>
              <a:rPr lang="en-US" sz="5000" b="1" dirty="0" err="1">
                <a:latin typeface="HEITI TC MEDIUM" pitchFamily="2" charset="-128"/>
                <a:ea typeface="HEITI TC MEDIUM" pitchFamily="2" charset="-128"/>
              </a:rPr>
              <a:t>雲端計算</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帶領學生進行雲端實作</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en-US" altLang="zh-TW" sz="5000" b="1" dirty="0">
                <a:latin typeface="HEITI TC MEDIUM" pitchFamily="2" charset="-128"/>
                <a:ea typeface="HEITI TC MEDIUM" pitchFamily="2" charset="-128"/>
              </a:rPr>
              <a:t>NTPU AWS </a:t>
            </a:r>
            <a:r>
              <a:rPr lang="zh-TW" altLang="en-US" sz="5000" b="1" dirty="0">
                <a:latin typeface="HEITI TC MEDIUM" pitchFamily="2" charset="-128"/>
                <a:ea typeface="HEITI TC MEDIUM" pitchFamily="2" charset="-128"/>
              </a:rPr>
              <a:t>雲創學院教師社群</a:t>
            </a:r>
            <a:endParaRPr lang="en-US" altLang="zh-TW" sz="5000" b="1" dirty="0">
              <a:latin typeface="HEITI TC MEDIUM" pitchFamily="2" charset="-128"/>
              <a:ea typeface="HEITI TC MEDIUM" pitchFamily="2" charset="-128"/>
            </a:endParaRPr>
          </a:p>
          <a:p>
            <a:pPr>
              <a:lnSpc>
                <a:spcPct val="100000"/>
              </a:lnSpc>
              <a:spcBef>
                <a:spcPts val="1600"/>
              </a:spcBef>
            </a:pPr>
            <a:endParaRPr lang="en-US" altLang="zh-TW" sz="5000" b="1" dirty="0">
              <a:latin typeface="HEITI TC MEDIUM" pitchFamily="2" charset="-128"/>
              <a:ea typeface="HEITI TC MEDIUM" pitchFamily="2" charset="-128"/>
            </a:endParaRPr>
          </a:p>
          <a:p>
            <a:pPr>
              <a:lnSpc>
                <a:spcPct val="100000"/>
              </a:lnSpc>
              <a:spcBef>
                <a:spcPts val="1600"/>
              </a:spcBef>
            </a:pPr>
            <a:endParaRPr lang="en-US" sz="5000" b="1"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10" name="Picture 9">
            <a:extLst>
              <a:ext uri="{FF2B5EF4-FFF2-40B4-BE49-F238E27FC236}">
                <a16:creationId xmlns:a16="http://schemas.microsoft.com/office/drawing/2014/main" id="{077BB616-235D-2546-B471-DF29ED566F28}"/>
              </a:ext>
            </a:extLst>
          </p:cNvPr>
          <p:cNvPicPr>
            <a:picLocks noChangeAspect="1"/>
          </p:cNvPicPr>
          <p:nvPr/>
        </p:nvPicPr>
        <p:blipFill>
          <a:blip r:embed="rId2"/>
          <a:stretch>
            <a:fillRect/>
          </a:stretch>
        </p:blipFill>
        <p:spPr>
          <a:xfrm>
            <a:off x="10104120" y="941539"/>
            <a:ext cx="1960365" cy="884086"/>
          </a:xfrm>
          <a:prstGeom prst="rect">
            <a:avLst/>
          </a:prstGeom>
        </p:spPr>
      </p:pic>
      <p:pic>
        <p:nvPicPr>
          <p:cNvPr id="11" name="Picture 10">
            <a:extLst>
              <a:ext uri="{FF2B5EF4-FFF2-40B4-BE49-F238E27FC236}">
                <a16:creationId xmlns:a16="http://schemas.microsoft.com/office/drawing/2014/main" id="{F9C8653D-7603-B248-9D7D-EE15ADBCF114}"/>
              </a:ext>
            </a:extLst>
          </p:cNvPr>
          <p:cNvPicPr>
            <a:picLocks noChangeAspect="1"/>
          </p:cNvPicPr>
          <p:nvPr/>
        </p:nvPicPr>
        <p:blipFill>
          <a:blip r:embed="rId3"/>
          <a:stretch>
            <a:fillRect/>
          </a:stretch>
        </p:blipFill>
        <p:spPr>
          <a:xfrm>
            <a:off x="239264" y="1729374"/>
            <a:ext cx="1377870" cy="1671305"/>
          </a:xfrm>
          <a:prstGeom prst="rect">
            <a:avLst/>
          </a:prstGeom>
        </p:spPr>
      </p:pic>
      <p:pic>
        <p:nvPicPr>
          <p:cNvPr id="12" name="Picture 11">
            <a:extLst>
              <a:ext uri="{FF2B5EF4-FFF2-40B4-BE49-F238E27FC236}">
                <a16:creationId xmlns:a16="http://schemas.microsoft.com/office/drawing/2014/main" id="{8021AFB2-068C-E04C-8530-9E5C360CDD1E}"/>
              </a:ext>
            </a:extLst>
          </p:cNvPr>
          <p:cNvPicPr>
            <a:picLocks noChangeAspect="1"/>
          </p:cNvPicPr>
          <p:nvPr/>
        </p:nvPicPr>
        <p:blipFill>
          <a:blip r:embed="rId4"/>
          <a:stretch>
            <a:fillRect/>
          </a:stretch>
        </p:blipFill>
        <p:spPr>
          <a:xfrm>
            <a:off x="91633" y="5167671"/>
            <a:ext cx="1673132" cy="1673132"/>
          </a:xfrm>
          <a:prstGeom prst="rect">
            <a:avLst/>
          </a:prstGeom>
        </p:spPr>
      </p:pic>
      <p:pic>
        <p:nvPicPr>
          <p:cNvPr id="13" name="Picture 12">
            <a:extLst>
              <a:ext uri="{FF2B5EF4-FFF2-40B4-BE49-F238E27FC236}">
                <a16:creationId xmlns:a16="http://schemas.microsoft.com/office/drawing/2014/main" id="{F834B1CF-E782-3449-9C0B-2CE3C3308851}"/>
              </a:ext>
            </a:extLst>
          </p:cNvPr>
          <p:cNvPicPr>
            <a:picLocks noChangeAspect="1"/>
          </p:cNvPicPr>
          <p:nvPr/>
        </p:nvPicPr>
        <p:blipFill>
          <a:blip r:embed="rId5"/>
          <a:stretch>
            <a:fillRect/>
          </a:stretch>
        </p:blipFill>
        <p:spPr>
          <a:xfrm>
            <a:off x="91633" y="3462124"/>
            <a:ext cx="1673132" cy="1673132"/>
          </a:xfrm>
          <a:prstGeom prst="rect">
            <a:avLst/>
          </a:prstGeom>
        </p:spPr>
      </p:pic>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16" name="Picture 15">
            <a:extLst>
              <a:ext uri="{FF2B5EF4-FFF2-40B4-BE49-F238E27FC236}">
                <a16:creationId xmlns:a16="http://schemas.microsoft.com/office/drawing/2014/main" id="{B898A249-AF70-444E-857C-747EE6599F76}"/>
              </a:ext>
            </a:extLst>
          </p:cNvPr>
          <p:cNvPicPr>
            <a:picLocks noChangeAspect="1"/>
          </p:cNvPicPr>
          <p:nvPr/>
        </p:nvPicPr>
        <p:blipFill>
          <a:blip r:embed="rId8"/>
          <a:stretch>
            <a:fillRect/>
          </a:stretch>
        </p:blipFill>
        <p:spPr>
          <a:xfrm>
            <a:off x="10043159" y="221752"/>
            <a:ext cx="2021326" cy="512070"/>
          </a:xfrm>
          <a:prstGeom prst="rect">
            <a:avLst/>
          </a:prstGeom>
        </p:spPr>
      </p:pic>
    </p:spTree>
    <p:extLst>
      <p:ext uri="{BB962C8B-B14F-4D97-AF65-F5344CB8AC3E}">
        <p14:creationId xmlns:p14="http://schemas.microsoft.com/office/powerpoint/2010/main" val="460901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310C-0562-6C41-AEDD-99C0FAC81303}"/>
              </a:ext>
            </a:extLst>
          </p:cNvPr>
          <p:cNvSpPr>
            <a:spLocks noGrp="1"/>
          </p:cNvSpPr>
          <p:nvPr>
            <p:ph type="title"/>
          </p:nvPr>
        </p:nvSpPr>
        <p:spPr>
          <a:xfrm>
            <a:off x="1991544" y="332657"/>
            <a:ext cx="8229600" cy="1327159"/>
          </a:xfrm>
        </p:spPr>
        <p:txBody>
          <a:bodyPr>
            <a:normAutofit fontScale="90000"/>
          </a:bodyPr>
          <a:lstStyle/>
          <a:p>
            <a:r>
              <a:rPr lang="en-US" dirty="0">
                <a:solidFill>
                  <a:schemeClr val="tx2"/>
                </a:solidFill>
                <a:latin typeface="+mn-lt"/>
              </a:rPr>
              <a:t>Software Engineering and </a:t>
            </a:r>
            <a:br>
              <a:rPr lang="en-US" dirty="0">
                <a:solidFill>
                  <a:schemeClr val="tx2"/>
                </a:solidFill>
                <a:latin typeface="+mn-lt"/>
              </a:rPr>
            </a:br>
            <a:r>
              <a:rPr lang="en-US" dirty="0">
                <a:solidFill>
                  <a:schemeClr val="tx2"/>
                </a:solidFill>
                <a:latin typeface="+mn-lt"/>
              </a:rPr>
              <a:t>Project Management</a:t>
            </a:r>
          </a:p>
        </p:txBody>
      </p:sp>
      <p:sp>
        <p:nvSpPr>
          <p:cNvPr id="4" name="Slide Number Placeholder 3">
            <a:extLst>
              <a:ext uri="{FF2B5EF4-FFF2-40B4-BE49-F238E27FC236}">
                <a16:creationId xmlns:a16="http://schemas.microsoft.com/office/drawing/2014/main" id="{B716F69D-FD14-7B4F-A6E4-2B2A87857C54}"/>
              </a:ext>
            </a:extLst>
          </p:cNvPr>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
        <p:nvSpPr>
          <p:cNvPr id="7" name="Rounded Rectangle 6">
            <a:extLst>
              <a:ext uri="{FF2B5EF4-FFF2-40B4-BE49-F238E27FC236}">
                <a16:creationId xmlns:a16="http://schemas.microsoft.com/office/drawing/2014/main" id="{400FAB96-6CA6-C84C-BC09-2F218226D905}"/>
              </a:ext>
            </a:extLst>
          </p:cNvPr>
          <p:cNvSpPr>
            <a:spLocks noChangeArrowheads="1"/>
          </p:cNvSpPr>
          <p:nvPr/>
        </p:nvSpPr>
        <p:spPr bwMode="auto">
          <a:xfrm>
            <a:off x="1713443" y="2060849"/>
            <a:ext cx="1512167" cy="2110373"/>
          </a:xfrm>
          <a:prstGeom prst="roundRect">
            <a:avLst>
              <a:gd name="adj" fmla="val 10737"/>
            </a:avLst>
          </a:prstGeom>
          <a:solidFill>
            <a:schemeClr val="tx2">
              <a:lumMod val="20000"/>
              <a:lumOff val="80000"/>
            </a:schemeClr>
          </a:solidFill>
          <a:ln w="28575">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C00000"/>
                </a:solidFill>
              </a:rPr>
              <a:t>Analyze</a:t>
            </a:r>
          </a:p>
          <a:p>
            <a:pPr algn="ctr">
              <a:defRPr/>
            </a:pPr>
            <a:endParaRPr lang="en-US" sz="2400" b="1" dirty="0"/>
          </a:p>
          <a:p>
            <a:pPr algn="ctr">
              <a:defRPr/>
            </a:pPr>
            <a:r>
              <a:rPr lang="en-US" sz="1700" dirty="0">
                <a:latin typeface="Calibri" panose="020F0502020204030204" pitchFamily="34" charset="0"/>
                <a:cs typeface="Calibri" panose="020F0502020204030204" pitchFamily="34" charset="0"/>
              </a:rPr>
              <a:t>Requirements </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definition</a:t>
            </a:r>
          </a:p>
          <a:p>
            <a:pPr algn="ctr">
              <a:defRPr/>
            </a:pPr>
            <a:endParaRPr lang="en-US" sz="1700" dirty="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9C2F0C49-0C9B-A349-A0FE-704737E52AE3}"/>
              </a:ext>
            </a:extLst>
          </p:cNvPr>
          <p:cNvCxnSpPr>
            <a:cxnSpLocks/>
            <a:stCxn id="7" idx="3"/>
            <a:endCxn id="9" idx="1"/>
          </p:cNvCxnSpPr>
          <p:nvPr/>
        </p:nvCxnSpPr>
        <p:spPr>
          <a:xfrm>
            <a:off x="3225609" y="3116035"/>
            <a:ext cx="26754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7F0D68B3-74C9-A341-9C2E-7FE71E736652}"/>
              </a:ext>
            </a:extLst>
          </p:cNvPr>
          <p:cNvSpPr>
            <a:spLocks noChangeArrowheads="1"/>
          </p:cNvSpPr>
          <p:nvPr/>
        </p:nvSpPr>
        <p:spPr bwMode="auto">
          <a:xfrm>
            <a:off x="3493158" y="2060849"/>
            <a:ext cx="1512167" cy="2110373"/>
          </a:xfrm>
          <a:prstGeom prst="roundRect">
            <a:avLst>
              <a:gd name="adj" fmla="val 10737"/>
            </a:avLst>
          </a:prstGeom>
          <a:solidFill>
            <a:schemeClr val="tx2">
              <a:lumMod val="20000"/>
              <a:lumOff val="80000"/>
            </a:schemeClr>
          </a:solidFill>
          <a:ln w="28575">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C00000"/>
                </a:solidFill>
              </a:rPr>
              <a:t>Design</a:t>
            </a:r>
          </a:p>
          <a:p>
            <a:pPr algn="ctr">
              <a:defRPr/>
            </a:pPr>
            <a:endParaRPr lang="en-US" sz="2400" b="1" dirty="0"/>
          </a:p>
          <a:p>
            <a:pPr algn="ctr">
              <a:defRPr/>
            </a:pPr>
            <a:r>
              <a:rPr lang="en-US" dirty="0"/>
              <a:t>System and Software design</a:t>
            </a:r>
          </a:p>
        </p:txBody>
      </p:sp>
      <p:sp>
        <p:nvSpPr>
          <p:cNvPr id="10" name="Rounded Rectangle 9">
            <a:extLst>
              <a:ext uri="{FF2B5EF4-FFF2-40B4-BE49-F238E27FC236}">
                <a16:creationId xmlns:a16="http://schemas.microsoft.com/office/drawing/2014/main" id="{F8C49311-C68C-7C41-A2D6-48D129FED12E}"/>
              </a:ext>
            </a:extLst>
          </p:cNvPr>
          <p:cNvSpPr>
            <a:spLocks noChangeArrowheads="1"/>
          </p:cNvSpPr>
          <p:nvPr/>
        </p:nvSpPr>
        <p:spPr bwMode="auto">
          <a:xfrm>
            <a:off x="5272873" y="2060849"/>
            <a:ext cx="1512167" cy="2110373"/>
          </a:xfrm>
          <a:prstGeom prst="roundRect">
            <a:avLst>
              <a:gd name="adj" fmla="val 10737"/>
            </a:avLst>
          </a:prstGeom>
          <a:solidFill>
            <a:schemeClr val="tx2">
              <a:lumMod val="20000"/>
              <a:lumOff val="80000"/>
            </a:schemeClr>
          </a:solidFill>
          <a:ln w="28575">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C00000"/>
                </a:solidFill>
              </a:rPr>
              <a:t>Build</a:t>
            </a:r>
          </a:p>
          <a:p>
            <a:pPr algn="ctr">
              <a:defRPr/>
            </a:pPr>
            <a:endParaRPr lang="en-US" sz="2400" b="1" dirty="0"/>
          </a:p>
          <a:p>
            <a:pPr algn="ctr">
              <a:defRPr/>
            </a:pPr>
            <a:r>
              <a:rPr lang="en-US" sz="1600" dirty="0">
                <a:solidFill>
                  <a:srgbClr val="C00000"/>
                </a:solidFill>
              </a:rPr>
              <a:t>I</a:t>
            </a:r>
            <a:r>
              <a:rPr lang="en-US" sz="1700" dirty="0">
                <a:solidFill>
                  <a:srgbClr val="C00000"/>
                </a:solidFill>
              </a:rPr>
              <a:t>mplementation</a:t>
            </a:r>
            <a:r>
              <a:rPr lang="en-US" sz="1600" dirty="0">
                <a:solidFill>
                  <a:srgbClr val="C00000"/>
                </a:solidFill>
              </a:rPr>
              <a:t> </a:t>
            </a:r>
            <a:r>
              <a:rPr lang="en-US" dirty="0"/>
              <a:t>and </a:t>
            </a:r>
          </a:p>
          <a:p>
            <a:pPr algn="ctr">
              <a:defRPr/>
            </a:pPr>
            <a:r>
              <a:rPr lang="en-US" dirty="0"/>
              <a:t>unit testing</a:t>
            </a:r>
          </a:p>
        </p:txBody>
      </p:sp>
      <p:sp>
        <p:nvSpPr>
          <p:cNvPr id="11" name="Rounded Rectangle 10">
            <a:extLst>
              <a:ext uri="{FF2B5EF4-FFF2-40B4-BE49-F238E27FC236}">
                <a16:creationId xmlns:a16="http://schemas.microsoft.com/office/drawing/2014/main" id="{13C33793-94ED-6B47-9E82-B87039CC980E}"/>
              </a:ext>
            </a:extLst>
          </p:cNvPr>
          <p:cNvSpPr>
            <a:spLocks noChangeArrowheads="1"/>
          </p:cNvSpPr>
          <p:nvPr/>
        </p:nvSpPr>
        <p:spPr bwMode="auto">
          <a:xfrm>
            <a:off x="7052588" y="2060849"/>
            <a:ext cx="1512167" cy="2110373"/>
          </a:xfrm>
          <a:prstGeom prst="roundRect">
            <a:avLst>
              <a:gd name="adj" fmla="val 10737"/>
            </a:avLst>
          </a:prstGeom>
          <a:solidFill>
            <a:schemeClr val="tx2">
              <a:lumMod val="20000"/>
              <a:lumOff val="80000"/>
            </a:schemeClr>
          </a:solidFill>
          <a:ln w="28575">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C00000"/>
                </a:solidFill>
              </a:rPr>
              <a:t>Test</a:t>
            </a:r>
          </a:p>
          <a:p>
            <a:pPr algn="ctr">
              <a:defRPr/>
            </a:pPr>
            <a:endParaRPr lang="en-US" sz="2400" b="1" dirty="0"/>
          </a:p>
          <a:p>
            <a:pPr algn="ctr">
              <a:defRPr/>
            </a:pPr>
            <a:r>
              <a:rPr lang="en-US" dirty="0"/>
              <a:t>Integration </a:t>
            </a:r>
            <a:br>
              <a:rPr lang="en-US" dirty="0"/>
            </a:br>
            <a:r>
              <a:rPr lang="en-US" dirty="0"/>
              <a:t>and </a:t>
            </a:r>
            <a:br>
              <a:rPr lang="en-US" dirty="0"/>
            </a:br>
            <a:r>
              <a:rPr lang="en-US" dirty="0"/>
              <a:t>system testing</a:t>
            </a:r>
          </a:p>
        </p:txBody>
      </p:sp>
      <p:sp>
        <p:nvSpPr>
          <p:cNvPr id="12" name="Rounded Rectangle 11">
            <a:extLst>
              <a:ext uri="{FF2B5EF4-FFF2-40B4-BE49-F238E27FC236}">
                <a16:creationId xmlns:a16="http://schemas.microsoft.com/office/drawing/2014/main" id="{5C831C68-5249-B548-83DF-D9C10556FD42}"/>
              </a:ext>
            </a:extLst>
          </p:cNvPr>
          <p:cNvSpPr>
            <a:spLocks noChangeArrowheads="1"/>
          </p:cNvSpPr>
          <p:nvPr/>
        </p:nvSpPr>
        <p:spPr bwMode="auto">
          <a:xfrm>
            <a:off x="8832305" y="2060849"/>
            <a:ext cx="1512167" cy="2110373"/>
          </a:xfrm>
          <a:prstGeom prst="roundRect">
            <a:avLst>
              <a:gd name="adj" fmla="val 10737"/>
            </a:avLst>
          </a:prstGeom>
          <a:solidFill>
            <a:schemeClr val="tx2">
              <a:lumMod val="20000"/>
              <a:lumOff val="80000"/>
            </a:schemeClr>
          </a:solidFill>
          <a:ln w="28575">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C00000"/>
                </a:solidFill>
              </a:rPr>
              <a:t>Deliver</a:t>
            </a:r>
          </a:p>
          <a:p>
            <a:pPr algn="ctr">
              <a:defRPr/>
            </a:pPr>
            <a:endParaRPr lang="en-US" sz="2400" b="1" dirty="0"/>
          </a:p>
          <a:p>
            <a:pPr algn="ctr">
              <a:defRPr/>
            </a:pPr>
            <a:r>
              <a:rPr lang="en-US" dirty="0"/>
              <a:t>Operation </a:t>
            </a:r>
            <a:br>
              <a:rPr lang="en-US" dirty="0"/>
            </a:br>
            <a:r>
              <a:rPr lang="en-US" dirty="0"/>
              <a:t>and maintenance</a:t>
            </a:r>
          </a:p>
        </p:txBody>
      </p:sp>
      <p:cxnSp>
        <p:nvCxnSpPr>
          <p:cNvPr id="14" name="Straight Arrow Connector 13">
            <a:extLst>
              <a:ext uri="{FF2B5EF4-FFF2-40B4-BE49-F238E27FC236}">
                <a16:creationId xmlns:a16="http://schemas.microsoft.com/office/drawing/2014/main" id="{F18C3B97-8D4B-344C-BF02-08D3156CA41A}"/>
              </a:ext>
            </a:extLst>
          </p:cNvPr>
          <p:cNvCxnSpPr>
            <a:cxnSpLocks/>
            <a:stCxn id="9" idx="3"/>
            <a:endCxn id="10" idx="1"/>
          </p:cNvCxnSpPr>
          <p:nvPr/>
        </p:nvCxnSpPr>
        <p:spPr>
          <a:xfrm>
            <a:off x="5005324" y="3116035"/>
            <a:ext cx="26754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4CB77-6170-5342-AFAC-BA4CE372E62E}"/>
              </a:ext>
            </a:extLst>
          </p:cNvPr>
          <p:cNvCxnSpPr>
            <a:cxnSpLocks/>
            <a:stCxn id="10" idx="3"/>
            <a:endCxn id="11" idx="1"/>
          </p:cNvCxnSpPr>
          <p:nvPr/>
        </p:nvCxnSpPr>
        <p:spPr>
          <a:xfrm>
            <a:off x="6785039" y="3116035"/>
            <a:ext cx="26754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7723A19-86FF-8941-9FBE-B02D825AA54B}"/>
              </a:ext>
            </a:extLst>
          </p:cNvPr>
          <p:cNvCxnSpPr>
            <a:cxnSpLocks/>
            <a:stCxn id="11" idx="3"/>
            <a:endCxn id="12" idx="1"/>
          </p:cNvCxnSpPr>
          <p:nvPr/>
        </p:nvCxnSpPr>
        <p:spPr>
          <a:xfrm>
            <a:off x="8564754" y="3116035"/>
            <a:ext cx="2675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6AB093D2-1C24-EB44-94DE-BF8BAB00A709}"/>
              </a:ext>
            </a:extLst>
          </p:cNvPr>
          <p:cNvSpPr>
            <a:spLocks noChangeArrowheads="1"/>
          </p:cNvSpPr>
          <p:nvPr/>
        </p:nvSpPr>
        <p:spPr bwMode="auto">
          <a:xfrm>
            <a:off x="1713443" y="4509120"/>
            <a:ext cx="8631029" cy="881478"/>
          </a:xfrm>
          <a:prstGeom prst="roundRect">
            <a:avLst>
              <a:gd name="adj" fmla="val 10737"/>
            </a:avLst>
          </a:prstGeom>
          <a:solidFill>
            <a:srgbClr val="FFD579"/>
          </a:solidFill>
          <a:ln w="28575">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4000" b="1" dirty="0">
                <a:solidFill>
                  <a:srgbClr val="C00000"/>
                </a:solidFill>
              </a:rPr>
              <a:t>Project Management</a:t>
            </a:r>
          </a:p>
        </p:txBody>
      </p:sp>
    </p:spTree>
    <p:extLst>
      <p:ext uri="{BB962C8B-B14F-4D97-AF65-F5344CB8AC3E}">
        <p14:creationId xmlns:p14="http://schemas.microsoft.com/office/powerpoint/2010/main" val="279069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p:txBody>
          <a:bodyPr>
            <a:normAutofit/>
          </a:bodyPr>
          <a:lstStyle/>
          <a:p>
            <a:r>
              <a:rPr lang="en-US" sz="7200" dirty="0">
                <a:latin typeface="+mn-lt"/>
              </a:rPr>
              <a:t>Outline</a:t>
            </a:r>
          </a:p>
        </p:txBody>
      </p:sp>
      <p:sp>
        <p:nvSpPr>
          <p:cNvPr id="3" name="Content Placeholder 2">
            <a:extLst>
              <a:ext uri="{FF2B5EF4-FFF2-40B4-BE49-F238E27FC236}">
                <a16:creationId xmlns:a16="http://schemas.microsoft.com/office/drawing/2014/main" id="{BCA87175-0F46-8F41-AE7A-D3A9FB2A4E62}"/>
              </a:ext>
            </a:extLst>
          </p:cNvPr>
          <p:cNvSpPr>
            <a:spLocks noGrp="1"/>
          </p:cNvSpPr>
          <p:nvPr>
            <p:ph idx="1"/>
          </p:nvPr>
        </p:nvSpPr>
        <p:spPr>
          <a:xfrm>
            <a:off x="2087880" y="2033341"/>
            <a:ext cx="9736690" cy="4143621"/>
          </a:xfrm>
        </p:spPr>
        <p:txBody>
          <a:bodyPr>
            <a:normAutofit/>
          </a:bodyPr>
          <a:lstStyle/>
          <a:p>
            <a:pPr marL="320040" indent="-320040">
              <a:lnSpc>
                <a:spcPct val="100000"/>
              </a:lnSpc>
              <a:spcBef>
                <a:spcPts val="1600"/>
              </a:spcBef>
            </a:pPr>
            <a:r>
              <a:rPr lang="en-US" sz="5000" b="1" dirty="0">
                <a:latin typeface="HEITI TC MEDIUM" pitchFamily="2" charset="-128"/>
                <a:ea typeface="HEITI TC MEDIUM" pitchFamily="2" charset="-128"/>
              </a:rPr>
              <a:t>AWS </a:t>
            </a:r>
            <a:r>
              <a:rPr lang="zh-TW" altLang="en-US" sz="5000" b="1" dirty="0">
                <a:latin typeface="HEITI TC MEDIUM" pitchFamily="2" charset="-128"/>
                <a:ea typeface="HEITI TC MEDIUM" pitchFamily="2" charset="-128"/>
              </a:rPr>
              <a:t>雲端計算應用導入教學</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solidFill>
                  <a:srgbClr val="C00000"/>
                </a:solidFill>
                <a:latin typeface="HEITI TC MEDIUM" pitchFamily="2" charset="-128"/>
                <a:ea typeface="HEITI TC MEDIUM" pitchFamily="2" charset="-128"/>
              </a:rPr>
              <a:t>課程理論中融入</a:t>
            </a:r>
            <a:r>
              <a:rPr lang="en-US" altLang="zh-TW" sz="5000" b="1" dirty="0">
                <a:solidFill>
                  <a:srgbClr val="C00000"/>
                </a:solidFill>
                <a:latin typeface="HEITI TC MEDIUM" pitchFamily="2" charset="-128"/>
                <a:ea typeface="HEITI TC MEDIUM" pitchFamily="2" charset="-128"/>
              </a:rPr>
              <a:t> </a:t>
            </a:r>
            <a:r>
              <a:rPr lang="en-US" sz="5000" b="1" dirty="0">
                <a:solidFill>
                  <a:srgbClr val="C00000"/>
                </a:solidFill>
                <a:latin typeface="HEITI TC MEDIUM" pitchFamily="2" charset="-128"/>
                <a:ea typeface="HEITI TC MEDIUM" pitchFamily="2" charset="-128"/>
              </a:rPr>
              <a:t>AWS </a:t>
            </a:r>
            <a:r>
              <a:rPr lang="en-US" sz="5000" b="1" dirty="0" err="1">
                <a:solidFill>
                  <a:srgbClr val="C00000"/>
                </a:solidFill>
                <a:latin typeface="HEITI TC MEDIUM" pitchFamily="2" charset="-128"/>
                <a:ea typeface="HEITI TC MEDIUM" pitchFamily="2" charset="-128"/>
              </a:rPr>
              <a:t>雲端計算</a:t>
            </a:r>
            <a:endParaRPr lang="en-US" altLang="zh-TW" sz="5000" b="1" dirty="0">
              <a:solidFill>
                <a:srgbClr val="C00000"/>
              </a:solidFill>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帶領學生進行雲端實作</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en-US" altLang="zh-TW" sz="5000" b="1" dirty="0">
                <a:latin typeface="HEITI TC MEDIUM" pitchFamily="2" charset="-128"/>
                <a:ea typeface="HEITI TC MEDIUM" pitchFamily="2" charset="-128"/>
              </a:rPr>
              <a:t>NTPU AWS </a:t>
            </a:r>
            <a:r>
              <a:rPr lang="zh-TW" altLang="en-US" sz="5000" b="1" dirty="0">
                <a:latin typeface="HEITI TC MEDIUM" pitchFamily="2" charset="-128"/>
                <a:ea typeface="HEITI TC MEDIUM" pitchFamily="2" charset="-128"/>
              </a:rPr>
              <a:t>雲創學院教師社群</a:t>
            </a:r>
            <a:endParaRPr lang="en-US" altLang="zh-TW" sz="5000" b="1" dirty="0">
              <a:latin typeface="HEITI TC MEDIUM" pitchFamily="2" charset="-128"/>
              <a:ea typeface="HEITI TC MEDIUM" pitchFamily="2" charset="-128"/>
            </a:endParaRPr>
          </a:p>
          <a:p>
            <a:pPr>
              <a:lnSpc>
                <a:spcPct val="100000"/>
              </a:lnSpc>
              <a:spcBef>
                <a:spcPts val="1600"/>
              </a:spcBef>
            </a:pPr>
            <a:endParaRPr lang="en-US" altLang="zh-TW" sz="5000" b="1" dirty="0">
              <a:latin typeface="HEITI TC MEDIUM" pitchFamily="2" charset="-128"/>
              <a:ea typeface="HEITI TC MEDIUM" pitchFamily="2" charset="-128"/>
            </a:endParaRPr>
          </a:p>
          <a:p>
            <a:pPr>
              <a:lnSpc>
                <a:spcPct val="100000"/>
              </a:lnSpc>
              <a:spcBef>
                <a:spcPts val="1600"/>
              </a:spcBef>
            </a:pPr>
            <a:endParaRPr lang="en-US" sz="5000" b="1"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31</a:t>
            </a:fld>
            <a:endParaRPr lang="en-US"/>
          </a:p>
        </p:txBody>
      </p:sp>
      <p:pic>
        <p:nvPicPr>
          <p:cNvPr id="10" name="Picture 9">
            <a:extLst>
              <a:ext uri="{FF2B5EF4-FFF2-40B4-BE49-F238E27FC236}">
                <a16:creationId xmlns:a16="http://schemas.microsoft.com/office/drawing/2014/main" id="{077BB616-235D-2546-B471-DF29ED566F28}"/>
              </a:ext>
            </a:extLst>
          </p:cNvPr>
          <p:cNvPicPr>
            <a:picLocks noChangeAspect="1"/>
          </p:cNvPicPr>
          <p:nvPr/>
        </p:nvPicPr>
        <p:blipFill>
          <a:blip r:embed="rId2"/>
          <a:stretch>
            <a:fillRect/>
          </a:stretch>
        </p:blipFill>
        <p:spPr>
          <a:xfrm>
            <a:off x="10104120" y="941539"/>
            <a:ext cx="1960365" cy="884086"/>
          </a:xfrm>
          <a:prstGeom prst="rect">
            <a:avLst/>
          </a:prstGeom>
        </p:spPr>
      </p:pic>
      <p:pic>
        <p:nvPicPr>
          <p:cNvPr id="11" name="Picture 10">
            <a:extLst>
              <a:ext uri="{FF2B5EF4-FFF2-40B4-BE49-F238E27FC236}">
                <a16:creationId xmlns:a16="http://schemas.microsoft.com/office/drawing/2014/main" id="{F9C8653D-7603-B248-9D7D-EE15ADBCF114}"/>
              </a:ext>
            </a:extLst>
          </p:cNvPr>
          <p:cNvPicPr>
            <a:picLocks noChangeAspect="1"/>
          </p:cNvPicPr>
          <p:nvPr/>
        </p:nvPicPr>
        <p:blipFill>
          <a:blip r:embed="rId3"/>
          <a:stretch>
            <a:fillRect/>
          </a:stretch>
        </p:blipFill>
        <p:spPr>
          <a:xfrm>
            <a:off x="239264" y="1729374"/>
            <a:ext cx="1377870" cy="1671305"/>
          </a:xfrm>
          <a:prstGeom prst="rect">
            <a:avLst/>
          </a:prstGeom>
        </p:spPr>
      </p:pic>
      <p:pic>
        <p:nvPicPr>
          <p:cNvPr id="12" name="Picture 11">
            <a:extLst>
              <a:ext uri="{FF2B5EF4-FFF2-40B4-BE49-F238E27FC236}">
                <a16:creationId xmlns:a16="http://schemas.microsoft.com/office/drawing/2014/main" id="{8021AFB2-068C-E04C-8530-9E5C360CDD1E}"/>
              </a:ext>
            </a:extLst>
          </p:cNvPr>
          <p:cNvPicPr>
            <a:picLocks noChangeAspect="1"/>
          </p:cNvPicPr>
          <p:nvPr/>
        </p:nvPicPr>
        <p:blipFill>
          <a:blip r:embed="rId4"/>
          <a:stretch>
            <a:fillRect/>
          </a:stretch>
        </p:blipFill>
        <p:spPr>
          <a:xfrm>
            <a:off x="91633" y="5167671"/>
            <a:ext cx="1673132" cy="1673132"/>
          </a:xfrm>
          <a:prstGeom prst="rect">
            <a:avLst/>
          </a:prstGeom>
        </p:spPr>
      </p:pic>
      <p:pic>
        <p:nvPicPr>
          <p:cNvPr id="13" name="Picture 12">
            <a:extLst>
              <a:ext uri="{FF2B5EF4-FFF2-40B4-BE49-F238E27FC236}">
                <a16:creationId xmlns:a16="http://schemas.microsoft.com/office/drawing/2014/main" id="{F834B1CF-E782-3449-9C0B-2CE3C3308851}"/>
              </a:ext>
            </a:extLst>
          </p:cNvPr>
          <p:cNvPicPr>
            <a:picLocks noChangeAspect="1"/>
          </p:cNvPicPr>
          <p:nvPr/>
        </p:nvPicPr>
        <p:blipFill>
          <a:blip r:embed="rId5"/>
          <a:stretch>
            <a:fillRect/>
          </a:stretch>
        </p:blipFill>
        <p:spPr>
          <a:xfrm>
            <a:off x="91633" y="3462124"/>
            <a:ext cx="1673132" cy="1673132"/>
          </a:xfrm>
          <a:prstGeom prst="rect">
            <a:avLst/>
          </a:prstGeom>
        </p:spPr>
      </p:pic>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16" name="Picture 15">
            <a:extLst>
              <a:ext uri="{FF2B5EF4-FFF2-40B4-BE49-F238E27FC236}">
                <a16:creationId xmlns:a16="http://schemas.microsoft.com/office/drawing/2014/main" id="{B898A249-AF70-444E-857C-747EE6599F76}"/>
              </a:ext>
            </a:extLst>
          </p:cNvPr>
          <p:cNvPicPr>
            <a:picLocks noChangeAspect="1"/>
          </p:cNvPicPr>
          <p:nvPr/>
        </p:nvPicPr>
        <p:blipFill>
          <a:blip r:embed="rId8"/>
          <a:stretch>
            <a:fillRect/>
          </a:stretch>
        </p:blipFill>
        <p:spPr>
          <a:xfrm>
            <a:off x="10043159" y="221752"/>
            <a:ext cx="2021326" cy="512070"/>
          </a:xfrm>
          <a:prstGeom prst="rect">
            <a:avLst/>
          </a:prstGeom>
        </p:spPr>
      </p:pic>
    </p:spTree>
    <p:extLst>
      <p:ext uri="{BB962C8B-B14F-4D97-AF65-F5344CB8AC3E}">
        <p14:creationId xmlns:p14="http://schemas.microsoft.com/office/powerpoint/2010/main" val="1464765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5E1F-18BA-6C45-BEDD-6784A2C2D62B}"/>
              </a:ext>
            </a:extLst>
          </p:cNvPr>
          <p:cNvSpPr>
            <a:spLocks noGrp="1"/>
          </p:cNvSpPr>
          <p:nvPr>
            <p:ph type="title"/>
          </p:nvPr>
        </p:nvSpPr>
        <p:spPr>
          <a:xfrm>
            <a:off x="838200" y="72740"/>
            <a:ext cx="10515600" cy="1028246"/>
          </a:xfrm>
        </p:spPr>
        <p:txBody>
          <a:bodyPr>
            <a:normAutofit/>
          </a:bodyPr>
          <a:lstStyle/>
          <a:p>
            <a:r>
              <a:rPr lang="zh-TW" altLang="en-US" dirty="0">
                <a:solidFill>
                  <a:schemeClr val="accent1"/>
                </a:solidFill>
                <a:latin typeface="Heiti TC Medium" pitchFamily="2" charset="-128"/>
                <a:ea typeface="Heiti TC Medium" pitchFamily="2" charset="-128"/>
              </a:rPr>
              <a:t>課程理論中融入</a:t>
            </a:r>
            <a:r>
              <a:rPr lang="en-US" dirty="0">
                <a:solidFill>
                  <a:schemeClr val="accent1"/>
                </a:solidFill>
                <a:latin typeface="Heiti TC Medium" pitchFamily="2" charset="-128"/>
                <a:ea typeface="Heiti TC Medium" pitchFamily="2" charset="-128"/>
              </a:rPr>
              <a:t>AWS</a:t>
            </a:r>
            <a:r>
              <a:rPr lang="zh-TW" altLang="en-US" dirty="0">
                <a:solidFill>
                  <a:schemeClr val="accent1"/>
                </a:solidFill>
                <a:latin typeface="Heiti TC Medium" pitchFamily="2" charset="-128"/>
                <a:ea typeface="Heiti TC Medium" pitchFamily="2" charset="-128"/>
              </a:rPr>
              <a:t>概念</a:t>
            </a:r>
          </a:p>
        </p:txBody>
      </p:sp>
      <p:sp>
        <p:nvSpPr>
          <p:cNvPr id="3" name="Content Placeholder 2">
            <a:extLst>
              <a:ext uri="{FF2B5EF4-FFF2-40B4-BE49-F238E27FC236}">
                <a16:creationId xmlns:a16="http://schemas.microsoft.com/office/drawing/2014/main" id="{E50828BF-56B8-E24F-A70E-26BDB7567B82}"/>
              </a:ext>
            </a:extLst>
          </p:cNvPr>
          <p:cNvSpPr>
            <a:spLocks noGrp="1"/>
          </p:cNvSpPr>
          <p:nvPr>
            <p:ph idx="1"/>
          </p:nvPr>
        </p:nvSpPr>
        <p:spPr>
          <a:xfrm>
            <a:off x="566057" y="1291771"/>
            <a:ext cx="11292113" cy="5201104"/>
          </a:xfrm>
        </p:spPr>
        <p:txBody>
          <a:bodyPr>
            <a:normAutofit fontScale="70000" lnSpcReduction="20000"/>
          </a:bodyPr>
          <a:lstStyle/>
          <a:p>
            <a:pPr>
              <a:lnSpc>
                <a:spcPct val="120000"/>
              </a:lnSpc>
              <a:spcBef>
                <a:spcPts val="600"/>
              </a:spcBef>
            </a:pPr>
            <a:r>
              <a:rPr lang="zh-TW" altLang="en-US" sz="4600" dirty="0">
                <a:solidFill>
                  <a:srgbClr val="C00000"/>
                </a:solidFill>
                <a:latin typeface="Heiti TC Medium" pitchFamily="2" charset="-128"/>
                <a:ea typeface="Heiti TC Medium" pitchFamily="2" charset="-128"/>
              </a:rPr>
              <a:t>智慧金融量化分析 </a:t>
            </a:r>
            <a:r>
              <a:rPr lang="en-US" altLang="zh-TW" sz="3400" dirty="0">
                <a:solidFill>
                  <a:srgbClr val="C00000"/>
                </a:solidFill>
                <a:latin typeface="Heiti TC Medium" pitchFamily="2" charset="-128"/>
                <a:ea typeface="Heiti TC Medium" pitchFamily="2" charset="-128"/>
              </a:rPr>
              <a:t>(Artificial Intelligence in Finance and Quantitative)</a:t>
            </a:r>
            <a:endParaRPr lang="en-US" sz="3400" dirty="0">
              <a:solidFill>
                <a:srgbClr val="C00000"/>
              </a:solidFill>
              <a:latin typeface="Heiti TC Medium" pitchFamily="2" charset="-128"/>
              <a:ea typeface="Heiti TC Medium" pitchFamily="2" charset="-128"/>
            </a:endParaRPr>
          </a:p>
          <a:p>
            <a:pPr lvl="1">
              <a:lnSpc>
                <a:spcPct val="120000"/>
              </a:lnSpc>
              <a:spcBef>
                <a:spcPts val="600"/>
              </a:spcBef>
            </a:pPr>
            <a:r>
              <a:rPr lang="zh-TW" altLang="en-US" sz="4600" dirty="0">
                <a:latin typeface="Heiti TC Medium" pitchFamily="2" charset="-128"/>
                <a:ea typeface="Heiti TC Medium" pitchFamily="2" charset="-128"/>
              </a:rPr>
              <a:t>國立台北大學資管所碩士班</a:t>
            </a:r>
            <a:r>
              <a:rPr lang="en-US" altLang="zh-TW" sz="4600" dirty="0">
                <a:latin typeface="Heiti TC Medium" pitchFamily="2" charset="-128"/>
                <a:ea typeface="Heiti TC Medium" pitchFamily="2" charset="-128"/>
              </a:rPr>
              <a:t> </a:t>
            </a:r>
            <a:r>
              <a:rPr lang="en-US" sz="4600" dirty="0">
                <a:latin typeface="Heiti TC Medium" pitchFamily="2" charset="-128"/>
                <a:ea typeface="Heiti TC Medium" pitchFamily="2" charset="-128"/>
              </a:rPr>
              <a:t>(Fall 2021)</a:t>
            </a:r>
          </a:p>
          <a:p>
            <a:pPr>
              <a:lnSpc>
                <a:spcPct val="120000"/>
              </a:lnSpc>
              <a:spcBef>
                <a:spcPts val="600"/>
              </a:spcBef>
            </a:pPr>
            <a:r>
              <a:rPr lang="zh-TW" altLang="en-US" sz="4600" dirty="0">
                <a:solidFill>
                  <a:srgbClr val="C00000"/>
                </a:solidFill>
                <a:latin typeface="Heiti TC Medium" pitchFamily="2" charset="-128"/>
                <a:ea typeface="Heiti TC Medium" pitchFamily="2" charset="-128"/>
              </a:rPr>
              <a:t>人工智慧文本分析 </a:t>
            </a:r>
            <a:r>
              <a:rPr lang="en-US" altLang="zh-TW" sz="4300" dirty="0">
                <a:solidFill>
                  <a:srgbClr val="C00000"/>
                </a:solidFill>
                <a:latin typeface="Heiti TC Medium" pitchFamily="2" charset="-128"/>
                <a:ea typeface="Heiti TC Medium" pitchFamily="2" charset="-128"/>
              </a:rPr>
              <a:t>(Artificial Intelligence for Text Analytics)</a:t>
            </a:r>
          </a:p>
          <a:p>
            <a:pPr lvl="1">
              <a:lnSpc>
                <a:spcPct val="120000"/>
              </a:lnSpc>
              <a:spcBef>
                <a:spcPts val="600"/>
              </a:spcBef>
            </a:pPr>
            <a:r>
              <a:rPr lang="zh-TW" altLang="en-US" sz="4600" dirty="0">
                <a:latin typeface="Heiti TC Medium" pitchFamily="2" charset="-128"/>
                <a:ea typeface="Heiti TC Medium" pitchFamily="2" charset="-128"/>
              </a:rPr>
              <a:t>國立台北大學資管所碩士班</a:t>
            </a:r>
            <a:r>
              <a:rPr lang="en-US" altLang="zh-TW" sz="4600" dirty="0">
                <a:latin typeface="Heiti TC Medium" pitchFamily="2" charset="-128"/>
                <a:ea typeface="Heiti TC Medium" pitchFamily="2" charset="-128"/>
              </a:rPr>
              <a:t> </a:t>
            </a:r>
            <a:r>
              <a:rPr lang="en-US" sz="4600" dirty="0">
                <a:latin typeface="Heiti TC Medium" pitchFamily="2" charset="-128"/>
                <a:ea typeface="Heiti TC Medium" pitchFamily="2" charset="-128"/>
              </a:rPr>
              <a:t>(Spring 2022)</a:t>
            </a:r>
          </a:p>
          <a:p>
            <a:pPr>
              <a:lnSpc>
                <a:spcPct val="120000"/>
              </a:lnSpc>
              <a:spcBef>
                <a:spcPts val="600"/>
              </a:spcBef>
            </a:pPr>
            <a:r>
              <a:rPr lang="zh-TW" altLang="en-US" sz="4600" dirty="0">
                <a:solidFill>
                  <a:srgbClr val="C00000"/>
                </a:solidFill>
                <a:latin typeface="Heiti TC Medium" pitchFamily="2" charset="-128"/>
                <a:ea typeface="Heiti TC Medium" pitchFamily="2" charset="-128"/>
              </a:rPr>
              <a:t>人工智慧 </a:t>
            </a:r>
            <a:r>
              <a:rPr lang="en-US" altLang="zh-TW" sz="4600" dirty="0">
                <a:solidFill>
                  <a:srgbClr val="C00000"/>
                </a:solidFill>
                <a:latin typeface="Heiti TC Medium" pitchFamily="2" charset="-128"/>
                <a:ea typeface="Heiti TC Medium" pitchFamily="2" charset="-128"/>
              </a:rPr>
              <a:t>(</a:t>
            </a:r>
            <a:r>
              <a:rPr lang="en-US" sz="4600" dirty="0">
                <a:solidFill>
                  <a:srgbClr val="C00000"/>
                </a:solidFill>
                <a:latin typeface="Heiti TC Medium" pitchFamily="2" charset="-128"/>
                <a:ea typeface="Heiti TC Medium" pitchFamily="2" charset="-128"/>
              </a:rPr>
              <a:t>Artificial Intelligence)</a:t>
            </a:r>
          </a:p>
          <a:p>
            <a:pPr lvl="1">
              <a:lnSpc>
                <a:spcPct val="120000"/>
              </a:lnSpc>
              <a:spcBef>
                <a:spcPts val="600"/>
              </a:spcBef>
            </a:pPr>
            <a:r>
              <a:rPr lang="zh-TW" altLang="en-US" sz="4600" dirty="0">
                <a:latin typeface="Heiti TC Medium" pitchFamily="2" charset="-128"/>
                <a:ea typeface="Heiti TC Medium" pitchFamily="2" charset="-128"/>
              </a:rPr>
              <a:t>國立台北大學資管所碩士班</a:t>
            </a:r>
            <a:r>
              <a:rPr lang="en-US" altLang="zh-TW" sz="4600" dirty="0">
                <a:latin typeface="Heiti TC Medium" pitchFamily="2" charset="-128"/>
                <a:ea typeface="Heiti TC Medium" pitchFamily="2" charset="-128"/>
              </a:rPr>
              <a:t> </a:t>
            </a:r>
            <a:r>
              <a:rPr lang="en-US" sz="4600" dirty="0">
                <a:latin typeface="Heiti TC Medium" pitchFamily="2" charset="-128"/>
                <a:ea typeface="Heiti TC Medium" pitchFamily="2" charset="-128"/>
              </a:rPr>
              <a:t>(Spring 2021)</a:t>
            </a:r>
          </a:p>
          <a:p>
            <a:pPr>
              <a:lnSpc>
                <a:spcPct val="120000"/>
              </a:lnSpc>
              <a:spcBef>
                <a:spcPts val="600"/>
              </a:spcBef>
            </a:pPr>
            <a:r>
              <a:rPr lang="zh-TW" altLang="en-US" sz="4600" dirty="0">
                <a:solidFill>
                  <a:srgbClr val="C00000"/>
                </a:solidFill>
                <a:latin typeface="Heiti TC Medium" pitchFamily="2" charset="-128"/>
                <a:ea typeface="Heiti TC Medium" pitchFamily="2" charset="-128"/>
              </a:rPr>
              <a:t>資料探勘 </a:t>
            </a:r>
            <a:r>
              <a:rPr lang="en-US" altLang="zh-TW" sz="4600" dirty="0">
                <a:solidFill>
                  <a:srgbClr val="C00000"/>
                </a:solidFill>
                <a:latin typeface="Heiti TC Medium" pitchFamily="2" charset="-128"/>
                <a:ea typeface="Heiti TC Medium" pitchFamily="2" charset="-128"/>
              </a:rPr>
              <a:t>(</a:t>
            </a:r>
            <a:r>
              <a:rPr lang="en-US" sz="4600" dirty="0">
                <a:solidFill>
                  <a:srgbClr val="C00000"/>
                </a:solidFill>
                <a:latin typeface="Heiti TC Medium" pitchFamily="2" charset="-128"/>
                <a:ea typeface="Heiti TC Medium" pitchFamily="2" charset="-128"/>
              </a:rPr>
              <a:t>Data Mining)</a:t>
            </a:r>
          </a:p>
          <a:p>
            <a:pPr lvl="1">
              <a:lnSpc>
                <a:spcPct val="120000"/>
              </a:lnSpc>
              <a:spcBef>
                <a:spcPts val="600"/>
              </a:spcBef>
            </a:pPr>
            <a:r>
              <a:rPr lang="zh-TW" altLang="en-US" sz="4600" dirty="0">
                <a:latin typeface="Heiti TC Medium" pitchFamily="2" charset="-128"/>
                <a:ea typeface="Heiti TC Medium" pitchFamily="2" charset="-128"/>
              </a:rPr>
              <a:t>國立台北大學資管所碩士班</a:t>
            </a:r>
            <a:r>
              <a:rPr lang="en-US" altLang="zh-TW" sz="4600" dirty="0">
                <a:latin typeface="Heiti TC Medium" pitchFamily="2" charset="-128"/>
                <a:ea typeface="Heiti TC Medium" pitchFamily="2" charset="-128"/>
              </a:rPr>
              <a:t> </a:t>
            </a:r>
            <a:r>
              <a:rPr lang="en-US" sz="4600" dirty="0">
                <a:latin typeface="Heiti TC Medium" pitchFamily="2" charset="-128"/>
                <a:ea typeface="Heiti TC Medium" pitchFamily="2" charset="-128"/>
              </a:rPr>
              <a:t>(Spring 2021)</a:t>
            </a:r>
            <a:r>
              <a:rPr lang="en-US" altLang="zh-TW" sz="4600" dirty="0">
                <a:latin typeface="Heiti TC Medium" pitchFamily="2" charset="-128"/>
                <a:ea typeface="Heiti TC Medium" pitchFamily="2" charset="-128"/>
              </a:rPr>
              <a:t> </a:t>
            </a:r>
            <a:br>
              <a:rPr lang="en-US" altLang="zh-TW" sz="4600" dirty="0">
                <a:latin typeface="Heiti TC Medium" pitchFamily="2" charset="-128"/>
                <a:ea typeface="Heiti TC Medium" pitchFamily="2" charset="-128"/>
              </a:rPr>
            </a:br>
            <a:r>
              <a:rPr lang="en-US" sz="4600" dirty="0">
                <a:latin typeface="Heiti TC Medium" pitchFamily="2" charset="-128"/>
                <a:ea typeface="Heiti TC Medium" pitchFamily="2" charset="-128"/>
              </a:rPr>
              <a:t>(</a:t>
            </a:r>
            <a:r>
              <a:rPr lang="zh-TW" altLang="en-US" sz="4600" dirty="0">
                <a:latin typeface="Heiti TC Medium" pitchFamily="2" charset="-128"/>
                <a:ea typeface="Heiti TC Medium" pitchFamily="2" charset="-128"/>
              </a:rPr>
              <a:t>電子商務碩士學分學程</a:t>
            </a:r>
            <a:r>
              <a:rPr lang="en-US" altLang="zh-TW" sz="4600" dirty="0">
                <a:latin typeface="Heiti TC Medium" pitchFamily="2" charset="-128"/>
                <a:ea typeface="Heiti TC Medium" pitchFamily="2" charset="-128"/>
              </a:rPr>
              <a:t>)</a:t>
            </a:r>
            <a:endParaRPr lang="en-US" sz="4600"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096D5E44-3B38-9C4F-B2D8-95F5F119AD1D}"/>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5" name="Rectangle 4">
            <a:extLst>
              <a:ext uri="{FF2B5EF4-FFF2-40B4-BE49-F238E27FC236}">
                <a16:creationId xmlns:a16="http://schemas.microsoft.com/office/drawing/2014/main" id="{BC2BC985-D6FC-AE4B-BD66-E443BD8BF1D5}"/>
              </a:ext>
            </a:extLst>
          </p:cNvPr>
          <p:cNvSpPr/>
          <p:nvPr/>
        </p:nvSpPr>
        <p:spPr>
          <a:xfrm>
            <a:off x="1549400" y="6360140"/>
            <a:ext cx="8617855" cy="461665"/>
          </a:xfrm>
          <a:prstGeom prst="rect">
            <a:avLst/>
          </a:prstGeom>
        </p:spPr>
        <p:txBody>
          <a:bodyPr wrap="square">
            <a:spAutoFit/>
          </a:bodyPr>
          <a:lstStyle/>
          <a:p>
            <a:pPr algn="ctr"/>
            <a:r>
              <a:rPr lang="en-US" sz="2400" dirty="0">
                <a:hlinkClick r:id="rId2"/>
              </a:rPr>
              <a:t>https://web.ntpu.edu.tw/~myday/teaching.htm</a:t>
            </a:r>
            <a:endParaRPr lang="en-US" sz="2400" dirty="0"/>
          </a:p>
        </p:txBody>
      </p:sp>
      <p:pic>
        <p:nvPicPr>
          <p:cNvPr id="7" name="Picture 6">
            <a:extLst>
              <a:ext uri="{FF2B5EF4-FFF2-40B4-BE49-F238E27FC236}">
                <a16:creationId xmlns:a16="http://schemas.microsoft.com/office/drawing/2014/main" id="{B7E1059A-ED9A-9D4A-A383-3D75F715C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8" name="Picture 7">
            <a:extLst>
              <a:ext uri="{FF2B5EF4-FFF2-40B4-BE49-F238E27FC236}">
                <a16:creationId xmlns:a16="http://schemas.microsoft.com/office/drawing/2014/main" id="{7095595D-82A1-1044-A370-0DC27F9F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9" name="Picture 8">
            <a:extLst>
              <a:ext uri="{FF2B5EF4-FFF2-40B4-BE49-F238E27FC236}">
                <a16:creationId xmlns:a16="http://schemas.microsoft.com/office/drawing/2014/main" id="{57256423-4CDE-174B-876F-61BA3C6264E0}"/>
              </a:ext>
            </a:extLst>
          </p:cNvPr>
          <p:cNvPicPr>
            <a:picLocks noChangeAspect="1"/>
          </p:cNvPicPr>
          <p:nvPr/>
        </p:nvPicPr>
        <p:blipFill>
          <a:blip r:embed="rId5"/>
          <a:stretch>
            <a:fillRect/>
          </a:stretch>
        </p:blipFill>
        <p:spPr>
          <a:xfrm>
            <a:off x="10707986" y="321302"/>
            <a:ext cx="1208863" cy="723727"/>
          </a:xfrm>
          <a:prstGeom prst="rect">
            <a:avLst/>
          </a:prstGeom>
        </p:spPr>
      </p:pic>
    </p:spTree>
    <p:extLst>
      <p:ext uri="{BB962C8B-B14F-4D97-AF65-F5344CB8AC3E}">
        <p14:creationId xmlns:p14="http://schemas.microsoft.com/office/powerpoint/2010/main" val="2179106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03462-1B40-AB46-9458-A99CC893CE9E}"/>
              </a:ext>
            </a:extLst>
          </p:cNvPr>
          <p:cNvPicPr>
            <a:picLocks noChangeAspect="1"/>
          </p:cNvPicPr>
          <p:nvPr/>
        </p:nvPicPr>
        <p:blipFill>
          <a:blip r:embed="rId2"/>
          <a:stretch>
            <a:fillRect/>
          </a:stretch>
        </p:blipFill>
        <p:spPr>
          <a:xfrm>
            <a:off x="1124398" y="1041400"/>
            <a:ext cx="9943202" cy="5501622"/>
          </a:xfrm>
          <a:prstGeom prst="rect">
            <a:avLst/>
          </a:prstGeom>
        </p:spPr>
      </p:pic>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930475"/>
          </a:xfrm>
        </p:spPr>
        <p:txBody>
          <a:bodyPr>
            <a:noAutofit/>
          </a:bodyPr>
          <a:lstStyle/>
          <a:p>
            <a:r>
              <a:rPr lang="en-US" b="1" dirty="0">
                <a:latin typeface="+mn-lt"/>
              </a:rPr>
              <a:t>AWS Products and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4"/>
          <a:stretch>
            <a:fillRect/>
          </a:stretch>
        </p:blipFill>
        <p:spPr>
          <a:xfrm>
            <a:off x="277199" y="195516"/>
            <a:ext cx="1241563" cy="742028"/>
          </a:xfrm>
          <a:prstGeom prst="rect">
            <a:avLst/>
          </a:prstGeom>
        </p:spPr>
      </p:pic>
      <p:sp>
        <p:nvSpPr>
          <p:cNvPr id="26" name="Rounded Rectangle 25">
            <a:extLst>
              <a:ext uri="{FF2B5EF4-FFF2-40B4-BE49-F238E27FC236}">
                <a16:creationId xmlns:a16="http://schemas.microsoft.com/office/drawing/2014/main" id="{86965674-5C67-1B4A-9B4D-BBF92A82B7ED}"/>
              </a:ext>
            </a:extLst>
          </p:cNvPr>
          <p:cNvSpPr/>
          <p:nvPr/>
        </p:nvSpPr>
        <p:spPr>
          <a:xfrm>
            <a:off x="1248230" y="2861306"/>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A8659E1-825D-384E-866F-9C18B2CD0936}"/>
              </a:ext>
            </a:extLst>
          </p:cNvPr>
          <p:cNvSpPr/>
          <p:nvPr/>
        </p:nvSpPr>
        <p:spPr>
          <a:xfrm>
            <a:off x="7344229" y="2861306"/>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433403AE-20A0-134C-B320-61CAFBE6130B}"/>
              </a:ext>
            </a:extLst>
          </p:cNvPr>
          <p:cNvSpPr/>
          <p:nvPr/>
        </p:nvSpPr>
        <p:spPr>
          <a:xfrm>
            <a:off x="9358771" y="2861306"/>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B7A60A6E-4535-F24B-9F05-428B12DA9230}"/>
              </a:ext>
            </a:extLst>
          </p:cNvPr>
          <p:cNvSpPr/>
          <p:nvPr/>
        </p:nvSpPr>
        <p:spPr>
          <a:xfrm>
            <a:off x="5294312" y="2861306"/>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590D8D55-84CA-6548-9419-1D74DD3AA6D0}"/>
              </a:ext>
            </a:extLst>
          </p:cNvPr>
          <p:cNvSpPr/>
          <p:nvPr/>
        </p:nvSpPr>
        <p:spPr>
          <a:xfrm>
            <a:off x="3262932" y="2861306"/>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0266C8EB-834B-2746-AA95-70B87F209C13}"/>
              </a:ext>
            </a:extLst>
          </p:cNvPr>
          <p:cNvSpPr/>
          <p:nvPr/>
        </p:nvSpPr>
        <p:spPr>
          <a:xfrm>
            <a:off x="3253966" y="1895743"/>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8240A6BF-1909-E54F-AE8A-B8AE2FF13D64}"/>
              </a:ext>
            </a:extLst>
          </p:cNvPr>
          <p:cNvSpPr/>
          <p:nvPr/>
        </p:nvSpPr>
        <p:spPr>
          <a:xfrm>
            <a:off x="1232012" y="1888489"/>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0C116829-5A1A-7343-91B4-40CAF8E5E546}"/>
              </a:ext>
            </a:extLst>
          </p:cNvPr>
          <p:cNvSpPr/>
          <p:nvPr/>
        </p:nvSpPr>
        <p:spPr>
          <a:xfrm>
            <a:off x="3257878" y="930475"/>
            <a:ext cx="1785257"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70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133061"/>
            <a:ext cx="11279352" cy="5452933"/>
          </a:xfrm>
        </p:spPr>
        <p:txBody>
          <a:bodyPr>
            <a:normAutofit lnSpcReduction="10000"/>
          </a:bodyPr>
          <a:lstStyle/>
          <a:p>
            <a:pPr>
              <a:lnSpc>
                <a:spcPct val="100000"/>
              </a:lnSpc>
              <a:spcBef>
                <a:spcPts val="600"/>
              </a:spcBef>
            </a:pPr>
            <a:r>
              <a:rPr lang="en-US" dirty="0"/>
              <a:t>Amazon </a:t>
            </a:r>
            <a:r>
              <a:rPr lang="en-US" b="1" dirty="0"/>
              <a:t>EC2</a:t>
            </a:r>
          </a:p>
          <a:p>
            <a:pPr lvl="1">
              <a:lnSpc>
                <a:spcPct val="100000"/>
              </a:lnSpc>
              <a:spcBef>
                <a:spcPts val="600"/>
              </a:spcBef>
            </a:pPr>
            <a:r>
              <a:rPr lang="en-US" dirty="0"/>
              <a:t>Virtual servers in the cloud</a:t>
            </a:r>
          </a:p>
          <a:p>
            <a:pPr>
              <a:lnSpc>
                <a:spcPct val="100000"/>
              </a:lnSpc>
              <a:spcBef>
                <a:spcPts val="600"/>
              </a:spcBef>
            </a:pPr>
            <a:r>
              <a:rPr lang="en-US" dirty="0"/>
              <a:t>Amazon </a:t>
            </a:r>
            <a:r>
              <a:rPr lang="en-US" b="1" dirty="0"/>
              <a:t>Simple Storage Service (S3)</a:t>
            </a:r>
          </a:p>
          <a:p>
            <a:pPr lvl="1">
              <a:lnSpc>
                <a:spcPct val="100000"/>
              </a:lnSpc>
              <a:spcBef>
                <a:spcPts val="600"/>
              </a:spcBef>
            </a:pPr>
            <a:r>
              <a:rPr lang="en-US" dirty="0"/>
              <a:t>Scalable storage in the cloud</a:t>
            </a:r>
          </a:p>
          <a:p>
            <a:pPr>
              <a:lnSpc>
                <a:spcPct val="100000"/>
              </a:lnSpc>
              <a:spcBef>
                <a:spcPts val="600"/>
              </a:spcBef>
            </a:pPr>
            <a:r>
              <a:rPr lang="en-US" dirty="0"/>
              <a:t>Amazon </a:t>
            </a:r>
            <a:r>
              <a:rPr lang="en-US" b="1" dirty="0"/>
              <a:t>Aurora</a:t>
            </a:r>
          </a:p>
          <a:p>
            <a:pPr lvl="1">
              <a:lnSpc>
                <a:spcPct val="100000"/>
              </a:lnSpc>
              <a:spcBef>
                <a:spcPts val="600"/>
              </a:spcBef>
            </a:pPr>
            <a:r>
              <a:rPr lang="en-US" dirty="0"/>
              <a:t>High performance managed relational database</a:t>
            </a:r>
          </a:p>
          <a:p>
            <a:pPr>
              <a:lnSpc>
                <a:spcPct val="100000"/>
              </a:lnSpc>
              <a:spcBef>
                <a:spcPts val="600"/>
              </a:spcBef>
            </a:pPr>
            <a:r>
              <a:rPr lang="en-US" dirty="0"/>
              <a:t>Amazon </a:t>
            </a:r>
            <a:r>
              <a:rPr lang="en-US" b="1" dirty="0"/>
              <a:t>DynamoDB</a:t>
            </a:r>
          </a:p>
          <a:p>
            <a:pPr lvl="1">
              <a:lnSpc>
                <a:spcPct val="100000"/>
              </a:lnSpc>
              <a:spcBef>
                <a:spcPts val="600"/>
              </a:spcBef>
            </a:pPr>
            <a:r>
              <a:rPr lang="en-US" dirty="0"/>
              <a:t>Managed NoSQL database</a:t>
            </a:r>
          </a:p>
          <a:p>
            <a:pPr>
              <a:lnSpc>
                <a:spcPct val="100000"/>
              </a:lnSpc>
              <a:spcBef>
                <a:spcPts val="600"/>
              </a:spcBef>
            </a:pPr>
            <a:r>
              <a:rPr lang="en-US" dirty="0"/>
              <a:t>Amazon </a:t>
            </a:r>
            <a:r>
              <a:rPr lang="en-US" b="1" dirty="0"/>
              <a:t>RDS</a:t>
            </a:r>
          </a:p>
          <a:p>
            <a:pPr lvl="1">
              <a:lnSpc>
                <a:spcPct val="100000"/>
              </a:lnSpc>
              <a:spcBef>
                <a:spcPts val="600"/>
              </a:spcBef>
            </a:pPr>
            <a:r>
              <a:rPr lang="en-US" dirty="0"/>
              <a:t>Managed relational database service for MySQL, PostgreSQL, Oracle, SQL Server, and MariaDB</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346784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133061"/>
            <a:ext cx="11279352" cy="5452933"/>
          </a:xfrm>
        </p:spPr>
        <p:txBody>
          <a:bodyPr>
            <a:normAutofit/>
          </a:bodyPr>
          <a:lstStyle/>
          <a:p>
            <a:pPr>
              <a:lnSpc>
                <a:spcPct val="100000"/>
              </a:lnSpc>
              <a:spcBef>
                <a:spcPts val="600"/>
              </a:spcBef>
            </a:pPr>
            <a:r>
              <a:rPr lang="en-US" dirty="0"/>
              <a:t>AWS </a:t>
            </a:r>
            <a:r>
              <a:rPr lang="en-US" b="1" dirty="0"/>
              <a:t>Lambda</a:t>
            </a:r>
          </a:p>
          <a:p>
            <a:pPr lvl="1">
              <a:lnSpc>
                <a:spcPct val="100000"/>
              </a:lnSpc>
              <a:spcBef>
                <a:spcPts val="600"/>
              </a:spcBef>
            </a:pPr>
            <a:r>
              <a:rPr lang="en-US" dirty="0"/>
              <a:t>Run code without thinking about servers</a:t>
            </a:r>
          </a:p>
          <a:p>
            <a:pPr>
              <a:lnSpc>
                <a:spcPct val="100000"/>
              </a:lnSpc>
              <a:spcBef>
                <a:spcPts val="600"/>
              </a:spcBef>
            </a:pPr>
            <a:r>
              <a:rPr lang="en-US" dirty="0"/>
              <a:t>AWS </a:t>
            </a:r>
            <a:r>
              <a:rPr lang="en-US" b="1" dirty="0"/>
              <a:t>Elastic Beanstalk</a:t>
            </a:r>
          </a:p>
          <a:p>
            <a:pPr lvl="1">
              <a:lnSpc>
                <a:spcPct val="100000"/>
              </a:lnSpc>
              <a:spcBef>
                <a:spcPts val="600"/>
              </a:spcBef>
            </a:pPr>
            <a:r>
              <a:rPr lang="en-US" dirty="0"/>
              <a:t>Run and manage web apps</a:t>
            </a:r>
          </a:p>
          <a:p>
            <a:pPr>
              <a:lnSpc>
                <a:spcPct val="100000"/>
              </a:lnSpc>
              <a:spcBef>
                <a:spcPts val="600"/>
              </a:spcBef>
            </a:pPr>
            <a:r>
              <a:rPr lang="en-US" dirty="0"/>
              <a:t>Amazon </a:t>
            </a:r>
            <a:r>
              <a:rPr lang="en-US" b="1" dirty="0"/>
              <a:t>VPC</a:t>
            </a:r>
          </a:p>
          <a:p>
            <a:pPr lvl="1">
              <a:lnSpc>
                <a:spcPct val="100000"/>
              </a:lnSpc>
              <a:spcBef>
                <a:spcPts val="600"/>
              </a:spcBef>
            </a:pPr>
            <a:r>
              <a:rPr lang="en-US" dirty="0"/>
              <a:t>Isolated cloud resources</a:t>
            </a:r>
          </a:p>
          <a:p>
            <a:pPr>
              <a:lnSpc>
                <a:spcPct val="100000"/>
              </a:lnSpc>
              <a:spcBef>
                <a:spcPts val="600"/>
              </a:spcBef>
            </a:pPr>
            <a:r>
              <a:rPr lang="en-US" dirty="0"/>
              <a:t>Amazon </a:t>
            </a:r>
            <a:r>
              <a:rPr lang="en-US" b="1" dirty="0" err="1"/>
              <a:t>Lightsail</a:t>
            </a:r>
            <a:endParaRPr lang="en-US" b="1" dirty="0"/>
          </a:p>
          <a:p>
            <a:pPr lvl="1">
              <a:lnSpc>
                <a:spcPct val="100000"/>
              </a:lnSpc>
              <a:spcBef>
                <a:spcPts val="600"/>
              </a:spcBef>
            </a:pPr>
            <a:r>
              <a:rPr lang="en-US" dirty="0"/>
              <a:t>Launch and manage virtual private servers</a:t>
            </a:r>
          </a:p>
          <a:p>
            <a:pPr>
              <a:lnSpc>
                <a:spcPct val="100000"/>
              </a:lnSpc>
              <a:spcBef>
                <a:spcPts val="600"/>
              </a:spcBef>
            </a:pPr>
            <a:r>
              <a:rPr lang="en-US" dirty="0">
                <a:solidFill>
                  <a:srgbClr val="C00000"/>
                </a:solidFill>
              </a:rPr>
              <a:t>Amazon </a:t>
            </a:r>
            <a:r>
              <a:rPr lang="en-US" b="1" dirty="0" err="1">
                <a:solidFill>
                  <a:srgbClr val="C00000"/>
                </a:solidFill>
              </a:rPr>
              <a:t>SageMaker</a:t>
            </a:r>
            <a:endParaRPr lang="en-US" b="1" dirty="0">
              <a:solidFill>
                <a:srgbClr val="C00000"/>
              </a:solidFill>
            </a:endParaRPr>
          </a:p>
          <a:p>
            <a:pPr lvl="1">
              <a:lnSpc>
                <a:spcPct val="100000"/>
              </a:lnSpc>
              <a:spcBef>
                <a:spcPts val="600"/>
              </a:spcBef>
            </a:pPr>
            <a:r>
              <a:rPr lang="en-US" dirty="0">
                <a:solidFill>
                  <a:srgbClr val="C00000"/>
                </a:solidFill>
              </a:rPr>
              <a:t>Build, train, and deploy machine learning models at scale</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6" name="Picture 5">
            <a:extLst>
              <a:ext uri="{FF2B5EF4-FFF2-40B4-BE49-F238E27FC236}">
                <a16:creationId xmlns:a16="http://schemas.microsoft.com/office/drawing/2014/main" id="{BC2196A8-A2A5-2048-814E-AB9299C959F3}"/>
              </a:ext>
            </a:extLst>
          </p:cNvPr>
          <p:cNvPicPr>
            <a:picLocks noChangeAspect="1"/>
          </p:cNvPicPr>
          <p:nvPr/>
        </p:nvPicPr>
        <p:blipFill>
          <a:blip r:embed="rId3"/>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50946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p:txBody>
          <a:bodyPr>
            <a:normAutofit/>
          </a:bodyPr>
          <a:lstStyle/>
          <a:p>
            <a:r>
              <a:rPr lang="en-US" sz="7200" dirty="0">
                <a:latin typeface="+mn-lt"/>
              </a:rPr>
              <a:t>Outline</a:t>
            </a:r>
          </a:p>
        </p:txBody>
      </p:sp>
      <p:sp>
        <p:nvSpPr>
          <p:cNvPr id="3" name="Content Placeholder 2">
            <a:extLst>
              <a:ext uri="{FF2B5EF4-FFF2-40B4-BE49-F238E27FC236}">
                <a16:creationId xmlns:a16="http://schemas.microsoft.com/office/drawing/2014/main" id="{BCA87175-0F46-8F41-AE7A-D3A9FB2A4E62}"/>
              </a:ext>
            </a:extLst>
          </p:cNvPr>
          <p:cNvSpPr>
            <a:spLocks noGrp="1"/>
          </p:cNvSpPr>
          <p:nvPr>
            <p:ph idx="1"/>
          </p:nvPr>
        </p:nvSpPr>
        <p:spPr>
          <a:xfrm>
            <a:off x="2087880" y="2033341"/>
            <a:ext cx="9736690" cy="4143621"/>
          </a:xfrm>
        </p:spPr>
        <p:txBody>
          <a:bodyPr>
            <a:normAutofit/>
          </a:bodyPr>
          <a:lstStyle/>
          <a:p>
            <a:pPr marL="320040" indent="-320040">
              <a:lnSpc>
                <a:spcPct val="100000"/>
              </a:lnSpc>
              <a:spcBef>
                <a:spcPts val="1600"/>
              </a:spcBef>
            </a:pPr>
            <a:r>
              <a:rPr lang="en-US" sz="5000" b="1" dirty="0">
                <a:latin typeface="HEITI TC MEDIUM" pitchFamily="2" charset="-128"/>
                <a:ea typeface="HEITI TC MEDIUM" pitchFamily="2" charset="-128"/>
              </a:rPr>
              <a:t>AWS </a:t>
            </a:r>
            <a:r>
              <a:rPr lang="zh-TW" altLang="en-US" sz="5000" b="1" dirty="0">
                <a:latin typeface="HEITI TC MEDIUM" pitchFamily="2" charset="-128"/>
                <a:ea typeface="HEITI TC MEDIUM" pitchFamily="2" charset="-128"/>
              </a:rPr>
              <a:t>雲端計算應用導入教學</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課程理論中融入</a:t>
            </a:r>
            <a:r>
              <a:rPr lang="en-US" altLang="zh-TW" sz="5000" b="1" dirty="0">
                <a:latin typeface="HEITI TC MEDIUM" pitchFamily="2" charset="-128"/>
                <a:ea typeface="HEITI TC MEDIUM" pitchFamily="2" charset="-128"/>
              </a:rPr>
              <a:t> </a:t>
            </a:r>
            <a:r>
              <a:rPr lang="en-US" sz="5000" b="1" dirty="0">
                <a:latin typeface="HEITI TC MEDIUM" pitchFamily="2" charset="-128"/>
                <a:ea typeface="HEITI TC MEDIUM" pitchFamily="2" charset="-128"/>
              </a:rPr>
              <a:t>AWS </a:t>
            </a:r>
            <a:r>
              <a:rPr lang="en-US" sz="5000" b="1" dirty="0" err="1">
                <a:latin typeface="HEITI TC MEDIUM" pitchFamily="2" charset="-128"/>
                <a:ea typeface="HEITI TC MEDIUM" pitchFamily="2" charset="-128"/>
              </a:rPr>
              <a:t>雲端計算</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solidFill>
                  <a:srgbClr val="C00000"/>
                </a:solidFill>
                <a:latin typeface="HEITI TC MEDIUM" pitchFamily="2" charset="-128"/>
                <a:ea typeface="HEITI TC MEDIUM" pitchFamily="2" charset="-128"/>
              </a:rPr>
              <a:t>帶領學生進行雲端實作</a:t>
            </a:r>
            <a:endParaRPr lang="en-US" altLang="zh-TW" sz="5000" b="1" dirty="0">
              <a:solidFill>
                <a:srgbClr val="C00000"/>
              </a:solidFill>
              <a:latin typeface="HEITI TC MEDIUM" pitchFamily="2" charset="-128"/>
              <a:ea typeface="HEITI TC MEDIUM" pitchFamily="2" charset="-128"/>
            </a:endParaRPr>
          </a:p>
          <a:p>
            <a:pPr marL="320040" indent="-320040">
              <a:lnSpc>
                <a:spcPct val="100000"/>
              </a:lnSpc>
              <a:spcBef>
                <a:spcPts val="1600"/>
              </a:spcBef>
            </a:pPr>
            <a:r>
              <a:rPr lang="en-US" altLang="zh-TW" sz="5000" b="1" dirty="0">
                <a:latin typeface="HEITI TC MEDIUM" pitchFamily="2" charset="-128"/>
                <a:ea typeface="HEITI TC MEDIUM" pitchFamily="2" charset="-128"/>
              </a:rPr>
              <a:t>NTPU AWS </a:t>
            </a:r>
            <a:r>
              <a:rPr lang="zh-TW" altLang="en-US" sz="5000" b="1" dirty="0">
                <a:latin typeface="HEITI TC MEDIUM" pitchFamily="2" charset="-128"/>
                <a:ea typeface="HEITI TC MEDIUM" pitchFamily="2" charset="-128"/>
              </a:rPr>
              <a:t>雲創學院教師社群</a:t>
            </a:r>
            <a:endParaRPr lang="en-US" altLang="zh-TW" sz="5000" b="1" dirty="0">
              <a:latin typeface="HEITI TC MEDIUM" pitchFamily="2" charset="-128"/>
              <a:ea typeface="HEITI TC MEDIUM" pitchFamily="2" charset="-128"/>
            </a:endParaRPr>
          </a:p>
          <a:p>
            <a:pPr>
              <a:lnSpc>
                <a:spcPct val="100000"/>
              </a:lnSpc>
              <a:spcBef>
                <a:spcPts val="1600"/>
              </a:spcBef>
            </a:pPr>
            <a:endParaRPr lang="en-US" altLang="zh-TW" sz="5000" b="1" dirty="0">
              <a:latin typeface="HEITI TC MEDIUM" pitchFamily="2" charset="-128"/>
              <a:ea typeface="HEITI TC MEDIUM" pitchFamily="2" charset="-128"/>
            </a:endParaRPr>
          </a:p>
          <a:p>
            <a:pPr>
              <a:lnSpc>
                <a:spcPct val="100000"/>
              </a:lnSpc>
              <a:spcBef>
                <a:spcPts val="1600"/>
              </a:spcBef>
            </a:pPr>
            <a:endParaRPr lang="en-US" sz="5000" b="1"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36</a:t>
            </a:fld>
            <a:endParaRPr lang="en-US"/>
          </a:p>
        </p:txBody>
      </p:sp>
      <p:pic>
        <p:nvPicPr>
          <p:cNvPr id="10" name="Picture 9">
            <a:extLst>
              <a:ext uri="{FF2B5EF4-FFF2-40B4-BE49-F238E27FC236}">
                <a16:creationId xmlns:a16="http://schemas.microsoft.com/office/drawing/2014/main" id="{077BB616-235D-2546-B471-DF29ED566F28}"/>
              </a:ext>
            </a:extLst>
          </p:cNvPr>
          <p:cNvPicPr>
            <a:picLocks noChangeAspect="1"/>
          </p:cNvPicPr>
          <p:nvPr/>
        </p:nvPicPr>
        <p:blipFill>
          <a:blip r:embed="rId2"/>
          <a:stretch>
            <a:fillRect/>
          </a:stretch>
        </p:blipFill>
        <p:spPr>
          <a:xfrm>
            <a:off x="10104120" y="941539"/>
            <a:ext cx="1960365" cy="884086"/>
          </a:xfrm>
          <a:prstGeom prst="rect">
            <a:avLst/>
          </a:prstGeom>
        </p:spPr>
      </p:pic>
      <p:pic>
        <p:nvPicPr>
          <p:cNvPr id="11" name="Picture 10">
            <a:extLst>
              <a:ext uri="{FF2B5EF4-FFF2-40B4-BE49-F238E27FC236}">
                <a16:creationId xmlns:a16="http://schemas.microsoft.com/office/drawing/2014/main" id="{F9C8653D-7603-B248-9D7D-EE15ADBCF114}"/>
              </a:ext>
            </a:extLst>
          </p:cNvPr>
          <p:cNvPicPr>
            <a:picLocks noChangeAspect="1"/>
          </p:cNvPicPr>
          <p:nvPr/>
        </p:nvPicPr>
        <p:blipFill>
          <a:blip r:embed="rId3"/>
          <a:stretch>
            <a:fillRect/>
          </a:stretch>
        </p:blipFill>
        <p:spPr>
          <a:xfrm>
            <a:off x="239264" y="1729374"/>
            <a:ext cx="1377870" cy="1671305"/>
          </a:xfrm>
          <a:prstGeom prst="rect">
            <a:avLst/>
          </a:prstGeom>
        </p:spPr>
      </p:pic>
      <p:pic>
        <p:nvPicPr>
          <p:cNvPr id="12" name="Picture 11">
            <a:extLst>
              <a:ext uri="{FF2B5EF4-FFF2-40B4-BE49-F238E27FC236}">
                <a16:creationId xmlns:a16="http://schemas.microsoft.com/office/drawing/2014/main" id="{8021AFB2-068C-E04C-8530-9E5C360CDD1E}"/>
              </a:ext>
            </a:extLst>
          </p:cNvPr>
          <p:cNvPicPr>
            <a:picLocks noChangeAspect="1"/>
          </p:cNvPicPr>
          <p:nvPr/>
        </p:nvPicPr>
        <p:blipFill>
          <a:blip r:embed="rId4"/>
          <a:stretch>
            <a:fillRect/>
          </a:stretch>
        </p:blipFill>
        <p:spPr>
          <a:xfrm>
            <a:off x="91633" y="5167671"/>
            <a:ext cx="1673132" cy="1673132"/>
          </a:xfrm>
          <a:prstGeom prst="rect">
            <a:avLst/>
          </a:prstGeom>
        </p:spPr>
      </p:pic>
      <p:pic>
        <p:nvPicPr>
          <p:cNvPr id="13" name="Picture 12">
            <a:extLst>
              <a:ext uri="{FF2B5EF4-FFF2-40B4-BE49-F238E27FC236}">
                <a16:creationId xmlns:a16="http://schemas.microsoft.com/office/drawing/2014/main" id="{F834B1CF-E782-3449-9C0B-2CE3C3308851}"/>
              </a:ext>
            </a:extLst>
          </p:cNvPr>
          <p:cNvPicPr>
            <a:picLocks noChangeAspect="1"/>
          </p:cNvPicPr>
          <p:nvPr/>
        </p:nvPicPr>
        <p:blipFill>
          <a:blip r:embed="rId5"/>
          <a:stretch>
            <a:fillRect/>
          </a:stretch>
        </p:blipFill>
        <p:spPr>
          <a:xfrm>
            <a:off x="91633" y="3462124"/>
            <a:ext cx="1673132" cy="1673132"/>
          </a:xfrm>
          <a:prstGeom prst="rect">
            <a:avLst/>
          </a:prstGeom>
        </p:spPr>
      </p:pic>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16" name="Picture 15">
            <a:extLst>
              <a:ext uri="{FF2B5EF4-FFF2-40B4-BE49-F238E27FC236}">
                <a16:creationId xmlns:a16="http://schemas.microsoft.com/office/drawing/2014/main" id="{B898A249-AF70-444E-857C-747EE6599F76}"/>
              </a:ext>
            </a:extLst>
          </p:cNvPr>
          <p:cNvPicPr>
            <a:picLocks noChangeAspect="1"/>
          </p:cNvPicPr>
          <p:nvPr/>
        </p:nvPicPr>
        <p:blipFill>
          <a:blip r:embed="rId8"/>
          <a:stretch>
            <a:fillRect/>
          </a:stretch>
        </p:blipFill>
        <p:spPr>
          <a:xfrm>
            <a:off x="10043159" y="221752"/>
            <a:ext cx="2021326" cy="512070"/>
          </a:xfrm>
          <a:prstGeom prst="rect">
            <a:avLst/>
          </a:prstGeom>
        </p:spPr>
      </p:pic>
    </p:spTree>
    <p:extLst>
      <p:ext uri="{BB962C8B-B14F-4D97-AF65-F5344CB8AC3E}">
        <p14:creationId xmlns:p14="http://schemas.microsoft.com/office/powerpoint/2010/main" val="2793718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5E1F-18BA-6C45-BEDD-6784A2C2D62B}"/>
              </a:ext>
            </a:extLst>
          </p:cNvPr>
          <p:cNvSpPr>
            <a:spLocks noGrp="1"/>
          </p:cNvSpPr>
          <p:nvPr>
            <p:ph type="title"/>
          </p:nvPr>
        </p:nvSpPr>
        <p:spPr>
          <a:xfrm>
            <a:off x="838200" y="72740"/>
            <a:ext cx="10515600" cy="1028246"/>
          </a:xfrm>
        </p:spPr>
        <p:txBody>
          <a:bodyPr>
            <a:normAutofit/>
          </a:bodyPr>
          <a:lstStyle/>
          <a:p>
            <a:r>
              <a:rPr lang="zh-TW" altLang="en-US" dirty="0">
                <a:solidFill>
                  <a:schemeClr val="accent1"/>
                </a:solidFill>
                <a:latin typeface="Heiti TC Medium" pitchFamily="2" charset="-128"/>
                <a:ea typeface="Heiti TC Medium" pitchFamily="2" charset="-128"/>
              </a:rPr>
              <a:t>帶領學生進行雲端實作</a:t>
            </a:r>
          </a:p>
        </p:txBody>
      </p:sp>
      <p:sp>
        <p:nvSpPr>
          <p:cNvPr id="3" name="Content Placeholder 2">
            <a:extLst>
              <a:ext uri="{FF2B5EF4-FFF2-40B4-BE49-F238E27FC236}">
                <a16:creationId xmlns:a16="http://schemas.microsoft.com/office/drawing/2014/main" id="{E50828BF-56B8-E24F-A70E-26BDB7567B82}"/>
              </a:ext>
            </a:extLst>
          </p:cNvPr>
          <p:cNvSpPr>
            <a:spLocks noGrp="1"/>
          </p:cNvSpPr>
          <p:nvPr>
            <p:ph idx="1"/>
          </p:nvPr>
        </p:nvSpPr>
        <p:spPr>
          <a:xfrm>
            <a:off x="566057" y="1226089"/>
            <a:ext cx="11292113" cy="5281300"/>
          </a:xfrm>
        </p:spPr>
        <p:txBody>
          <a:bodyPr>
            <a:normAutofit fontScale="92500" lnSpcReduction="20000"/>
          </a:bodyPr>
          <a:lstStyle/>
          <a:p>
            <a:pPr marL="0" indent="0">
              <a:lnSpc>
                <a:spcPct val="120000"/>
              </a:lnSpc>
              <a:spcBef>
                <a:spcPts val="600"/>
              </a:spcBef>
              <a:buNone/>
            </a:pPr>
            <a:r>
              <a:rPr lang="en-US"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hlinkClick r:id="rId2"/>
              </a:rPr>
              <a:t>AWS Academy</a:t>
            </a:r>
            <a:r>
              <a:rPr lang="en-US" dirty="0">
                <a:latin typeface="Calibri" panose="020F0502020204030204" pitchFamily="34" charset="0"/>
                <a:cs typeface="Calibri" panose="020F0502020204030204" pitchFamily="34" charset="0"/>
              </a:rPr>
              <a:t> (Application: </a:t>
            </a:r>
            <a:r>
              <a:rPr lang="en-US" dirty="0" err="1">
                <a:latin typeface="Calibri" panose="020F0502020204030204" pitchFamily="34" charset="0"/>
                <a:cs typeface="Calibri" panose="020F0502020204030204" pitchFamily="34" charset="0"/>
              </a:rPr>
              <a:t>ntpu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aws</a:t>
            </a:r>
            <a:r>
              <a:rPr lang="en-US" dirty="0">
                <a:latin typeface="Calibri" panose="020F0502020204030204" pitchFamily="34" charset="0"/>
                <a:cs typeface="Calibri" panose="020F0502020204030204" pitchFamily="34" charset="0"/>
              </a:rPr>
              <a:t> app)</a:t>
            </a:r>
          </a:p>
          <a:p>
            <a:pPr marL="0" indent="0">
              <a:lnSpc>
                <a:spcPct val="120000"/>
              </a:lnSpc>
              <a:spcBef>
                <a:spcPts val="600"/>
              </a:spcBef>
              <a:buNone/>
            </a:pPr>
            <a:r>
              <a:rPr lang="en-US" dirty="0">
                <a:latin typeface="Calibri" panose="020F0502020204030204" pitchFamily="34" charset="0"/>
                <a:cs typeface="Calibri" panose="020F0502020204030204" pitchFamily="34" charset="0"/>
              </a:rPr>
              <a:t>     (https://</a:t>
            </a:r>
            <a:r>
              <a:rPr lang="en-US" dirty="0" err="1">
                <a:latin typeface="Calibri" panose="020F0502020204030204" pitchFamily="34" charset="0"/>
                <a:cs typeface="Calibri" panose="020F0502020204030204" pitchFamily="34" charset="0"/>
              </a:rPr>
              <a:t>awsacademy.instructure.com</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Vocareum</a:t>
            </a:r>
            <a:r>
              <a:rPr lang="en-US" dirty="0">
                <a:latin typeface="Calibri" panose="020F0502020204030204" pitchFamily="34" charset="0"/>
                <a:cs typeface="Calibri" panose="020F0502020204030204" pitchFamily="34" charset="0"/>
              </a:rPr>
              <a:t> Labs)</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hlinkClick r:id="rId3"/>
              </a:rPr>
              <a:t>AWS Educate</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3. </a:t>
            </a:r>
            <a:r>
              <a:rPr lang="en-US" dirty="0">
                <a:latin typeface="Calibri" panose="020F0502020204030204" pitchFamily="34" charset="0"/>
                <a:cs typeface="Calibri" panose="020F0502020204030204" pitchFamily="34" charset="0"/>
                <a:hlinkClick r:id="rId4"/>
              </a:rPr>
              <a:t>AWS Free Tier</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4. </a:t>
            </a:r>
            <a:r>
              <a:rPr lang="en-US" dirty="0">
                <a:latin typeface="Calibri" panose="020F0502020204030204" pitchFamily="34" charset="0"/>
                <a:cs typeface="Calibri" panose="020F0502020204030204" pitchFamily="34" charset="0"/>
                <a:hlinkClick r:id="rId5"/>
              </a:rPr>
              <a:t>AWS Training</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5. </a:t>
            </a:r>
            <a:r>
              <a:rPr lang="en-US" dirty="0">
                <a:latin typeface="Calibri" panose="020F0502020204030204" pitchFamily="34" charset="0"/>
                <a:cs typeface="Calibri" panose="020F0502020204030204" pitchFamily="34" charset="0"/>
                <a:hlinkClick r:id="rId6"/>
              </a:rPr>
              <a:t>AWS Cloud Practitioner Essentials (Second Edition)</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6. </a:t>
            </a:r>
            <a:r>
              <a:rPr lang="en-US" dirty="0">
                <a:latin typeface="Calibri" panose="020F0502020204030204" pitchFamily="34" charset="0"/>
                <a:cs typeface="Calibri" panose="020F0502020204030204" pitchFamily="34" charset="0"/>
                <a:hlinkClick r:id="rId7"/>
              </a:rPr>
              <a:t>AWS Certified Cloud Practitioner</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7. </a:t>
            </a:r>
            <a:r>
              <a:rPr lang="en-US" dirty="0">
                <a:latin typeface="Calibri" panose="020F0502020204030204" pitchFamily="34" charset="0"/>
                <a:cs typeface="Calibri" panose="020F0502020204030204" pitchFamily="34" charset="0"/>
                <a:hlinkClick r:id="rId8"/>
              </a:rPr>
              <a:t>AWS Educate User Guide for Students</a:t>
            </a:r>
            <a:br>
              <a:rPr lang="en-US" sz="48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8. AWS Academy Cloud Foundations (ACF)</a:t>
            </a:r>
          </a:p>
          <a:p>
            <a:pPr lvl="1">
              <a:lnSpc>
                <a:spcPct val="120000"/>
              </a:lnSpc>
              <a:spcBef>
                <a:spcPts val="600"/>
              </a:spcBef>
            </a:pPr>
            <a:r>
              <a:rPr lang="en-US" sz="2600" dirty="0">
                <a:latin typeface="Calibri" panose="020F0502020204030204" pitchFamily="34" charset="0"/>
                <a:cs typeface="Calibri" panose="020F0502020204030204" pitchFamily="34" charset="0"/>
              </a:rPr>
              <a:t>AWS_ACF_M01 ~ AWS_ACF_M10</a:t>
            </a:r>
          </a:p>
          <a:p>
            <a:pPr marL="0" indent="0">
              <a:lnSpc>
                <a:spcPct val="120000"/>
              </a:lnSpc>
              <a:spcBef>
                <a:spcPts val="600"/>
              </a:spcBef>
              <a:buNone/>
            </a:pPr>
            <a:r>
              <a:rPr lang="en-US" sz="3000" dirty="0">
                <a:latin typeface="Calibri" panose="020F0502020204030204" pitchFamily="34" charset="0"/>
                <a:ea typeface="Heiti TC Medium" pitchFamily="2" charset="-128"/>
                <a:cs typeface="Calibri" panose="020F0502020204030204" pitchFamily="34" charset="0"/>
              </a:rPr>
              <a:t>9. AWS Academy Learner Lab - Foundation Services (ALLF)</a:t>
            </a:r>
          </a:p>
        </p:txBody>
      </p:sp>
      <p:sp>
        <p:nvSpPr>
          <p:cNvPr id="4" name="Slide Number Placeholder 3">
            <a:extLst>
              <a:ext uri="{FF2B5EF4-FFF2-40B4-BE49-F238E27FC236}">
                <a16:creationId xmlns:a16="http://schemas.microsoft.com/office/drawing/2014/main" id="{096D5E44-3B38-9C4F-B2D8-95F5F119AD1D}"/>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Rectangle 4">
            <a:extLst>
              <a:ext uri="{FF2B5EF4-FFF2-40B4-BE49-F238E27FC236}">
                <a16:creationId xmlns:a16="http://schemas.microsoft.com/office/drawing/2014/main" id="{BC2BC985-D6FC-AE4B-BD66-E443BD8BF1D5}"/>
              </a:ext>
            </a:extLst>
          </p:cNvPr>
          <p:cNvSpPr/>
          <p:nvPr/>
        </p:nvSpPr>
        <p:spPr>
          <a:xfrm>
            <a:off x="1549400" y="6360140"/>
            <a:ext cx="8617855" cy="461665"/>
          </a:xfrm>
          <a:prstGeom prst="rect">
            <a:avLst/>
          </a:prstGeom>
        </p:spPr>
        <p:txBody>
          <a:bodyPr wrap="square">
            <a:spAutoFit/>
          </a:bodyPr>
          <a:lstStyle/>
          <a:p>
            <a:pPr algn="ctr"/>
            <a:r>
              <a:rPr lang="en-US" sz="2400" dirty="0">
                <a:hlinkClick r:id="rId9"/>
              </a:rPr>
              <a:t>https://web.ntpu.edu.tw/~myday/teaching.htm</a:t>
            </a:r>
            <a:endParaRPr lang="en-US" sz="2400" dirty="0"/>
          </a:p>
        </p:txBody>
      </p:sp>
      <p:pic>
        <p:nvPicPr>
          <p:cNvPr id="7" name="Picture 6">
            <a:extLst>
              <a:ext uri="{FF2B5EF4-FFF2-40B4-BE49-F238E27FC236}">
                <a16:creationId xmlns:a16="http://schemas.microsoft.com/office/drawing/2014/main" id="{B7E1059A-ED9A-9D4A-A383-3D75F715C5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8" name="Picture 7">
            <a:extLst>
              <a:ext uri="{FF2B5EF4-FFF2-40B4-BE49-F238E27FC236}">
                <a16:creationId xmlns:a16="http://schemas.microsoft.com/office/drawing/2014/main" id="{7095595D-82A1-1044-A370-0DC27F9F0E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9" name="Picture 8">
            <a:extLst>
              <a:ext uri="{FF2B5EF4-FFF2-40B4-BE49-F238E27FC236}">
                <a16:creationId xmlns:a16="http://schemas.microsoft.com/office/drawing/2014/main" id="{57256423-4CDE-174B-876F-61BA3C6264E0}"/>
              </a:ext>
            </a:extLst>
          </p:cNvPr>
          <p:cNvPicPr>
            <a:picLocks noChangeAspect="1"/>
          </p:cNvPicPr>
          <p:nvPr/>
        </p:nvPicPr>
        <p:blipFill>
          <a:blip r:embed="rId12"/>
          <a:stretch>
            <a:fillRect/>
          </a:stretch>
        </p:blipFill>
        <p:spPr>
          <a:xfrm>
            <a:off x="10707986" y="321302"/>
            <a:ext cx="1208863" cy="723727"/>
          </a:xfrm>
          <a:prstGeom prst="rect">
            <a:avLst/>
          </a:prstGeom>
        </p:spPr>
      </p:pic>
    </p:spTree>
    <p:extLst>
      <p:ext uri="{BB962C8B-B14F-4D97-AF65-F5344CB8AC3E}">
        <p14:creationId xmlns:p14="http://schemas.microsoft.com/office/powerpoint/2010/main" val="2472561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AWS </a:t>
            </a:r>
            <a:br>
              <a:rPr lang="en-US" sz="9600" dirty="0">
                <a:latin typeface="+mn-lt"/>
              </a:rPr>
            </a:br>
            <a:r>
              <a:rPr lang="en-US" sz="9600" dirty="0">
                <a:latin typeface="+mn-lt"/>
              </a:rPr>
              <a:t>Serverless Architecture</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5" name="Picture 4">
            <a:extLst>
              <a:ext uri="{FF2B5EF4-FFF2-40B4-BE49-F238E27FC236}">
                <a16:creationId xmlns:a16="http://schemas.microsoft.com/office/drawing/2014/main" id="{D482565A-965D-B54C-A462-DADA994C7DB9}"/>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951660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1036320" y="203893"/>
            <a:ext cx="10317479" cy="779463"/>
          </a:xfrm>
        </p:spPr>
        <p:txBody>
          <a:bodyPr>
            <a:noAutofit/>
          </a:bodyPr>
          <a:lstStyle/>
          <a:p>
            <a:r>
              <a:rPr lang="en-US" sz="5400" b="1" dirty="0"/>
              <a:t>AWS Serverless Airline Booking</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39</a:t>
            </a:fld>
            <a:endParaRPr lang="en-US" dirty="0"/>
          </a:p>
        </p:txBody>
      </p:sp>
      <p:pic>
        <p:nvPicPr>
          <p:cNvPr id="8" name="Picture 7">
            <a:extLst>
              <a:ext uri="{FF2B5EF4-FFF2-40B4-BE49-F238E27FC236}">
                <a16:creationId xmlns:a16="http://schemas.microsoft.com/office/drawing/2014/main" id="{4B94317F-B33C-084D-8363-2E83F359A781}"/>
              </a:ext>
            </a:extLst>
          </p:cNvPr>
          <p:cNvPicPr>
            <a:picLocks noChangeAspect="1"/>
          </p:cNvPicPr>
          <p:nvPr/>
        </p:nvPicPr>
        <p:blipFill>
          <a:blip r:embed="rId2"/>
          <a:stretch>
            <a:fillRect/>
          </a:stretch>
        </p:blipFill>
        <p:spPr>
          <a:xfrm>
            <a:off x="834886" y="1085442"/>
            <a:ext cx="10757537" cy="5312661"/>
          </a:xfrm>
          <a:prstGeom prst="rect">
            <a:avLst/>
          </a:prstGeom>
        </p:spPr>
      </p:pic>
      <p:sp>
        <p:nvSpPr>
          <p:cNvPr id="10" name="TextBox 9">
            <a:extLst>
              <a:ext uri="{FF2B5EF4-FFF2-40B4-BE49-F238E27FC236}">
                <a16:creationId xmlns:a16="http://schemas.microsoft.com/office/drawing/2014/main" id="{F48BC01E-9713-7542-86BE-8A945FFE5809}"/>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9572034E-4895-5B41-AC48-D71299331E41}"/>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88896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C4504-1ACC-CB42-BA71-6F553584E366}"/>
              </a:ext>
            </a:extLst>
          </p:cNvPr>
          <p:cNvSpPr>
            <a:spLocks noGrp="1"/>
          </p:cNvSpPr>
          <p:nvPr>
            <p:ph type="title"/>
          </p:nvPr>
        </p:nvSpPr>
        <p:spPr>
          <a:xfrm>
            <a:off x="838200" y="249867"/>
            <a:ext cx="10515600" cy="1029646"/>
          </a:xfrm>
        </p:spPr>
        <p:txBody>
          <a:bodyPr/>
          <a:lstStyle/>
          <a:p>
            <a:r>
              <a:rPr lang="zh-TW" altLang="en-US" dirty="0">
                <a:latin typeface="Heiti TC Medium" pitchFamily="2" charset="-128"/>
                <a:ea typeface="Heiti TC Medium" pitchFamily="2" charset="-128"/>
              </a:rPr>
              <a:t>國立臺北大學</a:t>
            </a:r>
            <a:r>
              <a:rPr lang="en-US" altLang="zh-TW" dirty="0">
                <a:latin typeface="Heiti TC Medium" pitchFamily="2" charset="-128"/>
                <a:ea typeface="Heiti TC Medium" pitchFamily="2" charset="-128"/>
              </a:rPr>
              <a:t> </a:t>
            </a:r>
            <a:r>
              <a:rPr lang="en-US" dirty="0">
                <a:latin typeface="Heiti TC Medium" pitchFamily="2" charset="-128"/>
                <a:ea typeface="Heiti TC Medium" pitchFamily="2" charset="-128"/>
              </a:rPr>
              <a:t>AWS </a:t>
            </a:r>
            <a:r>
              <a:rPr lang="zh-TW" altLang="en-US" dirty="0">
                <a:latin typeface="Heiti TC Medium" pitchFamily="2" charset="-128"/>
                <a:ea typeface="Heiti TC Medium" pitchFamily="2" charset="-128"/>
              </a:rPr>
              <a:t>雲創學院</a:t>
            </a:r>
            <a:endParaRPr lang="en-US" dirty="0">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07F335D2-EEEE-3449-9CD2-D66181309089}"/>
              </a:ext>
            </a:extLst>
          </p:cNvPr>
          <p:cNvSpPr>
            <a:spLocks noGrp="1"/>
          </p:cNvSpPr>
          <p:nvPr>
            <p:ph idx="1"/>
          </p:nvPr>
        </p:nvSpPr>
        <p:spPr>
          <a:xfrm>
            <a:off x="559916" y="1285610"/>
            <a:ext cx="11219543" cy="5373320"/>
          </a:xfrm>
        </p:spPr>
        <p:txBody>
          <a:bodyPr>
            <a:normAutofit/>
          </a:bodyPr>
          <a:lstStyle/>
          <a:p>
            <a:pPr>
              <a:lnSpc>
                <a:spcPct val="110000"/>
              </a:lnSpc>
              <a:spcBef>
                <a:spcPts val="1200"/>
              </a:spcBef>
            </a:pPr>
            <a:r>
              <a:rPr lang="en-US" dirty="0">
                <a:latin typeface="Heiti TC Medium" pitchFamily="2" charset="-128"/>
                <a:ea typeface="Heiti TC Medium" pitchFamily="2" charset="-128"/>
              </a:rPr>
              <a:t>Amazon Web Services (AWS)</a:t>
            </a:r>
            <a:endParaRPr lang="en-US" altLang="zh-TW" dirty="0">
              <a:latin typeface="Heiti TC Medium" pitchFamily="2" charset="-128"/>
              <a:ea typeface="Heiti TC Medium" pitchFamily="2" charset="-128"/>
            </a:endParaRPr>
          </a:p>
          <a:p>
            <a:pPr lvl="1">
              <a:lnSpc>
                <a:spcPct val="110000"/>
              </a:lnSpc>
              <a:spcBef>
                <a:spcPts val="1200"/>
              </a:spcBef>
            </a:pPr>
            <a:r>
              <a:rPr lang="zh-TW" altLang="en-US" dirty="0">
                <a:latin typeface="Heiti TC Medium" pitchFamily="2" charset="-128"/>
                <a:ea typeface="Heiti TC Medium" pitchFamily="2" charset="-128"/>
              </a:rPr>
              <a:t>全球廣泛採納的雲端平台，透過全球資料中心提供超過</a:t>
            </a:r>
            <a:r>
              <a:rPr lang="en-US" altLang="zh-TW" dirty="0">
                <a:latin typeface="Heiti TC Medium" pitchFamily="2" charset="-128"/>
                <a:ea typeface="Heiti TC Medium" pitchFamily="2" charset="-128"/>
              </a:rPr>
              <a:t>175</a:t>
            </a:r>
            <a:r>
              <a:rPr lang="zh-TW" altLang="en-US" dirty="0">
                <a:latin typeface="Heiti TC Medium" pitchFamily="2" charset="-128"/>
                <a:ea typeface="Heiti TC Medium" pitchFamily="2" charset="-128"/>
              </a:rPr>
              <a:t>項功能完整的服務，包含資料庫、運算分析、網路、開發人員工具、資訊安全和企業應用等，不但能在</a:t>
            </a:r>
            <a:r>
              <a:rPr lang="en-US" dirty="0">
                <a:latin typeface="Heiti TC Medium" pitchFamily="2" charset="-128"/>
                <a:ea typeface="Heiti TC Medium" pitchFamily="2" charset="-128"/>
              </a:rPr>
              <a:t>AWS</a:t>
            </a:r>
            <a:r>
              <a:rPr lang="zh-TW" altLang="en-US" dirty="0">
                <a:latin typeface="Heiti TC Medium" pitchFamily="2" charset="-128"/>
                <a:ea typeface="Heiti TC Medium" pitchFamily="2" charset="-128"/>
              </a:rPr>
              <a:t>上運行</a:t>
            </a:r>
            <a:r>
              <a:rPr lang="en-US" altLang="zh-TW" dirty="0">
                <a:latin typeface="Heiti TC Medium" pitchFamily="2" charset="-128"/>
                <a:ea typeface="Heiti TC Medium" pitchFamily="2" charset="-128"/>
              </a:rPr>
              <a:t> </a:t>
            </a:r>
            <a:r>
              <a:rPr lang="en-US" dirty="0">
                <a:latin typeface="Heiti TC Medium" pitchFamily="2" charset="-128"/>
                <a:ea typeface="Heiti TC Medium" pitchFamily="2" charset="-128"/>
              </a:rPr>
              <a:t>R, Python, C++ </a:t>
            </a:r>
            <a:r>
              <a:rPr lang="zh-TW" altLang="en-US" dirty="0">
                <a:latin typeface="Heiti TC Medium" pitchFamily="2" charset="-128"/>
                <a:ea typeface="Heiti TC Medium" pitchFamily="2" charset="-128"/>
              </a:rPr>
              <a:t>等程式語言，也可延伸至</a:t>
            </a:r>
            <a:r>
              <a:rPr lang="en-US" dirty="0">
                <a:latin typeface="Heiti TC Medium" pitchFamily="2" charset="-128"/>
                <a:ea typeface="Heiti TC Medium" pitchFamily="2" charset="-128"/>
              </a:rPr>
              <a:t>AI</a:t>
            </a:r>
            <a:r>
              <a:rPr lang="zh-TW" altLang="en-US" dirty="0">
                <a:latin typeface="Heiti TC Medium" pitchFamily="2" charset="-128"/>
                <a:ea typeface="Heiti TC Medium" pitchFamily="2" charset="-128"/>
              </a:rPr>
              <a:t>與機器學習、區塊鏈、物聯網、資料湖</a:t>
            </a:r>
            <a:r>
              <a:rPr lang="en-US" altLang="zh-TW" dirty="0">
                <a:latin typeface="Heiti TC Medium" pitchFamily="2" charset="-128"/>
                <a:ea typeface="Heiti TC Medium" pitchFamily="2" charset="-128"/>
              </a:rPr>
              <a:t> (</a:t>
            </a:r>
            <a:r>
              <a:rPr lang="en-US" dirty="0">
                <a:latin typeface="Heiti TC Medium" pitchFamily="2" charset="-128"/>
                <a:ea typeface="Heiti TC Medium" pitchFamily="2" charset="-128"/>
              </a:rPr>
              <a:t>Data Lake)、</a:t>
            </a:r>
            <a:r>
              <a:rPr lang="zh-TW" altLang="en-US" dirty="0">
                <a:latin typeface="Heiti TC Medium" pitchFamily="2" charset="-128"/>
                <a:ea typeface="Heiti TC Medium" pitchFamily="2" charset="-128"/>
              </a:rPr>
              <a:t>大數據分析、遊戲開發及電子商務等多樣化的應用情境中。</a:t>
            </a:r>
            <a:endParaRPr lang="en-US" altLang="zh-TW" dirty="0">
              <a:latin typeface="Heiti TC Medium" pitchFamily="2" charset="-128"/>
              <a:ea typeface="Heiti TC Medium" pitchFamily="2" charset="-128"/>
            </a:endParaRPr>
          </a:p>
          <a:p>
            <a:pPr>
              <a:lnSpc>
                <a:spcPct val="110000"/>
              </a:lnSpc>
              <a:spcBef>
                <a:spcPts val="1200"/>
              </a:spcBef>
            </a:pPr>
            <a:r>
              <a:rPr lang="zh-TW" altLang="en-US" dirty="0">
                <a:latin typeface="Heiti TC Medium" pitchFamily="2" charset="-128"/>
                <a:ea typeface="Heiti TC Medium" pitchFamily="2" charset="-128"/>
              </a:rPr>
              <a:t>國立臺北大學推動</a:t>
            </a:r>
            <a:r>
              <a:rPr lang="en-US" dirty="0">
                <a:latin typeface="Heiti TC Medium" pitchFamily="2" charset="-128"/>
                <a:ea typeface="Heiti TC Medium" pitchFamily="2" charset="-128"/>
              </a:rPr>
              <a:t>AWS</a:t>
            </a:r>
            <a:r>
              <a:rPr lang="zh-TW" altLang="en-US" dirty="0">
                <a:latin typeface="Heiti TC Medium" pitchFamily="2" charset="-128"/>
                <a:ea typeface="Heiti TC Medium" pitchFamily="2" charset="-128"/>
              </a:rPr>
              <a:t>雲創學院發展</a:t>
            </a:r>
            <a:endParaRPr lang="en-US" altLang="zh-TW" dirty="0">
              <a:latin typeface="Heiti TC Medium" pitchFamily="2" charset="-128"/>
              <a:ea typeface="Heiti TC Medium" pitchFamily="2" charset="-128"/>
            </a:endParaRPr>
          </a:p>
          <a:p>
            <a:pPr lvl="1">
              <a:lnSpc>
                <a:spcPct val="110000"/>
              </a:lnSpc>
              <a:spcBef>
                <a:spcPts val="1200"/>
              </a:spcBef>
            </a:pPr>
            <a:r>
              <a:rPr lang="zh-TW" altLang="en-US" dirty="0">
                <a:latin typeface="Heiti TC Medium" pitchFamily="2" charset="-128"/>
                <a:ea typeface="Heiti TC Medium" pitchFamily="2" charset="-128"/>
              </a:rPr>
              <a:t>期望鼓勵全校各院系相關課程教師，於教學中導入雲端概念與</a:t>
            </a:r>
            <a:r>
              <a:rPr lang="en-US" dirty="0">
                <a:latin typeface="Heiti TC Medium" pitchFamily="2" charset="-128"/>
                <a:ea typeface="Heiti TC Medium" pitchFamily="2" charset="-128"/>
              </a:rPr>
              <a:t>AWS</a:t>
            </a:r>
            <a:r>
              <a:rPr lang="zh-TW" altLang="en-US" dirty="0">
                <a:latin typeface="Heiti TC Medium" pitchFamily="2" charset="-128"/>
                <a:ea typeface="Heiti TC Medium" pitchFamily="2" charset="-128"/>
              </a:rPr>
              <a:t>應用，透過帶領學生實作練習，增進學生學習成效以及</a:t>
            </a:r>
            <a:br>
              <a:rPr lang="en-US" altLang="zh-TW" dirty="0">
                <a:latin typeface="Heiti TC Medium" pitchFamily="2" charset="-128"/>
                <a:ea typeface="Heiti TC Medium" pitchFamily="2" charset="-128"/>
              </a:rPr>
            </a:br>
            <a:r>
              <a:rPr lang="zh-TW" altLang="en-US" dirty="0">
                <a:latin typeface="Heiti TC Medium" pitchFamily="2" charset="-128"/>
                <a:ea typeface="Heiti TC Medium" pitchFamily="2" charset="-128"/>
              </a:rPr>
              <a:t>和產業接軌的機會。</a:t>
            </a:r>
          </a:p>
        </p:txBody>
      </p:sp>
      <p:sp>
        <p:nvSpPr>
          <p:cNvPr id="4" name="Slide Number Placeholder 3">
            <a:extLst>
              <a:ext uri="{FF2B5EF4-FFF2-40B4-BE49-F238E27FC236}">
                <a16:creationId xmlns:a16="http://schemas.microsoft.com/office/drawing/2014/main" id="{DFF2B27C-C8A2-9749-A0A6-06B3EA6552A7}"/>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5" name="Picture 4">
            <a:extLst>
              <a:ext uri="{FF2B5EF4-FFF2-40B4-BE49-F238E27FC236}">
                <a16:creationId xmlns:a16="http://schemas.microsoft.com/office/drawing/2014/main" id="{B9B2B686-491D-384B-81C7-A5871FD0D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6" name="Picture 5">
            <a:extLst>
              <a:ext uri="{FF2B5EF4-FFF2-40B4-BE49-F238E27FC236}">
                <a16:creationId xmlns:a16="http://schemas.microsoft.com/office/drawing/2014/main" id="{7F2E8289-0ED5-DE49-808C-53A2D5FBC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9" name="Picture 8">
            <a:extLst>
              <a:ext uri="{FF2B5EF4-FFF2-40B4-BE49-F238E27FC236}">
                <a16:creationId xmlns:a16="http://schemas.microsoft.com/office/drawing/2014/main" id="{7521AC47-5845-1C4B-90FA-BACBFDE2CA24}"/>
              </a:ext>
            </a:extLst>
          </p:cNvPr>
          <p:cNvPicPr>
            <a:picLocks noChangeAspect="1"/>
          </p:cNvPicPr>
          <p:nvPr/>
        </p:nvPicPr>
        <p:blipFill>
          <a:blip r:embed="rId4"/>
          <a:stretch>
            <a:fillRect/>
          </a:stretch>
        </p:blipFill>
        <p:spPr>
          <a:xfrm>
            <a:off x="10707986" y="321302"/>
            <a:ext cx="1208863" cy="723727"/>
          </a:xfrm>
          <a:prstGeom prst="rect">
            <a:avLst/>
          </a:prstGeom>
        </p:spPr>
      </p:pic>
    </p:spTree>
    <p:extLst>
      <p:ext uri="{BB962C8B-B14F-4D97-AF65-F5344CB8AC3E}">
        <p14:creationId xmlns:p14="http://schemas.microsoft.com/office/powerpoint/2010/main" val="1662397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0" y="0"/>
            <a:ext cx="12049246" cy="1325563"/>
          </a:xfrm>
        </p:spPr>
        <p:txBody>
          <a:bodyPr>
            <a:normAutofit fontScale="90000"/>
          </a:bodyPr>
          <a:lstStyle/>
          <a:p>
            <a:r>
              <a:rPr lang="en-US" b="1" dirty="0">
                <a:latin typeface="Calibri" panose="020F0502020204030204" pitchFamily="34" charset="0"/>
                <a:cs typeface="Calibri" panose="020F0502020204030204" pitchFamily="34" charset="0"/>
              </a:rPr>
              <a:t>AWS Serverless Airline Booking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Stack</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40</a:t>
            </a:fld>
            <a:endParaRPr lang="en-US" dirty="0"/>
          </a:p>
        </p:txBody>
      </p:sp>
      <p:pic>
        <p:nvPicPr>
          <p:cNvPr id="5" name="Picture 4">
            <a:extLst>
              <a:ext uri="{FF2B5EF4-FFF2-40B4-BE49-F238E27FC236}">
                <a16:creationId xmlns:a16="http://schemas.microsoft.com/office/drawing/2014/main" id="{54284516-3E17-3643-9961-CCA601338DC1}"/>
              </a:ext>
            </a:extLst>
          </p:cNvPr>
          <p:cNvPicPr>
            <a:picLocks noChangeAspect="1"/>
          </p:cNvPicPr>
          <p:nvPr/>
        </p:nvPicPr>
        <p:blipFill>
          <a:blip r:embed="rId2"/>
          <a:stretch>
            <a:fillRect/>
          </a:stretch>
        </p:blipFill>
        <p:spPr>
          <a:xfrm>
            <a:off x="1107936" y="1164954"/>
            <a:ext cx="9984133" cy="5321427"/>
          </a:xfrm>
          <a:prstGeom prst="rect">
            <a:avLst/>
          </a:prstGeom>
        </p:spPr>
      </p:pic>
      <p:sp>
        <p:nvSpPr>
          <p:cNvPr id="9" name="TextBox 8">
            <a:extLst>
              <a:ext uri="{FF2B5EF4-FFF2-40B4-BE49-F238E27FC236}">
                <a16:creationId xmlns:a16="http://schemas.microsoft.com/office/drawing/2014/main" id="{FF49C370-5F30-8740-B28E-902CC5A75EED}"/>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1A419A33-C115-AD4A-B319-5F93AB4C89A7}"/>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70249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914400" y="0"/>
            <a:ext cx="10515600" cy="1325563"/>
          </a:xfrm>
        </p:spPr>
        <p:txBody>
          <a:bodyPr>
            <a:normAutofit fontScale="90000"/>
          </a:bodyPr>
          <a:lstStyle/>
          <a:p>
            <a:r>
              <a:rPr lang="en-US" b="1" dirty="0">
                <a:latin typeface="Calibri" panose="020F0502020204030204" pitchFamily="34" charset="0"/>
                <a:cs typeface="Calibri" panose="020F0502020204030204" pitchFamily="34" charset="0"/>
              </a:rPr>
              <a:t>AWS Serverless Airline Booking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High level infrastructure architecture</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41</a:t>
            </a:fld>
            <a:endParaRPr lang="en-US" dirty="0"/>
          </a:p>
        </p:txBody>
      </p:sp>
      <p:sp>
        <p:nvSpPr>
          <p:cNvPr id="6" name="TextBox 5">
            <a:extLst>
              <a:ext uri="{FF2B5EF4-FFF2-40B4-BE49-F238E27FC236}">
                <a16:creationId xmlns:a16="http://schemas.microsoft.com/office/drawing/2014/main" id="{258FCC7F-8611-EC4B-BE66-35F65C269A53}"/>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2"/>
              </a:rPr>
              <a:t>https://github.com/aws-samples/aws-serverless-airline-booking</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EFC88720-11C1-4540-95CA-E7D3CE073D01}"/>
              </a:ext>
            </a:extLst>
          </p:cNvPr>
          <p:cNvPicPr>
            <a:picLocks noChangeAspect="1"/>
          </p:cNvPicPr>
          <p:nvPr/>
        </p:nvPicPr>
        <p:blipFill>
          <a:blip r:embed="rId3"/>
          <a:stretch>
            <a:fillRect/>
          </a:stretch>
        </p:blipFill>
        <p:spPr>
          <a:xfrm>
            <a:off x="914400" y="1253728"/>
            <a:ext cx="10439401" cy="5202662"/>
          </a:xfrm>
          <a:prstGeom prst="rect">
            <a:avLst/>
          </a:prstGeom>
        </p:spPr>
      </p:pic>
      <p:pic>
        <p:nvPicPr>
          <p:cNvPr id="8" name="Picture 7">
            <a:extLst>
              <a:ext uri="{FF2B5EF4-FFF2-40B4-BE49-F238E27FC236}">
                <a16:creationId xmlns:a16="http://schemas.microsoft.com/office/drawing/2014/main" id="{9DBBB06E-ACBF-994A-9F33-C272AD6CB182}"/>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846239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0BE4-B218-F847-B629-63632474DFF0}"/>
              </a:ext>
            </a:extLst>
          </p:cNvPr>
          <p:cNvSpPr>
            <a:spLocks noGrp="1"/>
          </p:cNvSpPr>
          <p:nvPr>
            <p:ph type="title"/>
          </p:nvPr>
        </p:nvSpPr>
        <p:spPr>
          <a:xfrm>
            <a:off x="555064" y="1"/>
            <a:ext cx="11115261" cy="1332928"/>
          </a:xfrm>
        </p:spPr>
        <p:txBody>
          <a:bodyPr>
            <a:normAutofit fontScale="90000"/>
          </a:bodyPr>
          <a:lstStyle/>
          <a:p>
            <a:r>
              <a:rPr lang="en-US" b="1" dirty="0">
                <a:latin typeface="Calibri" panose="020F0502020204030204" pitchFamily="34" charset="0"/>
                <a:cs typeface="Calibri" panose="020F0502020204030204" pitchFamily="34" charset="0"/>
              </a:rPr>
              <a:t>AWS Serverless Architecture</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AWS Operational Responsibility Models</a:t>
            </a:r>
          </a:p>
        </p:txBody>
      </p:sp>
      <p:sp>
        <p:nvSpPr>
          <p:cNvPr id="4" name="Slide Number Placeholder 3">
            <a:extLst>
              <a:ext uri="{FF2B5EF4-FFF2-40B4-BE49-F238E27FC236}">
                <a16:creationId xmlns:a16="http://schemas.microsoft.com/office/drawing/2014/main" id="{F300E1BB-23FF-4641-91AA-1C7F7753B871}"/>
              </a:ext>
            </a:extLst>
          </p:cNvPr>
          <p:cNvSpPr>
            <a:spLocks noGrp="1"/>
          </p:cNvSpPr>
          <p:nvPr>
            <p:ph type="sldNum" sz="quarter" idx="12"/>
          </p:nvPr>
        </p:nvSpPr>
        <p:spPr/>
        <p:txBody>
          <a:bodyPr/>
          <a:lstStyle/>
          <a:p>
            <a:fld id="{9FC43BFD-8FF7-A343-A8A6-E2338FCE8046}" type="slidenum">
              <a:rPr lang="en-US" smtClean="0"/>
              <a:pPr/>
              <a:t>42</a:t>
            </a:fld>
            <a:endParaRPr lang="en-US" dirty="0"/>
          </a:p>
        </p:txBody>
      </p:sp>
      <p:pic>
        <p:nvPicPr>
          <p:cNvPr id="6" name="Picture 5">
            <a:extLst>
              <a:ext uri="{FF2B5EF4-FFF2-40B4-BE49-F238E27FC236}">
                <a16:creationId xmlns:a16="http://schemas.microsoft.com/office/drawing/2014/main" id="{9F206147-307C-534A-BEF8-74C1C3F98E21}"/>
              </a:ext>
            </a:extLst>
          </p:cNvPr>
          <p:cNvPicPr>
            <a:picLocks noChangeAspect="1"/>
          </p:cNvPicPr>
          <p:nvPr/>
        </p:nvPicPr>
        <p:blipFill>
          <a:blip r:embed="rId2"/>
          <a:stretch>
            <a:fillRect/>
          </a:stretch>
        </p:blipFill>
        <p:spPr>
          <a:xfrm>
            <a:off x="0" y="1389225"/>
            <a:ext cx="12192000" cy="4993954"/>
          </a:xfrm>
          <a:prstGeom prst="rect">
            <a:avLst/>
          </a:prstGeom>
        </p:spPr>
      </p:pic>
      <p:sp>
        <p:nvSpPr>
          <p:cNvPr id="7" name="Rounded Rectangle 6">
            <a:extLst>
              <a:ext uri="{FF2B5EF4-FFF2-40B4-BE49-F238E27FC236}">
                <a16:creationId xmlns:a16="http://schemas.microsoft.com/office/drawing/2014/main" id="{791EB96E-68CE-8A4E-8606-813E8B48A913}"/>
              </a:ext>
            </a:extLst>
          </p:cNvPr>
          <p:cNvSpPr/>
          <p:nvPr/>
        </p:nvSpPr>
        <p:spPr>
          <a:xfrm>
            <a:off x="10177670" y="1332927"/>
            <a:ext cx="1948018" cy="505025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A9E55DB-12D3-5F49-9272-70DB46ED733B}"/>
              </a:ext>
            </a:extLst>
          </p:cNvPr>
          <p:cNvSpPr/>
          <p:nvPr/>
        </p:nvSpPr>
        <p:spPr>
          <a:xfrm>
            <a:off x="1252330" y="1306421"/>
            <a:ext cx="3120887" cy="5133055"/>
          </a:xfrm>
          <a:prstGeom prst="roundRect">
            <a:avLst>
              <a:gd name="adj" fmla="val 3714"/>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TextBox 8">
            <a:extLst>
              <a:ext uri="{FF2B5EF4-FFF2-40B4-BE49-F238E27FC236}">
                <a16:creationId xmlns:a16="http://schemas.microsoft.com/office/drawing/2014/main" id="{748D06C0-D53E-F140-916E-024C979F7DC6}"/>
              </a:ext>
            </a:extLst>
          </p:cNvPr>
          <p:cNvSpPr txBox="1"/>
          <p:nvPr/>
        </p:nvSpPr>
        <p:spPr>
          <a:xfrm>
            <a:off x="3568700" y="6517372"/>
            <a:ext cx="7937500"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err="1">
                <a:solidFill>
                  <a:schemeClr val="bg1">
                    <a:lumMod val="75000"/>
                  </a:schemeClr>
                </a:solidFill>
              </a:rPr>
              <a:t>Heitor</a:t>
            </a:r>
            <a:r>
              <a:rPr lang="en-US" sz="1000" dirty="0">
                <a:solidFill>
                  <a:schemeClr val="bg1">
                    <a:lumMod val="75000"/>
                  </a:schemeClr>
                </a:solidFill>
              </a:rPr>
              <a:t> </a:t>
            </a:r>
            <a:r>
              <a:rPr lang="en-US" sz="1000" dirty="0" err="1">
                <a:solidFill>
                  <a:schemeClr val="bg1">
                    <a:lumMod val="75000"/>
                  </a:schemeClr>
                </a:solidFill>
              </a:rPr>
              <a:t>Lessa</a:t>
            </a:r>
            <a:r>
              <a:rPr lang="en-US" sz="1000" dirty="0">
                <a:solidFill>
                  <a:schemeClr val="bg1">
                    <a:lumMod val="75000"/>
                  </a:schemeClr>
                </a:solidFill>
              </a:rPr>
              <a:t> (2019), How to build a full stack serverless airline ticketing web app, </a:t>
            </a:r>
            <a:r>
              <a:rPr lang="en-US" sz="800" dirty="0">
                <a:solidFill>
                  <a:schemeClr val="bg1">
                    <a:lumMod val="75000"/>
                  </a:schemeClr>
                </a:solidFill>
                <a:hlinkClick r:id="rId3"/>
              </a:rPr>
              <a:t>https://www.youtube.com/watch?v=MyoOeHTp2pg</a:t>
            </a:r>
            <a:endParaRPr lang="en-US" sz="800" dirty="0">
              <a:solidFill>
                <a:schemeClr val="bg1">
                  <a:lumMod val="75000"/>
                </a:schemeClr>
              </a:solidFill>
            </a:endParaRPr>
          </a:p>
        </p:txBody>
      </p:sp>
      <p:pic>
        <p:nvPicPr>
          <p:cNvPr id="10" name="Picture 9">
            <a:extLst>
              <a:ext uri="{FF2B5EF4-FFF2-40B4-BE49-F238E27FC236}">
                <a16:creationId xmlns:a16="http://schemas.microsoft.com/office/drawing/2014/main" id="{41167A89-6AC4-DF46-900E-861816C7505F}"/>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353519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Build </a:t>
            </a:r>
            <a:br>
              <a:rPr lang="en-US" sz="9600" dirty="0">
                <a:latin typeface="+mn-lt"/>
              </a:rPr>
            </a:br>
            <a:r>
              <a:rPr lang="en-US" sz="9600" dirty="0">
                <a:latin typeface="+mn-lt"/>
              </a:rPr>
              <a:t>a </a:t>
            </a:r>
            <a:br>
              <a:rPr lang="en-US" sz="9600" dirty="0">
                <a:latin typeface="+mn-lt"/>
              </a:rPr>
            </a:br>
            <a:r>
              <a:rPr lang="en-US" sz="9600" dirty="0">
                <a:latin typeface="+mn-lt"/>
              </a:rPr>
              <a:t>Serverless </a:t>
            </a:r>
            <a:br>
              <a:rPr lang="en-US" sz="9600" dirty="0">
                <a:latin typeface="+mn-lt"/>
              </a:rPr>
            </a:br>
            <a:r>
              <a:rPr lang="en-US" sz="9600" dirty="0">
                <a:latin typeface="+mn-lt"/>
              </a:rPr>
              <a:t>Web Application</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43</a:t>
            </a:fld>
            <a:endParaRPr lang="en-US"/>
          </a:p>
        </p:txBody>
      </p:sp>
      <p:pic>
        <p:nvPicPr>
          <p:cNvPr id="5" name="Picture 4">
            <a:extLst>
              <a:ext uri="{FF2B5EF4-FFF2-40B4-BE49-F238E27FC236}">
                <a16:creationId xmlns:a16="http://schemas.microsoft.com/office/drawing/2014/main" id="{56D6BE57-CCD9-4A4B-9CEC-68ACA10814F8}"/>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27932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1113692" y="0"/>
            <a:ext cx="10240108" cy="1171575"/>
          </a:xfrm>
        </p:spPr>
        <p:txBody>
          <a:bodyPr>
            <a:normAutofit/>
          </a:bodyPr>
          <a:lstStyle/>
          <a:p>
            <a:r>
              <a:rPr lang="en-US" b="1" dirty="0">
                <a:latin typeface="Calibri" panose="020F0502020204030204" pitchFamily="34" charset="0"/>
                <a:cs typeface="Calibri" panose="020F0502020204030204" pitchFamily="34" charset="0"/>
              </a:rPr>
              <a:t>Build a Serverless Web Application</a:t>
            </a:r>
            <a:endParaRPr lang="en-US" sz="27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44</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3CB08A6-125C-FF42-864B-5F9FB26C9DD7}"/>
              </a:ext>
            </a:extLst>
          </p:cNvPr>
          <p:cNvPicPr>
            <a:picLocks noChangeAspect="1"/>
          </p:cNvPicPr>
          <p:nvPr/>
        </p:nvPicPr>
        <p:blipFill>
          <a:blip r:embed="rId3"/>
          <a:stretch>
            <a:fillRect/>
          </a:stretch>
        </p:blipFill>
        <p:spPr>
          <a:xfrm>
            <a:off x="857250" y="1200575"/>
            <a:ext cx="10425673" cy="5238901"/>
          </a:xfrm>
          <a:prstGeom prst="rect">
            <a:avLst/>
          </a:prstGeom>
        </p:spPr>
      </p:pic>
      <p:pic>
        <p:nvPicPr>
          <p:cNvPr id="7" name="Picture 6">
            <a:extLst>
              <a:ext uri="{FF2B5EF4-FFF2-40B4-BE49-F238E27FC236}">
                <a16:creationId xmlns:a16="http://schemas.microsoft.com/office/drawing/2014/main" id="{25A3D8D3-D168-8E44-93F2-754646042E0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977765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45</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pic>
        <p:nvPicPr>
          <p:cNvPr id="6" name="Picture 5">
            <a:extLst>
              <a:ext uri="{FF2B5EF4-FFF2-40B4-BE49-F238E27FC236}">
                <a16:creationId xmlns:a16="http://schemas.microsoft.com/office/drawing/2014/main" id="{1D4DF3A0-358A-B842-A59E-96277A24154C}"/>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910265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46</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40B3196-4271-3046-80F3-FC109581C83F}"/>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11" name="Rounded Rectangle 10">
            <a:extLst>
              <a:ext uri="{FF2B5EF4-FFF2-40B4-BE49-F238E27FC236}">
                <a16:creationId xmlns:a16="http://schemas.microsoft.com/office/drawing/2014/main" id="{196892EE-CE13-9D41-9671-AB517E439454}"/>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50BE13-C1F6-C645-94AE-BD5C4E45111B}"/>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pic>
        <p:nvPicPr>
          <p:cNvPr id="8" name="Picture 7">
            <a:extLst>
              <a:ext uri="{FF2B5EF4-FFF2-40B4-BE49-F238E27FC236}">
                <a16:creationId xmlns:a16="http://schemas.microsoft.com/office/drawing/2014/main" id="{3D279120-5DC1-1344-B57A-13704AFFCFA8}"/>
              </a:ext>
            </a:extLst>
          </p:cNvPr>
          <p:cNvPicPr>
            <a:picLocks noChangeAspect="1"/>
          </p:cNvPicPr>
          <p:nvPr/>
        </p:nvPicPr>
        <p:blipFill>
          <a:blip r:embed="rId4"/>
          <a:stretch>
            <a:fillRect/>
          </a:stretch>
        </p:blipFill>
        <p:spPr>
          <a:xfrm>
            <a:off x="277199" y="195516"/>
            <a:ext cx="1241563" cy="742028"/>
          </a:xfrm>
          <a:prstGeom prst="rect">
            <a:avLst/>
          </a:prstGeom>
        </p:spPr>
      </p:pic>
      <p:sp>
        <p:nvSpPr>
          <p:cNvPr id="13" name="Title 1">
            <a:extLst>
              <a:ext uri="{FF2B5EF4-FFF2-40B4-BE49-F238E27FC236}">
                <a16:creationId xmlns:a16="http://schemas.microsoft.com/office/drawing/2014/main" id="{C6995DE0-4195-4540-ADDB-CEDD6E1A12CF}"/>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542390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47</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5EF532E-EB32-0D49-97DB-F1E7F0282F1D}"/>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8" name="Rounded Rectangle 7">
            <a:extLst>
              <a:ext uri="{FF2B5EF4-FFF2-40B4-BE49-F238E27FC236}">
                <a16:creationId xmlns:a16="http://schemas.microsoft.com/office/drawing/2014/main" id="{F1CDAF5C-51DD-BF45-9BC2-88C4CB4C3D6B}"/>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0161AD-B1BC-DD41-B58C-C50FAC025A42}"/>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sp>
        <p:nvSpPr>
          <p:cNvPr id="6" name="TextBox 5">
            <a:extLst>
              <a:ext uri="{FF2B5EF4-FFF2-40B4-BE49-F238E27FC236}">
                <a16:creationId xmlns:a16="http://schemas.microsoft.com/office/drawing/2014/main" id="{B25D2226-8D68-6947-9235-2348CEEEA6F0}"/>
              </a:ext>
            </a:extLst>
          </p:cNvPr>
          <p:cNvSpPr txBox="1"/>
          <p:nvPr/>
        </p:nvSpPr>
        <p:spPr>
          <a:xfrm>
            <a:off x="885824" y="2066145"/>
            <a:ext cx="7494826" cy="4154984"/>
          </a:xfrm>
          <a:prstGeom prst="rect">
            <a:avLst/>
          </a:prstGeom>
          <a:solidFill>
            <a:schemeClr val="accent4">
              <a:lumMod val="20000"/>
              <a:lumOff val="80000"/>
            </a:schemeClr>
          </a:solidFill>
        </p:spPr>
        <p:txBody>
          <a:bodyPr wrap="square" rtlCol="0">
            <a:spAutoFit/>
          </a:bodyPr>
          <a:lstStyle/>
          <a:p>
            <a:r>
              <a:rPr lang="en-US" sz="4400" b="1" dirty="0">
                <a:solidFill>
                  <a:schemeClr val="accent1"/>
                </a:solidFill>
              </a:rPr>
              <a:t>Static Web Hosting</a:t>
            </a:r>
          </a:p>
          <a:p>
            <a:r>
              <a:rPr lang="en-US" sz="4400" b="1" dirty="0">
                <a:solidFill>
                  <a:srgbClr val="C00000"/>
                </a:solidFill>
              </a:rPr>
              <a:t>Amazon S3 </a:t>
            </a:r>
            <a:r>
              <a:rPr lang="en-US" sz="4400" dirty="0"/>
              <a:t>hosts static web resources including HTML, CSS, JavaScript, and image files which are loaded in the user's browser.</a:t>
            </a:r>
          </a:p>
        </p:txBody>
      </p:sp>
      <p:pic>
        <p:nvPicPr>
          <p:cNvPr id="11" name="Picture 10">
            <a:extLst>
              <a:ext uri="{FF2B5EF4-FFF2-40B4-BE49-F238E27FC236}">
                <a16:creationId xmlns:a16="http://schemas.microsoft.com/office/drawing/2014/main" id="{B6E4CE32-2A43-564B-89EC-36A8675CB37E}"/>
              </a:ext>
            </a:extLst>
          </p:cNvPr>
          <p:cNvPicPr>
            <a:picLocks noChangeAspect="1"/>
          </p:cNvPicPr>
          <p:nvPr/>
        </p:nvPicPr>
        <p:blipFill>
          <a:blip r:embed="rId4"/>
          <a:stretch>
            <a:fillRect/>
          </a:stretch>
        </p:blipFill>
        <p:spPr>
          <a:xfrm>
            <a:off x="277199" y="195516"/>
            <a:ext cx="1241563" cy="742028"/>
          </a:xfrm>
          <a:prstGeom prst="rect">
            <a:avLst/>
          </a:prstGeom>
        </p:spPr>
      </p:pic>
      <p:sp>
        <p:nvSpPr>
          <p:cNvPr id="12" name="Title 1">
            <a:extLst>
              <a:ext uri="{FF2B5EF4-FFF2-40B4-BE49-F238E27FC236}">
                <a16:creationId xmlns:a16="http://schemas.microsoft.com/office/drawing/2014/main" id="{272F4380-869F-EF45-953F-A392B21B62A9}"/>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2803481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48</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952BF81-98A0-2847-83F1-6914B81CE1CF}"/>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11" name="TextBox 10">
            <a:extLst>
              <a:ext uri="{FF2B5EF4-FFF2-40B4-BE49-F238E27FC236}">
                <a16:creationId xmlns:a16="http://schemas.microsoft.com/office/drawing/2014/main" id="{9E04387B-6936-3E4C-B407-089015327C9A}"/>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9" name="Picture 8">
            <a:extLst>
              <a:ext uri="{FF2B5EF4-FFF2-40B4-BE49-F238E27FC236}">
                <a16:creationId xmlns:a16="http://schemas.microsoft.com/office/drawing/2014/main" id="{699D15BC-6C9C-5C4C-A584-581692364FBA}"/>
              </a:ext>
            </a:extLst>
          </p:cNvPr>
          <p:cNvPicPr>
            <a:picLocks noChangeAspect="1"/>
          </p:cNvPicPr>
          <p:nvPr/>
        </p:nvPicPr>
        <p:blipFill>
          <a:blip r:embed="rId4"/>
          <a:stretch>
            <a:fillRect/>
          </a:stretch>
        </p:blipFill>
        <p:spPr>
          <a:xfrm>
            <a:off x="277199" y="195516"/>
            <a:ext cx="1241563" cy="742028"/>
          </a:xfrm>
          <a:prstGeom prst="rect">
            <a:avLst/>
          </a:prstGeom>
        </p:spPr>
      </p:pic>
      <p:sp>
        <p:nvSpPr>
          <p:cNvPr id="12" name="Title 1">
            <a:extLst>
              <a:ext uri="{FF2B5EF4-FFF2-40B4-BE49-F238E27FC236}">
                <a16:creationId xmlns:a16="http://schemas.microsoft.com/office/drawing/2014/main" id="{FEC3602D-348C-0E41-9542-D1729BFE0793}"/>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3163818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49</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760242-FFA2-B44D-A29A-1CE90B92FB39}"/>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10" name="Picture 9">
            <a:extLst>
              <a:ext uri="{FF2B5EF4-FFF2-40B4-BE49-F238E27FC236}">
                <a16:creationId xmlns:a16="http://schemas.microsoft.com/office/drawing/2014/main" id="{AE33A29E-75CC-C842-A578-C1E99949202E}"/>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842963" y="1642249"/>
            <a:ext cx="7539038" cy="3785652"/>
          </a:xfrm>
          <a:prstGeom prst="rect">
            <a:avLst/>
          </a:prstGeom>
          <a:solidFill>
            <a:schemeClr val="accent4">
              <a:lumMod val="20000"/>
              <a:lumOff val="80000"/>
            </a:schemeClr>
          </a:solidFill>
        </p:spPr>
        <p:txBody>
          <a:bodyPr wrap="square" rtlCol="0">
            <a:spAutoFit/>
          </a:bodyPr>
          <a:lstStyle/>
          <a:p>
            <a:r>
              <a:rPr lang="en-US" sz="4800" b="1" dirty="0">
                <a:solidFill>
                  <a:schemeClr val="accent1"/>
                </a:solidFill>
              </a:rPr>
              <a:t>User Management</a:t>
            </a:r>
            <a:endParaRPr lang="en-US" sz="4800" dirty="0"/>
          </a:p>
          <a:p>
            <a:r>
              <a:rPr lang="en-US" sz="4800" b="1" dirty="0">
                <a:solidFill>
                  <a:srgbClr val="C00000"/>
                </a:solidFill>
              </a:rPr>
              <a:t>Amazon Cognito </a:t>
            </a:r>
            <a:r>
              <a:rPr lang="en-US" sz="4800" dirty="0"/>
              <a:t>provides </a:t>
            </a:r>
            <a:br>
              <a:rPr lang="en-US" sz="4800" dirty="0"/>
            </a:br>
            <a:r>
              <a:rPr lang="en-US" sz="4800" dirty="0"/>
              <a:t>user management and authentication functions to secure the backend API.</a:t>
            </a:r>
          </a:p>
        </p:txBody>
      </p:sp>
      <p:pic>
        <p:nvPicPr>
          <p:cNvPr id="11" name="Picture 10">
            <a:extLst>
              <a:ext uri="{FF2B5EF4-FFF2-40B4-BE49-F238E27FC236}">
                <a16:creationId xmlns:a16="http://schemas.microsoft.com/office/drawing/2014/main" id="{ED1E00D0-966D-5D48-A24C-CF9EC2D51A49}"/>
              </a:ext>
            </a:extLst>
          </p:cNvPr>
          <p:cNvPicPr>
            <a:picLocks noChangeAspect="1"/>
          </p:cNvPicPr>
          <p:nvPr/>
        </p:nvPicPr>
        <p:blipFill>
          <a:blip r:embed="rId4"/>
          <a:stretch>
            <a:fillRect/>
          </a:stretch>
        </p:blipFill>
        <p:spPr>
          <a:xfrm>
            <a:off x="277199" y="195516"/>
            <a:ext cx="1241563" cy="742028"/>
          </a:xfrm>
          <a:prstGeom prst="rect">
            <a:avLst/>
          </a:prstGeom>
        </p:spPr>
      </p:pic>
      <p:sp>
        <p:nvSpPr>
          <p:cNvPr id="12" name="Title 1">
            <a:extLst>
              <a:ext uri="{FF2B5EF4-FFF2-40B4-BE49-F238E27FC236}">
                <a16:creationId xmlns:a16="http://schemas.microsoft.com/office/drawing/2014/main" id="{CEE7D54C-6AEC-9F49-80CF-061FD0E904E9}"/>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28873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5E1F-18BA-6C45-BEDD-6784A2C2D62B}"/>
              </a:ext>
            </a:extLst>
          </p:cNvPr>
          <p:cNvSpPr>
            <a:spLocks noGrp="1"/>
          </p:cNvSpPr>
          <p:nvPr>
            <p:ph type="title"/>
          </p:nvPr>
        </p:nvSpPr>
        <p:spPr>
          <a:xfrm>
            <a:off x="838200" y="89356"/>
            <a:ext cx="10515600" cy="1325563"/>
          </a:xfrm>
        </p:spPr>
        <p:txBody>
          <a:bodyPr>
            <a:normAutofit/>
          </a:bodyPr>
          <a:lstStyle/>
          <a:p>
            <a:r>
              <a:rPr lang="en-US" dirty="0">
                <a:solidFill>
                  <a:schemeClr val="accent1"/>
                </a:solidFill>
                <a:latin typeface="Heiti TC Medium" pitchFamily="2" charset="-128"/>
                <a:ea typeface="Heiti TC Medium" pitchFamily="2" charset="-128"/>
              </a:rPr>
              <a:t>AWS</a:t>
            </a:r>
            <a:r>
              <a:rPr lang="zh-TW" altLang="en-US" dirty="0">
                <a:solidFill>
                  <a:schemeClr val="accent1"/>
                </a:solidFill>
                <a:latin typeface="Heiti TC Medium" pitchFamily="2" charset="-128"/>
                <a:ea typeface="Heiti TC Medium" pitchFamily="2" charset="-128"/>
              </a:rPr>
              <a:t>雲端應用導入教學</a:t>
            </a:r>
            <a:endParaRPr lang="en-US" dirty="0">
              <a:solidFill>
                <a:schemeClr val="accent1"/>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E50828BF-56B8-E24F-A70E-26BDB7567B82}"/>
              </a:ext>
            </a:extLst>
          </p:cNvPr>
          <p:cNvSpPr>
            <a:spLocks noGrp="1"/>
          </p:cNvSpPr>
          <p:nvPr>
            <p:ph idx="1"/>
          </p:nvPr>
        </p:nvSpPr>
        <p:spPr>
          <a:xfrm>
            <a:off x="566057" y="1582057"/>
            <a:ext cx="11292113" cy="4910818"/>
          </a:xfrm>
        </p:spPr>
        <p:txBody>
          <a:bodyPr>
            <a:normAutofit/>
          </a:bodyPr>
          <a:lstStyle/>
          <a:p>
            <a:pPr>
              <a:lnSpc>
                <a:spcPct val="100000"/>
              </a:lnSpc>
              <a:spcBef>
                <a:spcPts val="1200"/>
              </a:spcBef>
            </a:pPr>
            <a:r>
              <a:rPr lang="zh-TW" altLang="en-US" b="1" dirty="0">
                <a:solidFill>
                  <a:srgbClr val="C00000"/>
                </a:solidFill>
                <a:latin typeface="Heiti TC Medium" pitchFamily="2" charset="-128"/>
                <a:ea typeface="Heiti TC Medium" pitchFamily="2" charset="-128"/>
              </a:rPr>
              <a:t>企業雲端運算入門 </a:t>
            </a:r>
            <a:r>
              <a:rPr lang="en-US" altLang="zh-TW" sz="2600" b="1" dirty="0">
                <a:solidFill>
                  <a:srgbClr val="C00000"/>
                </a:solidFill>
                <a:latin typeface="Heiti TC Medium" pitchFamily="2" charset="-128"/>
                <a:ea typeface="Heiti TC Medium" pitchFamily="2" charset="-128"/>
              </a:rPr>
              <a:t>(</a:t>
            </a:r>
            <a:r>
              <a:rPr lang="en-US" sz="2600" b="1" dirty="0">
                <a:solidFill>
                  <a:srgbClr val="C00000"/>
                </a:solidFill>
                <a:latin typeface="Heiti TC Medium" pitchFamily="2" charset="-128"/>
                <a:ea typeface="Heiti TC Medium" pitchFamily="2" charset="-128"/>
              </a:rPr>
              <a:t>Foundation of Business Cloud Computing) </a:t>
            </a:r>
          </a:p>
          <a:p>
            <a:pPr lvl="1">
              <a:lnSpc>
                <a:spcPct val="100000"/>
              </a:lnSpc>
              <a:spcBef>
                <a:spcPts val="1200"/>
              </a:spcBef>
            </a:pPr>
            <a:r>
              <a:rPr lang="en-US" sz="2400" dirty="0">
                <a:latin typeface="Heiti TC Medium" pitchFamily="2" charset="-128"/>
                <a:ea typeface="Heiti TC Medium" pitchFamily="2" charset="-128"/>
              </a:rPr>
              <a:t>(BA4, NTPU) (Spring 2021)</a:t>
            </a:r>
          </a:p>
          <a:p>
            <a:pPr>
              <a:lnSpc>
                <a:spcPct val="100000"/>
              </a:lnSpc>
              <a:spcBef>
                <a:spcPts val="1200"/>
              </a:spcBef>
            </a:pPr>
            <a:r>
              <a:rPr lang="zh-TW" altLang="en-US" b="1" dirty="0">
                <a:solidFill>
                  <a:srgbClr val="C00000"/>
                </a:solidFill>
                <a:latin typeface="Heiti TC Medium" pitchFamily="2" charset="-128"/>
                <a:ea typeface="Heiti TC Medium" pitchFamily="2" charset="-128"/>
              </a:rPr>
              <a:t>大數據分析 </a:t>
            </a:r>
            <a:r>
              <a:rPr lang="en-US" altLang="zh-TW" sz="2400" b="1" dirty="0">
                <a:solidFill>
                  <a:srgbClr val="C00000"/>
                </a:solidFill>
                <a:latin typeface="Heiti TC Medium" pitchFamily="2" charset="-128"/>
                <a:ea typeface="Heiti TC Medium" pitchFamily="2" charset="-128"/>
              </a:rPr>
              <a:t>(</a:t>
            </a:r>
            <a:r>
              <a:rPr lang="en-US" sz="2400" b="1" dirty="0">
                <a:solidFill>
                  <a:srgbClr val="C00000"/>
                </a:solidFill>
                <a:latin typeface="Heiti TC Medium" pitchFamily="2" charset="-128"/>
                <a:ea typeface="Heiti TC Medium" pitchFamily="2" charset="-128"/>
              </a:rPr>
              <a:t>Big Data Analytics) </a:t>
            </a:r>
          </a:p>
          <a:p>
            <a:pPr lvl="1">
              <a:lnSpc>
                <a:spcPct val="100000"/>
              </a:lnSpc>
              <a:spcBef>
                <a:spcPts val="1200"/>
              </a:spcBef>
            </a:pPr>
            <a:r>
              <a:rPr lang="en-US" sz="2400" dirty="0">
                <a:latin typeface="Heiti TC Medium" pitchFamily="2" charset="-128"/>
                <a:ea typeface="Heiti TC Medium" pitchFamily="2" charset="-128"/>
              </a:rPr>
              <a:t>(MBA, IM, NTPU) (Fall 2020)</a:t>
            </a:r>
          </a:p>
          <a:p>
            <a:pPr>
              <a:lnSpc>
                <a:spcPct val="100000"/>
              </a:lnSpc>
              <a:spcBef>
                <a:spcPts val="1200"/>
              </a:spcBef>
            </a:pPr>
            <a:r>
              <a:rPr lang="zh-TW" altLang="en-US" b="1" dirty="0">
                <a:solidFill>
                  <a:srgbClr val="C00000"/>
                </a:solidFill>
                <a:latin typeface="Heiti TC Medium" pitchFamily="2" charset="-128"/>
                <a:ea typeface="Heiti TC Medium" pitchFamily="2" charset="-128"/>
              </a:rPr>
              <a:t>軟體工程 </a:t>
            </a:r>
            <a:r>
              <a:rPr lang="en-US" altLang="zh-TW" sz="2400" b="1" dirty="0">
                <a:solidFill>
                  <a:srgbClr val="C00000"/>
                </a:solidFill>
                <a:latin typeface="Heiti TC Medium" pitchFamily="2" charset="-128"/>
                <a:ea typeface="Heiti TC Medium" pitchFamily="2" charset="-128"/>
              </a:rPr>
              <a:t>(</a:t>
            </a:r>
            <a:r>
              <a:rPr lang="en-US" sz="2400" b="1" dirty="0">
                <a:solidFill>
                  <a:srgbClr val="C00000"/>
                </a:solidFill>
                <a:latin typeface="Heiti TC Medium" pitchFamily="2" charset="-128"/>
                <a:ea typeface="Heiti TC Medium" pitchFamily="2" charset="-128"/>
              </a:rPr>
              <a:t>Software Engineering) </a:t>
            </a:r>
          </a:p>
          <a:p>
            <a:pPr lvl="1">
              <a:lnSpc>
                <a:spcPct val="100000"/>
              </a:lnSpc>
              <a:spcBef>
                <a:spcPts val="1200"/>
              </a:spcBef>
            </a:pPr>
            <a:r>
              <a:rPr lang="en-US" sz="2400" dirty="0">
                <a:latin typeface="Heiti TC Medium" pitchFamily="2" charset="-128"/>
                <a:ea typeface="Heiti TC Medium" pitchFamily="2" charset="-128"/>
              </a:rPr>
              <a:t>(MBA, IM, NTPU) (Fall 2020)</a:t>
            </a:r>
          </a:p>
          <a:p>
            <a:pPr>
              <a:lnSpc>
                <a:spcPct val="100000"/>
              </a:lnSpc>
              <a:spcBef>
                <a:spcPts val="1200"/>
              </a:spcBef>
            </a:pPr>
            <a:r>
              <a:rPr lang="zh-TW" altLang="en-US" b="1" dirty="0">
                <a:solidFill>
                  <a:srgbClr val="C00000"/>
                </a:solidFill>
                <a:latin typeface="Heiti TC Medium" pitchFamily="2" charset="-128"/>
                <a:ea typeface="Heiti TC Medium" pitchFamily="2" charset="-128"/>
              </a:rPr>
              <a:t>雲端服務架構實務 </a:t>
            </a:r>
            <a:r>
              <a:rPr lang="en-US" altLang="zh-TW" sz="2400" b="1" dirty="0">
                <a:solidFill>
                  <a:srgbClr val="C00000"/>
                </a:solidFill>
                <a:latin typeface="Heiti TC Medium" pitchFamily="2" charset="-128"/>
                <a:ea typeface="Heiti TC Medium" pitchFamily="2" charset="-128"/>
              </a:rPr>
              <a:t>(</a:t>
            </a:r>
            <a:r>
              <a:rPr lang="en-US" sz="2400" b="1" dirty="0">
                <a:solidFill>
                  <a:srgbClr val="C00000"/>
                </a:solidFill>
                <a:latin typeface="Heiti TC Medium" pitchFamily="2" charset="-128"/>
                <a:ea typeface="Heiti TC Medium" pitchFamily="2" charset="-128"/>
              </a:rPr>
              <a:t>Cloud Services Architecting Practices) </a:t>
            </a:r>
          </a:p>
          <a:p>
            <a:pPr lvl="1">
              <a:lnSpc>
                <a:spcPct val="100000"/>
              </a:lnSpc>
              <a:spcBef>
                <a:spcPts val="1200"/>
              </a:spcBef>
            </a:pPr>
            <a:r>
              <a:rPr lang="en-US" sz="2400" dirty="0">
                <a:latin typeface="Heiti TC Medium" pitchFamily="2" charset="-128"/>
                <a:ea typeface="Heiti TC Medium" pitchFamily="2" charset="-128"/>
              </a:rPr>
              <a:t>(MI4, TKU) (Spring 2021, Fall 2020, Spring 2020, Fall 2019)</a:t>
            </a:r>
          </a:p>
        </p:txBody>
      </p:sp>
      <p:sp>
        <p:nvSpPr>
          <p:cNvPr id="4" name="Slide Number Placeholder 3">
            <a:extLst>
              <a:ext uri="{FF2B5EF4-FFF2-40B4-BE49-F238E27FC236}">
                <a16:creationId xmlns:a16="http://schemas.microsoft.com/office/drawing/2014/main" id="{096D5E44-3B38-9C4F-B2D8-95F5F119AD1D}"/>
              </a:ext>
            </a:extLst>
          </p:cNvPr>
          <p:cNvSpPr>
            <a:spLocks noGrp="1"/>
          </p:cNvSpPr>
          <p:nvPr>
            <p:ph type="sldNum" sz="quarter" idx="12"/>
          </p:nvPr>
        </p:nvSpPr>
        <p:spPr/>
        <p:txBody>
          <a:bodyPr/>
          <a:lstStyle/>
          <a:p>
            <a:fld id="{5D6FF71F-CF6A-4C46-8F9B-61D49EEA70E3}" type="slidenum">
              <a:rPr lang="en-US" smtClean="0"/>
              <a:t>5</a:t>
            </a:fld>
            <a:endParaRPr lang="en-US"/>
          </a:p>
        </p:txBody>
      </p:sp>
      <p:pic>
        <p:nvPicPr>
          <p:cNvPr id="5" name="Picture 4">
            <a:extLst>
              <a:ext uri="{FF2B5EF4-FFF2-40B4-BE49-F238E27FC236}">
                <a16:creationId xmlns:a16="http://schemas.microsoft.com/office/drawing/2014/main" id="{2E2D5126-856E-8641-B4A7-D6347D1BC179}"/>
              </a:ext>
            </a:extLst>
          </p:cNvPr>
          <p:cNvPicPr>
            <a:picLocks noChangeAspect="1"/>
          </p:cNvPicPr>
          <p:nvPr/>
        </p:nvPicPr>
        <p:blipFill>
          <a:blip r:embed="rId2"/>
          <a:stretch>
            <a:fillRect/>
          </a:stretch>
        </p:blipFill>
        <p:spPr>
          <a:xfrm>
            <a:off x="10160401" y="345648"/>
            <a:ext cx="1905000" cy="482600"/>
          </a:xfrm>
          <a:prstGeom prst="rect">
            <a:avLst/>
          </a:prstGeom>
        </p:spPr>
      </p:pic>
      <p:pic>
        <p:nvPicPr>
          <p:cNvPr id="6" name="Picture 5">
            <a:extLst>
              <a:ext uri="{FF2B5EF4-FFF2-40B4-BE49-F238E27FC236}">
                <a16:creationId xmlns:a16="http://schemas.microsoft.com/office/drawing/2014/main" id="{FCC34D8F-18C3-7640-85A9-5C6313A62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7" name="Picture 6">
            <a:extLst>
              <a:ext uri="{FF2B5EF4-FFF2-40B4-BE49-F238E27FC236}">
                <a16:creationId xmlns:a16="http://schemas.microsoft.com/office/drawing/2014/main" id="{594504D6-33E0-734E-A30F-A37528CCC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
        <p:nvSpPr>
          <p:cNvPr id="8" name="Rectangle 7">
            <a:extLst>
              <a:ext uri="{FF2B5EF4-FFF2-40B4-BE49-F238E27FC236}">
                <a16:creationId xmlns:a16="http://schemas.microsoft.com/office/drawing/2014/main" id="{DC2E051C-BD89-D14E-B845-B89ED34E70FA}"/>
              </a:ext>
            </a:extLst>
          </p:cNvPr>
          <p:cNvSpPr/>
          <p:nvPr/>
        </p:nvSpPr>
        <p:spPr>
          <a:xfrm>
            <a:off x="1549400" y="6331112"/>
            <a:ext cx="8617855" cy="461665"/>
          </a:xfrm>
          <a:prstGeom prst="rect">
            <a:avLst/>
          </a:prstGeom>
        </p:spPr>
        <p:txBody>
          <a:bodyPr wrap="square">
            <a:spAutoFit/>
          </a:bodyPr>
          <a:lstStyle/>
          <a:p>
            <a:pPr algn="ctr"/>
            <a:r>
              <a:rPr lang="en-US" sz="2400" dirty="0">
                <a:hlinkClick r:id="rId5"/>
              </a:rPr>
              <a:t>https://web.ntpu.edu.tw/~myday/teaching.htm</a:t>
            </a:r>
            <a:endParaRPr lang="en-US" sz="2400" dirty="0"/>
          </a:p>
        </p:txBody>
      </p:sp>
    </p:spTree>
    <p:extLst>
      <p:ext uri="{BB962C8B-B14F-4D97-AF65-F5344CB8AC3E}">
        <p14:creationId xmlns:p14="http://schemas.microsoft.com/office/powerpoint/2010/main" val="1026544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50</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720DA4A-CCF1-5B40-860F-E24A82095EF3}"/>
              </a:ext>
            </a:extLst>
          </p:cNvPr>
          <p:cNvPicPr>
            <a:picLocks noChangeAspect="1"/>
          </p:cNvPicPr>
          <p:nvPr/>
        </p:nvPicPr>
        <p:blipFill rotWithShape="1">
          <a:blip r:embed="rId3"/>
          <a:srcRect l="10027" t="8723" r="9188" b="10834"/>
          <a:stretch/>
        </p:blipFill>
        <p:spPr>
          <a:xfrm>
            <a:off x="1385889" y="1289083"/>
            <a:ext cx="9244012" cy="5118380"/>
          </a:xfrm>
          <a:prstGeom prst="rect">
            <a:avLst/>
          </a:prstGeom>
        </p:spPr>
      </p:pic>
      <p:sp>
        <p:nvSpPr>
          <p:cNvPr id="14" name="Rounded Rectangle 13">
            <a:extLst>
              <a:ext uri="{FF2B5EF4-FFF2-40B4-BE49-F238E27FC236}">
                <a16:creationId xmlns:a16="http://schemas.microsoft.com/office/drawing/2014/main" id="{450FC867-2B80-4249-974E-6FF0BB4DEB39}"/>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8196885-F051-3D43-BC3C-D06DC0756F67}"/>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8" name="Picture 7">
            <a:extLst>
              <a:ext uri="{FF2B5EF4-FFF2-40B4-BE49-F238E27FC236}">
                <a16:creationId xmlns:a16="http://schemas.microsoft.com/office/drawing/2014/main" id="{7E3114E7-283B-1B42-93B7-7FBEC5929CB9}"/>
              </a:ext>
            </a:extLst>
          </p:cNvPr>
          <p:cNvPicPr>
            <a:picLocks noChangeAspect="1"/>
          </p:cNvPicPr>
          <p:nvPr/>
        </p:nvPicPr>
        <p:blipFill>
          <a:blip r:embed="rId4"/>
          <a:stretch>
            <a:fillRect/>
          </a:stretch>
        </p:blipFill>
        <p:spPr>
          <a:xfrm>
            <a:off x="277199" y="195516"/>
            <a:ext cx="1241563" cy="742028"/>
          </a:xfrm>
          <a:prstGeom prst="rect">
            <a:avLst/>
          </a:prstGeom>
        </p:spPr>
      </p:pic>
      <p:sp>
        <p:nvSpPr>
          <p:cNvPr id="11" name="Title 1">
            <a:extLst>
              <a:ext uri="{FF2B5EF4-FFF2-40B4-BE49-F238E27FC236}">
                <a16:creationId xmlns:a16="http://schemas.microsoft.com/office/drawing/2014/main" id="{EC4C7C4B-F5F5-8344-B934-CA3B3CAB0580}"/>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1128543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51</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9" name="Picture 8">
            <a:extLst>
              <a:ext uri="{FF2B5EF4-FFF2-40B4-BE49-F238E27FC236}">
                <a16:creationId xmlns:a16="http://schemas.microsoft.com/office/drawing/2014/main" id="{3D44F398-7B54-7E44-94FA-7E34CC2A00EB}"/>
              </a:ext>
            </a:extLst>
          </p:cNvPr>
          <p:cNvPicPr>
            <a:picLocks noChangeAspect="1"/>
          </p:cNvPicPr>
          <p:nvPr/>
        </p:nvPicPr>
        <p:blipFill rotWithShape="1">
          <a:blip r:embed="rId3"/>
          <a:srcRect l="10027" t="8723" r="9188" b="10834"/>
          <a:stretch/>
        </p:blipFill>
        <p:spPr>
          <a:xfrm>
            <a:off x="1467213" y="1303604"/>
            <a:ext cx="9244012" cy="511838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700961"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Serverless Backend</a:t>
            </a:r>
            <a:endParaRPr lang="en-US" sz="4000" dirty="0"/>
          </a:p>
          <a:p>
            <a:r>
              <a:rPr lang="en-US" sz="4000" b="1" dirty="0">
                <a:solidFill>
                  <a:srgbClr val="C00000"/>
                </a:solidFill>
              </a:rPr>
              <a:t>Amazon DynamoDB </a:t>
            </a:r>
            <a:r>
              <a:rPr lang="en-US" sz="4000" dirty="0"/>
              <a:t>provides a persistence layer where data can be stored by the API's </a:t>
            </a:r>
            <a:r>
              <a:rPr lang="en-US" sz="4000" b="1" dirty="0">
                <a:solidFill>
                  <a:srgbClr val="C00000"/>
                </a:solidFill>
              </a:rPr>
              <a:t>Lambda</a:t>
            </a:r>
            <a:r>
              <a:rPr lang="en-US" sz="4000" dirty="0"/>
              <a:t> function.</a:t>
            </a:r>
          </a:p>
        </p:txBody>
      </p:sp>
      <p:pic>
        <p:nvPicPr>
          <p:cNvPr id="10" name="Picture 9">
            <a:extLst>
              <a:ext uri="{FF2B5EF4-FFF2-40B4-BE49-F238E27FC236}">
                <a16:creationId xmlns:a16="http://schemas.microsoft.com/office/drawing/2014/main" id="{EF3E0F65-D625-2848-8BC6-4ABBFAE025C0}"/>
              </a:ext>
            </a:extLst>
          </p:cNvPr>
          <p:cNvPicPr>
            <a:picLocks noChangeAspect="1"/>
          </p:cNvPicPr>
          <p:nvPr/>
        </p:nvPicPr>
        <p:blipFill>
          <a:blip r:embed="rId4"/>
          <a:stretch>
            <a:fillRect/>
          </a:stretch>
        </p:blipFill>
        <p:spPr>
          <a:xfrm>
            <a:off x="277199" y="195516"/>
            <a:ext cx="1241563" cy="742028"/>
          </a:xfrm>
          <a:prstGeom prst="rect">
            <a:avLst/>
          </a:prstGeom>
        </p:spPr>
      </p:pic>
      <p:sp>
        <p:nvSpPr>
          <p:cNvPr id="13" name="Title 1">
            <a:extLst>
              <a:ext uri="{FF2B5EF4-FFF2-40B4-BE49-F238E27FC236}">
                <a16:creationId xmlns:a16="http://schemas.microsoft.com/office/drawing/2014/main" id="{3BE93D63-B172-B14D-944F-7406607428EB}"/>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3838027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52</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pic>
        <p:nvPicPr>
          <p:cNvPr id="9" name="Picture 8">
            <a:extLst>
              <a:ext uri="{FF2B5EF4-FFF2-40B4-BE49-F238E27FC236}">
                <a16:creationId xmlns:a16="http://schemas.microsoft.com/office/drawing/2014/main" id="{2F246C37-7090-4741-B7D5-6E46F53A92CA}"/>
              </a:ext>
            </a:extLst>
          </p:cNvPr>
          <p:cNvPicPr>
            <a:picLocks noChangeAspect="1"/>
          </p:cNvPicPr>
          <p:nvPr/>
        </p:nvPicPr>
        <p:blipFill>
          <a:blip r:embed="rId4"/>
          <a:stretch>
            <a:fillRect/>
          </a:stretch>
        </p:blipFill>
        <p:spPr>
          <a:xfrm>
            <a:off x="277199" y="195516"/>
            <a:ext cx="1241563" cy="742028"/>
          </a:xfrm>
          <a:prstGeom prst="rect">
            <a:avLst/>
          </a:prstGeom>
        </p:spPr>
      </p:pic>
      <p:sp>
        <p:nvSpPr>
          <p:cNvPr id="13" name="Title 1">
            <a:extLst>
              <a:ext uri="{FF2B5EF4-FFF2-40B4-BE49-F238E27FC236}">
                <a16:creationId xmlns:a16="http://schemas.microsoft.com/office/drawing/2014/main" id="{B189CE4E-97AB-334E-BFC0-E8BF04882D60}"/>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1349941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53</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858125"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RESTful API</a:t>
            </a:r>
          </a:p>
          <a:p>
            <a:r>
              <a:rPr lang="en-US" sz="4000" dirty="0"/>
              <a:t>JavaScript executed in the browser sends and receives data from a public backend API built using </a:t>
            </a:r>
            <a:r>
              <a:rPr lang="en-US" sz="4000" b="1" dirty="0">
                <a:solidFill>
                  <a:srgbClr val="C00000"/>
                </a:solidFill>
              </a:rPr>
              <a:t>Lambda</a:t>
            </a:r>
            <a:r>
              <a:rPr lang="en-US" sz="4000" dirty="0"/>
              <a:t> and </a:t>
            </a:r>
            <a:r>
              <a:rPr lang="en-US" sz="4000" b="1" dirty="0">
                <a:solidFill>
                  <a:srgbClr val="C00000"/>
                </a:solidFill>
              </a:rPr>
              <a:t>API Gateway</a:t>
            </a:r>
            <a:r>
              <a:rPr lang="en-US" sz="4000" dirty="0"/>
              <a:t>.</a:t>
            </a:r>
          </a:p>
        </p:txBody>
      </p:sp>
      <p:pic>
        <p:nvPicPr>
          <p:cNvPr id="9" name="Picture 8">
            <a:extLst>
              <a:ext uri="{FF2B5EF4-FFF2-40B4-BE49-F238E27FC236}">
                <a16:creationId xmlns:a16="http://schemas.microsoft.com/office/drawing/2014/main" id="{6D81F840-A25B-034A-8093-B7348BB5D145}"/>
              </a:ext>
            </a:extLst>
          </p:cNvPr>
          <p:cNvPicPr>
            <a:picLocks noChangeAspect="1"/>
          </p:cNvPicPr>
          <p:nvPr/>
        </p:nvPicPr>
        <p:blipFill>
          <a:blip r:embed="rId4"/>
          <a:stretch>
            <a:fillRect/>
          </a:stretch>
        </p:blipFill>
        <p:spPr>
          <a:xfrm>
            <a:off x="277199" y="195516"/>
            <a:ext cx="1241563" cy="742028"/>
          </a:xfrm>
          <a:prstGeom prst="rect">
            <a:avLst/>
          </a:prstGeom>
        </p:spPr>
      </p:pic>
      <p:sp>
        <p:nvSpPr>
          <p:cNvPr id="13" name="Title 1">
            <a:extLst>
              <a:ext uri="{FF2B5EF4-FFF2-40B4-BE49-F238E27FC236}">
                <a16:creationId xmlns:a16="http://schemas.microsoft.com/office/drawing/2014/main" id="{45F9B15D-68D1-C845-886F-37C676F40F1A}"/>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1195925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54</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10858500" cy="5016758"/>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Terminate resources</a:t>
            </a:r>
          </a:p>
          <a:p>
            <a:r>
              <a:rPr lang="en-US" sz="4000" dirty="0"/>
              <a:t>Resource Cleanup</a:t>
            </a:r>
          </a:p>
          <a:p>
            <a:r>
              <a:rPr lang="en-US" sz="4000" dirty="0"/>
              <a:t>You will terminate an </a:t>
            </a:r>
            <a:r>
              <a:rPr lang="en-US" sz="4000" b="1" dirty="0">
                <a:solidFill>
                  <a:srgbClr val="C00000"/>
                </a:solidFill>
              </a:rPr>
              <a:t>Amazon S3 </a:t>
            </a:r>
            <a:r>
              <a:rPr lang="en-US" sz="4000" dirty="0"/>
              <a:t>bucket, an </a:t>
            </a:r>
            <a:r>
              <a:rPr lang="en-US" sz="4000" b="1" dirty="0">
                <a:solidFill>
                  <a:srgbClr val="C00000"/>
                </a:solidFill>
              </a:rPr>
              <a:t>Amazon Cognito </a:t>
            </a:r>
            <a:r>
              <a:rPr lang="en-US" sz="4000" dirty="0"/>
              <a:t>User Pool, an </a:t>
            </a:r>
            <a:r>
              <a:rPr lang="en-US" sz="4000" b="1" dirty="0">
                <a:solidFill>
                  <a:srgbClr val="C00000"/>
                </a:solidFill>
              </a:rPr>
              <a:t>AWS Lambda </a:t>
            </a:r>
            <a:r>
              <a:rPr lang="en-US" sz="4000" dirty="0"/>
              <a:t>function, an </a:t>
            </a:r>
            <a:r>
              <a:rPr lang="en-US" sz="4000" b="1" dirty="0">
                <a:solidFill>
                  <a:srgbClr val="C00000"/>
                </a:solidFill>
              </a:rPr>
              <a:t>IAM</a:t>
            </a:r>
            <a:r>
              <a:rPr lang="en-US" sz="4000" dirty="0"/>
              <a:t> role, a </a:t>
            </a:r>
            <a:r>
              <a:rPr lang="en-US" sz="4000" b="1" dirty="0">
                <a:solidFill>
                  <a:srgbClr val="C00000"/>
                </a:solidFill>
              </a:rPr>
              <a:t>DynamoDB</a:t>
            </a:r>
            <a:r>
              <a:rPr lang="en-US" sz="4000" dirty="0"/>
              <a:t> table, a </a:t>
            </a:r>
            <a:r>
              <a:rPr lang="en-US" sz="4000" b="1" dirty="0">
                <a:solidFill>
                  <a:srgbClr val="C00000"/>
                </a:solidFill>
              </a:rPr>
              <a:t>REST API</a:t>
            </a:r>
            <a:r>
              <a:rPr lang="en-US" sz="4000" dirty="0"/>
              <a:t>, and a </a:t>
            </a:r>
            <a:r>
              <a:rPr lang="en-US" sz="4000" b="1" dirty="0">
                <a:solidFill>
                  <a:srgbClr val="C00000"/>
                </a:solidFill>
              </a:rPr>
              <a:t>CloudWatch</a:t>
            </a:r>
            <a:r>
              <a:rPr lang="en-US" sz="4000" dirty="0"/>
              <a:t> Log. </a:t>
            </a:r>
            <a:br>
              <a:rPr lang="en-US" sz="4000" dirty="0"/>
            </a:br>
            <a:r>
              <a:rPr lang="en-US" sz="4000" dirty="0"/>
              <a:t>It is a best practice to </a:t>
            </a:r>
            <a:r>
              <a:rPr lang="en-US" sz="4000" dirty="0">
                <a:solidFill>
                  <a:srgbClr val="FF0000"/>
                </a:solidFill>
              </a:rPr>
              <a:t>delete resources </a:t>
            </a:r>
            <a:r>
              <a:rPr lang="en-US" sz="4000" dirty="0"/>
              <a:t>you are no longer using to avoid unwanted charges.</a:t>
            </a:r>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5</a:t>
            </a:r>
          </a:p>
        </p:txBody>
      </p:sp>
      <p:pic>
        <p:nvPicPr>
          <p:cNvPr id="8" name="Picture 7">
            <a:extLst>
              <a:ext uri="{FF2B5EF4-FFF2-40B4-BE49-F238E27FC236}">
                <a16:creationId xmlns:a16="http://schemas.microsoft.com/office/drawing/2014/main" id="{FAE31192-1B7C-AF49-A903-6E8C863BDE6B}"/>
              </a:ext>
            </a:extLst>
          </p:cNvPr>
          <p:cNvPicPr>
            <a:picLocks noChangeAspect="1"/>
          </p:cNvPicPr>
          <p:nvPr/>
        </p:nvPicPr>
        <p:blipFill>
          <a:blip r:embed="rId4"/>
          <a:stretch>
            <a:fillRect/>
          </a:stretch>
        </p:blipFill>
        <p:spPr>
          <a:xfrm>
            <a:off x="277199" y="195516"/>
            <a:ext cx="1241563" cy="742028"/>
          </a:xfrm>
          <a:prstGeom prst="rect">
            <a:avLst/>
          </a:prstGeom>
        </p:spPr>
      </p:pic>
      <p:sp>
        <p:nvSpPr>
          <p:cNvPr id="11" name="Title 1">
            <a:extLst>
              <a:ext uri="{FF2B5EF4-FFF2-40B4-BE49-F238E27FC236}">
                <a16:creationId xmlns:a16="http://schemas.microsoft.com/office/drawing/2014/main" id="{F08D9AED-D363-7946-9185-ADB6F688EE9B}"/>
              </a:ext>
            </a:extLst>
          </p:cNvPr>
          <p:cNvSpPr>
            <a:spLocks noGrp="1"/>
          </p:cNvSpPr>
          <p:nvPr>
            <p:ph type="title"/>
          </p:nvPr>
        </p:nvSpPr>
        <p:spPr>
          <a:xfrm>
            <a:off x="949569" y="0"/>
            <a:ext cx="10539046" cy="1171575"/>
          </a:xfrm>
        </p:spPr>
        <p:txBody>
          <a:bodyPr>
            <a:normAutofit fontScale="90000"/>
          </a:bodyPr>
          <a:lstStyle/>
          <a:p>
            <a:r>
              <a:rPr lang="en-US" b="1" dirty="0">
                <a:latin typeface="Calibri" panose="020F0502020204030204" pitchFamily="34" charset="0"/>
                <a:cs typeface="Calibri" panose="020F0502020204030204" pitchFamily="34" charset="0"/>
              </a:rPr>
              <a:t>Build a Serverless Web Application</a:t>
            </a:r>
            <a:br>
              <a:rPr lang="en-US" b="1" dirty="0"/>
            </a:br>
            <a:r>
              <a:rPr lang="en-US" sz="2700" b="0" dirty="0">
                <a:latin typeface="Calibri" panose="020F0502020204030204" pitchFamily="34" charset="0"/>
                <a:cs typeface="Calibri" panose="020F0502020204030204" pitchFamily="34" charset="0"/>
              </a:rPr>
              <a:t>with Amazon S3, AWS Lambda, Amazon API Gateway, </a:t>
            </a:r>
            <a:br>
              <a:rPr lang="en-US" sz="2700" b="0" dirty="0">
                <a:latin typeface="Calibri" panose="020F0502020204030204" pitchFamily="34" charset="0"/>
                <a:cs typeface="Calibri" panose="020F0502020204030204" pitchFamily="34" charset="0"/>
              </a:rPr>
            </a:br>
            <a:r>
              <a:rPr lang="en-US" sz="2700" b="0" dirty="0">
                <a:latin typeface="Calibri" panose="020F0502020204030204" pitchFamily="34" charset="0"/>
                <a:cs typeface="Calibri" panose="020F0502020204030204" pitchFamily="34" charset="0"/>
              </a:rPr>
              <a:t>Amazon DynamoDB, and Amazon Cognito</a:t>
            </a:r>
          </a:p>
        </p:txBody>
      </p:sp>
    </p:spTree>
    <p:extLst>
      <p:ext uri="{BB962C8B-B14F-4D97-AF65-F5344CB8AC3E}">
        <p14:creationId xmlns:p14="http://schemas.microsoft.com/office/powerpoint/2010/main" val="1709885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p:txBody>
          <a:bodyPr>
            <a:normAutofit/>
          </a:bodyPr>
          <a:lstStyle/>
          <a:p>
            <a:r>
              <a:rPr lang="en-US" sz="7200" dirty="0">
                <a:latin typeface="+mn-lt"/>
              </a:rPr>
              <a:t>Outline</a:t>
            </a:r>
          </a:p>
        </p:txBody>
      </p:sp>
      <p:sp>
        <p:nvSpPr>
          <p:cNvPr id="3" name="Content Placeholder 2">
            <a:extLst>
              <a:ext uri="{FF2B5EF4-FFF2-40B4-BE49-F238E27FC236}">
                <a16:creationId xmlns:a16="http://schemas.microsoft.com/office/drawing/2014/main" id="{BCA87175-0F46-8F41-AE7A-D3A9FB2A4E62}"/>
              </a:ext>
            </a:extLst>
          </p:cNvPr>
          <p:cNvSpPr>
            <a:spLocks noGrp="1"/>
          </p:cNvSpPr>
          <p:nvPr>
            <p:ph idx="1"/>
          </p:nvPr>
        </p:nvSpPr>
        <p:spPr>
          <a:xfrm>
            <a:off x="2087880" y="2033341"/>
            <a:ext cx="9736690" cy="4143621"/>
          </a:xfrm>
        </p:spPr>
        <p:txBody>
          <a:bodyPr>
            <a:normAutofit/>
          </a:bodyPr>
          <a:lstStyle/>
          <a:p>
            <a:pPr marL="320040" indent="-320040">
              <a:lnSpc>
                <a:spcPct val="100000"/>
              </a:lnSpc>
              <a:spcBef>
                <a:spcPts val="1600"/>
              </a:spcBef>
            </a:pPr>
            <a:r>
              <a:rPr lang="en-US" sz="5000" b="1" dirty="0">
                <a:latin typeface="HEITI TC MEDIUM" pitchFamily="2" charset="-128"/>
                <a:ea typeface="HEITI TC MEDIUM" pitchFamily="2" charset="-128"/>
              </a:rPr>
              <a:t>AWS </a:t>
            </a:r>
            <a:r>
              <a:rPr lang="zh-TW" altLang="en-US" sz="5000" b="1" dirty="0">
                <a:latin typeface="HEITI TC MEDIUM" pitchFamily="2" charset="-128"/>
                <a:ea typeface="HEITI TC MEDIUM" pitchFamily="2" charset="-128"/>
              </a:rPr>
              <a:t>雲端計算應用導入教學</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課程理論中融入</a:t>
            </a:r>
            <a:r>
              <a:rPr lang="en-US" altLang="zh-TW" sz="5000" b="1" dirty="0">
                <a:latin typeface="HEITI TC MEDIUM" pitchFamily="2" charset="-128"/>
                <a:ea typeface="HEITI TC MEDIUM" pitchFamily="2" charset="-128"/>
              </a:rPr>
              <a:t> </a:t>
            </a:r>
            <a:r>
              <a:rPr lang="en-US" sz="5000" b="1" dirty="0">
                <a:latin typeface="HEITI TC MEDIUM" pitchFamily="2" charset="-128"/>
                <a:ea typeface="HEITI TC MEDIUM" pitchFamily="2" charset="-128"/>
              </a:rPr>
              <a:t>AWS </a:t>
            </a:r>
            <a:r>
              <a:rPr lang="en-US" sz="5000" b="1" dirty="0" err="1">
                <a:latin typeface="HEITI TC MEDIUM" pitchFamily="2" charset="-128"/>
                <a:ea typeface="HEITI TC MEDIUM" pitchFamily="2" charset="-128"/>
              </a:rPr>
              <a:t>雲端計算</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帶領學生進行雲端實作</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en-US" altLang="zh-TW" sz="5000" b="1" dirty="0">
                <a:solidFill>
                  <a:srgbClr val="C00000"/>
                </a:solidFill>
                <a:latin typeface="HEITI TC MEDIUM" pitchFamily="2" charset="-128"/>
                <a:ea typeface="HEITI TC MEDIUM" pitchFamily="2" charset="-128"/>
              </a:rPr>
              <a:t>NTPU AWS </a:t>
            </a:r>
            <a:r>
              <a:rPr lang="zh-TW" altLang="en-US" sz="5000" b="1" dirty="0">
                <a:solidFill>
                  <a:srgbClr val="C00000"/>
                </a:solidFill>
                <a:latin typeface="HEITI TC MEDIUM" pitchFamily="2" charset="-128"/>
                <a:ea typeface="HEITI TC MEDIUM" pitchFamily="2" charset="-128"/>
              </a:rPr>
              <a:t>雲創學院教師社群</a:t>
            </a:r>
            <a:endParaRPr lang="en-US" altLang="zh-TW" sz="5000" b="1" dirty="0">
              <a:solidFill>
                <a:srgbClr val="C00000"/>
              </a:solidFill>
              <a:latin typeface="HEITI TC MEDIUM" pitchFamily="2" charset="-128"/>
              <a:ea typeface="HEITI TC MEDIUM" pitchFamily="2" charset="-128"/>
            </a:endParaRPr>
          </a:p>
          <a:p>
            <a:pPr>
              <a:lnSpc>
                <a:spcPct val="100000"/>
              </a:lnSpc>
              <a:spcBef>
                <a:spcPts val="1600"/>
              </a:spcBef>
            </a:pPr>
            <a:endParaRPr lang="en-US" altLang="zh-TW" sz="5000" b="1" dirty="0">
              <a:latin typeface="HEITI TC MEDIUM" pitchFamily="2" charset="-128"/>
              <a:ea typeface="HEITI TC MEDIUM" pitchFamily="2" charset="-128"/>
            </a:endParaRPr>
          </a:p>
          <a:p>
            <a:pPr>
              <a:lnSpc>
                <a:spcPct val="100000"/>
              </a:lnSpc>
              <a:spcBef>
                <a:spcPts val="1600"/>
              </a:spcBef>
            </a:pPr>
            <a:endParaRPr lang="en-US" sz="5000" b="1"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55</a:t>
            </a:fld>
            <a:endParaRPr lang="en-US"/>
          </a:p>
        </p:txBody>
      </p:sp>
      <p:pic>
        <p:nvPicPr>
          <p:cNvPr id="10" name="Picture 9">
            <a:extLst>
              <a:ext uri="{FF2B5EF4-FFF2-40B4-BE49-F238E27FC236}">
                <a16:creationId xmlns:a16="http://schemas.microsoft.com/office/drawing/2014/main" id="{077BB616-235D-2546-B471-DF29ED566F28}"/>
              </a:ext>
            </a:extLst>
          </p:cNvPr>
          <p:cNvPicPr>
            <a:picLocks noChangeAspect="1"/>
          </p:cNvPicPr>
          <p:nvPr/>
        </p:nvPicPr>
        <p:blipFill>
          <a:blip r:embed="rId2"/>
          <a:stretch>
            <a:fillRect/>
          </a:stretch>
        </p:blipFill>
        <p:spPr>
          <a:xfrm>
            <a:off x="10104120" y="941539"/>
            <a:ext cx="1960365" cy="884086"/>
          </a:xfrm>
          <a:prstGeom prst="rect">
            <a:avLst/>
          </a:prstGeom>
        </p:spPr>
      </p:pic>
      <p:pic>
        <p:nvPicPr>
          <p:cNvPr id="11" name="Picture 10">
            <a:extLst>
              <a:ext uri="{FF2B5EF4-FFF2-40B4-BE49-F238E27FC236}">
                <a16:creationId xmlns:a16="http://schemas.microsoft.com/office/drawing/2014/main" id="{F9C8653D-7603-B248-9D7D-EE15ADBCF114}"/>
              </a:ext>
            </a:extLst>
          </p:cNvPr>
          <p:cNvPicPr>
            <a:picLocks noChangeAspect="1"/>
          </p:cNvPicPr>
          <p:nvPr/>
        </p:nvPicPr>
        <p:blipFill>
          <a:blip r:embed="rId3"/>
          <a:stretch>
            <a:fillRect/>
          </a:stretch>
        </p:blipFill>
        <p:spPr>
          <a:xfrm>
            <a:off x="239264" y="1729374"/>
            <a:ext cx="1377870" cy="1671305"/>
          </a:xfrm>
          <a:prstGeom prst="rect">
            <a:avLst/>
          </a:prstGeom>
        </p:spPr>
      </p:pic>
      <p:pic>
        <p:nvPicPr>
          <p:cNvPr id="12" name="Picture 11">
            <a:extLst>
              <a:ext uri="{FF2B5EF4-FFF2-40B4-BE49-F238E27FC236}">
                <a16:creationId xmlns:a16="http://schemas.microsoft.com/office/drawing/2014/main" id="{8021AFB2-068C-E04C-8530-9E5C360CDD1E}"/>
              </a:ext>
            </a:extLst>
          </p:cNvPr>
          <p:cNvPicPr>
            <a:picLocks noChangeAspect="1"/>
          </p:cNvPicPr>
          <p:nvPr/>
        </p:nvPicPr>
        <p:blipFill>
          <a:blip r:embed="rId4"/>
          <a:stretch>
            <a:fillRect/>
          </a:stretch>
        </p:blipFill>
        <p:spPr>
          <a:xfrm>
            <a:off x="91633" y="5167671"/>
            <a:ext cx="1673132" cy="1673132"/>
          </a:xfrm>
          <a:prstGeom prst="rect">
            <a:avLst/>
          </a:prstGeom>
        </p:spPr>
      </p:pic>
      <p:pic>
        <p:nvPicPr>
          <p:cNvPr id="13" name="Picture 12">
            <a:extLst>
              <a:ext uri="{FF2B5EF4-FFF2-40B4-BE49-F238E27FC236}">
                <a16:creationId xmlns:a16="http://schemas.microsoft.com/office/drawing/2014/main" id="{F834B1CF-E782-3449-9C0B-2CE3C3308851}"/>
              </a:ext>
            </a:extLst>
          </p:cNvPr>
          <p:cNvPicPr>
            <a:picLocks noChangeAspect="1"/>
          </p:cNvPicPr>
          <p:nvPr/>
        </p:nvPicPr>
        <p:blipFill>
          <a:blip r:embed="rId5"/>
          <a:stretch>
            <a:fillRect/>
          </a:stretch>
        </p:blipFill>
        <p:spPr>
          <a:xfrm>
            <a:off x="91633" y="3462124"/>
            <a:ext cx="1673132" cy="1673132"/>
          </a:xfrm>
          <a:prstGeom prst="rect">
            <a:avLst/>
          </a:prstGeom>
        </p:spPr>
      </p:pic>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16" name="Picture 15">
            <a:extLst>
              <a:ext uri="{FF2B5EF4-FFF2-40B4-BE49-F238E27FC236}">
                <a16:creationId xmlns:a16="http://schemas.microsoft.com/office/drawing/2014/main" id="{B898A249-AF70-444E-857C-747EE6599F76}"/>
              </a:ext>
            </a:extLst>
          </p:cNvPr>
          <p:cNvPicPr>
            <a:picLocks noChangeAspect="1"/>
          </p:cNvPicPr>
          <p:nvPr/>
        </p:nvPicPr>
        <p:blipFill>
          <a:blip r:embed="rId8"/>
          <a:stretch>
            <a:fillRect/>
          </a:stretch>
        </p:blipFill>
        <p:spPr>
          <a:xfrm>
            <a:off x="10043159" y="221752"/>
            <a:ext cx="2021326" cy="512070"/>
          </a:xfrm>
          <a:prstGeom prst="rect">
            <a:avLst/>
          </a:prstGeom>
        </p:spPr>
      </p:pic>
    </p:spTree>
    <p:extLst>
      <p:ext uri="{BB962C8B-B14F-4D97-AF65-F5344CB8AC3E}">
        <p14:creationId xmlns:p14="http://schemas.microsoft.com/office/powerpoint/2010/main" val="1201708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a:xfrm>
            <a:off x="1891430" y="368415"/>
            <a:ext cx="9386956" cy="1234917"/>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雲創學院教師教學社群宗旨</a:t>
            </a:r>
            <a:endParaRPr lang="en-US"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56</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5" name="內容版面配置區 4">
            <a:extLst>
              <a:ext uri="{FF2B5EF4-FFF2-40B4-BE49-F238E27FC236}">
                <a16:creationId xmlns:a16="http://schemas.microsoft.com/office/drawing/2014/main" id="{DC561C94-D623-4AE5-9043-4D31A1F62224}"/>
              </a:ext>
            </a:extLst>
          </p:cNvPr>
          <p:cNvSpPr>
            <a:spLocks noGrp="1"/>
          </p:cNvSpPr>
          <p:nvPr>
            <p:ph idx="1"/>
          </p:nvPr>
        </p:nvSpPr>
        <p:spPr>
          <a:xfrm>
            <a:off x="762785" y="1907285"/>
            <a:ext cx="10861367" cy="4582300"/>
          </a:xfrm>
        </p:spPr>
        <p:txBody>
          <a:bodyPr>
            <a:noAutofit/>
          </a:bodyPr>
          <a:lstStyle/>
          <a:p>
            <a:r>
              <a:rPr lang="zh-TW" altLang="en-US" sz="3400" dirty="0">
                <a:latin typeface="Heiti TC Medium" pitchFamily="2" charset="-128"/>
                <a:ea typeface="Heiti TC Medium" pitchFamily="2" charset="-128"/>
              </a:rPr>
              <a:t>期望本教師教學社群成員在</a:t>
            </a:r>
            <a:r>
              <a:rPr lang="en-US" altLang="zh-TW" sz="3400" dirty="0">
                <a:latin typeface="Heiti TC Medium" pitchFamily="2" charset="-128"/>
                <a:ea typeface="Heiti TC Medium" pitchFamily="2" charset="-128"/>
              </a:rPr>
              <a:t>AWS</a:t>
            </a:r>
            <a:r>
              <a:rPr lang="zh-TW" altLang="en-US" sz="3400" dirty="0">
                <a:latin typeface="Heiti TC Medium" pitchFamily="2" charset="-128"/>
                <a:ea typeface="Heiti TC Medium" pitchFamily="2" charset="-128"/>
              </a:rPr>
              <a:t>雲創學院的架構下，</a:t>
            </a:r>
            <a:br>
              <a:rPr lang="en-US" altLang="zh-TW" sz="3400" dirty="0">
                <a:latin typeface="Heiti TC Medium" pitchFamily="2" charset="-128"/>
                <a:ea typeface="Heiti TC Medium" pitchFamily="2" charset="-128"/>
              </a:rPr>
            </a:br>
            <a:r>
              <a:rPr lang="zh-TW" altLang="en-US" sz="3400" dirty="0">
                <a:latin typeface="Heiti TC Medium" pitchFamily="2" charset="-128"/>
                <a:ea typeface="Heiti TC Medium" pitchFamily="2" charset="-128"/>
              </a:rPr>
              <a:t>成為校內各單位之雲端基石</a:t>
            </a:r>
            <a:endParaRPr lang="en-US" altLang="zh-TW" sz="3400" dirty="0">
              <a:latin typeface="Heiti TC Medium" pitchFamily="2" charset="-128"/>
              <a:ea typeface="Heiti TC Medium" pitchFamily="2" charset="-128"/>
            </a:endParaRPr>
          </a:p>
          <a:p>
            <a:r>
              <a:rPr lang="zh-TW" altLang="en-US" sz="3400" dirty="0">
                <a:latin typeface="Heiti TC Medium" pitchFamily="2" charset="-128"/>
                <a:ea typeface="Heiti TC Medium" pitchFamily="2" charset="-128"/>
              </a:rPr>
              <a:t>學習各種跨領域且便利之雲端服務</a:t>
            </a:r>
          </a:p>
          <a:p>
            <a:r>
              <a:rPr lang="zh-TW" altLang="en-US" sz="3400" dirty="0">
                <a:latin typeface="Heiti TC Medium" pitchFamily="2" charset="-128"/>
                <a:ea typeface="Heiti TC Medium" pitchFamily="2" charset="-128"/>
              </a:rPr>
              <a:t>透過各項雲端服務針對教學發展、學術研究及產學發展三大面向，結合產官學界的力量進行整合與創新</a:t>
            </a:r>
            <a:endParaRPr lang="en-US" altLang="zh-TW" sz="3400" dirty="0">
              <a:latin typeface="Heiti TC Medium" pitchFamily="2" charset="-128"/>
              <a:ea typeface="Heiti TC Medium" pitchFamily="2" charset="-128"/>
            </a:endParaRPr>
          </a:p>
          <a:p>
            <a:r>
              <a:rPr lang="zh-TW" altLang="en-US" sz="3400" dirty="0">
                <a:latin typeface="Heiti TC Medium" pitchFamily="2" charset="-128"/>
                <a:ea typeface="Heiti TC Medium" pitchFamily="2" charset="-128"/>
              </a:rPr>
              <a:t>本計畫選定「跨領域課程推動」、「鼓勵實作與競賽」以及「深化學生國際力」作為主要實施策略</a:t>
            </a:r>
          </a:p>
        </p:txBody>
      </p:sp>
    </p:spTree>
    <p:extLst>
      <p:ext uri="{BB962C8B-B14F-4D97-AF65-F5344CB8AC3E}">
        <p14:creationId xmlns:p14="http://schemas.microsoft.com/office/powerpoint/2010/main" val="3583208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a:xfrm>
            <a:off x="1891430" y="199050"/>
            <a:ext cx="9944785" cy="1071734"/>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雲創學院教師教學社群活動表</a:t>
            </a:r>
            <a:endParaRPr lang="en-US"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57</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graphicFrame>
        <p:nvGraphicFramePr>
          <p:cNvPr id="7" name="內容版面配置區 6">
            <a:extLst>
              <a:ext uri="{FF2B5EF4-FFF2-40B4-BE49-F238E27FC236}">
                <a16:creationId xmlns:a16="http://schemas.microsoft.com/office/drawing/2014/main" id="{7F010166-6DD3-4FE4-8E08-FEFEB3B3D164}"/>
              </a:ext>
            </a:extLst>
          </p:cNvPr>
          <p:cNvGraphicFramePr>
            <a:graphicFrameLocks noGrp="1"/>
          </p:cNvGraphicFramePr>
          <p:nvPr>
            <p:ph idx="1"/>
            <p:extLst>
              <p:ext uri="{D42A27DB-BD31-4B8C-83A1-F6EECF244321}">
                <p14:modId xmlns:p14="http://schemas.microsoft.com/office/powerpoint/2010/main" val="1278288441"/>
              </p:ext>
            </p:extLst>
          </p:nvPr>
        </p:nvGraphicFramePr>
        <p:xfrm>
          <a:off x="329624" y="1703540"/>
          <a:ext cx="11369688" cy="4905903"/>
        </p:xfrm>
        <a:graphic>
          <a:graphicData uri="http://schemas.openxmlformats.org/drawingml/2006/table">
            <a:tbl>
              <a:tblPr firstRow="1" bandRow="1">
                <a:tableStyleId>{2D5ABB26-0587-4C30-8999-92F81FD0307C}</a:tableStyleId>
              </a:tblPr>
              <a:tblGrid>
                <a:gridCol w="672458">
                  <a:extLst>
                    <a:ext uri="{9D8B030D-6E8A-4147-A177-3AD203B41FA5}">
                      <a16:colId xmlns:a16="http://schemas.microsoft.com/office/drawing/2014/main" val="1614267853"/>
                    </a:ext>
                  </a:extLst>
                </a:gridCol>
                <a:gridCol w="1691014">
                  <a:extLst>
                    <a:ext uri="{9D8B030D-6E8A-4147-A177-3AD203B41FA5}">
                      <a16:colId xmlns:a16="http://schemas.microsoft.com/office/drawing/2014/main" val="2369621497"/>
                    </a:ext>
                  </a:extLst>
                </a:gridCol>
                <a:gridCol w="6375748">
                  <a:extLst>
                    <a:ext uri="{9D8B030D-6E8A-4147-A177-3AD203B41FA5}">
                      <a16:colId xmlns:a16="http://schemas.microsoft.com/office/drawing/2014/main" val="2397911774"/>
                    </a:ext>
                  </a:extLst>
                </a:gridCol>
                <a:gridCol w="2630468">
                  <a:extLst>
                    <a:ext uri="{9D8B030D-6E8A-4147-A177-3AD203B41FA5}">
                      <a16:colId xmlns:a16="http://schemas.microsoft.com/office/drawing/2014/main" val="3827514323"/>
                    </a:ext>
                  </a:extLst>
                </a:gridCol>
              </a:tblGrid>
              <a:tr h="687880">
                <a:tc>
                  <a:txBody>
                    <a:bodyPr/>
                    <a:lstStyle/>
                    <a:p>
                      <a:pPr marL="0" marR="0" algn="ctr">
                        <a:spcBef>
                          <a:spcPts val="0"/>
                        </a:spcBef>
                        <a:spcAft>
                          <a:spcPts val="0"/>
                        </a:spcAft>
                      </a:pPr>
                      <a:r>
                        <a:rPr lang="zh-TW" altLang="en-US" sz="2000" dirty="0">
                          <a:effectLst/>
                          <a:latin typeface="Heiti TC Medium" pitchFamily="2" charset="-128"/>
                          <a:ea typeface="Heiti TC Medium" pitchFamily="2" charset="-128"/>
                        </a:rPr>
                        <a:t>場次</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400" dirty="0">
                          <a:effectLst/>
                          <a:latin typeface="Heiti TC Medium" pitchFamily="2" charset="-128"/>
                          <a:ea typeface="Heiti TC Medium" pitchFamily="2" charset="-128"/>
                        </a:rPr>
                        <a:t>時間</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400" dirty="0">
                          <a:effectLst/>
                          <a:latin typeface="Heiti TC Medium" pitchFamily="2" charset="-128"/>
                          <a:ea typeface="Heiti TC Medium" pitchFamily="2" charset="-128"/>
                        </a:rPr>
                        <a:t>活動內容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400" dirty="0">
                          <a:effectLst/>
                          <a:latin typeface="Heiti TC Medium" pitchFamily="2" charset="-128"/>
                          <a:ea typeface="Heiti TC Medium" pitchFamily="2" charset="-128"/>
                        </a:rPr>
                        <a:t>主講人</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360459"/>
                  </a:ext>
                </a:extLst>
              </a:tr>
              <a:tr h="687880">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2021/09/07</a:t>
                      </a:r>
                      <a:endParaRPr lang="zh-TW" altLang="en-US" sz="20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a:t>
                      </a:r>
                      <a:r>
                        <a:rPr lang="zh-TW" altLang="en-US" sz="2000" dirty="0">
                          <a:effectLst/>
                          <a:latin typeface="Heiti TC Medium" pitchFamily="2" charset="-128"/>
                          <a:ea typeface="Heiti TC Medium" pitchFamily="2" charset="-128"/>
                        </a:rPr>
                        <a:t>雲創學院教師增能培訓</a:t>
                      </a:r>
                      <a:r>
                        <a:rPr lang="en-US" altLang="zh-TW" sz="2000" dirty="0">
                          <a:effectLst/>
                          <a:latin typeface="Heiti TC Medium" pitchFamily="2" charset="-128"/>
                          <a:ea typeface="Heiti TC Medium" pitchFamily="2" charset="-128"/>
                        </a:rPr>
                        <a:t>] AWS</a:t>
                      </a:r>
                      <a:r>
                        <a:rPr lang="zh-TW" altLang="en-US" sz="2000" dirty="0">
                          <a:effectLst/>
                          <a:latin typeface="Heiti TC Medium" pitchFamily="2" charset="-128"/>
                          <a:ea typeface="Heiti TC Medium" pitchFamily="2" charset="-128"/>
                        </a:rPr>
                        <a:t>數據分析應用工作坊</a:t>
                      </a:r>
                      <a:br>
                        <a:rPr lang="en-US" altLang="zh-TW" sz="2000" dirty="0">
                          <a:effectLst/>
                          <a:latin typeface="Heiti TC Medium" pitchFamily="2" charset="-128"/>
                          <a:ea typeface="Heiti TC Medium" pitchFamily="2" charset="-128"/>
                        </a:rPr>
                      </a:br>
                      <a:r>
                        <a:rPr lang="zh-TW" altLang="en-US" sz="2000" dirty="0">
                          <a:effectLst/>
                          <a:latin typeface="Heiti TC Medium" pitchFamily="2" charset="-128"/>
                          <a:ea typeface="Heiti TC Medium" pitchFamily="2" charset="-128"/>
                        </a:rPr>
                        <a:t>教師社群交流座談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200" dirty="0">
                          <a:effectLst/>
                          <a:latin typeface="Heiti TC Medium" pitchFamily="2" charset="-128"/>
                          <a:ea typeface="Heiti TC Medium" pitchFamily="2" charset="-128"/>
                        </a:rPr>
                        <a:t>戴敏育 副教授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4340164"/>
                  </a:ext>
                </a:extLst>
              </a:tr>
              <a:tr h="746853">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2021/10/14</a:t>
                      </a:r>
                      <a:endParaRPr lang="zh-TW" altLang="en-US" sz="20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000" dirty="0">
                          <a:effectLst/>
                          <a:latin typeface="Heiti TC Medium" pitchFamily="2" charset="-128"/>
                          <a:ea typeface="Heiti TC Medium" pitchFamily="2" charset="-128"/>
                        </a:rPr>
                        <a:t>應用 </a:t>
                      </a:r>
                      <a:r>
                        <a:rPr lang="en-US" altLang="zh-TW" sz="2000" dirty="0">
                          <a:effectLst/>
                          <a:latin typeface="Heiti TC Medium" pitchFamily="2" charset="-128"/>
                          <a:ea typeface="Heiti TC Medium" pitchFamily="2" charset="-128"/>
                        </a:rPr>
                        <a:t>AWS </a:t>
                      </a:r>
                      <a:r>
                        <a:rPr lang="zh-TW" altLang="en-US" sz="2000" dirty="0">
                          <a:effectLst/>
                          <a:latin typeface="Heiti TC Medium" pitchFamily="2" charset="-128"/>
                          <a:ea typeface="Heiti TC Medium" pitchFamily="2" charset="-128"/>
                        </a:rPr>
                        <a:t>雲端平台於科技素養相關課程推動策略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200" dirty="0">
                          <a:latin typeface="Heiti TC Medium" pitchFamily="2" charset="-128"/>
                          <a:ea typeface="Heiti TC Medium" pitchFamily="2" charset="-128"/>
                        </a:rPr>
                        <a:t>張玉山 教務長</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0162217"/>
                  </a:ext>
                </a:extLst>
              </a:tr>
              <a:tr h="687880">
                <a:tc>
                  <a:txBody>
                    <a:bodyPr/>
                    <a:lstStyle/>
                    <a:p>
                      <a:pPr marL="0" marR="0" algn="ctr">
                        <a:spcBef>
                          <a:spcPts val="0"/>
                        </a:spcBef>
                        <a:spcAft>
                          <a:spcPts val="0"/>
                        </a:spcAft>
                      </a:pPr>
                      <a:r>
                        <a:rPr lang="en-US" altLang="zh-TW" sz="2000">
                          <a:effectLst/>
                          <a:latin typeface="Heiti TC Medium" pitchFamily="2" charset="-128"/>
                          <a:ea typeface="Heiti TC Medium" pitchFamily="2" charset="-128"/>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2021/10/27</a:t>
                      </a:r>
                      <a:endParaRPr lang="zh-TW" altLang="en-US" sz="20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AWS</a:t>
                      </a:r>
                      <a:r>
                        <a:rPr lang="zh-TW" altLang="en-US" sz="2000" dirty="0">
                          <a:effectLst/>
                          <a:latin typeface="Heiti TC Medium" pitchFamily="2" charset="-128"/>
                          <a:ea typeface="Heiti TC Medium" pitchFamily="2" charset="-128"/>
                        </a:rPr>
                        <a:t>教學經驗及競賽資訊分享</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200" dirty="0">
                          <a:effectLst/>
                          <a:latin typeface="Heiti TC Medium" pitchFamily="2" charset="-128"/>
                          <a:ea typeface="Heiti TC Medium" pitchFamily="2" charset="-128"/>
                        </a:rPr>
                        <a:t>黃懷陞 助理教授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0168331"/>
                  </a:ext>
                </a:extLst>
              </a:tr>
              <a:tr h="703765">
                <a:tc>
                  <a:txBody>
                    <a:bodyPr/>
                    <a:lstStyle/>
                    <a:p>
                      <a:pPr marL="0" marR="0" algn="ctr">
                        <a:spcBef>
                          <a:spcPts val="0"/>
                        </a:spcBef>
                        <a:spcAft>
                          <a:spcPts val="0"/>
                        </a:spcAft>
                      </a:pPr>
                      <a:r>
                        <a:rPr lang="en-US" altLang="zh-TW" sz="2000">
                          <a:effectLst/>
                          <a:latin typeface="Heiti TC Medium" pitchFamily="2" charset="-128"/>
                          <a:ea typeface="Heiti TC Medium" pitchFamily="2" charset="-128"/>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2021/11/11</a:t>
                      </a:r>
                      <a:endParaRPr lang="zh-TW" altLang="en-US" sz="20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USC AWS</a:t>
                      </a:r>
                      <a:r>
                        <a:rPr lang="zh-TW" altLang="en-US" sz="2000" dirty="0">
                          <a:effectLst/>
                          <a:latin typeface="Heiti TC Medium" pitchFamily="2" charset="-128"/>
                          <a:ea typeface="Heiti TC Medium" pitchFamily="2" charset="-128"/>
                        </a:rPr>
                        <a:t>雲端應用融入課程經驗分享</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200" dirty="0">
                          <a:effectLst/>
                          <a:latin typeface="Heiti TC Medium" pitchFamily="2" charset="-128"/>
                          <a:ea typeface="Heiti TC Medium" pitchFamily="2" charset="-128"/>
                        </a:rPr>
                        <a:t>李孟晃 教務長 </a:t>
                      </a:r>
                      <a:br>
                        <a:rPr lang="en-US" altLang="zh-TW" sz="2200" dirty="0">
                          <a:effectLst/>
                          <a:latin typeface="Heiti TC Medium" pitchFamily="2" charset="-128"/>
                          <a:ea typeface="Heiti TC Medium" pitchFamily="2" charset="-128"/>
                        </a:rPr>
                      </a:br>
                      <a:r>
                        <a:rPr lang="zh-TW" altLang="en-US" sz="2200" dirty="0">
                          <a:effectLst/>
                          <a:latin typeface="Heiti TC Medium" pitchFamily="2" charset="-128"/>
                          <a:ea typeface="Heiti TC Medium" pitchFamily="2" charset="-128"/>
                        </a:rPr>
                        <a:t>實踐大學</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594983"/>
                  </a:ext>
                </a:extLst>
              </a:tr>
              <a:tr h="703765">
                <a:tc>
                  <a:txBody>
                    <a:bodyPr/>
                    <a:lstStyle/>
                    <a:p>
                      <a:pPr marL="0" marR="0" algn="ctr">
                        <a:spcBef>
                          <a:spcPts val="0"/>
                        </a:spcBef>
                        <a:spcAft>
                          <a:spcPts val="0"/>
                        </a:spcAft>
                      </a:pPr>
                      <a:r>
                        <a:rPr lang="en-US" altLang="zh-TW" sz="2000">
                          <a:effectLst/>
                          <a:latin typeface="Heiti TC Medium" pitchFamily="2" charset="-128"/>
                          <a:ea typeface="Heiti TC Medium" pitchFamily="2" charset="-128"/>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2021/11/25</a:t>
                      </a:r>
                      <a:endParaRPr lang="zh-TW" altLang="en-US" sz="20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000" dirty="0">
                          <a:effectLst/>
                          <a:latin typeface="Heiti TC Medium" pitchFamily="2" charset="-128"/>
                          <a:ea typeface="Heiti TC Medium" pitchFamily="2" charset="-128"/>
                        </a:rPr>
                        <a:t>教發中心推動 </a:t>
                      </a:r>
                      <a:r>
                        <a:rPr lang="en-US" altLang="zh-TW" sz="2000" dirty="0">
                          <a:effectLst/>
                          <a:latin typeface="Heiti TC Medium" pitchFamily="2" charset="-128"/>
                          <a:ea typeface="Heiti TC Medium" pitchFamily="2" charset="-128"/>
                        </a:rPr>
                        <a:t>NTPU AWS </a:t>
                      </a:r>
                      <a:r>
                        <a:rPr lang="zh-TW" altLang="en-US" sz="2000" dirty="0">
                          <a:effectLst/>
                          <a:latin typeface="Heiti TC Medium" pitchFamily="2" charset="-128"/>
                          <a:ea typeface="Heiti TC Medium" pitchFamily="2" charset="-128"/>
                        </a:rPr>
                        <a:t>雲創學院之未來規劃與支援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200" dirty="0">
                          <a:effectLst/>
                          <a:latin typeface="Heiti TC Medium" pitchFamily="2" charset="-128"/>
                          <a:ea typeface="Heiti TC Medium" pitchFamily="2" charset="-128"/>
                        </a:rPr>
                        <a:t>蘇南誠 </a:t>
                      </a:r>
                      <a:br>
                        <a:rPr lang="en-US" altLang="zh-TW" sz="2200" dirty="0">
                          <a:effectLst/>
                          <a:latin typeface="Heiti TC Medium" pitchFamily="2" charset="-128"/>
                          <a:ea typeface="Heiti TC Medium" pitchFamily="2" charset="-128"/>
                        </a:rPr>
                      </a:br>
                      <a:r>
                        <a:rPr lang="zh-TW" altLang="en-US" sz="2200" dirty="0">
                          <a:latin typeface="Heiti TC Medium" pitchFamily="2" charset="-128"/>
                          <a:ea typeface="Heiti TC Medium" pitchFamily="2" charset="-128"/>
                        </a:rPr>
                        <a:t>教學發展中心主任</a:t>
                      </a:r>
                      <a:endParaRPr lang="zh-TW" altLang="en-US" sz="22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651440"/>
                  </a:ext>
                </a:extLst>
              </a:tr>
              <a:tr h="687880">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effectLst/>
                          <a:latin typeface="Heiti TC Medium" pitchFamily="2" charset="-128"/>
                          <a:ea typeface="Heiti TC Medium" pitchFamily="2" charset="-128"/>
                        </a:rPr>
                        <a:t>2021/11/25</a:t>
                      </a:r>
                      <a:endParaRPr lang="zh-TW" altLang="en-US" sz="2000" dirty="0">
                        <a:effectLst/>
                        <a:latin typeface="Heiti TC Medium" pitchFamily="2" charset="-128"/>
                        <a:ea typeface="Heiti TC Medium" pitchFamily="2"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altLang="zh-TW" sz="2000" dirty="0">
                          <a:effectLst/>
                          <a:latin typeface="Heiti TC Medium" pitchFamily="2" charset="-128"/>
                          <a:ea typeface="Heiti TC Medium" pitchFamily="2" charset="-128"/>
                        </a:rPr>
                        <a:t>NTPU AWS </a:t>
                      </a:r>
                      <a:r>
                        <a:rPr lang="zh-TW" altLang="en-US" sz="2000" dirty="0">
                          <a:effectLst/>
                          <a:latin typeface="Heiti TC Medium" pitchFamily="2" charset="-128"/>
                          <a:ea typeface="Heiti TC Medium" pitchFamily="2" charset="-128"/>
                        </a:rPr>
                        <a:t>雲創學院 </a:t>
                      </a:r>
                      <a:r>
                        <a:rPr lang="en-US" altLang="zh-TW" sz="2000" dirty="0">
                          <a:effectLst/>
                          <a:latin typeface="Heiti TC Medium" pitchFamily="2" charset="-128"/>
                          <a:ea typeface="Heiti TC Medium" pitchFamily="2" charset="-128"/>
                        </a:rPr>
                        <a:t>TA </a:t>
                      </a:r>
                      <a:r>
                        <a:rPr lang="zh-TW" altLang="en-US" sz="2000" dirty="0">
                          <a:effectLst/>
                          <a:latin typeface="Heiti TC Medium" pitchFamily="2" charset="-128"/>
                          <a:ea typeface="Heiti TC Medium" pitchFamily="2" charset="-128"/>
                        </a:rPr>
                        <a:t>培訓實作工作坊：</a:t>
                      </a:r>
                      <a:br>
                        <a:rPr lang="en-US" altLang="zh-TW" sz="2000" dirty="0">
                          <a:effectLst/>
                          <a:latin typeface="Heiti TC Medium" pitchFamily="2" charset="-128"/>
                          <a:ea typeface="Heiti TC Medium" pitchFamily="2" charset="-128"/>
                        </a:rPr>
                      </a:br>
                      <a:r>
                        <a:rPr lang="zh-TW" altLang="en-US" sz="2000" dirty="0">
                          <a:effectLst/>
                          <a:latin typeface="Heiti TC Medium" pitchFamily="2" charset="-128"/>
                          <a:ea typeface="Heiti TC Medium" pitchFamily="2" charset="-128"/>
                        </a:rPr>
                        <a:t>建立 </a:t>
                      </a:r>
                      <a:r>
                        <a:rPr lang="en-US" altLang="zh-TW" sz="2000" dirty="0">
                          <a:effectLst/>
                          <a:latin typeface="Heiti TC Medium" pitchFamily="2" charset="-128"/>
                          <a:ea typeface="Heiti TC Medium" pitchFamily="2" charset="-128"/>
                        </a:rPr>
                        <a:t>AWS EC2 </a:t>
                      </a:r>
                      <a:r>
                        <a:rPr lang="zh-TW" altLang="en-US" sz="2000" dirty="0">
                          <a:effectLst/>
                          <a:latin typeface="Heiti TC Medium" pitchFamily="2" charset="-128"/>
                          <a:ea typeface="Heiti TC Medium" pitchFamily="2" charset="-128"/>
                        </a:rPr>
                        <a:t>雲端虛擬主機</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zh-TW" altLang="en-US" sz="2200" dirty="0">
                          <a:effectLst/>
                          <a:latin typeface="Heiti TC Medium" pitchFamily="2" charset="-128"/>
                          <a:ea typeface="Heiti TC Medium" pitchFamily="2" charset="-128"/>
                        </a:rPr>
                        <a:t>鄧詠薇 助教</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087115"/>
                  </a:ext>
                </a:extLst>
              </a:tr>
            </a:tbl>
          </a:graphicData>
        </a:graphic>
      </p:graphicFrame>
    </p:spTree>
    <p:extLst>
      <p:ext uri="{BB962C8B-B14F-4D97-AF65-F5344CB8AC3E}">
        <p14:creationId xmlns:p14="http://schemas.microsoft.com/office/powerpoint/2010/main" val="2186142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58</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17" name="圖片 16">
            <a:extLst>
              <a:ext uri="{FF2B5EF4-FFF2-40B4-BE49-F238E27FC236}">
                <a16:creationId xmlns:a16="http://schemas.microsoft.com/office/drawing/2014/main" id="{82F76AE4-6C8A-4EE8-B3D5-F46AE46E8F12}"/>
              </a:ext>
            </a:extLst>
          </p:cNvPr>
          <p:cNvPicPr/>
          <p:nvPr/>
        </p:nvPicPr>
        <p:blipFill rotWithShape="1">
          <a:blip r:embed="rId4"/>
          <a:srcRect l="8398" t="15438" r="39825"/>
          <a:stretch/>
        </p:blipFill>
        <p:spPr>
          <a:xfrm>
            <a:off x="9472686" y="4341173"/>
            <a:ext cx="2038733" cy="2156518"/>
          </a:xfrm>
          <a:prstGeom prst="rect">
            <a:avLst/>
          </a:prstGeom>
          <a:noFill/>
          <a:ln>
            <a:noFill/>
            <a:prstDash/>
          </a:ln>
        </p:spPr>
      </p:pic>
      <p:pic>
        <p:nvPicPr>
          <p:cNvPr id="18" name="圖片 17">
            <a:extLst>
              <a:ext uri="{FF2B5EF4-FFF2-40B4-BE49-F238E27FC236}">
                <a16:creationId xmlns:a16="http://schemas.microsoft.com/office/drawing/2014/main" id="{02923AD8-EF88-4A44-90F0-CC655C0E2035}"/>
              </a:ext>
            </a:extLst>
          </p:cNvPr>
          <p:cNvPicPr/>
          <p:nvPr/>
        </p:nvPicPr>
        <p:blipFill rotWithShape="1">
          <a:blip r:embed="rId5"/>
          <a:srcRect t="36679"/>
          <a:stretch/>
        </p:blipFill>
        <p:spPr>
          <a:xfrm>
            <a:off x="4271357" y="4341173"/>
            <a:ext cx="5085585" cy="2156518"/>
          </a:xfrm>
          <a:prstGeom prst="rect">
            <a:avLst/>
          </a:prstGeom>
          <a:noFill/>
          <a:ln>
            <a:noFill/>
            <a:prstDash/>
          </a:ln>
        </p:spPr>
      </p:pic>
      <p:sp>
        <p:nvSpPr>
          <p:cNvPr id="7" name="文字方塊 6">
            <a:extLst>
              <a:ext uri="{FF2B5EF4-FFF2-40B4-BE49-F238E27FC236}">
                <a16:creationId xmlns:a16="http://schemas.microsoft.com/office/drawing/2014/main" id="{82E15A78-F181-4940-9552-E7A406B482D0}"/>
              </a:ext>
            </a:extLst>
          </p:cNvPr>
          <p:cNvSpPr txBox="1"/>
          <p:nvPr/>
        </p:nvSpPr>
        <p:spPr>
          <a:xfrm>
            <a:off x="346561" y="1915334"/>
            <a:ext cx="11498877" cy="1815882"/>
          </a:xfrm>
          <a:prstGeom prst="rect">
            <a:avLst/>
          </a:prstGeom>
          <a:noFill/>
        </p:spPr>
        <p:txBody>
          <a:bodyPr wrap="square" rtlCol="0">
            <a:spAutoFit/>
          </a:bodyPr>
          <a:lstStyle/>
          <a:p>
            <a:r>
              <a:rPr lang="zh-TW" altLang="en-US" sz="2800" dirty="0">
                <a:latin typeface="Heiti TC Medium" pitchFamily="2" charset="-128"/>
                <a:ea typeface="Heiti TC Medium" pitchFamily="2" charset="-128"/>
              </a:rPr>
              <a:t>活動名稱</a:t>
            </a:r>
            <a:r>
              <a:rPr lang="en-US" altLang="zh-TW" sz="2800" dirty="0">
                <a:latin typeface="Heiti TC Medium" pitchFamily="2" charset="-128"/>
                <a:ea typeface="Heiti TC Medium" pitchFamily="2" charset="-128"/>
              </a:rPr>
              <a:t>:</a:t>
            </a:r>
            <a:r>
              <a:rPr lang="zh-TW" altLang="en-US" sz="2800" dirty="0">
                <a:latin typeface="Heiti TC Medium" pitchFamily="2" charset="-128"/>
                <a:ea typeface="Heiti TC Medium" pitchFamily="2" charset="-128"/>
              </a:rPr>
              <a:t> </a:t>
            </a:r>
            <a:r>
              <a:rPr lang="en-US" altLang="zh-TW" sz="2800" dirty="0">
                <a:solidFill>
                  <a:srgbClr val="C00000"/>
                </a:solidFill>
                <a:latin typeface="Heiti TC Medium" pitchFamily="2" charset="-128"/>
                <a:ea typeface="Heiti TC Medium" pitchFamily="2" charset="-128"/>
              </a:rPr>
              <a:t>【</a:t>
            </a:r>
            <a:r>
              <a:rPr lang="zh-TW" altLang="en-US" sz="2800" dirty="0">
                <a:solidFill>
                  <a:srgbClr val="C00000"/>
                </a:solidFill>
                <a:latin typeface="Heiti TC Medium" pitchFamily="2" charset="-128"/>
                <a:ea typeface="Heiti TC Medium" pitchFamily="2" charset="-128"/>
              </a:rPr>
              <a:t>雲創學院教師增能培訓</a:t>
            </a:r>
            <a:r>
              <a:rPr lang="en-US" altLang="zh-TW" sz="2800" dirty="0">
                <a:solidFill>
                  <a:srgbClr val="C00000"/>
                </a:solidFill>
                <a:latin typeface="Heiti TC Medium" pitchFamily="2" charset="-128"/>
                <a:ea typeface="Heiti TC Medium" pitchFamily="2" charset="-128"/>
              </a:rPr>
              <a:t>】AWS</a:t>
            </a:r>
            <a:r>
              <a:rPr lang="zh-TW" altLang="en-US" sz="2800" dirty="0">
                <a:solidFill>
                  <a:srgbClr val="C00000"/>
                </a:solidFill>
                <a:latin typeface="Heiti TC Medium" pitchFamily="2" charset="-128"/>
                <a:ea typeface="Heiti TC Medium" pitchFamily="2" charset="-128"/>
              </a:rPr>
              <a:t>數據分析應用工作坊</a:t>
            </a:r>
            <a:endParaRPr lang="en-US" altLang="zh-TW" sz="2800" dirty="0">
              <a:solidFill>
                <a:srgbClr val="C00000"/>
              </a:solidFill>
              <a:latin typeface="Heiti TC Medium" pitchFamily="2" charset="-128"/>
              <a:ea typeface="Heiti TC Medium" pitchFamily="2" charset="-128"/>
            </a:endParaRPr>
          </a:p>
          <a:p>
            <a:r>
              <a:rPr lang="zh-TW" altLang="en-US" sz="2800" dirty="0">
                <a:latin typeface="Heiti TC Medium" pitchFamily="2" charset="-128"/>
                <a:ea typeface="Heiti TC Medium" pitchFamily="2" charset="-128"/>
              </a:rPr>
              <a:t>時間：</a:t>
            </a:r>
            <a:r>
              <a:rPr lang="en-US" altLang="zh-TW" sz="2800" dirty="0">
                <a:latin typeface="Heiti TC Medium" pitchFamily="2" charset="-128"/>
                <a:ea typeface="Heiti TC Medium" pitchFamily="2" charset="-128"/>
              </a:rPr>
              <a:t>2021/9/7</a:t>
            </a:r>
            <a:r>
              <a:rPr lang="zh-TW" altLang="en-US" sz="2800" dirty="0">
                <a:latin typeface="Heiti TC Medium" pitchFamily="2" charset="-128"/>
                <a:ea typeface="Heiti TC Medium" pitchFamily="2" charset="-128"/>
              </a:rPr>
              <a:t>（二）</a:t>
            </a:r>
            <a:r>
              <a:rPr lang="en-US" altLang="zh-TW" sz="2800" dirty="0">
                <a:latin typeface="Heiti TC Medium" pitchFamily="2" charset="-128"/>
                <a:ea typeface="Heiti TC Medium" pitchFamily="2" charset="-128"/>
              </a:rPr>
              <a:t>12:00pm-16:00pm</a:t>
            </a:r>
          </a:p>
          <a:p>
            <a:r>
              <a:rPr lang="zh-TW" altLang="en-US" sz="2800" dirty="0">
                <a:latin typeface="Heiti TC Medium" pitchFamily="2" charset="-128"/>
                <a:ea typeface="Heiti TC Medium" pitchFamily="2" charset="-128"/>
              </a:rPr>
              <a:t>活動主旨：結合教師社群活動，以較輕鬆的方式進行用餐交流，讓教師們能互相交流，以利後續相關活動的推動</a:t>
            </a:r>
          </a:p>
        </p:txBody>
      </p:sp>
      <p:pic>
        <p:nvPicPr>
          <p:cNvPr id="19" name="圖片 18">
            <a:extLst>
              <a:ext uri="{FF2B5EF4-FFF2-40B4-BE49-F238E27FC236}">
                <a16:creationId xmlns:a16="http://schemas.microsoft.com/office/drawing/2014/main" id="{EF930DB5-909E-49F5-9DB8-4245900B9EAC}"/>
              </a:ext>
            </a:extLst>
          </p:cNvPr>
          <p:cNvPicPr>
            <a:picLocks noChangeAspect="1"/>
          </p:cNvPicPr>
          <p:nvPr/>
        </p:nvPicPr>
        <p:blipFill rotWithShape="1">
          <a:blip r:embed="rId6"/>
          <a:srcRect l="3255" t="33023" r="4740"/>
          <a:stretch/>
        </p:blipFill>
        <p:spPr>
          <a:xfrm>
            <a:off x="205520" y="4341173"/>
            <a:ext cx="3951598" cy="2156518"/>
          </a:xfrm>
          <a:prstGeom prst="rect">
            <a:avLst/>
          </a:prstGeom>
        </p:spPr>
      </p:pic>
      <p:sp>
        <p:nvSpPr>
          <p:cNvPr id="20" name="Title 1">
            <a:extLst>
              <a:ext uri="{FF2B5EF4-FFF2-40B4-BE49-F238E27FC236}">
                <a16:creationId xmlns:a16="http://schemas.microsoft.com/office/drawing/2014/main" id="{27F6C473-DB30-7C43-8E9B-BF49D9F71B8A}"/>
              </a:ext>
            </a:extLst>
          </p:cNvPr>
          <p:cNvSpPr>
            <a:spLocks noGrp="1"/>
          </p:cNvSpPr>
          <p:nvPr>
            <p:ph type="title"/>
          </p:nvPr>
        </p:nvSpPr>
        <p:spPr>
          <a:xfrm>
            <a:off x="1866378" y="207856"/>
            <a:ext cx="9979059" cy="1097521"/>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a:t>
            </a:r>
            <a:r>
              <a:rPr lang="en-US" altLang="zh-TW" dirty="0">
                <a:latin typeface="Heiti TC Medium" pitchFamily="2" charset="-128"/>
                <a:ea typeface="Heiti TC Medium" pitchFamily="2" charset="-128"/>
              </a:rPr>
              <a:t> 1</a:t>
            </a:r>
            <a:endParaRPr lang="en-US" dirty="0">
              <a:latin typeface="Heiti TC Medium" pitchFamily="2" charset="-128"/>
              <a:ea typeface="Heiti TC Medium" pitchFamily="2" charset="-128"/>
            </a:endParaRPr>
          </a:p>
        </p:txBody>
      </p:sp>
    </p:spTree>
    <p:extLst>
      <p:ext uri="{BB962C8B-B14F-4D97-AF65-F5344CB8AC3E}">
        <p14:creationId xmlns:p14="http://schemas.microsoft.com/office/powerpoint/2010/main" val="170822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59</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6" name="內容版面配置區 5">
            <a:extLst>
              <a:ext uri="{FF2B5EF4-FFF2-40B4-BE49-F238E27FC236}">
                <a16:creationId xmlns:a16="http://schemas.microsoft.com/office/drawing/2014/main" id="{076795B4-9806-4837-B4F6-44E32F8D2D96}"/>
              </a:ext>
            </a:extLst>
          </p:cNvPr>
          <p:cNvSpPr>
            <a:spLocks noGrp="1"/>
          </p:cNvSpPr>
          <p:nvPr>
            <p:ph idx="1"/>
          </p:nvPr>
        </p:nvSpPr>
        <p:spPr>
          <a:xfrm>
            <a:off x="161039" y="1916049"/>
            <a:ext cx="4761320" cy="4669945"/>
          </a:xfrm>
        </p:spPr>
        <p:txBody>
          <a:bodyPr>
            <a:normAutofit fontScale="92500" lnSpcReduction="20000"/>
          </a:bodyPr>
          <a:lstStyle/>
          <a:p>
            <a:pPr marL="0" indent="0" algn="ctr">
              <a:lnSpc>
                <a:spcPct val="110000"/>
              </a:lnSpc>
              <a:spcBef>
                <a:spcPts val="1200"/>
              </a:spcBef>
              <a:buNone/>
            </a:pPr>
            <a:r>
              <a:rPr lang="zh-TW" altLang="en-US" dirty="0">
                <a:latin typeface="Heiti TC Medium" pitchFamily="2" charset="-128"/>
                <a:ea typeface="Heiti TC Medium" pitchFamily="2" charset="-128"/>
              </a:rPr>
              <a:t>活動名稱：</a:t>
            </a:r>
            <a:endParaRPr lang="en-US" altLang="zh-TW" dirty="0">
              <a:latin typeface="Heiti TC Medium" pitchFamily="2" charset="-128"/>
              <a:ea typeface="Heiti TC Medium" pitchFamily="2" charset="-128"/>
            </a:endParaRPr>
          </a:p>
          <a:p>
            <a:pPr marL="0" indent="0" algn="ctr">
              <a:lnSpc>
                <a:spcPct val="110000"/>
              </a:lnSpc>
              <a:spcBef>
                <a:spcPts val="1200"/>
              </a:spcBef>
              <a:buNone/>
            </a:pPr>
            <a:r>
              <a:rPr lang="zh-TW" altLang="en-US" dirty="0">
                <a:solidFill>
                  <a:srgbClr val="C00000"/>
                </a:solidFill>
                <a:latin typeface="Heiti TC Medium" pitchFamily="2" charset="-128"/>
                <a:ea typeface="Heiti TC Medium" pitchFamily="2" charset="-128"/>
              </a:rPr>
              <a:t>應用 </a:t>
            </a:r>
            <a:r>
              <a:rPr lang="en-US" altLang="zh-TW" dirty="0">
                <a:solidFill>
                  <a:srgbClr val="C00000"/>
                </a:solidFill>
                <a:latin typeface="Heiti TC Medium" pitchFamily="2" charset="-128"/>
                <a:ea typeface="Heiti TC Medium" pitchFamily="2" charset="-128"/>
              </a:rPr>
              <a:t>AWS </a:t>
            </a:r>
            <a:r>
              <a:rPr lang="zh-TW" altLang="en-US" dirty="0">
                <a:solidFill>
                  <a:srgbClr val="C00000"/>
                </a:solidFill>
                <a:latin typeface="Heiti TC Medium" pitchFamily="2" charset="-128"/>
                <a:ea typeface="Heiti TC Medium" pitchFamily="2" charset="-128"/>
              </a:rPr>
              <a:t>雲端平台於科技素養相關課程推動策略</a:t>
            </a:r>
            <a:endParaRPr lang="en-US" altLang="zh-TW" dirty="0">
              <a:solidFill>
                <a:srgbClr val="C00000"/>
              </a:solidFill>
              <a:latin typeface="Heiti TC Medium" pitchFamily="2" charset="-128"/>
              <a:ea typeface="Heiti TC Medium" pitchFamily="2" charset="-128"/>
            </a:endParaRPr>
          </a:p>
          <a:p>
            <a:pPr marL="0" indent="0" algn="ctr">
              <a:lnSpc>
                <a:spcPct val="110000"/>
              </a:lnSpc>
              <a:spcBef>
                <a:spcPts val="1200"/>
              </a:spcBef>
              <a:buNone/>
            </a:pPr>
            <a:r>
              <a:rPr lang="zh-TW" altLang="en-US" sz="2400" dirty="0">
                <a:latin typeface="Heiti TC Medium" pitchFamily="2" charset="-128"/>
                <a:ea typeface="Heiti TC Medium" pitchFamily="2" charset="-128"/>
              </a:rPr>
              <a:t>時間：</a:t>
            </a:r>
            <a:r>
              <a:rPr lang="en-US" altLang="zh-TW" sz="2400" dirty="0">
                <a:latin typeface="Heiti TC Medium" pitchFamily="2" charset="-128"/>
                <a:ea typeface="Heiti TC Medium" pitchFamily="2" charset="-128"/>
              </a:rPr>
              <a:t>2021/10/14 (</a:t>
            </a:r>
            <a:r>
              <a:rPr lang="zh-TW" altLang="en-US" sz="2400" dirty="0">
                <a:latin typeface="Heiti TC Medium" pitchFamily="2" charset="-128"/>
                <a:ea typeface="Heiti TC Medium" pitchFamily="2" charset="-128"/>
              </a:rPr>
              <a:t>四</a:t>
            </a:r>
            <a:r>
              <a:rPr lang="en-US" altLang="zh-TW" sz="2400" dirty="0">
                <a:latin typeface="Heiti TC Medium" pitchFamily="2" charset="-128"/>
                <a:ea typeface="Heiti TC Medium" pitchFamily="2" charset="-128"/>
              </a:rPr>
              <a:t>) </a:t>
            </a:r>
            <a:br>
              <a:rPr lang="en-US" altLang="zh-TW" sz="2400" dirty="0">
                <a:latin typeface="Heiti TC Medium" pitchFamily="2" charset="-128"/>
                <a:ea typeface="Heiti TC Medium" pitchFamily="2" charset="-128"/>
              </a:rPr>
            </a:br>
            <a:r>
              <a:rPr lang="zh-TW" altLang="en-US" sz="2400" dirty="0">
                <a:latin typeface="Heiti TC Medium" pitchFamily="2" charset="-128"/>
                <a:ea typeface="Heiti TC Medium" pitchFamily="2" charset="-128"/>
              </a:rPr>
              <a:t>中午 </a:t>
            </a:r>
            <a:r>
              <a:rPr lang="en-US" altLang="zh-TW" sz="2400" dirty="0">
                <a:latin typeface="Heiti TC Medium" pitchFamily="2" charset="-128"/>
                <a:ea typeface="Heiti TC Medium" pitchFamily="2" charset="-128"/>
              </a:rPr>
              <a:t>12:00-13:00</a:t>
            </a:r>
          </a:p>
          <a:p>
            <a:pPr marL="0" indent="0" algn="ctr">
              <a:lnSpc>
                <a:spcPct val="110000"/>
              </a:lnSpc>
              <a:spcBef>
                <a:spcPts val="1200"/>
              </a:spcBef>
              <a:buNone/>
            </a:pPr>
            <a:r>
              <a:rPr lang="zh-TW" altLang="en-US" dirty="0">
                <a:latin typeface="Heiti TC Medium" pitchFamily="2" charset="-128"/>
                <a:ea typeface="Heiti TC Medium" pitchFamily="2" charset="-128"/>
              </a:rPr>
              <a:t>主講者：</a:t>
            </a:r>
            <a:endParaRPr lang="en-US" altLang="zh-TW" dirty="0">
              <a:latin typeface="Heiti TC Medium" pitchFamily="2" charset="-128"/>
              <a:ea typeface="Heiti TC Medium" pitchFamily="2" charset="-128"/>
            </a:endParaRPr>
          </a:p>
          <a:p>
            <a:pPr marL="0" indent="0" algn="ctr">
              <a:lnSpc>
                <a:spcPct val="110000"/>
              </a:lnSpc>
              <a:spcBef>
                <a:spcPts val="1200"/>
              </a:spcBef>
              <a:buNone/>
            </a:pPr>
            <a:r>
              <a:rPr lang="zh-TW" altLang="en-US" dirty="0">
                <a:solidFill>
                  <a:srgbClr val="C00000"/>
                </a:solidFill>
                <a:latin typeface="Heiti TC Medium" pitchFamily="2" charset="-128"/>
                <a:ea typeface="Heiti TC Medium" pitchFamily="2" charset="-128"/>
              </a:rPr>
              <a:t>張玉山 </a:t>
            </a:r>
            <a:endParaRPr lang="en-US" altLang="zh-TW" dirty="0">
              <a:solidFill>
                <a:srgbClr val="C00000"/>
              </a:solidFill>
              <a:latin typeface="Heiti TC Medium" pitchFamily="2" charset="-128"/>
              <a:ea typeface="Heiti TC Medium" pitchFamily="2" charset="-128"/>
            </a:endParaRPr>
          </a:p>
          <a:p>
            <a:pPr marL="0" indent="0" algn="ctr">
              <a:lnSpc>
                <a:spcPct val="110000"/>
              </a:lnSpc>
              <a:spcBef>
                <a:spcPts val="1200"/>
              </a:spcBef>
              <a:buNone/>
            </a:pPr>
            <a:r>
              <a:rPr lang="zh-TW" altLang="en-US" dirty="0">
                <a:solidFill>
                  <a:srgbClr val="C00000"/>
                </a:solidFill>
                <a:latin typeface="Heiti TC Medium" pitchFamily="2" charset="-128"/>
                <a:ea typeface="Heiti TC Medium" pitchFamily="2" charset="-128"/>
              </a:rPr>
              <a:t>教授</a:t>
            </a:r>
            <a:endParaRPr lang="en-US" altLang="zh-TW" dirty="0">
              <a:solidFill>
                <a:srgbClr val="C00000"/>
              </a:solidFill>
              <a:latin typeface="Heiti TC Medium" pitchFamily="2" charset="-128"/>
              <a:ea typeface="Heiti TC Medium" pitchFamily="2" charset="-128"/>
            </a:endParaRPr>
          </a:p>
          <a:p>
            <a:pPr marL="0" indent="0" algn="ctr">
              <a:lnSpc>
                <a:spcPct val="110000"/>
              </a:lnSpc>
              <a:spcBef>
                <a:spcPts val="1200"/>
              </a:spcBef>
              <a:buNone/>
            </a:pPr>
            <a:r>
              <a:rPr lang="zh-TW" altLang="en-US" dirty="0">
                <a:solidFill>
                  <a:srgbClr val="C00000"/>
                </a:solidFill>
                <a:latin typeface="Heiti TC Medium" pitchFamily="2" charset="-128"/>
                <a:ea typeface="Heiti TC Medium" pitchFamily="2" charset="-128"/>
              </a:rPr>
              <a:t>國立臺北大學教務長</a:t>
            </a:r>
          </a:p>
        </p:txBody>
      </p:sp>
      <p:pic>
        <p:nvPicPr>
          <p:cNvPr id="5" name="圖片 4">
            <a:extLst>
              <a:ext uri="{FF2B5EF4-FFF2-40B4-BE49-F238E27FC236}">
                <a16:creationId xmlns:a16="http://schemas.microsoft.com/office/drawing/2014/main" id="{317103C5-2796-4EFA-B17A-B1A938C98B6B}"/>
              </a:ext>
            </a:extLst>
          </p:cNvPr>
          <p:cNvPicPr>
            <a:picLocks noChangeAspect="1"/>
          </p:cNvPicPr>
          <p:nvPr/>
        </p:nvPicPr>
        <p:blipFill rotWithShape="1">
          <a:blip r:embed="rId4"/>
          <a:srcRect t="27715"/>
          <a:stretch/>
        </p:blipFill>
        <p:spPr>
          <a:xfrm>
            <a:off x="8688206" y="1693978"/>
            <a:ext cx="2770866" cy="2671759"/>
          </a:xfrm>
          <a:prstGeom prst="rect">
            <a:avLst/>
          </a:prstGeom>
        </p:spPr>
      </p:pic>
      <p:pic>
        <p:nvPicPr>
          <p:cNvPr id="8" name="圖片 7">
            <a:extLst>
              <a:ext uri="{FF2B5EF4-FFF2-40B4-BE49-F238E27FC236}">
                <a16:creationId xmlns:a16="http://schemas.microsoft.com/office/drawing/2014/main" id="{9B41E20F-AC80-4225-B306-8D43CFD531DB}"/>
              </a:ext>
            </a:extLst>
          </p:cNvPr>
          <p:cNvPicPr>
            <a:picLocks noChangeAspect="1"/>
          </p:cNvPicPr>
          <p:nvPr/>
        </p:nvPicPr>
        <p:blipFill rotWithShape="1">
          <a:blip r:embed="rId5"/>
          <a:srcRect t="35529" b="15122"/>
          <a:stretch/>
        </p:blipFill>
        <p:spPr>
          <a:xfrm>
            <a:off x="5003406" y="4499292"/>
            <a:ext cx="3533971" cy="2326357"/>
          </a:xfrm>
          <a:prstGeom prst="rect">
            <a:avLst/>
          </a:prstGeom>
        </p:spPr>
      </p:pic>
      <p:pic>
        <p:nvPicPr>
          <p:cNvPr id="7" name="圖片 6">
            <a:extLst>
              <a:ext uri="{FF2B5EF4-FFF2-40B4-BE49-F238E27FC236}">
                <a16:creationId xmlns:a16="http://schemas.microsoft.com/office/drawing/2014/main" id="{0E3A8D6D-BB03-4ABE-ACB4-1AD9FF4976C9}"/>
              </a:ext>
            </a:extLst>
          </p:cNvPr>
          <p:cNvPicPr>
            <a:picLocks noChangeAspect="1"/>
          </p:cNvPicPr>
          <p:nvPr/>
        </p:nvPicPr>
        <p:blipFill>
          <a:blip r:embed="rId6"/>
          <a:stretch>
            <a:fillRect/>
          </a:stretch>
        </p:blipFill>
        <p:spPr>
          <a:xfrm>
            <a:off x="5003406" y="1629268"/>
            <a:ext cx="3495845" cy="2621884"/>
          </a:xfrm>
          <a:prstGeom prst="rect">
            <a:avLst/>
          </a:prstGeom>
        </p:spPr>
      </p:pic>
      <p:pic>
        <p:nvPicPr>
          <p:cNvPr id="11" name="圖片 10">
            <a:extLst>
              <a:ext uri="{FF2B5EF4-FFF2-40B4-BE49-F238E27FC236}">
                <a16:creationId xmlns:a16="http://schemas.microsoft.com/office/drawing/2014/main" id="{096921FB-7B6E-4127-ABDF-4970E7BF3C90}"/>
              </a:ext>
            </a:extLst>
          </p:cNvPr>
          <p:cNvPicPr>
            <a:picLocks noChangeAspect="1"/>
          </p:cNvPicPr>
          <p:nvPr/>
        </p:nvPicPr>
        <p:blipFill rotWithShape="1">
          <a:blip r:embed="rId7"/>
          <a:srcRect l="7429" t="21375" r="6869" b="29897"/>
          <a:stretch/>
        </p:blipFill>
        <p:spPr>
          <a:xfrm>
            <a:off x="8671202" y="4474019"/>
            <a:ext cx="3068650" cy="2326357"/>
          </a:xfrm>
          <a:prstGeom prst="rect">
            <a:avLst/>
          </a:prstGeom>
        </p:spPr>
      </p:pic>
      <p:sp>
        <p:nvSpPr>
          <p:cNvPr id="17" name="Title 1">
            <a:extLst>
              <a:ext uri="{FF2B5EF4-FFF2-40B4-BE49-F238E27FC236}">
                <a16:creationId xmlns:a16="http://schemas.microsoft.com/office/drawing/2014/main" id="{1829456E-2179-E849-9DE9-3E43E2E86DCD}"/>
              </a:ext>
            </a:extLst>
          </p:cNvPr>
          <p:cNvSpPr>
            <a:spLocks noGrp="1"/>
          </p:cNvSpPr>
          <p:nvPr>
            <p:ph type="title"/>
          </p:nvPr>
        </p:nvSpPr>
        <p:spPr>
          <a:xfrm>
            <a:off x="1866378" y="207856"/>
            <a:ext cx="9994889" cy="1097521"/>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a:t>
            </a:r>
            <a:r>
              <a:rPr lang="en-US" altLang="zh-TW" dirty="0">
                <a:latin typeface="Heiti TC Medium" pitchFamily="2" charset="-128"/>
                <a:ea typeface="Heiti TC Medium" pitchFamily="2" charset="-128"/>
              </a:rPr>
              <a:t> 2</a:t>
            </a:r>
            <a:endParaRPr lang="en-US" dirty="0">
              <a:latin typeface="Heiti TC Medium" pitchFamily="2" charset="-128"/>
              <a:ea typeface="Heiti TC Medium" pitchFamily="2" charset="-128"/>
            </a:endParaRPr>
          </a:p>
        </p:txBody>
      </p:sp>
    </p:spTree>
    <p:extLst>
      <p:ext uri="{BB962C8B-B14F-4D97-AF65-F5344CB8AC3E}">
        <p14:creationId xmlns:p14="http://schemas.microsoft.com/office/powerpoint/2010/main" val="164393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348586" y="64644"/>
            <a:ext cx="9325168" cy="1546946"/>
          </a:xfrm>
        </p:spPr>
        <p:txBody>
          <a:bodyPr>
            <a:normAutofit/>
          </a:bodyPr>
          <a:lstStyle/>
          <a:p>
            <a:r>
              <a:rPr lang="zh-TW" altLang="en-US"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企業雲端運算入門 </a:t>
            </a:r>
            <a:br>
              <a:rPr lang="en-US" altLang="zh-TW" sz="4400" b="1" dirty="0">
                <a:solidFill>
                  <a:schemeClr val="accent1">
                    <a:lumMod val="75000"/>
                  </a:schemeClr>
                </a:solidFill>
                <a:latin typeface="Heiti TC Medium" pitchFamily="2" charset="-128"/>
                <a:ea typeface="Heiti TC Medium" pitchFamily="2" charset="-128"/>
              </a:rPr>
            </a:br>
            <a:r>
              <a:rPr lang="en-US" altLang="zh-TW" sz="4000" b="1" dirty="0">
                <a:solidFill>
                  <a:schemeClr val="accent1">
                    <a:lumMod val="75000"/>
                  </a:schemeClr>
                </a:solidFill>
                <a:latin typeface="+mn-lt"/>
              </a:rPr>
              <a:t>(</a:t>
            </a:r>
            <a:r>
              <a:rPr lang="en-US" sz="4000" b="1" dirty="0">
                <a:solidFill>
                  <a:schemeClr val="accent1">
                    <a:lumMod val="75000"/>
                  </a:schemeClr>
                </a:solidFill>
                <a:latin typeface="+mn-lt"/>
              </a:rPr>
              <a:t>Foundation of Business Cloud Computing)</a:t>
            </a:r>
          </a:p>
        </p:txBody>
      </p:sp>
      <p:sp>
        <p:nvSpPr>
          <p:cNvPr id="3" name="Subtitle 2">
            <a:extLst>
              <a:ext uri="{FF2B5EF4-FFF2-40B4-BE49-F238E27FC236}">
                <a16:creationId xmlns:a16="http://schemas.microsoft.com/office/drawing/2014/main" id="{D7A30FC8-3DC0-AE40-9768-D0432E5DB88B}"/>
              </a:ext>
            </a:extLst>
          </p:cNvPr>
          <p:cNvSpPr>
            <a:spLocks noGrp="1"/>
          </p:cNvSpPr>
          <p:nvPr>
            <p:ph type="subTitle" idx="1"/>
          </p:nvPr>
        </p:nvSpPr>
        <p:spPr>
          <a:xfrm>
            <a:off x="1065760" y="4493127"/>
            <a:ext cx="9916337" cy="2359487"/>
          </a:xfrm>
        </p:spPr>
        <p:txBody>
          <a:bodyPr>
            <a:normAutofit fontScale="70000" lnSpcReduction="20000"/>
          </a:bodyPr>
          <a:lstStyle/>
          <a:p>
            <a:pPr>
              <a:lnSpc>
                <a:spcPct val="120000"/>
              </a:lnSpc>
              <a:spcBef>
                <a:spcPts val="0"/>
              </a:spcBef>
            </a:pPr>
            <a:r>
              <a:rPr lang="zh-TW" altLang="en-US" sz="6000" b="1" dirty="0">
                <a:solidFill>
                  <a:schemeClr val="accent1"/>
                </a:solidFill>
                <a:latin typeface="Calibri" panose="020F0502020204030204" pitchFamily="34" charset="0"/>
                <a:ea typeface="標楷體" pitchFamily="65" charset="-120"/>
                <a:cs typeface="Calibri" panose="020F0502020204030204" pitchFamily="34" charset="0"/>
                <a:hlinkClick r:id="rId2"/>
              </a:rPr>
              <a:t>謝榮桂</a:t>
            </a:r>
            <a:r>
              <a:rPr lang="en-US" altLang="zh-TW" sz="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hlinkClick r:id="rId3"/>
              </a:rPr>
              <a:t>Jung-Kuei Hsieh</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200" dirty="0">
                <a:solidFill>
                  <a:schemeClr val="accent1"/>
                </a:solidFill>
                <a:latin typeface="Calibri" panose="020F0502020204030204" pitchFamily="34" charset="0"/>
                <a:ea typeface="標楷體" pitchFamily="65" charset="-120"/>
                <a:cs typeface="Calibri" panose="020F0502020204030204" pitchFamily="34" charset="0"/>
              </a:rPr>
              <a:t>, </a:t>
            </a:r>
            <a:r>
              <a:rPr lang="zh-TW" altLang="en-US" sz="6000" b="1" dirty="0">
                <a:solidFill>
                  <a:srgbClr val="898989"/>
                </a:solidFill>
                <a:latin typeface="標楷體" pitchFamily="65" charset="-120"/>
                <a:ea typeface="標楷體" pitchFamily="65" charset="-120"/>
                <a:hlinkClick r:id="rId4"/>
              </a:rPr>
              <a:t>戴敏育</a:t>
            </a:r>
            <a:r>
              <a:rPr lang="en-US" altLang="zh-TW" sz="4000" b="1" dirty="0">
                <a:solidFill>
                  <a:srgbClr val="898989"/>
                </a:solidFill>
                <a:latin typeface="標楷體" pitchFamily="65" charset="-120"/>
                <a:ea typeface="標楷體" pitchFamily="65" charset="-12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rgbClr val="898989"/>
                </a:solidFill>
                <a:cs typeface="Calibri" panose="020F0502020204030204" pitchFamily="34" charset="0"/>
                <a:hlinkClick r:id="rId5"/>
              </a:rPr>
              <a:t>Min-Yuh Day</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 </a:t>
            </a:r>
          </a:p>
          <a:p>
            <a:pPr>
              <a:lnSpc>
                <a:spcPct val="120000"/>
              </a:lnSpc>
              <a:spcBef>
                <a:spcPts val="0"/>
              </a:spcBef>
            </a:pPr>
            <a:r>
              <a:rPr lang="en-US" sz="5400" b="1" dirty="0">
                <a:latin typeface="Arial" panose="020B0604020202020204" pitchFamily="34" charset="0"/>
                <a:cs typeface="Arial" panose="020B0604020202020204" pitchFamily="34" charset="0"/>
                <a:hlinkClick r:id="rId6"/>
              </a:rPr>
              <a:t>National Taipei University</a:t>
            </a:r>
            <a:endParaRPr lang="en-US" altLang="zh-TW" sz="5400" b="1" dirty="0">
              <a:solidFill>
                <a:srgbClr val="898989"/>
              </a:solidFill>
              <a:latin typeface="Arial" panose="020B0604020202020204" pitchFamily="34" charset="0"/>
              <a:cs typeface="Arial" panose="020B0604020202020204" pitchFamily="34" charset="0"/>
            </a:endParaRPr>
          </a:p>
          <a:p>
            <a:pPr>
              <a:lnSpc>
                <a:spcPct val="120000"/>
              </a:lnSpc>
              <a:spcBef>
                <a:spcPts val="600"/>
              </a:spcBef>
            </a:pPr>
            <a:r>
              <a:rPr lang="zh-TW" altLang="en-US" sz="60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6000" b="1" dirty="0">
                <a:latin typeface="DFKai-SB" panose="03000509000000000000" pitchFamily="49" charset="-120"/>
                <a:ea typeface="DFKai-SB" panose="03000509000000000000" pitchFamily="49" charset="-120"/>
                <a:cs typeface="DFKai-SB" panose="03000509000000000000" pitchFamily="49" charset="-120"/>
              </a:rPr>
              <a:t> </a:t>
            </a:r>
            <a:endParaRPr lang="en-US" altLang="zh-TW" sz="6000" b="1" dirty="0">
              <a:solidFill>
                <a:srgbClr val="898989"/>
              </a:solidFill>
              <a:cs typeface="Times New Roman" pitchFamily="18" charset="0"/>
              <a:hlinkClick r:id="rId7"/>
            </a:endParaRPr>
          </a:p>
          <a:p>
            <a:pPr>
              <a:lnSpc>
                <a:spcPct val="120000"/>
              </a:lnSpc>
              <a:spcBef>
                <a:spcPts val="600"/>
              </a:spcBef>
            </a:pPr>
            <a:r>
              <a:rPr lang="en-US" altLang="zh-TW" sz="2300" dirty="0">
                <a:solidFill>
                  <a:srgbClr val="898989"/>
                </a:solidFill>
                <a:cs typeface="Times New Roman" pitchFamily="18" charset="0"/>
              </a:rPr>
              <a:t>2021-02-24</a:t>
            </a:r>
            <a:endParaRPr lang="en-US" sz="2300" dirty="0">
              <a:solidFill>
                <a:schemeClr val="bg1">
                  <a:lumMod val="6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18DFDCF-180E-DF4D-B1ED-5CE418CE85D0}"/>
              </a:ext>
            </a:extLst>
          </p:cNvPr>
          <p:cNvSpPr txBox="1">
            <a:spLocks/>
          </p:cNvSpPr>
          <p:nvPr/>
        </p:nvSpPr>
        <p:spPr>
          <a:xfrm>
            <a:off x="528010" y="1587451"/>
            <a:ext cx="11121655" cy="1649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b="1" dirty="0">
                <a:solidFill>
                  <a:srgbClr val="C00000"/>
                </a:solidFill>
                <a:latin typeface="Calibri" panose="020F0502020204030204" pitchFamily="34" charset="0"/>
                <a:ea typeface="DFKai-SB" panose="03000509000000000000" pitchFamily="49" charset="-120"/>
                <a:cs typeface="Calibri" panose="020F0502020204030204" pitchFamily="34" charset="0"/>
              </a:rPr>
              <a:t>雲端概念概述 </a:t>
            </a:r>
            <a:b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br>
            <a: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t>(Cloud Concepts Overview)</a:t>
            </a:r>
            <a:endParaRPr lang="en-US" b="1" dirty="0">
              <a:solidFill>
                <a:srgbClr val="C00000"/>
              </a:solidFill>
              <a:latin typeface="Calibri" panose="020F0502020204030204" pitchFamily="34" charset="0"/>
              <a:cs typeface="Calibri" panose="020F0502020204030204" pitchFamily="34" charset="0"/>
            </a:endParaRPr>
          </a:p>
        </p:txBody>
      </p:sp>
      <p:pic>
        <p:nvPicPr>
          <p:cNvPr id="8" name="Picture 4" descr="http://mail.tku.edu.tw/myday/images/Myday_Photo.jpg">
            <a:extLst>
              <a:ext uri="{FF2B5EF4-FFF2-40B4-BE49-F238E27FC236}">
                <a16:creationId xmlns:a16="http://schemas.microsoft.com/office/drawing/2014/main" id="{C5F3A0B8-A157-3A40-8D33-267FAB01F4C7}"/>
              </a:ext>
            </a:extLst>
          </p:cNvPr>
          <p:cNvPicPr>
            <a:picLocks noChangeAspect="1" noChangeArrowheads="1"/>
          </p:cNvPicPr>
          <p:nvPr/>
        </p:nvPicPr>
        <p:blipFill>
          <a:blip r:embed="rId8" cstate="print"/>
          <a:srcRect l="10527" t="1544" r="10527" b="25148"/>
          <a:stretch>
            <a:fillRect/>
          </a:stretch>
        </p:blipFill>
        <p:spPr bwMode="auto">
          <a:xfrm>
            <a:off x="10895632" y="4572072"/>
            <a:ext cx="935665" cy="1158442"/>
          </a:xfrm>
          <a:prstGeom prst="rect">
            <a:avLst/>
          </a:prstGeom>
          <a:noFill/>
        </p:spPr>
      </p:pic>
      <p:sp>
        <p:nvSpPr>
          <p:cNvPr id="10" name="Rectangle 9">
            <a:extLst>
              <a:ext uri="{FF2B5EF4-FFF2-40B4-BE49-F238E27FC236}">
                <a16:creationId xmlns:a16="http://schemas.microsoft.com/office/drawing/2014/main" id="{C164F77B-7BED-9A40-90C5-A4191570079F}"/>
              </a:ext>
            </a:extLst>
          </p:cNvPr>
          <p:cNvSpPr/>
          <p:nvPr/>
        </p:nvSpPr>
        <p:spPr>
          <a:xfrm>
            <a:off x="1838097" y="3250838"/>
            <a:ext cx="8791042" cy="1169551"/>
          </a:xfrm>
          <a:prstGeom prst="rect">
            <a:avLst/>
          </a:prstGeom>
        </p:spPr>
        <p:txBody>
          <a:bodyPr wrap="square">
            <a:spAutoFit/>
          </a:bodyPr>
          <a:lstStyle/>
          <a:p>
            <a:pPr algn="ct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企業雲端運算入門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(Foundation of Business Cloud Computing) (BA4, NTPU) (Spring 2021)</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(AWS Academy Cloud Foundations; ACF) (AWS Certified Cloud Practitioner)</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(BA4, NTPU) (3 Credits, Elective) (U4010)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自主學習課程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商業智慧與大數據分析學士學分學程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(1092)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國立台北大學企管系</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4A, 4B)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選修</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學分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授課教師：謝榮桂，戴敏育</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(2021.02 - 2021.06)</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週三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Wed, 6, 7, 8, 14:10-17:00)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台北大學三峽校區 文</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3F10_L)</a:t>
            </a:r>
            <a:endParaRPr lang="en-US" sz="1400" dirty="0">
              <a:solidFill>
                <a:schemeClr val="bg1">
                  <a:lumMod val="50000"/>
                </a:schemeClr>
              </a:solidFill>
              <a:latin typeface="Arial" panose="020B0604020202020204" pitchFamily="34" charset="0"/>
              <a:ea typeface="Heiti TC Medium" pitchFamily="2" charset="-128"/>
              <a:cs typeface="Arial" panose="020B0604020202020204" pitchFamily="34" charset="0"/>
            </a:endParaRPr>
          </a:p>
        </p:txBody>
      </p:sp>
      <p:pic>
        <p:nvPicPr>
          <p:cNvPr id="16" name="Picture 15">
            <a:extLst>
              <a:ext uri="{FF2B5EF4-FFF2-40B4-BE49-F238E27FC236}">
                <a16:creationId xmlns:a16="http://schemas.microsoft.com/office/drawing/2014/main" id="{1B8F418B-A75B-F546-809F-04AEEDDB0266}"/>
              </a:ext>
            </a:extLst>
          </p:cNvPr>
          <p:cNvPicPr>
            <a:picLocks noChangeAspect="1"/>
          </p:cNvPicPr>
          <p:nvPr/>
        </p:nvPicPr>
        <p:blipFill>
          <a:blip r:embed="rId9"/>
          <a:stretch>
            <a:fillRect/>
          </a:stretch>
        </p:blipFill>
        <p:spPr>
          <a:xfrm>
            <a:off x="10160401" y="345648"/>
            <a:ext cx="1905000" cy="482600"/>
          </a:xfrm>
          <a:prstGeom prst="rect">
            <a:avLst/>
          </a:prstGeom>
        </p:spPr>
      </p:pic>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19" name="Picture 18">
            <a:extLst>
              <a:ext uri="{FF2B5EF4-FFF2-40B4-BE49-F238E27FC236}">
                <a16:creationId xmlns:a16="http://schemas.microsoft.com/office/drawing/2014/main" id="{C222C346-8680-CC49-B8D3-EFEFEDBC2329}"/>
              </a:ext>
            </a:extLst>
          </p:cNvPr>
          <p:cNvPicPr>
            <a:picLocks noChangeAspect="1"/>
          </p:cNvPicPr>
          <p:nvPr/>
        </p:nvPicPr>
        <p:blipFill>
          <a:blip r:embed="rId12"/>
          <a:stretch>
            <a:fillRect/>
          </a:stretch>
        </p:blipFill>
        <p:spPr>
          <a:xfrm>
            <a:off x="11154522" y="5819766"/>
            <a:ext cx="421513" cy="511280"/>
          </a:xfrm>
          <a:prstGeom prst="rect">
            <a:avLst/>
          </a:prstGeom>
        </p:spPr>
      </p:pic>
      <p:pic>
        <p:nvPicPr>
          <p:cNvPr id="21" name="Picture 20">
            <a:extLst>
              <a:ext uri="{FF2B5EF4-FFF2-40B4-BE49-F238E27FC236}">
                <a16:creationId xmlns:a16="http://schemas.microsoft.com/office/drawing/2014/main" id="{6C97FFC4-5467-D94C-AC6A-B6E51E3C6A3A}"/>
              </a:ext>
            </a:extLst>
          </p:cNvPr>
          <p:cNvPicPr>
            <a:picLocks noChangeAspect="1"/>
          </p:cNvPicPr>
          <p:nvPr/>
        </p:nvPicPr>
        <p:blipFill>
          <a:blip r:embed="rId13"/>
          <a:stretch>
            <a:fillRect/>
          </a:stretch>
        </p:blipFill>
        <p:spPr>
          <a:xfrm>
            <a:off x="10859507" y="6252082"/>
            <a:ext cx="511280" cy="511280"/>
          </a:xfrm>
          <a:prstGeom prst="rect">
            <a:avLst/>
          </a:prstGeom>
        </p:spPr>
      </p:pic>
      <p:pic>
        <p:nvPicPr>
          <p:cNvPr id="22" name="Picture 21">
            <a:extLst>
              <a:ext uri="{FF2B5EF4-FFF2-40B4-BE49-F238E27FC236}">
                <a16:creationId xmlns:a16="http://schemas.microsoft.com/office/drawing/2014/main" id="{96BFAE10-E69F-8B46-A889-CF8A48EB800D}"/>
              </a:ext>
            </a:extLst>
          </p:cNvPr>
          <p:cNvPicPr>
            <a:picLocks noChangeAspect="1"/>
          </p:cNvPicPr>
          <p:nvPr/>
        </p:nvPicPr>
        <p:blipFill>
          <a:blip r:embed="rId14"/>
          <a:stretch>
            <a:fillRect/>
          </a:stretch>
        </p:blipFill>
        <p:spPr>
          <a:xfrm>
            <a:off x="11359702" y="6247388"/>
            <a:ext cx="511280" cy="511280"/>
          </a:xfrm>
          <a:prstGeom prst="rect">
            <a:avLst/>
          </a:prstGeom>
        </p:spPr>
      </p:pic>
      <p:pic>
        <p:nvPicPr>
          <p:cNvPr id="9" name="Picture 8">
            <a:extLst>
              <a:ext uri="{FF2B5EF4-FFF2-40B4-BE49-F238E27FC236}">
                <a16:creationId xmlns:a16="http://schemas.microsoft.com/office/drawing/2014/main" id="{6AF52415-800A-A04B-B255-D463B0291880}"/>
              </a:ext>
            </a:extLst>
          </p:cNvPr>
          <p:cNvPicPr>
            <a:picLocks noChangeAspect="1"/>
          </p:cNvPicPr>
          <p:nvPr/>
        </p:nvPicPr>
        <p:blipFill>
          <a:blip r:embed="rId15"/>
          <a:stretch>
            <a:fillRect/>
          </a:stretch>
        </p:blipFill>
        <p:spPr>
          <a:xfrm>
            <a:off x="408643" y="4595503"/>
            <a:ext cx="1000026" cy="1000026"/>
          </a:xfrm>
          <a:prstGeom prst="rect">
            <a:avLst/>
          </a:prstGeom>
        </p:spPr>
      </p:pic>
    </p:spTree>
    <p:extLst>
      <p:ext uri="{BB962C8B-B14F-4D97-AF65-F5344CB8AC3E}">
        <p14:creationId xmlns:p14="http://schemas.microsoft.com/office/powerpoint/2010/main" val="2816254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60</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6" name="內容版面配置區 5">
            <a:extLst>
              <a:ext uri="{FF2B5EF4-FFF2-40B4-BE49-F238E27FC236}">
                <a16:creationId xmlns:a16="http://schemas.microsoft.com/office/drawing/2014/main" id="{076795B4-9806-4837-B4F6-44E32F8D2D96}"/>
              </a:ext>
            </a:extLst>
          </p:cNvPr>
          <p:cNvSpPr>
            <a:spLocks noGrp="1"/>
          </p:cNvSpPr>
          <p:nvPr>
            <p:ph idx="1"/>
          </p:nvPr>
        </p:nvSpPr>
        <p:spPr>
          <a:xfrm>
            <a:off x="169914" y="1923837"/>
            <a:ext cx="4965425" cy="4565748"/>
          </a:xfrm>
        </p:spPr>
        <p:txBody>
          <a:bodyPr>
            <a:normAutofit/>
          </a:bodyPr>
          <a:lstStyle/>
          <a:p>
            <a:pPr marL="0" indent="0" algn="ctr">
              <a:lnSpc>
                <a:spcPct val="100000"/>
              </a:lnSpc>
              <a:spcBef>
                <a:spcPts val="1200"/>
              </a:spcBef>
              <a:buNone/>
            </a:pPr>
            <a:r>
              <a:rPr lang="zh-TW" altLang="en-US" dirty="0">
                <a:latin typeface="Heiti TC Medium" pitchFamily="2" charset="-128"/>
                <a:ea typeface="Heiti TC Medium" pitchFamily="2" charset="-128"/>
              </a:rPr>
              <a:t>活動名稱：</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en-US" altLang="zh-TW" sz="2800" dirty="0">
                <a:solidFill>
                  <a:srgbClr val="C00000"/>
                </a:solidFill>
                <a:latin typeface="Heiti TC Medium" pitchFamily="2" charset="-128"/>
                <a:ea typeface="Heiti TC Medium" pitchFamily="2" charset="-128"/>
              </a:rPr>
              <a:t>AWS</a:t>
            </a:r>
            <a:r>
              <a:rPr lang="zh-TW" altLang="en-US" sz="2800" dirty="0">
                <a:solidFill>
                  <a:srgbClr val="C00000"/>
                </a:solidFill>
                <a:latin typeface="Heiti TC Medium" pitchFamily="2" charset="-128"/>
                <a:ea typeface="Heiti TC Medium" pitchFamily="2" charset="-128"/>
              </a:rPr>
              <a:t>教學經驗及競賽資訊分享</a:t>
            </a:r>
            <a:endParaRPr lang="en-US" altLang="zh-TW" sz="2800" dirty="0">
              <a:solidFill>
                <a:srgbClr val="C00000"/>
              </a:solidFill>
              <a:latin typeface="Heiti TC Medium" pitchFamily="2" charset="-128"/>
              <a:ea typeface="Heiti TC Medium" pitchFamily="2" charset="-128"/>
            </a:endParaRPr>
          </a:p>
          <a:p>
            <a:pPr marL="0" indent="0" algn="ctr">
              <a:lnSpc>
                <a:spcPct val="100000"/>
              </a:lnSpc>
              <a:spcBef>
                <a:spcPts val="1200"/>
              </a:spcBef>
              <a:buNone/>
            </a:pPr>
            <a:r>
              <a:rPr lang="zh-TW" altLang="en-US" sz="2400" dirty="0">
                <a:latin typeface="Heiti TC Medium" pitchFamily="2" charset="-128"/>
                <a:ea typeface="Heiti TC Medium" pitchFamily="2" charset="-128"/>
              </a:rPr>
              <a:t>時間：</a:t>
            </a:r>
            <a:r>
              <a:rPr lang="en-US" altLang="zh-TW" sz="2400" dirty="0">
                <a:latin typeface="Heiti TC Medium" pitchFamily="2" charset="-128"/>
                <a:ea typeface="Heiti TC Medium" pitchFamily="2" charset="-128"/>
              </a:rPr>
              <a:t>2021/10/27 (</a:t>
            </a:r>
            <a:r>
              <a:rPr lang="zh-TW" altLang="en-US" sz="2400" dirty="0">
                <a:latin typeface="Heiti TC Medium" pitchFamily="2" charset="-128"/>
                <a:ea typeface="Heiti TC Medium" pitchFamily="2" charset="-128"/>
              </a:rPr>
              <a:t>三</a:t>
            </a:r>
            <a:r>
              <a:rPr lang="en-US" altLang="zh-TW" sz="2400" dirty="0">
                <a:latin typeface="Heiti TC Medium" pitchFamily="2" charset="-128"/>
                <a:ea typeface="Heiti TC Medium" pitchFamily="2" charset="-128"/>
              </a:rPr>
              <a:t>) </a:t>
            </a:r>
            <a:br>
              <a:rPr lang="en-US" altLang="zh-TW" sz="2400" dirty="0">
                <a:latin typeface="Heiti TC Medium" pitchFamily="2" charset="-128"/>
                <a:ea typeface="Heiti TC Medium" pitchFamily="2" charset="-128"/>
              </a:rPr>
            </a:br>
            <a:r>
              <a:rPr lang="zh-TW" altLang="en-US" sz="2400" dirty="0">
                <a:latin typeface="Heiti TC Medium" pitchFamily="2" charset="-128"/>
                <a:ea typeface="Heiti TC Medium" pitchFamily="2" charset="-128"/>
              </a:rPr>
              <a:t>中午 </a:t>
            </a:r>
            <a:r>
              <a:rPr lang="en-US" altLang="zh-TW" sz="2400" dirty="0">
                <a:latin typeface="Heiti TC Medium" pitchFamily="2" charset="-128"/>
                <a:ea typeface="Heiti TC Medium" pitchFamily="2" charset="-128"/>
              </a:rPr>
              <a:t>12:00-13:00</a:t>
            </a:r>
          </a:p>
          <a:p>
            <a:pPr marL="0" indent="0" algn="ctr">
              <a:lnSpc>
                <a:spcPct val="100000"/>
              </a:lnSpc>
              <a:spcBef>
                <a:spcPts val="1200"/>
              </a:spcBef>
              <a:buNone/>
            </a:pPr>
            <a:r>
              <a:rPr lang="en-US" altLang="zh-TW" sz="2400" dirty="0">
                <a:latin typeface="Heiti TC Medium" pitchFamily="2" charset="-128"/>
                <a:ea typeface="Heiti TC Medium" pitchFamily="2" charset="-128"/>
              </a:rPr>
              <a:t>  </a:t>
            </a:r>
            <a:r>
              <a:rPr lang="zh-TW" altLang="en-US" dirty="0">
                <a:latin typeface="Heiti TC Medium" pitchFamily="2" charset="-128"/>
                <a:ea typeface="Heiti TC Medium" pitchFamily="2" charset="-128"/>
              </a:rPr>
              <a:t>主講者：</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黃懷陞 </a:t>
            </a:r>
            <a:br>
              <a:rPr lang="en-US" altLang="zh-TW" dirty="0">
                <a:solidFill>
                  <a:srgbClr val="C00000"/>
                </a:solidFill>
                <a:latin typeface="Heiti TC Medium" pitchFamily="2" charset="-128"/>
                <a:ea typeface="Heiti TC Medium" pitchFamily="2" charset="-128"/>
              </a:rPr>
            </a:br>
            <a:r>
              <a:rPr lang="zh-TW" altLang="en-US" dirty="0">
                <a:solidFill>
                  <a:srgbClr val="C00000"/>
                </a:solidFill>
                <a:latin typeface="Heiti TC Medium" pitchFamily="2" charset="-128"/>
                <a:ea typeface="Heiti TC Medium" pitchFamily="2" charset="-128"/>
              </a:rPr>
              <a:t>助理教授</a:t>
            </a:r>
            <a:endParaRPr lang="en-US" altLang="zh-TW" dirty="0">
              <a:solidFill>
                <a:srgbClr val="C00000"/>
              </a:solidFill>
              <a:latin typeface="Heiti TC Medium" pitchFamily="2" charset="-128"/>
              <a:ea typeface="Heiti TC Medium" pitchFamily="2" charset="-128"/>
            </a:endParaRP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國立臺北大學資訊管理所</a:t>
            </a:r>
          </a:p>
        </p:txBody>
      </p:sp>
      <p:pic>
        <p:nvPicPr>
          <p:cNvPr id="5" name="圖片 4">
            <a:extLst>
              <a:ext uri="{FF2B5EF4-FFF2-40B4-BE49-F238E27FC236}">
                <a16:creationId xmlns:a16="http://schemas.microsoft.com/office/drawing/2014/main" id="{4F3B3356-E9A5-40A5-A3FD-12B86256B76F}"/>
              </a:ext>
            </a:extLst>
          </p:cNvPr>
          <p:cNvPicPr>
            <a:picLocks noChangeAspect="1"/>
          </p:cNvPicPr>
          <p:nvPr/>
        </p:nvPicPr>
        <p:blipFill rotWithShape="1">
          <a:blip r:embed="rId4"/>
          <a:srcRect t="24692"/>
          <a:stretch/>
        </p:blipFill>
        <p:spPr>
          <a:xfrm>
            <a:off x="5135339" y="4206711"/>
            <a:ext cx="3691753" cy="2084215"/>
          </a:xfrm>
          <a:prstGeom prst="rect">
            <a:avLst/>
          </a:prstGeom>
        </p:spPr>
      </p:pic>
      <p:pic>
        <p:nvPicPr>
          <p:cNvPr id="11" name="圖片 10">
            <a:extLst>
              <a:ext uri="{FF2B5EF4-FFF2-40B4-BE49-F238E27FC236}">
                <a16:creationId xmlns:a16="http://schemas.microsoft.com/office/drawing/2014/main" id="{602588E8-CAC2-4B7B-9C67-798C669412BB}"/>
              </a:ext>
            </a:extLst>
          </p:cNvPr>
          <p:cNvPicPr>
            <a:picLocks noChangeAspect="1"/>
          </p:cNvPicPr>
          <p:nvPr/>
        </p:nvPicPr>
        <p:blipFill rotWithShape="1">
          <a:blip r:embed="rId5"/>
          <a:srcRect t="27139"/>
          <a:stretch/>
        </p:blipFill>
        <p:spPr>
          <a:xfrm>
            <a:off x="5135339" y="1923837"/>
            <a:ext cx="4083817" cy="2230627"/>
          </a:xfrm>
          <a:prstGeom prst="rect">
            <a:avLst/>
          </a:prstGeom>
        </p:spPr>
      </p:pic>
      <p:pic>
        <p:nvPicPr>
          <p:cNvPr id="13" name="圖片 12">
            <a:extLst>
              <a:ext uri="{FF2B5EF4-FFF2-40B4-BE49-F238E27FC236}">
                <a16:creationId xmlns:a16="http://schemas.microsoft.com/office/drawing/2014/main" id="{0F820DF4-B9F7-4392-B774-EE126E0314AB}"/>
              </a:ext>
            </a:extLst>
          </p:cNvPr>
          <p:cNvPicPr>
            <a:picLocks noChangeAspect="1"/>
          </p:cNvPicPr>
          <p:nvPr/>
        </p:nvPicPr>
        <p:blipFill>
          <a:blip r:embed="rId6"/>
          <a:stretch>
            <a:fillRect/>
          </a:stretch>
        </p:blipFill>
        <p:spPr>
          <a:xfrm>
            <a:off x="9289216" y="2087219"/>
            <a:ext cx="2752466" cy="2063417"/>
          </a:xfrm>
          <a:prstGeom prst="rect">
            <a:avLst/>
          </a:prstGeom>
        </p:spPr>
      </p:pic>
      <p:pic>
        <p:nvPicPr>
          <p:cNvPr id="18" name="圖片 17">
            <a:extLst>
              <a:ext uri="{FF2B5EF4-FFF2-40B4-BE49-F238E27FC236}">
                <a16:creationId xmlns:a16="http://schemas.microsoft.com/office/drawing/2014/main" id="{DA2FFAE6-DFF9-4E3B-8FF9-50C1311B56DB}"/>
              </a:ext>
            </a:extLst>
          </p:cNvPr>
          <p:cNvPicPr>
            <a:picLocks noChangeAspect="1"/>
          </p:cNvPicPr>
          <p:nvPr/>
        </p:nvPicPr>
        <p:blipFill rotWithShape="1">
          <a:blip r:embed="rId7"/>
          <a:srcRect t="15979"/>
          <a:stretch/>
        </p:blipFill>
        <p:spPr>
          <a:xfrm>
            <a:off x="8923494" y="4266783"/>
            <a:ext cx="3118188" cy="1964070"/>
          </a:xfrm>
          <a:prstGeom prst="rect">
            <a:avLst/>
          </a:prstGeom>
        </p:spPr>
      </p:pic>
      <p:sp>
        <p:nvSpPr>
          <p:cNvPr id="17" name="Title 1">
            <a:extLst>
              <a:ext uri="{FF2B5EF4-FFF2-40B4-BE49-F238E27FC236}">
                <a16:creationId xmlns:a16="http://schemas.microsoft.com/office/drawing/2014/main" id="{AC4747F2-BE24-5140-B3DB-E4CD35F590CF}"/>
              </a:ext>
            </a:extLst>
          </p:cNvPr>
          <p:cNvSpPr>
            <a:spLocks noGrp="1"/>
          </p:cNvSpPr>
          <p:nvPr>
            <p:ph type="title"/>
          </p:nvPr>
        </p:nvSpPr>
        <p:spPr>
          <a:xfrm>
            <a:off x="1866378" y="207856"/>
            <a:ext cx="9868421" cy="1097521"/>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a:t>
            </a:r>
            <a:r>
              <a:rPr lang="en-US" altLang="zh-TW" dirty="0">
                <a:latin typeface="Heiti TC Medium" pitchFamily="2" charset="-128"/>
                <a:ea typeface="Heiti TC Medium" pitchFamily="2" charset="-128"/>
              </a:rPr>
              <a:t> 3</a:t>
            </a:r>
            <a:endParaRPr lang="en-US" dirty="0">
              <a:latin typeface="Heiti TC Medium" pitchFamily="2" charset="-128"/>
              <a:ea typeface="Heiti TC Medium" pitchFamily="2" charset="-128"/>
            </a:endParaRPr>
          </a:p>
        </p:txBody>
      </p:sp>
    </p:spTree>
    <p:extLst>
      <p:ext uri="{BB962C8B-B14F-4D97-AF65-F5344CB8AC3E}">
        <p14:creationId xmlns:p14="http://schemas.microsoft.com/office/powerpoint/2010/main" val="2309149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a:xfrm>
            <a:off x="1866378" y="207856"/>
            <a:ext cx="9716021" cy="1097521"/>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a:t>
            </a:r>
            <a:r>
              <a:rPr lang="en-US" altLang="zh-TW" dirty="0">
                <a:latin typeface="Heiti TC Medium" pitchFamily="2" charset="-128"/>
                <a:ea typeface="Heiti TC Medium" pitchFamily="2" charset="-128"/>
              </a:rPr>
              <a:t> 4</a:t>
            </a:r>
            <a:endParaRPr lang="en-US"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61</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6" name="內容版面配置區 5">
            <a:extLst>
              <a:ext uri="{FF2B5EF4-FFF2-40B4-BE49-F238E27FC236}">
                <a16:creationId xmlns:a16="http://schemas.microsoft.com/office/drawing/2014/main" id="{076795B4-9806-4837-B4F6-44E32F8D2D96}"/>
              </a:ext>
            </a:extLst>
          </p:cNvPr>
          <p:cNvSpPr>
            <a:spLocks noGrp="1"/>
          </p:cNvSpPr>
          <p:nvPr>
            <p:ph idx="1"/>
          </p:nvPr>
        </p:nvSpPr>
        <p:spPr>
          <a:xfrm>
            <a:off x="171250" y="2040169"/>
            <a:ext cx="4326697" cy="4323013"/>
          </a:xfrm>
        </p:spPr>
        <p:txBody>
          <a:bodyPr>
            <a:normAutofit fontScale="92500" lnSpcReduction="10000"/>
          </a:bodyPr>
          <a:lstStyle/>
          <a:p>
            <a:pPr marL="0" indent="0" algn="ctr">
              <a:lnSpc>
                <a:spcPct val="100000"/>
              </a:lnSpc>
              <a:spcBef>
                <a:spcPts val="1200"/>
              </a:spcBef>
              <a:buNone/>
            </a:pPr>
            <a:r>
              <a:rPr lang="zh-TW" altLang="en-US" dirty="0">
                <a:latin typeface="Heiti TC Medium" pitchFamily="2" charset="-128"/>
                <a:ea typeface="Heiti TC Medium" pitchFamily="2" charset="-128"/>
              </a:rPr>
              <a:t>活動名稱：</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en-US" altLang="zh-TW" dirty="0">
                <a:solidFill>
                  <a:srgbClr val="C00000"/>
                </a:solidFill>
                <a:latin typeface="Heiti TC Medium" pitchFamily="2" charset="-128"/>
                <a:ea typeface="Heiti TC Medium" pitchFamily="2" charset="-128"/>
              </a:rPr>
              <a:t>USC AWS</a:t>
            </a:r>
            <a:r>
              <a:rPr lang="zh-TW" altLang="en-US" dirty="0">
                <a:solidFill>
                  <a:srgbClr val="C00000"/>
                </a:solidFill>
                <a:latin typeface="Heiti TC Medium" pitchFamily="2" charset="-128"/>
                <a:ea typeface="Heiti TC Medium" pitchFamily="2" charset="-128"/>
              </a:rPr>
              <a:t>雲端應用融入課程經驗分享</a:t>
            </a:r>
            <a:endParaRPr lang="en-US" altLang="zh-TW" dirty="0">
              <a:solidFill>
                <a:srgbClr val="C00000"/>
              </a:solidFill>
              <a:latin typeface="Heiti TC Medium" pitchFamily="2" charset="-128"/>
              <a:ea typeface="Heiti TC Medium" pitchFamily="2" charset="-128"/>
            </a:endParaRPr>
          </a:p>
          <a:p>
            <a:pPr marL="0" indent="0" algn="ctr">
              <a:lnSpc>
                <a:spcPct val="100000"/>
              </a:lnSpc>
              <a:spcBef>
                <a:spcPts val="1200"/>
              </a:spcBef>
              <a:buNone/>
            </a:pPr>
            <a:r>
              <a:rPr lang="zh-TW" altLang="en-US" sz="2400" dirty="0">
                <a:latin typeface="Heiti TC Medium" pitchFamily="2" charset="-128"/>
                <a:ea typeface="Heiti TC Medium" pitchFamily="2" charset="-128"/>
              </a:rPr>
              <a:t>時間：</a:t>
            </a:r>
            <a:r>
              <a:rPr lang="en-US" altLang="zh-TW" sz="2400" dirty="0">
                <a:latin typeface="Heiti TC Medium" pitchFamily="2" charset="-128"/>
                <a:ea typeface="Heiti TC Medium" pitchFamily="2" charset="-128"/>
              </a:rPr>
              <a:t>2021/11/11 (</a:t>
            </a:r>
            <a:r>
              <a:rPr lang="zh-TW" altLang="en-US" sz="2400" dirty="0">
                <a:latin typeface="Heiti TC Medium" pitchFamily="2" charset="-128"/>
                <a:ea typeface="Heiti TC Medium" pitchFamily="2" charset="-128"/>
              </a:rPr>
              <a:t>四</a:t>
            </a:r>
            <a:r>
              <a:rPr lang="en-US" altLang="zh-TW" sz="2400" dirty="0">
                <a:latin typeface="Heiti TC Medium" pitchFamily="2" charset="-128"/>
                <a:ea typeface="Heiti TC Medium" pitchFamily="2" charset="-128"/>
              </a:rPr>
              <a:t>) </a:t>
            </a:r>
            <a:br>
              <a:rPr lang="en-US" altLang="zh-TW" sz="2400" dirty="0">
                <a:latin typeface="Heiti TC Medium" pitchFamily="2" charset="-128"/>
                <a:ea typeface="Heiti TC Medium" pitchFamily="2" charset="-128"/>
              </a:rPr>
            </a:br>
            <a:r>
              <a:rPr lang="zh-TW" altLang="en-US" sz="2400" dirty="0">
                <a:latin typeface="Heiti TC Medium" pitchFamily="2" charset="-128"/>
                <a:ea typeface="Heiti TC Medium" pitchFamily="2" charset="-128"/>
              </a:rPr>
              <a:t>中午 </a:t>
            </a:r>
            <a:r>
              <a:rPr lang="en-US" altLang="zh-TW" sz="2400" dirty="0">
                <a:latin typeface="Heiti TC Medium" pitchFamily="2" charset="-128"/>
                <a:ea typeface="Heiti TC Medium" pitchFamily="2" charset="-128"/>
              </a:rPr>
              <a:t>12:00-13:00</a:t>
            </a:r>
          </a:p>
          <a:p>
            <a:pPr marL="0" indent="0" algn="ctr">
              <a:lnSpc>
                <a:spcPct val="100000"/>
              </a:lnSpc>
              <a:spcBef>
                <a:spcPts val="1200"/>
              </a:spcBef>
              <a:buNone/>
            </a:pPr>
            <a:r>
              <a:rPr lang="zh-TW" altLang="en-US" dirty="0">
                <a:latin typeface="Heiti TC Medium" pitchFamily="2" charset="-128"/>
                <a:ea typeface="Heiti TC Medium" pitchFamily="2" charset="-128"/>
              </a:rPr>
              <a:t>主講者：</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李孟晃 </a:t>
            </a:r>
            <a:br>
              <a:rPr lang="en-US" altLang="zh-TW" dirty="0">
                <a:solidFill>
                  <a:srgbClr val="C00000"/>
                </a:solidFill>
                <a:latin typeface="Heiti TC Medium" pitchFamily="2" charset="-128"/>
                <a:ea typeface="Heiti TC Medium" pitchFamily="2" charset="-128"/>
              </a:rPr>
            </a:br>
            <a:r>
              <a:rPr lang="zh-TW" altLang="en-US" dirty="0">
                <a:solidFill>
                  <a:srgbClr val="C00000"/>
                </a:solidFill>
                <a:latin typeface="Heiti TC Medium" pitchFamily="2" charset="-128"/>
                <a:ea typeface="Heiti TC Medium" pitchFamily="2" charset="-128"/>
              </a:rPr>
              <a:t>教務長</a:t>
            </a:r>
            <a:r>
              <a:rPr lang="en-US" altLang="zh-TW" dirty="0">
                <a:solidFill>
                  <a:srgbClr val="C00000"/>
                </a:solidFill>
                <a:latin typeface="Heiti TC Medium" pitchFamily="2" charset="-128"/>
                <a:ea typeface="Heiti TC Medium" pitchFamily="2" charset="-128"/>
              </a:rPr>
              <a:t>/</a:t>
            </a:r>
            <a:r>
              <a:rPr lang="zh-TW" altLang="en-US" dirty="0">
                <a:solidFill>
                  <a:srgbClr val="C00000"/>
                </a:solidFill>
                <a:latin typeface="Heiti TC Medium" pitchFamily="2" charset="-128"/>
                <a:ea typeface="Heiti TC Medium" pitchFamily="2" charset="-128"/>
              </a:rPr>
              <a:t>管理學院院長</a:t>
            </a:r>
            <a:r>
              <a:rPr lang="zh-TW" altLang="en-US" dirty="0">
                <a:latin typeface="Heiti TC Medium" pitchFamily="2" charset="-128"/>
                <a:ea typeface="Heiti TC Medium" pitchFamily="2" charset="-128"/>
              </a:rPr>
              <a:t>，</a:t>
            </a:r>
            <a:r>
              <a:rPr lang="zh-TW" altLang="en-US" dirty="0">
                <a:solidFill>
                  <a:srgbClr val="C00000"/>
                </a:solidFill>
                <a:latin typeface="Heiti TC Medium" pitchFamily="2" charset="-128"/>
                <a:ea typeface="Heiti TC Medium" pitchFamily="2" charset="-128"/>
              </a:rPr>
              <a:t>實踐大學</a:t>
            </a:r>
          </a:p>
        </p:txBody>
      </p:sp>
      <p:pic>
        <p:nvPicPr>
          <p:cNvPr id="5" name="圖片 4">
            <a:extLst>
              <a:ext uri="{FF2B5EF4-FFF2-40B4-BE49-F238E27FC236}">
                <a16:creationId xmlns:a16="http://schemas.microsoft.com/office/drawing/2014/main" id="{20CB62AB-CF01-45B1-A680-E78923F35002}"/>
              </a:ext>
            </a:extLst>
          </p:cNvPr>
          <p:cNvPicPr>
            <a:picLocks noChangeAspect="1"/>
          </p:cNvPicPr>
          <p:nvPr/>
        </p:nvPicPr>
        <p:blipFill rotWithShape="1">
          <a:blip r:embed="rId4"/>
          <a:srcRect t="37174" b="3578"/>
          <a:stretch/>
        </p:blipFill>
        <p:spPr>
          <a:xfrm>
            <a:off x="4817886" y="1275081"/>
            <a:ext cx="6189408" cy="2749123"/>
          </a:xfrm>
          <a:prstGeom prst="rect">
            <a:avLst/>
          </a:prstGeom>
        </p:spPr>
      </p:pic>
      <p:pic>
        <p:nvPicPr>
          <p:cNvPr id="8" name="圖片 7">
            <a:extLst>
              <a:ext uri="{FF2B5EF4-FFF2-40B4-BE49-F238E27FC236}">
                <a16:creationId xmlns:a16="http://schemas.microsoft.com/office/drawing/2014/main" id="{595FC702-555F-4224-9E1C-171FBEF4EF40}"/>
              </a:ext>
            </a:extLst>
          </p:cNvPr>
          <p:cNvPicPr>
            <a:picLocks noChangeAspect="1"/>
          </p:cNvPicPr>
          <p:nvPr/>
        </p:nvPicPr>
        <p:blipFill rotWithShape="1">
          <a:blip r:embed="rId5"/>
          <a:srcRect l="148" t="34433" r="-148" b="-2256"/>
          <a:stretch/>
        </p:blipFill>
        <p:spPr>
          <a:xfrm>
            <a:off x="8313494" y="4201675"/>
            <a:ext cx="2693800" cy="1369654"/>
          </a:xfrm>
          <a:prstGeom prst="rect">
            <a:avLst/>
          </a:prstGeom>
        </p:spPr>
      </p:pic>
      <p:pic>
        <p:nvPicPr>
          <p:cNvPr id="11" name="圖片 10">
            <a:extLst>
              <a:ext uri="{FF2B5EF4-FFF2-40B4-BE49-F238E27FC236}">
                <a16:creationId xmlns:a16="http://schemas.microsoft.com/office/drawing/2014/main" id="{3E06D1A0-FFDE-41FB-8633-F756D7AA259A}"/>
              </a:ext>
            </a:extLst>
          </p:cNvPr>
          <p:cNvPicPr>
            <a:picLocks noChangeAspect="1"/>
          </p:cNvPicPr>
          <p:nvPr/>
        </p:nvPicPr>
        <p:blipFill rotWithShape="1">
          <a:blip r:embed="rId6"/>
          <a:srcRect t="38330" b="1"/>
          <a:stretch/>
        </p:blipFill>
        <p:spPr>
          <a:xfrm>
            <a:off x="8592149" y="5348060"/>
            <a:ext cx="2693801" cy="1245389"/>
          </a:xfrm>
          <a:prstGeom prst="rect">
            <a:avLst/>
          </a:prstGeom>
        </p:spPr>
      </p:pic>
      <p:pic>
        <p:nvPicPr>
          <p:cNvPr id="13" name="圖片 12">
            <a:extLst>
              <a:ext uri="{FF2B5EF4-FFF2-40B4-BE49-F238E27FC236}">
                <a16:creationId xmlns:a16="http://schemas.microsoft.com/office/drawing/2014/main" id="{D4F52A8D-7F40-4158-A597-BA2331E7034A}"/>
              </a:ext>
            </a:extLst>
          </p:cNvPr>
          <p:cNvPicPr>
            <a:picLocks noChangeAspect="1"/>
          </p:cNvPicPr>
          <p:nvPr/>
        </p:nvPicPr>
        <p:blipFill rotWithShape="1">
          <a:blip r:embed="rId7"/>
          <a:srcRect l="13873" t="29200" r="9019"/>
          <a:stretch/>
        </p:blipFill>
        <p:spPr>
          <a:xfrm>
            <a:off x="4817886" y="4201675"/>
            <a:ext cx="3323807" cy="2287910"/>
          </a:xfrm>
          <a:prstGeom prst="rect">
            <a:avLst/>
          </a:prstGeom>
        </p:spPr>
      </p:pic>
    </p:spTree>
    <p:extLst>
      <p:ext uri="{BB962C8B-B14F-4D97-AF65-F5344CB8AC3E}">
        <p14:creationId xmlns:p14="http://schemas.microsoft.com/office/powerpoint/2010/main" val="3315128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a:xfrm>
            <a:off x="1866378" y="207856"/>
            <a:ext cx="9994889" cy="1097521"/>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a:t>
            </a:r>
            <a:r>
              <a:rPr lang="en-US" altLang="zh-TW" dirty="0">
                <a:latin typeface="Heiti TC Medium" pitchFamily="2" charset="-128"/>
                <a:ea typeface="Heiti TC Medium" pitchFamily="2" charset="-128"/>
              </a:rPr>
              <a:t> 5</a:t>
            </a:r>
            <a:endParaRPr lang="en-US"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62</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6" name="內容版面配置區 5">
            <a:extLst>
              <a:ext uri="{FF2B5EF4-FFF2-40B4-BE49-F238E27FC236}">
                <a16:creationId xmlns:a16="http://schemas.microsoft.com/office/drawing/2014/main" id="{076795B4-9806-4837-B4F6-44E32F8D2D96}"/>
              </a:ext>
            </a:extLst>
          </p:cNvPr>
          <p:cNvSpPr>
            <a:spLocks noGrp="1"/>
          </p:cNvSpPr>
          <p:nvPr>
            <p:ph idx="1"/>
          </p:nvPr>
        </p:nvSpPr>
        <p:spPr>
          <a:xfrm>
            <a:off x="171251" y="2040169"/>
            <a:ext cx="4468988" cy="4545825"/>
          </a:xfrm>
        </p:spPr>
        <p:txBody>
          <a:bodyPr>
            <a:normAutofit fontScale="92500" lnSpcReduction="20000"/>
          </a:bodyPr>
          <a:lstStyle/>
          <a:p>
            <a:pPr marL="0" indent="0" algn="ctr">
              <a:lnSpc>
                <a:spcPct val="100000"/>
              </a:lnSpc>
              <a:spcBef>
                <a:spcPts val="1200"/>
              </a:spcBef>
              <a:buNone/>
            </a:pPr>
            <a:r>
              <a:rPr lang="zh-TW" altLang="en-US" dirty="0">
                <a:latin typeface="Heiti TC Medium" pitchFamily="2" charset="-128"/>
                <a:ea typeface="Heiti TC Medium" pitchFamily="2" charset="-128"/>
              </a:rPr>
              <a:t>活動名稱：</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教發中心推動 </a:t>
            </a:r>
            <a:br>
              <a:rPr lang="en-US" altLang="zh-TW" dirty="0">
                <a:solidFill>
                  <a:srgbClr val="C00000"/>
                </a:solidFill>
                <a:latin typeface="Heiti TC Medium" pitchFamily="2" charset="-128"/>
                <a:ea typeface="Heiti TC Medium" pitchFamily="2" charset="-128"/>
              </a:rPr>
            </a:br>
            <a:r>
              <a:rPr lang="en-US" altLang="zh-TW" dirty="0">
                <a:solidFill>
                  <a:srgbClr val="C00000"/>
                </a:solidFill>
                <a:latin typeface="Heiti TC Medium" pitchFamily="2" charset="-128"/>
                <a:ea typeface="Heiti TC Medium" pitchFamily="2" charset="-128"/>
              </a:rPr>
              <a:t>NTPU AWS </a:t>
            </a:r>
            <a:r>
              <a:rPr lang="zh-TW" altLang="en-US" dirty="0">
                <a:solidFill>
                  <a:srgbClr val="C00000"/>
                </a:solidFill>
                <a:latin typeface="Heiti TC Medium" pitchFamily="2" charset="-128"/>
                <a:ea typeface="Heiti TC Medium" pitchFamily="2" charset="-128"/>
              </a:rPr>
              <a:t>雲創學院之</a:t>
            </a:r>
            <a:br>
              <a:rPr lang="en-US" altLang="zh-TW" dirty="0">
                <a:solidFill>
                  <a:srgbClr val="C00000"/>
                </a:solidFill>
                <a:latin typeface="Heiti TC Medium" pitchFamily="2" charset="-128"/>
                <a:ea typeface="Heiti TC Medium" pitchFamily="2" charset="-128"/>
              </a:rPr>
            </a:br>
            <a:r>
              <a:rPr lang="zh-TW" altLang="en-US" dirty="0">
                <a:solidFill>
                  <a:srgbClr val="C00000"/>
                </a:solidFill>
                <a:latin typeface="Heiti TC Medium" pitchFamily="2" charset="-128"/>
                <a:ea typeface="Heiti TC Medium" pitchFamily="2" charset="-128"/>
              </a:rPr>
              <a:t>未來規劃與支援</a:t>
            </a:r>
          </a:p>
          <a:p>
            <a:pPr marL="0" indent="0" algn="ctr">
              <a:lnSpc>
                <a:spcPct val="100000"/>
              </a:lnSpc>
              <a:spcBef>
                <a:spcPts val="1200"/>
              </a:spcBef>
              <a:buNone/>
            </a:pPr>
            <a:r>
              <a:rPr lang="zh-TW" altLang="en-US" sz="2400" dirty="0">
                <a:latin typeface="Heiti TC Medium" pitchFamily="2" charset="-128"/>
                <a:ea typeface="Heiti TC Medium" pitchFamily="2" charset="-128"/>
              </a:rPr>
              <a:t>時間：</a:t>
            </a:r>
            <a:r>
              <a:rPr lang="en-US" altLang="zh-TW" sz="2400" dirty="0">
                <a:latin typeface="Heiti TC Medium" pitchFamily="2" charset="-128"/>
                <a:ea typeface="Heiti TC Medium" pitchFamily="2" charset="-128"/>
              </a:rPr>
              <a:t>2021/11/25 (</a:t>
            </a:r>
            <a:r>
              <a:rPr lang="zh-TW" altLang="en-US" sz="2400" dirty="0">
                <a:latin typeface="Heiti TC Medium" pitchFamily="2" charset="-128"/>
                <a:ea typeface="Heiti TC Medium" pitchFamily="2" charset="-128"/>
              </a:rPr>
              <a:t>四</a:t>
            </a:r>
            <a:r>
              <a:rPr lang="en-US" altLang="zh-TW" sz="2400" dirty="0">
                <a:latin typeface="Heiti TC Medium" pitchFamily="2" charset="-128"/>
                <a:ea typeface="Heiti TC Medium" pitchFamily="2" charset="-128"/>
              </a:rPr>
              <a:t>) </a:t>
            </a:r>
            <a:br>
              <a:rPr lang="en-US" altLang="zh-TW" sz="2400" dirty="0">
                <a:latin typeface="Heiti TC Medium" pitchFamily="2" charset="-128"/>
                <a:ea typeface="Heiti TC Medium" pitchFamily="2" charset="-128"/>
              </a:rPr>
            </a:br>
            <a:r>
              <a:rPr lang="zh-TW" altLang="en-US" sz="2400" dirty="0">
                <a:latin typeface="Heiti TC Medium" pitchFamily="2" charset="-128"/>
                <a:ea typeface="Heiti TC Medium" pitchFamily="2" charset="-128"/>
              </a:rPr>
              <a:t>中午 </a:t>
            </a:r>
            <a:r>
              <a:rPr lang="en-US" altLang="zh-TW" sz="2400" dirty="0">
                <a:latin typeface="Heiti TC Medium" pitchFamily="2" charset="-128"/>
                <a:ea typeface="Heiti TC Medium" pitchFamily="2" charset="-128"/>
              </a:rPr>
              <a:t>12:00-13:00</a:t>
            </a:r>
          </a:p>
          <a:p>
            <a:pPr marL="0" indent="0" algn="ctr">
              <a:lnSpc>
                <a:spcPct val="100000"/>
              </a:lnSpc>
              <a:spcBef>
                <a:spcPts val="1200"/>
              </a:spcBef>
              <a:buNone/>
            </a:pPr>
            <a:r>
              <a:rPr lang="zh-TW" altLang="en-US" dirty="0">
                <a:latin typeface="Heiti TC Medium" pitchFamily="2" charset="-128"/>
                <a:ea typeface="Heiti TC Medium" pitchFamily="2" charset="-128"/>
              </a:rPr>
              <a:t>主講者：</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蘇南誠</a:t>
            </a:r>
            <a:r>
              <a:rPr lang="en-US" altLang="zh-TW" dirty="0">
                <a:solidFill>
                  <a:srgbClr val="C00000"/>
                </a:solidFill>
                <a:latin typeface="Heiti TC Medium" pitchFamily="2" charset="-128"/>
                <a:ea typeface="Heiti TC Medium" pitchFamily="2" charset="-128"/>
              </a:rPr>
              <a:t> </a:t>
            </a:r>
            <a:r>
              <a:rPr lang="zh-TW" altLang="en-US" dirty="0">
                <a:solidFill>
                  <a:srgbClr val="C00000"/>
                </a:solidFill>
                <a:latin typeface="Heiti TC Medium" pitchFamily="2" charset="-128"/>
                <a:ea typeface="Heiti TC Medium" pitchFamily="2" charset="-128"/>
              </a:rPr>
              <a:t>教授 </a:t>
            </a:r>
            <a:br>
              <a:rPr lang="en-US" altLang="zh-TW" dirty="0">
                <a:solidFill>
                  <a:srgbClr val="C00000"/>
                </a:solidFill>
                <a:latin typeface="Heiti TC Medium" pitchFamily="2" charset="-128"/>
                <a:ea typeface="Heiti TC Medium" pitchFamily="2" charset="-128"/>
              </a:rPr>
            </a:br>
            <a:r>
              <a:rPr lang="zh-TW" altLang="en-US" dirty="0">
                <a:solidFill>
                  <a:srgbClr val="C00000"/>
                </a:solidFill>
                <a:latin typeface="Heiti TC Medium" pitchFamily="2" charset="-128"/>
                <a:ea typeface="Heiti TC Medium" pitchFamily="2" charset="-128"/>
              </a:rPr>
              <a:t>國立臺北大學</a:t>
            </a:r>
            <a:br>
              <a:rPr lang="en-US" altLang="zh-TW" dirty="0">
                <a:solidFill>
                  <a:srgbClr val="C00000"/>
                </a:solidFill>
                <a:latin typeface="Heiti TC Medium" pitchFamily="2" charset="-128"/>
                <a:ea typeface="Heiti TC Medium" pitchFamily="2" charset="-128"/>
              </a:rPr>
            </a:br>
            <a:r>
              <a:rPr lang="zh-TW" altLang="en-US" dirty="0">
                <a:solidFill>
                  <a:srgbClr val="C00000"/>
                </a:solidFill>
                <a:latin typeface="Heiti TC Medium" pitchFamily="2" charset="-128"/>
                <a:ea typeface="Heiti TC Medium" pitchFamily="2" charset="-128"/>
              </a:rPr>
              <a:t>教學發展中心主任</a:t>
            </a:r>
          </a:p>
        </p:txBody>
      </p:sp>
      <p:pic>
        <p:nvPicPr>
          <p:cNvPr id="7" name="Picture 6">
            <a:extLst>
              <a:ext uri="{FF2B5EF4-FFF2-40B4-BE49-F238E27FC236}">
                <a16:creationId xmlns:a16="http://schemas.microsoft.com/office/drawing/2014/main" id="{2202ADE4-919F-424F-8A38-EFEFF77FE837}"/>
              </a:ext>
            </a:extLst>
          </p:cNvPr>
          <p:cNvPicPr>
            <a:picLocks noChangeAspect="1"/>
          </p:cNvPicPr>
          <p:nvPr/>
        </p:nvPicPr>
        <p:blipFill rotWithShape="1">
          <a:blip r:embed="rId4"/>
          <a:srcRect t="4150"/>
          <a:stretch/>
        </p:blipFill>
        <p:spPr>
          <a:xfrm>
            <a:off x="5734022" y="1465936"/>
            <a:ext cx="4740636" cy="3407906"/>
          </a:xfrm>
          <a:prstGeom prst="rect">
            <a:avLst/>
          </a:prstGeom>
        </p:spPr>
      </p:pic>
      <p:pic>
        <p:nvPicPr>
          <p:cNvPr id="10" name="Picture 9">
            <a:extLst>
              <a:ext uri="{FF2B5EF4-FFF2-40B4-BE49-F238E27FC236}">
                <a16:creationId xmlns:a16="http://schemas.microsoft.com/office/drawing/2014/main" id="{49492103-076E-7F42-B5B1-ED7F8D0D4843}"/>
              </a:ext>
            </a:extLst>
          </p:cNvPr>
          <p:cNvPicPr>
            <a:picLocks noChangeAspect="1"/>
          </p:cNvPicPr>
          <p:nvPr/>
        </p:nvPicPr>
        <p:blipFill>
          <a:blip r:embed="rId5"/>
          <a:stretch>
            <a:fillRect/>
          </a:stretch>
        </p:blipFill>
        <p:spPr>
          <a:xfrm>
            <a:off x="8160708" y="4949344"/>
            <a:ext cx="2292262" cy="1719197"/>
          </a:xfrm>
          <a:prstGeom prst="rect">
            <a:avLst/>
          </a:prstGeom>
        </p:spPr>
      </p:pic>
      <p:pic>
        <p:nvPicPr>
          <p:cNvPr id="16" name="Picture 15">
            <a:extLst>
              <a:ext uri="{FF2B5EF4-FFF2-40B4-BE49-F238E27FC236}">
                <a16:creationId xmlns:a16="http://schemas.microsoft.com/office/drawing/2014/main" id="{267179A9-F1FE-2A41-9123-F7B631CD6E19}"/>
              </a:ext>
            </a:extLst>
          </p:cNvPr>
          <p:cNvPicPr>
            <a:picLocks noChangeAspect="1"/>
          </p:cNvPicPr>
          <p:nvPr/>
        </p:nvPicPr>
        <p:blipFill>
          <a:blip r:embed="rId6"/>
          <a:stretch>
            <a:fillRect/>
          </a:stretch>
        </p:blipFill>
        <p:spPr>
          <a:xfrm>
            <a:off x="5734022" y="4949345"/>
            <a:ext cx="2292262" cy="1719197"/>
          </a:xfrm>
          <a:prstGeom prst="rect">
            <a:avLst/>
          </a:prstGeom>
        </p:spPr>
      </p:pic>
    </p:spTree>
    <p:extLst>
      <p:ext uri="{BB962C8B-B14F-4D97-AF65-F5344CB8AC3E}">
        <p14:creationId xmlns:p14="http://schemas.microsoft.com/office/powerpoint/2010/main" val="805259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a:xfrm>
            <a:off x="1866379" y="207856"/>
            <a:ext cx="9834554" cy="1097521"/>
          </a:xfrm>
        </p:spPr>
        <p:txBody>
          <a:bodyPr>
            <a:normAutofit/>
          </a:bodyPr>
          <a:lstStyle/>
          <a:p>
            <a:r>
              <a:rPr lang="en-US" altLang="zh-TW" dirty="0">
                <a:latin typeface="Heiti TC Medium" pitchFamily="2" charset="-128"/>
                <a:ea typeface="Heiti TC Medium" pitchFamily="2" charset="-128"/>
              </a:rPr>
              <a:t>NTPU </a:t>
            </a:r>
            <a:r>
              <a:rPr lang="zh-TW" altLang="en-US" dirty="0">
                <a:latin typeface="Heiti TC Medium" pitchFamily="2" charset="-128"/>
                <a:ea typeface="Heiti TC Medium" pitchFamily="2" charset="-128"/>
              </a:rPr>
              <a:t>雲創學院教師教學社群活動</a:t>
            </a:r>
            <a:r>
              <a:rPr lang="en-US" altLang="zh-TW" dirty="0">
                <a:latin typeface="Heiti TC Medium" pitchFamily="2" charset="-128"/>
                <a:ea typeface="Heiti TC Medium" pitchFamily="2" charset="-128"/>
              </a:rPr>
              <a:t> 6</a:t>
            </a:r>
            <a:endParaRPr lang="en-US"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63</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6" name="內容版面配置區 5">
            <a:extLst>
              <a:ext uri="{FF2B5EF4-FFF2-40B4-BE49-F238E27FC236}">
                <a16:creationId xmlns:a16="http://schemas.microsoft.com/office/drawing/2014/main" id="{076795B4-9806-4837-B4F6-44E32F8D2D96}"/>
              </a:ext>
            </a:extLst>
          </p:cNvPr>
          <p:cNvSpPr>
            <a:spLocks noGrp="1"/>
          </p:cNvSpPr>
          <p:nvPr>
            <p:ph idx="1"/>
          </p:nvPr>
        </p:nvSpPr>
        <p:spPr>
          <a:xfrm>
            <a:off x="171249" y="2040169"/>
            <a:ext cx="4766825" cy="4545825"/>
          </a:xfrm>
        </p:spPr>
        <p:txBody>
          <a:bodyPr>
            <a:normAutofit fontScale="92500" lnSpcReduction="10000"/>
          </a:bodyPr>
          <a:lstStyle/>
          <a:p>
            <a:pPr marL="0" indent="0" algn="ctr">
              <a:lnSpc>
                <a:spcPct val="100000"/>
              </a:lnSpc>
              <a:spcBef>
                <a:spcPts val="1200"/>
              </a:spcBef>
              <a:buNone/>
            </a:pPr>
            <a:r>
              <a:rPr lang="zh-TW" altLang="en-US" dirty="0">
                <a:latin typeface="Heiti TC Medium" pitchFamily="2" charset="-128"/>
                <a:ea typeface="Heiti TC Medium" pitchFamily="2" charset="-128"/>
              </a:rPr>
              <a:t>活動名稱：</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en-US" altLang="zh-TW" dirty="0">
                <a:solidFill>
                  <a:srgbClr val="C00000"/>
                </a:solidFill>
                <a:latin typeface="Heiti TC Medium" pitchFamily="2" charset="-128"/>
                <a:ea typeface="Heiti TC Medium" pitchFamily="2" charset="-128"/>
              </a:rPr>
              <a:t>NTPU AWS </a:t>
            </a:r>
            <a:r>
              <a:rPr lang="zh-TW" altLang="en-US" dirty="0">
                <a:solidFill>
                  <a:srgbClr val="C00000"/>
                </a:solidFill>
                <a:latin typeface="Heiti TC Medium" pitchFamily="2" charset="-128"/>
                <a:ea typeface="Heiti TC Medium" pitchFamily="2" charset="-128"/>
              </a:rPr>
              <a:t>雲創學院 </a:t>
            </a:r>
            <a:br>
              <a:rPr lang="en-US" altLang="zh-TW" dirty="0">
                <a:solidFill>
                  <a:srgbClr val="C00000"/>
                </a:solidFill>
                <a:latin typeface="Heiti TC Medium" pitchFamily="2" charset="-128"/>
                <a:ea typeface="Heiti TC Medium" pitchFamily="2" charset="-128"/>
              </a:rPr>
            </a:br>
            <a:r>
              <a:rPr lang="en-US" altLang="zh-TW" dirty="0">
                <a:solidFill>
                  <a:srgbClr val="C00000"/>
                </a:solidFill>
                <a:latin typeface="Heiti TC Medium" pitchFamily="2" charset="-128"/>
                <a:ea typeface="Heiti TC Medium" pitchFamily="2" charset="-128"/>
              </a:rPr>
              <a:t>TA </a:t>
            </a:r>
            <a:r>
              <a:rPr lang="zh-TW" altLang="en-US" dirty="0">
                <a:solidFill>
                  <a:srgbClr val="C00000"/>
                </a:solidFill>
                <a:latin typeface="Heiti TC Medium" pitchFamily="2" charset="-128"/>
                <a:ea typeface="Heiti TC Medium" pitchFamily="2" charset="-128"/>
              </a:rPr>
              <a:t>培訓實作工作坊：</a:t>
            </a:r>
            <a:br>
              <a:rPr lang="zh-TW" altLang="en-US" dirty="0">
                <a:solidFill>
                  <a:srgbClr val="C00000"/>
                </a:solidFill>
                <a:latin typeface="Heiti TC Medium" pitchFamily="2" charset="-128"/>
                <a:ea typeface="Heiti TC Medium" pitchFamily="2" charset="-128"/>
              </a:rPr>
            </a:br>
            <a:r>
              <a:rPr lang="zh-TW" altLang="en-US" sz="3000" dirty="0">
                <a:solidFill>
                  <a:srgbClr val="C00000"/>
                </a:solidFill>
                <a:latin typeface="Heiti TC Medium" pitchFamily="2" charset="-128"/>
                <a:ea typeface="Heiti TC Medium" pitchFamily="2" charset="-128"/>
              </a:rPr>
              <a:t>建立 </a:t>
            </a:r>
            <a:r>
              <a:rPr lang="en-US" altLang="zh-TW" sz="3000" dirty="0">
                <a:solidFill>
                  <a:srgbClr val="C00000"/>
                </a:solidFill>
                <a:latin typeface="Heiti TC Medium" pitchFamily="2" charset="-128"/>
                <a:ea typeface="Heiti TC Medium" pitchFamily="2" charset="-128"/>
              </a:rPr>
              <a:t>AWS EC2 </a:t>
            </a:r>
            <a:r>
              <a:rPr lang="zh-TW" altLang="en-US" sz="3000" dirty="0">
                <a:solidFill>
                  <a:srgbClr val="C00000"/>
                </a:solidFill>
                <a:latin typeface="Heiti TC Medium" pitchFamily="2" charset="-128"/>
                <a:ea typeface="Heiti TC Medium" pitchFamily="2" charset="-128"/>
              </a:rPr>
              <a:t>雲端虛擬主機</a:t>
            </a:r>
          </a:p>
          <a:p>
            <a:pPr marL="0" indent="0" algn="ctr">
              <a:lnSpc>
                <a:spcPct val="100000"/>
              </a:lnSpc>
              <a:spcBef>
                <a:spcPts val="1200"/>
              </a:spcBef>
              <a:buNone/>
            </a:pPr>
            <a:r>
              <a:rPr lang="zh-TW" altLang="en-US" sz="2400" dirty="0">
                <a:latin typeface="Heiti TC Medium" pitchFamily="2" charset="-128"/>
                <a:ea typeface="Heiti TC Medium" pitchFamily="2" charset="-128"/>
              </a:rPr>
              <a:t>時間：</a:t>
            </a:r>
            <a:r>
              <a:rPr lang="en-US" altLang="zh-TW" sz="2400" dirty="0">
                <a:latin typeface="Heiti TC Medium" pitchFamily="2" charset="-128"/>
                <a:ea typeface="Heiti TC Medium" pitchFamily="2" charset="-128"/>
              </a:rPr>
              <a:t>2021/11/25 (</a:t>
            </a:r>
            <a:r>
              <a:rPr lang="zh-TW" altLang="en-US" sz="2400" dirty="0">
                <a:latin typeface="Heiti TC Medium" pitchFamily="2" charset="-128"/>
                <a:ea typeface="Heiti TC Medium" pitchFamily="2" charset="-128"/>
              </a:rPr>
              <a:t>四</a:t>
            </a:r>
            <a:r>
              <a:rPr lang="en-US" altLang="zh-TW" sz="2400" dirty="0">
                <a:latin typeface="Heiti TC Medium" pitchFamily="2" charset="-128"/>
                <a:ea typeface="Heiti TC Medium" pitchFamily="2" charset="-128"/>
              </a:rPr>
              <a:t>) </a:t>
            </a:r>
            <a:br>
              <a:rPr lang="en-US" altLang="zh-TW" sz="2400" dirty="0">
                <a:latin typeface="Heiti TC Medium" pitchFamily="2" charset="-128"/>
                <a:ea typeface="Heiti TC Medium" pitchFamily="2" charset="-128"/>
              </a:rPr>
            </a:br>
            <a:r>
              <a:rPr lang="zh-TW" altLang="en-US" sz="2400" dirty="0">
                <a:latin typeface="Heiti TC Medium" pitchFamily="2" charset="-128"/>
                <a:ea typeface="Heiti TC Medium" pitchFamily="2" charset="-128"/>
              </a:rPr>
              <a:t>下午 </a:t>
            </a:r>
            <a:r>
              <a:rPr lang="en-US" altLang="zh-TW" sz="2400" dirty="0">
                <a:latin typeface="Heiti TC Medium" pitchFamily="2" charset="-128"/>
                <a:ea typeface="Heiti TC Medium" pitchFamily="2" charset="-128"/>
              </a:rPr>
              <a:t>13:00-14:00</a:t>
            </a:r>
          </a:p>
          <a:p>
            <a:pPr marL="0" indent="0" algn="ctr">
              <a:lnSpc>
                <a:spcPct val="100000"/>
              </a:lnSpc>
              <a:spcBef>
                <a:spcPts val="1200"/>
              </a:spcBef>
              <a:buNone/>
            </a:pPr>
            <a:r>
              <a:rPr lang="zh-TW" altLang="en-US" dirty="0">
                <a:latin typeface="Heiti TC Medium" pitchFamily="2" charset="-128"/>
                <a:ea typeface="Heiti TC Medium" pitchFamily="2" charset="-128"/>
              </a:rPr>
              <a:t>主講者：</a:t>
            </a:r>
            <a:endParaRPr lang="en-US" altLang="zh-TW" dirty="0">
              <a:latin typeface="Heiti TC Medium" pitchFamily="2" charset="-128"/>
              <a:ea typeface="Heiti TC Medium" pitchFamily="2" charset="-128"/>
            </a:endParaRP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鄧詠薇 助教</a:t>
            </a:r>
          </a:p>
          <a:p>
            <a:pPr marL="0" indent="0" algn="ctr">
              <a:lnSpc>
                <a:spcPct val="100000"/>
              </a:lnSpc>
              <a:spcBef>
                <a:spcPts val="1200"/>
              </a:spcBef>
              <a:buNone/>
            </a:pPr>
            <a:r>
              <a:rPr lang="zh-TW" altLang="en-US" dirty="0">
                <a:solidFill>
                  <a:srgbClr val="C00000"/>
                </a:solidFill>
                <a:latin typeface="Heiti TC Medium" pitchFamily="2" charset="-128"/>
                <a:ea typeface="Heiti TC Medium" pitchFamily="2" charset="-128"/>
              </a:rPr>
              <a:t>國立臺北大學資訊管理所</a:t>
            </a:r>
          </a:p>
        </p:txBody>
      </p:sp>
      <p:pic>
        <p:nvPicPr>
          <p:cNvPr id="5" name="Picture 4">
            <a:extLst>
              <a:ext uri="{FF2B5EF4-FFF2-40B4-BE49-F238E27FC236}">
                <a16:creationId xmlns:a16="http://schemas.microsoft.com/office/drawing/2014/main" id="{13A31967-4DB9-0E49-BF2D-A60FD99D1CE6}"/>
              </a:ext>
            </a:extLst>
          </p:cNvPr>
          <p:cNvPicPr>
            <a:picLocks noChangeAspect="1"/>
          </p:cNvPicPr>
          <p:nvPr/>
        </p:nvPicPr>
        <p:blipFill rotWithShape="1">
          <a:blip r:embed="rId4"/>
          <a:srcRect t="11122" b="22755"/>
          <a:stretch/>
        </p:blipFill>
        <p:spPr>
          <a:xfrm>
            <a:off x="5018879" y="4528509"/>
            <a:ext cx="3399850" cy="1686026"/>
          </a:xfrm>
          <a:prstGeom prst="rect">
            <a:avLst/>
          </a:prstGeom>
        </p:spPr>
      </p:pic>
      <p:pic>
        <p:nvPicPr>
          <p:cNvPr id="12" name="Picture 11">
            <a:extLst>
              <a:ext uri="{FF2B5EF4-FFF2-40B4-BE49-F238E27FC236}">
                <a16:creationId xmlns:a16="http://schemas.microsoft.com/office/drawing/2014/main" id="{EA1BC4FC-A0BA-FA43-BAE6-6EA7FFB6AED6}"/>
              </a:ext>
            </a:extLst>
          </p:cNvPr>
          <p:cNvPicPr>
            <a:picLocks noChangeAspect="1"/>
          </p:cNvPicPr>
          <p:nvPr/>
        </p:nvPicPr>
        <p:blipFill rotWithShape="1">
          <a:blip r:embed="rId5"/>
          <a:srcRect b="4326"/>
          <a:stretch/>
        </p:blipFill>
        <p:spPr>
          <a:xfrm>
            <a:off x="5047480" y="1940573"/>
            <a:ext cx="3371249" cy="2419063"/>
          </a:xfrm>
          <a:prstGeom prst="rect">
            <a:avLst/>
          </a:prstGeom>
        </p:spPr>
      </p:pic>
      <p:pic>
        <p:nvPicPr>
          <p:cNvPr id="19" name="Picture 18">
            <a:extLst>
              <a:ext uri="{FF2B5EF4-FFF2-40B4-BE49-F238E27FC236}">
                <a16:creationId xmlns:a16="http://schemas.microsoft.com/office/drawing/2014/main" id="{E6175EDA-7119-3547-9276-3F789712BDC4}"/>
              </a:ext>
            </a:extLst>
          </p:cNvPr>
          <p:cNvPicPr>
            <a:picLocks noChangeAspect="1"/>
          </p:cNvPicPr>
          <p:nvPr/>
        </p:nvPicPr>
        <p:blipFill rotWithShape="1">
          <a:blip r:embed="rId6"/>
          <a:srcRect t="9136"/>
          <a:stretch/>
        </p:blipFill>
        <p:spPr>
          <a:xfrm>
            <a:off x="8499534" y="1923640"/>
            <a:ext cx="3549712" cy="2419063"/>
          </a:xfrm>
          <a:prstGeom prst="rect">
            <a:avLst/>
          </a:prstGeom>
        </p:spPr>
      </p:pic>
      <p:pic>
        <p:nvPicPr>
          <p:cNvPr id="21" name="Picture 20">
            <a:extLst>
              <a:ext uri="{FF2B5EF4-FFF2-40B4-BE49-F238E27FC236}">
                <a16:creationId xmlns:a16="http://schemas.microsoft.com/office/drawing/2014/main" id="{BD8D1595-FED0-3B4B-B090-458BD10B0B31}"/>
              </a:ext>
            </a:extLst>
          </p:cNvPr>
          <p:cNvPicPr>
            <a:picLocks noChangeAspect="1"/>
          </p:cNvPicPr>
          <p:nvPr/>
        </p:nvPicPr>
        <p:blipFill rotWithShape="1">
          <a:blip r:embed="rId7"/>
          <a:srcRect t="17675" b="15811"/>
          <a:stretch/>
        </p:blipFill>
        <p:spPr>
          <a:xfrm>
            <a:off x="8499534" y="4528510"/>
            <a:ext cx="3379799" cy="1686026"/>
          </a:xfrm>
          <a:prstGeom prst="rect">
            <a:avLst/>
          </a:prstGeom>
        </p:spPr>
      </p:pic>
    </p:spTree>
    <p:extLst>
      <p:ext uri="{BB962C8B-B14F-4D97-AF65-F5344CB8AC3E}">
        <p14:creationId xmlns:p14="http://schemas.microsoft.com/office/powerpoint/2010/main" val="3155957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a:xfrm>
            <a:off x="1853852" y="221753"/>
            <a:ext cx="9519781" cy="1186958"/>
          </a:xfrm>
        </p:spPr>
        <p:txBody>
          <a:bodyPr>
            <a:normAutofit/>
          </a:bodyPr>
          <a:lstStyle/>
          <a:p>
            <a:r>
              <a:rPr lang="en-US" altLang="zh-TW" dirty="0">
                <a:latin typeface="Heiti TC Medium" pitchFamily="2" charset="-128"/>
                <a:ea typeface="Heiti TC Medium" pitchFamily="2" charset="-128"/>
              </a:rPr>
              <a:t>NTPU</a:t>
            </a:r>
            <a:r>
              <a:rPr lang="zh-TW" altLang="en-US" dirty="0">
                <a:latin typeface="Heiti TC Medium" pitchFamily="2" charset="-128"/>
                <a:ea typeface="Heiti TC Medium" pitchFamily="2" charset="-128"/>
              </a:rPr>
              <a:t>雲創學院教師教學社群成果</a:t>
            </a:r>
            <a:endParaRPr lang="en-US"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64</a:t>
            </a:fld>
            <a:endParaRPr lang="en-US"/>
          </a:p>
        </p:txBody>
      </p:sp>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sp>
        <p:nvSpPr>
          <p:cNvPr id="6" name="內容版面配置區 5">
            <a:extLst>
              <a:ext uri="{FF2B5EF4-FFF2-40B4-BE49-F238E27FC236}">
                <a16:creationId xmlns:a16="http://schemas.microsoft.com/office/drawing/2014/main" id="{076795B4-9806-4837-B4F6-44E32F8D2D96}"/>
              </a:ext>
            </a:extLst>
          </p:cNvPr>
          <p:cNvSpPr>
            <a:spLocks noGrp="1"/>
          </p:cNvSpPr>
          <p:nvPr>
            <p:ph idx="1"/>
          </p:nvPr>
        </p:nvSpPr>
        <p:spPr>
          <a:xfrm>
            <a:off x="657753" y="1571151"/>
            <a:ext cx="10876493" cy="1811710"/>
          </a:xfrm>
        </p:spPr>
        <p:txBody>
          <a:bodyPr>
            <a:normAutofit/>
          </a:bodyPr>
          <a:lstStyle/>
          <a:p>
            <a:pPr>
              <a:lnSpc>
                <a:spcPct val="100000"/>
              </a:lnSpc>
            </a:pPr>
            <a:r>
              <a:rPr lang="zh-TW" altLang="en-US" dirty="0">
                <a:latin typeface="Heiti TC Medium" pitchFamily="2" charset="-128"/>
                <a:ea typeface="Heiti TC Medium" pitchFamily="2" charset="-128"/>
              </a:rPr>
              <a:t>促使教師們應用</a:t>
            </a:r>
            <a:r>
              <a:rPr lang="en-US" altLang="zh-TW" dirty="0">
                <a:latin typeface="Heiti TC Medium" pitchFamily="2" charset="-128"/>
                <a:ea typeface="Heiti TC Medium" pitchFamily="2" charset="-128"/>
              </a:rPr>
              <a:t>AWS</a:t>
            </a:r>
            <a:r>
              <a:rPr lang="zh-TW" altLang="en-US" dirty="0">
                <a:latin typeface="Heiti TC Medium" pitchFamily="2" charset="-128"/>
                <a:ea typeface="Heiti TC Medium" pitchFamily="2" charset="-128"/>
              </a:rPr>
              <a:t>於教學課程中，</a:t>
            </a:r>
            <a:br>
              <a:rPr lang="en-US" altLang="zh-TW" dirty="0">
                <a:latin typeface="Heiti TC Medium" pitchFamily="2" charset="-128"/>
                <a:ea typeface="Heiti TC Medium" pitchFamily="2" charset="-128"/>
              </a:rPr>
            </a:br>
            <a:r>
              <a:rPr lang="zh-TW" altLang="en-US" dirty="0">
                <a:latin typeface="Heiti TC Medium" pitchFamily="2" charset="-128"/>
                <a:ea typeface="Heiti TC Medium" pitchFamily="2" charset="-128"/>
              </a:rPr>
              <a:t>分享其使用之教學經驗與目標，並增加跨領域的課程。</a:t>
            </a:r>
            <a:endParaRPr lang="en-US" altLang="zh-TW" dirty="0">
              <a:latin typeface="Heiti TC Medium" pitchFamily="2" charset="-128"/>
              <a:ea typeface="Heiti TC Medium" pitchFamily="2" charset="-128"/>
            </a:endParaRPr>
          </a:p>
          <a:p>
            <a:pPr>
              <a:lnSpc>
                <a:spcPct val="100000"/>
              </a:lnSpc>
            </a:pPr>
            <a:r>
              <a:rPr lang="zh-TW" altLang="en-US" dirty="0">
                <a:latin typeface="Heiti TC Medium" pitchFamily="2" charset="-128"/>
                <a:ea typeface="Heiti TC Medium" pitchFamily="2" charset="-128"/>
              </a:rPr>
              <a:t>鼓勵學生參與相關</a:t>
            </a:r>
            <a:r>
              <a:rPr lang="en-US" altLang="zh-TW" dirty="0">
                <a:latin typeface="Heiti TC Medium" pitchFamily="2" charset="-128"/>
                <a:ea typeface="Heiti TC Medium" pitchFamily="2" charset="-128"/>
              </a:rPr>
              <a:t>AWS</a:t>
            </a:r>
            <a:r>
              <a:rPr lang="zh-TW" altLang="en-US" dirty="0">
                <a:latin typeface="Heiti TC Medium" pitchFamily="2" charset="-128"/>
                <a:ea typeface="Heiti TC Medium" pitchFamily="2" charset="-128"/>
              </a:rPr>
              <a:t>實作與競賽，培養雲端服務之人才</a:t>
            </a:r>
          </a:p>
        </p:txBody>
      </p:sp>
      <p:pic>
        <p:nvPicPr>
          <p:cNvPr id="5" name="圖片 4">
            <a:extLst>
              <a:ext uri="{FF2B5EF4-FFF2-40B4-BE49-F238E27FC236}">
                <a16:creationId xmlns:a16="http://schemas.microsoft.com/office/drawing/2014/main" id="{F59CDD45-09D4-4DA1-BE59-8FA7B8D26BFC}"/>
              </a:ext>
            </a:extLst>
          </p:cNvPr>
          <p:cNvPicPr>
            <a:picLocks noChangeAspect="1"/>
          </p:cNvPicPr>
          <p:nvPr/>
        </p:nvPicPr>
        <p:blipFill rotWithShape="1">
          <a:blip r:embed="rId4"/>
          <a:srcRect l="8235" t="34664" r="24878"/>
          <a:stretch/>
        </p:blipFill>
        <p:spPr>
          <a:xfrm>
            <a:off x="1224984" y="3382861"/>
            <a:ext cx="2339856" cy="1713429"/>
          </a:xfrm>
          <a:prstGeom prst="rect">
            <a:avLst/>
          </a:prstGeom>
        </p:spPr>
      </p:pic>
      <p:pic>
        <p:nvPicPr>
          <p:cNvPr id="8" name="圖片 7">
            <a:extLst>
              <a:ext uri="{FF2B5EF4-FFF2-40B4-BE49-F238E27FC236}">
                <a16:creationId xmlns:a16="http://schemas.microsoft.com/office/drawing/2014/main" id="{5E3388B2-4670-4B41-B356-A89BE92237C9}"/>
              </a:ext>
            </a:extLst>
          </p:cNvPr>
          <p:cNvPicPr>
            <a:picLocks noChangeAspect="1"/>
          </p:cNvPicPr>
          <p:nvPr/>
        </p:nvPicPr>
        <p:blipFill rotWithShape="1">
          <a:blip r:embed="rId5"/>
          <a:srcRect l="10709" t="31082" r="6204" b="1"/>
          <a:stretch/>
        </p:blipFill>
        <p:spPr>
          <a:xfrm>
            <a:off x="1224984" y="5170831"/>
            <a:ext cx="2356671" cy="1465416"/>
          </a:xfrm>
          <a:prstGeom prst="rect">
            <a:avLst/>
          </a:prstGeom>
        </p:spPr>
      </p:pic>
      <p:pic>
        <p:nvPicPr>
          <p:cNvPr id="11" name="圖片 4">
            <a:extLst>
              <a:ext uri="{FF2B5EF4-FFF2-40B4-BE49-F238E27FC236}">
                <a16:creationId xmlns:a16="http://schemas.microsoft.com/office/drawing/2014/main" id="{19CD2BA3-45DE-4744-AE13-49127A44D8F1}"/>
              </a:ext>
            </a:extLst>
          </p:cNvPr>
          <p:cNvPicPr>
            <a:picLocks noChangeAspect="1"/>
          </p:cNvPicPr>
          <p:nvPr/>
        </p:nvPicPr>
        <p:blipFill rotWithShape="1">
          <a:blip r:embed="rId6"/>
          <a:srcRect t="42174" r="1645" b="6789"/>
          <a:stretch/>
        </p:blipFill>
        <p:spPr>
          <a:xfrm>
            <a:off x="3680875" y="3382862"/>
            <a:ext cx="4404698" cy="1713430"/>
          </a:xfrm>
          <a:prstGeom prst="rect">
            <a:avLst/>
          </a:prstGeom>
        </p:spPr>
      </p:pic>
      <p:pic>
        <p:nvPicPr>
          <p:cNvPr id="12" name="圖片 12">
            <a:extLst>
              <a:ext uri="{FF2B5EF4-FFF2-40B4-BE49-F238E27FC236}">
                <a16:creationId xmlns:a16="http://schemas.microsoft.com/office/drawing/2014/main" id="{874CF492-3D31-4B45-BBAD-E6ECD19215D8}"/>
              </a:ext>
            </a:extLst>
          </p:cNvPr>
          <p:cNvPicPr>
            <a:picLocks noChangeAspect="1"/>
          </p:cNvPicPr>
          <p:nvPr/>
        </p:nvPicPr>
        <p:blipFill rotWithShape="1">
          <a:blip r:embed="rId7"/>
          <a:srcRect l="17222" t="26904" r="3640"/>
          <a:stretch/>
        </p:blipFill>
        <p:spPr>
          <a:xfrm>
            <a:off x="3689493" y="5194572"/>
            <a:ext cx="2116335" cy="1465416"/>
          </a:xfrm>
          <a:prstGeom prst="rect">
            <a:avLst/>
          </a:prstGeom>
        </p:spPr>
      </p:pic>
      <p:pic>
        <p:nvPicPr>
          <p:cNvPr id="13" name="圖片 17">
            <a:extLst>
              <a:ext uri="{FF2B5EF4-FFF2-40B4-BE49-F238E27FC236}">
                <a16:creationId xmlns:a16="http://schemas.microsoft.com/office/drawing/2014/main" id="{2D72AB8F-90C6-944E-AB93-AFFD5A4C70B7}"/>
              </a:ext>
            </a:extLst>
          </p:cNvPr>
          <p:cNvPicPr>
            <a:picLocks noChangeAspect="1"/>
          </p:cNvPicPr>
          <p:nvPr/>
        </p:nvPicPr>
        <p:blipFill rotWithShape="1">
          <a:blip r:embed="rId8"/>
          <a:srcRect l="8767" t="34388" r="4917"/>
          <a:stretch/>
        </p:blipFill>
        <p:spPr>
          <a:xfrm>
            <a:off x="5906143" y="5194571"/>
            <a:ext cx="2529937" cy="1441675"/>
          </a:xfrm>
          <a:prstGeom prst="rect">
            <a:avLst/>
          </a:prstGeom>
        </p:spPr>
      </p:pic>
      <p:pic>
        <p:nvPicPr>
          <p:cNvPr id="17" name="圖片 20">
            <a:extLst>
              <a:ext uri="{FF2B5EF4-FFF2-40B4-BE49-F238E27FC236}">
                <a16:creationId xmlns:a16="http://schemas.microsoft.com/office/drawing/2014/main" id="{54D32ACF-AB9D-244D-A66C-4DFDC043A7FE}"/>
              </a:ext>
            </a:extLst>
          </p:cNvPr>
          <p:cNvPicPr>
            <a:picLocks noChangeAspect="1"/>
          </p:cNvPicPr>
          <p:nvPr/>
        </p:nvPicPr>
        <p:blipFill rotWithShape="1">
          <a:blip r:embed="rId9"/>
          <a:srcRect l="16884" t="44873" r="14868" b="1"/>
          <a:stretch/>
        </p:blipFill>
        <p:spPr>
          <a:xfrm>
            <a:off x="8217509" y="3382861"/>
            <a:ext cx="2746354" cy="1662980"/>
          </a:xfrm>
          <a:prstGeom prst="rect">
            <a:avLst/>
          </a:prstGeom>
        </p:spPr>
      </p:pic>
      <p:pic>
        <p:nvPicPr>
          <p:cNvPr id="18" name="圖片 18">
            <a:extLst>
              <a:ext uri="{FF2B5EF4-FFF2-40B4-BE49-F238E27FC236}">
                <a16:creationId xmlns:a16="http://schemas.microsoft.com/office/drawing/2014/main" id="{C832CB52-E4AF-A34C-8AF9-B65B12C7B2BF}"/>
              </a:ext>
            </a:extLst>
          </p:cNvPr>
          <p:cNvPicPr>
            <a:picLocks noChangeAspect="1"/>
          </p:cNvPicPr>
          <p:nvPr/>
        </p:nvPicPr>
        <p:blipFill rotWithShape="1">
          <a:blip r:embed="rId10"/>
          <a:srcRect l="3255" t="33023" r="4740"/>
          <a:stretch/>
        </p:blipFill>
        <p:spPr>
          <a:xfrm>
            <a:off x="8523869" y="5194571"/>
            <a:ext cx="2641722" cy="1441675"/>
          </a:xfrm>
          <a:prstGeom prst="rect">
            <a:avLst/>
          </a:prstGeom>
        </p:spPr>
      </p:pic>
    </p:spTree>
    <p:extLst>
      <p:ext uri="{BB962C8B-B14F-4D97-AF65-F5344CB8AC3E}">
        <p14:creationId xmlns:p14="http://schemas.microsoft.com/office/powerpoint/2010/main" val="399021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CC4B-DB9F-2C42-9CF5-0892B2F14351}"/>
              </a:ext>
            </a:extLst>
          </p:cNvPr>
          <p:cNvSpPr>
            <a:spLocks noGrp="1"/>
          </p:cNvSpPr>
          <p:nvPr>
            <p:ph type="title"/>
          </p:nvPr>
        </p:nvSpPr>
        <p:spPr/>
        <p:txBody>
          <a:bodyPr>
            <a:normAutofit/>
          </a:bodyPr>
          <a:lstStyle/>
          <a:p>
            <a:r>
              <a:rPr lang="en-US" sz="7200" dirty="0">
                <a:latin typeface="+mn-lt"/>
              </a:rPr>
              <a:t>Summary</a:t>
            </a:r>
          </a:p>
        </p:txBody>
      </p:sp>
      <p:sp>
        <p:nvSpPr>
          <p:cNvPr id="3" name="Content Placeholder 2">
            <a:extLst>
              <a:ext uri="{FF2B5EF4-FFF2-40B4-BE49-F238E27FC236}">
                <a16:creationId xmlns:a16="http://schemas.microsoft.com/office/drawing/2014/main" id="{BCA87175-0F46-8F41-AE7A-D3A9FB2A4E62}"/>
              </a:ext>
            </a:extLst>
          </p:cNvPr>
          <p:cNvSpPr>
            <a:spLocks noGrp="1"/>
          </p:cNvSpPr>
          <p:nvPr>
            <p:ph idx="1"/>
          </p:nvPr>
        </p:nvSpPr>
        <p:spPr>
          <a:xfrm>
            <a:off x="2087880" y="2033341"/>
            <a:ext cx="9736690" cy="4143621"/>
          </a:xfrm>
        </p:spPr>
        <p:txBody>
          <a:bodyPr>
            <a:normAutofit/>
          </a:bodyPr>
          <a:lstStyle/>
          <a:p>
            <a:pPr marL="320040" indent="-320040">
              <a:lnSpc>
                <a:spcPct val="100000"/>
              </a:lnSpc>
              <a:spcBef>
                <a:spcPts val="1600"/>
              </a:spcBef>
            </a:pPr>
            <a:r>
              <a:rPr lang="en-US" sz="5000" b="1" dirty="0">
                <a:latin typeface="HEITI TC MEDIUM" pitchFamily="2" charset="-128"/>
                <a:ea typeface="HEITI TC MEDIUM" pitchFamily="2" charset="-128"/>
              </a:rPr>
              <a:t>AWS </a:t>
            </a:r>
            <a:r>
              <a:rPr lang="zh-TW" altLang="en-US" sz="5000" b="1" dirty="0">
                <a:latin typeface="HEITI TC MEDIUM" pitchFamily="2" charset="-128"/>
                <a:ea typeface="HEITI TC MEDIUM" pitchFamily="2" charset="-128"/>
              </a:rPr>
              <a:t>雲端計算應用導入教學</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課程理論中融入</a:t>
            </a:r>
            <a:r>
              <a:rPr lang="en-US" altLang="zh-TW" sz="5000" b="1" dirty="0">
                <a:latin typeface="HEITI TC MEDIUM" pitchFamily="2" charset="-128"/>
                <a:ea typeface="HEITI TC MEDIUM" pitchFamily="2" charset="-128"/>
              </a:rPr>
              <a:t> </a:t>
            </a:r>
            <a:r>
              <a:rPr lang="en-US" sz="5000" b="1" dirty="0">
                <a:latin typeface="HEITI TC MEDIUM" pitchFamily="2" charset="-128"/>
                <a:ea typeface="HEITI TC MEDIUM" pitchFamily="2" charset="-128"/>
              </a:rPr>
              <a:t>AWS </a:t>
            </a:r>
            <a:r>
              <a:rPr lang="en-US" sz="5000" b="1" dirty="0" err="1">
                <a:latin typeface="HEITI TC MEDIUM" pitchFamily="2" charset="-128"/>
                <a:ea typeface="HEITI TC MEDIUM" pitchFamily="2" charset="-128"/>
              </a:rPr>
              <a:t>雲端計算</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zh-TW" altLang="en-US" sz="5000" b="1" dirty="0">
                <a:latin typeface="HEITI TC MEDIUM" pitchFamily="2" charset="-128"/>
                <a:ea typeface="HEITI TC MEDIUM" pitchFamily="2" charset="-128"/>
              </a:rPr>
              <a:t>帶領學生進行雲端實作</a:t>
            </a:r>
            <a:endParaRPr lang="en-US" altLang="zh-TW" sz="5000" b="1" dirty="0">
              <a:latin typeface="HEITI TC MEDIUM" pitchFamily="2" charset="-128"/>
              <a:ea typeface="HEITI TC MEDIUM" pitchFamily="2" charset="-128"/>
            </a:endParaRPr>
          </a:p>
          <a:p>
            <a:pPr marL="320040" indent="-320040">
              <a:lnSpc>
                <a:spcPct val="100000"/>
              </a:lnSpc>
              <a:spcBef>
                <a:spcPts val="1600"/>
              </a:spcBef>
            </a:pPr>
            <a:r>
              <a:rPr lang="en-US" altLang="zh-TW" sz="5000" b="1" dirty="0">
                <a:latin typeface="HEITI TC MEDIUM" pitchFamily="2" charset="-128"/>
                <a:ea typeface="HEITI TC MEDIUM" pitchFamily="2" charset="-128"/>
              </a:rPr>
              <a:t>NTPU AWS </a:t>
            </a:r>
            <a:r>
              <a:rPr lang="zh-TW" altLang="en-US" sz="5000" b="1" dirty="0">
                <a:latin typeface="HEITI TC MEDIUM" pitchFamily="2" charset="-128"/>
                <a:ea typeface="HEITI TC MEDIUM" pitchFamily="2" charset="-128"/>
              </a:rPr>
              <a:t>雲創學院教師社群</a:t>
            </a:r>
            <a:endParaRPr lang="en-US" altLang="zh-TW" sz="5000" b="1" dirty="0">
              <a:latin typeface="HEITI TC MEDIUM" pitchFamily="2" charset="-128"/>
              <a:ea typeface="HEITI TC MEDIUM" pitchFamily="2" charset="-128"/>
            </a:endParaRPr>
          </a:p>
          <a:p>
            <a:pPr>
              <a:lnSpc>
                <a:spcPct val="100000"/>
              </a:lnSpc>
              <a:spcBef>
                <a:spcPts val="1600"/>
              </a:spcBef>
            </a:pPr>
            <a:endParaRPr lang="en-US" altLang="zh-TW" sz="5000" b="1" dirty="0">
              <a:latin typeface="HEITI TC MEDIUM" pitchFamily="2" charset="-128"/>
              <a:ea typeface="HEITI TC MEDIUM" pitchFamily="2" charset="-128"/>
            </a:endParaRPr>
          </a:p>
          <a:p>
            <a:pPr>
              <a:lnSpc>
                <a:spcPct val="100000"/>
              </a:lnSpc>
              <a:spcBef>
                <a:spcPts val="1600"/>
              </a:spcBef>
            </a:pPr>
            <a:endParaRPr lang="en-US" sz="5000" b="1" dirty="0">
              <a:latin typeface="HEITI TC MEDIUM" pitchFamily="2" charset="-128"/>
              <a:ea typeface="HEITI TC MEDIUM" pitchFamily="2" charset="-128"/>
            </a:endParaRPr>
          </a:p>
        </p:txBody>
      </p:sp>
      <p:sp>
        <p:nvSpPr>
          <p:cNvPr id="4" name="Slide Number Placeholder 3">
            <a:extLst>
              <a:ext uri="{FF2B5EF4-FFF2-40B4-BE49-F238E27FC236}">
                <a16:creationId xmlns:a16="http://schemas.microsoft.com/office/drawing/2014/main" id="{F0A9B99A-0788-B442-A1FB-077C89E37C94}"/>
              </a:ext>
            </a:extLst>
          </p:cNvPr>
          <p:cNvSpPr>
            <a:spLocks noGrp="1"/>
          </p:cNvSpPr>
          <p:nvPr>
            <p:ph type="sldNum" sz="quarter" idx="12"/>
          </p:nvPr>
        </p:nvSpPr>
        <p:spPr/>
        <p:txBody>
          <a:bodyPr/>
          <a:lstStyle/>
          <a:p>
            <a:fld id="{5D6FF71F-CF6A-4C46-8F9B-61D49EEA70E3}" type="slidenum">
              <a:rPr lang="en-US" smtClean="0"/>
              <a:t>65</a:t>
            </a:fld>
            <a:endParaRPr lang="en-US"/>
          </a:p>
        </p:txBody>
      </p:sp>
      <p:pic>
        <p:nvPicPr>
          <p:cNvPr id="10" name="Picture 9">
            <a:extLst>
              <a:ext uri="{FF2B5EF4-FFF2-40B4-BE49-F238E27FC236}">
                <a16:creationId xmlns:a16="http://schemas.microsoft.com/office/drawing/2014/main" id="{077BB616-235D-2546-B471-DF29ED566F28}"/>
              </a:ext>
            </a:extLst>
          </p:cNvPr>
          <p:cNvPicPr>
            <a:picLocks noChangeAspect="1"/>
          </p:cNvPicPr>
          <p:nvPr/>
        </p:nvPicPr>
        <p:blipFill>
          <a:blip r:embed="rId2"/>
          <a:stretch>
            <a:fillRect/>
          </a:stretch>
        </p:blipFill>
        <p:spPr>
          <a:xfrm>
            <a:off x="10104120" y="941539"/>
            <a:ext cx="1960365" cy="884086"/>
          </a:xfrm>
          <a:prstGeom prst="rect">
            <a:avLst/>
          </a:prstGeom>
        </p:spPr>
      </p:pic>
      <p:pic>
        <p:nvPicPr>
          <p:cNvPr id="11" name="Picture 10">
            <a:extLst>
              <a:ext uri="{FF2B5EF4-FFF2-40B4-BE49-F238E27FC236}">
                <a16:creationId xmlns:a16="http://schemas.microsoft.com/office/drawing/2014/main" id="{F9C8653D-7603-B248-9D7D-EE15ADBCF114}"/>
              </a:ext>
            </a:extLst>
          </p:cNvPr>
          <p:cNvPicPr>
            <a:picLocks noChangeAspect="1"/>
          </p:cNvPicPr>
          <p:nvPr/>
        </p:nvPicPr>
        <p:blipFill>
          <a:blip r:embed="rId3"/>
          <a:stretch>
            <a:fillRect/>
          </a:stretch>
        </p:blipFill>
        <p:spPr>
          <a:xfrm>
            <a:off x="239264" y="1729374"/>
            <a:ext cx="1377870" cy="1671305"/>
          </a:xfrm>
          <a:prstGeom prst="rect">
            <a:avLst/>
          </a:prstGeom>
        </p:spPr>
      </p:pic>
      <p:pic>
        <p:nvPicPr>
          <p:cNvPr id="12" name="Picture 11">
            <a:extLst>
              <a:ext uri="{FF2B5EF4-FFF2-40B4-BE49-F238E27FC236}">
                <a16:creationId xmlns:a16="http://schemas.microsoft.com/office/drawing/2014/main" id="{8021AFB2-068C-E04C-8530-9E5C360CDD1E}"/>
              </a:ext>
            </a:extLst>
          </p:cNvPr>
          <p:cNvPicPr>
            <a:picLocks noChangeAspect="1"/>
          </p:cNvPicPr>
          <p:nvPr/>
        </p:nvPicPr>
        <p:blipFill>
          <a:blip r:embed="rId4"/>
          <a:stretch>
            <a:fillRect/>
          </a:stretch>
        </p:blipFill>
        <p:spPr>
          <a:xfrm>
            <a:off x="91633" y="5167671"/>
            <a:ext cx="1673132" cy="1673132"/>
          </a:xfrm>
          <a:prstGeom prst="rect">
            <a:avLst/>
          </a:prstGeom>
        </p:spPr>
      </p:pic>
      <p:pic>
        <p:nvPicPr>
          <p:cNvPr id="13" name="Picture 12">
            <a:extLst>
              <a:ext uri="{FF2B5EF4-FFF2-40B4-BE49-F238E27FC236}">
                <a16:creationId xmlns:a16="http://schemas.microsoft.com/office/drawing/2014/main" id="{F834B1CF-E782-3449-9C0B-2CE3C3308851}"/>
              </a:ext>
            </a:extLst>
          </p:cNvPr>
          <p:cNvPicPr>
            <a:picLocks noChangeAspect="1"/>
          </p:cNvPicPr>
          <p:nvPr/>
        </p:nvPicPr>
        <p:blipFill>
          <a:blip r:embed="rId5"/>
          <a:stretch>
            <a:fillRect/>
          </a:stretch>
        </p:blipFill>
        <p:spPr>
          <a:xfrm>
            <a:off x="91633" y="3462124"/>
            <a:ext cx="1673132" cy="1673132"/>
          </a:xfrm>
          <a:prstGeom prst="rect">
            <a:avLst/>
          </a:prstGeom>
        </p:spPr>
      </p:pic>
      <p:pic>
        <p:nvPicPr>
          <p:cNvPr id="14" name="Picture 13">
            <a:extLst>
              <a:ext uri="{FF2B5EF4-FFF2-40B4-BE49-F238E27FC236}">
                <a16:creationId xmlns:a16="http://schemas.microsoft.com/office/drawing/2014/main" id="{467F037C-EFA8-434E-BA15-7526B14F5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15" name="Picture 14">
            <a:extLst>
              <a:ext uri="{FF2B5EF4-FFF2-40B4-BE49-F238E27FC236}">
                <a16:creationId xmlns:a16="http://schemas.microsoft.com/office/drawing/2014/main" id="{5FDB8E8D-49E3-D648-9F83-255550515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16" name="Picture 15">
            <a:extLst>
              <a:ext uri="{FF2B5EF4-FFF2-40B4-BE49-F238E27FC236}">
                <a16:creationId xmlns:a16="http://schemas.microsoft.com/office/drawing/2014/main" id="{B898A249-AF70-444E-857C-747EE6599F76}"/>
              </a:ext>
            </a:extLst>
          </p:cNvPr>
          <p:cNvPicPr>
            <a:picLocks noChangeAspect="1"/>
          </p:cNvPicPr>
          <p:nvPr/>
        </p:nvPicPr>
        <p:blipFill>
          <a:blip r:embed="rId8"/>
          <a:stretch>
            <a:fillRect/>
          </a:stretch>
        </p:blipFill>
        <p:spPr>
          <a:xfrm>
            <a:off x="10043159" y="221752"/>
            <a:ext cx="2021326" cy="512070"/>
          </a:xfrm>
          <a:prstGeom prst="rect">
            <a:avLst/>
          </a:prstGeom>
        </p:spPr>
      </p:pic>
    </p:spTree>
    <p:extLst>
      <p:ext uri="{BB962C8B-B14F-4D97-AF65-F5344CB8AC3E}">
        <p14:creationId xmlns:p14="http://schemas.microsoft.com/office/powerpoint/2010/main" val="3223143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508760" y="65344"/>
            <a:ext cx="8869680" cy="536512"/>
          </a:xfrm>
        </p:spPr>
        <p:txBody>
          <a:bodyPr>
            <a:normAutofit/>
          </a:bodyPr>
          <a:lstStyle/>
          <a:p>
            <a:r>
              <a:rPr lang="en-US" altLang="zh-TW" sz="2400" b="1"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2021 AWS Academy/Educate </a:t>
            </a:r>
            <a:r>
              <a:rPr lang="zh-TW" altLang="en-US" sz="2400" b="1"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雲端計算融入課程教學研討會</a:t>
            </a:r>
            <a:endParaRPr lang="en-US" sz="2400" b="1" dirty="0">
              <a:solidFill>
                <a:schemeClr val="accent1">
                  <a:lumMod val="75000"/>
                </a:schemeClr>
              </a:solidFill>
              <a:latin typeface="Calibri" panose="020F0502020204030204" pitchFamily="34" charset="0"/>
              <a:ea typeface="HEITI TC MEDIUM" pitchFamily="2" charset="-128"/>
              <a:cs typeface="Calibri" panose="020F0502020204030204" pitchFamily="34" charset="0"/>
            </a:endParaRPr>
          </a:p>
        </p:txBody>
      </p:sp>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
        <p:nvSpPr>
          <p:cNvPr id="18" name="Title 1">
            <a:extLst>
              <a:ext uri="{FF2B5EF4-FFF2-40B4-BE49-F238E27FC236}">
                <a16:creationId xmlns:a16="http://schemas.microsoft.com/office/drawing/2014/main" id="{1385B068-7DD6-5942-8CA0-26C9A8DA51E2}"/>
              </a:ext>
            </a:extLst>
          </p:cNvPr>
          <p:cNvSpPr txBox="1">
            <a:spLocks/>
          </p:cNvSpPr>
          <p:nvPr/>
        </p:nvSpPr>
        <p:spPr>
          <a:xfrm>
            <a:off x="623287" y="1160689"/>
            <a:ext cx="11102135" cy="2423140"/>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600"/>
              </a:spcAft>
            </a:pPr>
            <a:r>
              <a:rPr lang="en-US" altLang="zh-TW" sz="17200" b="1" dirty="0">
                <a:solidFill>
                  <a:srgbClr val="C00000"/>
                </a:solidFill>
                <a:latin typeface="Arial" panose="020B0604020202020204" pitchFamily="34" charset="0"/>
                <a:ea typeface="HEITI TC MEDIUM" pitchFamily="2" charset="-128"/>
                <a:cs typeface="Arial" panose="020B0604020202020204" pitchFamily="34" charset="0"/>
              </a:rPr>
              <a:t>NTPU AWS Academy Educate </a:t>
            </a:r>
            <a:br>
              <a:rPr lang="en-US" altLang="zh-TW" sz="17200" b="1" dirty="0">
                <a:solidFill>
                  <a:srgbClr val="C00000"/>
                </a:solidFill>
                <a:latin typeface="Arial" panose="020B0604020202020204" pitchFamily="34" charset="0"/>
                <a:ea typeface="HEITI TC MEDIUM" pitchFamily="2" charset="-128"/>
                <a:cs typeface="Arial" panose="020B0604020202020204" pitchFamily="34" charset="0"/>
              </a:rPr>
            </a:br>
            <a:r>
              <a:rPr lang="zh-TW" altLang="en-US" sz="17800" b="1" dirty="0">
                <a:solidFill>
                  <a:srgbClr val="C00000"/>
                </a:solidFill>
                <a:latin typeface="Arial" panose="020B0604020202020204" pitchFamily="34" charset="0"/>
                <a:ea typeface="HEITI TC MEDIUM" pitchFamily="2" charset="-128"/>
                <a:cs typeface="Arial" panose="020B0604020202020204" pitchFamily="34" charset="0"/>
              </a:rPr>
              <a:t>雲端計算融入課程教學</a:t>
            </a:r>
            <a:endParaRPr lang="en-US" altLang="zh-TW" sz="17800" b="1" dirty="0">
              <a:solidFill>
                <a:srgbClr val="C00000"/>
              </a:solidFill>
              <a:latin typeface="Arial" panose="020B0604020202020204" pitchFamily="34" charset="0"/>
              <a:ea typeface="HEITI TC MEDIUM" pitchFamily="2" charset="-128"/>
              <a:cs typeface="Arial" panose="020B0604020202020204" pitchFamily="34" charset="0"/>
            </a:endParaRPr>
          </a:p>
          <a:p>
            <a:pPr>
              <a:lnSpc>
                <a:spcPct val="120000"/>
              </a:lnSpc>
              <a:spcBef>
                <a:spcPts val="600"/>
              </a:spcBef>
            </a:pPr>
            <a:r>
              <a:rPr lang="en-US" sz="7100" b="1" dirty="0">
                <a:solidFill>
                  <a:srgbClr val="C00000"/>
                </a:solidFill>
                <a:latin typeface="Arial" panose="020B0604020202020204" pitchFamily="34" charset="0"/>
                <a:ea typeface="HEITI TC MEDIUM" pitchFamily="2" charset="-128"/>
                <a:cs typeface="Arial" panose="020B0604020202020204" pitchFamily="34" charset="0"/>
              </a:rPr>
              <a:t>(AWS Academy Educate Cloud Computing in Curriculum Infusion at NTPU)</a:t>
            </a:r>
          </a:p>
        </p:txBody>
      </p:sp>
      <p:sp>
        <p:nvSpPr>
          <p:cNvPr id="20" name="TextBox 19">
            <a:extLst>
              <a:ext uri="{FF2B5EF4-FFF2-40B4-BE49-F238E27FC236}">
                <a16:creationId xmlns:a16="http://schemas.microsoft.com/office/drawing/2014/main" id="{21D72258-E7EE-854B-A0E9-06FA396D31D1}"/>
              </a:ext>
            </a:extLst>
          </p:cNvPr>
          <p:cNvSpPr txBox="1"/>
          <p:nvPr/>
        </p:nvSpPr>
        <p:spPr>
          <a:xfrm>
            <a:off x="3047972" y="3698665"/>
            <a:ext cx="5849256" cy="523220"/>
          </a:xfrm>
          <a:prstGeom prst="rect">
            <a:avLst/>
          </a:prstGeom>
          <a:noFill/>
        </p:spPr>
        <p:txBody>
          <a:bodyPr wrap="square" rtlCol="0">
            <a:spAutoFit/>
          </a:bodyPr>
          <a:lstStyle/>
          <a:p>
            <a:pPr algn="ct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Time: 110</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年</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11</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月</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26</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日（五）上午</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9</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時至下午</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2</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時</a:t>
            </a:r>
            <a:endPar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endParaRPr>
          </a:p>
          <a:p>
            <a:pPr algn="ct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Place: </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實踐大學臺北校區</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N</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棟圖資大樓地下</a:t>
            </a:r>
            <a:r>
              <a:rPr lang="en-US" altLang="zh-TW" sz="1400" dirty="0">
                <a:solidFill>
                  <a:schemeClr val="bg1">
                    <a:lumMod val="65000"/>
                  </a:schemeClr>
                </a:solidFill>
                <a:latin typeface="Heiti TC Medium" pitchFamily="2" charset="-128"/>
                <a:ea typeface="Heiti TC Medium" pitchFamily="2" charset="-128"/>
                <a:cs typeface="Calibri" panose="020F0502020204030204" pitchFamily="34" charset="0"/>
              </a:rPr>
              <a:t>2</a:t>
            </a:r>
            <a:r>
              <a:rPr lang="zh-TW" altLang="en-US" sz="1400" dirty="0">
                <a:solidFill>
                  <a:schemeClr val="bg1">
                    <a:lumMod val="65000"/>
                  </a:schemeClr>
                </a:solidFill>
                <a:latin typeface="Heiti TC Medium" pitchFamily="2" charset="-128"/>
                <a:ea typeface="Heiti TC Medium" pitchFamily="2" charset="-128"/>
                <a:cs typeface="Calibri" panose="020F0502020204030204" pitchFamily="34" charset="0"/>
              </a:rPr>
              <a:t>樓團體欣賞室</a:t>
            </a:r>
            <a:endParaRPr lang="en-US" sz="1400" dirty="0">
              <a:solidFill>
                <a:schemeClr val="bg1">
                  <a:lumMod val="65000"/>
                </a:schemeClr>
              </a:solidFill>
              <a:latin typeface="Heiti TC Medium" pitchFamily="2" charset="-128"/>
              <a:ea typeface="Heiti TC Medium" pitchFamily="2" charset="-128"/>
              <a:cs typeface="Calibri" panose="020F0502020204030204" pitchFamily="34" charset="0"/>
            </a:endParaRPr>
          </a:p>
        </p:txBody>
      </p:sp>
      <p:sp>
        <p:nvSpPr>
          <p:cNvPr id="23" name="Subtitle 2">
            <a:extLst>
              <a:ext uri="{FF2B5EF4-FFF2-40B4-BE49-F238E27FC236}">
                <a16:creationId xmlns:a16="http://schemas.microsoft.com/office/drawing/2014/main" id="{DDEEC56E-2DB6-CF45-8A74-2B6B99DEE3D0}"/>
              </a:ext>
            </a:extLst>
          </p:cNvPr>
          <p:cNvSpPr>
            <a:spLocks noGrp="1"/>
          </p:cNvSpPr>
          <p:nvPr>
            <p:ph type="subTitle" idx="1"/>
          </p:nvPr>
        </p:nvSpPr>
        <p:spPr>
          <a:xfrm>
            <a:off x="2319653" y="4192766"/>
            <a:ext cx="8440972"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4"/>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400" b="1" dirty="0">
                <a:solidFill>
                  <a:srgbClr val="898989"/>
                </a:solidFill>
                <a:cs typeface="Calibri" panose="020F0502020204030204" pitchFamily="34" charset="0"/>
                <a:hlinkClick r:id="rId5"/>
              </a:rPr>
              <a:t>Min-Yuh Day</a:t>
            </a:r>
            <a:r>
              <a:rPr lang="en-US" altLang="zh-TW" sz="144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4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6"/>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7"/>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8"/>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6"/>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9"/>
            </a:endParaRPr>
          </a:p>
          <a:p>
            <a:pPr algn="ctr">
              <a:lnSpc>
                <a:spcPct val="120000"/>
              </a:lnSpc>
              <a:spcBef>
                <a:spcPts val="600"/>
              </a:spcBef>
            </a:pPr>
            <a:r>
              <a:rPr lang="en-US" sz="4000" dirty="0">
                <a:latin typeface="Arial" panose="020B0604020202020204" pitchFamily="34" charset="0"/>
                <a:cs typeface="Arial" panose="020B0604020202020204" pitchFamily="34" charset="0"/>
                <a:hlinkClick r:id="rId10"/>
              </a:rPr>
              <a:t>https://web.ntpu.edu.tw/~myday</a:t>
            </a:r>
            <a:endParaRPr lang="en-US" sz="400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2021-11-26</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24" name="Picture 4" descr="http://mail.tku.edu.tw/myday/images/Myday_Photo.jpg">
            <a:extLst>
              <a:ext uri="{FF2B5EF4-FFF2-40B4-BE49-F238E27FC236}">
                <a16:creationId xmlns:a16="http://schemas.microsoft.com/office/drawing/2014/main" id="{4DA496C0-0068-9A44-91F0-E869912B5366}"/>
              </a:ext>
            </a:extLst>
          </p:cNvPr>
          <p:cNvPicPr>
            <a:picLocks noChangeAspect="1" noChangeArrowheads="1"/>
          </p:cNvPicPr>
          <p:nvPr/>
        </p:nvPicPr>
        <p:blipFill>
          <a:blip r:embed="rId11" cstate="print"/>
          <a:srcRect l="10527" t="1544" r="10527" b="25148"/>
          <a:stretch>
            <a:fillRect/>
          </a:stretch>
        </p:blipFill>
        <p:spPr bwMode="auto">
          <a:xfrm>
            <a:off x="1377519" y="4449082"/>
            <a:ext cx="1353507" cy="1675770"/>
          </a:xfrm>
          <a:prstGeom prst="rect">
            <a:avLst/>
          </a:prstGeom>
          <a:noFill/>
        </p:spPr>
      </p:pic>
      <p:pic>
        <p:nvPicPr>
          <p:cNvPr id="27" name="Picture 26">
            <a:extLst>
              <a:ext uri="{FF2B5EF4-FFF2-40B4-BE49-F238E27FC236}">
                <a16:creationId xmlns:a16="http://schemas.microsoft.com/office/drawing/2014/main" id="{D67E3147-F56B-4844-9E50-7A9887F9647D}"/>
              </a:ext>
            </a:extLst>
          </p:cNvPr>
          <p:cNvPicPr>
            <a:picLocks noChangeAspect="1"/>
          </p:cNvPicPr>
          <p:nvPr/>
        </p:nvPicPr>
        <p:blipFill>
          <a:blip r:embed="rId12"/>
          <a:stretch>
            <a:fillRect/>
          </a:stretch>
        </p:blipFill>
        <p:spPr>
          <a:xfrm>
            <a:off x="11304230" y="5928755"/>
            <a:ext cx="791692" cy="791692"/>
          </a:xfrm>
          <a:prstGeom prst="rect">
            <a:avLst/>
          </a:prstGeom>
        </p:spPr>
      </p:pic>
      <p:pic>
        <p:nvPicPr>
          <p:cNvPr id="28" name="Picture 27">
            <a:extLst>
              <a:ext uri="{FF2B5EF4-FFF2-40B4-BE49-F238E27FC236}">
                <a16:creationId xmlns:a16="http://schemas.microsoft.com/office/drawing/2014/main" id="{5BD8C922-0D4F-D241-A9F2-BFBFAAAC8AE7}"/>
              </a:ext>
            </a:extLst>
          </p:cNvPr>
          <p:cNvPicPr>
            <a:picLocks noChangeAspect="1"/>
          </p:cNvPicPr>
          <p:nvPr/>
        </p:nvPicPr>
        <p:blipFill>
          <a:blip r:embed="rId13"/>
          <a:stretch>
            <a:fillRect/>
          </a:stretch>
        </p:blipFill>
        <p:spPr>
          <a:xfrm>
            <a:off x="509547" y="5057504"/>
            <a:ext cx="421513" cy="511280"/>
          </a:xfrm>
          <a:prstGeom prst="rect">
            <a:avLst/>
          </a:prstGeom>
        </p:spPr>
      </p:pic>
      <p:pic>
        <p:nvPicPr>
          <p:cNvPr id="29" name="Picture 28">
            <a:extLst>
              <a:ext uri="{FF2B5EF4-FFF2-40B4-BE49-F238E27FC236}">
                <a16:creationId xmlns:a16="http://schemas.microsoft.com/office/drawing/2014/main" id="{DCD610C0-FB76-E54D-8149-3EFAA9C9A98A}"/>
              </a:ext>
            </a:extLst>
          </p:cNvPr>
          <p:cNvPicPr>
            <a:picLocks noChangeAspect="1"/>
          </p:cNvPicPr>
          <p:nvPr/>
        </p:nvPicPr>
        <p:blipFill>
          <a:blip r:embed="rId14"/>
          <a:stretch>
            <a:fillRect/>
          </a:stretch>
        </p:blipFill>
        <p:spPr>
          <a:xfrm>
            <a:off x="214532" y="5489820"/>
            <a:ext cx="511280" cy="511280"/>
          </a:xfrm>
          <a:prstGeom prst="rect">
            <a:avLst/>
          </a:prstGeom>
        </p:spPr>
      </p:pic>
      <p:pic>
        <p:nvPicPr>
          <p:cNvPr id="30" name="Picture 29">
            <a:extLst>
              <a:ext uri="{FF2B5EF4-FFF2-40B4-BE49-F238E27FC236}">
                <a16:creationId xmlns:a16="http://schemas.microsoft.com/office/drawing/2014/main" id="{4F1FF437-B34D-8247-A657-2BC5FDF5DF02}"/>
              </a:ext>
            </a:extLst>
          </p:cNvPr>
          <p:cNvPicPr>
            <a:picLocks noChangeAspect="1"/>
          </p:cNvPicPr>
          <p:nvPr/>
        </p:nvPicPr>
        <p:blipFill>
          <a:blip r:embed="rId15"/>
          <a:stretch>
            <a:fillRect/>
          </a:stretch>
        </p:blipFill>
        <p:spPr>
          <a:xfrm>
            <a:off x="714727" y="5485126"/>
            <a:ext cx="511280" cy="511280"/>
          </a:xfrm>
          <a:prstGeom prst="rect">
            <a:avLst/>
          </a:prstGeom>
        </p:spPr>
      </p:pic>
      <p:pic>
        <p:nvPicPr>
          <p:cNvPr id="31" name="Picture 30">
            <a:extLst>
              <a:ext uri="{FF2B5EF4-FFF2-40B4-BE49-F238E27FC236}">
                <a16:creationId xmlns:a16="http://schemas.microsoft.com/office/drawing/2014/main" id="{2F13A76F-C8C0-D540-BCBD-E9C8F2F8D0C1}"/>
              </a:ext>
            </a:extLst>
          </p:cNvPr>
          <p:cNvPicPr>
            <a:picLocks noChangeAspect="1"/>
          </p:cNvPicPr>
          <p:nvPr/>
        </p:nvPicPr>
        <p:blipFill>
          <a:blip r:embed="rId16"/>
          <a:stretch>
            <a:fillRect/>
          </a:stretch>
        </p:blipFill>
        <p:spPr>
          <a:xfrm>
            <a:off x="272194" y="4535116"/>
            <a:ext cx="935665" cy="421967"/>
          </a:xfrm>
          <a:prstGeom prst="rect">
            <a:avLst/>
          </a:prstGeom>
        </p:spPr>
      </p:pic>
      <p:pic>
        <p:nvPicPr>
          <p:cNvPr id="32" name="Picture 31">
            <a:extLst>
              <a:ext uri="{FF2B5EF4-FFF2-40B4-BE49-F238E27FC236}">
                <a16:creationId xmlns:a16="http://schemas.microsoft.com/office/drawing/2014/main" id="{B5BA2995-7584-8D43-ACEB-D2B3A8E44A7A}"/>
              </a:ext>
            </a:extLst>
          </p:cNvPr>
          <p:cNvPicPr>
            <a:picLocks noChangeAspect="1"/>
          </p:cNvPicPr>
          <p:nvPr/>
        </p:nvPicPr>
        <p:blipFill>
          <a:blip r:embed="rId17"/>
          <a:stretch>
            <a:fillRect/>
          </a:stretch>
        </p:blipFill>
        <p:spPr>
          <a:xfrm>
            <a:off x="10707986" y="321302"/>
            <a:ext cx="1208863" cy="723727"/>
          </a:xfrm>
          <a:prstGeom prst="rect">
            <a:avLst/>
          </a:prstGeom>
        </p:spPr>
      </p:pic>
      <p:sp>
        <p:nvSpPr>
          <p:cNvPr id="16" name="Title 1">
            <a:extLst>
              <a:ext uri="{FF2B5EF4-FFF2-40B4-BE49-F238E27FC236}">
                <a16:creationId xmlns:a16="http://schemas.microsoft.com/office/drawing/2014/main" id="{62C769DC-1C2E-9640-B209-F1808B3CD674}"/>
              </a:ext>
            </a:extLst>
          </p:cNvPr>
          <p:cNvSpPr txBox="1">
            <a:spLocks/>
          </p:cNvSpPr>
          <p:nvPr/>
        </p:nvSpPr>
        <p:spPr bwMode="auto">
          <a:xfrm>
            <a:off x="4534193" y="661485"/>
            <a:ext cx="2979467" cy="72372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1" lang="en-US" altLang="en-US" sz="6000" dirty="0">
                <a:solidFill>
                  <a:srgbClr val="FF0000"/>
                </a:solidFill>
                <a:latin typeface="Calibri" charset="0"/>
                <a:ea typeface="Calibri" charset="0"/>
                <a:cs typeface="Calibri" charset="0"/>
              </a:rPr>
              <a:t>Q &amp; A</a:t>
            </a:r>
          </a:p>
        </p:txBody>
      </p:sp>
    </p:spTree>
    <p:extLst>
      <p:ext uri="{BB962C8B-B14F-4D97-AF65-F5344CB8AC3E}">
        <p14:creationId xmlns:p14="http://schemas.microsoft.com/office/powerpoint/2010/main" val="105106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5DC9D-E4DD-0B4D-836A-0DA495BB6C33}"/>
              </a:ext>
            </a:extLst>
          </p:cNvPr>
          <p:cNvPicPr>
            <a:picLocks noChangeAspect="1"/>
          </p:cNvPicPr>
          <p:nvPr/>
        </p:nvPicPr>
        <p:blipFill>
          <a:blip r:embed="rId2"/>
          <a:stretch>
            <a:fillRect/>
          </a:stretch>
        </p:blipFill>
        <p:spPr>
          <a:xfrm>
            <a:off x="6516438" y="1317812"/>
            <a:ext cx="5014243" cy="1270275"/>
          </a:xfrm>
          <a:prstGeom prst="rect">
            <a:avLst/>
          </a:prstGeom>
        </p:spPr>
      </p:pic>
      <p:sp>
        <p:nvSpPr>
          <p:cNvPr id="9" name="Cross 8">
            <a:extLst>
              <a:ext uri="{FF2B5EF4-FFF2-40B4-BE49-F238E27FC236}">
                <a16:creationId xmlns:a16="http://schemas.microsoft.com/office/drawing/2014/main" id="{6343F973-F002-5348-A6DA-FBA96354AFF9}"/>
              </a:ext>
            </a:extLst>
          </p:cNvPr>
          <p:cNvSpPr/>
          <p:nvPr/>
        </p:nvSpPr>
        <p:spPr>
          <a:xfrm>
            <a:off x="5669453" y="1514115"/>
            <a:ext cx="601883" cy="612304"/>
          </a:xfrm>
          <a:prstGeom prst="plus">
            <a:avLst>
              <a:gd name="adj" fmla="val 36538"/>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9DC26AB7-334B-7C43-BED3-A2D33ADADACF}"/>
              </a:ext>
            </a:extLst>
          </p:cNvPr>
          <p:cNvSpPr>
            <a:spLocks noGrp="1"/>
          </p:cNvSpPr>
          <p:nvPr>
            <p:ph type="sldNum" sz="quarter" idx="12"/>
          </p:nvPr>
        </p:nvSpPr>
        <p:spPr/>
        <p:txBody>
          <a:bodyPr/>
          <a:lstStyle/>
          <a:p>
            <a:fld id="{5D6FF71F-CF6A-4C46-8F9B-61D49EEA70E3}" type="slidenum">
              <a:rPr lang="en-US" smtClean="0"/>
              <a:t>7</a:t>
            </a:fld>
            <a:endParaRPr lang="en-US" dirty="0"/>
          </a:p>
        </p:txBody>
      </p:sp>
      <p:pic>
        <p:nvPicPr>
          <p:cNvPr id="3" name="Picture 2">
            <a:extLst>
              <a:ext uri="{FF2B5EF4-FFF2-40B4-BE49-F238E27FC236}">
                <a16:creationId xmlns:a16="http://schemas.microsoft.com/office/drawing/2014/main" id="{09AA8FB2-62C0-1D41-8256-59CB691192BB}"/>
              </a:ext>
            </a:extLst>
          </p:cNvPr>
          <p:cNvPicPr>
            <a:picLocks noChangeAspect="1"/>
          </p:cNvPicPr>
          <p:nvPr/>
        </p:nvPicPr>
        <p:blipFill>
          <a:blip r:embed="rId3"/>
          <a:stretch>
            <a:fillRect/>
          </a:stretch>
        </p:blipFill>
        <p:spPr>
          <a:xfrm>
            <a:off x="5122725" y="2963718"/>
            <a:ext cx="1727588" cy="2095500"/>
          </a:xfrm>
          <a:prstGeom prst="rect">
            <a:avLst/>
          </a:prstGeom>
        </p:spPr>
      </p:pic>
      <p:pic>
        <p:nvPicPr>
          <p:cNvPr id="12" name="Picture 11">
            <a:extLst>
              <a:ext uri="{FF2B5EF4-FFF2-40B4-BE49-F238E27FC236}">
                <a16:creationId xmlns:a16="http://schemas.microsoft.com/office/drawing/2014/main" id="{ACE8BE38-17F7-DB42-B121-AF1205BF7754}"/>
              </a:ext>
            </a:extLst>
          </p:cNvPr>
          <p:cNvPicPr>
            <a:picLocks noChangeAspect="1"/>
          </p:cNvPicPr>
          <p:nvPr/>
        </p:nvPicPr>
        <p:blipFill>
          <a:blip r:embed="rId4"/>
          <a:stretch>
            <a:fillRect/>
          </a:stretch>
        </p:blipFill>
        <p:spPr>
          <a:xfrm>
            <a:off x="3995011" y="4612082"/>
            <a:ext cx="2095500" cy="2095500"/>
          </a:xfrm>
          <a:prstGeom prst="rect">
            <a:avLst/>
          </a:prstGeom>
        </p:spPr>
      </p:pic>
      <p:pic>
        <p:nvPicPr>
          <p:cNvPr id="14" name="Picture 13">
            <a:extLst>
              <a:ext uri="{FF2B5EF4-FFF2-40B4-BE49-F238E27FC236}">
                <a16:creationId xmlns:a16="http://schemas.microsoft.com/office/drawing/2014/main" id="{5C2589FC-264F-1A41-972F-00AEB49A2FA3}"/>
              </a:ext>
            </a:extLst>
          </p:cNvPr>
          <p:cNvPicPr>
            <a:picLocks noChangeAspect="1"/>
          </p:cNvPicPr>
          <p:nvPr/>
        </p:nvPicPr>
        <p:blipFill>
          <a:blip r:embed="rId5"/>
          <a:stretch>
            <a:fillRect/>
          </a:stretch>
        </p:blipFill>
        <p:spPr>
          <a:xfrm>
            <a:off x="5868349" y="4612082"/>
            <a:ext cx="2095500" cy="2095500"/>
          </a:xfrm>
          <a:prstGeom prst="rect">
            <a:avLst/>
          </a:prstGeom>
        </p:spPr>
      </p:pic>
      <p:pic>
        <p:nvPicPr>
          <p:cNvPr id="13" name="Picture 12">
            <a:extLst>
              <a:ext uri="{FF2B5EF4-FFF2-40B4-BE49-F238E27FC236}">
                <a16:creationId xmlns:a16="http://schemas.microsoft.com/office/drawing/2014/main" id="{396E5ED1-37F6-FB4E-9395-5B97E1995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332" y="570491"/>
            <a:ext cx="2373048" cy="1530999"/>
          </a:xfrm>
          <a:prstGeom prst="rect">
            <a:avLst/>
          </a:prstGeom>
        </p:spPr>
      </p:pic>
      <p:pic>
        <p:nvPicPr>
          <p:cNvPr id="15" name="Picture 14">
            <a:extLst>
              <a:ext uri="{FF2B5EF4-FFF2-40B4-BE49-F238E27FC236}">
                <a16:creationId xmlns:a16="http://schemas.microsoft.com/office/drawing/2014/main" id="{23D9027E-DF87-8847-8E9C-FDABE4367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7224" y="2206066"/>
            <a:ext cx="2378515" cy="579761"/>
          </a:xfrm>
          <a:prstGeom prst="rect">
            <a:avLst/>
          </a:prstGeom>
        </p:spPr>
      </p:pic>
    </p:spTree>
    <p:extLst>
      <p:ext uri="{BB962C8B-B14F-4D97-AF65-F5344CB8AC3E}">
        <p14:creationId xmlns:p14="http://schemas.microsoft.com/office/powerpoint/2010/main" val="242716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2A5295-E8BE-6D4D-9CAF-8AD1DDBEA64D}"/>
              </a:ext>
            </a:extLst>
          </p:cNvPr>
          <p:cNvSpPr>
            <a:spLocks noGrp="1"/>
          </p:cNvSpPr>
          <p:nvPr>
            <p:ph idx="1"/>
          </p:nvPr>
        </p:nvSpPr>
        <p:spPr>
          <a:xfrm>
            <a:off x="838200" y="2528888"/>
            <a:ext cx="10515600" cy="4079246"/>
          </a:xfrm>
        </p:spPr>
        <p:txBody>
          <a:bodyPr>
            <a:normAutofit fontScale="92500" lnSpcReduction="10000"/>
          </a:bodyPr>
          <a:lstStyle/>
          <a:p>
            <a:pPr fontAlgn="base">
              <a:spcBef>
                <a:spcPct val="20000"/>
              </a:spcBef>
              <a:spcAft>
                <a:spcPct val="0"/>
              </a:spcAft>
            </a:pPr>
            <a:r>
              <a:rPr lang="zh-TW" altLang="en-US" dirty="0">
                <a:latin typeface="Calibri" pitchFamily="34" charset="0"/>
                <a:ea typeface="標楷體" pitchFamily="65" charset="-120"/>
              </a:rPr>
              <a:t>課程名稱 ：企業雲端運算入門</a:t>
            </a:r>
            <a:r>
              <a:rPr lang="en-US" altLang="zh-TW" dirty="0">
                <a:latin typeface="Calibri" pitchFamily="34" charset="0"/>
                <a:ea typeface="標楷體" pitchFamily="65" charset="-120"/>
              </a:rPr>
              <a:t>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(Foundation of Business Cloud Computing)</a:t>
            </a:r>
          </a:p>
          <a:p>
            <a:pPr fontAlgn="base">
              <a:spcBef>
                <a:spcPct val="20000"/>
              </a:spcBef>
              <a:spcAft>
                <a:spcPct val="0"/>
              </a:spcAft>
            </a:pPr>
            <a:r>
              <a:rPr lang="zh-TW" altLang="en-US" dirty="0">
                <a:latin typeface="Calibri" pitchFamily="34" charset="0"/>
                <a:ea typeface="標楷體" pitchFamily="65" charset="-120"/>
              </a:rPr>
              <a:t>應修系級 </a:t>
            </a:r>
            <a:r>
              <a:rPr lang="en-US" altLang="zh-TW" dirty="0">
                <a:latin typeface="Calibri" pitchFamily="34" charset="0"/>
                <a:ea typeface="標楷體" pitchFamily="65" charset="-120"/>
              </a:rPr>
              <a:t>Major</a:t>
            </a:r>
            <a:r>
              <a:rPr lang="zh-TW" altLang="en-US" dirty="0">
                <a:latin typeface="Calibri" pitchFamily="34" charset="0"/>
                <a:ea typeface="標楷體" pitchFamily="65" charset="-120"/>
              </a:rPr>
              <a:t>：企業管理學系</a:t>
            </a:r>
            <a:r>
              <a:rPr lang="en-US" altLang="zh-TW" dirty="0">
                <a:latin typeface="Calibri" pitchFamily="34" charset="0"/>
                <a:ea typeface="標楷體" pitchFamily="65" charset="-120"/>
              </a:rPr>
              <a:t>4A ,</a:t>
            </a:r>
            <a:r>
              <a:rPr lang="zh-TW" altLang="en-US" dirty="0">
                <a:latin typeface="Calibri" pitchFamily="34" charset="0"/>
                <a:ea typeface="標楷體" pitchFamily="65" charset="-120"/>
              </a:rPr>
              <a:t> </a:t>
            </a:r>
            <a:r>
              <a:rPr lang="en-US" altLang="zh-TW" dirty="0">
                <a:latin typeface="Calibri" pitchFamily="34" charset="0"/>
                <a:ea typeface="標楷體" pitchFamily="65" charset="-120"/>
              </a:rPr>
              <a:t>4B,</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t>
            </a:r>
            <a:r>
              <a:rPr lang="zh-TW" altLang="en-US" dirty="0">
                <a:latin typeface="Calibri" pitchFamily="34" charset="0"/>
                <a:ea typeface="標楷體" pitchFamily="65" charset="-120"/>
              </a:rPr>
              <a:t>商業智慧與大數據分析學士學分學程</a:t>
            </a:r>
            <a:endParaRPr lang="en-US" altLang="zh-TW" dirty="0">
              <a:latin typeface="Calibri" pitchFamily="34" charset="0"/>
              <a:ea typeface="標楷體" pitchFamily="65" charset="-120"/>
            </a:endParaRPr>
          </a:p>
          <a:p>
            <a:pPr fontAlgn="base">
              <a:spcBef>
                <a:spcPct val="20000"/>
              </a:spcBef>
              <a:spcAft>
                <a:spcPct val="0"/>
              </a:spcAft>
            </a:pPr>
            <a:r>
              <a:rPr lang="zh-TW" altLang="en-US" dirty="0">
                <a:latin typeface="Calibri" pitchFamily="34" charset="0"/>
                <a:ea typeface="標楷體" pitchFamily="65" charset="-120"/>
              </a:rPr>
              <a:t>授課教師 </a:t>
            </a:r>
            <a:r>
              <a:rPr lang="en-US" altLang="zh-TW" dirty="0">
                <a:latin typeface="Calibri" pitchFamily="34" charset="0"/>
                <a:ea typeface="標楷體" pitchFamily="65" charset="-120"/>
              </a:rPr>
              <a:t>Instructor</a:t>
            </a:r>
            <a:r>
              <a:rPr lang="zh-TW" altLang="en-US" dirty="0">
                <a:latin typeface="Calibri" pitchFamily="34" charset="0"/>
                <a:ea typeface="標楷體" pitchFamily="65" charset="-120"/>
              </a:rPr>
              <a:t>：謝榮桂   戴敏育</a:t>
            </a:r>
            <a:endParaRPr lang="en-US" altLang="zh-TW" dirty="0">
              <a:latin typeface="Calibri" pitchFamily="34" charset="0"/>
              <a:ea typeface="標楷體" pitchFamily="65" charset="-120"/>
            </a:endParaRPr>
          </a:p>
          <a:p>
            <a:pPr fontAlgn="base">
              <a:spcBef>
                <a:spcPct val="20000"/>
              </a:spcBef>
              <a:spcAft>
                <a:spcPct val="0"/>
              </a:spcAft>
            </a:pPr>
            <a:r>
              <a:rPr lang="zh-TW" altLang="en-US" dirty="0">
                <a:latin typeface="Calibri" pitchFamily="34" charset="0"/>
                <a:ea typeface="標楷體" pitchFamily="65" charset="-120"/>
              </a:rPr>
              <a:t>選修類別 </a:t>
            </a:r>
            <a:r>
              <a:rPr lang="en-US" altLang="zh-TW" dirty="0">
                <a:latin typeface="Calibri" pitchFamily="34" charset="0"/>
                <a:ea typeface="標楷體" pitchFamily="65" charset="-120"/>
              </a:rPr>
              <a:t>Required/Elective</a:t>
            </a:r>
            <a:r>
              <a:rPr lang="zh-TW" altLang="en-US" dirty="0">
                <a:latin typeface="Calibri" pitchFamily="34" charset="0"/>
                <a:ea typeface="標楷體" pitchFamily="65" charset="-120"/>
              </a:rPr>
              <a:t>：選 </a:t>
            </a:r>
            <a:r>
              <a:rPr lang="en-US" altLang="zh-TW" dirty="0">
                <a:latin typeface="Calibri" pitchFamily="34" charset="0"/>
                <a:ea typeface="標楷體" pitchFamily="65" charset="-120"/>
              </a:rPr>
              <a:t>(Elective)</a:t>
            </a:r>
          </a:p>
          <a:p>
            <a:pPr fontAlgn="base">
              <a:spcBef>
                <a:spcPct val="20000"/>
              </a:spcBef>
              <a:spcAft>
                <a:spcPct val="0"/>
              </a:spcAft>
            </a:pPr>
            <a:r>
              <a:rPr lang="zh-TW" altLang="en-US" dirty="0">
                <a:latin typeface="Calibri" pitchFamily="34" charset="0"/>
                <a:ea typeface="標楷體" pitchFamily="65" charset="-120"/>
              </a:rPr>
              <a:t>學　　分 </a:t>
            </a:r>
            <a:r>
              <a:rPr lang="en-US" altLang="zh-TW" dirty="0">
                <a:latin typeface="Calibri" pitchFamily="34" charset="0"/>
                <a:ea typeface="標楷體" pitchFamily="65" charset="-120"/>
              </a:rPr>
              <a:t>Credit(s) </a:t>
            </a:r>
            <a:r>
              <a:rPr lang="zh-TW" altLang="en-US" dirty="0">
                <a:latin typeface="Calibri" pitchFamily="34" charset="0"/>
                <a:ea typeface="標楷體" pitchFamily="65" charset="-120"/>
              </a:rPr>
              <a:t>：</a:t>
            </a:r>
            <a:r>
              <a:rPr lang="en-US" altLang="zh-TW" dirty="0">
                <a:latin typeface="Calibri" pitchFamily="34" charset="0"/>
                <a:ea typeface="標楷體" pitchFamily="65" charset="-120"/>
              </a:rPr>
              <a:t>3 </a:t>
            </a:r>
            <a:r>
              <a:rPr lang="zh-TW" altLang="en-US" dirty="0">
                <a:latin typeface="Calibri" pitchFamily="34" charset="0"/>
                <a:ea typeface="標楷體" pitchFamily="65" charset="-120"/>
              </a:rPr>
              <a:t>學分</a:t>
            </a:r>
            <a:endParaRPr lang="en-US" altLang="zh-TW" dirty="0">
              <a:latin typeface="Calibri" pitchFamily="34" charset="0"/>
              <a:ea typeface="標楷體" pitchFamily="65" charset="-120"/>
            </a:endParaRPr>
          </a:p>
          <a:p>
            <a:pPr fontAlgn="base">
              <a:spcBef>
                <a:spcPct val="20000"/>
              </a:spcBef>
              <a:spcAft>
                <a:spcPct val="0"/>
              </a:spcAft>
            </a:pPr>
            <a:r>
              <a:rPr lang="zh-TW" altLang="en-US" dirty="0">
                <a:latin typeface="Calibri" pitchFamily="34" charset="0"/>
                <a:ea typeface="標楷體" pitchFamily="65" charset="-120"/>
              </a:rPr>
              <a:t>週三 </a:t>
            </a:r>
            <a:r>
              <a:rPr lang="en-US" altLang="zh-TW" dirty="0">
                <a:latin typeface="Calibri" pitchFamily="34" charset="0"/>
                <a:ea typeface="標楷體" pitchFamily="65" charset="-120"/>
              </a:rPr>
              <a:t>Wed, 6, 7, 8, 14:10-17:00 </a:t>
            </a:r>
          </a:p>
          <a:p>
            <a:pPr fontAlgn="base">
              <a:spcBef>
                <a:spcPct val="20000"/>
              </a:spcBef>
              <a:spcAft>
                <a:spcPct val="0"/>
              </a:spcAft>
            </a:pPr>
            <a:r>
              <a:rPr lang="en-US" altLang="zh-TW" dirty="0">
                <a:latin typeface="Calibri" pitchFamily="34" charset="0"/>
                <a:ea typeface="標楷體" pitchFamily="65" charset="-120"/>
              </a:rPr>
              <a:t>(</a:t>
            </a:r>
            <a:r>
              <a:rPr lang="zh-TW" altLang="en-US" dirty="0">
                <a:latin typeface="Calibri" pitchFamily="34" charset="0"/>
                <a:ea typeface="標楷體" pitchFamily="65" charset="-120"/>
              </a:rPr>
              <a:t>台北大學三峽校區 文</a:t>
            </a:r>
            <a:r>
              <a:rPr lang="en-US" altLang="zh-TW" dirty="0">
                <a:latin typeface="Calibri" pitchFamily="34" charset="0"/>
                <a:ea typeface="標楷體" pitchFamily="65" charset="-120"/>
              </a:rPr>
              <a:t>3F10_L)</a:t>
            </a:r>
          </a:p>
        </p:txBody>
      </p:sp>
      <p:sp>
        <p:nvSpPr>
          <p:cNvPr id="6" name="Title 5">
            <a:extLst>
              <a:ext uri="{FF2B5EF4-FFF2-40B4-BE49-F238E27FC236}">
                <a16:creationId xmlns:a16="http://schemas.microsoft.com/office/drawing/2014/main" id="{B49E450C-4E95-FD44-9127-F93442E1C4B2}"/>
              </a:ext>
            </a:extLst>
          </p:cNvPr>
          <p:cNvSpPr>
            <a:spLocks noGrp="1"/>
          </p:cNvSpPr>
          <p:nvPr>
            <p:ph type="title"/>
          </p:nvPr>
        </p:nvSpPr>
        <p:spPr>
          <a:xfrm>
            <a:off x="838200" y="63796"/>
            <a:ext cx="10515600" cy="2465092"/>
          </a:xfrm>
        </p:spPr>
        <p:txBody>
          <a:bodyPr>
            <a:normAutofit/>
          </a:bodyPr>
          <a:lstStyle/>
          <a:p>
            <a:r>
              <a:rPr lang="zh-TW" altLang="en-US" sz="4900" dirty="0">
                <a:latin typeface="Arial Unicode MS" pitchFamily="34" charset="-120"/>
                <a:ea typeface="標楷體" pitchFamily="65" charset="-120"/>
              </a:rPr>
              <a:t>國立臺北大學</a:t>
            </a:r>
            <a:br>
              <a:rPr lang="zh-TW" altLang="en-US" sz="4900" dirty="0">
                <a:latin typeface="Arial Unicode MS" pitchFamily="34" charset="-120"/>
                <a:ea typeface="標楷體" pitchFamily="65" charset="-120"/>
              </a:rPr>
            </a:br>
            <a:r>
              <a:rPr lang="en-US" altLang="zh-TW" sz="4900" dirty="0">
                <a:latin typeface="Arial Unicode MS" pitchFamily="34" charset="-120"/>
                <a:ea typeface="標楷體" pitchFamily="65" charset="-120"/>
              </a:rPr>
              <a:t>109</a:t>
            </a:r>
            <a:r>
              <a:rPr lang="zh-TW" altLang="en-US" sz="4900" dirty="0">
                <a:latin typeface="Arial Unicode MS" pitchFamily="34" charset="-120"/>
                <a:ea typeface="標楷體" pitchFamily="65" charset="-120"/>
              </a:rPr>
              <a:t>學年度第</a:t>
            </a:r>
            <a:r>
              <a:rPr lang="en-US" altLang="zh-TW" sz="4900" dirty="0">
                <a:latin typeface="Arial Unicode MS" pitchFamily="34" charset="-120"/>
                <a:ea typeface="標楷體" pitchFamily="65" charset="-120"/>
              </a:rPr>
              <a:t>2</a:t>
            </a:r>
            <a:r>
              <a:rPr lang="zh-TW" altLang="en-US" sz="4900" dirty="0">
                <a:latin typeface="Arial Unicode MS" pitchFamily="34" charset="-120"/>
                <a:ea typeface="標楷體" pitchFamily="65" charset="-120"/>
              </a:rPr>
              <a:t>學期</a:t>
            </a:r>
            <a:r>
              <a:rPr lang="en-US" altLang="zh-TW" sz="4900" dirty="0">
                <a:latin typeface="Arial Unicode MS" pitchFamily="34" charset="-120"/>
                <a:ea typeface="標楷體" pitchFamily="65" charset="-120"/>
              </a:rPr>
              <a:t> </a:t>
            </a:r>
            <a:r>
              <a:rPr lang="zh-TW" altLang="en-US" sz="4900" dirty="0">
                <a:latin typeface="Arial Unicode MS" pitchFamily="34" charset="-120"/>
                <a:ea typeface="標楷體" pitchFamily="65" charset="-120"/>
              </a:rPr>
              <a:t>課程大綱</a:t>
            </a:r>
            <a:br>
              <a:rPr lang="zh-TW" altLang="en-US" sz="4900" dirty="0">
                <a:latin typeface="Arial Unicode MS" pitchFamily="34" charset="-120"/>
                <a:ea typeface="標楷體" pitchFamily="65" charset="-120"/>
              </a:rPr>
            </a:br>
            <a:r>
              <a:rPr lang="en-US" altLang="zh-TW" sz="4900" dirty="0">
                <a:latin typeface="Arial Unicode MS" pitchFamily="34" charset="-120"/>
                <a:ea typeface="標楷體" pitchFamily="65" charset="-120"/>
              </a:rPr>
              <a:t>Spring 2021 (2021.02 - 2021.06)</a:t>
            </a:r>
            <a:endParaRPr lang="en-US" dirty="0">
              <a:solidFill>
                <a:schemeClr val="accent1">
                  <a:lumMod val="75000"/>
                </a:schemeClr>
              </a:solidFill>
            </a:endParaRPr>
          </a:p>
        </p:txBody>
      </p:sp>
      <p:sp>
        <p:nvSpPr>
          <p:cNvPr id="9" name="Slide Number Placeholder 9">
            <a:extLst>
              <a:ext uri="{FF2B5EF4-FFF2-40B4-BE49-F238E27FC236}">
                <a16:creationId xmlns:a16="http://schemas.microsoft.com/office/drawing/2014/main" id="{9E549708-C59F-A14F-BFD1-E9748F08F01B}"/>
              </a:ext>
            </a:extLst>
          </p:cNvPr>
          <p:cNvSpPr>
            <a:spLocks noGrp="1"/>
          </p:cNvSpPr>
          <p:nvPr>
            <p:ph type="sldNum" sz="quarter" idx="12"/>
          </p:nvPr>
        </p:nvSpPr>
        <p:spPr>
          <a:xfrm>
            <a:off x="11088547" y="6585994"/>
            <a:ext cx="960699" cy="239655"/>
          </a:xfrm>
        </p:spPr>
        <p:txBody>
          <a:bodyPr/>
          <a:lstStyle/>
          <a:p>
            <a:fld id="{5D6FF71F-CF6A-4C46-8F9B-61D49EEA70E3}" type="slidenum">
              <a:rPr lang="en-US" smtClean="0"/>
              <a:t>8</a:t>
            </a:fld>
            <a:endParaRPr lang="en-US" dirty="0"/>
          </a:p>
        </p:txBody>
      </p:sp>
      <p:pic>
        <p:nvPicPr>
          <p:cNvPr id="13" name="Picture 12">
            <a:extLst>
              <a:ext uri="{FF2B5EF4-FFF2-40B4-BE49-F238E27FC236}">
                <a16:creationId xmlns:a16="http://schemas.microsoft.com/office/drawing/2014/main" id="{D520EF7D-C66A-2F46-8F44-5426404CF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B1085348-7C97-D740-9123-B43603CCA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
        <p:nvSpPr>
          <p:cNvPr id="2" name="Rectangle 1">
            <a:extLst>
              <a:ext uri="{FF2B5EF4-FFF2-40B4-BE49-F238E27FC236}">
                <a16:creationId xmlns:a16="http://schemas.microsoft.com/office/drawing/2014/main" id="{9A30641D-11F6-2D44-91E8-1D251CD41916}"/>
              </a:ext>
            </a:extLst>
          </p:cNvPr>
          <p:cNvSpPr/>
          <p:nvPr/>
        </p:nvSpPr>
        <p:spPr>
          <a:xfrm>
            <a:off x="7707602" y="5696263"/>
            <a:ext cx="3261024" cy="523220"/>
          </a:xfrm>
          <a:prstGeom prst="rect">
            <a:avLst/>
          </a:prstGeom>
        </p:spPr>
        <p:txBody>
          <a:bodyPr wrap="square">
            <a:spAutoFit/>
          </a:bodyPr>
          <a:lstStyle/>
          <a:p>
            <a:r>
              <a:rPr lang="en-US" altLang="zh-TW" sz="2800" dirty="0">
                <a:solidFill>
                  <a:srgbClr val="C00000"/>
                </a:solidFill>
                <a:latin typeface="DFKai-SB" panose="03000509000000000000" pitchFamily="49" charset="-120"/>
                <a:ea typeface="DFKai-SB" panose="03000509000000000000" pitchFamily="49" charset="-120"/>
                <a:cs typeface="DFKai-SB" panose="03000509000000000000" pitchFamily="49" charset="-120"/>
              </a:rPr>
              <a:t>(</a:t>
            </a:r>
            <a:r>
              <a:rPr lang="zh-TW" altLang="en-US" sz="2800" dirty="0">
                <a:solidFill>
                  <a:srgbClr val="C00000"/>
                </a:solidFill>
                <a:latin typeface="DFKai-SB" panose="03000509000000000000" pitchFamily="49" charset="-120"/>
                <a:ea typeface="DFKai-SB" panose="03000509000000000000" pitchFamily="49" charset="-120"/>
                <a:cs typeface="DFKai-SB" panose="03000509000000000000" pitchFamily="49" charset="-120"/>
              </a:rPr>
              <a:t>自主學習課程</a:t>
            </a:r>
            <a:r>
              <a:rPr lang="en-US" altLang="zh-TW" sz="2800" dirty="0">
                <a:solidFill>
                  <a:srgbClr val="C00000"/>
                </a:solidFill>
                <a:latin typeface="DFKai-SB" panose="03000509000000000000" pitchFamily="49" charset="-120"/>
                <a:ea typeface="DFKai-SB" panose="03000509000000000000" pitchFamily="49" charset="-120"/>
                <a:cs typeface="DFKai-SB" panose="03000509000000000000" pitchFamily="49" charset="-120"/>
              </a:rPr>
              <a:t>)</a:t>
            </a:r>
            <a:endParaRPr lang="en-US" sz="2800" dirty="0">
              <a:solidFill>
                <a:srgbClr val="C00000"/>
              </a:solidFill>
              <a:latin typeface="DFKai-SB" panose="03000509000000000000" pitchFamily="49" charset="-120"/>
              <a:ea typeface="DFKai-SB" panose="03000509000000000000" pitchFamily="49" charset="-120"/>
              <a:cs typeface="DFKai-SB" panose="03000509000000000000" pitchFamily="49" charset="-120"/>
            </a:endParaRPr>
          </a:p>
        </p:txBody>
      </p:sp>
    </p:spTree>
    <p:extLst>
      <p:ext uri="{BB962C8B-B14F-4D97-AF65-F5344CB8AC3E}">
        <p14:creationId xmlns:p14="http://schemas.microsoft.com/office/powerpoint/2010/main" val="340078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教學目標</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200" y="1400175"/>
            <a:ext cx="10515600" cy="4776788"/>
          </a:xfrm>
        </p:spPr>
        <p:txBody>
          <a:bodyPr vert="horz" lIns="91440" tIns="45720" rIns="91440" bIns="45720" rtlCol="0">
            <a:normAutofit/>
          </a:bodyPr>
          <a:lstStyle/>
          <a:p>
            <a:pPr marL="342900" indent="-342900" fontAlgn="base">
              <a:spcBef>
                <a:spcPct val="20000"/>
              </a:spcBef>
              <a:spcAft>
                <a:spcPct val="0"/>
              </a:spcAft>
              <a:buFont typeface="Arial" charset="0"/>
            </a:pPr>
            <a:r>
              <a:rPr lang="zh-TW" altLang="en-US" dirty="0">
                <a:solidFill>
                  <a:schemeClr val="accent1">
                    <a:lumMod val="75000"/>
                  </a:schemeClr>
                </a:solidFill>
                <a:latin typeface="Calibri" pitchFamily="34" charset="0"/>
                <a:ea typeface="標楷體" pitchFamily="65" charset="-120"/>
              </a:rPr>
              <a:t>本課程主要介紹亞馬遜公司的雲端運算服務</a:t>
            </a:r>
            <a:br>
              <a:rPr lang="en-US" altLang="zh-TW" dirty="0">
                <a:solidFill>
                  <a:schemeClr val="accent1">
                    <a:lumMod val="75000"/>
                  </a:schemeClr>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Amazon Web Services (AWS)</a:t>
            </a:r>
            <a:r>
              <a:rPr lang="zh-TW" altLang="en-US" dirty="0">
                <a:solidFill>
                  <a:schemeClr val="accent1">
                    <a:lumMod val="75000"/>
                  </a:schemeClr>
                </a:solidFill>
                <a:latin typeface="Calibri" pitchFamily="34" charset="0"/>
                <a:ea typeface="標楷體" pitchFamily="65" charset="-120"/>
              </a:rPr>
              <a:t>，</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對於想要全面瞭解企業雲端運算概念的同學，</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本課程將詳細介紹</a:t>
            </a:r>
            <a:br>
              <a:rPr lang="en-US" altLang="zh-TW" dirty="0">
                <a:solidFill>
                  <a:schemeClr val="accent1">
                    <a:lumMod val="75000"/>
                  </a:schemeClr>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雲概念、</a:t>
            </a:r>
            <a:br>
              <a:rPr lang="en-US" altLang="zh-TW" dirty="0">
                <a:solidFill>
                  <a:srgbClr val="C00000"/>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AWS </a:t>
            </a:r>
            <a:r>
              <a:rPr lang="zh-TW" altLang="en-US" dirty="0">
                <a:solidFill>
                  <a:srgbClr val="C00000"/>
                </a:solidFill>
                <a:latin typeface="Calibri" pitchFamily="34" charset="0"/>
                <a:ea typeface="標楷體" pitchFamily="65" charset="-120"/>
              </a:rPr>
              <a:t>核心服務、</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安全性、</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架構、</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定價和相關支援等服務，</a:t>
            </a:r>
            <a:br>
              <a:rPr lang="en-US" altLang="zh-TW" dirty="0">
                <a:solidFill>
                  <a:srgbClr val="C00000"/>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並以通過認證</a:t>
            </a:r>
            <a:r>
              <a:rPr lang="en-US" altLang="zh-TW" dirty="0">
                <a:solidFill>
                  <a:schemeClr val="accent1">
                    <a:lumMod val="75000"/>
                  </a:schemeClr>
                </a:solidFill>
                <a:latin typeface="Calibri" pitchFamily="34" charset="0"/>
                <a:ea typeface="標楷體" pitchFamily="65" charset="-120"/>
              </a:rPr>
              <a:t> </a:t>
            </a:r>
            <a:r>
              <a:rPr lang="en-US" altLang="zh-TW" dirty="0">
                <a:solidFill>
                  <a:srgbClr val="C00000"/>
                </a:solidFill>
                <a:latin typeface="Calibri" pitchFamily="34" charset="0"/>
                <a:ea typeface="標楷體" pitchFamily="65" charset="-120"/>
              </a:rPr>
              <a:t>AWS Certified Cloud Practitioner</a:t>
            </a:r>
            <a:r>
              <a:rPr lang="zh-TW" altLang="en-US" dirty="0">
                <a:solidFill>
                  <a:schemeClr val="accent1">
                    <a:lumMod val="75000"/>
                  </a:schemeClr>
                </a:solidFill>
                <a:latin typeface="Calibri" pitchFamily="34" charset="0"/>
                <a:ea typeface="標楷體" pitchFamily="65" charset="-120"/>
              </a:rPr>
              <a:t>為目標。</a:t>
            </a:r>
            <a:endParaRPr lang="en-US" dirty="0">
              <a:latin typeface="DFKai-SB" panose="03000509000000000000" pitchFamily="49" charset="-120"/>
              <a:ea typeface="DFKai-SB" panose="03000509000000000000" pitchFamily="49" charset="-120"/>
              <a:cs typeface="DFKai-SB" panose="03000509000000000000" pitchFamily="49"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7" name="Picture 6">
            <a:extLst>
              <a:ext uri="{FF2B5EF4-FFF2-40B4-BE49-F238E27FC236}">
                <a16:creationId xmlns:a16="http://schemas.microsoft.com/office/drawing/2014/main" id="{437DFD4D-A45B-CE4A-BA45-F29FE1083A6E}"/>
              </a:ext>
            </a:extLst>
          </p:cNvPr>
          <p:cNvPicPr>
            <a:picLocks noChangeAspect="1"/>
          </p:cNvPicPr>
          <p:nvPr/>
        </p:nvPicPr>
        <p:blipFill>
          <a:blip r:embed="rId2"/>
          <a:stretch>
            <a:fillRect/>
          </a:stretch>
        </p:blipFill>
        <p:spPr>
          <a:xfrm>
            <a:off x="9896138" y="2792831"/>
            <a:ext cx="2212445" cy="2212445"/>
          </a:xfrm>
          <a:prstGeom prst="rect">
            <a:avLst/>
          </a:prstGeom>
        </p:spPr>
      </p:pic>
      <p:pic>
        <p:nvPicPr>
          <p:cNvPr id="9" name="Picture 8">
            <a:extLst>
              <a:ext uri="{FF2B5EF4-FFF2-40B4-BE49-F238E27FC236}">
                <a16:creationId xmlns:a16="http://schemas.microsoft.com/office/drawing/2014/main" id="{B5546556-0B52-9949-8A5B-89EE92B67E8A}"/>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10" name="Picture 9">
            <a:extLst>
              <a:ext uri="{FF2B5EF4-FFF2-40B4-BE49-F238E27FC236}">
                <a16:creationId xmlns:a16="http://schemas.microsoft.com/office/drawing/2014/main" id="{5466F306-1E42-AE41-9648-B872DE5EA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1" name="Picture 10">
            <a:extLst>
              <a:ext uri="{FF2B5EF4-FFF2-40B4-BE49-F238E27FC236}">
                <a16:creationId xmlns:a16="http://schemas.microsoft.com/office/drawing/2014/main" id="{DAC4DD75-C233-B448-8C9A-96C1BC90C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27451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TotalTime>
  <Words>4331</Words>
  <Application>Microsoft Macintosh PowerPoint</Application>
  <PresentationFormat>Widescreen</PresentationFormat>
  <Paragraphs>536</Paragraphs>
  <Slides>66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Amazon Ember Light</vt:lpstr>
      <vt:lpstr>Arial Unicode MS</vt:lpstr>
      <vt:lpstr>DFKai-SB</vt:lpstr>
      <vt:lpstr>DFKai-SB</vt:lpstr>
      <vt:lpstr>HEITI TC MEDIUM</vt:lpstr>
      <vt:lpstr>HEITI TC MEDIUM</vt:lpstr>
      <vt:lpstr>Arial</vt:lpstr>
      <vt:lpstr>Calibri</vt:lpstr>
      <vt:lpstr>Calibri Light</vt:lpstr>
      <vt:lpstr>Helvetica Neue LT Std 65 Medium</vt:lpstr>
      <vt:lpstr>Office Theme</vt:lpstr>
      <vt:lpstr>2021 AWS Academy/Educate 雲端計算融入課程教學研討會</vt:lpstr>
      <vt:lpstr>戴敏育 博士  (Min-Yuh Day, Ph.D.)</vt:lpstr>
      <vt:lpstr>Outline</vt:lpstr>
      <vt:lpstr>國立臺北大學 AWS 雲創學院</vt:lpstr>
      <vt:lpstr>AWS雲端應用導入教學</vt:lpstr>
      <vt:lpstr>企業雲端運算入門  (Foundation of Business Cloud Computing)</vt:lpstr>
      <vt:lpstr>PowerPoint Presentation</vt:lpstr>
      <vt:lpstr>國立臺北大學 109學年度第2學期 課程大綱 Spring 2021 (2021.02 - 2021.06)</vt:lpstr>
      <vt:lpstr>教學目標</vt:lpstr>
      <vt:lpstr>Course Objectives</vt:lpstr>
      <vt:lpstr>Course Outline</vt:lpstr>
      <vt:lpstr>課程大綱 (Syllabus)</vt:lpstr>
      <vt:lpstr>課程大綱 (Syllabus)</vt:lpstr>
      <vt:lpstr>課程大綱 (Syllabus)</vt:lpstr>
      <vt:lpstr>AWS Certification</vt:lpstr>
      <vt:lpstr>AWS Certified Cloud Practitioner  (CLF-C01) </vt:lpstr>
      <vt:lpstr>AWS Certified Solutions Architect –  Associate (SAA-C02) </vt:lpstr>
      <vt:lpstr>AWS Certified Cloud Practitioner</vt:lpstr>
      <vt:lpstr>AWS Certified Solutions Architect – Associate</vt:lpstr>
      <vt:lpstr>AWS Academy and Certifications</vt:lpstr>
      <vt:lpstr>AWS Academy and Certifications</vt:lpstr>
      <vt:lpstr>AWS Certified Cloud Practitioner  (CLF-C01) </vt:lpstr>
      <vt:lpstr>AWS Certified Solutions Architect –  Associate (SAA-C02) </vt:lpstr>
      <vt:lpstr>企業雲端運算入門 國立臺北大學企管系選修課程修課人數統計</vt:lpstr>
      <vt:lpstr>AWS Educate Taiwan  Cloud Ambassador Seeding Program  (學生大使種子計畫)</vt:lpstr>
      <vt:lpstr>軟體工程 (Software Engineering)</vt:lpstr>
      <vt:lpstr>PowerPoint Presentation</vt:lpstr>
      <vt:lpstr>PowerPoint Presentation</vt:lpstr>
      <vt:lpstr>PowerPoint Presentation</vt:lpstr>
      <vt:lpstr>Software Engineering and  Project Management</vt:lpstr>
      <vt:lpstr>Outline</vt:lpstr>
      <vt:lpstr>課程理論中融入AWS概念</vt:lpstr>
      <vt:lpstr>AWS Products and Services</vt:lpstr>
      <vt:lpstr>AWS Services</vt:lpstr>
      <vt:lpstr>AWS Services</vt:lpstr>
      <vt:lpstr>Outline</vt:lpstr>
      <vt:lpstr>帶領學生進行雲端實作</vt:lpstr>
      <vt:lpstr>AWS  Serverless Architecture</vt:lpstr>
      <vt:lpstr>AWS Serverless Airline Booking</vt:lpstr>
      <vt:lpstr>AWS Serverless Airline Booking  Stack</vt:lpstr>
      <vt:lpstr>AWS Serverless Airline Booking  High level infrastructure architecture</vt:lpstr>
      <vt:lpstr>AWS Serverless Architecture AWS Operational Responsibility Models</vt:lpstr>
      <vt:lpstr>Build  a  Serverless  Web Application</vt:lpstr>
      <vt:lpstr>Build a Serverless Web Application</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Outline</vt:lpstr>
      <vt:lpstr>NTPU 雲創學院教師教學社群宗旨</vt:lpstr>
      <vt:lpstr>NTPU 雲創學院教師教學社群活動表</vt:lpstr>
      <vt:lpstr>NTPU 雲創學院教師教學社群活動 1</vt:lpstr>
      <vt:lpstr>NTPU 雲創學院教師教學社群活動 2</vt:lpstr>
      <vt:lpstr>NTPU 雲創學院教師教學社群活動 3</vt:lpstr>
      <vt:lpstr>NTPU 雲創學院教師教學社群活動 4</vt:lpstr>
      <vt:lpstr>NTPU 雲創學院教師教學社群活動 5</vt:lpstr>
      <vt:lpstr>NTPU 雲創學院教師教學社群活動 6</vt:lpstr>
      <vt:lpstr>NTPU雲創學院教師教學社群成果</vt:lpstr>
      <vt:lpstr>Summary</vt:lpstr>
      <vt:lpstr>2021 AWS Academy/Educate 雲端計算融入課程教學研討會</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Academy Educate Cloud Computing in Curriculum Infusion at NTPU (NTPU AWS Academy Educate 雲端計算融入課程教學)</dc:title>
  <dc:subject/>
  <dc:creator>MYDAY</dc:creator>
  <cp:keywords>NTPU, AWS Academy, Educate,雲端計算, 融入課程教學, 國立臺北大學</cp:keywords>
  <dc:description>NTPU AWS Academy Educate 雲端計算融入課程教學
AWS Academy Educate Cloud Computing in Curriculum Infusion at NTPU</dc:description>
  <cp:lastModifiedBy>imyday@gmail.com</cp:lastModifiedBy>
  <cp:revision>207</cp:revision>
  <cp:lastPrinted>2020-12-23T14:44:17Z</cp:lastPrinted>
  <dcterms:created xsi:type="dcterms:W3CDTF">2019-09-12T03:09:52Z</dcterms:created>
  <dcterms:modified xsi:type="dcterms:W3CDTF">2021-11-26T10:09:39Z</dcterms:modified>
  <cp:category/>
</cp:coreProperties>
</file>