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2"/>
  </p:notesMasterIdLst>
  <p:sldIdLst>
    <p:sldId id="3464" r:id="rId2"/>
    <p:sldId id="273" r:id="rId3"/>
    <p:sldId id="3496" r:id="rId4"/>
    <p:sldId id="3504" r:id="rId5"/>
    <p:sldId id="3500" r:id="rId6"/>
    <p:sldId id="3501" r:id="rId7"/>
    <p:sldId id="3502" r:id="rId8"/>
    <p:sldId id="3503" r:id="rId9"/>
    <p:sldId id="1270" r:id="rId10"/>
    <p:sldId id="1151" r:id="rId11"/>
    <p:sldId id="1219" r:id="rId12"/>
    <p:sldId id="1220" r:id="rId13"/>
    <p:sldId id="1231" r:id="rId14"/>
    <p:sldId id="1233" r:id="rId15"/>
    <p:sldId id="3856" r:id="rId16"/>
    <p:sldId id="1939" r:id="rId17"/>
    <p:sldId id="3848" r:id="rId18"/>
    <p:sldId id="2856" r:id="rId19"/>
    <p:sldId id="2857" r:id="rId20"/>
    <p:sldId id="2858" r:id="rId21"/>
    <p:sldId id="2859" r:id="rId22"/>
    <p:sldId id="2799" r:id="rId23"/>
    <p:sldId id="3810" r:id="rId24"/>
    <p:sldId id="1626" r:id="rId25"/>
    <p:sldId id="3863" r:id="rId26"/>
    <p:sldId id="3814" r:id="rId27"/>
    <p:sldId id="3815" r:id="rId28"/>
    <p:sldId id="3251" r:id="rId29"/>
    <p:sldId id="3176" r:id="rId30"/>
    <p:sldId id="3030" r:id="rId31"/>
    <p:sldId id="2998" r:id="rId32"/>
    <p:sldId id="3177" r:id="rId33"/>
    <p:sldId id="3178" r:id="rId34"/>
    <p:sldId id="3179" r:id="rId35"/>
    <p:sldId id="3180" r:id="rId36"/>
    <p:sldId id="3181" r:id="rId37"/>
    <p:sldId id="3182" r:id="rId38"/>
    <p:sldId id="3183" r:id="rId39"/>
    <p:sldId id="3184" r:id="rId40"/>
    <p:sldId id="3185" r:id="rId41"/>
    <p:sldId id="3186" r:id="rId42"/>
    <p:sldId id="3187" r:id="rId43"/>
    <p:sldId id="3188" r:id="rId44"/>
    <p:sldId id="3189" r:id="rId45"/>
    <p:sldId id="3190" r:id="rId46"/>
    <p:sldId id="3191" r:id="rId47"/>
    <p:sldId id="3024" r:id="rId48"/>
    <p:sldId id="3192" r:id="rId49"/>
    <p:sldId id="3193" r:id="rId50"/>
    <p:sldId id="3194" r:id="rId51"/>
    <p:sldId id="3195" r:id="rId52"/>
    <p:sldId id="3028" r:id="rId53"/>
    <p:sldId id="3033" r:id="rId54"/>
    <p:sldId id="3031" r:id="rId55"/>
    <p:sldId id="3032" r:id="rId56"/>
    <p:sldId id="3034" r:id="rId57"/>
    <p:sldId id="1937" r:id="rId58"/>
    <p:sldId id="3794" r:id="rId59"/>
    <p:sldId id="1936" r:id="rId60"/>
    <p:sldId id="1938" r:id="rId61"/>
    <p:sldId id="3253" r:id="rId62"/>
    <p:sldId id="3861" r:id="rId63"/>
    <p:sldId id="3839" r:id="rId64"/>
    <p:sldId id="3840" r:id="rId65"/>
    <p:sldId id="3843" r:id="rId66"/>
    <p:sldId id="3841" r:id="rId67"/>
    <p:sldId id="3842" r:id="rId68"/>
    <p:sldId id="3836" r:id="rId69"/>
    <p:sldId id="3846" r:id="rId70"/>
    <p:sldId id="3853" r:id="rId71"/>
    <p:sldId id="3855" r:id="rId72"/>
    <p:sldId id="3852" r:id="rId73"/>
    <p:sldId id="3864" r:id="rId74"/>
    <p:sldId id="3495" r:id="rId75"/>
    <p:sldId id="3477" r:id="rId76"/>
    <p:sldId id="3486" r:id="rId77"/>
    <p:sldId id="3491" r:id="rId78"/>
    <p:sldId id="3489" r:id="rId79"/>
    <p:sldId id="3490" r:id="rId80"/>
    <p:sldId id="3487" r:id="rId81"/>
    <p:sldId id="3493" r:id="rId82"/>
    <p:sldId id="3465" r:id="rId83"/>
    <p:sldId id="3485" r:id="rId84"/>
    <p:sldId id="3488" r:id="rId85"/>
    <p:sldId id="3494" r:id="rId86"/>
    <p:sldId id="3466" r:id="rId87"/>
    <p:sldId id="3470" r:id="rId88"/>
    <p:sldId id="3468" r:id="rId89"/>
    <p:sldId id="3471" r:id="rId90"/>
    <p:sldId id="3469" r:id="rId91"/>
    <p:sldId id="3472" r:id="rId92"/>
    <p:sldId id="3474" r:id="rId93"/>
    <p:sldId id="3475" r:id="rId94"/>
    <p:sldId id="3473" r:id="rId95"/>
    <p:sldId id="3476" r:id="rId96"/>
    <p:sldId id="3480" r:id="rId97"/>
    <p:sldId id="3481" r:id="rId98"/>
    <p:sldId id="3505" r:id="rId99"/>
    <p:sldId id="3499" r:id="rId100"/>
    <p:sldId id="3498" r:id="rId10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9437FF"/>
    <a:srgbClr val="D883FF"/>
    <a:srgbClr val="FF8AD8"/>
    <a:srgbClr val="FF2600"/>
    <a:srgbClr val="FF7E79"/>
    <a:srgbClr val="C00000"/>
    <a:srgbClr val="F8CBAD"/>
    <a:srgbClr val="A9D18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67"/>
    <p:restoredTop sz="95424"/>
  </p:normalViewPr>
  <p:slideViewPr>
    <p:cSldViewPr snapToGrid="0" snapToObjects="1">
      <p:cViewPr>
        <p:scale>
          <a:sx n="80" d="100"/>
          <a:sy n="80" d="100"/>
        </p:scale>
        <p:origin x="-40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12/6/21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12/6/21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12/6/21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12/6/21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12/6/21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12/6/21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12/6/21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12/6/21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www.ntpu.edu.tw/" TargetMode="External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hyperlink" Target="https://web.ntpu.edu.tw/~myday/" TargetMode="External"/><Relationship Id="rId17" Type="http://schemas.openxmlformats.org/officeDocument/2006/relationships/hyperlink" Target="https://web.ntpu.edu.tw/~myday" TargetMode="External"/><Relationship Id="rId2" Type="http://schemas.openxmlformats.org/officeDocument/2006/relationships/image" Target="../media/image1.jpeg"/><Relationship Id="rId16" Type="http://schemas.openxmlformats.org/officeDocument/2006/relationships/hyperlink" Target="http://mail.im.tku.edu.tw/~myday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s://web.ntpu.edu.tw/~myday/cindex.htm" TargetMode="External"/><Relationship Id="rId5" Type="http://schemas.openxmlformats.org/officeDocument/2006/relationships/image" Target="../media/image4.tiff"/><Relationship Id="rId15" Type="http://schemas.openxmlformats.org/officeDocument/2006/relationships/hyperlink" Target="http://www.mis.ntpu.edu.tw/en/" TargetMode="External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hyperlink" Target="http://www.mis.ntpu.edu.tw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www.ntpu.edu.tw/" TargetMode="External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hyperlink" Target="https://web.ntpu.edu.tw/~myday/" TargetMode="External"/><Relationship Id="rId17" Type="http://schemas.openxmlformats.org/officeDocument/2006/relationships/hyperlink" Target="https://web.ntpu.edu.tw/~myday" TargetMode="External"/><Relationship Id="rId2" Type="http://schemas.openxmlformats.org/officeDocument/2006/relationships/image" Target="../media/image1.jpeg"/><Relationship Id="rId16" Type="http://schemas.openxmlformats.org/officeDocument/2006/relationships/hyperlink" Target="http://mail.im.tku.edu.tw/~myday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s://web.ntpu.edu.tw/~myday/cindex.htm" TargetMode="External"/><Relationship Id="rId5" Type="http://schemas.openxmlformats.org/officeDocument/2006/relationships/image" Target="../media/image4.tiff"/><Relationship Id="rId15" Type="http://schemas.openxmlformats.org/officeDocument/2006/relationships/hyperlink" Target="http://www.mis.ntpu.edu.tw/en/" TargetMode="External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hyperlink" Target="http://www.mis.ntpu.edu.tw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4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.jpeg"/><Relationship Id="rId5" Type="http://schemas.openxmlformats.org/officeDocument/2006/relationships/image" Target="../media/image2.jp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Finance-Python-Based-Guide/dp/1492055433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amazon.com/Python-Algorithmic-Trading-Cloud-Deployment/dp/149205335X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yptokitties.co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ethereum.org/en/stablecoins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amazon.com/Financial-Theory-Python-Gentle-Introduction/dp/1098104358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cryptodiffer.com/news/ethereum-defi-ecosystem/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tokeny.com/defi-ecosystem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www.ntpu.edu.tw/" TargetMode="External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hyperlink" Target="http://www.mis.ntpu.edu.tw/en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s://web.ntpu.edu.tw/~myday/" TargetMode="External"/><Relationship Id="rId5" Type="http://schemas.openxmlformats.org/officeDocument/2006/relationships/image" Target="../media/image4.tiff"/><Relationship Id="rId15" Type="http://schemas.openxmlformats.org/officeDocument/2006/relationships/hyperlink" Target="https://web.ntpu.edu.tw/~myday" TargetMode="External"/><Relationship Id="rId10" Type="http://schemas.openxmlformats.org/officeDocument/2006/relationships/image" Target="../media/image55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hyperlink" Target="http://mail.im.tku.edu.tw/~myday/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amazon.com/DeFi-Future-Finance-Campbell-Harvey-ebook/dp/B09DJV2QLC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lynx-project.eu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amazon.com/Python-Finance-Mastering-Data-Driven/dp/1492024333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67D42-C071-0746-9E64-B1C0514B9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345" y="1114949"/>
            <a:ext cx="11305310" cy="1977745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</a:rPr>
              <a:t>智慧金融量化分析</a:t>
            </a:r>
            <a:br>
              <a:rPr lang="en-US" altLang="zh-TW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</a:rPr>
            </a:br>
            <a:r>
              <a:rPr lang="en-US" sz="4900" dirty="0">
                <a:solidFill>
                  <a:srgbClr val="C00000"/>
                </a:solidFill>
              </a:rPr>
              <a:t>Artificial Intelligence in Finance </a:t>
            </a:r>
            <a:br>
              <a:rPr lang="en-US" sz="4900" dirty="0">
                <a:solidFill>
                  <a:srgbClr val="C00000"/>
                </a:solidFill>
              </a:rPr>
            </a:br>
            <a:r>
              <a:rPr lang="en-US" sz="4900" dirty="0">
                <a:solidFill>
                  <a:srgbClr val="C00000"/>
                </a:solidFill>
              </a:rPr>
              <a:t>and Quantitative Analysis</a:t>
            </a:r>
            <a:endParaRPr lang="en-US" sz="4900" dirty="0">
              <a:solidFill>
                <a:srgbClr val="C00000"/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75702-275C-EC48-88A7-DE7043191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B70FF53B-DC87-8947-814D-5F9D6A8FE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0527" t="1544" r="10527" b="25148"/>
          <a:stretch>
            <a:fillRect/>
          </a:stretch>
        </p:blipFill>
        <p:spPr bwMode="auto">
          <a:xfrm>
            <a:off x="1293466" y="4467459"/>
            <a:ext cx="1061722" cy="1314513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23D206-BC99-514C-B5C0-F6D5C1296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060C21-0FBF-B146-9B75-B6BC75ABE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7B0886-1BC9-EB4E-BC19-DB63E8DC7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AFF68-55EF-E644-899B-629CA3F69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62" y="4869076"/>
            <a:ext cx="421513" cy="511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0AD5AA-B6EC-A04D-81ED-A4C974583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647" y="5301392"/>
            <a:ext cx="511280" cy="511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598370-D331-5E4F-99AD-2E8F20E16B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842" y="5296698"/>
            <a:ext cx="511280" cy="511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B14793-FA5C-C64B-8D83-F964E12EC4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309" y="4397487"/>
            <a:ext cx="953813" cy="4301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EA881F-3BC7-644B-8C8C-045B5E0388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2" y="188640"/>
            <a:ext cx="1736915" cy="288032"/>
          </a:xfrm>
          <a:prstGeom prst="rect">
            <a:avLst/>
          </a:prstGeom>
        </p:spPr>
      </p:pic>
      <p:sp>
        <p:nvSpPr>
          <p:cNvPr id="21" name="文字方塊 5">
            <a:extLst>
              <a:ext uri="{FF2B5EF4-FFF2-40B4-BE49-F238E27FC236}">
                <a16:creationId xmlns:a16="http://schemas.microsoft.com/office/drawing/2014/main" id="{C694E8BC-63ED-2449-86D8-D3A9F8075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433" y="3016128"/>
            <a:ext cx="997313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dirty="0">
                <a:solidFill>
                  <a:srgbClr val="7F7F7F"/>
                </a:solidFill>
              </a:rPr>
              <a:t>Host: Prof. </a:t>
            </a:r>
            <a:r>
              <a:rPr lang="en-US" altLang="zh-TW" sz="2000" dirty="0">
                <a:solidFill>
                  <a:srgbClr val="7F7F7F"/>
                </a:solidFill>
              </a:rPr>
              <a:t>Yi-Ling Chen</a:t>
            </a:r>
            <a:br>
              <a:rPr kumimoji="0" lang="en-US" altLang="zh-TW" sz="2000" dirty="0">
                <a:solidFill>
                  <a:srgbClr val="7F7F7F"/>
                </a:solidFill>
              </a:rPr>
            </a:br>
            <a:r>
              <a:rPr kumimoji="0" lang="en-US" altLang="zh-TW" sz="1600" dirty="0">
                <a:solidFill>
                  <a:srgbClr val="7F7F7F"/>
                </a:solidFill>
              </a:rPr>
              <a:t>Computer Science and Information Engineering, National Taiwan University of Science and Technology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400" dirty="0">
                <a:solidFill>
                  <a:srgbClr val="7F7F7F"/>
                </a:solidFill>
              </a:rPr>
              <a:t>Time: 14:00-15:00, Dec. 6, 2021 (Monday)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400" dirty="0">
                <a:solidFill>
                  <a:srgbClr val="7F7F7F"/>
                </a:solidFill>
              </a:rPr>
              <a:t>Place: </a:t>
            </a:r>
            <a:r>
              <a:rPr lang="en-US" altLang="zh-TW" sz="1400" dirty="0">
                <a:solidFill>
                  <a:srgbClr val="7F7F7F"/>
                </a:solidFill>
              </a:rPr>
              <a:t>AU-101, CSIE</a:t>
            </a:r>
            <a:r>
              <a:rPr kumimoji="0" lang="en-US" altLang="zh-TW" sz="1400" dirty="0">
                <a:solidFill>
                  <a:srgbClr val="7F7F7F"/>
                </a:solidFill>
              </a:rPr>
              <a:t>, NTUST</a:t>
            </a:r>
            <a:endParaRPr kumimoji="0" lang="en-US" altLang="zh-TW" sz="1400" dirty="0">
              <a:solidFill>
                <a:srgbClr val="7F7F7F"/>
              </a:solidFill>
              <a:latin typeface="Heiti TC Medium" pitchFamily="2" charset="-128"/>
              <a:ea typeface="Heiti TC Medium" pitchFamily="2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 dirty="0">
                <a:solidFill>
                  <a:srgbClr val="7F7F7F"/>
                </a:solidFill>
              </a:rPr>
              <a:t>Address: No.43, Keelung Rd., Sec.4, </a:t>
            </a:r>
            <a:r>
              <a:rPr kumimoji="0" lang="en-US" altLang="zh-TW" sz="1200" dirty="0" err="1">
                <a:solidFill>
                  <a:srgbClr val="7F7F7F"/>
                </a:solidFill>
              </a:rPr>
              <a:t>Da'an</a:t>
            </a:r>
            <a:r>
              <a:rPr kumimoji="0" lang="en-US" altLang="zh-TW" sz="1200" dirty="0">
                <a:solidFill>
                  <a:srgbClr val="7F7F7F"/>
                </a:solidFill>
              </a:rPr>
              <a:t> Dist., Taipei, Taiwan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2C23060F-0A47-D24C-9F7A-0C2FB4D1A2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2861" y="4265091"/>
            <a:ext cx="7686279" cy="2659848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zh-TW" altLang="en-US" sz="14400" b="1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hlinkClick r:id="rId11"/>
              </a:rPr>
              <a:t>戴敏育</a:t>
            </a:r>
            <a:r>
              <a:rPr lang="en-US" altLang="zh-TW" sz="14400" b="1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</a:rPr>
              <a:t> </a:t>
            </a:r>
            <a:r>
              <a:rPr lang="zh-TW" altLang="en-US" sz="1440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副教授</a:t>
            </a:r>
            <a:endParaRPr lang="en-US" altLang="zh-TW" sz="14400" dirty="0">
              <a:solidFill>
                <a:schemeClr val="accent1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altLang="zh-TW" sz="14000" b="1" dirty="0">
                <a:solidFill>
                  <a:srgbClr val="898989"/>
                </a:solidFill>
                <a:cs typeface="Calibri" panose="020F0502020204030204" pitchFamily="34" charset="0"/>
                <a:hlinkClick r:id="rId12"/>
              </a:rPr>
              <a:t>Min-Yuh Day</a:t>
            </a:r>
            <a:r>
              <a:rPr lang="en-US" altLang="zh-TW" sz="14000" b="1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0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0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Associate</a:t>
            </a:r>
            <a:r>
              <a:rPr lang="zh-TW" altLang="en-US" sz="140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0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  <a:endParaRPr kumimoji="0" lang="en-US" altLang="zh-TW" sz="14000" dirty="0">
              <a:solidFill>
                <a:schemeClr val="accent1"/>
              </a:solidFill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zh-TW" altLang="en-US" sz="14400" b="1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  <a:hlinkClick r:id="rId13"/>
              </a:rPr>
              <a:t>國立臺北大學</a:t>
            </a:r>
            <a:r>
              <a:rPr lang="zh-TW" altLang="en-US" sz="14400" b="1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 </a:t>
            </a:r>
            <a:r>
              <a:rPr lang="zh-TW" altLang="en-US" sz="14400" b="1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  <a:hlinkClick r:id="rId14"/>
              </a:rPr>
              <a:t>資訊管理研究所</a:t>
            </a:r>
            <a:endParaRPr lang="en-US" altLang="zh-TW" sz="14400" b="1" dirty="0"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  <a:hlinkClick r:id="rId15"/>
              </a:rPr>
              <a:t>Institute of Information Management</a:t>
            </a: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National Taipei University</a:t>
            </a:r>
            <a:endParaRPr lang="en-US" altLang="zh-TW" sz="8000" b="1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16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4000" b="0" dirty="0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https://web.ntpu.edu.tw/~myday</a:t>
            </a:r>
            <a:endParaRPr 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altLang="zh-TW" sz="3700" dirty="0">
                <a:solidFill>
                  <a:srgbClr val="898989"/>
                </a:solidFill>
                <a:cs typeface="Times New Roman" pitchFamily="18" charset="0"/>
              </a:rPr>
              <a:t>2021-12-06</a:t>
            </a:r>
            <a:endParaRPr lang="en-US" sz="37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107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841" y="1637317"/>
            <a:ext cx="3255569" cy="4984334"/>
          </a:xfrm>
          <a:prstGeom prst="rect">
            <a:avLst/>
          </a:prstGeom>
        </p:spPr>
      </p:pic>
      <p:sp>
        <p:nvSpPr>
          <p:cNvPr id="6" name="矩形 4"/>
          <p:cNvSpPr/>
          <p:nvPr/>
        </p:nvSpPr>
        <p:spPr>
          <a:xfrm>
            <a:off x="2676037" y="6639164"/>
            <a:ext cx="68399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https://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www.amazon.com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FinTech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-Innovation-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Robo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-Advisors-Investing-Gamification/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dp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/1119226988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1981200" y="396"/>
            <a:ext cx="8435280" cy="1619409"/>
          </a:xfrm>
        </p:spPr>
        <p:txBody>
          <a:bodyPr>
            <a:normAutofit fontScale="90000"/>
          </a:bodyPr>
          <a:lstStyle/>
          <a:p>
            <a:r>
              <a:rPr lang="en-US" altLang="zh-TW" sz="2400" dirty="0">
                <a:solidFill>
                  <a:schemeClr val="accent1"/>
                </a:solidFill>
              </a:rPr>
              <a:t>Paolo </a:t>
            </a:r>
            <a:r>
              <a:rPr lang="en-US" altLang="zh-TW" sz="2400" dirty="0" err="1">
                <a:solidFill>
                  <a:schemeClr val="accent1"/>
                </a:solidFill>
              </a:rPr>
              <a:t>Sironi</a:t>
            </a:r>
            <a:r>
              <a:rPr lang="en-US" altLang="zh-TW" sz="2400" dirty="0">
                <a:solidFill>
                  <a:schemeClr val="accent1"/>
                </a:solidFill>
              </a:rPr>
              <a:t> (2016)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3200" dirty="0">
                <a:solidFill>
                  <a:srgbClr val="FF0000"/>
                </a:solidFill>
              </a:rPr>
              <a:t>FinTech Innovation: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rgbClr val="FF0000"/>
                </a:solidFill>
              </a:rPr>
              <a:t>From </a:t>
            </a:r>
            <a:r>
              <a:rPr lang="en-US" altLang="zh-TW" sz="2400" dirty="0" err="1">
                <a:solidFill>
                  <a:srgbClr val="FF0000"/>
                </a:solidFill>
              </a:rPr>
              <a:t>Robo</a:t>
            </a:r>
            <a:r>
              <a:rPr lang="en-US" altLang="zh-TW" sz="2400" dirty="0">
                <a:solidFill>
                  <a:srgbClr val="FF0000"/>
                </a:solidFill>
              </a:rPr>
              <a:t>-Advisors to Goal Based Investing and Gamification</a:t>
            </a:r>
            <a:r>
              <a:rPr lang="en-US" altLang="zh-TW" sz="2400" dirty="0">
                <a:solidFill>
                  <a:schemeClr val="accent1"/>
                </a:solidFill>
              </a:rPr>
              <a:t>,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chemeClr val="accent1"/>
                </a:solidFill>
              </a:rPr>
              <a:t>Wiley</a:t>
            </a:r>
          </a:p>
        </p:txBody>
      </p:sp>
    </p:spTree>
    <p:extLst>
      <p:ext uri="{BB962C8B-B14F-4D97-AF65-F5344CB8AC3E}">
        <p14:creationId xmlns:p14="http://schemas.microsoft.com/office/powerpoint/2010/main" val="101373369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67D42-C071-0746-9E64-B1C0514B9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345" y="1114949"/>
            <a:ext cx="11305310" cy="1977745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</a:rPr>
              <a:t>智慧金融量化分析</a:t>
            </a:r>
            <a:br>
              <a:rPr lang="en-US" altLang="zh-TW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</a:rPr>
            </a:br>
            <a:r>
              <a:rPr lang="en-US" sz="4900" dirty="0">
                <a:solidFill>
                  <a:srgbClr val="C00000"/>
                </a:solidFill>
              </a:rPr>
              <a:t>Artificial Intelligence in Finance </a:t>
            </a:r>
            <a:br>
              <a:rPr lang="en-US" sz="4900" dirty="0">
                <a:solidFill>
                  <a:srgbClr val="C00000"/>
                </a:solidFill>
              </a:rPr>
            </a:br>
            <a:r>
              <a:rPr lang="en-US" sz="4900" dirty="0">
                <a:solidFill>
                  <a:srgbClr val="C00000"/>
                </a:solidFill>
              </a:rPr>
              <a:t>and Quantitative Analysis</a:t>
            </a:r>
            <a:endParaRPr lang="en-US" sz="4900" dirty="0">
              <a:solidFill>
                <a:srgbClr val="C00000"/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75702-275C-EC48-88A7-DE7043191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B70FF53B-DC87-8947-814D-5F9D6A8FE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0527" t="1544" r="10527" b="25148"/>
          <a:stretch>
            <a:fillRect/>
          </a:stretch>
        </p:blipFill>
        <p:spPr bwMode="auto">
          <a:xfrm>
            <a:off x="1293466" y="4467459"/>
            <a:ext cx="1061722" cy="1314513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23D206-BC99-514C-B5C0-F6D5C1296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060C21-0FBF-B146-9B75-B6BC75ABE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7B0886-1BC9-EB4E-BC19-DB63E8DC7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AFF68-55EF-E644-899B-629CA3F69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62" y="4869076"/>
            <a:ext cx="421513" cy="511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0AD5AA-B6EC-A04D-81ED-A4C974583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647" y="5301392"/>
            <a:ext cx="511280" cy="511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598370-D331-5E4F-99AD-2E8F20E16B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842" y="5296698"/>
            <a:ext cx="511280" cy="511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B14793-FA5C-C64B-8D83-F964E12EC4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309" y="4397487"/>
            <a:ext cx="953813" cy="4301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EA881F-3BC7-644B-8C8C-045B5E0388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2" y="188640"/>
            <a:ext cx="1736915" cy="288032"/>
          </a:xfrm>
          <a:prstGeom prst="rect">
            <a:avLst/>
          </a:prstGeom>
        </p:spPr>
      </p:pic>
      <p:sp>
        <p:nvSpPr>
          <p:cNvPr id="21" name="文字方塊 5">
            <a:extLst>
              <a:ext uri="{FF2B5EF4-FFF2-40B4-BE49-F238E27FC236}">
                <a16:creationId xmlns:a16="http://schemas.microsoft.com/office/drawing/2014/main" id="{C694E8BC-63ED-2449-86D8-D3A9F8075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433" y="3016128"/>
            <a:ext cx="997313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dirty="0">
                <a:solidFill>
                  <a:srgbClr val="7F7F7F"/>
                </a:solidFill>
              </a:rPr>
              <a:t>Host: Prof. </a:t>
            </a:r>
            <a:r>
              <a:rPr lang="en-US" altLang="zh-TW" sz="2000" dirty="0">
                <a:solidFill>
                  <a:srgbClr val="7F7F7F"/>
                </a:solidFill>
              </a:rPr>
              <a:t>Yi-Ling Chen</a:t>
            </a:r>
            <a:br>
              <a:rPr kumimoji="0" lang="en-US" altLang="zh-TW" sz="2000" dirty="0">
                <a:solidFill>
                  <a:srgbClr val="7F7F7F"/>
                </a:solidFill>
              </a:rPr>
            </a:br>
            <a:r>
              <a:rPr kumimoji="0" lang="en-US" altLang="zh-TW" sz="1600" dirty="0">
                <a:solidFill>
                  <a:srgbClr val="7F7F7F"/>
                </a:solidFill>
              </a:rPr>
              <a:t>Computer Science and Information Engineering, National Taiwan University of Science and Technology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400" dirty="0">
                <a:solidFill>
                  <a:srgbClr val="7F7F7F"/>
                </a:solidFill>
              </a:rPr>
              <a:t>Time: 14:00-15:00, Dec. 6, 2021 (Monday)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400" dirty="0">
                <a:solidFill>
                  <a:srgbClr val="7F7F7F"/>
                </a:solidFill>
              </a:rPr>
              <a:t>Place: </a:t>
            </a:r>
            <a:r>
              <a:rPr lang="en-US" altLang="zh-TW" sz="1400" dirty="0">
                <a:solidFill>
                  <a:srgbClr val="7F7F7F"/>
                </a:solidFill>
              </a:rPr>
              <a:t>AU-101, CSIE</a:t>
            </a:r>
            <a:r>
              <a:rPr kumimoji="0" lang="en-US" altLang="zh-TW" sz="1400" dirty="0">
                <a:solidFill>
                  <a:srgbClr val="7F7F7F"/>
                </a:solidFill>
              </a:rPr>
              <a:t>, NTUST</a:t>
            </a:r>
            <a:endParaRPr kumimoji="0" lang="en-US" altLang="zh-TW" sz="1400" dirty="0">
              <a:solidFill>
                <a:srgbClr val="7F7F7F"/>
              </a:solidFill>
              <a:latin typeface="Heiti TC Medium" pitchFamily="2" charset="-128"/>
              <a:ea typeface="Heiti TC Medium" pitchFamily="2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 dirty="0">
                <a:solidFill>
                  <a:srgbClr val="7F7F7F"/>
                </a:solidFill>
              </a:rPr>
              <a:t>Address: No.43, Keelung Rd., Sec.4, </a:t>
            </a:r>
            <a:r>
              <a:rPr kumimoji="0" lang="en-US" altLang="zh-TW" sz="1200" dirty="0" err="1">
                <a:solidFill>
                  <a:srgbClr val="7F7F7F"/>
                </a:solidFill>
              </a:rPr>
              <a:t>Da'an</a:t>
            </a:r>
            <a:r>
              <a:rPr kumimoji="0" lang="en-US" altLang="zh-TW" sz="1200" dirty="0">
                <a:solidFill>
                  <a:srgbClr val="7F7F7F"/>
                </a:solidFill>
              </a:rPr>
              <a:t> Dist., Taipei, Taiwan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2C23060F-0A47-D24C-9F7A-0C2FB4D1A2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2861" y="4265091"/>
            <a:ext cx="7686279" cy="2659848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zh-TW" altLang="en-US" sz="14400" b="1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hlinkClick r:id="rId11"/>
              </a:rPr>
              <a:t>戴敏育</a:t>
            </a:r>
            <a:r>
              <a:rPr lang="en-US" altLang="zh-TW" sz="14400" b="1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</a:rPr>
              <a:t> </a:t>
            </a:r>
            <a:r>
              <a:rPr lang="zh-TW" altLang="en-US" sz="1440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副教授</a:t>
            </a:r>
            <a:endParaRPr lang="en-US" altLang="zh-TW" sz="14400" dirty="0">
              <a:solidFill>
                <a:schemeClr val="accent1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altLang="zh-TW" sz="14000" b="1" dirty="0">
                <a:solidFill>
                  <a:srgbClr val="898989"/>
                </a:solidFill>
                <a:cs typeface="Calibri" panose="020F0502020204030204" pitchFamily="34" charset="0"/>
                <a:hlinkClick r:id="rId12"/>
              </a:rPr>
              <a:t>Min-Yuh Day</a:t>
            </a:r>
            <a:r>
              <a:rPr lang="en-US" altLang="zh-TW" sz="14000" b="1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0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0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Associate</a:t>
            </a:r>
            <a:r>
              <a:rPr lang="zh-TW" altLang="en-US" sz="140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0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  <a:endParaRPr kumimoji="0" lang="en-US" altLang="zh-TW" sz="14000" dirty="0">
              <a:solidFill>
                <a:schemeClr val="accent1"/>
              </a:solidFill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zh-TW" altLang="en-US" sz="14400" b="1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  <a:hlinkClick r:id="rId13"/>
              </a:rPr>
              <a:t>國立臺北大學</a:t>
            </a:r>
            <a:r>
              <a:rPr lang="zh-TW" altLang="en-US" sz="14400" b="1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 </a:t>
            </a:r>
            <a:r>
              <a:rPr lang="zh-TW" altLang="en-US" sz="14400" b="1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  <a:hlinkClick r:id="rId14"/>
              </a:rPr>
              <a:t>資訊管理研究所</a:t>
            </a:r>
            <a:endParaRPr lang="en-US" altLang="zh-TW" sz="14400" b="1" dirty="0"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  <a:hlinkClick r:id="rId15"/>
              </a:rPr>
              <a:t>Institute of Information Management</a:t>
            </a: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National Taipei University</a:t>
            </a:r>
            <a:endParaRPr lang="en-US" altLang="zh-TW" sz="8000" b="1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16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4000" b="0" dirty="0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https://web.ntpu.edu.tw/~myday</a:t>
            </a:r>
            <a:endParaRPr 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altLang="zh-TW" sz="3700" dirty="0">
                <a:solidFill>
                  <a:srgbClr val="898989"/>
                </a:solidFill>
                <a:cs typeface="Times New Roman" pitchFamily="18" charset="0"/>
              </a:rPr>
              <a:t>2021-12-06</a:t>
            </a:r>
            <a:endParaRPr lang="en-US" sz="37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圓角矩形 30">
            <a:extLst>
              <a:ext uri="{FF2B5EF4-FFF2-40B4-BE49-F238E27FC236}">
                <a16:creationId xmlns:a16="http://schemas.microsoft.com/office/drawing/2014/main" id="{B85A9044-5C7E-CC49-8B57-7C896EE9FCA1}"/>
              </a:ext>
            </a:extLst>
          </p:cNvPr>
          <p:cNvSpPr/>
          <p:nvPr/>
        </p:nvSpPr>
        <p:spPr>
          <a:xfrm>
            <a:off x="4212356" y="94476"/>
            <a:ext cx="3767289" cy="884065"/>
          </a:xfrm>
          <a:prstGeom prst="roundRect">
            <a:avLst>
              <a:gd name="adj" fmla="val 9334"/>
            </a:avLst>
          </a:prstGeom>
          <a:solidFill>
            <a:srgbClr val="FFC000"/>
          </a:solidFill>
          <a:ln w="190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6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 &amp; A</a:t>
            </a:r>
            <a:endParaRPr kumimoji="1" lang="zh-TW" altLang="en-US" sz="6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195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Financial Services Innovation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111" y="752699"/>
            <a:ext cx="6683778" cy="580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4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4734" y="188641"/>
            <a:ext cx="8029699" cy="6331222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FinTech</a:t>
            </a:r>
            <a:r>
              <a:rPr lang="en-US" sz="6000" dirty="0">
                <a:solidFill>
                  <a:schemeClr val="accent1"/>
                </a:solidFill>
              </a:rPr>
              <a:t>: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Financial Services Innovation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1. Payments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2. Insurance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3. Deposits &amp; Lending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4. Capital Raising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5. Investment Management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6.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: Investment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4329" t="51031" r="49275" b="-1"/>
          <a:stretch/>
        </p:blipFill>
        <p:spPr>
          <a:xfrm>
            <a:off x="3791744" y="764704"/>
            <a:ext cx="4968552" cy="5806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3102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: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6389" r="49671" b="27449"/>
          <a:stretch/>
        </p:blipFill>
        <p:spPr>
          <a:xfrm>
            <a:off x="2567609" y="814976"/>
            <a:ext cx="7147061" cy="5694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86086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in FinTech: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Financial Services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Innovation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Application</a:t>
            </a:r>
            <a:endParaRPr lang="en-US" sz="7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75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6AA5-6557-C24F-A87A-48F04A5CB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74540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FinTech ABCD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60698-C905-794D-9F0B-287FE2EC7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3B6090-2A1C-4D41-9CE8-DEC22F563C8E}"/>
              </a:ext>
            </a:extLst>
          </p:cNvPr>
          <p:cNvSpPr/>
          <p:nvPr/>
        </p:nvSpPr>
        <p:spPr>
          <a:xfrm>
            <a:off x="3367790" y="1603949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A</a:t>
            </a:r>
            <a:r>
              <a:rPr lang="en-US" sz="5400" b="1" dirty="0"/>
              <a:t>I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29B2A3D-95BB-944C-869C-7D0B2FCB8BE1}"/>
              </a:ext>
            </a:extLst>
          </p:cNvPr>
          <p:cNvSpPr/>
          <p:nvPr/>
        </p:nvSpPr>
        <p:spPr>
          <a:xfrm>
            <a:off x="3367789" y="2858387"/>
            <a:ext cx="5718545" cy="101933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B</a:t>
            </a:r>
            <a:r>
              <a:rPr lang="en-US" sz="5400" b="1" dirty="0"/>
              <a:t>lock Chain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3BC2F9D-09D8-B94D-82BF-F2C519A19EAC}"/>
              </a:ext>
            </a:extLst>
          </p:cNvPr>
          <p:cNvSpPr/>
          <p:nvPr/>
        </p:nvSpPr>
        <p:spPr>
          <a:xfrm>
            <a:off x="3367788" y="4112825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</a:t>
            </a:r>
            <a:r>
              <a:rPr lang="en-US" sz="5400" b="1" dirty="0"/>
              <a:t>loud Computing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9B5D029-C9A6-BE49-B9AD-E72F7857C902}"/>
              </a:ext>
            </a:extLst>
          </p:cNvPr>
          <p:cNvSpPr/>
          <p:nvPr/>
        </p:nvSpPr>
        <p:spPr>
          <a:xfrm>
            <a:off x="3367787" y="5367263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Big </a:t>
            </a:r>
            <a:r>
              <a:rPr lang="en-US" sz="5400" b="1" dirty="0">
                <a:solidFill>
                  <a:srgbClr val="FF0000"/>
                </a:solidFill>
              </a:rPr>
              <a:t>D</a:t>
            </a:r>
            <a:r>
              <a:rPr lang="en-US" sz="5400" b="1" dirty="0"/>
              <a:t>ata</a:t>
            </a:r>
          </a:p>
        </p:txBody>
      </p:sp>
    </p:spTree>
    <p:extLst>
      <p:ext uri="{BB962C8B-B14F-4D97-AF65-F5344CB8AC3E}">
        <p14:creationId xmlns:p14="http://schemas.microsoft.com/office/powerpoint/2010/main" val="426949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6AA5-6557-C24F-A87A-48F04A5CB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3" y="56101"/>
            <a:ext cx="11787187" cy="1547847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Decentralized Finance (</a:t>
            </a:r>
            <a:r>
              <a:rPr lang="en-US" sz="6000" dirty="0" err="1">
                <a:solidFill>
                  <a:schemeClr val="accent1"/>
                </a:solidFill>
              </a:rPr>
              <a:t>DeFi</a:t>
            </a:r>
            <a:r>
              <a:rPr lang="en-US" sz="6000" dirty="0">
                <a:solidFill>
                  <a:schemeClr val="accent1"/>
                </a:solidFill>
              </a:rPr>
              <a:t>)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Block Chain Financial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60698-C905-794D-9F0B-287FE2EC7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29B2A3D-95BB-944C-869C-7D0B2FCB8BE1}"/>
              </a:ext>
            </a:extLst>
          </p:cNvPr>
          <p:cNvSpPr/>
          <p:nvPr/>
        </p:nvSpPr>
        <p:spPr>
          <a:xfrm>
            <a:off x="1524000" y="1841562"/>
            <a:ext cx="9144000" cy="1371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Block Chain &amp; Bitcoin</a:t>
            </a:r>
          </a:p>
          <a:p>
            <a:pPr algn="ctr"/>
            <a:r>
              <a:rPr lang="en-US" sz="4800" b="1" dirty="0">
                <a:solidFill>
                  <a:srgbClr val="C00000"/>
                </a:solidFill>
              </a:rPr>
              <a:t>(BTC)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FF49F9B-2DBA-1547-9734-40D801F29089}"/>
              </a:ext>
            </a:extLst>
          </p:cNvPr>
          <p:cNvSpPr/>
          <p:nvPr/>
        </p:nvSpPr>
        <p:spPr>
          <a:xfrm>
            <a:off x="1524000" y="3456928"/>
            <a:ext cx="9144000" cy="1371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Smart Contract &amp; Ethereum </a:t>
            </a:r>
            <a:br>
              <a:rPr lang="en-US" sz="4800" b="1" dirty="0">
                <a:solidFill>
                  <a:srgbClr val="C00000"/>
                </a:solidFill>
              </a:rPr>
            </a:br>
            <a:r>
              <a:rPr lang="en-US" sz="4800" b="1" dirty="0">
                <a:solidFill>
                  <a:srgbClr val="C00000"/>
                </a:solidFill>
              </a:rPr>
              <a:t>(ETH)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6AF3512-31C4-D641-805C-DD921DE85E24}"/>
              </a:ext>
            </a:extLst>
          </p:cNvPr>
          <p:cNvSpPr/>
          <p:nvPr/>
        </p:nvSpPr>
        <p:spPr>
          <a:xfrm>
            <a:off x="1524000" y="5072293"/>
            <a:ext cx="9144000" cy="1371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Decentralized Application </a:t>
            </a:r>
            <a:br>
              <a:rPr lang="en-US" sz="4800" b="1" dirty="0">
                <a:solidFill>
                  <a:srgbClr val="C00000"/>
                </a:solidFill>
              </a:rPr>
            </a:br>
            <a:r>
              <a:rPr lang="en-US" sz="4800" b="1" dirty="0">
                <a:solidFill>
                  <a:srgbClr val="C00000"/>
                </a:solidFill>
              </a:rPr>
              <a:t>(</a:t>
            </a:r>
            <a:r>
              <a:rPr lang="en-US" sz="4800" b="1" dirty="0" err="1">
                <a:solidFill>
                  <a:srgbClr val="C00000"/>
                </a:solidFill>
              </a:rPr>
              <a:t>DApp</a:t>
            </a:r>
            <a:r>
              <a:rPr lang="en-US" sz="4800" b="1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1197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20000" dirty="0">
                <a:solidFill>
                  <a:srgbClr val="C00000"/>
                </a:solidFill>
              </a:rPr>
              <a:t>FinTech</a:t>
            </a:r>
            <a:endParaRPr lang="zh-TW" altLang="en-US" sz="20000" dirty="0">
              <a:solidFill>
                <a:srgbClr val="C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7197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72819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Financial</a:t>
            </a:r>
            <a:r>
              <a:rPr lang="en-US" sz="6000" dirty="0"/>
              <a:t>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 err="1">
                <a:solidFill>
                  <a:srgbClr val="FF0000"/>
                </a:solidFill>
              </a:rPr>
              <a:t>Fin</a:t>
            </a:r>
            <a:r>
              <a:rPr lang="en-US" sz="6000" dirty="0" err="1">
                <a:solidFill>
                  <a:schemeClr val="accent1"/>
                </a:solidFill>
              </a:rPr>
              <a:t>Tech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16833"/>
            <a:ext cx="8229600" cy="460303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6000" dirty="0"/>
              <a:t>“</a:t>
            </a:r>
            <a:r>
              <a:rPr lang="en-US" sz="6000"/>
              <a:t>providing </a:t>
            </a:r>
            <a:br>
              <a:rPr lang="en-US" sz="6000"/>
            </a:br>
            <a:r>
              <a:rPr lang="en-US" sz="6000">
                <a:solidFill>
                  <a:srgbClr val="FF0000"/>
                </a:solidFill>
              </a:rPr>
              <a:t>financial services </a:t>
            </a:r>
            <a:br>
              <a:rPr lang="en-US" sz="6000">
                <a:solidFill>
                  <a:srgbClr val="FF0000"/>
                </a:solidFill>
              </a:rPr>
            </a:br>
            <a:r>
              <a:rPr lang="en-US" sz="6000"/>
              <a:t>by </a:t>
            </a:r>
            <a:r>
              <a:rPr lang="en-US" sz="6000" dirty="0"/>
              <a:t>making use of </a:t>
            </a:r>
            <a:r>
              <a:rPr lang="en-US" sz="6000" dirty="0">
                <a:solidFill>
                  <a:schemeClr val="accent1"/>
                </a:solidFill>
              </a:rPr>
              <a:t>software</a:t>
            </a:r>
            <a:r>
              <a:rPr lang="en-US" sz="6000" dirty="0"/>
              <a:t> </a:t>
            </a:r>
            <a:r>
              <a:rPr lang="en-US" sz="6000"/>
              <a:t>and </a:t>
            </a:r>
            <a:br>
              <a:rPr lang="en-US" sz="6000"/>
            </a:br>
            <a:r>
              <a:rPr lang="en-US" sz="6000">
                <a:solidFill>
                  <a:schemeClr val="accent1"/>
                </a:solidFill>
              </a:rPr>
              <a:t>modern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r>
              <a:rPr lang="en-US" sz="60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224808" y="6597353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www.fintechweekly.com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-definition</a:t>
            </a:r>
          </a:p>
        </p:txBody>
      </p:sp>
    </p:spTree>
    <p:extLst>
      <p:ext uri="{BB962C8B-B14F-4D97-AF65-F5344CB8AC3E}">
        <p14:creationId xmlns:p14="http://schemas.microsoft.com/office/powerpoint/2010/main" val="2639170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5BB5E-7EB3-0E42-A774-F71D9090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261" y="110597"/>
            <a:ext cx="7435478" cy="16483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5000" b="1" dirty="0">
                <a:solidFill>
                  <a:schemeClr val="accent1">
                    <a:lumMod val="7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戴敏育 博士 </a:t>
            </a:r>
            <a:b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</a:br>
            <a: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(Min-</a:t>
            </a:r>
            <a:r>
              <a:rPr lang="en-US" altLang="zh-TW" sz="5000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Yuh</a:t>
            </a:r>
            <a: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 Day, Ph.D.)</a:t>
            </a:r>
            <a:endParaRPr lang="en-US" altLang="zh-TW" sz="5000" dirty="0"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CB6C18-77CE-B145-8DC7-B1EC8E970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64" y="1729374"/>
            <a:ext cx="1377870" cy="1671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51F3E2-8EFF-BF41-89E2-40DADA6F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3" y="5167671"/>
            <a:ext cx="1673132" cy="1673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0C7E5A-EC88-8747-B29C-54F32DEA0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33" y="3462124"/>
            <a:ext cx="1673132" cy="1673132"/>
          </a:xfrm>
          <a:prstGeom prst="rect">
            <a:avLst/>
          </a:prstGeom>
        </p:spPr>
      </p:pic>
      <p:sp>
        <p:nvSpPr>
          <p:cNvPr id="19" name="Slide Number Placeholder 19">
            <a:extLst>
              <a:ext uri="{FF2B5EF4-FFF2-40B4-BE49-F238E27FC236}">
                <a16:creationId xmlns:a16="http://schemas.microsoft.com/office/drawing/2014/main" id="{CA9869AF-47C5-5F4E-BD49-27D342931373}"/>
              </a:ext>
            </a:extLst>
          </p:cNvPr>
          <p:cNvSpPr txBox="1">
            <a:spLocks/>
          </p:cNvSpPr>
          <p:nvPr/>
        </p:nvSpPr>
        <p:spPr>
          <a:xfrm>
            <a:off x="152399" y="26271"/>
            <a:ext cx="45719" cy="45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bg1">
                    <a:lumMod val="75000"/>
                  </a:schemeClr>
                </a:solidFill>
                <a:latin typeface="Helvetica Neue LT Std 65 Medium" charset="0"/>
                <a:ea typeface="Helvetica Neue LT Std 65 Medium" charset="0"/>
                <a:cs typeface="Helvetica Neue LT Std 65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1252FE-896F-2147-BDA4-17839CBFD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DD3CAF-A908-2D43-9658-F8A428E32C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4DF82F-245D-624A-8587-A44F24A9F1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7681" y="5938749"/>
            <a:ext cx="791692" cy="791692"/>
          </a:xfrm>
          <a:prstGeom prst="rect">
            <a:avLst/>
          </a:prstGeom>
        </p:spPr>
      </p:pic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71150D98-055E-E542-B2BE-F58C2FCA4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482" y="1726079"/>
            <a:ext cx="8635432" cy="339416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Font typeface="Arial" pitchFamily="34" charset="0"/>
              <a:buNone/>
            </a:pPr>
            <a:r>
              <a:rPr lang="zh-TW" altLang="en-US" sz="32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國立臺北大學</a:t>
            </a:r>
            <a:r>
              <a:rPr lang="en-US" altLang="zh-TW" sz="32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2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資訊管理研究所</a:t>
            </a:r>
            <a:r>
              <a:rPr lang="en-US" altLang="zh-TW" sz="32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2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副教授</a:t>
            </a:r>
            <a:endParaRPr lang="en-US" altLang="zh-TW" sz="3200" dirty="0">
              <a:solidFill>
                <a:srgbClr val="C00000"/>
              </a:solidFill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zh-TW" altLang="en-US" sz="32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中央研究院</a:t>
            </a:r>
            <a:r>
              <a:rPr lang="en-US" altLang="zh-TW" sz="32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2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資訊科學研究所</a:t>
            </a:r>
            <a:r>
              <a:rPr lang="en-US" altLang="zh-TW" sz="32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200" dirty="0">
                <a:solidFill>
                  <a:schemeClr val="tx2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訪問學人</a:t>
            </a:r>
            <a:endParaRPr lang="en-US" altLang="zh-TW" sz="3200" dirty="0">
              <a:solidFill>
                <a:schemeClr val="tx2"/>
              </a:solidFill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 marL="0" indent="0" algn="ctr">
              <a:buNone/>
            </a:pPr>
            <a:r>
              <a:rPr lang="zh-TW" altLang="en-US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國立臺灣</a:t>
            </a:r>
            <a:r>
              <a:rPr lang="zh-TW" altLang="en-US" sz="32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大學</a:t>
            </a:r>
            <a:r>
              <a:rPr lang="en-US" altLang="zh-TW" sz="32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2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資訊管理</a:t>
            </a:r>
            <a:r>
              <a:rPr lang="en-US" altLang="zh-TW" sz="32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 </a:t>
            </a:r>
            <a:r>
              <a:rPr lang="zh-TW" altLang="en-US" sz="3200" dirty="0">
                <a:solidFill>
                  <a:srgbClr val="984807"/>
                </a:solidFill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博士</a:t>
            </a:r>
            <a:endParaRPr lang="en-US" altLang="zh-TW" sz="3200" dirty="0">
              <a:solidFill>
                <a:srgbClr val="984807"/>
              </a:solidFill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Co-Chairs, IEEE/ACM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Advances in Social Networks Analysis and Mining (ASONAM 2013-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Program Co-Chair, IEEE International Workshop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Empirical Methods for Recognizing Inference in </a:t>
            </a:r>
            <a:r>
              <a:rPr lang="en-US" altLang="zh-TW" sz="2000" dirty="0" err="1">
                <a:solidFill>
                  <a:srgbClr val="17375E"/>
                </a:solidFill>
              </a:rPr>
              <a:t>TExt</a:t>
            </a:r>
            <a:r>
              <a:rPr lang="en-US" altLang="zh-TW" sz="2000" dirty="0">
                <a:solidFill>
                  <a:srgbClr val="17375E"/>
                </a:solidFill>
              </a:rPr>
              <a:t> (IEEE EM-RITE 2012-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Chair, The IEEE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Information Reuse and Integration for Data Science (IEEE IRI)</a:t>
            </a:r>
            <a:endParaRPr lang="zh-TW" altLang="en-US" sz="2000" dirty="0">
              <a:solidFill>
                <a:srgbClr val="17375E"/>
              </a:solidFill>
            </a:endParaRPr>
          </a:p>
        </p:txBody>
      </p:sp>
      <p:pic>
        <p:nvPicPr>
          <p:cNvPr id="25" name="Picture 2" descr="http://mail.tku.edu.tw/myday/images/AS_Logo1.gif">
            <a:extLst>
              <a:ext uri="{FF2B5EF4-FFF2-40B4-BE49-F238E27FC236}">
                <a16:creationId xmlns:a16="http://schemas.microsoft.com/office/drawing/2014/main" id="{71A58C9C-FDE7-FD43-A09F-110AB5E4D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http://mail.tku.edu.tw/myday/images/NTU_logo.jpg">
            <a:extLst>
              <a:ext uri="{FF2B5EF4-FFF2-40B4-BE49-F238E27FC236}">
                <a16:creationId xmlns:a16="http://schemas.microsoft.com/office/drawing/2014/main" id="{6338E75D-FB6A-0045-8B06-4421D2F5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671C6FB-8820-DB40-AE72-FA2BFF57ECF7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59807F4-34F7-A14B-A584-E2E3836F5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33AB105-6FE2-094F-9576-54A1BC92E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506EEB28-FD8C-D248-BC5C-CEC1A61D31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99020" y="331552"/>
            <a:ext cx="2150226" cy="969710"/>
          </a:xfrm>
          <a:prstGeom prst="rect">
            <a:avLst/>
          </a:prstGeom>
        </p:spPr>
      </p:pic>
      <p:pic>
        <p:nvPicPr>
          <p:cNvPr id="33" name="Picture 4" descr="http://mail.tku.edu.tw/myday/images/Myday_Photo.jpg">
            <a:extLst>
              <a:ext uri="{FF2B5EF4-FFF2-40B4-BE49-F238E27FC236}">
                <a16:creationId xmlns:a16="http://schemas.microsoft.com/office/drawing/2014/main" id="{D3C60B34-B829-464B-9877-4E2FD95C9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10527" t="1544" r="10527" b="25148"/>
          <a:stretch>
            <a:fillRect/>
          </a:stretch>
        </p:blipFill>
        <p:spPr bwMode="auto">
          <a:xfrm>
            <a:off x="2116011" y="212228"/>
            <a:ext cx="1104812" cy="1367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1451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15000" dirty="0">
                <a:solidFill>
                  <a:srgbClr val="FF0000"/>
                </a:solidFill>
              </a:rPr>
              <a:t>Financial Services</a:t>
            </a:r>
            <a:endParaRPr lang="zh-TW" altLang="en-US" sz="15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2743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9618" y="105740"/>
            <a:ext cx="8229600" cy="80298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Financial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603608" y="6579315"/>
            <a:ext cx="69847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www.crackitt.com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/7-reasons-why-your-fintech-startup-needs-visual-marketing/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418" y="1319728"/>
            <a:ext cx="9144000" cy="525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19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22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6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1927508" y="2356510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5421014" y="235651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8300293" y="2356510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2072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5783288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7696344" y="3802243"/>
            <a:ext cx="87392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6783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6482205" y="4071423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6231501" y="2931021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6853643" y="2910423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1849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930064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391717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267" y="2032000"/>
            <a:ext cx="10735733" cy="427732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928050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884" y="215430"/>
            <a:ext cx="9056232" cy="6427140"/>
          </a:xfrm>
        </p:spPr>
        <p:txBody>
          <a:bodyPr>
            <a:normAutofit/>
          </a:bodyPr>
          <a:lstStyle/>
          <a:p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</a:t>
            </a:r>
            <a:b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in </a:t>
            </a:r>
            <a:b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FinTech</a:t>
            </a:r>
            <a:endParaRPr lang="en-US" sz="1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0A439-E169-CD47-93A7-9C6E623CE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114" y="40567"/>
            <a:ext cx="10435772" cy="85443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FinBrain</a:t>
            </a:r>
            <a:r>
              <a:rPr lang="en-US" dirty="0">
                <a:solidFill>
                  <a:schemeClr val="accent1"/>
                </a:solidFill>
              </a:rPr>
              <a:t>: when </a:t>
            </a:r>
            <a:r>
              <a:rPr lang="en-US" dirty="0">
                <a:solidFill>
                  <a:srgbClr val="FF0000"/>
                </a:solidFill>
              </a:rPr>
              <a:t>Finance</a:t>
            </a:r>
            <a:r>
              <a:rPr lang="en-US" dirty="0">
                <a:solidFill>
                  <a:schemeClr val="accent1"/>
                </a:solidFill>
              </a:rPr>
              <a:t> meets </a:t>
            </a:r>
            <a:r>
              <a:rPr lang="en-US" dirty="0">
                <a:solidFill>
                  <a:srgbClr val="FF0000"/>
                </a:solidFill>
              </a:rPr>
              <a:t>AI 2.0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(Zheng et al.,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61BE1-42EA-4543-8822-8EDCE3F6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E95A2-ADEB-5947-997C-2705005CA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018" y="854440"/>
            <a:ext cx="8834840" cy="5616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222AF5-45CF-9D40-986F-4C2F81F30920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518800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F3131-540C-824D-8822-13A0998BF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17763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Technology-driven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Financial Industry Development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B5BD48D-1219-8C44-9F98-5093EBAB40F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41360" y="1405325"/>
          <a:ext cx="8761748" cy="4920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156">
                  <a:extLst>
                    <a:ext uri="{9D8B030D-6E8A-4147-A177-3AD203B41FA5}">
                      <a16:colId xmlns:a16="http://schemas.microsoft.com/office/drawing/2014/main" val="924378679"/>
                    </a:ext>
                  </a:extLst>
                </a:gridCol>
                <a:gridCol w="1595947">
                  <a:extLst>
                    <a:ext uri="{9D8B030D-6E8A-4147-A177-3AD203B41FA5}">
                      <a16:colId xmlns:a16="http://schemas.microsoft.com/office/drawing/2014/main" val="3396896072"/>
                    </a:ext>
                  </a:extLst>
                </a:gridCol>
                <a:gridCol w="2138569">
                  <a:extLst>
                    <a:ext uri="{9D8B030D-6E8A-4147-A177-3AD203B41FA5}">
                      <a16:colId xmlns:a16="http://schemas.microsoft.com/office/drawing/2014/main" val="2771382265"/>
                    </a:ext>
                  </a:extLst>
                </a:gridCol>
                <a:gridCol w="1367726">
                  <a:extLst>
                    <a:ext uri="{9D8B030D-6E8A-4147-A177-3AD203B41FA5}">
                      <a16:colId xmlns:a16="http://schemas.microsoft.com/office/drawing/2014/main" val="693894521"/>
                    </a:ext>
                  </a:extLst>
                </a:gridCol>
                <a:gridCol w="1752350">
                  <a:extLst>
                    <a:ext uri="{9D8B030D-6E8A-4147-A177-3AD203B41FA5}">
                      <a16:colId xmlns:a16="http://schemas.microsoft.com/office/drawing/2014/main" val="531093379"/>
                    </a:ext>
                  </a:extLst>
                </a:gridCol>
              </a:tblGrid>
              <a:tr h="1492030">
                <a:tc>
                  <a:txBody>
                    <a:bodyPr/>
                    <a:lstStyle/>
                    <a:p>
                      <a:r>
                        <a:rPr lang="en-US" sz="2200" dirty="0"/>
                        <a:t>Development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Driving technology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Main landscape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Inclusive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Relationship between technology and finance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677611"/>
                  </a:ext>
                </a:extLst>
              </a:tr>
              <a:tr h="666652">
                <a:tc>
                  <a:txBody>
                    <a:bodyPr/>
                    <a:lstStyle/>
                    <a:p>
                      <a:r>
                        <a:rPr lang="en-US" dirty="0"/>
                        <a:t>Fintech 1.0 (financial 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Computer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Credit card, ATM, and CRMS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 as a tool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65573"/>
                  </a:ext>
                </a:extLst>
              </a:tr>
              <a:tr h="1523775">
                <a:tc>
                  <a:txBody>
                    <a:bodyPr/>
                    <a:lstStyle/>
                    <a:p>
                      <a:r>
                        <a:rPr lang="en-US" dirty="0"/>
                        <a:t>Fintech 2.0 (Internet finance)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Mobile 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Marketplace lending, third-party payment, crowdfunding, and Internet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Technology-driven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694602"/>
                  </a:ext>
                </a:extLst>
              </a:tr>
              <a:tr h="123806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Fintech 3.0 (financial intelligence)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AI, Big Data, Cloud Computing, Blockchain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Intelligent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Deep fusion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19370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BEC74-490E-C643-9452-FEFBDD2BF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DB00E-96D2-C440-8AC3-B2E1F692F669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41289673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B6ADF8B9-11C8-3447-BC73-1FDAFAD3C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20" y="1463570"/>
            <a:ext cx="6984772" cy="935416"/>
          </a:xfrm>
          <a:prstGeom prst="roundRect">
            <a:avLst>
              <a:gd name="adj" fmla="val 9613"/>
            </a:avLst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EC73C-2B12-8A42-A070-20C1D3F8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78F6EE-862E-3D47-B485-1A1DE74C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801" y="0"/>
            <a:ext cx="8775828" cy="119675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AI-driven Marketing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(Ma and Sun, 2020)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C60C957C-9A1F-6547-9534-1246106C8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536" y="6453336"/>
            <a:ext cx="8178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 err="1">
                <a:solidFill>
                  <a:srgbClr val="A6A6A6"/>
                </a:solidFill>
              </a:rPr>
              <a:t>Liye</a:t>
            </a:r>
            <a:r>
              <a:rPr lang="en-US" altLang="zh-TW" sz="1000" dirty="0">
                <a:solidFill>
                  <a:srgbClr val="A6A6A6"/>
                </a:solidFill>
              </a:rPr>
              <a:t> Ma and </a:t>
            </a:r>
            <a:r>
              <a:rPr lang="en-US" altLang="zh-TW" sz="1000" dirty="0" err="1">
                <a:solidFill>
                  <a:srgbClr val="A6A6A6"/>
                </a:solidFill>
              </a:rPr>
              <a:t>Baohong</a:t>
            </a:r>
            <a:r>
              <a:rPr lang="en-US" altLang="zh-TW" sz="1000" dirty="0">
                <a:solidFill>
                  <a:srgbClr val="A6A6A6"/>
                </a:solidFill>
              </a:rPr>
              <a:t> Sun (2020), "Machine learning and AI in marketing – Connecting computing power to human insights." International Journal of Research in Marketing, 37, no. 3, 481-504.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F8C34023-4E18-2044-8CCC-070085F21986}"/>
              </a:ext>
            </a:extLst>
          </p:cNvPr>
          <p:cNvSpPr>
            <a:spLocks/>
          </p:cNvSpPr>
          <p:nvPr/>
        </p:nvSpPr>
        <p:spPr>
          <a:xfrm>
            <a:off x="1874312" y="1994321"/>
            <a:ext cx="1485384" cy="3888432"/>
          </a:xfrm>
          <a:prstGeom prst="arc">
            <a:avLst>
              <a:gd name="adj1" fmla="val 5410695"/>
              <a:gd name="adj2" fmla="val 16249443"/>
            </a:avLst>
          </a:prstGeom>
          <a:noFill/>
          <a:ln w="101600">
            <a:solidFill>
              <a:schemeClr val="bg1">
                <a:lumMod val="5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5831838-190E-D54D-8970-3CB950B04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0847" y="2992240"/>
            <a:ext cx="6562321" cy="1954409"/>
          </a:xfrm>
          <a:prstGeom prst="roundRect">
            <a:avLst>
              <a:gd name="adj" fmla="val 9613"/>
            </a:avLst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prstDash val="dash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E845F04-BA7C-1948-BB94-60CEC4FDB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2966" y="1523528"/>
            <a:ext cx="1564843" cy="794878"/>
          </a:xfrm>
          <a:prstGeom prst="roundRect">
            <a:avLst>
              <a:gd name="adj" fmla="val 12554"/>
            </a:avLst>
          </a:prstGeom>
          <a:solidFill>
            <a:srgbClr val="FFC000">
              <a:alpha val="50196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Interactive &amp; </a:t>
            </a:r>
            <a:b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media-rich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DB568DA-B688-F64C-A5D4-DD6CE608BD8C}"/>
              </a:ext>
            </a:extLst>
          </p:cNvPr>
          <p:cNvCxnSpPr>
            <a:cxnSpLocks/>
            <a:stCxn id="41" idx="2"/>
            <a:endCxn id="24" idx="0"/>
          </p:cNvCxnSpPr>
          <p:nvPr/>
        </p:nvCxnSpPr>
        <p:spPr>
          <a:xfrm>
            <a:off x="6132007" y="2398987"/>
            <a:ext cx="1" cy="593253"/>
          </a:xfrm>
          <a:prstGeom prst="straightConnector1">
            <a:avLst/>
          </a:prstGeom>
          <a:ln w="101600">
            <a:solidFill>
              <a:schemeClr val="bg1">
                <a:lumMod val="50000"/>
              </a:schemeClr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3D6E2FC-7B32-BD43-A49C-BF3219705D07}"/>
              </a:ext>
            </a:extLst>
          </p:cNvPr>
          <p:cNvCxnSpPr>
            <a:cxnSpLocks/>
            <a:stCxn id="31" idx="0"/>
            <a:endCxn id="24" idx="2"/>
          </p:cNvCxnSpPr>
          <p:nvPr/>
        </p:nvCxnSpPr>
        <p:spPr>
          <a:xfrm flipV="1">
            <a:off x="6132007" y="4946649"/>
            <a:ext cx="0" cy="610019"/>
          </a:xfrm>
          <a:prstGeom prst="straightConnector1">
            <a:avLst/>
          </a:prstGeom>
          <a:ln w="101600">
            <a:solidFill>
              <a:schemeClr val="bg1">
                <a:lumMod val="50000"/>
              </a:schemeClr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FAFD1DC-601B-BC4D-BED0-FCF39D273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711" y="1523528"/>
            <a:ext cx="1564843" cy="794878"/>
          </a:xfrm>
          <a:prstGeom prst="roundRect">
            <a:avLst>
              <a:gd name="adj" fmla="val 12554"/>
            </a:avLst>
          </a:prstGeom>
          <a:solidFill>
            <a:srgbClr val="FFC000">
              <a:alpha val="50196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Personalization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1C65C74-1182-1740-BA17-0CAB8F864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8456" y="1523528"/>
            <a:ext cx="1564843" cy="794878"/>
          </a:xfrm>
          <a:prstGeom prst="roundRect">
            <a:avLst>
              <a:gd name="adj" fmla="val 12554"/>
            </a:avLst>
          </a:prstGeom>
          <a:solidFill>
            <a:srgbClr val="FFC000">
              <a:alpha val="50196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Real-time </a:t>
            </a:r>
            <a:b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automation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D391AAC-661E-4A48-9137-E2D8CBB7A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01" y="1523528"/>
            <a:ext cx="1564843" cy="794878"/>
          </a:xfrm>
          <a:prstGeom prst="roundRect">
            <a:avLst>
              <a:gd name="adj" fmla="val 12554"/>
            </a:avLst>
          </a:prstGeom>
          <a:solidFill>
            <a:srgbClr val="FFC000">
              <a:alpha val="50196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Customer-</a:t>
            </a:r>
            <a:b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journey </a:t>
            </a:r>
            <a:b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4B6FAC0-A1DA-B14B-B5D0-3E17C4A7D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25" y="5556668"/>
            <a:ext cx="6984765" cy="680645"/>
          </a:xfrm>
          <a:prstGeom prst="roundRect">
            <a:avLst>
              <a:gd name="adj" fmla="val 19204"/>
            </a:avLst>
          </a:prstGeom>
          <a:solidFill>
            <a:srgbClr val="FFD579">
              <a:alpha val="50196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&amp; Machine Learning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6812BE-B219-374B-AF02-7A6FBA7A9E29}"/>
              </a:ext>
            </a:extLst>
          </p:cNvPr>
          <p:cNvSpPr txBox="1"/>
          <p:nvPr/>
        </p:nvSpPr>
        <p:spPr>
          <a:xfrm>
            <a:off x="2876569" y="4917033"/>
            <a:ext cx="2520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Marketing Actions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FF8017F-8AE6-1F4F-8297-7533C5D62F83}"/>
              </a:ext>
            </a:extLst>
          </p:cNvPr>
          <p:cNvSpPr/>
          <p:nvPr/>
        </p:nvSpPr>
        <p:spPr>
          <a:xfrm>
            <a:off x="6384033" y="3164948"/>
            <a:ext cx="1929288" cy="708725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</a:rPr>
              <a:t>Engagement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5AB1BEA-D45A-594D-A5F5-DBCED9425EEF}"/>
              </a:ext>
            </a:extLst>
          </p:cNvPr>
          <p:cNvSpPr/>
          <p:nvPr/>
        </p:nvSpPr>
        <p:spPr>
          <a:xfrm>
            <a:off x="4140174" y="3166364"/>
            <a:ext cx="1929288" cy="706097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</a:rPr>
              <a:t>Marketing </a:t>
            </a:r>
            <a:br>
              <a:rPr lang="en-US" sz="2000" b="1" dirty="0">
                <a:solidFill>
                  <a:srgbClr val="C00000"/>
                </a:solidFill>
              </a:rPr>
            </a:br>
            <a:r>
              <a:rPr lang="en-US" sz="2000" b="1" dirty="0">
                <a:solidFill>
                  <a:srgbClr val="C00000"/>
                </a:solidFill>
              </a:rPr>
              <a:t>Mix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FD231E7-B647-0649-BCB3-69134B90BE0B}"/>
              </a:ext>
            </a:extLst>
          </p:cNvPr>
          <p:cNvSpPr/>
          <p:nvPr/>
        </p:nvSpPr>
        <p:spPr>
          <a:xfrm>
            <a:off x="7320135" y="4082554"/>
            <a:ext cx="1929288" cy="708725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</a:rPr>
              <a:t>Attribution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2DE3172-E0F2-3942-BD01-6A7A2D0B3BD5}"/>
              </a:ext>
            </a:extLst>
          </p:cNvPr>
          <p:cNvSpPr/>
          <p:nvPr/>
        </p:nvSpPr>
        <p:spPr>
          <a:xfrm>
            <a:off x="5066819" y="4082554"/>
            <a:ext cx="2115443" cy="708725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</a:rPr>
              <a:t>Recommendation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4F84F6F-1B12-AA4A-9E18-F783A0717E05}"/>
              </a:ext>
            </a:extLst>
          </p:cNvPr>
          <p:cNvSpPr/>
          <p:nvPr/>
        </p:nvSpPr>
        <p:spPr>
          <a:xfrm>
            <a:off x="2999656" y="4084227"/>
            <a:ext cx="1929288" cy="705620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</a:rPr>
              <a:t>Search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E6648D-E563-AA40-86CC-F301E328649A}"/>
              </a:ext>
            </a:extLst>
          </p:cNvPr>
          <p:cNvSpPr txBox="1"/>
          <p:nvPr/>
        </p:nvSpPr>
        <p:spPr>
          <a:xfrm>
            <a:off x="7248129" y="2329332"/>
            <a:ext cx="2165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Industry Trends</a:t>
            </a:r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7F90E44A-7853-9647-BDD3-C6E84C44A17F}"/>
              </a:ext>
            </a:extLst>
          </p:cNvPr>
          <p:cNvSpPr>
            <a:spLocks/>
          </p:cNvSpPr>
          <p:nvPr/>
        </p:nvSpPr>
        <p:spPr>
          <a:xfrm>
            <a:off x="8916995" y="1922313"/>
            <a:ext cx="1485384" cy="3888432"/>
          </a:xfrm>
          <a:prstGeom prst="arc">
            <a:avLst>
              <a:gd name="adj1" fmla="val 16189866"/>
              <a:gd name="adj2" fmla="val 5451675"/>
            </a:avLst>
          </a:prstGeom>
          <a:noFill/>
          <a:ln w="101600">
            <a:solidFill>
              <a:schemeClr val="bg1">
                <a:lumMod val="5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124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B678-C3C6-2844-9D8E-34FD598F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6600" dirty="0">
                <a:solidFill>
                  <a:srgbClr val="C00000"/>
                </a:solidFill>
              </a:rPr>
              <a:t>Deep learning for financial applications: </a:t>
            </a:r>
            <a:br>
              <a:rPr lang="en-US" sz="6600" dirty="0">
                <a:solidFill>
                  <a:srgbClr val="C00000"/>
                </a:solidFill>
              </a:rPr>
            </a:br>
            <a:r>
              <a:rPr lang="en-US" sz="6600" dirty="0">
                <a:solidFill>
                  <a:srgbClr val="C00000"/>
                </a:solidFill>
              </a:rPr>
              <a:t>A survey</a:t>
            </a:r>
            <a:br>
              <a:rPr lang="en-US" dirty="0"/>
            </a:br>
            <a:r>
              <a:rPr lang="en-US" dirty="0"/>
              <a:t>Applied Soft Computing (2020)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1F49D-EC9C-A546-B9BE-5D1CAA17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B64D9-75C5-DE48-9592-FC2781EED658}"/>
              </a:ext>
            </a:extLst>
          </p:cNvPr>
          <p:cNvSpPr/>
          <p:nvPr/>
        </p:nvSpPr>
        <p:spPr>
          <a:xfrm>
            <a:off x="1902384" y="5506168"/>
            <a:ext cx="8308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Ahmet Murat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Applied Soft Computing (2020): 106384.</a:t>
            </a:r>
          </a:p>
        </p:txBody>
      </p:sp>
    </p:spTree>
    <p:extLst>
      <p:ext uri="{BB962C8B-B14F-4D97-AF65-F5344CB8AC3E}">
        <p14:creationId xmlns:p14="http://schemas.microsoft.com/office/powerpoint/2010/main" val="4189457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37F0A-C635-DB4B-B7F9-5C9D9D3B8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FF0B8-9D70-E143-B9B8-FB2911144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/>
            <a:r>
              <a:rPr lang="en-US" sz="4400" dirty="0">
                <a:solidFill>
                  <a:srgbClr val="C00000"/>
                </a:solidFill>
              </a:rPr>
              <a:t>AI in FinTech: Financial Services Innovation and Application </a:t>
            </a:r>
          </a:p>
          <a:p>
            <a:pPr marL="320040" indent="-320040"/>
            <a:r>
              <a:rPr lang="en-US" sz="4000" dirty="0"/>
              <a:t>Artificial Intelligence for Knowledge Graphs of Cryptocurrency Anti-money Laundering in Fintech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F6EF3-100B-094B-BE5B-979F6BD5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08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B678-C3C6-2844-9D8E-34FD598F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053038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Financial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time series forecasting with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deep learning: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A systematic literature review: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2005–2019</a:t>
            </a:r>
            <a:br>
              <a:rPr lang="en-US" dirty="0"/>
            </a:br>
            <a:r>
              <a:rPr lang="en-US" dirty="0"/>
              <a:t>Applied Soft Computing (2020)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1F49D-EC9C-A546-B9BE-5D1CAA17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B64D9-75C5-DE48-9592-FC2781EED658}"/>
              </a:ext>
            </a:extLst>
          </p:cNvPr>
          <p:cNvSpPr/>
          <p:nvPr/>
        </p:nvSpPr>
        <p:spPr>
          <a:xfrm>
            <a:off x="1902384" y="5506168"/>
            <a:ext cx="8308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Omer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A systematic literature review: 2005–2019." Applied Soft Computing 90 (2020): 106181.</a:t>
            </a:r>
          </a:p>
        </p:txBody>
      </p:sp>
    </p:spTree>
    <p:extLst>
      <p:ext uri="{BB962C8B-B14F-4D97-AF65-F5344CB8AC3E}">
        <p14:creationId xmlns:p14="http://schemas.microsoft.com/office/powerpoint/2010/main" val="6852490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B81D16-FAB3-544A-BEC7-67428D12B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480" y="1412777"/>
            <a:ext cx="7620936" cy="50485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45F777-8F90-8241-BBA7-F767920674A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</p:spTree>
    <p:extLst>
      <p:ext uri="{BB962C8B-B14F-4D97-AF65-F5344CB8AC3E}">
        <p14:creationId xmlns:p14="http://schemas.microsoft.com/office/powerpoint/2010/main" val="7278992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Deep Learning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D36F4E-76FD-754E-AD74-D5653D311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1481438"/>
            <a:ext cx="8132278" cy="489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558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Topic-Model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5517D-79AB-0C41-81CE-ACEF49E1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544" y="1371600"/>
            <a:ext cx="5360707" cy="50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135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Topic-Feature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1FB39-5210-8749-9E79-D2FD7E021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611" y="1340769"/>
            <a:ext cx="8004901" cy="50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50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Topic-Dataset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82059-E69E-B946-AE36-4392ACCC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74" y="1340769"/>
            <a:ext cx="6349286" cy="50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840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</a:t>
            </a:r>
            <a:r>
              <a:rPr lang="en-US" sz="2000" dirty="0">
                <a:solidFill>
                  <a:schemeClr val="accent1"/>
                </a:solidFill>
              </a:rPr>
              <a:t>applications embedded with </a:t>
            </a:r>
            <a:r>
              <a:rPr lang="en-US" sz="2000" dirty="0">
                <a:solidFill>
                  <a:srgbClr val="C00000"/>
                </a:solidFill>
              </a:rPr>
              <a:t>time series forecasting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5F59F-A8E2-3148-96AD-D73F6931E4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677"/>
          <a:stretch/>
        </p:blipFill>
        <p:spPr>
          <a:xfrm>
            <a:off x="1991545" y="1052736"/>
            <a:ext cx="8317209" cy="540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234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5F59F-A8E2-3148-96AD-D73F6931E4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650"/>
          <a:stretch/>
        </p:blipFill>
        <p:spPr>
          <a:xfrm>
            <a:off x="1991545" y="2060848"/>
            <a:ext cx="8317209" cy="2016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27D28-20C9-E546-8876-45E9B56DDB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5116"/>
          <a:stretch/>
        </p:blipFill>
        <p:spPr>
          <a:xfrm>
            <a:off x="1991545" y="1052736"/>
            <a:ext cx="8317209" cy="36004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</a:t>
            </a:r>
            <a:r>
              <a:rPr lang="en-US" sz="2000" dirty="0">
                <a:solidFill>
                  <a:schemeClr val="accent1"/>
                </a:solidFill>
              </a:rPr>
              <a:t>applications embedded with </a:t>
            </a:r>
            <a:r>
              <a:rPr lang="en-US" sz="2000" dirty="0">
                <a:solidFill>
                  <a:srgbClr val="C00000"/>
                </a:solidFill>
              </a:rPr>
              <a:t>time series forecasting models</a:t>
            </a:r>
          </a:p>
        </p:txBody>
      </p:sp>
    </p:spTree>
    <p:extLst>
      <p:ext uri="{BB962C8B-B14F-4D97-AF65-F5344CB8AC3E}">
        <p14:creationId xmlns:p14="http://schemas.microsoft.com/office/powerpoint/2010/main" val="18336349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Classification (buy–sell signal, or trend detection) based </a:t>
            </a: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models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A8BDB0-2361-3647-A658-93E06C924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64" y="1098289"/>
            <a:ext cx="6303032" cy="542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138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27337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Stand-alone and/or other algorithmic models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0094F2-9482-8B49-89F2-E9BC59430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287" y="1633016"/>
            <a:ext cx="8856079" cy="431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81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sz="4000" dirty="0"/>
              <a:t>AI in Finance and Quantitative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57294"/>
            <a:ext cx="11222181" cy="5590694"/>
          </a:xfrm>
        </p:spPr>
        <p:txBody>
          <a:bodyPr>
            <a:normAutofit fontScale="92500" lnSpcReduction="20000"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en-US" dirty="0"/>
              <a:t>AI in FinTech: Financial Services Innovation and Application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Investing Psychology and Behavioral Finance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Event Studies in Finance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Finance Theory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Data-Driven Finance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Financial Econometrics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AI-First Finance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Deep Learning in Finance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Reinforcement Learning in Finance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Algorithmic Trading, Risk Management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Trading Bot and Event-Based </a:t>
            </a:r>
            <a:r>
              <a:rPr lang="en-US" dirty="0" err="1"/>
              <a:t>Backtesting</a:t>
            </a: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Case Study on AI in Finance and Quantitative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796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152128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Credit scoring or classification studies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082BEC-6372-2647-91AD-26B9290A6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3" y="1700808"/>
            <a:ext cx="8890301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49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Financial distress, bankruptcy, bank risk, mortgage risk, crisis forecasting studies.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6377FE-1DBA-EF49-9669-16CC6666D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044" y="1114709"/>
            <a:ext cx="6962324" cy="531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86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Fraud detection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AC51AE-62A6-B54C-8F82-B5EA3E84B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1145720"/>
            <a:ext cx="6932398" cy="530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889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8012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Portfolio management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E427DB-4E13-0646-AD81-D719A9783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326" y="1158626"/>
            <a:ext cx="6641042" cy="529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572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400" dirty="0">
                <a:solidFill>
                  <a:srgbClr val="C00000"/>
                </a:solidFill>
              </a:rPr>
              <a:t>Asset pricing and derivatives market studies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E50ED-220E-F94A-ACDC-B9D4C7692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772816"/>
            <a:ext cx="8695772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944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Cryptocurrency and blockchain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84EA45-686C-E947-B886-EE70B9EFF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5" y="1340768"/>
            <a:ext cx="8881071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766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Financial sentiment studies coupled with text mining for forecasting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3CDDFB-2524-2C42-A79E-E20C75549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031" y="1632262"/>
            <a:ext cx="8558578" cy="446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85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Text mining studies without sentiment analysis for forecasting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25C35-B6C4-AB44-B2C9-DA3918853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514" y="1114710"/>
            <a:ext cx="8591967" cy="534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771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Text mining studies without sentiment analysis for forecasting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25C35-B6C4-AB44-B2C9-DA3918853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3074"/>
          <a:stretch/>
        </p:blipFill>
        <p:spPr>
          <a:xfrm>
            <a:off x="1824514" y="1114710"/>
            <a:ext cx="8591967" cy="3700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9D042-C355-8E42-A7C8-E875A08CB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412" y="1844824"/>
            <a:ext cx="858803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334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Financial sentiment studies coupled with text mining without forecasting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F38DE1-6D6F-914A-992A-0AFD44F52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976" y="1078693"/>
            <a:ext cx="8653512" cy="537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69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Artificial Intelligence in Finance: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 Python-Based Guide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D198D-8FBC-0246-87BA-DA0DA4519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724" y="1951892"/>
            <a:ext cx="3517940" cy="4610352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3"/>
              </a:rPr>
              <a:t>https://www.amazon.com/Artificial-Intelligence-Finance-Python-Based-Guide/dp/1492055433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933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DB7543-09F3-2848-85C4-3B84AC15D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646" y="1772816"/>
            <a:ext cx="8710366" cy="432048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text mining studies</a:t>
            </a:r>
          </a:p>
        </p:txBody>
      </p:sp>
    </p:spTree>
    <p:extLst>
      <p:ext uri="{BB962C8B-B14F-4D97-AF65-F5344CB8AC3E}">
        <p14:creationId xmlns:p14="http://schemas.microsoft.com/office/powerpoint/2010/main" val="9409469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theoretical or conceptual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E40CCD-83F7-D34C-A1F0-3A0B67BB1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1825948"/>
            <a:ext cx="8823528" cy="108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466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financial applications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FADB31-2EA8-B34C-93B5-CD1152760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1670666"/>
            <a:ext cx="8566894" cy="348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557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Financial time series forecasting with deep learning: Topic-model heatmap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1054B-3BD6-9348-8665-CD7731239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6" y="1255468"/>
            <a:ext cx="4707160" cy="519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449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Stock price forecasting using only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raw time series data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24B616-95D9-474B-A985-B18D404F3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1248006"/>
            <a:ext cx="7637218" cy="520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469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631437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Stock price forecasting using various data</a:t>
            </a:r>
            <a:endParaRPr lang="en-US" sz="38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9A796A-D226-FB40-80F1-92409CB2F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360" y="641047"/>
            <a:ext cx="6965962" cy="58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617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O. Bustos and A. Pomares-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Quimbaya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"Stock Market Movement Forecast: A Systematic Review."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Expert Systems with Applications (2020): 113464.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7284"/>
            <a:ext cx="8712968" cy="1135493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Stock Market Movement Forecast:</a:t>
            </a:r>
            <a:br>
              <a:rPr lang="en-US" sz="38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Phases of the stock market modeling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ED4C7-5915-984A-B020-80CD34ECD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1556792"/>
            <a:ext cx="8737295" cy="48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09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51584" y="6648568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37337859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19794-C508-414E-872F-6FF55806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37519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4F81BD"/>
                </a:solidFill>
              </a:rPr>
              <a:t>Machine Learning (ML)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1CD9B-AEE0-A14F-B928-BC64E44A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3E290-80C7-D54C-ACEF-80F6533F8A50}"/>
              </a:ext>
            </a:extLst>
          </p:cNvPr>
          <p:cNvSpPr/>
          <p:nvPr/>
        </p:nvSpPr>
        <p:spPr>
          <a:xfrm>
            <a:off x="3224808" y="6638768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www.mactores.com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/services/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-big-data-machine-learning-cognitive-services/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CF145-03DB-7942-92AC-0EE4A207CB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/>
          <a:stretch/>
        </p:blipFill>
        <p:spPr>
          <a:xfrm>
            <a:off x="2063552" y="737519"/>
            <a:ext cx="8113234" cy="59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659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1981200" y="188914"/>
            <a:ext cx="8229600" cy="936625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Machine Learning Models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110B95A-611E-CD4F-AC69-036E7F9ECD6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063750" y="1412876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Deep Learning</a:t>
            </a: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6240464" y="2457451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Ensemble 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2063750" y="4581526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Clustering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6240464" y="4581526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Regression Analysis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6240464" y="1412876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Kernel 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6240464" y="3500438"/>
            <a:ext cx="3671887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Dimensionality reduction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2063750" y="3500438"/>
            <a:ext cx="3671888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Decision tree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6240464" y="5589588"/>
            <a:ext cx="3671887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Instance based</a:t>
            </a:r>
          </a:p>
        </p:txBody>
      </p:sp>
      <p:sp>
        <p:nvSpPr>
          <p:cNvPr id="15" name="Rounded Rectangle 14"/>
          <p:cNvSpPr>
            <a:spLocks noChangeArrowheads="1"/>
          </p:cNvSpPr>
          <p:nvPr/>
        </p:nvSpPr>
        <p:spPr bwMode="auto">
          <a:xfrm>
            <a:off x="2063750" y="5589588"/>
            <a:ext cx="3671888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Bayesian</a:t>
            </a:r>
          </a:p>
        </p:txBody>
      </p:sp>
      <p:sp>
        <p:nvSpPr>
          <p:cNvPr id="16" name="Rounded Rectangle 15"/>
          <p:cNvSpPr>
            <a:spLocks noChangeArrowheads="1"/>
          </p:cNvSpPr>
          <p:nvPr/>
        </p:nvSpPr>
        <p:spPr bwMode="auto">
          <a:xfrm>
            <a:off x="2063750" y="2457451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Association rules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16275" y="6581776"/>
            <a:ext cx="575945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Sunila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Gollapudi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(2016), Practical Machine Learning,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Packt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Publishing</a:t>
            </a:r>
          </a:p>
        </p:txBody>
      </p:sp>
    </p:spTree>
    <p:extLst>
      <p:ext uri="{BB962C8B-B14F-4D97-AF65-F5344CB8AC3E}">
        <p14:creationId xmlns:p14="http://schemas.microsoft.com/office/powerpoint/2010/main" val="3776440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Python for Algorithmic Trading: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2600" dirty="0">
                <a:solidFill>
                  <a:srgbClr val="FF0000"/>
                </a:solidFill>
              </a:rPr>
              <a:t>From Idea to Cloud Deployment</a:t>
            </a:r>
            <a:r>
              <a:rPr lang="en-US" sz="2600" dirty="0"/>
              <a:t>,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https://www.amazon.com/Python-Algorithmic-Trading-Cloud-Deployment/dp/149205335X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892D6-0D19-F047-97DA-6F55F8228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673" y="2039815"/>
            <a:ext cx="3437054" cy="450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344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03512" y="80628"/>
            <a:ext cx="8640960" cy="756084"/>
          </a:xfrm>
        </p:spPr>
        <p:txBody>
          <a:bodyPr/>
          <a:lstStyle/>
          <a:p>
            <a:r>
              <a:rPr lang="en-US" altLang="zh-TW" sz="3600" dirty="0">
                <a:solidFill>
                  <a:srgbClr val="4F81BD"/>
                </a:solidFill>
              </a:rPr>
              <a:t>Machine Learning (ML</a:t>
            </a:r>
            <a:r>
              <a:rPr lang="en-US" altLang="zh-TW" sz="3600">
                <a:solidFill>
                  <a:srgbClr val="4F81BD"/>
                </a:solidFill>
              </a:rPr>
              <a:t>) / Deep </a:t>
            </a:r>
            <a:r>
              <a:rPr lang="en-US" altLang="zh-TW" sz="3600" dirty="0">
                <a:solidFill>
                  <a:srgbClr val="4F81BD"/>
                </a:solidFill>
              </a:rPr>
              <a:t>Learning (</a:t>
            </a:r>
            <a:r>
              <a:rPr lang="en-US" altLang="zh-TW" sz="3600">
                <a:solidFill>
                  <a:srgbClr val="4F81BD"/>
                </a:solidFill>
              </a:rPr>
              <a:t>DL)</a:t>
            </a:r>
            <a:endParaRPr lang="zh-TW" altLang="en-US" sz="3600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2063552" y="6457890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Jesus Serrano-Guerrero, Jose A.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Olivas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Francisco P. Romero, and Enrique Herrera-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Viedma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 (2015),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analysis: A review and comparative analysis of web services," Information Sciences, 311, pp. 18-38.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03512" y="2564904"/>
            <a:ext cx="1512168" cy="1512168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rgbClr val="FF0000"/>
                </a:solidFill>
              </a:rPr>
              <a:t>Machine Learning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</a:rPr>
              <a:t>(ML)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719736" y="1412776"/>
            <a:ext cx="1728192" cy="936104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719736" y="3356992"/>
            <a:ext cx="1728192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Unsupervised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951984" y="1052736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Decision Tree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951984" y="1844824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Linear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51984" y="263691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Rule-based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951984" y="3429000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Probabilistic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40216" y="980728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Support Vector Machine (SVM)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40216" y="227687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rgbClr val="FF0000"/>
                </a:solidFill>
              </a:rPr>
              <a:t>Deep Learning (DL)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040216" y="1628800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Neural Network (NN)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040216" y="3645024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Bayesian Network (BN)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040216" y="4293096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Maximum Entropy (ME)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2" name="Elbow Connector 31"/>
          <p:cNvCxnSpPr>
            <a:stCxn id="7" idx="3"/>
            <a:endCxn id="11" idx="1"/>
          </p:cNvCxnSpPr>
          <p:nvPr/>
        </p:nvCxnSpPr>
        <p:spPr>
          <a:xfrm flipV="1">
            <a:off x="3215680" y="1880828"/>
            <a:ext cx="504056" cy="144016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7" idx="3"/>
            <a:endCxn id="12" idx="1"/>
          </p:cNvCxnSpPr>
          <p:nvPr/>
        </p:nvCxnSpPr>
        <p:spPr>
          <a:xfrm>
            <a:off x="3215680" y="3320988"/>
            <a:ext cx="504056" cy="46805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1" idx="3"/>
            <a:endCxn id="17" idx="1"/>
          </p:cNvCxnSpPr>
          <p:nvPr/>
        </p:nvCxnSpPr>
        <p:spPr>
          <a:xfrm flipV="1">
            <a:off x="5447928" y="1376772"/>
            <a:ext cx="504056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1" idx="3"/>
            <a:endCxn id="18" idx="1"/>
          </p:cNvCxnSpPr>
          <p:nvPr/>
        </p:nvCxnSpPr>
        <p:spPr>
          <a:xfrm>
            <a:off x="5447928" y="1880828"/>
            <a:ext cx="504056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1" idx="3"/>
            <a:endCxn id="19" idx="1"/>
          </p:cNvCxnSpPr>
          <p:nvPr/>
        </p:nvCxnSpPr>
        <p:spPr>
          <a:xfrm>
            <a:off x="5447928" y="1880828"/>
            <a:ext cx="504056" cy="10801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1" idx="3"/>
            <a:endCxn id="20" idx="1"/>
          </p:cNvCxnSpPr>
          <p:nvPr/>
        </p:nvCxnSpPr>
        <p:spPr>
          <a:xfrm>
            <a:off x="5447928" y="1880828"/>
            <a:ext cx="504056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18" idx="3"/>
            <a:endCxn id="22" idx="1"/>
          </p:cNvCxnSpPr>
          <p:nvPr/>
        </p:nvCxnSpPr>
        <p:spPr>
          <a:xfrm>
            <a:off x="7464152" y="2168860"/>
            <a:ext cx="576064" cy="36004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18" idx="3"/>
            <a:endCxn id="23" idx="1"/>
          </p:cNvCxnSpPr>
          <p:nvPr/>
        </p:nvCxnSpPr>
        <p:spPr>
          <a:xfrm flipV="1">
            <a:off x="7464152" y="1880828"/>
            <a:ext cx="576064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18" idx="3"/>
            <a:endCxn id="21" idx="1"/>
          </p:cNvCxnSpPr>
          <p:nvPr/>
        </p:nvCxnSpPr>
        <p:spPr>
          <a:xfrm flipV="1">
            <a:off x="7464152" y="1232756"/>
            <a:ext cx="576064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20" idx="3"/>
            <a:endCxn id="24" idx="1"/>
          </p:cNvCxnSpPr>
          <p:nvPr/>
        </p:nvCxnSpPr>
        <p:spPr>
          <a:xfrm>
            <a:off x="7464152" y="3753036"/>
            <a:ext cx="576064" cy="14401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20" idx="3"/>
            <a:endCxn id="25" idx="1"/>
          </p:cNvCxnSpPr>
          <p:nvPr/>
        </p:nvCxnSpPr>
        <p:spPr>
          <a:xfrm>
            <a:off x="7464152" y="3753036"/>
            <a:ext cx="576064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20" idx="3"/>
            <a:endCxn id="87" idx="1"/>
          </p:cNvCxnSpPr>
          <p:nvPr/>
        </p:nvCxnSpPr>
        <p:spPr>
          <a:xfrm flipV="1">
            <a:off x="7464152" y="3248980"/>
            <a:ext cx="576064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8040216" y="299695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Naïve Bayes </a:t>
            </a:r>
            <a:br>
              <a:rPr lang="en-US" altLang="zh-TW" sz="1600" dirty="0">
                <a:solidFill>
                  <a:schemeClr val="tx1"/>
                </a:solidFill>
              </a:rPr>
            </a:br>
            <a:r>
              <a:rPr lang="en-US" altLang="zh-TW" sz="1600" dirty="0">
                <a:solidFill>
                  <a:schemeClr val="tx1"/>
                </a:solidFill>
              </a:rPr>
              <a:t>(NB)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716157" y="4941168"/>
            <a:ext cx="1731771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Reinforcement 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0" name="Elbow Connector 49"/>
          <p:cNvCxnSpPr>
            <a:stCxn id="7" idx="3"/>
            <a:endCxn id="42" idx="1"/>
          </p:cNvCxnSpPr>
          <p:nvPr/>
        </p:nvCxnSpPr>
        <p:spPr>
          <a:xfrm>
            <a:off x="3215680" y="3320988"/>
            <a:ext cx="500476" cy="205222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8835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EC73C-2B12-8A42-A070-20C1D3F8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61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78F6EE-862E-3D47-B485-1A1DE74C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801" y="0"/>
            <a:ext cx="8775828" cy="94826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 Tasks and Methods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C60C957C-9A1F-6547-9534-1246106C8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536" y="6453336"/>
            <a:ext cx="8178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 err="1">
                <a:solidFill>
                  <a:srgbClr val="A6A6A6"/>
                </a:solidFill>
              </a:rPr>
              <a:t>Liye</a:t>
            </a:r>
            <a:r>
              <a:rPr lang="en-US" altLang="zh-TW" sz="1000" dirty="0">
                <a:solidFill>
                  <a:srgbClr val="A6A6A6"/>
                </a:solidFill>
              </a:rPr>
              <a:t> Ma and </a:t>
            </a:r>
            <a:r>
              <a:rPr lang="en-US" altLang="zh-TW" sz="1000" dirty="0" err="1">
                <a:solidFill>
                  <a:srgbClr val="A6A6A6"/>
                </a:solidFill>
              </a:rPr>
              <a:t>Baohong</a:t>
            </a:r>
            <a:r>
              <a:rPr lang="en-US" altLang="zh-TW" sz="1000" dirty="0">
                <a:solidFill>
                  <a:srgbClr val="A6A6A6"/>
                </a:solidFill>
              </a:rPr>
              <a:t> Sun (2020), "Machine learning and AI in marketing – Connecting computing power to human insights." International Journal of Research in Marketing, 37, no. 3, 481-504.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CF5D8D8-F9B4-544C-92E9-70E25262F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601" y="948267"/>
            <a:ext cx="9446798" cy="54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285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3487" y="274638"/>
            <a:ext cx="9725025" cy="6287606"/>
          </a:xfrm>
        </p:spPr>
        <p:txBody>
          <a:bodyPr>
            <a:normAutofit fontScale="90000"/>
          </a:bodyPr>
          <a:lstStyle/>
          <a:p>
            <a:r>
              <a:rPr lang="en-US" altLang="zh-TW" sz="10000" dirty="0">
                <a:solidFill>
                  <a:srgbClr val="FF0000"/>
                </a:solidFill>
              </a:rPr>
              <a:t>Decentralized Finance </a:t>
            </a:r>
            <a:br>
              <a:rPr lang="en-US" altLang="zh-TW" sz="10000" dirty="0">
                <a:solidFill>
                  <a:srgbClr val="FF0000"/>
                </a:solidFill>
              </a:rPr>
            </a:br>
            <a:r>
              <a:rPr lang="en-US" altLang="zh-TW" sz="10000" dirty="0">
                <a:solidFill>
                  <a:srgbClr val="FF0000"/>
                </a:solidFill>
              </a:rPr>
              <a:t>(</a:t>
            </a:r>
            <a:r>
              <a:rPr lang="en-US" altLang="zh-TW" sz="10000" dirty="0" err="1">
                <a:solidFill>
                  <a:srgbClr val="FF0000"/>
                </a:solidFill>
              </a:rPr>
              <a:t>DeFi</a:t>
            </a:r>
            <a:r>
              <a:rPr lang="en-US" altLang="zh-TW" sz="10000" dirty="0">
                <a:solidFill>
                  <a:srgbClr val="FF0000"/>
                </a:solidFill>
              </a:rPr>
              <a:t>)</a:t>
            </a:r>
            <a:br>
              <a:rPr lang="en-US" altLang="zh-TW" sz="10000" dirty="0">
                <a:solidFill>
                  <a:srgbClr val="FF0000"/>
                </a:solidFill>
              </a:rPr>
            </a:br>
            <a:r>
              <a:rPr lang="en-US" altLang="zh-TW" sz="10000" dirty="0">
                <a:solidFill>
                  <a:schemeClr val="accent1"/>
                </a:solidFill>
              </a:rPr>
              <a:t>Block Chain FinTech</a:t>
            </a:r>
            <a:endParaRPr lang="zh-TW" altLang="en-US" sz="10000" dirty="0">
              <a:solidFill>
                <a:schemeClr val="accent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21734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A616F-F690-1945-9A9B-9027EE38E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Decentralized Finance (</a:t>
            </a:r>
            <a:r>
              <a:rPr lang="en-US" dirty="0" err="1"/>
              <a:t>DeFi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57EE4-B4DB-BF47-8BC2-C5F443F62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C00000"/>
                </a:solidFill>
              </a:rPr>
              <a:t>global, open alternative </a:t>
            </a:r>
            <a:r>
              <a:rPr lang="en-US" dirty="0"/>
              <a:t>to the current </a:t>
            </a:r>
            <a:r>
              <a:rPr lang="en-US" dirty="0">
                <a:solidFill>
                  <a:srgbClr val="C00000"/>
                </a:solidFill>
              </a:rPr>
              <a:t>financial system</a:t>
            </a:r>
            <a:r>
              <a:rPr lang="en-US" dirty="0"/>
              <a:t>.</a:t>
            </a:r>
          </a:p>
          <a:p>
            <a:r>
              <a:rPr lang="en-US" dirty="0"/>
              <a:t>Products that let you </a:t>
            </a:r>
            <a:r>
              <a:rPr lang="en-US" dirty="0">
                <a:solidFill>
                  <a:srgbClr val="C00000"/>
                </a:solidFill>
              </a:rPr>
              <a:t>borrow, save, invest, trade</a:t>
            </a:r>
            <a:r>
              <a:rPr lang="en-US" dirty="0"/>
              <a:t>, and more.</a:t>
            </a:r>
          </a:p>
          <a:p>
            <a:r>
              <a:rPr lang="en-US" dirty="0"/>
              <a:t>Based on </a:t>
            </a:r>
            <a:r>
              <a:rPr lang="en-US" dirty="0">
                <a:solidFill>
                  <a:srgbClr val="C00000"/>
                </a:solidFill>
              </a:rPr>
              <a:t>open-source technology </a:t>
            </a:r>
            <a:r>
              <a:rPr lang="en-US" dirty="0"/>
              <a:t>that anyone can program with.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49002-1113-7649-A1B6-03B3BEB8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8A4E24-418E-B34C-81A8-A1F555DA6FB3}"/>
              </a:ext>
            </a:extLst>
          </p:cNvPr>
          <p:cNvSpPr txBox="1"/>
          <p:nvPr/>
        </p:nvSpPr>
        <p:spPr>
          <a:xfrm>
            <a:off x="3045619" y="6518295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11015306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3B13-A754-2C4B-B279-647764DDA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Traditional Finance</a:t>
            </a:r>
            <a:br>
              <a:rPr lang="en-US" dirty="0"/>
            </a:br>
            <a:r>
              <a:rPr lang="en-US" dirty="0"/>
              <a:t>Centralized Finance (</a:t>
            </a:r>
            <a:r>
              <a:rPr lang="en-US" dirty="0" err="1"/>
              <a:t>CeFi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6969A-844C-794D-8233-9F92B1CC6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1650"/>
            <a:ext cx="11222181" cy="458164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Some people aren't granted access to set up a bank account or use financial services.</a:t>
            </a:r>
          </a:p>
          <a:p>
            <a:r>
              <a:rPr lang="en-US" dirty="0"/>
              <a:t>Lack of access to financial services can prevent people from being employable.</a:t>
            </a:r>
          </a:p>
          <a:p>
            <a:r>
              <a:rPr lang="en-US" dirty="0"/>
              <a:t>Financial services can block you from getting paid.</a:t>
            </a:r>
          </a:p>
          <a:p>
            <a:r>
              <a:rPr lang="en-US" dirty="0"/>
              <a:t>A hidden charge of financial services is your personal data.</a:t>
            </a:r>
          </a:p>
          <a:p>
            <a:r>
              <a:rPr lang="en-US" dirty="0"/>
              <a:t>Governments and centralized institutions can close down markets at will.</a:t>
            </a:r>
          </a:p>
          <a:p>
            <a:r>
              <a:rPr lang="en-US" dirty="0"/>
              <a:t>Trading hours often limited to business hours of specific time zone.</a:t>
            </a:r>
          </a:p>
          <a:p>
            <a:r>
              <a:rPr lang="en-US" dirty="0"/>
              <a:t>Money transfers can take days due to internal human processes.</a:t>
            </a:r>
          </a:p>
          <a:p>
            <a:r>
              <a:rPr lang="en-US" dirty="0"/>
              <a:t>There's a premium to financial services because intermediary institutions need their cut.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BA85A-7730-DB4A-841B-5BF3407A7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39C11E-4085-434B-BDF6-3E324B39C6D3}"/>
              </a:ext>
            </a:extLst>
          </p:cNvPr>
          <p:cNvSpPr txBox="1"/>
          <p:nvPr/>
        </p:nvSpPr>
        <p:spPr>
          <a:xfrm>
            <a:off x="3045619" y="6518295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14276862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3EEB2-53B3-F649-8D40-D5D16EA97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27559"/>
          </a:xfrm>
        </p:spPr>
        <p:txBody>
          <a:bodyPr>
            <a:noAutofit/>
          </a:bodyPr>
          <a:lstStyle/>
          <a:p>
            <a:r>
              <a:rPr lang="en-US" sz="6000" dirty="0" err="1"/>
              <a:t>DeFi</a:t>
            </a:r>
            <a:r>
              <a:rPr lang="en-US" sz="6000" dirty="0"/>
              <a:t> vs. </a:t>
            </a:r>
            <a:r>
              <a:rPr lang="en-US" sz="6000" dirty="0" err="1"/>
              <a:t>CeFi</a:t>
            </a:r>
            <a:endParaRPr lang="en-US" sz="6000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B814AE5-E81E-8848-B0AD-8EC1A771720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4389" y="1028700"/>
          <a:ext cx="11222182" cy="5432403"/>
        </p:xfrm>
        <a:graphic>
          <a:graphicData uri="http://schemas.openxmlformats.org/drawingml/2006/table">
            <a:tbl>
              <a:tblPr/>
              <a:tblGrid>
                <a:gridCol w="5611091">
                  <a:extLst>
                    <a:ext uri="{9D8B030D-6E8A-4147-A177-3AD203B41FA5}">
                      <a16:colId xmlns:a16="http://schemas.microsoft.com/office/drawing/2014/main" val="1517986018"/>
                    </a:ext>
                  </a:extLst>
                </a:gridCol>
                <a:gridCol w="5611091">
                  <a:extLst>
                    <a:ext uri="{9D8B030D-6E8A-4147-A177-3AD203B41FA5}">
                      <a16:colId xmlns:a16="http://schemas.microsoft.com/office/drawing/2014/main" val="2225328046"/>
                    </a:ext>
                  </a:extLst>
                </a:gridCol>
              </a:tblGrid>
              <a:tr h="423346"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Decentralized Finance (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</a:rPr>
                        <a:t>DeFi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)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Traditional Finance (Centralized Finance;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</a:rPr>
                        <a:t>CeFi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)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359468"/>
                  </a:ext>
                </a:extLst>
              </a:tr>
              <a:tr h="423346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 hold your money.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Your money is held by companies.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060739"/>
                  </a:ext>
                </a:extLst>
              </a:tr>
              <a:tr h="818144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 control where your money goes and how it's spent.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 have to trust companies not to mismanage your money, like lend to risky borrowers.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499745"/>
                  </a:ext>
                </a:extLst>
              </a:tr>
              <a:tr h="747725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Transfers of funds happen in minutes.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Payments can take days due to manual processes.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155383"/>
                  </a:ext>
                </a:extLst>
              </a:tr>
              <a:tr h="764878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Transaction activity is pseudonymous.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Financial activity is tightly coupled with your identity.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632139"/>
                  </a:ext>
                </a:extLst>
              </a:tr>
              <a:tr h="572701">
                <a:tc>
                  <a:txBody>
                    <a:bodyPr/>
                    <a:lstStyle/>
                    <a:p>
                      <a:pPr algn="l"/>
                      <a:r>
                        <a:rPr lang="en-US" sz="2200" dirty="0" err="1">
                          <a:effectLst/>
                        </a:rPr>
                        <a:t>DeFi</a:t>
                      </a:r>
                      <a:r>
                        <a:rPr lang="en-US" sz="2200" dirty="0">
                          <a:effectLst/>
                        </a:rPr>
                        <a:t> is open to anyone.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 must apply to use financial services.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671119"/>
                  </a:ext>
                </a:extLst>
              </a:tr>
              <a:tr h="572701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The markets are always open.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Markets close because employees need breaks.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236314"/>
                  </a:ext>
                </a:extLst>
              </a:tr>
              <a:tr h="1106411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It's built on transparency – anyone can look at a product's data and inspect how the system works.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Financial institutions are closed books: you can't ask to see their loan history, a record of their managed assets, and so on.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79429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1087C-D78B-7448-B49D-08D4E7E9E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3A4B4C-7FF6-2A4F-BD04-8D9E0C74FAAB}"/>
              </a:ext>
            </a:extLst>
          </p:cNvPr>
          <p:cNvSpPr txBox="1"/>
          <p:nvPr/>
        </p:nvSpPr>
        <p:spPr>
          <a:xfrm>
            <a:off x="3045619" y="6504007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19777596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0DF27-2132-ED42-B73D-38E9EDA22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</a:t>
            </a:r>
            <a:r>
              <a:rPr lang="en-US" dirty="0" err="1"/>
              <a:t>DeFi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Decentralized Applications (</a:t>
            </a:r>
            <a:r>
              <a:rPr lang="en-US" dirty="0" err="1"/>
              <a:t>Dapps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EFB16-6CF6-904D-BB06-0C8F11B53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Ethereum-powered tools and services</a:t>
            </a:r>
          </a:p>
          <a:p>
            <a:r>
              <a:rPr lang="en-US" dirty="0" err="1"/>
              <a:t>Dapps</a:t>
            </a:r>
            <a:r>
              <a:rPr lang="en-US" dirty="0"/>
              <a:t> are a growing movement of applications that use Ethereum to disrupt business models or invent new ones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99A6A-E1A3-E64A-AAB5-3748D25F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3BCC3C-70F4-D74F-910E-BE9A40FFFA03}"/>
              </a:ext>
            </a:extLst>
          </p:cNvPr>
          <p:cNvSpPr txBox="1"/>
          <p:nvPr/>
        </p:nvSpPr>
        <p:spPr>
          <a:xfrm>
            <a:off x="3045619" y="6518295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41669405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58F27-D693-E347-BE27-06D73E0BE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Internet of Assets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B69B5-6560-6241-9852-D47178204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263" y="1615044"/>
            <a:ext cx="5829300" cy="4738255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Ethereum</a:t>
            </a:r>
            <a:r>
              <a:rPr lang="en-US" dirty="0"/>
              <a:t> isn't just for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digital money</a:t>
            </a:r>
            <a:r>
              <a:rPr lang="en-US" dirty="0"/>
              <a:t>. </a:t>
            </a:r>
          </a:p>
          <a:p>
            <a:r>
              <a:rPr lang="en-US" dirty="0"/>
              <a:t>Anything you can own can be </a:t>
            </a:r>
            <a:r>
              <a:rPr lang="en-US" dirty="0">
                <a:solidFill>
                  <a:srgbClr val="C00000"/>
                </a:solidFill>
              </a:rPr>
              <a:t>represented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traded</a:t>
            </a:r>
            <a:r>
              <a:rPr lang="en-US" dirty="0"/>
              <a:t> and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put to use </a:t>
            </a:r>
            <a:r>
              <a:rPr lang="en-US" dirty="0"/>
              <a:t>as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non-fungible tokens (NFTs)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07F69-1B74-C146-B636-6C3F5F939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74C98E-F0AB-434D-B2DC-D446328A8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563" y="1523205"/>
            <a:ext cx="4471986" cy="48886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6A7769-5E18-2F40-9871-1C05E1986440}"/>
              </a:ext>
            </a:extLst>
          </p:cNvPr>
          <p:cNvSpPr txBox="1"/>
          <p:nvPr/>
        </p:nvSpPr>
        <p:spPr>
          <a:xfrm>
            <a:off x="3045619" y="6518295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35872924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45DA8-E2F4-B642-B239-2780981EF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9309"/>
          </a:xfrm>
        </p:spPr>
        <p:txBody>
          <a:bodyPr/>
          <a:lstStyle/>
          <a:p>
            <a:r>
              <a:rPr lang="en-US" dirty="0"/>
              <a:t>Non-Fungible Tokens (NFT)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38322-1D68-A04D-9FFA-4EB3A25FE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965" y="899821"/>
            <a:ext cx="11222181" cy="6110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/>
              <a:t>CryptoKitties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B4B13C-2D2A-5240-9B0A-CE812D76A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58FACF-B41E-FA48-B217-A005DDA2939E}"/>
              </a:ext>
            </a:extLst>
          </p:cNvPr>
          <p:cNvSpPr txBox="1"/>
          <p:nvPr/>
        </p:nvSpPr>
        <p:spPr>
          <a:xfrm>
            <a:off x="1844412" y="6507676"/>
            <a:ext cx="86021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Matt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Fortnow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QuHarrison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Terry (2021), The NFT Handbook - How to Create, Sell and Buy Non-Fungible Tokens, Wiley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1A8BDB-1F82-D249-AC0B-78FD92279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597" y="1514958"/>
            <a:ext cx="8073762" cy="49886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BB75BE-F47B-8048-8E9E-D38B6AA2698B}"/>
              </a:ext>
            </a:extLst>
          </p:cNvPr>
          <p:cNvSpPr txBox="1"/>
          <p:nvPr/>
        </p:nvSpPr>
        <p:spPr>
          <a:xfrm>
            <a:off x="3278712" y="6192912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https://www.cryptokitties.co/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5940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372F3-295E-F142-9D8D-499AAAF3D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2"/>
            <a:ext cx="11222181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Top </a:t>
            </a:r>
            <a:r>
              <a:rPr lang="en-US" dirty="0" err="1"/>
              <a:t>Stablecoins</a:t>
            </a:r>
            <a:r>
              <a:rPr lang="en-US" dirty="0"/>
              <a:t> </a:t>
            </a:r>
            <a:br>
              <a:rPr lang="en-US" dirty="0"/>
            </a:br>
            <a:r>
              <a:rPr lang="en-US" sz="4000" dirty="0"/>
              <a:t>(Tether </a:t>
            </a:r>
            <a:r>
              <a:rPr lang="en-US" sz="4000" dirty="0">
                <a:solidFill>
                  <a:srgbClr val="C00000"/>
                </a:solidFill>
              </a:rPr>
              <a:t>USDT</a:t>
            </a:r>
            <a:r>
              <a:rPr lang="en-US" sz="4000" dirty="0"/>
              <a:t>, USD Coin </a:t>
            </a:r>
            <a:r>
              <a:rPr lang="en-US" sz="4000" dirty="0">
                <a:solidFill>
                  <a:srgbClr val="C00000"/>
                </a:solidFill>
              </a:rPr>
              <a:t>USDC</a:t>
            </a:r>
            <a:r>
              <a:rPr lang="en-US" sz="4000" dirty="0"/>
              <a:t>, </a:t>
            </a:r>
            <a:r>
              <a:rPr lang="en-US" sz="4000" dirty="0">
                <a:solidFill>
                  <a:srgbClr val="C00000"/>
                </a:solidFill>
              </a:rPr>
              <a:t>Dai</a:t>
            </a:r>
            <a:r>
              <a:rPr lang="en-US" sz="40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7F5BC-04DB-434C-9ABC-D20BD9ABC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9D674E-E72D-2C40-8E0C-B3D33E33E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934" y="1495573"/>
            <a:ext cx="6000750" cy="50666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907AA3-FD67-D646-BA63-6CFD60570311}"/>
              </a:ext>
            </a:extLst>
          </p:cNvPr>
          <p:cNvSpPr txBox="1"/>
          <p:nvPr/>
        </p:nvSpPr>
        <p:spPr>
          <a:xfrm>
            <a:off x="3095625" y="6581001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https://ethereum.org/en/stablecoins/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CE9314-BA75-3340-A4AE-54AB991A6208}"/>
              </a:ext>
            </a:extLst>
          </p:cNvPr>
          <p:cNvSpPr txBox="1"/>
          <p:nvPr/>
        </p:nvSpPr>
        <p:spPr>
          <a:xfrm>
            <a:off x="306316" y="1495573"/>
            <a:ext cx="557861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Digital money for everyday use</a:t>
            </a:r>
          </a:p>
          <a:p>
            <a:pPr algn="l"/>
            <a:r>
              <a:rPr lang="en-US" sz="3200" i="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Stablecoins</a:t>
            </a:r>
            <a:r>
              <a:rPr lang="en-US" sz="3200" i="0" dirty="0">
                <a:solidFill>
                  <a:srgbClr val="6666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br>
              <a:rPr lang="en-US" sz="3200" i="0" dirty="0">
                <a:solidFill>
                  <a:srgbClr val="6666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Ethereum tokens </a:t>
            </a:r>
            <a:r>
              <a:rPr lang="en-US" sz="3200" i="0" dirty="0">
                <a:solidFill>
                  <a:srgbClr val="6666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designed to </a:t>
            </a:r>
            <a:r>
              <a:rPr lang="en-US" sz="3200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stay at a fixed value</a:t>
            </a:r>
            <a:r>
              <a:rPr lang="en-US" sz="3200" i="0" dirty="0">
                <a:solidFill>
                  <a:srgbClr val="6666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3200" i="0" dirty="0">
                <a:solidFill>
                  <a:srgbClr val="6666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i="0" dirty="0">
                <a:solidFill>
                  <a:srgbClr val="6666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even when </a:t>
            </a:r>
            <a:br>
              <a:rPr lang="en-US" sz="3200" i="0" dirty="0">
                <a:solidFill>
                  <a:srgbClr val="6666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i="0" dirty="0">
                <a:solidFill>
                  <a:srgbClr val="6666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price of ETH changes.</a:t>
            </a:r>
          </a:p>
        </p:txBody>
      </p:sp>
    </p:spTree>
    <p:extLst>
      <p:ext uri="{BB962C8B-B14F-4D97-AF65-F5344CB8AC3E}">
        <p14:creationId xmlns:p14="http://schemas.microsoft.com/office/powerpoint/2010/main" val="3194865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(2021),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Financial Theory with Python: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 Gentle Introduction</a:t>
            </a:r>
            <a:r>
              <a:rPr lang="en-US" sz="2600" dirty="0"/>
              <a:t>,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https://www.amazon.com/Financial-Theory-Python-Gentle-Introduction/dp/1098104358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7AE3B-D78D-EE47-A7F4-DEC5D6E18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269" y="1963637"/>
            <a:ext cx="3508977" cy="459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932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A1B2B-3249-F349-9B00-4CF72B273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65034"/>
          </a:xfrm>
        </p:spPr>
        <p:txBody>
          <a:bodyPr/>
          <a:lstStyle/>
          <a:p>
            <a:r>
              <a:rPr lang="en-US" dirty="0"/>
              <a:t>Financial Stability Challenges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8551A-0A81-754A-AEF1-EA98195A2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1DB736F-D6F9-A749-9FB1-6A2C3EF05038}"/>
              </a:ext>
            </a:extLst>
          </p:cNvPr>
          <p:cNvSpPr/>
          <p:nvPr/>
        </p:nvSpPr>
        <p:spPr>
          <a:xfrm>
            <a:off x="494139" y="1100139"/>
            <a:ext cx="3237511" cy="1840942"/>
          </a:xfrm>
          <a:prstGeom prst="roundRect">
            <a:avLst>
              <a:gd name="adj" fmla="val 7634"/>
            </a:avLst>
          </a:prstGeom>
          <a:solidFill>
            <a:srgbClr val="548235">
              <a:alpha val="85098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Crypto Ecosystem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30D0B8E-25BE-0142-95E5-46A1B2DC8FB1}"/>
              </a:ext>
            </a:extLst>
          </p:cNvPr>
          <p:cNvSpPr/>
          <p:nvPr/>
        </p:nvSpPr>
        <p:spPr>
          <a:xfrm>
            <a:off x="494139" y="3061810"/>
            <a:ext cx="3237511" cy="1600200"/>
          </a:xfrm>
          <a:prstGeom prst="roundRect">
            <a:avLst>
              <a:gd name="adj" fmla="val 7634"/>
            </a:avLst>
          </a:prstGeom>
          <a:solidFill>
            <a:srgbClr val="C000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Stablecoins</a:t>
            </a:r>
            <a:endParaRPr lang="en-US" sz="4800" b="1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F4CD329-51D2-B048-ADC1-6AA28D0F1C6C}"/>
              </a:ext>
            </a:extLst>
          </p:cNvPr>
          <p:cNvSpPr/>
          <p:nvPr/>
        </p:nvSpPr>
        <p:spPr>
          <a:xfrm>
            <a:off x="494139" y="4772018"/>
            <a:ext cx="3237511" cy="1600200"/>
          </a:xfrm>
          <a:prstGeom prst="roundRect">
            <a:avLst>
              <a:gd name="adj" fmla="val 7634"/>
            </a:avLst>
          </a:prstGeom>
          <a:solidFill>
            <a:schemeClr val="accent2">
              <a:alpha val="85098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Macro-Financial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8727986-FC52-184D-AFFF-91A6A0BCBAF4}"/>
              </a:ext>
            </a:extLst>
          </p:cNvPr>
          <p:cNvSpPr/>
          <p:nvPr/>
        </p:nvSpPr>
        <p:spPr>
          <a:xfrm>
            <a:off x="3873470" y="4772018"/>
            <a:ext cx="7286327" cy="1600200"/>
          </a:xfrm>
          <a:prstGeom prst="roundRect">
            <a:avLst>
              <a:gd name="adj" fmla="val 7634"/>
            </a:avLst>
          </a:prstGeom>
          <a:solidFill>
            <a:srgbClr val="F8CBAD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7432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tx1"/>
                </a:solidFill>
              </a:rPr>
              <a:t>Cryptoization</a:t>
            </a:r>
            <a:r>
              <a:rPr lang="en-US" sz="2800" b="1" dirty="0">
                <a:solidFill>
                  <a:schemeClr val="tx1"/>
                </a:solidFill>
              </a:rPr>
              <a:t>, capital flows, and restrictions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Monetary policy transmission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Bank disintermediation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7CD0C68-15CF-A144-A343-ADD32F156934}"/>
              </a:ext>
            </a:extLst>
          </p:cNvPr>
          <p:cNvSpPr/>
          <p:nvPr/>
        </p:nvSpPr>
        <p:spPr>
          <a:xfrm>
            <a:off x="3873470" y="3061810"/>
            <a:ext cx="7286327" cy="1600200"/>
          </a:xfrm>
          <a:prstGeom prst="roundRect">
            <a:avLst>
              <a:gd name="adj" fmla="val 7634"/>
            </a:avLst>
          </a:prstGeom>
          <a:solidFill>
            <a:srgbClr val="FF8AD8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How stable are </a:t>
            </a:r>
            <a:r>
              <a:rPr lang="en-US" sz="2600" b="1" dirty="0" err="1">
                <a:solidFill>
                  <a:schemeClr val="tx1"/>
                </a:solidFill>
              </a:rPr>
              <a:t>stablecoins</a:t>
            </a:r>
            <a:r>
              <a:rPr lang="en-US" sz="2600" b="1" dirty="0">
                <a:solidFill>
                  <a:schemeClr val="tx1"/>
                </a:solidFill>
              </a:rPr>
              <a:t>?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Domestic and global regulatory and supervisory</a:t>
            </a:r>
            <a:br>
              <a:rPr lang="en-US" sz="2600" b="1" dirty="0">
                <a:solidFill>
                  <a:schemeClr val="tx1"/>
                </a:solidFill>
              </a:rPr>
            </a:br>
            <a:r>
              <a:rPr lang="en-US" sz="2600" b="1" dirty="0">
                <a:solidFill>
                  <a:schemeClr val="tx1"/>
                </a:solidFill>
              </a:rPr>
              <a:t>    approaches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AFEF7CF-E2C9-FA45-A93D-EC068EE6A399}"/>
              </a:ext>
            </a:extLst>
          </p:cNvPr>
          <p:cNvSpPr/>
          <p:nvPr/>
        </p:nvSpPr>
        <p:spPr>
          <a:xfrm>
            <a:off x="3873470" y="1142090"/>
            <a:ext cx="7286327" cy="1798991"/>
          </a:xfrm>
          <a:prstGeom prst="roundRect">
            <a:avLst>
              <a:gd name="adj" fmla="val 7634"/>
            </a:avLst>
          </a:prstGeom>
          <a:solidFill>
            <a:srgbClr val="A9D18E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Operational, cyber, and governance risks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Integrity (market and AML/CFT)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1600" b="1" dirty="0">
                <a:solidFill>
                  <a:schemeClr val="tx1"/>
                </a:solidFill>
              </a:rPr>
              <a:t>      </a:t>
            </a:r>
            <a:r>
              <a:rPr lang="en-US" sz="1600" dirty="0">
                <a:solidFill>
                  <a:schemeClr val="tx1"/>
                </a:solidFill>
              </a:rPr>
              <a:t>(</a:t>
            </a:r>
            <a:r>
              <a:rPr lang="en-US" sz="1600" dirty="0">
                <a:solidFill>
                  <a:schemeClr val="tx1"/>
                </a:solidFill>
                <a:latin typeface="HelveticaNeueLTCom"/>
              </a:rPr>
              <a:t>Anti–Money Laundering / Combating the Financing of Terrorism)</a:t>
            </a:r>
            <a:endParaRPr lang="en-US" sz="1600" b="1" dirty="0">
              <a:solidFill>
                <a:schemeClr val="tx1"/>
              </a:solidFill>
            </a:endParaRP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Data availability / reliability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Challenges from cross-boarder </a:t>
            </a:r>
            <a:r>
              <a:rPr lang="en-US" sz="2600" b="1" dirty="0" err="1">
                <a:solidFill>
                  <a:schemeClr val="tx1"/>
                </a:solidFill>
              </a:rPr>
              <a:t>activites</a:t>
            </a:r>
            <a:endParaRPr lang="en-US" sz="2600" b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219FC3-608F-8148-A42F-0DE944643341}"/>
              </a:ext>
            </a:extLst>
          </p:cNvPr>
          <p:cNvSpPr txBox="1"/>
          <p:nvPr/>
        </p:nvSpPr>
        <p:spPr>
          <a:xfrm>
            <a:off x="1127521" y="6482226"/>
            <a:ext cx="99369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Parma Bains, Mohamed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Diaby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Dimitris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Drakopoulos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Julia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Faltermeier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Federico Grinberg, Evan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Papageorgiou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Dmitri Petrov, Patrick Schneider, and Nobu Sugimoto (2021), </a:t>
            </a:r>
            <a:br>
              <a:rPr lang="en-US" sz="10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The Crypto Ecosystem and Financial Stability Challenges, International Monetary Fund, October 2021</a:t>
            </a:r>
          </a:p>
        </p:txBody>
      </p:sp>
    </p:spTree>
    <p:extLst>
      <p:ext uri="{BB962C8B-B14F-4D97-AF65-F5344CB8AC3E}">
        <p14:creationId xmlns:p14="http://schemas.microsoft.com/office/powerpoint/2010/main" val="11405493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BA4A6-D66D-4440-B4F8-BCD29CA76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3664"/>
            <a:ext cx="11222181" cy="765009"/>
          </a:xfrm>
        </p:spPr>
        <p:txBody>
          <a:bodyPr>
            <a:normAutofit fontScale="90000"/>
          </a:bodyPr>
          <a:lstStyle/>
          <a:p>
            <a:r>
              <a:rPr lang="en-US" dirty="0"/>
              <a:t>Ethereum </a:t>
            </a:r>
            <a:r>
              <a:rPr lang="en-US" dirty="0" err="1"/>
              <a:t>DeFi</a:t>
            </a:r>
            <a:r>
              <a:rPr lang="en-US" dirty="0"/>
              <a:t> Ecosystem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5AFBA-EB40-624E-A734-D6D8E33B1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32DA69-C6C8-DE4C-9A8A-FDFCE2C4E868}"/>
              </a:ext>
            </a:extLst>
          </p:cNvPr>
          <p:cNvSpPr txBox="1"/>
          <p:nvPr/>
        </p:nvSpPr>
        <p:spPr>
          <a:xfrm>
            <a:off x="3045619" y="6641548"/>
            <a:ext cx="61007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https://cryptodiffer.com/news/ethereum-defi-ecosystem/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D99C38E-74F5-6B46-B9D3-F88C47F98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7290" y="828674"/>
            <a:ext cx="10162681" cy="5812874"/>
          </a:xfrm>
        </p:spPr>
      </p:pic>
    </p:spTree>
    <p:extLst>
      <p:ext uri="{BB962C8B-B14F-4D97-AF65-F5344CB8AC3E}">
        <p14:creationId xmlns:p14="http://schemas.microsoft.com/office/powerpoint/2010/main" val="1526307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BA4A6-D66D-4440-B4F8-BCD29CA76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3664"/>
            <a:ext cx="11222181" cy="765009"/>
          </a:xfrm>
        </p:spPr>
        <p:txBody>
          <a:bodyPr>
            <a:normAutofit fontScale="90000"/>
          </a:bodyPr>
          <a:lstStyle/>
          <a:p>
            <a:r>
              <a:rPr lang="en-US" dirty="0"/>
              <a:t>Decentralized Finance (</a:t>
            </a:r>
            <a:r>
              <a:rPr lang="en-US" dirty="0" err="1"/>
              <a:t>DeFi</a:t>
            </a:r>
            <a:r>
              <a:rPr lang="en-US" dirty="0"/>
              <a:t>) Ecosystem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8C3BAF-87A3-4841-8CC4-381AD4F22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0754" y="773560"/>
            <a:ext cx="9749043" cy="59085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5AFBA-EB40-624E-A734-D6D8E33B1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32DA69-C6C8-DE4C-9A8A-FDFCE2C4E868}"/>
              </a:ext>
            </a:extLst>
          </p:cNvPr>
          <p:cNvSpPr txBox="1"/>
          <p:nvPr/>
        </p:nvSpPr>
        <p:spPr>
          <a:xfrm>
            <a:off x="3045619" y="6641548"/>
            <a:ext cx="61007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https://tokeny.com/defi-ecosystem/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651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37F0A-C635-DB4B-B7F9-5C9D9D3B8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FF0B8-9D70-E143-B9B8-FB2911144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/>
            <a:r>
              <a:rPr lang="en-US" sz="4400" dirty="0"/>
              <a:t>AI in FinTech: Financial Services Innovation and Application </a:t>
            </a:r>
          </a:p>
          <a:p>
            <a:pPr marL="320040" indent="-320040"/>
            <a:r>
              <a:rPr lang="en-US" sz="4000" dirty="0">
                <a:solidFill>
                  <a:srgbClr val="C00000"/>
                </a:solidFill>
              </a:rPr>
              <a:t>Artificial Intelligence for Knowledge Graphs of Cryptocurrency Anti-money Laundering in Fintech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F6EF3-100B-094B-BE5B-979F6BD5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8922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67D42-C071-0746-9E64-B1C0514B9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217" y="1121893"/>
            <a:ext cx="11305310" cy="2271839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Artificial Intelligence for Knowledge Graphs of Cryptocurrency Anti-money Laundering </a:t>
            </a:r>
            <a:br>
              <a:rPr lang="en-US" sz="4800" dirty="0">
                <a:solidFill>
                  <a:srgbClr val="C00000"/>
                </a:solidFill>
              </a:rPr>
            </a:br>
            <a:r>
              <a:rPr lang="en-US" sz="4800" dirty="0">
                <a:solidFill>
                  <a:srgbClr val="C00000"/>
                </a:solidFill>
              </a:rPr>
              <a:t>in Fintech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E82808-41C8-3541-8427-6C814A499C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7744" y="104264"/>
            <a:ext cx="9144000" cy="89569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12th International Workshop on Mining and Analyzing Social Networks for Decision Support (MSNDS 2021)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ASONAM 2021, Virtual Event, Netherlands, November 8-11, 2021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75702-275C-EC48-88A7-DE7043191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B70FF53B-DC87-8947-814D-5F9D6A8FE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0527" t="1544" r="10527" b="25148"/>
          <a:stretch>
            <a:fillRect/>
          </a:stretch>
        </p:blipFill>
        <p:spPr bwMode="auto">
          <a:xfrm>
            <a:off x="1260338" y="4280502"/>
            <a:ext cx="1343037" cy="1662807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23D206-BC99-514C-B5C0-F6D5C1296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060C21-0FBF-B146-9B75-B6BC75ABE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770CC9-9FCC-9341-91B4-C427AB550C1B}"/>
              </a:ext>
            </a:extLst>
          </p:cNvPr>
          <p:cNvSpPr txBox="1"/>
          <p:nvPr/>
        </p:nvSpPr>
        <p:spPr>
          <a:xfrm>
            <a:off x="642345" y="6396335"/>
            <a:ext cx="10907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The 12th International Workshop on Mining and Analyzing Social Networks for Decision Support (MSNDS 2021), </a:t>
            </a:r>
            <a:b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The 2021 IEEE/ACM International Conference on Advances in Social Networks Analysis and Mining (ASONAM 2021), Virtual Event, Netherlands, November 8-11, 2021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7B0886-1BC9-EB4E-BC19-DB63E8DC7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AFF68-55EF-E644-899B-629CA3F69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62" y="4869076"/>
            <a:ext cx="421513" cy="511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0AD5AA-B6EC-A04D-81ED-A4C974583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647" y="5301392"/>
            <a:ext cx="511280" cy="511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598370-D331-5E4F-99AD-2E8F20E16B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842" y="5296698"/>
            <a:ext cx="511280" cy="511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B14793-FA5C-C64B-8D83-F964E12EC4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309" y="4346688"/>
            <a:ext cx="935665" cy="4219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84D011-4DBC-4B44-85D3-EA578C290A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7" y="83114"/>
            <a:ext cx="888332" cy="888332"/>
          </a:xfrm>
          <a:prstGeom prst="rect">
            <a:avLst/>
          </a:prstGeom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BC6F96F9-F328-344C-AA7B-33101D77BA04}"/>
              </a:ext>
            </a:extLst>
          </p:cNvPr>
          <p:cNvSpPr txBox="1">
            <a:spLocks/>
          </p:cNvSpPr>
          <p:nvPr/>
        </p:nvSpPr>
        <p:spPr>
          <a:xfrm>
            <a:off x="2674730" y="4161567"/>
            <a:ext cx="7374814" cy="228177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2800" dirty="0">
                <a:solidFill>
                  <a:srgbClr val="898989"/>
                </a:solidFill>
                <a:cs typeface="Calibri" panose="020F0502020204030204" pitchFamily="34" charset="0"/>
                <a:hlinkClick r:id="rId11"/>
              </a:rPr>
              <a:t>Min-Yuh Day</a:t>
            </a: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28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0400" dirty="0"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Graduate Institute of Information Management</a:t>
            </a:r>
            <a:r>
              <a:rPr lang="en-US" sz="10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 </a:t>
            </a:r>
            <a:br>
              <a:rPr lang="en-US" sz="10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0400" dirty="0"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National Taipei University</a:t>
            </a:r>
            <a:r>
              <a:rPr lang="en-US" sz="10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Taiwan</a:t>
            </a:r>
            <a:endParaRPr lang="en-US" altLang="zh-TW" sz="10400" dirty="0">
              <a:solidFill>
                <a:schemeClr val="accent1"/>
              </a:solidFill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  <a:hlinkClick r:id="rId1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290518-9D8D-7740-BD46-323A082672FA}"/>
              </a:ext>
            </a:extLst>
          </p:cNvPr>
          <p:cNvSpPr txBox="1"/>
          <p:nvPr/>
        </p:nvSpPr>
        <p:spPr>
          <a:xfrm>
            <a:off x="908482" y="3422903"/>
            <a:ext cx="10907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Time: November 8, 2021, 14:00 – 15:40 [Amsterdam Time GMT+2] MSNDS 2021 (</a:t>
            </a:r>
            <a:r>
              <a:rPr lang="en-US" altLang="zh-TW" sz="14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Room:Tehran</a:t>
            </a:r>
            <a:r>
              <a:rPr lang="en-US" altLang="zh-TW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966264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A79DD-8677-984D-8F4C-81318F717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84096"/>
          </a:xfrm>
        </p:spPr>
        <p:txBody>
          <a:bodyPr>
            <a:normAutofit/>
          </a:bodyPr>
          <a:lstStyle/>
          <a:p>
            <a:r>
              <a:rPr lang="en-US" dirty="0"/>
              <a:t>Knowledge Graph (KG)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81EDD-AB81-474C-8CEA-566191CDF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140197"/>
            <a:ext cx="11271661" cy="5134099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Knowledge Graph (KG)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 knowledge graph is a multi-relational graph composed of 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entities</a:t>
            </a:r>
            <a:r>
              <a:rPr lang="en-US" dirty="0"/>
              <a:t> and </a:t>
            </a:r>
            <a:r>
              <a:rPr lang="en-US" dirty="0">
                <a:solidFill>
                  <a:srgbClr val="C00000"/>
                </a:solidFill>
              </a:rPr>
              <a:t>relations</a:t>
            </a:r>
            <a:r>
              <a:rPr lang="en-US" dirty="0"/>
              <a:t>, which are regarded as 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nodes</a:t>
            </a:r>
            <a:r>
              <a:rPr lang="en-US" dirty="0"/>
              <a:t> and different types of </a:t>
            </a:r>
            <a:r>
              <a:rPr lang="en-US" dirty="0">
                <a:solidFill>
                  <a:srgbClr val="C00000"/>
                </a:solidFill>
              </a:rPr>
              <a:t>edges</a:t>
            </a:r>
            <a:r>
              <a:rPr lang="en-US" dirty="0"/>
              <a:t>, respectively (Ji et al., 2021).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Represents knowledge as </a:t>
            </a:r>
            <a:r>
              <a:rPr lang="en-US" dirty="0">
                <a:solidFill>
                  <a:schemeClr val="accent1"/>
                </a:solidFill>
              </a:rPr>
              <a:t>concepts (entities) </a:t>
            </a:r>
            <a:r>
              <a:rPr lang="en-US" dirty="0"/>
              <a:t>and </a:t>
            </a:r>
            <a:br>
              <a:rPr lang="en-US" dirty="0"/>
            </a:br>
            <a:r>
              <a:rPr lang="en-US" dirty="0"/>
              <a:t>their </a:t>
            </a:r>
            <a:r>
              <a:rPr lang="en-US" dirty="0">
                <a:solidFill>
                  <a:srgbClr val="C00000"/>
                </a:solidFill>
              </a:rPr>
              <a:t>relationships (Facts)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Triple</a:t>
            </a:r>
            <a:r>
              <a:rPr lang="en-US" dirty="0"/>
              <a:t> of facts</a:t>
            </a:r>
          </a:p>
          <a:p>
            <a:pPr lvl="2">
              <a:spcAft>
                <a:spcPts val="600"/>
              </a:spcAft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SPO: (subject, predicate, object)</a:t>
            </a:r>
          </a:p>
          <a:p>
            <a:pPr lvl="2">
              <a:spcAft>
                <a:spcPts val="600"/>
              </a:spcAft>
            </a:pP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HRT: (head, relation, tail)</a:t>
            </a:r>
          </a:p>
          <a:p>
            <a:pPr>
              <a:spcAft>
                <a:spcPts val="600"/>
              </a:spcAft>
            </a:pPr>
            <a:r>
              <a:rPr lang="en-US" sz="3600" dirty="0"/>
              <a:t>Common Knowledge Graph: </a:t>
            </a:r>
            <a:r>
              <a:rPr lang="en-US" sz="3200" dirty="0" err="1"/>
              <a:t>DBpedia</a:t>
            </a:r>
            <a:r>
              <a:rPr lang="en-US" dirty="0"/>
              <a:t>, </a:t>
            </a:r>
            <a:r>
              <a:rPr lang="en-US" sz="3200" dirty="0"/>
              <a:t>YAGO, </a:t>
            </a:r>
            <a:r>
              <a:rPr lang="en-US" sz="3200" dirty="0" err="1"/>
              <a:t>Wikidata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93548-EF36-C245-AFC8-168B5A66D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601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A5A68-85B7-504A-BF63-C30A96942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Knowledge Graph, Facts, Triple, Embedding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A8CD7-33D8-824A-B621-7FED16EDD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Knowledge graph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 of facts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(h, r, t)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Triple of head, relation, and tail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(h, r, t) 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Embedding of head, relation, and tail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EBD00-0AEB-4D42-877A-0D534410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63395-2100-C849-A6DB-606373125C50}"/>
              </a:ext>
            </a:extLst>
          </p:cNvPr>
          <p:cNvSpPr txBox="1"/>
          <p:nvPr/>
        </p:nvSpPr>
        <p:spPr>
          <a:xfrm>
            <a:off x="866275" y="6396335"/>
            <a:ext cx="1013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Ji, S., Pan, S., Cambria, E.,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Marttinen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P., &amp; Philip, S. Y. (2021). A survey on knowledge graphs: Representation, acquisition, and applications.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IEEE Transactions on Neural Networks and Learning Systems.</a:t>
            </a:r>
          </a:p>
        </p:txBody>
      </p:sp>
    </p:spTree>
    <p:extLst>
      <p:ext uri="{BB962C8B-B14F-4D97-AF65-F5344CB8AC3E}">
        <p14:creationId xmlns:p14="http://schemas.microsoft.com/office/powerpoint/2010/main" val="30932750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F06EB-4E8A-2741-A3B3-A7431BB0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Knowledge Representation </a:t>
            </a:r>
            <a:br>
              <a:rPr lang="en-US" dirty="0"/>
            </a:br>
            <a:r>
              <a:rPr lang="en-US" dirty="0"/>
              <a:t>Factual Triple and Knowledge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725C9-CABE-0A42-8318-F564075F3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Albert Einstein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winner of </a:t>
            </a:r>
            <a:r>
              <a:rPr lang="en-US" dirty="0"/>
              <a:t>the 1921 </a:t>
            </a:r>
            <a:r>
              <a:rPr lang="en-US" dirty="0">
                <a:solidFill>
                  <a:schemeClr val="accent1"/>
                </a:solidFill>
              </a:rPr>
              <a:t>Nobel prize in physics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chemeClr val="accent1"/>
                </a:solidFill>
              </a:rPr>
              <a:t>Nobel Prize in Physics </a:t>
            </a:r>
            <a:r>
              <a:rPr lang="en-US" dirty="0"/>
              <a:t>1921 was </a:t>
            </a:r>
            <a:r>
              <a:rPr lang="en-US" dirty="0">
                <a:solidFill>
                  <a:srgbClr val="C00000"/>
                </a:solidFill>
              </a:rPr>
              <a:t>awarded to </a:t>
            </a:r>
            <a:r>
              <a:rPr lang="en-US" dirty="0">
                <a:solidFill>
                  <a:srgbClr val="7030A0"/>
                </a:solidFill>
              </a:rPr>
              <a:t>Albert Einstein </a:t>
            </a:r>
            <a:r>
              <a:rPr lang="en-US" dirty="0"/>
              <a:t>"for his services to Theoretical Physics, and especially for his discovery of the law of the photoelectric effect.”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B111D-42DD-5A40-B635-4EEE36236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24DE45-A686-6A4B-A5B2-A2754ADCB8AB}"/>
              </a:ext>
            </a:extLst>
          </p:cNvPr>
          <p:cNvSpPr txBox="1"/>
          <p:nvPr/>
        </p:nvSpPr>
        <p:spPr>
          <a:xfrm>
            <a:off x="2500137" y="4083561"/>
            <a:ext cx="94180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Albert Einstein</a:t>
            </a: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WinnerOf</a:t>
            </a: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3200" b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Nobel Prize in Physics</a:t>
            </a: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E869AF5-CD04-F34D-8B3D-04156D0E8E56}"/>
              </a:ext>
            </a:extLst>
          </p:cNvPr>
          <p:cNvSpPr/>
          <p:nvPr/>
        </p:nvSpPr>
        <p:spPr>
          <a:xfrm>
            <a:off x="3611214" y="5342346"/>
            <a:ext cx="1850571" cy="914400"/>
          </a:xfrm>
          <a:prstGeom prst="ellipse">
            <a:avLst/>
          </a:prstGeom>
          <a:solidFill>
            <a:srgbClr val="9437FF">
              <a:alpha val="5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Albert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Einstein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B2BEF7-7D47-634D-B21A-ED2309EA4590}"/>
              </a:ext>
            </a:extLst>
          </p:cNvPr>
          <p:cNvSpPr/>
          <p:nvPr/>
        </p:nvSpPr>
        <p:spPr>
          <a:xfrm>
            <a:off x="7288693" y="5342346"/>
            <a:ext cx="1850571" cy="9144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Nobel Prize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in Physics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8C3263B-BF16-9743-BC70-2BA83445EB0F}"/>
              </a:ext>
            </a:extLst>
          </p:cNvPr>
          <p:cNvCxnSpPr>
            <a:cxnSpLocks/>
            <a:stCxn id="6" idx="6"/>
            <a:endCxn id="7" idx="2"/>
          </p:cNvCxnSpPr>
          <p:nvPr/>
        </p:nvCxnSpPr>
        <p:spPr>
          <a:xfrm>
            <a:off x="5461785" y="5799546"/>
            <a:ext cx="182690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8B458AB-6E07-5E43-9A94-F258BD8F1BF7}"/>
              </a:ext>
            </a:extLst>
          </p:cNvPr>
          <p:cNvSpPr txBox="1"/>
          <p:nvPr/>
        </p:nvSpPr>
        <p:spPr>
          <a:xfrm>
            <a:off x="5657814" y="5477277"/>
            <a:ext cx="1192695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>
                <a:solidFill>
                  <a:srgbClr val="C00000"/>
                </a:solidFill>
              </a:rPr>
              <a:t>WinnerOf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6F647F-5F2E-414E-9BD7-9F5F2331EB64}"/>
              </a:ext>
            </a:extLst>
          </p:cNvPr>
          <p:cNvSpPr txBox="1"/>
          <p:nvPr/>
        </p:nvSpPr>
        <p:spPr>
          <a:xfrm>
            <a:off x="373320" y="3922615"/>
            <a:ext cx="14138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Triple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4D72F2-16DD-7C4F-8222-5DC1C273C461}"/>
              </a:ext>
            </a:extLst>
          </p:cNvPr>
          <p:cNvSpPr txBox="1"/>
          <p:nvPr/>
        </p:nvSpPr>
        <p:spPr>
          <a:xfrm>
            <a:off x="373320" y="5038156"/>
            <a:ext cx="27210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Knowledge Graph</a:t>
            </a:r>
          </a:p>
        </p:txBody>
      </p:sp>
    </p:spTree>
    <p:extLst>
      <p:ext uri="{BB962C8B-B14F-4D97-AF65-F5344CB8AC3E}">
        <p14:creationId xmlns:p14="http://schemas.microsoft.com/office/powerpoint/2010/main" val="38288961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A5A68-85B7-504A-BF63-C30A96942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57595"/>
          </a:xfrm>
        </p:spPr>
        <p:txBody>
          <a:bodyPr>
            <a:normAutofit fontScale="90000"/>
          </a:bodyPr>
          <a:lstStyle/>
          <a:p>
            <a:r>
              <a:rPr lang="en-US" dirty="0"/>
              <a:t>Factual </a:t>
            </a:r>
            <a:r>
              <a:rPr lang="en-US" dirty="0">
                <a:solidFill>
                  <a:srgbClr val="C00000"/>
                </a:solidFill>
              </a:rPr>
              <a:t>Triples</a:t>
            </a:r>
            <a:r>
              <a:rPr lang="en-US" dirty="0"/>
              <a:t> in Knowledge Base</a:t>
            </a:r>
            <a:br>
              <a:rPr lang="en-US" dirty="0"/>
            </a:b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(h, r, 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EBD00-0AEB-4D42-877A-0D534410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63395-2100-C849-A6DB-606373125C50}"/>
              </a:ext>
            </a:extLst>
          </p:cNvPr>
          <p:cNvSpPr txBox="1"/>
          <p:nvPr/>
        </p:nvSpPr>
        <p:spPr>
          <a:xfrm>
            <a:off x="866275" y="6396335"/>
            <a:ext cx="1013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Ji, S., Pan, S., Cambria, E.,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Marttinen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P., &amp; Philip, S. Y. (2021). A survey on knowledge graphs: Representation, acquisition, and applications.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IEEE Transactions on Neural Networks and Learning Systems.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28255F-C61B-2743-BE3B-2E8E05C78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780" y="1539201"/>
            <a:ext cx="8135258" cy="4810633"/>
          </a:xfrm>
          <a:prstGeom prst="rect">
            <a:avLst/>
          </a:prstGeom>
        </p:spPr>
      </p:pic>
      <p:sp>
        <p:nvSpPr>
          <p:cNvPr id="15" name="圓角矩形 30">
            <a:extLst>
              <a:ext uri="{FF2B5EF4-FFF2-40B4-BE49-F238E27FC236}">
                <a16:creationId xmlns:a16="http://schemas.microsoft.com/office/drawing/2014/main" id="{F79C223E-3983-474B-B075-B225A66E7C44}"/>
              </a:ext>
            </a:extLst>
          </p:cNvPr>
          <p:cNvSpPr/>
          <p:nvPr/>
        </p:nvSpPr>
        <p:spPr>
          <a:xfrm>
            <a:off x="1424066" y="2844958"/>
            <a:ext cx="8799226" cy="461666"/>
          </a:xfrm>
          <a:prstGeom prst="roundRect">
            <a:avLst>
              <a:gd name="adj" fmla="val 9334"/>
            </a:avLst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6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9630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A5A68-85B7-504A-BF63-C30A96942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478"/>
            <a:ext cx="11222181" cy="978198"/>
          </a:xfrm>
        </p:spPr>
        <p:txBody>
          <a:bodyPr>
            <a:normAutofit/>
          </a:bodyPr>
          <a:lstStyle/>
          <a:p>
            <a:r>
              <a:rPr lang="en-US" dirty="0"/>
              <a:t>Entities and Relations in Knowledge Graph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EBD00-0AEB-4D42-877A-0D534410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63395-2100-C849-A6DB-606373125C50}"/>
              </a:ext>
            </a:extLst>
          </p:cNvPr>
          <p:cNvSpPr txBox="1"/>
          <p:nvPr/>
        </p:nvSpPr>
        <p:spPr>
          <a:xfrm>
            <a:off x="866275" y="6396335"/>
            <a:ext cx="1013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Ji, S., Pan, S., Cambria, E.,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Marttinen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P., &amp; Philip, S. Y. (2021). A survey on knowledge graphs: Representation, acquisition, and applications.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IEEE Transactions on Neural Networks and Learning Systems.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C34EA18-47C5-6742-9706-A8008534F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996" y="1316518"/>
            <a:ext cx="8273035" cy="4920144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DAF949-235C-454B-88DC-055A011FA58F}"/>
              </a:ext>
            </a:extLst>
          </p:cNvPr>
          <p:cNvSpPr txBox="1"/>
          <p:nvPr/>
        </p:nvSpPr>
        <p:spPr>
          <a:xfrm>
            <a:off x="3084344" y="8673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(Albert Einstein,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WinnerOf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Nobel Prize in Physics)</a:t>
            </a:r>
            <a:endParaRPr lang="en-US" dirty="0"/>
          </a:p>
        </p:txBody>
      </p:sp>
      <p:sp>
        <p:nvSpPr>
          <p:cNvPr id="18" name="圓角矩形 30">
            <a:extLst>
              <a:ext uri="{FF2B5EF4-FFF2-40B4-BE49-F238E27FC236}">
                <a16:creationId xmlns:a16="http://schemas.microsoft.com/office/drawing/2014/main" id="{B91A2DD8-5903-B342-9F4E-BA0CA1023155}"/>
              </a:ext>
            </a:extLst>
          </p:cNvPr>
          <p:cNvSpPr/>
          <p:nvPr/>
        </p:nvSpPr>
        <p:spPr>
          <a:xfrm>
            <a:off x="4631961" y="3429000"/>
            <a:ext cx="5811070" cy="1277911"/>
          </a:xfrm>
          <a:prstGeom prst="roundRect">
            <a:avLst>
              <a:gd name="adj" fmla="val 9334"/>
            </a:avLst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6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502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 </a:t>
            </a:r>
            <a:r>
              <a:rPr lang="en-US" sz="2400" dirty="0"/>
              <a:t>Campbell R. Harvey, Ashwin Ramachandran, Joey Santoro, Fred Ehrsam (2021), </a:t>
            </a:r>
            <a:br>
              <a:rPr lang="en-US" sz="3200" dirty="0"/>
            </a:br>
            <a:r>
              <a:rPr lang="en-US" sz="4400" dirty="0" err="1">
                <a:solidFill>
                  <a:srgbClr val="FF0000"/>
                </a:solidFill>
              </a:rPr>
              <a:t>DeFi</a:t>
            </a:r>
            <a:r>
              <a:rPr lang="en-US" sz="4400" dirty="0">
                <a:solidFill>
                  <a:srgbClr val="FF0000"/>
                </a:solidFill>
              </a:rPr>
              <a:t> and the Future of Finance</a:t>
            </a:r>
            <a:r>
              <a:rPr lang="en-US" sz="2600" dirty="0"/>
              <a:t>,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2400" dirty="0"/>
              <a:t>Wiley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https://www.amazon.com/DeFi-Future-Finance-Campbell-Harvey-ebook/dp/B09DJV2QLC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A5EA06-49B0-AC44-B769-D4D2A54A3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521" y="1762733"/>
            <a:ext cx="3300958" cy="483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671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A5A68-85B7-504A-BF63-C30A96942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78198"/>
          </a:xfrm>
        </p:spPr>
        <p:txBody>
          <a:bodyPr>
            <a:normAutofit/>
          </a:bodyPr>
          <a:lstStyle/>
          <a:p>
            <a:r>
              <a:rPr lang="en-US" dirty="0"/>
              <a:t>knowledge base and knowledge graph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EBD00-0AEB-4D42-877A-0D534410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63395-2100-C849-A6DB-606373125C50}"/>
              </a:ext>
            </a:extLst>
          </p:cNvPr>
          <p:cNvSpPr txBox="1"/>
          <p:nvPr/>
        </p:nvSpPr>
        <p:spPr>
          <a:xfrm>
            <a:off x="866275" y="6396335"/>
            <a:ext cx="1013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Ji, S., Pan, S., Cambria, E.,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Marttinen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P., &amp; Philip, S. Y. (2021). A survey on knowledge graphs: Representation, acquisition, and applications.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IEEE Transactions on Neural Networks and Learning Systems.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C34EA18-47C5-6742-9706-A8008534F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7539" y="1377701"/>
            <a:ext cx="8273035" cy="4920144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28255F-C61B-2743-BE3B-2E8E05C78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42" y="1559157"/>
            <a:ext cx="3263901" cy="19300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0B08B1-20E5-7E43-B183-E68C8464BBBE}"/>
              </a:ext>
            </a:extLst>
          </p:cNvPr>
          <p:cNvSpPr txBox="1"/>
          <p:nvPr/>
        </p:nvSpPr>
        <p:spPr>
          <a:xfrm>
            <a:off x="246742" y="1007329"/>
            <a:ext cx="3490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Factual triples in knowledge base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FC66FA-80E0-294A-A5BD-BC22B6458DAC}"/>
              </a:ext>
            </a:extLst>
          </p:cNvPr>
          <p:cNvSpPr txBox="1"/>
          <p:nvPr/>
        </p:nvSpPr>
        <p:spPr>
          <a:xfrm>
            <a:off x="5203635" y="976152"/>
            <a:ext cx="5896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Entities and relations in knowledge graph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0ECB0C-291B-0344-BA38-84002F8732DF}"/>
              </a:ext>
            </a:extLst>
          </p:cNvPr>
          <p:cNvSpPr txBox="1"/>
          <p:nvPr/>
        </p:nvSpPr>
        <p:spPr>
          <a:xfrm>
            <a:off x="246742" y="5928513"/>
            <a:ext cx="5404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Albert Einstein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WinnerOf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b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Nobel Prize in Physics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1287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A5A68-85B7-504A-BF63-C30A96942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33" y="135105"/>
            <a:ext cx="11684000" cy="684346"/>
          </a:xfrm>
        </p:spPr>
        <p:txBody>
          <a:bodyPr>
            <a:normAutofit fontScale="90000"/>
          </a:bodyPr>
          <a:lstStyle/>
          <a:p>
            <a:r>
              <a:rPr lang="en-US" dirty="0"/>
              <a:t>Categorization of Research on Knowledge Graphs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EBD00-0AEB-4D42-877A-0D534410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63395-2100-C849-A6DB-606373125C50}"/>
              </a:ext>
            </a:extLst>
          </p:cNvPr>
          <p:cNvSpPr txBox="1"/>
          <p:nvPr/>
        </p:nvSpPr>
        <p:spPr>
          <a:xfrm>
            <a:off x="866275" y="6396335"/>
            <a:ext cx="1013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Ji, S., Pan, S., Cambria, E.,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Marttinen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P., &amp; Philip, S. Y. (2021). A survey on knowledge graphs: Representation, acquisition, and applications.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IEEE Transactions on Neural Networks and Learning Systems.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B53C33E-F61A-CE42-AA3C-7AEA72F62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834" y="819451"/>
            <a:ext cx="10012507" cy="5576884"/>
          </a:xfrm>
        </p:spPr>
      </p:pic>
    </p:spTree>
    <p:extLst>
      <p:ext uri="{BB962C8B-B14F-4D97-AF65-F5344CB8AC3E}">
        <p14:creationId xmlns:p14="http://schemas.microsoft.com/office/powerpoint/2010/main" val="9427032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4BEB9-6FE6-5E47-96AA-8DFFA68E4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Knowledge Graph Completion (KGC) Datasets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0F096C3-4D2E-D242-857D-CA139F303E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7299366"/>
              </p:ext>
            </p:extLst>
          </p:nvPr>
        </p:nvGraphicFramePr>
        <p:xfrm>
          <a:off x="534390" y="1911925"/>
          <a:ext cx="11103426" cy="42893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4570">
                  <a:extLst>
                    <a:ext uri="{9D8B030D-6E8A-4147-A177-3AD203B41FA5}">
                      <a16:colId xmlns:a16="http://schemas.microsoft.com/office/drawing/2014/main" val="3954101180"/>
                    </a:ext>
                  </a:extLst>
                </a:gridCol>
                <a:gridCol w="1213658">
                  <a:extLst>
                    <a:ext uri="{9D8B030D-6E8A-4147-A177-3AD203B41FA5}">
                      <a16:colId xmlns:a16="http://schemas.microsoft.com/office/drawing/2014/main" val="821236993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1041880791"/>
                    </a:ext>
                  </a:extLst>
                </a:gridCol>
                <a:gridCol w="1401548">
                  <a:extLst>
                    <a:ext uri="{9D8B030D-6E8A-4147-A177-3AD203B41FA5}">
                      <a16:colId xmlns:a16="http://schemas.microsoft.com/office/drawing/2014/main" val="2179415652"/>
                    </a:ext>
                  </a:extLst>
                </a:gridCol>
                <a:gridCol w="1225274">
                  <a:extLst>
                    <a:ext uri="{9D8B030D-6E8A-4147-A177-3AD203B41FA5}">
                      <a16:colId xmlns:a16="http://schemas.microsoft.com/office/drawing/2014/main" val="4185207022"/>
                    </a:ext>
                  </a:extLst>
                </a:gridCol>
                <a:gridCol w="1246909">
                  <a:extLst>
                    <a:ext uri="{9D8B030D-6E8A-4147-A177-3AD203B41FA5}">
                      <a16:colId xmlns:a16="http://schemas.microsoft.com/office/drawing/2014/main" val="1643216387"/>
                    </a:ext>
                  </a:extLst>
                </a:gridCol>
                <a:gridCol w="2177932">
                  <a:extLst>
                    <a:ext uri="{9D8B030D-6E8A-4147-A177-3AD203B41FA5}">
                      <a16:colId xmlns:a16="http://schemas.microsoft.com/office/drawing/2014/main" val="2329883340"/>
                    </a:ext>
                  </a:extLst>
                </a:gridCol>
              </a:tblGrid>
              <a:tr h="11861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Knowledge Graph Completion (KGC) Dataset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#Entity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#Relation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#Train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#Valid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#Test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Reference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2719299118"/>
                  </a:ext>
                </a:extLst>
              </a:tr>
              <a:tr h="13299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WN18RR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40,943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86,835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3,034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3,134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Toutanova &amp; Chen (2015); 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Zhang et al. (2020)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3089844991"/>
                  </a:ext>
                </a:extLst>
              </a:tr>
              <a:tr h="8866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FB15k-237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14,541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237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272,115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17,535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20,466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Dettmers</a:t>
                      </a:r>
                      <a:r>
                        <a:rPr lang="en-US" sz="1600" dirty="0">
                          <a:effectLst/>
                        </a:rPr>
                        <a:t> et al. (2018); Zhang et al. (2020)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3666353354"/>
                  </a:ext>
                </a:extLst>
              </a:tr>
              <a:tr h="8866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YAGO3-10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123,182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1,079,040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5,000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5,000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Mahdisoltani</a:t>
                      </a:r>
                      <a:r>
                        <a:rPr lang="en-US" sz="1600" dirty="0">
                          <a:effectLst/>
                        </a:rPr>
                        <a:t> et al. (2015); Zhang et al. (2020)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177957615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69F57B-1045-3F46-874F-C6837EF7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15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A79DD-8677-984D-8F4C-81318F717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Domain-Specific Knowledge Graph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81EDD-AB81-474C-8CEA-566191CDF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19200"/>
            <a:ext cx="11222181" cy="5134099"/>
          </a:xfrm>
        </p:spPr>
        <p:txBody>
          <a:bodyPr>
            <a:noAutofit/>
          </a:bodyPr>
          <a:lstStyle/>
          <a:p>
            <a:r>
              <a:rPr lang="en-US" dirty="0"/>
              <a:t>Domain-Specific Knowledge Graph </a:t>
            </a:r>
          </a:p>
          <a:p>
            <a:pPr lvl="1"/>
            <a:r>
              <a:rPr lang="en-US" sz="3200" dirty="0"/>
              <a:t>PubMed Knowledge Graph (PKG)</a:t>
            </a:r>
          </a:p>
          <a:p>
            <a:pPr lvl="2"/>
            <a:r>
              <a:rPr lang="en-US" sz="2800" b="1" dirty="0"/>
              <a:t>Extracting biological entities from 29 million PubMed abstracts</a:t>
            </a:r>
          </a:p>
          <a:p>
            <a:pPr lvl="1"/>
            <a:r>
              <a:rPr lang="en-US" sz="3200" dirty="0"/>
              <a:t>Lynx: Legal Knowledge Graph for Multilingual Compliance Services</a:t>
            </a:r>
          </a:p>
          <a:p>
            <a:pPr lvl="2"/>
            <a:r>
              <a:rPr lang="en-US" sz="2800" dirty="0"/>
              <a:t>Legal Knowledge Graph (LKG) integrates and links heterogeneous compliance data sources including legislation, case law, standards and other private contracts.</a:t>
            </a:r>
          </a:p>
          <a:p>
            <a:pPr lvl="2"/>
            <a:endParaRPr lang="en-US" sz="2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93548-EF36-C245-AFC8-168B5A66D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1486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A79DD-8677-984D-8F4C-81318F717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Lynx: Legal Knowledge Graph for </a:t>
            </a:r>
            <a:br>
              <a:rPr lang="en-US" dirty="0"/>
            </a:br>
            <a:r>
              <a:rPr lang="en-US" dirty="0"/>
              <a:t>Multilingual Compliance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93548-EF36-C245-AFC8-168B5A66D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CB69FC-F3EF-F649-94DB-1BE965664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558" y="1491228"/>
            <a:ext cx="6617148" cy="48963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2668AD-5375-1147-A19D-8A002FA342A0}"/>
              </a:ext>
            </a:extLst>
          </p:cNvPr>
          <p:cNvSpPr txBox="1"/>
          <p:nvPr/>
        </p:nvSpPr>
        <p:spPr>
          <a:xfrm>
            <a:off x="826827" y="6553600"/>
            <a:ext cx="10138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Lynx Legal Knowledge Graph (LKG),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https://lynx-project.eu/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4345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A79DD-8677-984D-8F4C-81318F717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97829"/>
          </a:xfrm>
        </p:spPr>
        <p:txBody>
          <a:bodyPr>
            <a:noAutofit/>
          </a:bodyPr>
          <a:lstStyle/>
          <a:p>
            <a:r>
              <a:rPr lang="en-US" sz="3200" dirty="0"/>
              <a:t>System Architecture for </a:t>
            </a:r>
            <a:br>
              <a:rPr lang="en-US" sz="3200" dirty="0"/>
            </a:br>
            <a:r>
              <a:rPr lang="en-US" sz="3200" dirty="0"/>
              <a:t>Cryptocurrency Anti-money Laundering (AML) Knowledge Graphs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93548-EF36-C245-AFC8-168B5A66D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12" name="圓角矩形 30">
            <a:extLst>
              <a:ext uri="{FF2B5EF4-FFF2-40B4-BE49-F238E27FC236}">
                <a16:creationId xmlns:a16="http://schemas.microsoft.com/office/drawing/2014/main" id="{A7D44800-BA0F-364D-9EEE-CADA9C28EF55}"/>
              </a:ext>
            </a:extLst>
          </p:cNvPr>
          <p:cNvSpPr/>
          <p:nvPr/>
        </p:nvSpPr>
        <p:spPr>
          <a:xfrm>
            <a:off x="1999624" y="5557295"/>
            <a:ext cx="1645440" cy="822734"/>
          </a:xfrm>
          <a:prstGeom prst="roundRect">
            <a:avLst>
              <a:gd name="adj" fmla="val 9334"/>
            </a:avLst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Legal Documents</a:t>
            </a:r>
            <a:endParaRPr kumimoji="1" lang="zh-TW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圓角矩形 30">
            <a:extLst>
              <a:ext uri="{FF2B5EF4-FFF2-40B4-BE49-F238E27FC236}">
                <a16:creationId xmlns:a16="http://schemas.microsoft.com/office/drawing/2014/main" id="{987B6795-86D2-0A43-ADF8-14988642B2F2}"/>
              </a:ext>
            </a:extLst>
          </p:cNvPr>
          <p:cNvSpPr/>
          <p:nvPr/>
        </p:nvSpPr>
        <p:spPr>
          <a:xfrm>
            <a:off x="1588530" y="1518456"/>
            <a:ext cx="3887657" cy="1219777"/>
          </a:xfrm>
          <a:prstGeom prst="roundRect">
            <a:avLst>
              <a:gd name="adj" fmla="val 9334"/>
            </a:avLst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 Domain </a:t>
            </a:r>
            <a:b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Knowledge Graphs</a:t>
            </a:r>
          </a:p>
        </p:txBody>
      </p:sp>
      <p:sp>
        <p:nvSpPr>
          <p:cNvPr id="17" name="圓角矩形 30">
            <a:extLst>
              <a:ext uri="{FF2B5EF4-FFF2-40B4-BE49-F238E27FC236}">
                <a16:creationId xmlns:a16="http://schemas.microsoft.com/office/drawing/2014/main" id="{5B2C1E72-AF4D-8F46-9433-17D2A038F800}"/>
              </a:ext>
            </a:extLst>
          </p:cNvPr>
          <p:cNvSpPr/>
          <p:nvPr/>
        </p:nvSpPr>
        <p:spPr>
          <a:xfrm>
            <a:off x="340179" y="3836664"/>
            <a:ext cx="2163894" cy="1134179"/>
          </a:xfrm>
          <a:prstGeom prst="roundRect">
            <a:avLst>
              <a:gd name="adj" fmla="val 9334"/>
            </a:avLst>
          </a:prstGeom>
          <a:solidFill>
            <a:schemeClr val="bg1"/>
          </a:solidFill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Knowledge Acquisition</a:t>
            </a:r>
            <a:endParaRPr kumimoji="1" lang="zh-TW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圓角矩形 30">
            <a:extLst>
              <a:ext uri="{FF2B5EF4-FFF2-40B4-BE49-F238E27FC236}">
                <a16:creationId xmlns:a16="http://schemas.microsoft.com/office/drawing/2014/main" id="{4625513A-CCB6-EA4A-9B3F-38D5EB8D8103}"/>
              </a:ext>
            </a:extLst>
          </p:cNvPr>
          <p:cNvSpPr/>
          <p:nvPr/>
        </p:nvSpPr>
        <p:spPr>
          <a:xfrm>
            <a:off x="6523167" y="3810564"/>
            <a:ext cx="2319867" cy="1186379"/>
          </a:xfrm>
          <a:prstGeom prst="roundRect">
            <a:avLst>
              <a:gd name="adj" fmla="val 9334"/>
            </a:avLst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Attributes and Relations</a:t>
            </a:r>
            <a:b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 Prediction</a:t>
            </a:r>
            <a:endParaRPr kumimoji="1" lang="zh-TW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圓角矩形 30">
            <a:extLst>
              <a:ext uri="{FF2B5EF4-FFF2-40B4-BE49-F238E27FC236}">
                <a16:creationId xmlns:a16="http://schemas.microsoft.com/office/drawing/2014/main" id="{3FAA24AF-66CC-A146-BF5B-787710010D32}"/>
              </a:ext>
            </a:extLst>
          </p:cNvPr>
          <p:cNvSpPr/>
          <p:nvPr/>
        </p:nvSpPr>
        <p:spPr>
          <a:xfrm>
            <a:off x="173691" y="5557295"/>
            <a:ext cx="1645440" cy="822734"/>
          </a:xfrm>
          <a:prstGeom prst="roundRect">
            <a:avLst>
              <a:gd name="adj" fmla="val 9334"/>
            </a:avLst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CAML Resources</a:t>
            </a:r>
            <a:endParaRPr kumimoji="1" lang="zh-TW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圓角矩形 30">
            <a:extLst>
              <a:ext uri="{FF2B5EF4-FFF2-40B4-BE49-F238E27FC236}">
                <a16:creationId xmlns:a16="http://schemas.microsoft.com/office/drawing/2014/main" id="{79C03385-7384-834D-8F3F-CE6D2F45A847}"/>
              </a:ext>
            </a:extLst>
          </p:cNvPr>
          <p:cNvSpPr/>
          <p:nvPr/>
        </p:nvSpPr>
        <p:spPr>
          <a:xfrm>
            <a:off x="3169588" y="3836664"/>
            <a:ext cx="2688064" cy="1134179"/>
          </a:xfrm>
          <a:prstGeom prst="roundRect">
            <a:avLst>
              <a:gd name="adj" fmla="val 9334"/>
            </a:avLst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Concepts and Entities Recognition (NER)</a:t>
            </a:r>
            <a:endParaRPr kumimoji="1" lang="zh-TW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圓角矩形 30">
            <a:extLst>
              <a:ext uri="{FF2B5EF4-FFF2-40B4-BE49-F238E27FC236}">
                <a16:creationId xmlns:a16="http://schemas.microsoft.com/office/drawing/2014/main" id="{AEEA134F-E00B-B44E-ADEE-25D685866FD1}"/>
              </a:ext>
            </a:extLst>
          </p:cNvPr>
          <p:cNvSpPr/>
          <p:nvPr/>
        </p:nvSpPr>
        <p:spPr>
          <a:xfrm>
            <a:off x="6096000" y="1521907"/>
            <a:ext cx="4254443" cy="1186379"/>
          </a:xfrm>
          <a:prstGeom prst="roundRect">
            <a:avLst>
              <a:gd name="adj" fmla="val 9334"/>
            </a:avLst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Cryptocurrency </a:t>
            </a:r>
            <a:b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Anti-money Laundering (AML) </a:t>
            </a:r>
            <a:b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Knowledge Graphs (KG)</a:t>
            </a:r>
            <a:endParaRPr kumimoji="1" lang="zh-TW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圓角矩形 30">
            <a:extLst>
              <a:ext uri="{FF2B5EF4-FFF2-40B4-BE49-F238E27FC236}">
                <a16:creationId xmlns:a16="http://schemas.microsoft.com/office/drawing/2014/main" id="{8874607D-671D-BB4D-B432-D421F5DC9E59}"/>
              </a:ext>
            </a:extLst>
          </p:cNvPr>
          <p:cNvSpPr/>
          <p:nvPr/>
        </p:nvSpPr>
        <p:spPr>
          <a:xfrm>
            <a:off x="9508549" y="3810564"/>
            <a:ext cx="2031076" cy="1186379"/>
          </a:xfrm>
          <a:prstGeom prst="roundRect">
            <a:avLst>
              <a:gd name="adj" fmla="val 9334"/>
            </a:avLst>
          </a:prstGeom>
          <a:noFill/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Knowledge Fusion</a:t>
            </a:r>
            <a:endParaRPr kumimoji="1" lang="zh-TW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981D374-B192-FB42-9C06-86181023AAF8}"/>
              </a:ext>
            </a:extLst>
          </p:cNvPr>
          <p:cNvCxnSpPr>
            <a:cxnSpLocks/>
            <a:stCxn id="17" idx="3"/>
            <a:endCxn id="20" idx="1"/>
          </p:cNvCxnSpPr>
          <p:nvPr/>
        </p:nvCxnSpPr>
        <p:spPr>
          <a:xfrm>
            <a:off x="2504073" y="4403754"/>
            <a:ext cx="66551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40BF1B20-56D3-1D44-943D-1EBC2F2564B2}"/>
              </a:ext>
            </a:extLst>
          </p:cNvPr>
          <p:cNvCxnSpPr>
            <a:cxnSpLocks/>
            <a:stCxn id="22" idx="3"/>
            <a:endCxn id="21" idx="3"/>
          </p:cNvCxnSpPr>
          <p:nvPr/>
        </p:nvCxnSpPr>
        <p:spPr>
          <a:xfrm flipH="1" flipV="1">
            <a:off x="10350443" y="2115097"/>
            <a:ext cx="1189182" cy="2288657"/>
          </a:xfrm>
          <a:prstGeom prst="bentConnector3">
            <a:avLst>
              <a:gd name="adj1" fmla="val -19223"/>
            </a:avLst>
          </a:prstGeom>
          <a:ln w="254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5110B61-B4A0-6C4A-AEC1-C8C6243D6865}"/>
              </a:ext>
            </a:extLst>
          </p:cNvPr>
          <p:cNvCxnSpPr>
            <a:cxnSpLocks/>
            <a:stCxn id="13" idx="2"/>
            <a:endCxn id="17" idx="0"/>
          </p:cNvCxnSpPr>
          <p:nvPr/>
        </p:nvCxnSpPr>
        <p:spPr>
          <a:xfrm flipH="1">
            <a:off x="1422126" y="2738233"/>
            <a:ext cx="2110233" cy="1098431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06BE75B-8DE5-5C4D-B4B6-7A497BAD4D1A}"/>
              </a:ext>
            </a:extLst>
          </p:cNvPr>
          <p:cNvCxnSpPr>
            <a:cxnSpLocks/>
            <a:stCxn id="13" idx="2"/>
            <a:endCxn id="20" idx="0"/>
          </p:cNvCxnSpPr>
          <p:nvPr/>
        </p:nvCxnSpPr>
        <p:spPr>
          <a:xfrm>
            <a:off x="3532359" y="2738233"/>
            <a:ext cx="981261" cy="1098431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F386832-B5FA-AB46-8EC3-B9D7B17E17A6}"/>
              </a:ext>
            </a:extLst>
          </p:cNvPr>
          <p:cNvCxnSpPr>
            <a:cxnSpLocks/>
            <a:stCxn id="13" idx="2"/>
            <a:endCxn id="18" idx="0"/>
          </p:cNvCxnSpPr>
          <p:nvPr/>
        </p:nvCxnSpPr>
        <p:spPr>
          <a:xfrm>
            <a:off x="3532359" y="2738233"/>
            <a:ext cx="4150742" cy="1072331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8CBCACD-8769-434C-B366-ED4E4FB9FBD6}"/>
              </a:ext>
            </a:extLst>
          </p:cNvPr>
          <p:cNvCxnSpPr>
            <a:cxnSpLocks/>
            <a:stCxn id="13" idx="2"/>
            <a:endCxn id="22" idx="0"/>
          </p:cNvCxnSpPr>
          <p:nvPr/>
        </p:nvCxnSpPr>
        <p:spPr>
          <a:xfrm>
            <a:off x="3532359" y="2738233"/>
            <a:ext cx="6991728" cy="1072331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B8788DC-A850-C24B-9CA0-EC82590614CD}"/>
              </a:ext>
            </a:extLst>
          </p:cNvPr>
          <p:cNvCxnSpPr>
            <a:cxnSpLocks/>
            <a:stCxn id="20" idx="3"/>
            <a:endCxn id="18" idx="1"/>
          </p:cNvCxnSpPr>
          <p:nvPr/>
        </p:nvCxnSpPr>
        <p:spPr>
          <a:xfrm>
            <a:off x="5857652" y="4403754"/>
            <a:ext cx="66551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C3B30F5-AF9A-AA41-9B9F-40D5EBBFF96C}"/>
              </a:ext>
            </a:extLst>
          </p:cNvPr>
          <p:cNvCxnSpPr>
            <a:cxnSpLocks/>
            <a:stCxn id="18" idx="3"/>
            <a:endCxn id="22" idx="1"/>
          </p:cNvCxnSpPr>
          <p:nvPr/>
        </p:nvCxnSpPr>
        <p:spPr>
          <a:xfrm>
            <a:off x="8843034" y="4403754"/>
            <a:ext cx="66551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DC318C2-DA14-E046-B7E2-95AC3ADE7E58}"/>
              </a:ext>
            </a:extLst>
          </p:cNvPr>
          <p:cNvCxnSpPr>
            <a:cxnSpLocks/>
            <a:stCxn id="21" idx="2"/>
            <a:endCxn id="17" idx="0"/>
          </p:cNvCxnSpPr>
          <p:nvPr/>
        </p:nvCxnSpPr>
        <p:spPr>
          <a:xfrm flipH="1">
            <a:off x="1422126" y="2708286"/>
            <a:ext cx="6801096" cy="112837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3D99FB0-7E8F-6B43-968E-D45A2CD0B367}"/>
              </a:ext>
            </a:extLst>
          </p:cNvPr>
          <p:cNvCxnSpPr>
            <a:cxnSpLocks/>
            <a:stCxn id="21" idx="2"/>
            <a:endCxn id="20" idx="0"/>
          </p:cNvCxnSpPr>
          <p:nvPr/>
        </p:nvCxnSpPr>
        <p:spPr>
          <a:xfrm flipH="1">
            <a:off x="4513620" y="2708286"/>
            <a:ext cx="3709602" cy="112837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048B42B-626D-8444-9161-995C2A30421C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7625440" y="2708286"/>
            <a:ext cx="597782" cy="1140426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8F0C897-B9D8-8345-BD74-56A4E476A0F8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>
            <a:off x="8223222" y="2708286"/>
            <a:ext cx="2300865" cy="110227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AE6A59B-4D6D-8045-85A5-47267483E8CB}"/>
              </a:ext>
            </a:extLst>
          </p:cNvPr>
          <p:cNvCxnSpPr>
            <a:cxnSpLocks/>
            <a:stCxn id="19" idx="0"/>
            <a:endCxn id="17" idx="2"/>
          </p:cNvCxnSpPr>
          <p:nvPr/>
        </p:nvCxnSpPr>
        <p:spPr>
          <a:xfrm flipV="1">
            <a:off x="996411" y="4970843"/>
            <a:ext cx="425715" cy="58645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D38A2EF-8BC9-0D4F-9039-ECE3E180EE22}"/>
              </a:ext>
            </a:extLst>
          </p:cNvPr>
          <p:cNvCxnSpPr>
            <a:cxnSpLocks/>
            <a:stCxn id="12" idx="0"/>
            <a:endCxn id="17" idx="2"/>
          </p:cNvCxnSpPr>
          <p:nvPr/>
        </p:nvCxnSpPr>
        <p:spPr>
          <a:xfrm flipH="1" flipV="1">
            <a:off x="1422126" y="4970843"/>
            <a:ext cx="1400218" cy="58645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圓角矩形 30">
            <a:extLst>
              <a:ext uri="{FF2B5EF4-FFF2-40B4-BE49-F238E27FC236}">
                <a16:creationId xmlns:a16="http://schemas.microsoft.com/office/drawing/2014/main" id="{2C85E786-7D06-1847-A7EA-796834F798F6}"/>
              </a:ext>
            </a:extLst>
          </p:cNvPr>
          <p:cNvSpPr/>
          <p:nvPr/>
        </p:nvSpPr>
        <p:spPr>
          <a:xfrm>
            <a:off x="2891694" y="3639536"/>
            <a:ext cx="6228286" cy="1517676"/>
          </a:xfrm>
          <a:prstGeom prst="roundRect">
            <a:avLst>
              <a:gd name="adj" fmla="val 9334"/>
            </a:avLst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6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圓角矩形 30">
            <a:extLst>
              <a:ext uri="{FF2B5EF4-FFF2-40B4-BE49-F238E27FC236}">
                <a16:creationId xmlns:a16="http://schemas.microsoft.com/office/drawing/2014/main" id="{05A27CAB-EF71-694E-88A3-B490D4B5834A}"/>
              </a:ext>
            </a:extLst>
          </p:cNvPr>
          <p:cNvSpPr/>
          <p:nvPr/>
        </p:nvSpPr>
        <p:spPr>
          <a:xfrm>
            <a:off x="6679869" y="5535059"/>
            <a:ext cx="2276686" cy="867206"/>
          </a:xfrm>
          <a:prstGeom prst="roundRect">
            <a:avLst>
              <a:gd name="adj" fmla="val 9334"/>
            </a:avLst>
          </a:prstGeom>
          <a:solidFill>
            <a:schemeClr val="accent5">
              <a:lumMod val="60000"/>
              <a:lumOff val="40000"/>
            </a:schemeClr>
          </a:solidFill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Meta-Learning</a:t>
            </a:r>
            <a:endParaRPr kumimoji="1" lang="zh-TW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圓角矩形 30">
            <a:extLst>
              <a:ext uri="{FF2B5EF4-FFF2-40B4-BE49-F238E27FC236}">
                <a16:creationId xmlns:a16="http://schemas.microsoft.com/office/drawing/2014/main" id="{647F7E8D-F8E8-2E41-B388-8E26897ECCC5}"/>
              </a:ext>
            </a:extLst>
          </p:cNvPr>
          <p:cNvSpPr/>
          <p:nvPr/>
        </p:nvSpPr>
        <p:spPr>
          <a:xfrm>
            <a:off x="9137049" y="5535059"/>
            <a:ext cx="2673819" cy="867207"/>
          </a:xfrm>
          <a:prstGeom prst="roundRect">
            <a:avLst>
              <a:gd name="adj" fmla="val 9334"/>
            </a:avLst>
          </a:prstGeom>
          <a:solidFill>
            <a:schemeClr val="accent5">
              <a:lumMod val="60000"/>
              <a:lumOff val="40000"/>
            </a:schemeClr>
          </a:solidFill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Few Shot Learning</a:t>
            </a:r>
            <a:endParaRPr kumimoji="1" lang="zh-TW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圓角矩形 30">
            <a:extLst>
              <a:ext uri="{FF2B5EF4-FFF2-40B4-BE49-F238E27FC236}">
                <a16:creationId xmlns:a16="http://schemas.microsoft.com/office/drawing/2014/main" id="{74EE63E9-0523-804E-8A09-56714826AA51}"/>
              </a:ext>
            </a:extLst>
          </p:cNvPr>
          <p:cNvSpPr/>
          <p:nvPr/>
        </p:nvSpPr>
        <p:spPr>
          <a:xfrm>
            <a:off x="3825557" y="5564146"/>
            <a:ext cx="2673819" cy="809032"/>
          </a:xfrm>
          <a:prstGeom prst="roundRect">
            <a:avLst>
              <a:gd name="adj" fmla="val 9334"/>
            </a:avLst>
          </a:prstGeom>
          <a:solidFill>
            <a:schemeClr val="accent5">
              <a:lumMod val="60000"/>
              <a:lumOff val="40000"/>
            </a:schemeClr>
          </a:solidFill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Knowledge Graph Completion</a:t>
            </a:r>
            <a:endParaRPr kumimoji="1" lang="zh-TW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41C4DD-0163-324D-9209-AEA233BC19FD}"/>
              </a:ext>
            </a:extLst>
          </p:cNvPr>
          <p:cNvSpPr txBox="1"/>
          <p:nvPr/>
        </p:nvSpPr>
        <p:spPr>
          <a:xfrm>
            <a:off x="762000" y="6488544"/>
            <a:ext cx="103977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Min-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Day (2021), "Artificial Intelligence for Knowledge Graphs of Cryptocurrency Anti-money Laundering in Fintech",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in Proceedings of the 2021 IEEE/ACM International Conference on Advances in Social Networks Analysis and Mining (ASONAM 2021), Virtual Event, Netherlands, November 8-11, 2021.</a:t>
            </a:r>
          </a:p>
        </p:txBody>
      </p:sp>
    </p:spTree>
    <p:extLst>
      <p:ext uri="{BB962C8B-B14F-4D97-AF65-F5344CB8AC3E}">
        <p14:creationId xmlns:p14="http://schemas.microsoft.com/office/powerpoint/2010/main" val="39949791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CBE88-1E8B-B14A-8D6A-9D3D47D00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55885"/>
          </a:xfrm>
        </p:spPr>
        <p:txBody>
          <a:bodyPr>
            <a:normAutofit fontScale="90000"/>
          </a:bodyPr>
          <a:lstStyle/>
          <a:p>
            <a:r>
              <a:rPr lang="en-US" dirty="0"/>
              <a:t>Research Trend of </a:t>
            </a:r>
            <a:r>
              <a:rPr lang="en-US" dirty="0">
                <a:solidFill>
                  <a:srgbClr val="C00000"/>
                </a:solidFill>
              </a:rPr>
              <a:t>Cryptocurrency</a:t>
            </a:r>
            <a:r>
              <a:rPr lang="en-US" dirty="0"/>
              <a:t> Research </a:t>
            </a:r>
            <a:br>
              <a:rPr lang="en-US" dirty="0"/>
            </a:br>
            <a:r>
              <a:rPr lang="en-US" dirty="0"/>
              <a:t>on Web of Science (2014-2021)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C6CDF2-CA9E-1F4C-A107-3784E64BF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81DAF8-7FF8-E749-B2EB-2CE9C64C8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224" y="1305097"/>
            <a:ext cx="8372301" cy="52155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AFB87C-67C2-7540-B526-AD11B6CA744F}"/>
              </a:ext>
            </a:extLst>
          </p:cNvPr>
          <p:cNvSpPr txBox="1"/>
          <p:nvPr/>
        </p:nvSpPr>
        <p:spPr>
          <a:xfrm>
            <a:off x="4420986" y="1463040"/>
            <a:ext cx="33500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Cryptocurrency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44C2B2-AD34-AF4D-AC76-372BE3D7556A}"/>
              </a:ext>
            </a:extLst>
          </p:cNvPr>
          <p:cNvSpPr txBox="1"/>
          <p:nvPr/>
        </p:nvSpPr>
        <p:spPr>
          <a:xfrm>
            <a:off x="762000" y="6488544"/>
            <a:ext cx="103977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Min-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Day (2021), "Artificial Intelligence for Knowledge Graphs of Cryptocurrency Anti-money Laundering in Fintech",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in Proceedings of the 2021 IEEE/ACM International Conference on Advances in Social Networks Analysis and Mining (ASONAM 2021), Virtual Event, Netherlands, November 8-11, 2021.</a:t>
            </a:r>
          </a:p>
        </p:txBody>
      </p:sp>
    </p:spTree>
    <p:extLst>
      <p:ext uri="{BB962C8B-B14F-4D97-AF65-F5344CB8AC3E}">
        <p14:creationId xmlns:p14="http://schemas.microsoft.com/office/powerpoint/2010/main" val="381155456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CBE88-1E8B-B14A-8D6A-9D3D47D00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55885"/>
          </a:xfrm>
        </p:spPr>
        <p:txBody>
          <a:bodyPr>
            <a:normAutofit fontScale="90000"/>
          </a:bodyPr>
          <a:lstStyle/>
          <a:p>
            <a:r>
              <a:rPr lang="en-US" dirty="0"/>
              <a:t>Research Trend of </a:t>
            </a:r>
            <a:r>
              <a:rPr lang="en-US" dirty="0">
                <a:solidFill>
                  <a:srgbClr val="C00000"/>
                </a:solidFill>
              </a:rPr>
              <a:t>Anti-money Laundering </a:t>
            </a:r>
            <a:r>
              <a:rPr lang="en-US" dirty="0"/>
              <a:t>Research on Web of Science (1997-2021)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C6CDF2-CA9E-1F4C-A107-3784E64BF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BC172B-C95E-8F43-B7DF-A10758BFB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825" y="1443478"/>
            <a:ext cx="7769307" cy="50772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50B83E-F875-E646-A57A-10D6A06BC0C8}"/>
              </a:ext>
            </a:extLst>
          </p:cNvPr>
          <p:cNvSpPr txBox="1"/>
          <p:nvPr/>
        </p:nvSpPr>
        <p:spPr>
          <a:xfrm>
            <a:off x="3909753" y="1528882"/>
            <a:ext cx="43724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Anti-money Laundering (AML)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A3FD7B-CC22-F548-B3B7-20A165846C42}"/>
              </a:ext>
            </a:extLst>
          </p:cNvPr>
          <p:cNvSpPr txBox="1"/>
          <p:nvPr/>
        </p:nvSpPr>
        <p:spPr>
          <a:xfrm>
            <a:off x="762000" y="6488544"/>
            <a:ext cx="103977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Min-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Day (2021), "Artificial Intelligence for Knowledge Graphs of Cryptocurrency Anti-money Laundering in Fintech",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in Proceedings of the 2021 IEEE/ACM International Conference on Advances in Social Networks Analysis and Mining (ASONAM 2021), Virtual Event, Netherlands, November 8-11, 2021.</a:t>
            </a:r>
          </a:p>
        </p:txBody>
      </p:sp>
    </p:spTree>
    <p:extLst>
      <p:ext uri="{BB962C8B-B14F-4D97-AF65-F5344CB8AC3E}">
        <p14:creationId xmlns:p14="http://schemas.microsoft.com/office/powerpoint/2010/main" val="59133935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9AF00-B6F5-BD49-8DBA-5ABDE104A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9377"/>
            <a:ext cx="11222181" cy="666418"/>
          </a:xfrm>
        </p:spPr>
        <p:txBody>
          <a:bodyPr>
            <a:normAutofit fontScale="90000"/>
          </a:bodyPr>
          <a:lstStyle/>
          <a:p>
            <a:r>
              <a:rPr lang="en-US" dirty="0"/>
              <a:t>Top keywords in </a:t>
            </a:r>
            <a:r>
              <a:rPr lang="en-US" dirty="0">
                <a:solidFill>
                  <a:srgbClr val="C00000"/>
                </a:solidFill>
              </a:rPr>
              <a:t>Cryptocurrency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F2488FC-0041-4A4A-AA5C-F100CAAED8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7959070"/>
              </p:ext>
            </p:extLst>
          </p:nvPr>
        </p:nvGraphicFramePr>
        <p:xfrm>
          <a:off x="856077" y="755091"/>
          <a:ext cx="10479846" cy="5760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2228">
                  <a:extLst>
                    <a:ext uri="{9D8B030D-6E8A-4147-A177-3AD203B41FA5}">
                      <a16:colId xmlns:a16="http://schemas.microsoft.com/office/drawing/2014/main" val="4257570844"/>
                    </a:ext>
                  </a:extLst>
                </a:gridCol>
                <a:gridCol w="5104015">
                  <a:extLst>
                    <a:ext uri="{9D8B030D-6E8A-4147-A177-3AD203B41FA5}">
                      <a16:colId xmlns:a16="http://schemas.microsoft.com/office/drawing/2014/main" val="260425462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287454431"/>
                    </a:ext>
                  </a:extLst>
                </a:gridCol>
                <a:gridCol w="2557683">
                  <a:extLst>
                    <a:ext uri="{9D8B030D-6E8A-4147-A177-3AD203B41FA5}">
                      <a16:colId xmlns:a16="http://schemas.microsoft.com/office/drawing/2014/main" val="2358886863"/>
                    </a:ext>
                  </a:extLst>
                </a:gridCol>
              </a:tblGrid>
              <a:tr h="2681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Rank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Keyword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Frequency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Percentage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648987439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bitcoin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945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6.91%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2525012399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cryptocurrency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825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6.03%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253495089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blockchain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523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3.82%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2664728399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cryptocurrencies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247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1.81%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481938460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volatility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222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1.62%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2096443588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inefficiency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1.08%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2060331660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gold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0.94%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480377006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hedge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0.64%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050689680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ethereum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0.62%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57070458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economics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0.55%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3273763531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returns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0.53%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212587971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security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0.46%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3688043565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technology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0.43%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2888648862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internet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0.41%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633568954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market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0.41%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059621455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risk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0.40%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4184840573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safe haven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0.39%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485095648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smart contracts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0.39%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2592267333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garch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0.37%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2460754156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model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0.37%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33644713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8E5F4-9B41-2E48-A9CB-716E6051E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9695C9-0921-BF47-AFF0-6D93B5C754D6}"/>
              </a:ext>
            </a:extLst>
          </p:cNvPr>
          <p:cNvSpPr txBox="1"/>
          <p:nvPr/>
        </p:nvSpPr>
        <p:spPr>
          <a:xfrm>
            <a:off x="762000" y="6516254"/>
            <a:ext cx="103977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Min-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Yuh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Day (2021), "Artificial Intelligence for Knowledge Graphs of Cryptocurrency Anti-money Laundering in Fintech", </a:t>
            </a:r>
            <a:br>
              <a:rPr lang="en-US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in Proceedings of the 2021 IEEE/ACM International Conference on Advances in Social Networks Analysis and Mining (ASONAM 2021), Virtual Event, Netherlands, November 8-11, 2021.</a:t>
            </a:r>
          </a:p>
        </p:txBody>
      </p:sp>
    </p:spTree>
    <p:extLst>
      <p:ext uri="{BB962C8B-B14F-4D97-AF65-F5344CB8AC3E}">
        <p14:creationId xmlns:p14="http://schemas.microsoft.com/office/powerpoint/2010/main" val="90095921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CBDD1-E54C-CA4A-9086-C5F5D10F3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49310"/>
          </a:xfrm>
        </p:spPr>
        <p:txBody>
          <a:bodyPr>
            <a:normAutofit/>
          </a:bodyPr>
          <a:lstStyle/>
          <a:p>
            <a:r>
              <a:rPr lang="en-US" dirty="0"/>
              <a:t>Word Cloud for Cryptocurrency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7FC9A-C2D2-C34A-AF58-733AFC285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8E9ED4-596F-0244-98E0-CB60E5CB0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3" b="14537"/>
          <a:stretch/>
        </p:blipFill>
        <p:spPr bwMode="auto">
          <a:xfrm>
            <a:off x="1745672" y="928994"/>
            <a:ext cx="8113222" cy="57384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B7DEAD-C1EB-EE4D-B183-001526C15475}"/>
              </a:ext>
            </a:extLst>
          </p:cNvPr>
          <p:cNvSpPr txBox="1"/>
          <p:nvPr/>
        </p:nvSpPr>
        <p:spPr>
          <a:xfrm>
            <a:off x="762000" y="6516254"/>
            <a:ext cx="103977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Min-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Yuh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Day (2021), "Artificial Intelligence for Knowledge Graphs of Cryptocurrency Anti-money Laundering in Fintech", </a:t>
            </a:r>
            <a:br>
              <a:rPr lang="en-US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in Proceedings of the 2021 IEEE/ACM International Conference on Advances in Social Networks Analysis and Mining (ASONAM 2021), Virtual Event, Netherlands, November 8-11, 2021.</a:t>
            </a:r>
          </a:p>
        </p:txBody>
      </p:sp>
    </p:spTree>
    <p:extLst>
      <p:ext uri="{BB962C8B-B14F-4D97-AF65-F5344CB8AC3E}">
        <p14:creationId xmlns:p14="http://schemas.microsoft.com/office/powerpoint/2010/main" val="1004979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1524001" y="0"/>
            <a:ext cx="8964488" cy="1557338"/>
          </a:xfrm>
        </p:spPr>
        <p:txBody>
          <a:bodyPr/>
          <a:lstStyle/>
          <a:p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Yves </a:t>
            </a:r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Hilpisch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(2018),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</a:rPr>
              <a:t>Python for Finance: Mastering Data-Driven Finance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2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O'Reilly</a:t>
            </a:r>
            <a:endParaRPr lang="zh-TW" altLang="en-US" sz="26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4579" name="矩形 4"/>
          <p:cNvSpPr>
            <a:spLocks noChangeArrowheads="1"/>
          </p:cNvSpPr>
          <p:nvPr/>
        </p:nvSpPr>
        <p:spPr bwMode="auto">
          <a:xfrm>
            <a:off x="3648075" y="6611939"/>
            <a:ext cx="53038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https://www.amazon.com/Python-Finance-Mastering-Data-Driven/dp/1492024333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9741C4-AA1B-B84D-84D2-0FA93F2A1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1556793"/>
            <a:ext cx="3775248" cy="494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262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4430E-0BDF-BF44-A286-4F8616033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51974"/>
            <a:ext cx="11587941" cy="786247"/>
          </a:xfrm>
        </p:spPr>
        <p:txBody>
          <a:bodyPr>
            <a:normAutofit fontScale="90000"/>
          </a:bodyPr>
          <a:lstStyle/>
          <a:p>
            <a:r>
              <a:rPr lang="en-US" dirty="0"/>
              <a:t>Top keywords in </a:t>
            </a:r>
            <a:r>
              <a:rPr lang="en-US" dirty="0">
                <a:solidFill>
                  <a:srgbClr val="C00000"/>
                </a:solidFill>
              </a:rPr>
              <a:t>Anti-money Laundering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F8BD42F-4C31-854C-BA9F-CC79F7D3DF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9159198"/>
              </p:ext>
            </p:extLst>
          </p:nvPr>
        </p:nvGraphicFramePr>
        <p:xfrm>
          <a:off x="713601" y="810511"/>
          <a:ext cx="10446196" cy="5760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5587">
                  <a:extLst>
                    <a:ext uri="{9D8B030D-6E8A-4147-A177-3AD203B41FA5}">
                      <a16:colId xmlns:a16="http://schemas.microsoft.com/office/drawing/2014/main" val="830209174"/>
                    </a:ext>
                  </a:extLst>
                </a:gridCol>
                <a:gridCol w="5178171">
                  <a:extLst>
                    <a:ext uri="{9D8B030D-6E8A-4147-A177-3AD203B41FA5}">
                      <a16:colId xmlns:a16="http://schemas.microsoft.com/office/drawing/2014/main" val="2909782369"/>
                    </a:ext>
                  </a:extLst>
                </a:gridCol>
                <a:gridCol w="1521270">
                  <a:extLst>
                    <a:ext uri="{9D8B030D-6E8A-4147-A177-3AD203B41FA5}">
                      <a16:colId xmlns:a16="http://schemas.microsoft.com/office/drawing/2014/main" val="1582644989"/>
                    </a:ext>
                  </a:extLst>
                </a:gridCol>
                <a:gridCol w="2451168">
                  <a:extLst>
                    <a:ext uri="{9D8B030D-6E8A-4147-A177-3AD203B41FA5}">
                      <a16:colId xmlns:a16="http://schemas.microsoft.com/office/drawing/2014/main" val="3588240607"/>
                    </a:ext>
                  </a:extLst>
                </a:gridCol>
              </a:tblGrid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Rank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Keyword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Frequency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Percentage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3715897665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money laundering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173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7.15%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462430408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anti-money laundering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3.76%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450881640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compliance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1.28%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558686383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aml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1.07%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3011664249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corruption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0.95%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3166424707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crime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0.83%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735501029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fatf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0.83%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2700872819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terrorism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0.70%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617851363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risk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0.62%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672073188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governance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0.58%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2709726151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regulation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0.54%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3141119252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anti-money laundering (</a:t>
                      </a:r>
                      <a:r>
                        <a:rPr lang="en-US" sz="1800" dirty="0" err="1">
                          <a:effectLst/>
                        </a:rPr>
                        <a:t>aml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0.50%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812779929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blockchain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0.50%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4277154454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financial action task force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0.50%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14411196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lawyers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0.50%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565781014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terrorism financing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0.50%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442197505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bitcoin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0.45%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3973136538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customer due diligence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0.45%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1378351328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financial crime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0.45%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4188298800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global governance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0.45%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305" marR="27305" marT="0" marB="0" anchor="ctr"/>
                </a:tc>
                <a:extLst>
                  <a:ext uri="{0D108BD9-81ED-4DB2-BD59-A6C34878D82A}">
                    <a16:rowId xmlns:a16="http://schemas.microsoft.com/office/drawing/2014/main" val="419170504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0B649C-85DB-2F4F-9797-C8B37E978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D3B14C-0762-DD49-BC01-30EE82ABD484}"/>
              </a:ext>
            </a:extLst>
          </p:cNvPr>
          <p:cNvSpPr txBox="1"/>
          <p:nvPr/>
        </p:nvSpPr>
        <p:spPr>
          <a:xfrm>
            <a:off x="762000" y="6516254"/>
            <a:ext cx="103977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Min-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Yuh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Day (2021), "Artificial Intelligence for Knowledge Graphs of Cryptocurrency Anti-money Laundering in Fintech", </a:t>
            </a:r>
            <a:br>
              <a:rPr lang="en-US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in Proceedings of the 2021 IEEE/ACM International Conference on Advances in Social Networks Analysis and Mining (ASONAM 2021), Virtual Event, Netherlands, November 8-11, 2021.</a:t>
            </a:r>
          </a:p>
        </p:txBody>
      </p:sp>
    </p:spTree>
    <p:extLst>
      <p:ext uri="{BB962C8B-B14F-4D97-AF65-F5344CB8AC3E}">
        <p14:creationId xmlns:p14="http://schemas.microsoft.com/office/powerpoint/2010/main" val="364591688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ACD0A-914F-7D47-A387-5303E7F2C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06107"/>
          </a:xfrm>
        </p:spPr>
        <p:txBody>
          <a:bodyPr>
            <a:normAutofit/>
          </a:bodyPr>
          <a:lstStyle/>
          <a:p>
            <a:r>
              <a:rPr lang="en-US" dirty="0"/>
              <a:t>Word Cloud for </a:t>
            </a:r>
            <a:r>
              <a:rPr lang="en-US" dirty="0">
                <a:solidFill>
                  <a:srgbClr val="C00000"/>
                </a:solidFill>
              </a:rPr>
              <a:t>Anti-money Laundering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851EE6-D511-BC44-A64F-E0727C25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7DB39D-39C2-A246-ABD1-4B97D755A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345" y="1194120"/>
            <a:ext cx="5354219" cy="53542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DC3588-B0AF-0040-8FC4-5D9A16B51AA5}"/>
              </a:ext>
            </a:extLst>
          </p:cNvPr>
          <p:cNvSpPr txBox="1"/>
          <p:nvPr/>
        </p:nvSpPr>
        <p:spPr>
          <a:xfrm>
            <a:off x="762000" y="6516254"/>
            <a:ext cx="103977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Min-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Yuh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Day (2021), "Artificial Intelligence for Knowledge Graphs of Cryptocurrency Anti-money Laundering in Fintech", </a:t>
            </a:r>
            <a:br>
              <a:rPr lang="en-US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in Proceedings of the 2021 IEEE/ACM International Conference on Advances in Social Networks Analysis and Mining (ASONAM 2021), Virtual Event, Netherlands, November 8-11, 2021.</a:t>
            </a:r>
          </a:p>
        </p:txBody>
      </p:sp>
    </p:spTree>
    <p:extLst>
      <p:ext uri="{BB962C8B-B14F-4D97-AF65-F5344CB8AC3E}">
        <p14:creationId xmlns:p14="http://schemas.microsoft.com/office/powerpoint/2010/main" val="28645214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103C7-8CF1-7C45-8E68-C515C9192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30999"/>
          </a:xfrm>
        </p:spPr>
        <p:txBody>
          <a:bodyPr>
            <a:normAutofit fontScale="90000"/>
          </a:bodyPr>
          <a:lstStyle/>
          <a:p>
            <a:r>
              <a:rPr lang="en-US" dirty="0"/>
              <a:t>Keyword Co-occurrence of </a:t>
            </a:r>
            <a:r>
              <a:rPr lang="en-US" dirty="0">
                <a:solidFill>
                  <a:srgbClr val="C00000"/>
                </a:solidFill>
              </a:rPr>
              <a:t>Knowledge Graph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27A37-626A-4848-812B-D9094605E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EEA28A-0ADD-C54E-BD0D-A48EF6F2D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523" y="869118"/>
            <a:ext cx="6635910" cy="57567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5B52CB-54CC-E442-A16A-79D6EF551C81}"/>
              </a:ext>
            </a:extLst>
          </p:cNvPr>
          <p:cNvSpPr txBox="1"/>
          <p:nvPr/>
        </p:nvSpPr>
        <p:spPr>
          <a:xfrm>
            <a:off x="144336" y="1566269"/>
            <a:ext cx="319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VOSviewer</a:t>
            </a:r>
            <a:r>
              <a:rPr lang="en-US" sz="1400" b="1" dirty="0"/>
              <a:t>:</a:t>
            </a:r>
          </a:p>
          <a:p>
            <a:r>
              <a:rPr lang="en-US" sz="1400" b="1" dirty="0"/>
              <a:t>Visualizing scientific landscapes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D2CF3A-ACE8-1944-98D0-3CEF9AAB7679}"/>
              </a:ext>
            </a:extLst>
          </p:cNvPr>
          <p:cNvSpPr txBox="1"/>
          <p:nvPr/>
        </p:nvSpPr>
        <p:spPr>
          <a:xfrm>
            <a:off x="762000" y="6516254"/>
            <a:ext cx="103977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Min-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Yuh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Day (2021), "Artificial Intelligence for Knowledge Graphs of Cryptocurrency Anti-money Laundering in Fintech", </a:t>
            </a:r>
            <a:br>
              <a:rPr lang="en-US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in Proceedings of the 2021 IEEE/ACM International Conference on Advances in Social Networks Analysis and Mining (ASONAM 2021), Virtual Event, Netherlands, November 8-11, 2021.</a:t>
            </a:r>
          </a:p>
        </p:txBody>
      </p:sp>
    </p:spTree>
    <p:extLst>
      <p:ext uri="{BB962C8B-B14F-4D97-AF65-F5344CB8AC3E}">
        <p14:creationId xmlns:p14="http://schemas.microsoft.com/office/powerpoint/2010/main" val="187676132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BD2B1-0C7A-C64E-90DE-CB08B8B34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99863"/>
          </a:xfrm>
        </p:spPr>
        <p:txBody>
          <a:bodyPr>
            <a:normAutofit/>
          </a:bodyPr>
          <a:lstStyle/>
          <a:p>
            <a:r>
              <a:rPr lang="en-US" dirty="0"/>
              <a:t>Cryptocurrency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8375C-2F7F-AE44-B329-24763DC78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222133-6493-0140-B882-4E8677C68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t="8532" r="7720" b="11817"/>
          <a:stretch/>
        </p:blipFill>
        <p:spPr bwMode="auto">
          <a:xfrm>
            <a:off x="1860892" y="796769"/>
            <a:ext cx="8470215" cy="57239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6DD6CF-24DC-B048-83F8-A4FCAA7499FB}"/>
              </a:ext>
            </a:extLst>
          </p:cNvPr>
          <p:cNvSpPr txBox="1"/>
          <p:nvPr/>
        </p:nvSpPr>
        <p:spPr>
          <a:xfrm>
            <a:off x="144336" y="1566269"/>
            <a:ext cx="319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VOSviewer</a:t>
            </a:r>
            <a:r>
              <a:rPr lang="en-US" sz="1400" b="1" dirty="0"/>
              <a:t>:</a:t>
            </a:r>
          </a:p>
          <a:p>
            <a:r>
              <a:rPr lang="en-US" sz="1400" b="1" dirty="0"/>
              <a:t>Visualizing scientific landscapes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003E3-34D2-D44A-8E33-2C1787C9E629}"/>
              </a:ext>
            </a:extLst>
          </p:cNvPr>
          <p:cNvSpPr txBox="1"/>
          <p:nvPr/>
        </p:nvSpPr>
        <p:spPr>
          <a:xfrm>
            <a:off x="762000" y="6516254"/>
            <a:ext cx="103977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Min-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Yuh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Day (2021), "Artificial Intelligence for Knowledge Graphs of Cryptocurrency Anti-money Laundering in Fintech", </a:t>
            </a:r>
            <a:br>
              <a:rPr lang="en-US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in Proceedings of the 2021 IEEE/ACM International Conference on Advances in Social Networks Analysis and Mining (ASONAM 2021), Virtual Event, Netherlands, November 8-11, 2021.</a:t>
            </a:r>
          </a:p>
        </p:txBody>
      </p:sp>
    </p:spTree>
    <p:extLst>
      <p:ext uri="{BB962C8B-B14F-4D97-AF65-F5344CB8AC3E}">
        <p14:creationId xmlns:p14="http://schemas.microsoft.com/office/powerpoint/2010/main" val="369800830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7F66D-03F0-B84F-94CB-41E508FE8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8604"/>
            <a:ext cx="11222181" cy="1045303"/>
          </a:xfrm>
        </p:spPr>
        <p:txBody>
          <a:bodyPr/>
          <a:lstStyle/>
          <a:p>
            <a:r>
              <a:rPr lang="en-US" dirty="0"/>
              <a:t>Anti-money Laundering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6F5E0-1F15-E84F-903A-99DBD7A6D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ABACFA-BE4E-5F48-B22F-270E768CF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11" y="966579"/>
            <a:ext cx="6749936" cy="5653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395559-0172-B84A-A2E6-FA2D94B6ADC2}"/>
              </a:ext>
            </a:extLst>
          </p:cNvPr>
          <p:cNvSpPr txBox="1"/>
          <p:nvPr/>
        </p:nvSpPr>
        <p:spPr>
          <a:xfrm>
            <a:off x="144336" y="1566269"/>
            <a:ext cx="319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VOSviewer</a:t>
            </a:r>
            <a:r>
              <a:rPr lang="en-US" sz="1400" b="1" dirty="0"/>
              <a:t>:</a:t>
            </a:r>
          </a:p>
          <a:p>
            <a:r>
              <a:rPr lang="en-US" sz="1400" b="1" dirty="0"/>
              <a:t>Visualizing scientific landscapes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27EA7-FD12-3440-A1FD-DE5CCDE7E376}"/>
              </a:ext>
            </a:extLst>
          </p:cNvPr>
          <p:cNvSpPr txBox="1"/>
          <p:nvPr/>
        </p:nvSpPr>
        <p:spPr>
          <a:xfrm>
            <a:off x="762000" y="6516254"/>
            <a:ext cx="103977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Min-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Yuh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Day (2021), "Artificial Intelligence for Knowledge Graphs of Cryptocurrency Anti-money Laundering in Fintech", </a:t>
            </a:r>
            <a:br>
              <a:rPr lang="en-US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in Proceedings of the 2021 IEEE/ACM International Conference on Advances in Social Networks Analysis and Mining (ASONAM 2021), Virtual Event, Netherlands, November 8-11, 2021.</a:t>
            </a:r>
          </a:p>
        </p:txBody>
      </p:sp>
    </p:spTree>
    <p:extLst>
      <p:ext uri="{BB962C8B-B14F-4D97-AF65-F5344CB8AC3E}">
        <p14:creationId xmlns:p14="http://schemas.microsoft.com/office/powerpoint/2010/main" val="290841457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0BA20-4ED8-AD45-B022-CCEE559AB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-20802"/>
            <a:ext cx="11222181" cy="55179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Knowledge Graphs, Cryptocurrency, Anti-money Laundering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A7A76-18BA-2E49-A287-203394B36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0C5BBF-0631-D244-B648-72A67171CD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t="6329" r="6747" b="8868"/>
          <a:stretch/>
        </p:blipFill>
        <p:spPr bwMode="auto">
          <a:xfrm>
            <a:off x="2427316" y="686902"/>
            <a:ext cx="7877286" cy="58877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6E7565-1970-3D40-BB84-151B93ABF4DE}"/>
              </a:ext>
            </a:extLst>
          </p:cNvPr>
          <p:cNvSpPr txBox="1"/>
          <p:nvPr/>
        </p:nvSpPr>
        <p:spPr>
          <a:xfrm>
            <a:off x="144336" y="1566269"/>
            <a:ext cx="319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VOSviewer</a:t>
            </a:r>
            <a:r>
              <a:rPr lang="en-US" sz="1400" b="1" dirty="0"/>
              <a:t>:</a:t>
            </a:r>
          </a:p>
          <a:p>
            <a:r>
              <a:rPr lang="en-US" sz="1400" b="1" dirty="0"/>
              <a:t>Visualizing scientific landscapes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5BE027-6BB4-304D-BEAA-6D0B7B92B7B6}"/>
              </a:ext>
            </a:extLst>
          </p:cNvPr>
          <p:cNvSpPr txBox="1"/>
          <p:nvPr/>
        </p:nvSpPr>
        <p:spPr>
          <a:xfrm>
            <a:off x="762000" y="6516254"/>
            <a:ext cx="103977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Min-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Yuh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Day (2021), "Artificial Intelligence for Knowledge Graphs of Cryptocurrency Anti-money Laundering in Fintech", </a:t>
            </a:r>
            <a:br>
              <a:rPr lang="en-US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in Proceedings of the 2021 IEEE/ACM International Conference on Advances in Social Networks Analysis and Mining (ASONAM 2021), Virtual Event, Netherlands, November 8-11, 2021.</a:t>
            </a:r>
          </a:p>
        </p:txBody>
      </p:sp>
    </p:spTree>
    <p:extLst>
      <p:ext uri="{BB962C8B-B14F-4D97-AF65-F5344CB8AC3E}">
        <p14:creationId xmlns:p14="http://schemas.microsoft.com/office/powerpoint/2010/main" val="122026119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116B9-1FDD-E744-BED7-4A3F6D189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54" y="56101"/>
            <a:ext cx="11332491" cy="565309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Top 20 Journal Published </a:t>
            </a:r>
            <a:r>
              <a:rPr lang="en-US" sz="2400" dirty="0">
                <a:solidFill>
                  <a:srgbClr val="C00000"/>
                </a:solidFill>
              </a:rPr>
              <a:t>Cryptocurrency</a:t>
            </a:r>
            <a:r>
              <a:rPr lang="en-US" sz="2400" dirty="0"/>
              <a:t> Research on Web of Science (Total Journals: 1572)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FFEC240-80D8-3445-AB6C-30DE7E4ADF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5598663"/>
              </p:ext>
            </p:extLst>
          </p:nvPr>
        </p:nvGraphicFramePr>
        <p:xfrm>
          <a:off x="412290" y="621410"/>
          <a:ext cx="11227856" cy="58805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4578">
                  <a:extLst>
                    <a:ext uri="{9D8B030D-6E8A-4147-A177-3AD203B41FA5}">
                      <a16:colId xmlns:a16="http://schemas.microsoft.com/office/drawing/2014/main" val="3699545544"/>
                    </a:ext>
                  </a:extLst>
                </a:gridCol>
                <a:gridCol w="7492972">
                  <a:extLst>
                    <a:ext uri="{9D8B030D-6E8A-4147-A177-3AD203B41FA5}">
                      <a16:colId xmlns:a16="http://schemas.microsoft.com/office/drawing/2014/main" val="2323055409"/>
                    </a:ext>
                  </a:extLst>
                </a:gridCol>
                <a:gridCol w="994261">
                  <a:extLst>
                    <a:ext uri="{9D8B030D-6E8A-4147-A177-3AD203B41FA5}">
                      <a16:colId xmlns:a16="http://schemas.microsoft.com/office/drawing/2014/main" val="3229385956"/>
                    </a:ext>
                  </a:extLst>
                </a:gridCol>
                <a:gridCol w="1766045">
                  <a:extLst>
                    <a:ext uri="{9D8B030D-6E8A-4147-A177-3AD203B41FA5}">
                      <a16:colId xmlns:a16="http://schemas.microsoft.com/office/drawing/2014/main" val="3267870630"/>
                    </a:ext>
                  </a:extLst>
                </a:gridCol>
              </a:tblGrid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Rank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Journal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Count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Percentage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934835291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Finance Research Letters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5.22%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1944768607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IEEE Access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3.88%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1778917761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Journal of Risk and Financial Management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2.54%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1992570853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Physica a-Statistical Mechanics and Its Applications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2.48%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754086395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Economics Letters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2.10%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468401037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Research in International Business and Finance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1.84%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854332950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International Review of Financial Analysis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1.78%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1497702046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Mathematics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1.34%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168304612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Applied Economics Letters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1.27%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300732369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Applied Economics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1.08%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489769039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Journal of Alternative Investments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1.02%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763311897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Frontiers in Blockchain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0.89%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407664295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Sustainability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0.83%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49546253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North American Journal of Economics and Finance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0.76%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1924116165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Plos One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0.76%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1382784564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Future Generation Computer Systems-the International Journal of Escience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0.70%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584101727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Journal of International Financial Markets Institutions &amp; Money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0.70%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2601374766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Journal of Money Laundering Control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0.70%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2500395009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Technological Forecasting and Social Change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0.64%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2240325650"/>
                  </a:ext>
                </a:extLst>
              </a:tr>
              <a:tr h="2800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Chaos Solitons &amp; Fractals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0.57%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88968695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A04FE-CBB3-2942-B807-68CE12F3A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8E91A7-1299-7C4F-94A4-2E9C1034E4B3}"/>
              </a:ext>
            </a:extLst>
          </p:cNvPr>
          <p:cNvSpPr txBox="1"/>
          <p:nvPr/>
        </p:nvSpPr>
        <p:spPr>
          <a:xfrm>
            <a:off x="762000" y="6516254"/>
            <a:ext cx="103977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Min-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Yuh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Day (2021), "Artificial Intelligence for Knowledge Graphs of Cryptocurrency Anti-money Laundering in Fintech", </a:t>
            </a:r>
            <a:br>
              <a:rPr lang="en-US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in Proceedings of the 2021 IEEE/ACM International Conference on Advances in Social Networks Analysis and Mining (ASONAM 2021), Virtual Event, Netherlands, November 8-11, 2021.</a:t>
            </a:r>
          </a:p>
        </p:txBody>
      </p:sp>
    </p:spTree>
    <p:extLst>
      <p:ext uri="{BB962C8B-B14F-4D97-AF65-F5344CB8AC3E}">
        <p14:creationId xmlns:p14="http://schemas.microsoft.com/office/powerpoint/2010/main" val="169264254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116B9-1FDD-E744-BED7-4A3F6D189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27" y="56101"/>
            <a:ext cx="11690742" cy="666419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Top 20 Journal Published </a:t>
            </a:r>
            <a:r>
              <a:rPr lang="en-US" sz="2400" dirty="0">
                <a:solidFill>
                  <a:srgbClr val="C00000"/>
                </a:solidFill>
              </a:rPr>
              <a:t>Anti-money Laundering</a:t>
            </a:r>
            <a:r>
              <a:rPr lang="en-US" sz="2400" dirty="0"/>
              <a:t> research on Web of Science (Total Journals: 160)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A04FE-CBB3-2942-B807-68CE12F3A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DD08420E-5F8A-ED4B-9D8A-D2B468909E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2564767"/>
              </p:ext>
            </p:extLst>
          </p:nvPr>
        </p:nvGraphicFramePr>
        <p:xfrm>
          <a:off x="553800" y="693671"/>
          <a:ext cx="11084397" cy="5775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1233">
                  <a:extLst>
                    <a:ext uri="{9D8B030D-6E8A-4147-A177-3AD203B41FA5}">
                      <a16:colId xmlns:a16="http://schemas.microsoft.com/office/drawing/2014/main" val="2644429425"/>
                    </a:ext>
                  </a:extLst>
                </a:gridCol>
                <a:gridCol w="7434487">
                  <a:extLst>
                    <a:ext uri="{9D8B030D-6E8A-4147-A177-3AD203B41FA5}">
                      <a16:colId xmlns:a16="http://schemas.microsoft.com/office/drawing/2014/main" val="2705599349"/>
                    </a:ext>
                  </a:extLst>
                </a:gridCol>
                <a:gridCol w="1278033">
                  <a:extLst>
                    <a:ext uri="{9D8B030D-6E8A-4147-A177-3AD203B41FA5}">
                      <a16:colId xmlns:a16="http://schemas.microsoft.com/office/drawing/2014/main" val="418875664"/>
                    </a:ext>
                  </a:extLst>
                </a:gridCol>
                <a:gridCol w="1500644">
                  <a:extLst>
                    <a:ext uri="{9D8B030D-6E8A-4147-A177-3AD203B41FA5}">
                      <a16:colId xmlns:a16="http://schemas.microsoft.com/office/drawing/2014/main" val="3685733425"/>
                    </a:ext>
                  </a:extLst>
                </a:gridCol>
              </a:tblGrid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Rank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Journal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Count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Percentage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351017371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Journal of Money Laundering Control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197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45.39%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724374096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Crime Law and Social Change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4.15%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723960910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Trusts &amp; Trustees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2.07%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4122880597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Journal of Financial Regulation and Compliance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1.84%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127731668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European Journal on Criminal Policy and Research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1.38%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678342434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Financial and Credit Activity-Problems of Theory and Practice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1.38%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173049433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IEEE Access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0.92%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1073168956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Journal of Banking Regulation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0.92%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101611161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International Journal of Disclosure and Governance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0.69%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2300395128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International Review of Law and Economics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0.69%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519763592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Journal of Criminal Law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0.69%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998399151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Security Dialogue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0.69%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1669900110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Arab Law Quarterly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0.46%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2788397871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Asian Journal of Accounting and Governance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0.46%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2953844121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Cuestiones Politicas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0.46%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754058295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Estudios De Economia Aplicada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0.46%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770373936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European Journal of Crime Criminal Law and Criminal Justice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0.46%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4159053851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European Journal of Law and Economics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0.46%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05968835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Expert Systems with Applications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0.46%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332527519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Governance-an International Journal of Policy Administration and Institutions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0.46%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890" marR="8890" marT="0" marB="0" anchor="ctr"/>
                </a:tc>
                <a:extLst>
                  <a:ext uri="{0D108BD9-81ED-4DB2-BD59-A6C34878D82A}">
                    <a16:rowId xmlns:a16="http://schemas.microsoft.com/office/drawing/2014/main" val="87985536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FA68ABF-E94F-084F-8FFF-E70437C5308F}"/>
              </a:ext>
            </a:extLst>
          </p:cNvPr>
          <p:cNvSpPr txBox="1"/>
          <p:nvPr/>
        </p:nvSpPr>
        <p:spPr>
          <a:xfrm>
            <a:off x="762000" y="6516254"/>
            <a:ext cx="103977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Min-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Yuh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Day (2021), "Artificial Intelligence for Knowledge Graphs of Cryptocurrency Anti-money Laundering in Fintech", </a:t>
            </a:r>
            <a:br>
              <a:rPr lang="en-US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in Proceedings of the 2021 IEEE/ACM International Conference on Advances in Social Networks Analysis and Mining (ASONAM 2021), Virtual Event, Netherlands, November 8-11, 2021.</a:t>
            </a:r>
          </a:p>
        </p:txBody>
      </p:sp>
    </p:spTree>
    <p:extLst>
      <p:ext uri="{BB962C8B-B14F-4D97-AF65-F5344CB8AC3E}">
        <p14:creationId xmlns:p14="http://schemas.microsoft.com/office/powerpoint/2010/main" val="16297146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37F0A-C635-DB4B-B7F9-5C9D9D3B8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FF0B8-9D70-E143-B9B8-FB2911144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/>
            <a:r>
              <a:rPr lang="en-US" sz="4400" dirty="0"/>
              <a:t>AI in FinTech: Financial Services Innovation and Application </a:t>
            </a:r>
          </a:p>
          <a:p>
            <a:pPr marL="320040" indent="-320040"/>
            <a:r>
              <a:rPr lang="en-US" sz="4000" dirty="0"/>
              <a:t>Artificial Intelligence for Knowledge Graphs of Cryptocurrency Anti-money Laundering in Fintech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F6EF3-100B-094B-BE5B-979F6BD5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917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4C863-4E67-E144-9B0E-37A7E6E40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56102"/>
            <a:ext cx="11222181" cy="622772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4A52D-31A0-3140-9325-CC38F727F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04" y="678875"/>
            <a:ext cx="12048991" cy="6123024"/>
          </a:xfrm>
        </p:spPr>
        <p:txBody>
          <a:bodyPr>
            <a:noAutofit/>
          </a:bodyPr>
          <a:lstStyle/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/>
              <a:t>Yves </a:t>
            </a:r>
            <a:r>
              <a:rPr lang="en-US" sz="800" b="0" dirty="0" err="1"/>
              <a:t>Hilpisch</a:t>
            </a:r>
            <a:r>
              <a:rPr lang="en-US" sz="800" b="0" dirty="0"/>
              <a:t> (2020), Artificial Intelligence in Finance: A Python-Based Guide, O’Reilly Media.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/>
              <a:t>Yves </a:t>
            </a:r>
            <a:r>
              <a:rPr lang="en-US" sz="800" b="0" dirty="0" err="1"/>
              <a:t>Hilpisch</a:t>
            </a:r>
            <a:r>
              <a:rPr lang="en-US" sz="800" b="0" dirty="0"/>
              <a:t> (2020), Python for Algorithmic Trading: From Idea to Cloud Deployment, O’Reilly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/>
              <a:t>Yves </a:t>
            </a:r>
            <a:r>
              <a:rPr lang="en-US" sz="800" b="0" dirty="0" err="1"/>
              <a:t>Hilpisch</a:t>
            </a:r>
            <a:r>
              <a:rPr lang="en-US" sz="800" b="0" dirty="0"/>
              <a:t> (2021), Financial Theory with Python: A Gentle Introduction, O’Reilly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/>
              <a:t>Yves </a:t>
            </a:r>
            <a:r>
              <a:rPr lang="en-US" sz="800" b="0" dirty="0" err="1"/>
              <a:t>Hilpisch</a:t>
            </a:r>
            <a:r>
              <a:rPr lang="en-US" sz="800" b="0" dirty="0"/>
              <a:t> (2018), Python for Finance: Mastering Data-Driven Finance, 2nd Edition, O'Reilly Media.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/>
              <a:t>Campbell R. Harvey, Ashwin Ramachandran, Joey Santoro, Fred Ehrsam (2021), </a:t>
            </a:r>
            <a:r>
              <a:rPr lang="en-US" sz="800" b="0" dirty="0" err="1"/>
              <a:t>DeFi</a:t>
            </a:r>
            <a:r>
              <a:rPr lang="en-US" sz="800" b="0" dirty="0"/>
              <a:t> and the Future of Finance, Wiley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 err="1"/>
              <a:t>Aurélien</a:t>
            </a:r>
            <a:r>
              <a:rPr lang="en-US" sz="800" b="0" dirty="0"/>
              <a:t> </a:t>
            </a:r>
            <a:r>
              <a:rPr lang="en-US" sz="800" b="0" dirty="0" err="1"/>
              <a:t>Géron</a:t>
            </a:r>
            <a:r>
              <a:rPr lang="en-US" sz="800" b="0" dirty="0"/>
              <a:t> (2019), Hands-On Machine Learning with Scikit-Learn, </a:t>
            </a:r>
            <a:r>
              <a:rPr lang="en-US" sz="800" b="0" dirty="0" err="1"/>
              <a:t>Keras</a:t>
            </a:r>
            <a:r>
              <a:rPr lang="en-US" sz="800" b="0" dirty="0"/>
              <a:t>, and TensorFlow: Concepts, Tools, and Techniques to Build Intelligent Systems, 2nd Edition, O’Reilly Media.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/>
              <a:t>Paolo </a:t>
            </a:r>
            <a:r>
              <a:rPr lang="en-US" sz="800" b="0" dirty="0" err="1"/>
              <a:t>Sironi</a:t>
            </a:r>
            <a:r>
              <a:rPr lang="en-US" sz="800" b="0" dirty="0"/>
              <a:t> (2016), FinTech Innovation: From Robo-Advisors to Goal Based Investing and Gamification, Wiley.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/>
              <a:t>Matt </a:t>
            </a:r>
            <a:r>
              <a:rPr lang="en-US" sz="800" b="0" dirty="0" err="1"/>
              <a:t>Fortnow</a:t>
            </a:r>
            <a:r>
              <a:rPr lang="en-US" sz="800" b="0" dirty="0"/>
              <a:t> and </a:t>
            </a:r>
            <a:r>
              <a:rPr lang="en-US" sz="800" b="0" dirty="0" err="1"/>
              <a:t>QuHarrison</a:t>
            </a:r>
            <a:r>
              <a:rPr lang="en-US" sz="800" b="0" dirty="0"/>
              <a:t> Terry (2021), The NFT Handbook - How to Create, Sell and Buy Non-Fungible Tokens, Wiley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/>
              <a:t>Parma Bains, Mohamed </a:t>
            </a:r>
            <a:r>
              <a:rPr lang="en-US" sz="800" b="0" dirty="0" err="1"/>
              <a:t>Diaby</a:t>
            </a:r>
            <a:r>
              <a:rPr lang="en-US" sz="800" b="0" dirty="0"/>
              <a:t>, Dimitris </a:t>
            </a:r>
            <a:r>
              <a:rPr lang="en-US" sz="800" b="0" dirty="0" err="1"/>
              <a:t>Drakopoulos</a:t>
            </a:r>
            <a:r>
              <a:rPr lang="en-US" sz="800" b="0" dirty="0"/>
              <a:t>, Julia </a:t>
            </a:r>
            <a:r>
              <a:rPr lang="en-US" sz="800" b="0" dirty="0" err="1"/>
              <a:t>Faltermeier</a:t>
            </a:r>
            <a:r>
              <a:rPr lang="en-US" sz="800" b="0" dirty="0"/>
              <a:t>, Federico Grinberg, Evan </a:t>
            </a:r>
            <a:r>
              <a:rPr lang="en-US" sz="800" b="0" dirty="0" err="1"/>
              <a:t>Papageorgiou</a:t>
            </a:r>
            <a:r>
              <a:rPr lang="en-US" sz="800" b="0" dirty="0"/>
              <a:t>, Dmitri Petrov, Patrick Schneider, and Nobu Sugimoto (2021), </a:t>
            </a:r>
            <a:br>
              <a:rPr lang="en-US" sz="800" b="0" dirty="0"/>
            </a:br>
            <a:r>
              <a:rPr lang="en-US" sz="800" b="0" dirty="0"/>
              <a:t>The Crypto Ecosystem and Financial Stability Challenges, International Monetary Fund, October 2021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/>
              <a:t>Ramesh Sharda, </a:t>
            </a:r>
            <a:r>
              <a:rPr lang="en-US" sz="800" b="0" dirty="0" err="1"/>
              <a:t>Dursun</a:t>
            </a:r>
            <a:r>
              <a:rPr lang="en-US" sz="800" b="0" dirty="0"/>
              <a:t> </a:t>
            </a:r>
            <a:r>
              <a:rPr lang="en-US" sz="800" b="0" dirty="0" err="1"/>
              <a:t>Delen</a:t>
            </a:r>
            <a:r>
              <a:rPr lang="en-US" sz="800" b="0" dirty="0"/>
              <a:t>, and Efraim Turban (2017), “Business Intelligence, Analytics, and Data Science: A Managerial Perspective”, 4th Edition, Pearson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/>
              <a:t>Frederic S. Mishkin (2015), “The Economics of Money, Banking and Financial Markets”, 11th Edition, Pearson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/>
              <a:t>Xiao-</a:t>
            </a:r>
            <a:r>
              <a:rPr lang="en-US" sz="800" b="0" dirty="0" err="1"/>
              <a:t>lin</a:t>
            </a:r>
            <a:r>
              <a:rPr lang="en-US" sz="800" b="0" dirty="0"/>
              <a:t> Zheng, Meng-</a:t>
            </a:r>
            <a:r>
              <a:rPr lang="en-US" sz="800" b="0" dirty="0" err="1"/>
              <a:t>ying</a:t>
            </a:r>
            <a:r>
              <a:rPr lang="en-US" sz="800" b="0" dirty="0"/>
              <a:t> Zhu, Qi-</a:t>
            </a:r>
            <a:r>
              <a:rPr lang="en-US" sz="800" b="0" dirty="0" err="1"/>
              <a:t>bing</a:t>
            </a:r>
            <a:r>
              <a:rPr lang="en-US" sz="800" b="0" dirty="0"/>
              <a:t> Li, Chao-chao Chen, and Yan-chao Tan (2019), "</a:t>
            </a:r>
            <a:r>
              <a:rPr lang="en-US" sz="800" b="0" dirty="0" err="1"/>
              <a:t>Finbrain</a:t>
            </a:r>
            <a:r>
              <a:rPr lang="en-US" sz="800" b="0" dirty="0"/>
              <a:t>: When finance meets AI 2.0." Frontiers of Information Technology &amp; Electronic Engineering 20, no. 7, pp. 914-924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 err="1"/>
              <a:t>Liye</a:t>
            </a:r>
            <a:r>
              <a:rPr lang="en-US" sz="800" b="0" dirty="0"/>
              <a:t> Ma and </a:t>
            </a:r>
            <a:r>
              <a:rPr lang="en-US" sz="800" b="0" dirty="0" err="1"/>
              <a:t>Baohong</a:t>
            </a:r>
            <a:r>
              <a:rPr lang="en-US" sz="800" b="0" dirty="0"/>
              <a:t> Sun (2020), "Machine learning and AI in marketing – Connecting computing power to human insights." International Journal of Research in Marketing, 37, no. 3, 481-504.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/>
              <a:t>Ahmet Murat </a:t>
            </a:r>
            <a:r>
              <a:rPr lang="en-US" sz="800" b="0" dirty="0" err="1"/>
              <a:t>Ozbayoglu</a:t>
            </a:r>
            <a:r>
              <a:rPr lang="en-US" sz="800" b="0" dirty="0"/>
              <a:t>, Mehmet </a:t>
            </a:r>
            <a:r>
              <a:rPr lang="en-US" sz="800" b="0" dirty="0" err="1"/>
              <a:t>Ugur</a:t>
            </a:r>
            <a:r>
              <a:rPr lang="en-US" sz="800" b="0" dirty="0"/>
              <a:t> </a:t>
            </a:r>
            <a:r>
              <a:rPr lang="en-US" sz="800" b="0" dirty="0" err="1"/>
              <a:t>Gudelek</a:t>
            </a:r>
            <a:r>
              <a:rPr lang="en-US" sz="800" b="0" dirty="0"/>
              <a:t>, and Omer </a:t>
            </a:r>
            <a:r>
              <a:rPr lang="en-US" sz="800" b="0" dirty="0" err="1"/>
              <a:t>Berat</a:t>
            </a:r>
            <a:r>
              <a:rPr lang="en-US" sz="800" b="0" dirty="0"/>
              <a:t> </a:t>
            </a:r>
            <a:r>
              <a:rPr lang="en-US" sz="800" b="0" dirty="0" err="1"/>
              <a:t>Sezer</a:t>
            </a:r>
            <a:r>
              <a:rPr lang="en-US" sz="800" b="0" dirty="0"/>
              <a:t> (2020). "Deep learning for financial applications: A survey." Applied Soft Computing (2020): 106384.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/>
              <a:t>Omer </a:t>
            </a:r>
            <a:r>
              <a:rPr lang="en-US" sz="800" b="0" dirty="0" err="1"/>
              <a:t>Berat</a:t>
            </a:r>
            <a:r>
              <a:rPr lang="en-US" sz="800" b="0" dirty="0"/>
              <a:t> </a:t>
            </a:r>
            <a:r>
              <a:rPr lang="en-US" sz="800" b="0" dirty="0" err="1"/>
              <a:t>Sezer</a:t>
            </a:r>
            <a:r>
              <a:rPr lang="en-US" sz="800" b="0" dirty="0"/>
              <a:t>, Mehmet </a:t>
            </a:r>
            <a:r>
              <a:rPr lang="en-US" sz="800" b="0" dirty="0" err="1"/>
              <a:t>Ugur</a:t>
            </a:r>
            <a:r>
              <a:rPr lang="en-US" sz="800" b="0" dirty="0"/>
              <a:t> </a:t>
            </a:r>
            <a:r>
              <a:rPr lang="en-US" sz="800" b="0" dirty="0" err="1"/>
              <a:t>Gudelek</a:t>
            </a:r>
            <a:r>
              <a:rPr lang="en-US" sz="800" b="0" dirty="0"/>
              <a:t>, and Ahmet Murat </a:t>
            </a:r>
            <a:r>
              <a:rPr lang="en-US" sz="800" b="0" dirty="0" err="1"/>
              <a:t>Ozbayoglu</a:t>
            </a:r>
            <a:r>
              <a:rPr lang="en-US" sz="800" b="0" dirty="0"/>
              <a:t> (2020), "Financial time series forecasting with deep learning: A systematic literature review: 2005–2019." Applied Soft Computing 90 (2020): 106181.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/>
              <a:t>Ji, S., Pan, S., Cambria, E., </a:t>
            </a:r>
            <a:r>
              <a:rPr lang="en-US" sz="800" b="0" dirty="0" err="1"/>
              <a:t>Marttinen</a:t>
            </a:r>
            <a:r>
              <a:rPr lang="en-US" sz="800" b="0" dirty="0"/>
              <a:t>, P., &amp; Philip, S. Y. (2021). “A survey on knowledge graphs: Representation, acquisition, and applications.” IEEE Transactions on Neural Networks and Learning Systems.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 err="1"/>
              <a:t>Yulu</a:t>
            </a:r>
            <a:r>
              <a:rPr lang="en-US" sz="800" b="0" dirty="0"/>
              <a:t> Liao, Min-</a:t>
            </a:r>
            <a:r>
              <a:rPr lang="en-US" sz="800" b="0" dirty="0" err="1"/>
              <a:t>Yuh</a:t>
            </a:r>
            <a:r>
              <a:rPr lang="en-US" sz="800" b="0" dirty="0"/>
              <a:t> Day, </a:t>
            </a:r>
            <a:r>
              <a:rPr lang="en-US" sz="800" b="0" dirty="0" err="1"/>
              <a:t>Yirung</a:t>
            </a:r>
            <a:r>
              <a:rPr lang="en-US" sz="800" b="0" dirty="0"/>
              <a:t> Cheng, </a:t>
            </a:r>
            <a:r>
              <a:rPr lang="en-US" sz="800" b="0" dirty="0" err="1"/>
              <a:t>Paoyu</a:t>
            </a:r>
            <a:r>
              <a:rPr lang="en-US" sz="800" b="0" dirty="0"/>
              <a:t> Huang, and </a:t>
            </a:r>
            <a:r>
              <a:rPr lang="en-US" sz="800" b="0" dirty="0" err="1"/>
              <a:t>Yensen</a:t>
            </a:r>
            <a:r>
              <a:rPr lang="en-US" sz="800" b="0" dirty="0"/>
              <a:t> Ni (2021), "The profitability of Technical Trading for Hotel Stocks Under COVID-19 Pandemic", Journal of Computers, Volume 32, Number 5, October 2021, pp. 44-54.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 err="1"/>
              <a:t>Yulu</a:t>
            </a:r>
            <a:r>
              <a:rPr lang="en-US" sz="800" b="0" dirty="0"/>
              <a:t> Liao, Min-</a:t>
            </a:r>
            <a:r>
              <a:rPr lang="en-US" sz="800" b="0" dirty="0" err="1"/>
              <a:t>Yuh</a:t>
            </a:r>
            <a:r>
              <a:rPr lang="en-US" sz="800" b="0" dirty="0"/>
              <a:t> Day, </a:t>
            </a:r>
            <a:r>
              <a:rPr lang="en-US" sz="800" b="0" dirty="0" err="1"/>
              <a:t>Yirung</a:t>
            </a:r>
            <a:r>
              <a:rPr lang="en-US" sz="800" b="0" dirty="0"/>
              <a:t> Cheng, </a:t>
            </a:r>
            <a:r>
              <a:rPr lang="en-US" sz="800" b="0" dirty="0" err="1"/>
              <a:t>Paoyu</a:t>
            </a:r>
            <a:r>
              <a:rPr lang="en-US" sz="800" b="0" dirty="0"/>
              <a:t> Huang, and </a:t>
            </a:r>
            <a:r>
              <a:rPr lang="en-US" sz="800" b="0" dirty="0" err="1"/>
              <a:t>Yensen</a:t>
            </a:r>
            <a:r>
              <a:rPr lang="en-US" sz="800" b="0" dirty="0"/>
              <a:t> Ni (2021), "Does CBOE volatility index jumped or located at a higher level matter for evaluating DJ 30, NASDAQ, and S&amp;P500 index subsequent performance", Journal of Computers, Volume 32, Number 4, August 2021, pp. 57-66.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/>
              <a:t>Min-</a:t>
            </a:r>
            <a:r>
              <a:rPr lang="en-US" sz="800" b="0" dirty="0" err="1"/>
              <a:t>Yuh</a:t>
            </a:r>
            <a:r>
              <a:rPr lang="en-US" sz="800" b="0" dirty="0"/>
              <a:t> Day, Pao-Yu Huang, </a:t>
            </a:r>
            <a:r>
              <a:rPr lang="en-US" sz="800" b="0" dirty="0" err="1"/>
              <a:t>Yirung</a:t>
            </a:r>
            <a:r>
              <a:rPr lang="en-US" sz="800" b="0" dirty="0"/>
              <a:t> Cheng, Yin-Tzu Lin, and </a:t>
            </a:r>
            <a:r>
              <a:rPr lang="en-US" sz="800" b="0" dirty="0" err="1"/>
              <a:t>Yensen</a:t>
            </a:r>
            <a:r>
              <a:rPr lang="en-US" sz="800" b="0" dirty="0"/>
              <a:t> Ni (2021), "Profitable day trading Bitcoin futures following continuous bullish (bearish) candlesticks", Applied Economics Letters, 16 March 2021, pp. 1-8. 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 err="1"/>
              <a:t>Yensen</a:t>
            </a:r>
            <a:r>
              <a:rPr lang="en-US" sz="800" b="0" dirty="0"/>
              <a:t> Ni, Min-</a:t>
            </a:r>
            <a:r>
              <a:rPr lang="en-US" sz="800" b="0" dirty="0" err="1"/>
              <a:t>Yuh</a:t>
            </a:r>
            <a:r>
              <a:rPr lang="en-US" sz="800" b="0" dirty="0"/>
              <a:t> Day, and </a:t>
            </a:r>
            <a:r>
              <a:rPr lang="en-US" sz="800" b="0" dirty="0" err="1"/>
              <a:t>Paoyu</a:t>
            </a:r>
            <a:r>
              <a:rPr lang="en-US" sz="800" b="0" dirty="0"/>
              <a:t> Huang (2020), "Trading Stocks Following Sharp Movements in the USDX, GBP/USD, and USD/CNY", Financial Innovation, Volume 6, 35, 2020, pp. 1-17.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 err="1"/>
              <a:t>Yensen</a:t>
            </a:r>
            <a:r>
              <a:rPr lang="en-US" sz="800" b="0" dirty="0"/>
              <a:t> Ni, Min-</a:t>
            </a:r>
            <a:r>
              <a:rPr lang="en-US" sz="800" b="0" dirty="0" err="1"/>
              <a:t>Yuh</a:t>
            </a:r>
            <a:r>
              <a:rPr lang="en-US" sz="800" b="0" dirty="0"/>
              <a:t> Day, </a:t>
            </a:r>
            <a:r>
              <a:rPr lang="en-US" sz="800" b="0" dirty="0" err="1"/>
              <a:t>Paoyu</a:t>
            </a:r>
            <a:r>
              <a:rPr lang="en-US" sz="800" b="0" dirty="0"/>
              <a:t> Huang, and Shang-Ru </a:t>
            </a:r>
            <a:r>
              <a:rPr lang="en-US" sz="800" b="0" dirty="0" err="1"/>
              <a:t>Yua</a:t>
            </a:r>
            <a:r>
              <a:rPr lang="en-US" sz="800" b="0" dirty="0"/>
              <a:t> (2020), "The profitability of Bollinger Bands: Evidence from the constituent stocks of Taiwan 50", </a:t>
            </a:r>
            <a:r>
              <a:rPr lang="en-US" sz="800" b="0" dirty="0" err="1"/>
              <a:t>Physica</a:t>
            </a:r>
            <a:r>
              <a:rPr lang="en-US" sz="800" b="0" dirty="0"/>
              <a:t> A: Statistical Mechanics and its Applications, Volume 551, 1 August 2020, 124144, pp. 1-14. 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 err="1"/>
              <a:t>Yensen</a:t>
            </a:r>
            <a:r>
              <a:rPr lang="en-US" sz="800" b="0" dirty="0"/>
              <a:t> Ni, </a:t>
            </a:r>
            <a:r>
              <a:rPr lang="en-US" sz="800" b="0" dirty="0" err="1"/>
              <a:t>Paoyu</a:t>
            </a:r>
            <a:r>
              <a:rPr lang="en-US" sz="800" b="0" dirty="0"/>
              <a:t> Huang, </a:t>
            </a:r>
            <a:r>
              <a:rPr lang="en-US" sz="800" b="0" dirty="0" err="1"/>
              <a:t>Yaochia</a:t>
            </a:r>
            <a:r>
              <a:rPr lang="en-US" sz="800" b="0" dirty="0"/>
              <a:t> Ku, </a:t>
            </a:r>
            <a:r>
              <a:rPr lang="en-US" sz="800" b="0" dirty="0" err="1"/>
              <a:t>Yiching</a:t>
            </a:r>
            <a:r>
              <a:rPr lang="en-US" sz="800" b="0" dirty="0"/>
              <a:t> Liao, and Min-</a:t>
            </a:r>
            <a:r>
              <a:rPr lang="en-US" sz="800" b="0" dirty="0" err="1"/>
              <a:t>Yuh</a:t>
            </a:r>
            <a:r>
              <a:rPr lang="en-US" sz="800" b="0" dirty="0"/>
              <a:t> Day (2020), "Investing Strategies as Stochastic Oscillator Indicators Staying in Overreaction Zones for Consecutive Days with Big Data Concerns", Journal of Computers, Volume 31, Number 1, February 2020, pp. 1-17. 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 err="1"/>
              <a:t>Yensen</a:t>
            </a:r>
            <a:r>
              <a:rPr lang="en-US" sz="800" b="0" dirty="0"/>
              <a:t> Ni, Manhwa Wu, Min-</a:t>
            </a:r>
            <a:r>
              <a:rPr lang="en-US" sz="800" b="0" dirty="0" err="1"/>
              <a:t>Yuh</a:t>
            </a:r>
            <a:r>
              <a:rPr lang="en-US" sz="800" b="0" dirty="0"/>
              <a:t> Day, and </a:t>
            </a:r>
            <a:r>
              <a:rPr lang="en-US" sz="800" b="0" dirty="0" err="1"/>
              <a:t>Paoyu</a:t>
            </a:r>
            <a:r>
              <a:rPr lang="en-US" sz="800" b="0" dirty="0"/>
              <a:t> Huang (2020), "Do sharp movements in oil prices matter for stock markets?", </a:t>
            </a:r>
            <a:r>
              <a:rPr lang="en-US" sz="800" b="0" dirty="0" err="1"/>
              <a:t>Physica</a:t>
            </a:r>
            <a:r>
              <a:rPr lang="en-US" sz="800" b="0" dirty="0"/>
              <a:t> A: Statistical Mechanics and its Applications, Volume 539, 1 February 2020, pp. 1-11.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/>
              <a:t>Min-</a:t>
            </a:r>
            <a:r>
              <a:rPr lang="en-US" sz="800" b="0" dirty="0" err="1"/>
              <a:t>Yuh</a:t>
            </a:r>
            <a:r>
              <a:rPr lang="en-US" sz="800" b="0" dirty="0"/>
              <a:t> Day, </a:t>
            </a:r>
            <a:r>
              <a:rPr lang="en-US" sz="800" b="0" dirty="0" err="1"/>
              <a:t>Paoyu</a:t>
            </a:r>
            <a:r>
              <a:rPr lang="en-US" sz="800" b="0" dirty="0"/>
              <a:t> Huang, and </a:t>
            </a:r>
            <a:r>
              <a:rPr lang="en-US" sz="800" b="0" dirty="0" err="1"/>
              <a:t>Yensen</a:t>
            </a:r>
            <a:r>
              <a:rPr lang="en-US" sz="800" b="0" dirty="0"/>
              <a:t> Ni (2019), "Trading as sharp movements in oil prices and technical trading signals emitted with big data concerns", </a:t>
            </a:r>
            <a:r>
              <a:rPr lang="en-US" sz="800" b="0" dirty="0" err="1"/>
              <a:t>Physica</a:t>
            </a:r>
            <a:r>
              <a:rPr lang="en-US" sz="800" b="0" dirty="0"/>
              <a:t> A: Statistical Mechanics and its Applications, Volume 525, 1 July 2019, pp. 349-372.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 err="1"/>
              <a:t>Yensen</a:t>
            </a:r>
            <a:r>
              <a:rPr lang="en-US" sz="800" b="0" dirty="0"/>
              <a:t> Ni, Min-</a:t>
            </a:r>
            <a:r>
              <a:rPr lang="en-US" sz="800" b="0" dirty="0" err="1"/>
              <a:t>Yuh</a:t>
            </a:r>
            <a:r>
              <a:rPr lang="en-US" sz="800" b="0" dirty="0"/>
              <a:t> Day, and </a:t>
            </a:r>
            <a:r>
              <a:rPr lang="en-US" sz="800" b="0" dirty="0" err="1"/>
              <a:t>Paoyu</a:t>
            </a:r>
            <a:r>
              <a:rPr lang="en-US" sz="800" b="0" dirty="0"/>
              <a:t> Huang (2019), "Does Data Frequency Matter for Trading Signals Emitted by Various Technical Trading Rules? ", Pacific Business Review International, Volume 11, Issue 10, April 2019, pp. 7-17.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/>
              <a:t>Min-</a:t>
            </a:r>
            <a:r>
              <a:rPr lang="en-US" sz="800" b="0" dirty="0" err="1"/>
              <a:t>Yuh</a:t>
            </a:r>
            <a:r>
              <a:rPr lang="en-US" sz="800" b="0" dirty="0"/>
              <a:t> Day, Manhwa Wu, </a:t>
            </a:r>
            <a:r>
              <a:rPr lang="en-US" sz="800" b="0" dirty="0" err="1"/>
              <a:t>Paoyu</a:t>
            </a:r>
            <a:r>
              <a:rPr lang="en-US" sz="800" b="0" dirty="0"/>
              <a:t> Huang, and </a:t>
            </a:r>
            <a:r>
              <a:rPr lang="en-US" sz="800" b="0" dirty="0" err="1"/>
              <a:t>Yensen</a:t>
            </a:r>
            <a:r>
              <a:rPr lang="en-US" sz="800" b="0" dirty="0"/>
              <a:t> Ni (2018), "Investing Strategies as a Sharp Movement in Exchange Rates Occurred– Evidence for the Constituent Stocks of SSE 50 and TW 50", The Journal of Investing, Volume 27, Issue 4, Winter 2018, pp. 58-68.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/>
              <a:t>Min-</a:t>
            </a:r>
            <a:r>
              <a:rPr lang="en-US" sz="800" b="0" dirty="0" err="1"/>
              <a:t>Yuh</a:t>
            </a:r>
            <a:r>
              <a:rPr lang="en-US" sz="800" b="0" dirty="0"/>
              <a:t> Day, </a:t>
            </a:r>
            <a:r>
              <a:rPr lang="en-US" sz="800" b="0" dirty="0" err="1"/>
              <a:t>Paoyu</a:t>
            </a:r>
            <a:r>
              <a:rPr lang="en-US" sz="800" b="0" dirty="0"/>
              <a:t> Huang, </a:t>
            </a:r>
            <a:r>
              <a:rPr lang="en-US" sz="800" b="0" dirty="0" err="1"/>
              <a:t>Yensen</a:t>
            </a:r>
            <a:r>
              <a:rPr lang="en-US" sz="800" b="0" dirty="0"/>
              <a:t> Ni, and </a:t>
            </a:r>
            <a:r>
              <a:rPr lang="en-US" sz="800" b="0" dirty="0" err="1"/>
              <a:t>Yuhsin</a:t>
            </a:r>
            <a:r>
              <a:rPr lang="en-US" sz="800" b="0" dirty="0"/>
              <a:t> Chen (2018), "Do Implicit Phenomena Matter? Evidence from China Stock Index Futures", The Journal of Alternative Investments, Volume 21, Issue 1, Summer 2018, pp. 79-91. 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 err="1"/>
              <a:t>Yensen</a:t>
            </a:r>
            <a:r>
              <a:rPr lang="en-US" sz="800" b="0" dirty="0"/>
              <a:t> Ni, </a:t>
            </a:r>
            <a:r>
              <a:rPr lang="en-US" sz="800" b="0" dirty="0" err="1"/>
              <a:t>Yirung</a:t>
            </a:r>
            <a:r>
              <a:rPr lang="en-US" sz="800" b="0" dirty="0"/>
              <a:t> Cheng, </a:t>
            </a:r>
            <a:r>
              <a:rPr lang="en-US" sz="800" b="0" dirty="0" err="1"/>
              <a:t>Paoyu</a:t>
            </a:r>
            <a:r>
              <a:rPr lang="en-US" sz="800" b="0" dirty="0"/>
              <a:t> Huang, and Min-</a:t>
            </a:r>
            <a:r>
              <a:rPr lang="en-US" sz="800" b="0" dirty="0" err="1"/>
              <a:t>Yuh</a:t>
            </a:r>
            <a:r>
              <a:rPr lang="en-US" sz="800" b="0" dirty="0"/>
              <a:t> Day (2018), "Trading strategies in terms of continuous rising (falling) prices or continuous bullish (bearish) candlesticks emitted", </a:t>
            </a:r>
            <a:r>
              <a:rPr lang="en-US" sz="800" b="0" dirty="0" err="1"/>
              <a:t>Physica</a:t>
            </a:r>
            <a:r>
              <a:rPr lang="en-US" sz="800" b="0" dirty="0"/>
              <a:t> A: Statistical Mechanics and its Applications, Volume 501, 1 July 2018, pp. 188-204.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/>
              <a:t>Min-</a:t>
            </a:r>
            <a:r>
              <a:rPr lang="en-US" sz="800" b="0" dirty="0" err="1"/>
              <a:t>Yuh</a:t>
            </a:r>
            <a:r>
              <a:rPr lang="en-US" sz="800" b="0" dirty="0"/>
              <a:t> Day, </a:t>
            </a:r>
            <a:r>
              <a:rPr lang="en-US" sz="800" b="0" dirty="0" err="1"/>
              <a:t>Paoyu</a:t>
            </a:r>
            <a:r>
              <a:rPr lang="en-US" sz="800" b="0" dirty="0"/>
              <a:t> Huang, </a:t>
            </a:r>
            <a:r>
              <a:rPr lang="en-US" sz="800" b="0" dirty="0" err="1"/>
              <a:t>Yensen</a:t>
            </a:r>
            <a:r>
              <a:rPr lang="en-US" sz="800" b="0" dirty="0"/>
              <a:t> Ni, and </a:t>
            </a:r>
            <a:r>
              <a:rPr lang="en-US" sz="800" b="0" dirty="0" err="1"/>
              <a:t>Yuhsin</a:t>
            </a:r>
            <a:r>
              <a:rPr lang="en-US" sz="800" b="0" dirty="0"/>
              <a:t> Chen (2018), "Do Intraday Large Price Changes Matter for Trading Index Futures? Evidence from China Futures Markets", Journal of Financial Studies, Volume 26, Number 2, June 2018, pp. 139-174.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/>
              <a:t>Min-</a:t>
            </a:r>
            <a:r>
              <a:rPr lang="en-US" sz="800" b="0" dirty="0" err="1"/>
              <a:t>Yuh</a:t>
            </a:r>
            <a:r>
              <a:rPr lang="en-US" sz="800" b="0" dirty="0"/>
              <a:t> Day (2021), "Artificial Intelligence for Knowledge Graphs of Cryptocurrency Anti-money Laundering in Fintech", in Proceedings of the 2021 IEEE/ACM International Conference on Advances in Social Networks Analysis and Mining (ASONAM 2021), Virtual Event, Netherlands, November 8-11, 2021.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/>
              <a:t>Min-</a:t>
            </a:r>
            <a:r>
              <a:rPr lang="en-US" sz="800" b="0" dirty="0" err="1"/>
              <a:t>Yuh</a:t>
            </a:r>
            <a:r>
              <a:rPr lang="en-US" sz="800" b="0" dirty="0"/>
              <a:t> Day and Jian-Ting Lin (2019), "Artificial Intelligence for ETF Market Prediction and Portfolio Optimization", in Proceedings of the 2019 IEEE/ACM International Conference on Advances in Social Networks Analysis and Mining (ASONAM 2019), Vancouver, Canada, August 27-30, 2019.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/>
              <a:t>Min-</a:t>
            </a:r>
            <a:r>
              <a:rPr lang="en-US" sz="800" b="0" dirty="0" err="1"/>
              <a:t>Yuh</a:t>
            </a:r>
            <a:r>
              <a:rPr lang="en-US" sz="800" b="0" dirty="0"/>
              <a:t> </a:t>
            </a:r>
            <a:r>
              <a:rPr lang="en-US" sz="800" b="0" dirty="0" err="1"/>
              <a:t>Day,Tun</a:t>
            </a:r>
            <a:r>
              <a:rPr lang="en-US" sz="800" b="0" dirty="0"/>
              <a:t>-Kung Cheng and </a:t>
            </a:r>
            <a:r>
              <a:rPr lang="en-US" sz="800" b="0" dirty="0" err="1"/>
              <a:t>Jheng</a:t>
            </a:r>
            <a:r>
              <a:rPr lang="en-US" sz="800" b="0" dirty="0"/>
              <a:t>-Gang Li (2018), "AI Robo-Advisor with Big Data Analytics for Financial Services", in Proceedings of the 2018 IEEE/ACM International Conference on Advances in Social Networks Analysis and Mining (ASONAM 2018), Barcelona, Spain, August 28-31, 2018.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/>
              <a:t>Min-</a:t>
            </a:r>
            <a:r>
              <a:rPr lang="en-US" sz="800" b="0" dirty="0" err="1"/>
              <a:t>Yuh</a:t>
            </a:r>
            <a:r>
              <a:rPr lang="en-US" sz="800" b="0" dirty="0"/>
              <a:t> Day, Jian-Ting Lin and Yuan-</a:t>
            </a:r>
            <a:r>
              <a:rPr lang="en-US" sz="800" b="0" dirty="0" err="1"/>
              <a:t>Chih</a:t>
            </a:r>
            <a:r>
              <a:rPr lang="en-US" sz="800" b="0" dirty="0"/>
              <a:t> Chen (2018), "Artificial Intelligence for Conversational Robo-Advisor", in Proceedings of the 2018 IEEE/ACM International Conference on Advances in Social Networks Analysis and Mining (ASONAM 2018), Barcelona, Spain, August 28-31, 2018.</a:t>
            </a:r>
          </a:p>
          <a:p>
            <a:pPr fontAlgn="t">
              <a:lnSpc>
                <a:spcPct val="120000"/>
              </a:lnSpc>
              <a:spcAft>
                <a:spcPts val="0"/>
              </a:spcAft>
            </a:pPr>
            <a:r>
              <a:rPr lang="en-US" sz="800" b="0" dirty="0"/>
              <a:t>Min-</a:t>
            </a:r>
            <a:r>
              <a:rPr lang="en-US" sz="800" b="0" dirty="0" err="1"/>
              <a:t>Yuh</a:t>
            </a:r>
            <a:r>
              <a:rPr lang="en-US" sz="800" b="0" dirty="0"/>
              <a:t> Day and Chia-Chou Lee (2016), "Deep Learning for Financial Sentiment Analysis on Finance News Providers", in Proceedings of the 2016 IEEE/ACM International Conference on Advances in Social Networks Analysis and Mining (ASONAM 2016), San Francisco, California, USA, Aug 18-21, 2016.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AAB85-22EF-124A-8AE1-C0F4C34BE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50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10171</TotalTime>
  <Words>7377</Words>
  <Application>Microsoft Macintosh PowerPoint</Application>
  <PresentationFormat>Widescreen</PresentationFormat>
  <Paragraphs>921</Paragraphs>
  <Slides>100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9" baseType="lpstr">
      <vt:lpstr>HEITI TC MEDIUM</vt:lpstr>
      <vt:lpstr>HEITI TC MEDIUM</vt:lpstr>
      <vt:lpstr>HelveticaNeueLTCom</vt:lpstr>
      <vt:lpstr>Arial</vt:lpstr>
      <vt:lpstr>Calibri</vt:lpstr>
      <vt:lpstr>Calibri Light</vt:lpstr>
      <vt:lpstr>Helvetica Neue LT Std 65 Medium</vt:lpstr>
      <vt:lpstr>Times New Roman</vt:lpstr>
      <vt:lpstr>Office Theme</vt:lpstr>
      <vt:lpstr>智慧金融量化分析 Artificial Intelligence in Finance  and Quantitative Analysis</vt:lpstr>
      <vt:lpstr>戴敏育 博士  (Min-Yuh Day, Ph.D.)</vt:lpstr>
      <vt:lpstr>Outline</vt:lpstr>
      <vt:lpstr>AI in Finance and Quantitative Analysis</vt:lpstr>
      <vt:lpstr>Yves Hilpisch (2020),  Artificial Intelligence in Finance:  A Python-Based Guide,  O’Reilly</vt:lpstr>
      <vt:lpstr>Yves Hilpisch (2020),  Python for Algorithmic Trading:  From Idea to Cloud Deployment,  O’Reilly</vt:lpstr>
      <vt:lpstr>Yves Hilpisch (2021),  Financial Theory with Python:  A Gentle Introduction,  O’Reilly</vt:lpstr>
      <vt:lpstr> Campbell R. Harvey, Ashwin Ramachandran, Joey Santoro, Fred Ehrsam (2021),  DeFi and the Future of Finance,  Wiley</vt:lpstr>
      <vt:lpstr>Yves Hilpisch (2018),  Python for Finance: Mastering Data-Driven Finance, O'Reilly</vt:lpstr>
      <vt:lpstr>Paolo Sironi (2016) FinTech Innovation:  From Robo-Advisors to Goal Based Investing and Gamification,  Wiley</vt:lpstr>
      <vt:lpstr> FinTech: Financial Services Innovation</vt:lpstr>
      <vt:lpstr>FinTech:  Financial Services Innovation  1. Payments 2. Insurance 3. Deposits &amp; Lending 4. Capital Raising 5. Investment Management 6. Market Provisioning</vt:lpstr>
      <vt:lpstr> FinTech: Investment Management</vt:lpstr>
      <vt:lpstr> FinTech: Market Provisioning</vt:lpstr>
      <vt:lpstr>AI in FinTech:  Financial Services  Innovation  and  Application</vt:lpstr>
      <vt:lpstr>FinTech ABCD</vt:lpstr>
      <vt:lpstr>Decentralized Finance (DeFi) Block Chain Financial Technology</vt:lpstr>
      <vt:lpstr>FinTech</vt:lpstr>
      <vt:lpstr>Financial Technology FinTech</vt:lpstr>
      <vt:lpstr>Financial Services</vt:lpstr>
      <vt:lpstr>Financial Services</vt:lpstr>
      <vt:lpstr>AI, Big Data, Cloud Computing Evolution of Decision Support, Business Intelligence, and Analytics</vt:lpstr>
      <vt:lpstr>AI, ML, DL</vt:lpstr>
      <vt:lpstr>AI Acting Humanly: The Turing Test Approach (Alan Turing, 1950)</vt:lpstr>
      <vt:lpstr>AI  in  FinTech</vt:lpstr>
      <vt:lpstr>FinBrain: when Finance meets AI 2.0 (Zheng et al., 2019)</vt:lpstr>
      <vt:lpstr>Technology-driven  Financial Industry Development</vt:lpstr>
      <vt:lpstr>AI-driven Marketing (Ma and Sun, 2020)</vt:lpstr>
      <vt:lpstr>Deep learning for financial applications:  A survey Applied Soft Computing (2020)</vt:lpstr>
      <vt:lpstr>Financial  time series forecasting with  deep learning:  A systematic literature review:  2005–2019 Applied Soft Computing (2020)</vt:lpstr>
      <vt:lpstr>Deep learning for financial applications: Topics</vt:lpstr>
      <vt:lpstr>Deep learning for financial applications: Deep Learning Models</vt:lpstr>
      <vt:lpstr>Deep learning for financial applications: Topic-Model Heatmap</vt:lpstr>
      <vt:lpstr>Deep learning for financial applications: Topic-Feature Heatmap</vt:lpstr>
      <vt:lpstr>Deep learning for financial applications: Topic-Dataset Heatmap</vt:lpstr>
      <vt:lpstr>Deep learning for financial applications: Algo-trading applications embedded with time series forecasting models</vt:lpstr>
      <vt:lpstr>Deep learning for financial applications: Algo-trading applications embedded with time series forecasting models</vt:lpstr>
      <vt:lpstr>Deep learning for financial applications: Classification (buy–sell signal, or trend detection) based algo-trading models</vt:lpstr>
      <vt:lpstr>Deep learning for financial applications: Stand-alone and/or other algorithmic models</vt:lpstr>
      <vt:lpstr>Deep learning for financial applications: Credit scoring or classification studies</vt:lpstr>
      <vt:lpstr>Deep learning for financial applications: Financial distress, bankruptcy, bank risk, mortgage risk, crisis forecasting studies.</vt:lpstr>
      <vt:lpstr>Deep learning for financial applications: Fraud detection studies</vt:lpstr>
      <vt:lpstr>Deep learning for financial applications: Portfolio management studies</vt:lpstr>
      <vt:lpstr>Deep learning for financial applications: Asset pricing and derivatives market studies</vt:lpstr>
      <vt:lpstr>Deep learning for financial applications: Cryptocurrency and blockchain studies</vt:lpstr>
      <vt:lpstr>Deep learning for financial applications: Financial sentiment studies coupled with text mining for forecasting</vt:lpstr>
      <vt:lpstr>Deep learning for financial applications: Text mining studies without sentiment analysis for forecasting</vt:lpstr>
      <vt:lpstr>Deep learning for financial applications: Text mining studies without sentiment analysis for forecasting</vt:lpstr>
      <vt:lpstr>Deep learning for financial applications: Financial sentiment studies coupled with text mining without forecasting</vt:lpstr>
      <vt:lpstr>Deep learning for financial applications: Other text mining studies</vt:lpstr>
      <vt:lpstr>Deep learning for financial applications: Other theoretical or conceptual studies</vt:lpstr>
      <vt:lpstr>Deep learning for financial applications: Other financial applications</vt:lpstr>
      <vt:lpstr>Financial time series forecasting with deep learning: Topic-model heatmap</vt:lpstr>
      <vt:lpstr>Stock price forecasting using only  raw time series data</vt:lpstr>
      <vt:lpstr>Stock price forecasting using various data</vt:lpstr>
      <vt:lpstr>Stock Market Movement Forecast: Phases of the stock market modeling</vt:lpstr>
      <vt:lpstr>3 Machine Learning Algorithms</vt:lpstr>
      <vt:lpstr>Machine Learning (ML)</vt:lpstr>
      <vt:lpstr>Machine Learning Models</vt:lpstr>
      <vt:lpstr>Machine Learning (ML) / Deep Learning (DL)</vt:lpstr>
      <vt:lpstr>Machine Learning Tasks and Methods</vt:lpstr>
      <vt:lpstr>Decentralized Finance  (DeFi) Block Chain FinTech</vt:lpstr>
      <vt:lpstr>Decentralized Finance (DeFi)</vt:lpstr>
      <vt:lpstr>Traditional Finance Centralized Finance (CeFi)</vt:lpstr>
      <vt:lpstr>DeFi vs. CeFi</vt:lpstr>
      <vt:lpstr>(DeFi)  Decentralized Applications (Dapps)</vt:lpstr>
      <vt:lpstr>The Internet of Assets</vt:lpstr>
      <vt:lpstr>Non-Fungible Tokens (NFT)</vt:lpstr>
      <vt:lpstr>Top Stablecoins  (Tether USDT, USD Coin USDC, Dai)</vt:lpstr>
      <vt:lpstr>Financial Stability Challenges</vt:lpstr>
      <vt:lpstr>Ethereum DeFi Ecosystem</vt:lpstr>
      <vt:lpstr>Decentralized Finance (DeFi) Ecosystem</vt:lpstr>
      <vt:lpstr>Outline</vt:lpstr>
      <vt:lpstr>Artificial Intelligence for Knowledge Graphs of Cryptocurrency Anti-money Laundering  in Fintech</vt:lpstr>
      <vt:lpstr>Knowledge Graph (KG)</vt:lpstr>
      <vt:lpstr>Knowledge Graph, Facts, Triple, Embedding</vt:lpstr>
      <vt:lpstr>Knowledge Representation  Factual Triple and Knowledge Graph</vt:lpstr>
      <vt:lpstr>Factual Triples in Knowledge Base (h, r, t)</vt:lpstr>
      <vt:lpstr>Entities and Relations in Knowledge Graph</vt:lpstr>
      <vt:lpstr>knowledge base and knowledge graph</vt:lpstr>
      <vt:lpstr>Categorization of Research on Knowledge Graphs</vt:lpstr>
      <vt:lpstr>Knowledge Graph Completion (KGC) Datasets </vt:lpstr>
      <vt:lpstr>Domain-Specific Knowledge Graph </vt:lpstr>
      <vt:lpstr>Lynx: Legal Knowledge Graph for  Multilingual Compliance Services</vt:lpstr>
      <vt:lpstr>System Architecture for  Cryptocurrency Anti-money Laundering (AML) Knowledge Graphs</vt:lpstr>
      <vt:lpstr>Research Trend of Cryptocurrency Research  on Web of Science (2014-2021)</vt:lpstr>
      <vt:lpstr>Research Trend of Anti-money Laundering Research on Web of Science (1997-2021)</vt:lpstr>
      <vt:lpstr>Top keywords in Cryptocurrency</vt:lpstr>
      <vt:lpstr>Word Cloud for Cryptocurrency</vt:lpstr>
      <vt:lpstr>Top keywords in Anti-money Laundering</vt:lpstr>
      <vt:lpstr>Word Cloud for Anti-money Laundering </vt:lpstr>
      <vt:lpstr>Keyword Co-occurrence of Knowledge Graph</vt:lpstr>
      <vt:lpstr>Cryptocurrency</vt:lpstr>
      <vt:lpstr>Anti-money Laundering </vt:lpstr>
      <vt:lpstr>Knowledge Graphs, Cryptocurrency, Anti-money Laundering </vt:lpstr>
      <vt:lpstr>Top 20 Journal Published Cryptocurrency Research on Web of Science (Total Journals: 1572)</vt:lpstr>
      <vt:lpstr>Top 20 Journal Published Anti-money Laundering research on Web of Science (Total Journals: 160)</vt:lpstr>
      <vt:lpstr>Summary</vt:lpstr>
      <vt:lpstr>References</vt:lpstr>
      <vt:lpstr>智慧金融量化分析 Artificial Intelligence in Finance  and Quantitative Analysis</vt:lpstr>
    </vt:vector>
  </TitlesOfParts>
  <Manager/>
  <Company>NTPU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in Finance and Quantitative Analysis</dc:title>
  <dc:subject/>
  <dc:creator>MYDAY</dc:creator>
  <cp:keywords>Artificial Intelligence, Finance, Quantitative Analysis</cp:keywords>
  <dc:description>Artificial Intelligence in Finance and Quantitative Analysis</dc:description>
  <cp:lastModifiedBy>imyday@gmail.com</cp:lastModifiedBy>
  <cp:revision>524</cp:revision>
  <cp:lastPrinted>2020-12-23T14:44:17Z</cp:lastPrinted>
  <dcterms:created xsi:type="dcterms:W3CDTF">2019-09-12T03:09:52Z</dcterms:created>
  <dcterms:modified xsi:type="dcterms:W3CDTF">2021-12-06T09:12:20Z</dcterms:modified>
  <cp:category/>
</cp:coreProperties>
</file>