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8"/>
  </p:notesMasterIdLst>
  <p:sldIdLst>
    <p:sldId id="3871" r:id="rId2"/>
    <p:sldId id="273" r:id="rId3"/>
    <p:sldId id="3496" r:id="rId4"/>
    <p:sldId id="2804" r:id="rId5"/>
    <p:sldId id="2846" r:id="rId6"/>
    <p:sldId id="2844" r:id="rId7"/>
    <p:sldId id="331" r:id="rId8"/>
    <p:sldId id="332" r:id="rId9"/>
    <p:sldId id="333" r:id="rId10"/>
    <p:sldId id="334" r:id="rId11"/>
    <p:sldId id="337" r:id="rId12"/>
    <p:sldId id="2939" r:id="rId13"/>
    <p:sldId id="3214" r:id="rId14"/>
    <p:sldId id="3160" r:id="rId15"/>
    <p:sldId id="3213" r:id="rId16"/>
    <p:sldId id="2945" r:id="rId17"/>
    <p:sldId id="3197" r:id="rId18"/>
    <p:sldId id="3198" r:id="rId19"/>
    <p:sldId id="2926" r:id="rId20"/>
    <p:sldId id="2921" r:id="rId21"/>
    <p:sldId id="2922" r:id="rId22"/>
    <p:sldId id="2923" r:id="rId23"/>
    <p:sldId id="2924" r:id="rId24"/>
    <p:sldId id="3866" r:id="rId25"/>
    <p:sldId id="2716" r:id="rId26"/>
    <p:sldId id="3822" r:id="rId27"/>
    <p:sldId id="3793" r:id="rId28"/>
    <p:sldId id="3222" r:id="rId29"/>
    <p:sldId id="3164" r:id="rId30"/>
    <p:sldId id="1413" r:id="rId31"/>
    <p:sldId id="1414" r:id="rId32"/>
    <p:sldId id="1415" r:id="rId33"/>
    <p:sldId id="1416" r:id="rId34"/>
    <p:sldId id="1498" r:id="rId35"/>
    <p:sldId id="1625" r:id="rId36"/>
    <p:sldId id="3867" r:id="rId37"/>
    <p:sldId id="3810" r:id="rId38"/>
    <p:sldId id="1937" r:id="rId39"/>
    <p:sldId id="3794" r:id="rId40"/>
    <p:sldId id="1936" r:id="rId41"/>
    <p:sldId id="1938" r:id="rId42"/>
    <p:sldId id="2796" r:id="rId43"/>
    <p:sldId id="3777" r:id="rId44"/>
    <p:sldId id="3786" r:id="rId45"/>
    <p:sldId id="3790" r:id="rId46"/>
    <p:sldId id="3789" r:id="rId47"/>
    <p:sldId id="3791" r:id="rId48"/>
    <p:sldId id="3795" r:id="rId49"/>
    <p:sldId id="2992" r:id="rId50"/>
    <p:sldId id="2718" r:id="rId51"/>
    <p:sldId id="1622" r:id="rId52"/>
    <p:sldId id="2719" r:id="rId53"/>
    <p:sldId id="1601" r:id="rId54"/>
    <p:sldId id="860" r:id="rId55"/>
    <p:sldId id="861" r:id="rId56"/>
    <p:sldId id="876" r:id="rId57"/>
    <p:sldId id="877" r:id="rId58"/>
    <p:sldId id="2735" r:id="rId59"/>
    <p:sldId id="2736" r:id="rId60"/>
    <p:sldId id="1613" r:id="rId61"/>
    <p:sldId id="1619" r:id="rId62"/>
    <p:sldId id="1616" r:id="rId63"/>
    <p:sldId id="1588" r:id="rId64"/>
    <p:sldId id="1617" r:id="rId65"/>
    <p:sldId id="1618" r:id="rId66"/>
    <p:sldId id="1620" r:id="rId67"/>
    <p:sldId id="1621" r:id="rId68"/>
    <p:sldId id="2720" r:id="rId69"/>
    <p:sldId id="1845" r:id="rId70"/>
    <p:sldId id="3816" r:id="rId71"/>
    <p:sldId id="3818" r:id="rId72"/>
    <p:sldId id="1846" r:id="rId73"/>
    <p:sldId id="1848" r:id="rId74"/>
    <p:sldId id="2721" r:id="rId75"/>
    <p:sldId id="2722" r:id="rId76"/>
    <p:sldId id="1824" r:id="rId77"/>
    <p:sldId id="1844" r:id="rId78"/>
    <p:sldId id="1825" r:id="rId79"/>
    <p:sldId id="1826" r:id="rId80"/>
    <p:sldId id="3868" r:id="rId81"/>
    <p:sldId id="3856" r:id="rId82"/>
    <p:sldId id="2856" r:id="rId83"/>
    <p:sldId id="2857" r:id="rId84"/>
    <p:sldId id="2858" r:id="rId85"/>
    <p:sldId id="2859" r:id="rId86"/>
    <p:sldId id="1151" r:id="rId87"/>
    <p:sldId id="3503" r:id="rId88"/>
    <p:sldId id="1219" r:id="rId89"/>
    <p:sldId id="1220" r:id="rId90"/>
    <p:sldId id="1231" r:id="rId91"/>
    <p:sldId id="1233" r:id="rId92"/>
    <p:sldId id="1939" r:id="rId93"/>
    <p:sldId id="3848" r:id="rId94"/>
    <p:sldId id="3863" r:id="rId95"/>
    <p:sldId id="3814" r:id="rId96"/>
    <p:sldId id="3815" r:id="rId97"/>
    <p:sldId id="3251" r:id="rId98"/>
    <p:sldId id="3176" r:id="rId99"/>
    <p:sldId id="3030" r:id="rId100"/>
    <p:sldId id="2998" r:id="rId101"/>
    <p:sldId id="3177" r:id="rId102"/>
    <p:sldId id="3178" r:id="rId103"/>
    <p:sldId id="3179" r:id="rId104"/>
    <p:sldId id="3180" r:id="rId105"/>
    <p:sldId id="3191" r:id="rId106"/>
    <p:sldId id="3024" r:id="rId107"/>
    <p:sldId id="3192" r:id="rId108"/>
    <p:sldId id="3193" r:id="rId109"/>
    <p:sldId id="3194" r:id="rId110"/>
    <p:sldId id="3181" r:id="rId111"/>
    <p:sldId id="3182" r:id="rId112"/>
    <p:sldId id="3183" r:id="rId113"/>
    <p:sldId id="3184" r:id="rId114"/>
    <p:sldId id="3185" r:id="rId115"/>
    <p:sldId id="3186" r:id="rId116"/>
    <p:sldId id="3187" r:id="rId117"/>
    <p:sldId id="3188" r:id="rId118"/>
    <p:sldId id="3189" r:id="rId119"/>
    <p:sldId id="3190" r:id="rId120"/>
    <p:sldId id="3195" r:id="rId121"/>
    <p:sldId id="3028" r:id="rId122"/>
    <p:sldId id="3033" r:id="rId123"/>
    <p:sldId id="3031" r:id="rId124"/>
    <p:sldId id="3032" r:id="rId125"/>
    <p:sldId id="3034" r:id="rId126"/>
    <p:sldId id="3253" r:id="rId127"/>
    <p:sldId id="3861" r:id="rId128"/>
    <p:sldId id="3839" r:id="rId129"/>
    <p:sldId id="3840" r:id="rId130"/>
    <p:sldId id="3843" r:id="rId131"/>
    <p:sldId id="3841" r:id="rId132"/>
    <p:sldId id="3842" r:id="rId133"/>
    <p:sldId id="3836" r:id="rId134"/>
    <p:sldId id="3846" r:id="rId135"/>
    <p:sldId id="3853" r:id="rId136"/>
    <p:sldId id="3855" r:id="rId137"/>
    <p:sldId id="3852" r:id="rId138"/>
    <p:sldId id="3869" r:id="rId139"/>
    <p:sldId id="3495" r:id="rId140"/>
    <p:sldId id="3477" r:id="rId141"/>
    <p:sldId id="3486" r:id="rId142"/>
    <p:sldId id="3491" r:id="rId143"/>
    <p:sldId id="3489" r:id="rId144"/>
    <p:sldId id="3490" r:id="rId145"/>
    <p:sldId id="3487" r:id="rId146"/>
    <p:sldId id="3493" r:id="rId147"/>
    <p:sldId id="3465" r:id="rId148"/>
    <p:sldId id="3485" r:id="rId149"/>
    <p:sldId id="3488" r:id="rId150"/>
    <p:sldId id="3494" r:id="rId151"/>
    <p:sldId id="3466" r:id="rId152"/>
    <p:sldId id="3470" r:id="rId153"/>
    <p:sldId id="3468" r:id="rId154"/>
    <p:sldId id="3471" r:id="rId155"/>
    <p:sldId id="3469" r:id="rId156"/>
    <p:sldId id="3472" r:id="rId157"/>
    <p:sldId id="3474" r:id="rId158"/>
    <p:sldId id="3475" r:id="rId159"/>
    <p:sldId id="3473" r:id="rId160"/>
    <p:sldId id="3476" r:id="rId161"/>
    <p:sldId id="3480" r:id="rId162"/>
    <p:sldId id="3481" r:id="rId163"/>
    <p:sldId id="3505" r:id="rId164"/>
    <p:sldId id="3870" r:id="rId165"/>
    <p:sldId id="3872" r:id="rId166"/>
    <p:sldId id="3499" r:id="rId1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D883FF"/>
    <a:srgbClr val="FF8AD8"/>
    <a:srgbClr val="FF2600"/>
    <a:srgbClr val="FF7E79"/>
    <a:srgbClr val="C00000"/>
    <a:srgbClr val="F8CBAD"/>
    <a:srgbClr val="A9D1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/>
    <p:restoredTop sz="95424"/>
  </p:normalViewPr>
  <p:slideViewPr>
    <p:cSldViewPr snapToGrid="0" snapToObjects="1">
      <p:cViewPr varScale="1">
        <p:scale>
          <a:sx n="89" d="100"/>
          <a:sy n="89" d="100"/>
        </p:scale>
        <p:origin x="16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mis.ntpu.edu.tw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https://www.ntpu.edu.tw/" TargetMode="External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mail.im.tku.edu.tw/~myday/" TargetMode="External"/><Relationship Id="rId10" Type="http://schemas.openxmlformats.org/officeDocument/2006/relationships/hyperlink" Target="https://web.ntpu.edu.tw/~myday/cindex.ht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en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0.jpeg"/><Relationship Id="rId21" Type="http://schemas.openxmlformats.org/officeDocument/2006/relationships/image" Target="../media/image57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9.pn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7.jpeg"/><Relationship Id="rId5" Type="http://schemas.openxmlformats.org/officeDocument/2006/relationships/hyperlink" Target="mailto:myday@mail.tku.edu.tw" TargetMode="External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40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62.jpe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61.jpg"/><Relationship Id="rId4" Type="http://schemas.openxmlformats.org/officeDocument/2006/relationships/image" Target="../media/image41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0.jpeg"/><Relationship Id="rId7" Type="http://schemas.openxmlformats.org/officeDocument/2006/relationships/image" Target="../media/image6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70.jpe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69.emf"/><Relationship Id="rId4" Type="http://schemas.openxmlformats.org/officeDocument/2006/relationships/image" Target="../media/image41.jpeg"/><Relationship Id="rId9" Type="http://schemas.openxmlformats.org/officeDocument/2006/relationships/image" Target="../media/image6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0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41.jpeg"/><Relationship Id="rId9" Type="http://schemas.openxmlformats.org/officeDocument/2006/relationships/image" Target="../media/image75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ethereum.org/en/stablecoins/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cryptodiffer.com/news/ethereum-defi-ecosystem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okeny.com/defi-ecosystem/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s://web.ntpu.edu.tw/~myday" TargetMode="External"/><Relationship Id="rId10" Type="http://schemas.openxmlformats.org/officeDocument/2006/relationships/image" Target="../media/image152.jpeg"/><Relationship Id="rId4" Type="http://schemas.openxmlformats.org/officeDocument/2006/relationships/image" Target="../media/image3.png"/><Relationship Id="rId9" Type="http://schemas.openxmlformats.org/officeDocument/2006/relationships/image" Target="../media/image151.png"/><Relationship Id="rId14" Type="http://schemas.openxmlformats.org/officeDocument/2006/relationships/hyperlink" Target="http://mail.im.tku.edu.tw/~myday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lynx-project.eu/" TargetMode="Externa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mis.ntpu.edu.tw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https://www.ntpu.edu.tw/" TargetMode="External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hyperlink" Target="https://web.ntpu.edu.tw/~myda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mail.im.tku.edu.tw/~myday/" TargetMode="External"/><Relationship Id="rId10" Type="http://schemas.openxmlformats.org/officeDocument/2006/relationships/hyperlink" Target="https://web.ntpu.edu.tw/~myday/cindex.ht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en/" TargetMode="Externa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hyperlink" Target="http://coai.cs.tsinghua.edu.cn/hml/challenge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aseda.app.box.com/v/STC3atNTCIR-14" TargetMode="External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4.tiff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sEhmyoTXmGk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s://www.amazon.com/Natural-Language-Processing-Transformers-Applications/dp/1098103246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amazon.com/Transformers-Natural-Language-Processing-architectures/dp/1800565798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www.amazon.com/Mastering-Transformers-state-art-processing/dp/1801077657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innoserve.tca.org.tw/award.aspx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serve.tca.org.tw/award.asp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mailto:myday@mail.tku.edu.t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mailto:myday@mail.tku.edu.tw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290798"/>
            <a:ext cx="11305310" cy="15886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in FinTech</a:t>
            </a:r>
            <a:b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金融科技人工智慧文本分析</a:t>
            </a:r>
            <a: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3" y="3016128"/>
            <a:ext cx="997313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solidFill>
                  <a:srgbClr val="7F7F7F"/>
                </a:solidFill>
              </a:rPr>
              <a:t>Host: </a:t>
            </a:r>
            <a:r>
              <a:rPr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林正偉 教授 </a:t>
            </a:r>
            <a:r>
              <a:rPr lang="en-US" altLang="zh-TW" sz="1400" dirty="0">
                <a:solidFill>
                  <a:srgbClr val="7F7F7F"/>
                </a:solidFill>
              </a:rPr>
              <a:t>(Prof. </a:t>
            </a:r>
            <a:r>
              <a:rPr lang="en-US" altLang="zh-TW" sz="1400" dirty="0" err="1">
                <a:solidFill>
                  <a:srgbClr val="7F7F7F"/>
                </a:solidFill>
              </a:rPr>
              <a:t>Jeng</a:t>
            </a:r>
            <a:r>
              <a:rPr lang="en-US" altLang="zh-TW" sz="1400" dirty="0">
                <a:solidFill>
                  <a:srgbClr val="7F7F7F"/>
                </a:solidFill>
              </a:rPr>
              <a:t>-Wei Lin) </a:t>
            </a:r>
            <a:br>
              <a:rPr lang="en-US" altLang="zh-TW" sz="1400" dirty="0">
                <a:solidFill>
                  <a:srgbClr val="7F7F7F"/>
                </a:solidFill>
              </a:rPr>
            </a:br>
            <a:r>
              <a:rPr lang="en-US" altLang="zh-TW" sz="1400" dirty="0">
                <a:solidFill>
                  <a:srgbClr val="7F7F7F"/>
                </a:solidFill>
              </a:rPr>
              <a:t>Department of Information Management, </a:t>
            </a:r>
            <a:r>
              <a:rPr lang="en-US" altLang="zh-TW" sz="1400" dirty="0" err="1">
                <a:solidFill>
                  <a:srgbClr val="7F7F7F"/>
                </a:solidFill>
              </a:rPr>
              <a:t>Tunghai</a:t>
            </a:r>
            <a:r>
              <a:rPr lang="en-US" altLang="zh-TW" sz="1400" dirty="0">
                <a:solidFill>
                  <a:srgbClr val="7F7F7F"/>
                </a:solidFill>
              </a:rPr>
              <a:t> University (THU)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solidFill>
                  <a:srgbClr val="7F7F7F"/>
                </a:solidFill>
              </a:rPr>
              <a:t>Time: 14:10-16:00, March 10, 2022 (Thursday)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lang="en-US" altLang="zh-TW" sz="1400" dirty="0">
                <a:solidFill>
                  <a:srgbClr val="7F7F7F"/>
                </a:solidFill>
              </a:rPr>
              <a:t>M240, IM, College of Management, THU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</a:t>
            </a:r>
            <a:r>
              <a:rPr lang="en-US" altLang="zh-TW" sz="1200" dirty="0">
                <a:solidFill>
                  <a:srgbClr val="7F7F7F"/>
                </a:solidFill>
              </a:rPr>
              <a:t>No.1727, Sec.4, Taiwan Boulevard, </a:t>
            </a:r>
            <a:r>
              <a:rPr lang="en-US" altLang="zh-TW" sz="1200" dirty="0" err="1">
                <a:solidFill>
                  <a:srgbClr val="7F7F7F"/>
                </a:solidFill>
              </a:rPr>
              <a:t>Xitun</a:t>
            </a:r>
            <a:r>
              <a:rPr lang="en-US" altLang="zh-TW" sz="1200" dirty="0">
                <a:solidFill>
                  <a:srgbClr val="7F7F7F"/>
                </a:solidFill>
              </a:rPr>
              <a:t> District, Taichung City 407224, Taiwan</a:t>
            </a:r>
            <a:endParaRPr kumimoji="0" lang="en-US" altLang="zh-TW" sz="12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0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2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2022-03-10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A2CE74-A0CF-5B47-BBD8-83196AEEC4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54" y="187947"/>
            <a:ext cx="1714250" cy="5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4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2096" y="788400"/>
            <a:ext cx="9289032" cy="1272449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Question Answering System for </a:t>
            </a:r>
            <a:br>
              <a:rPr lang="en-US" altLang="zh-TW" sz="3800" dirty="0"/>
            </a:br>
            <a:r>
              <a:rPr lang="en-US" altLang="zh-TW" sz="3800" dirty="0"/>
              <a:t>World History Exams at </a:t>
            </a:r>
            <a:r>
              <a:rPr lang="en-US" altLang="zh-TW" sz="3800" dirty="0">
                <a:solidFill>
                  <a:srgbClr val="C00000"/>
                </a:solidFill>
              </a:rPr>
              <a:t>NTCIR-12</a:t>
            </a:r>
            <a:r>
              <a:rPr lang="en-US" altLang="zh-TW" sz="3800" dirty="0"/>
              <a:t> QA Lab2</a:t>
            </a:r>
            <a:endParaRPr lang="zh-TW" altLang="en-US" sz="38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643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NTCIR-12 Conference, June 7-10, 2016, Tokyo, Japan</a:t>
            </a:r>
          </a:p>
        </p:txBody>
      </p:sp>
      <p:sp>
        <p:nvSpPr>
          <p:cNvPr id="6" name="矩形 5"/>
          <p:cNvSpPr/>
          <p:nvPr/>
        </p:nvSpPr>
        <p:spPr>
          <a:xfrm>
            <a:off x="1533962" y="4379483"/>
            <a:ext cx="11511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lang="en-US" altLang="zh-TW" sz="1500" b="1" dirty="0" err="1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Day</a:t>
            </a:r>
            <a:endParaRPr lang="zh-TW" altLang="en-US" sz="1500" b="1" dirty="0">
              <a:solidFill>
                <a:schemeClr val="tx2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2991515"/>
            <a:ext cx="1080000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67608" y="4379482"/>
            <a:ext cx="12652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Cheng-Chia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50728" y="4379482"/>
            <a:ext cx="13376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Wei-Chun Chung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15880" y="4379482"/>
            <a:ext cx="1345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Hsiu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-Yuan Chang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20136" y="4379482"/>
            <a:ext cx="10534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Yuan-</a:t>
            </a:r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Jie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76896" y="4379482"/>
            <a:ext cx="931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Jin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-Kun Lin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61608" y="6168188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sp>
        <p:nvSpPr>
          <p:cNvPr id="11" name="矩形 10"/>
          <p:cNvSpPr/>
          <p:nvPr/>
        </p:nvSpPr>
        <p:spPr>
          <a:xfrm>
            <a:off x="3719736" y="6168188"/>
            <a:ext cx="1251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Wei-Ming Chen</a:t>
            </a:r>
          </a:p>
        </p:txBody>
      </p:sp>
      <p:sp>
        <p:nvSpPr>
          <p:cNvPr id="16" name="矩形 15"/>
          <p:cNvSpPr/>
          <p:nvPr/>
        </p:nvSpPr>
        <p:spPr>
          <a:xfrm>
            <a:off x="5056806" y="6168188"/>
            <a:ext cx="9797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Yun-Da Tsai</a:t>
            </a:r>
          </a:p>
        </p:txBody>
      </p:sp>
      <p:sp>
        <p:nvSpPr>
          <p:cNvPr id="26" name="矩形 25"/>
          <p:cNvSpPr/>
          <p:nvPr/>
        </p:nvSpPr>
        <p:spPr>
          <a:xfrm>
            <a:off x="6023993" y="6168188"/>
            <a:ext cx="12570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Cheng-Jhih Han</a:t>
            </a:r>
          </a:p>
        </p:txBody>
      </p:sp>
      <p:sp>
        <p:nvSpPr>
          <p:cNvPr id="28" name="矩形 27"/>
          <p:cNvSpPr/>
          <p:nvPr/>
        </p:nvSpPr>
        <p:spPr>
          <a:xfrm>
            <a:off x="7398458" y="6168188"/>
            <a:ext cx="8666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Yi-Jing Lin</a:t>
            </a:r>
          </a:p>
        </p:txBody>
      </p:sp>
      <p:sp>
        <p:nvSpPr>
          <p:cNvPr id="30" name="矩形 29"/>
          <p:cNvSpPr/>
          <p:nvPr/>
        </p:nvSpPr>
        <p:spPr>
          <a:xfrm>
            <a:off x="1570450" y="6168188"/>
            <a:ext cx="1083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Yu-Ming Guo</a:t>
            </a:r>
          </a:p>
        </p:txBody>
      </p:sp>
      <p:sp>
        <p:nvSpPr>
          <p:cNvPr id="32" name="矩形 31"/>
          <p:cNvSpPr/>
          <p:nvPr/>
        </p:nvSpPr>
        <p:spPr>
          <a:xfrm>
            <a:off x="6388984" y="4379482"/>
            <a:ext cx="9461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Tzu-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Jui</a:t>
            </a:r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Sun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214580" y="6168188"/>
            <a:ext cx="12657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</a:t>
            </a:r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Heng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Chiang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343569" y="6168188"/>
            <a:ext cx="1433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Ching-Yuan 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Chien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39" name="圖片 38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368" y="2991515"/>
            <a:ext cx="936000" cy="1425398"/>
          </a:xfrm>
          <a:prstGeom prst="rect">
            <a:avLst/>
          </a:prstGeom>
        </p:spPr>
      </p:pic>
      <p:pic>
        <p:nvPicPr>
          <p:cNvPr id="42" name="圖片 41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928" y="4763565"/>
            <a:ext cx="1080000" cy="1440000"/>
          </a:xfrm>
          <a:prstGeom prst="rect">
            <a:avLst/>
          </a:prstGeom>
        </p:spPr>
      </p:pic>
      <p:pic>
        <p:nvPicPr>
          <p:cNvPr id="43" name="圖片 42"/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704" y="4763565"/>
            <a:ext cx="1080000" cy="1440000"/>
          </a:xfrm>
          <a:prstGeom prst="rect">
            <a:avLst/>
          </a:prstGeom>
        </p:spPr>
      </p:pic>
      <p:pic>
        <p:nvPicPr>
          <p:cNvPr id="45" name="圖片 44"/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328" y="4763565"/>
            <a:ext cx="1080000" cy="1440000"/>
          </a:xfrm>
          <a:prstGeom prst="rect">
            <a:avLst/>
          </a:prstGeom>
        </p:spPr>
      </p:pic>
      <p:pic>
        <p:nvPicPr>
          <p:cNvPr id="46" name="圖片 45"/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34" y="4763565"/>
            <a:ext cx="1080000" cy="1440000"/>
          </a:xfrm>
          <a:prstGeom prst="rect">
            <a:avLst/>
          </a:prstGeom>
        </p:spPr>
      </p:pic>
      <p:pic>
        <p:nvPicPr>
          <p:cNvPr id="47" name="圖片 46"/>
          <p:cNvPicPr>
            <a:picLocks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4763565"/>
            <a:ext cx="1080000" cy="1440000"/>
          </a:xfrm>
          <a:prstGeom prst="rect">
            <a:avLst/>
          </a:prstGeom>
        </p:spPr>
      </p:pic>
      <p:pic>
        <p:nvPicPr>
          <p:cNvPr id="48" name="圖片 47"/>
          <p:cNvPicPr>
            <a:picLocks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492" y="4763565"/>
            <a:ext cx="933134" cy="1440000"/>
          </a:xfrm>
          <a:prstGeom prst="rect">
            <a:avLst/>
          </a:prstGeom>
        </p:spPr>
      </p:pic>
      <p:pic>
        <p:nvPicPr>
          <p:cNvPr id="49" name="圖片 48"/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662" y="4763565"/>
            <a:ext cx="946445" cy="1440000"/>
          </a:xfrm>
          <a:prstGeom prst="rect">
            <a:avLst/>
          </a:prstGeom>
        </p:spPr>
      </p:pic>
      <p:pic>
        <p:nvPicPr>
          <p:cNvPr id="50" name="圖片 49"/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143" y="4763565"/>
            <a:ext cx="1080000" cy="1440000"/>
          </a:xfrm>
          <a:prstGeom prst="rect">
            <a:avLst/>
          </a:prstGeom>
        </p:spPr>
      </p:pic>
      <p:pic>
        <p:nvPicPr>
          <p:cNvPr id="51" name="圖片 50"/>
          <p:cNvPicPr>
            <a:picLocks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2991515"/>
            <a:ext cx="1080000" cy="1440000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624" y="2991515"/>
            <a:ext cx="1080000" cy="1450496"/>
          </a:xfrm>
          <a:prstGeom prst="rect">
            <a:avLst/>
          </a:prstGeom>
        </p:spPr>
      </p:pic>
      <p:pic>
        <p:nvPicPr>
          <p:cNvPr id="54" name="圖片 53"/>
          <p:cNvPicPr>
            <a:picLocks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1371" y="2991515"/>
            <a:ext cx="1080000" cy="1440000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80" y="2991515"/>
            <a:ext cx="1080000" cy="1440000"/>
          </a:xfrm>
          <a:prstGeom prst="rect">
            <a:avLst/>
          </a:prstGeom>
        </p:spPr>
      </p:pic>
      <p:pic>
        <p:nvPicPr>
          <p:cNvPr id="12" name="圖片 11"/>
          <p:cNvPicPr>
            <a:picLocks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449" y="2991515"/>
            <a:ext cx="1080000" cy="14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1323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376" y="2991515"/>
            <a:ext cx="1065600" cy="14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89928" y="4379482"/>
            <a:ext cx="13051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Cheng-Hung Lee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2016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370620" y="2678724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/>
              <a:t>Sagacity Technology</a:t>
            </a:r>
            <a:endParaRPr lang="zh-TW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8930366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4" y="1024600"/>
            <a:ext cx="10498615" cy="54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99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63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507199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665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26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805380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2096" y="788400"/>
            <a:ext cx="9130408" cy="1272449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Question Answering System for </a:t>
            </a:r>
            <a:br>
              <a:rPr lang="en-US" altLang="zh-TW" sz="3800" dirty="0"/>
            </a:br>
            <a:r>
              <a:rPr lang="en-US" altLang="zh-TW" sz="3800" dirty="0"/>
              <a:t>World History Exams at </a:t>
            </a:r>
            <a:r>
              <a:rPr lang="en-US" altLang="zh-TW" sz="3800" dirty="0">
                <a:solidFill>
                  <a:srgbClr val="C00000"/>
                </a:solidFill>
              </a:rPr>
              <a:t>NTCIR-13</a:t>
            </a:r>
            <a:r>
              <a:rPr lang="en-US" altLang="zh-TW" sz="3800" dirty="0"/>
              <a:t> QALab-3</a:t>
            </a:r>
            <a:endParaRPr lang="zh-TW" altLang="en-US" sz="38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643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NTCIR-13 Conference, December 5-8, 2017, Tokyo, Japan</a:t>
            </a:r>
          </a:p>
        </p:txBody>
      </p:sp>
      <p:sp>
        <p:nvSpPr>
          <p:cNvPr id="3" name="矩形 2"/>
          <p:cNvSpPr/>
          <p:nvPr/>
        </p:nvSpPr>
        <p:spPr>
          <a:xfrm>
            <a:off x="2631323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273" y="2935745"/>
            <a:ext cx="1080000" cy="1440000"/>
          </a:xfrm>
          <a:prstGeom prst="rect">
            <a:avLst/>
          </a:prstGeom>
        </p:spPr>
      </p:pic>
      <p:sp>
        <p:nvSpPr>
          <p:cNvPr id="55" name="矩形 3"/>
          <p:cNvSpPr/>
          <p:nvPr/>
        </p:nvSpPr>
        <p:spPr>
          <a:xfrm>
            <a:off x="8163384" y="6154642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pic>
        <p:nvPicPr>
          <p:cNvPr id="56" name="圖片 42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548" y="4700564"/>
            <a:ext cx="1046956" cy="1454079"/>
          </a:xfrm>
          <a:prstGeom prst="rect">
            <a:avLst/>
          </a:prstGeom>
        </p:spPr>
      </p:pic>
      <p:pic>
        <p:nvPicPr>
          <p:cNvPr id="57" name="Picture 56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65" y="2935746"/>
            <a:ext cx="1030560" cy="14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08.jpg" title="圖片"/>
          <p:cNvPicPr preferRelativeResize="0"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402" y="4708271"/>
            <a:ext cx="1152128" cy="1439402"/>
          </a:xfrm>
          <a:prstGeom prst="rect">
            <a:avLst/>
          </a:prstGeom>
          <a:noFill/>
        </p:spPr>
      </p:pic>
      <p:sp>
        <p:nvSpPr>
          <p:cNvPr id="60" name="矩形 3"/>
          <p:cNvSpPr/>
          <p:nvPr/>
        </p:nvSpPr>
        <p:spPr>
          <a:xfrm>
            <a:off x="4154830" y="6147512"/>
            <a:ext cx="12167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Hsuan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1" name="image09.jpg" title="圖片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1835131" y="4721736"/>
            <a:ext cx="1065949" cy="1447163"/>
          </a:xfrm>
          <a:prstGeom prst="rect">
            <a:avLst/>
          </a:prstGeom>
          <a:noFill/>
        </p:spPr>
      </p:pic>
      <p:sp>
        <p:nvSpPr>
          <p:cNvPr id="62" name="矩形 3"/>
          <p:cNvSpPr/>
          <p:nvPr/>
        </p:nvSpPr>
        <p:spPr>
          <a:xfrm>
            <a:off x="1704009" y="6166318"/>
            <a:ext cx="12502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Wanchu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3" name="image07.jpg" title="圖片"/>
          <p:cNvPicPr preferRelativeResize="0"/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8716" y="4709539"/>
            <a:ext cx="1061712" cy="1453089"/>
          </a:xfrm>
          <a:prstGeom prst="rect">
            <a:avLst/>
          </a:prstGeom>
          <a:noFill/>
        </p:spPr>
      </p:pic>
      <p:sp>
        <p:nvSpPr>
          <p:cNvPr id="64" name="矩形 3"/>
          <p:cNvSpPr/>
          <p:nvPr/>
        </p:nvSpPr>
        <p:spPr>
          <a:xfrm>
            <a:off x="2967140" y="6192544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Shi-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Ya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Zheng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5" name="image06.jpg" title="圖片"/>
          <p:cNvPicPr preferRelativeResize="0"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527" y="4700563"/>
            <a:ext cx="1117492" cy="1462064"/>
          </a:xfrm>
          <a:prstGeom prst="rect">
            <a:avLst/>
          </a:prstGeom>
          <a:noFill/>
        </p:spPr>
      </p:pic>
      <p:sp>
        <p:nvSpPr>
          <p:cNvPr id="66" name="矩形 3"/>
          <p:cNvSpPr/>
          <p:nvPr/>
        </p:nvSpPr>
        <p:spPr>
          <a:xfrm>
            <a:off x="5542449" y="6153059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Tz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-Rung Chen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7" name="圖片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431" y="4702770"/>
            <a:ext cx="1050534" cy="1444742"/>
          </a:xfrm>
          <a:prstGeom prst="rect">
            <a:avLst/>
          </a:prstGeom>
        </p:spPr>
      </p:pic>
      <p:sp>
        <p:nvSpPr>
          <p:cNvPr id="68" name="矩形 26"/>
          <p:cNvSpPr/>
          <p:nvPr/>
        </p:nvSpPr>
        <p:spPr>
          <a:xfrm>
            <a:off x="6774321" y="6153059"/>
            <a:ext cx="12446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Min-Chun 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9" name="矩形 27"/>
          <p:cNvSpPr/>
          <p:nvPr/>
        </p:nvSpPr>
        <p:spPr>
          <a:xfrm>
            <a:off x="9334853" y="6144208"/>
            <a:ext cx="1002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100" b="1" dirty="0">
                <a:latin typeface="Arial" charset="0"/>
                <a:ea typeface="Arial" charset="0"/>
                <a:cs typeface="Arial" charset="0"/>
              </a:rPr>
              <a:t>Yi-Jing Lin</a:t>
            </a:r>
          </a:p>
        </p:txBody>
      </p:sp>
      <p:pic>
        <p:nvPicPr>
          <p:cNvPr id="70" name="圖片 28"/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494" y="4715679"/>
            <a:ext cx="1016978" cy="1446949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>
                <a:solidFill>
                  <a:srgbClr val="C00000"/>
                </a:solidFill>
              </a:rPr>
              <a:t>2017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8" name="矩形 5"/>
          <p:cNvSpPr/>
          <p:nvPr/>
        </p:nvSpPr>
        <p:spPr>
          <a:xfrm>
            <a:off x="4990225" y="4326843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9" name="矩形 3"/>
          <p:cNvSpPr/>
          <p:nvPr/>
        </p:nvSpPr>
        <p:spPr>
          <a:xfrm>
            <a:off x="6199962" y="4334537"/>
            <a:ext cx="133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Chao-Yu Chen</a:t>
            </a:r>
            <a:endParaRPr kumimoji="1" lang="zh-TW" altLang="en-US" sz="14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5771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991545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991545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43112" y="1235742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IMTKU Emotional Dialogue System for </a:t>
            </a:r>
            <a:br>
              <a:rPr lang="en-US" altLang="zh-TW" sz="3600" dirty="0"/>
            </a:br>
            <a:r>
              <a:rPr lang="en-US" altLang="zh-TW" sz="3600" dirty="0"/>
              <a:t>Short Text Conversation at </a:t>
            </a:r>
            <a:r>
              <a:rPr lang="en-US" altLang="zh-TW" sz="3600" dirty="0">
                <a:solidFill>
                  <a:srgbClr val="C00000"/>
                </a:solidFill>
              </a:rPr>
              <a:t>NTCIR-14</a:t>
            </a:r>
            <a:r>
              <a:rPr lang="en-US" altLang="zh-TW" sz="3600" dirty="0"/>
              <a:t> STC-3 (CECG) Task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847528" y="6380918"/>
            <a:ext cx="8496944" cy="216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02623" y="3040504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572" y="4376531"/>
            <a:ext cx="1080000" cy="1440000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2019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5" name="圖片 32">
            <a:extLst>
              <a:ext uri="{FF2B5EF4-FFF2-40B4-BE49-F238E27FC236}">
                <a16:creationId xmlns:a16="http://schemas.microsoft.com/office/drawing/2014/main" id="{9CADA433-F556-5340-8420-98931157D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4697507" y="4376530"/>
            <a:ext cx="1159583" cy="1440000"/>
          </a:xfrm>
          <a:prstGeom prst="rect">
            <a:avLst/>
          </a:prstGeom>
        </p:spPr>
      </p:pic>
      <p:pic>
        <p:nvPicPr>
          <p:cNvPr id="36" name="圖片 4">
            <a:extLst>
              <a:ext uri="{FF2B5EF4-FFF2-40B4-BE49-F238E27FC236}">
                <a16:creationId xmlns:a16="http://schemas.microsoft.com/office/drawing/2014/main" id="{D1F9A45E-9604-B742-AD03-38041EA5A4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056" y="4358715"/>
            <a:ext cx="1159584" cy="1446550"/>
          </a:xfrm>
          <a:prstGeom prst="rect">
            <a:avLst/>
          </a:prstGeom>
        </p:spPr>
      </p:pic>
      <p:pic>
        <p:nvPicPr>
          <p:cNvPr id="38" name="Picture 2" descr="C:\Users\AskaHung\Downloads\0910197708.jpg">
            <a:extLst>
              <a:ext uri="{FF2B5EF4-FFF2-40B4-BE49-F238E27FC236}">
                <a16:creationId xmlns:a16="http://schemas.microsoft.com/office/drawing/2014/main" id="{C27C5A03-D127-DB4B-9699-3DD59884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1539" y="4358195"/>
            <a:ext cx="1080000" cy="14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7AF7FB7-BF5F-0649-983B-8354831CBA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6"/>
          <a:stretch/>
        </p:blipFill>
        <p:spPr>
          <a:xfrm>
            <a:off x="9038083" y="4358196"/>
            <a:ext cx="1228920" cy="14470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606" y="4382598"/>
            <a:ext cx="1199036" cy="1422667"/>
          </a:xfrm>
          <a:prstGeom prst="rect">
            <a:avLst/>
          </a:prstGeom>
        </p:spPr>
      </p:pic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2936892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41" name="矩形 3">
            <a:extLst>
              <a:ext uri="{FF2B5EF4-FFF2-40B4-BE49-F238E27FC236}">
                <a16:creationId xmlns:a16="http://schemas.microsoft.com/office/drawing/2014/main" id="{CB5F97E0-57DE-844E-9C79-78D09F8944D8}"/>
              </a:ext>
            </a:extLst>
          </p:cNvPr>
          <p:cNvSpPr/>
          <p:nvPr/>
        </p:nvSpPr>
        <p:spPr>
          <a:xfrm>
            <a:off x="3212900" y="5842140"/>
            <a:ext cx="14429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Chi-Sheng Hung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2" name="矩形 5">
            <a:extLst>
              <a:ext uri="{FF2B5EF4-FFF2-40B4-BE49-F238E27FC236}">
                <a16:creationId xmlns:a16="http://schemas.microsoft.com/office/drawing/2014/main" id="{743E4ED4-D648-9145-9FAA-93D69515E5C4}"/>
              </a:ext>
            </a:extLst>
          </p:cNvPr>
          <p:cNvSpPr/>
          <p:nvPr/>
        </p:nvSpPr>
        <p:spPr>
          <a:xfrm>
            <a:off x="1919536" y="5842140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3" name="矩形 3">
            <a:extLst>
              <a:ext uri="{FF2B5EF4-FFF2-40B4-BE49-F238E27FC236}">
                <a16:creationId xmlns:a16="http://schemas.microsoft.com/office/drawing/2014/main" id="{51E2AB3B-D05E-6E49-94B4-F3C0ECBA4E84}"/>
              </a:ext>
            </a:extLst>
          </p:cNvPr>
          <p:cNvSpPr/>
          <p:nvPr/>
        </p:nvSpPr>
        <p:spPr>
          <a:xfrm>
            <a:off x="4583832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Yi-Jun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Xie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4" name="矩形 3">
            <a:extLst>
              <a:ext uri="{FF2B5EF4-FFF2-40B4-BE49-F238E27FC236}">
                <a16:creationId xmlns:a16="http://schemas.microsoft.com/office/drawing/2014/main" id="{1746E83F-66C6-9447-BAFB-3A052F84C36B}"/>
              </a:ext>
            </a:extLst>
          </p:cNvPr>
          <p:cNvSpPr/>
          <p:nvPr/>
        </p:nvSpPr>
        <p:spPr>
          <a:xfrm>
            <a:off x="6011741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Jhih</a:t>
            </a:r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-Yi Chen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5" name="矩形 3">
            <a:extLst>
              <a:ext uri="{FF2B5EF4-FFF2-40B4-BE49-F238E27FC236}">
                <a16:creationId xmlns:a16="http://schemas.microsoft.com/office/drawing/2014/main" id="{2FFD6F10-D89E-8647-B866-B079EA37825F}"/>
              </a:ext>
            </a:extLst>
          </p:cNvPr>
          <p:cNvSpPr/>
          <p:nvPr/>
        </p:nvSpPr>
        <p:spPr>
          <a:xfrm>
            <a:off x="7500239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Yu-Ling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6" name="矩形 3">
            <a:extLst>
              <a:ext uri="{FF2B5EF4-FFF2-40B4-BE49-F238E27FC236}">
                <a16:creationId xmlns:a16="http://schemas.microsoft.com/office/drawing/2014/main" id="{72972B2C-4C4E-544D-924C-4D9731569640}"/>
              </a:ext>
            </a:extLst>
          </p:cNvPr>
          <p:cNvSpPr/>
          <p:nvPr/>
        </p:nvSpPr>
        <p:spPr>
          <a:xfrm>
            <a:off x="8938343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Jian-Ting Lin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25270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94826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601" y="948267"/>
            <a:ext cx="9446798" cy="54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85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1734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1015306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42768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73271" y="1383774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olidFill>
                  <a:srgbClr val="C00000"/>
                </a:solidFill>
              </a:rPr>
              <a:t>IMTKU</a:t>
            </a:r>
            <a:r>
              <a:rPr lang="en-US" altLang="zh-TW" sz="3400" dirty="0"/>
              <a:t> Multi-Turn Dialogue System Evaluation </a:t>
            </a:r>
            <a:br>
              <a:rPr lang="en-US" altLang="zh-TW" sz="3400" dirty="0"/>
            </a:br>
            <a:r>
              <a:rPr lang="en-US" altLang="zh-TW" sz="3400" dirty="0"/>
              <a:t>at the </a:t>
            </a:r>
            <a:r>
              <a:rPr lang="en-US" altLang="zh-TW" sz="3400" dirty="0">
                <a:solidFill>
                  <a:srgbClr val="C00000"/>
                </a:solidFill>
              </a:rPr>
              <a:t>NTCIR-15</a:t>
            </a:r>
            <a:r>
              <a:rPr lang="en-US" altLang="zh-TW" sz="3400" dirty="0"/>
              <a:t> DialEval-1 </a:t>
            </a:r>
            <a:br>
              <a:rPr lang="en-US" altLang="zh-TW" sz="3400" dirty="0"/>
            </a:br>
            <a:r>
              <a:rPr lang="en-US" altLang="zh-TW" sz="3400" dirty="0"/>
              <a:t>Dialogue Quality and Nugget Detection</a:t>
            </a: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1905628" y="3212977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Zeals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Co., Ltd.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Japan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Tamkang University, 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Taipei </a:t>
            </a:r>
            <a:r>
              <a:rPr lang="fr-FR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2020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2877116" y="6528861"/>
            <a:ext cx="6318216" cy="284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NTCIR-15 Conference, December 8-11, 2020, Tokyo, Japan</a:t>
            </a:r>
          </a:p>
        </p:txBody>
      </p:sp>
      <p:sp>
        <p:nvSpPr>
          <p:cNvPr id="60" name="矩形 3">
            <a:extLst>
              <a:ext uri="{FF2B5EF4-FFF2-40B4-BE49-F238E27FC236}">
                <a16:creationId xmlns:a16="http://schemas.microsoft.com/office/drawing/2014/main" id="{F8A0CB16-00C2-8444-BCD5-03427B4CFA2D}"/>
              </a:ext>
            </a:extLst>
          </p:cNvPr>
          <p:cNvSpPr/>
          <p:nvPr/>
        </p:nvSpPr>
        <p:spPr>
          <a:xfrm>
            <a:off x="3824638" y="5991092"/>
            <a:ext cx="1124411" cy="21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</a:t>
            </a:r>
            <a:r>
              <a:rPr lang="en-US" altLang="zh-TW" sz="800" b="1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Jhe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Chiang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1">
            <a:extLst>
              <a:ext uri="{FF2B5EF4-FFF2-40B4-BE49-F238E27FC236}">
                <a16:creationId xmlns:a16="http://schemas.microsoft.com/office/drawing/2014/main" id="{5DDCAE5D-6B90-A14A-9E59-E5C58EE15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499" y="4518993"/>
            <a:ext cx="1071900" cy="1460674"/>
          </a:xfrm>
          <a:prstGeom prst="rect">
            <a:avLst/>
          </a:prstGeom>
        </p:spPr>
      </p:pic>
      <p:sp>
        <p:nvSpPr>
          <p:cNvPr id="58" name="矩形 3">
            <a:extLst>
              <a:ext uri="{FF2B5EF4-FFF2-40B4-BE49-F238E27FC236}">
                <a16:creationId xmlns:a16="http://schemas.microsoft.com/office/drawing/2014/main" id="{362D9D09-E2D0-8643-93B3-31E8832734FD}"/>
              </a:ext>
            </a:extLst>
          </p:cNvPr>
          <p:cNvSpPr/>
          <p:nvPr/>
        </p:nvSpPr>
        <p:spPr>
          <a:xfrm>
            <a:off x="7106034" y="5991092"/>
            <a:ext cx="1271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Cheng-Han Chiu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9" name="圖片 2">
            <a:extLst>
              <a:ext uri="{FF2B5EF4-FFF2-40B4-BE49-F238E27FC236}">
                <a16:creationId xmlns:a16="http://schemas.microsoft.com/office/drawing/2014/main" id="{72C2369D-39EE-754E-ABA6-A1541464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054" y="4518994"/>
            <a:ext cx="1137694" cy="1460677"/>
          </a:xfrm>
          <a:prstGeom prst="rect">
            <a:avLst/>
          </a:prstGeom>
        </p:spPr>
      </p:pic>
      <p:sp>
        <p:nvSpPr>
          <p:cNvPr id="56" name="矩形 3">
            <a:extLst>
              <a:ext uri="{FF2B5EF4-FFF2-40B4-BE49-F238E27FC236}">
                <a16:creationId xmlns:a16="http://schemas.microsoft.com/office/drawing/2014/main" id="{09FD9F3D-9CB3-FF4C-B697-E52991F68310}"/>
              </a:ext>
            </a:extLst>
          </p:cNvPr>
          <p:cNvSpPr/>
          <p:nvPr/>
        </p:nvSpPr>
        <p:spPr>
          <a:xfrm>
            <a:off x="5988462" y="5991092"/>
            <a:ext cx="12467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Yu-Chen Huang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25">
            <a:extLst>
              <a:ext uri="{FF2B5EF4-FFF2-40B4-BE49-F238E27FC236}">
                <a16:creationId xmlns:a16="http://schemas.microsoft.com/office/drawing/2014/main" id="{B594B9D9-F33C-8C43-836A-6A8BDC75F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093" y="4518994"/>
            <a:ext cx="1103101" cy="1460676"/>
          </a:xfrm>
          <a:prstGeom prst="rect">
            <a:avLst/>
          </a:prstGeom>
        </p:spPr>
      </p:pic>
      <p:sp>
        <p:nvSpPr>
          <p:cNvPr id="54" name="矩形 3">
            <a:extLst>
              <a:ext uri="{FF2B5EF4-FFF2-40B4-BE49-F238E27FC236}">
                <a16:creationId xmlns:a16="http://schemas.microsoft.com/office/drawing/2014/main" id="{D202E2A6-1B02-EE48-92B4-AF3189BB3294}"/>
              </a:ext>
            </a:extLst>
          </p:cNvPr>
          <p:cNvSpPr/>
          <p:nvPr/>
        </p:nvSpPr>
        <p:spPr>
          <a:xfrm>
            <a:off x="2744047" y="5991092"/>
            <a:ext cx="1090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Zhao-Xian Gu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26">
            <a:extLst>
              <a:ext uri="{FF2B5EF4-FFF2-40B4-BE49-F238E27FC236}">
                <a16:creationId xmlns:a16="http://schemas.microsoft.com/office/drawing/2014/main" id="{A79A7553-D3B2-FB48-8FE1-59802A4BC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354" y="4518993"/>
            <a:ext cx="1090285" cy="1460673"/>
          </a:xfrm>
          <a:prstGeom prst="rect">
            <a:avLst/>
          </a:prstGeom>
        </p:spPr>
      </p:pic>
      <p:sp>
        <p:nvSpPr>
          <p:cNvPr id="51" name="矩形 3">
            <a:extLst>
              <a:ext uri="{FF2B5EF4-FFF2-40B4-BE49-F238E27FC236}">
                <a16:creationId xmlns:a16="http://schemas.microsoft.com/office/drawing/2014/main" id="{C557CCED-FFFA-8E4D-A21E-5B7C32D6EFCE}"/>
              </a:ext>
            </a:extLst>
          </p:cNvPr>
          <p:cNvSpPr/>
          <p:nvPr/>
        </p:nvSpPr>
        <p:spPr>
          <a:xfrm>
            <a:off x="4938260" y="5991092"/>
            <a:ext cx="1122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Yueh-Chia Wu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27">
            <a:extLst>
              <a:ext uri="{FF2B5EF4-FFF2-40B4-BE49-F238E27FC236}">
                <a16:creationId xmlns:a16="http://schemas.microsoft.com/office/drawing/2014/main" id="{294EA440-95DE-4649-92BE-84AFB14D4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61" y="4518993"/>
            <a:ext cx="1122971" cy="1460675"/>
          </a:xfrm>
          <a:prstGeom prst="rect">
            <a:avLst/>
          </a:prstGeom>
        </p:spPr>
      </p:pic>
      <p:sp>
        <p:nvSpPr>
          <p:cNvPr id="49" name="矩形 3">
            <a:extLst>
              <a:ext uri="{FF2B5EF4-FFF2-40B4-BE49-F238E27FC236}">
                <a16:creationId xmlns:a16="http://schemas.microsoft.com/office/drawing/2014/main" id="{5C091A77-2EE3-FC4A-83FE-161931BAD9DA}"/>
              </a:ext>
            </a:extLst>
          </p:cNvPr>
          <p:cNvSpPr/>
          <p:nvPr/>
        </p:nvSpPr>
        <p:spPr>
          <a:xfrm>
            <a:off x="1559496" y="5991091"/>
            <a:ext cx="1220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Mike Tian-Jian</a:t>
            </a:r>
            <a:r>
              <a:rPr lang="zh-TW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18">
            <a:extLst>
              <a:ext uri="{FF2B5EF4-FFF2-40B4-BE49-F238E27FC236}">
                <a16:creationId xmlns:a16="http://schemas.microsoft.com/office/drawing/2014/main" id="{47394952-7DE1-3349-8C85-B81579F24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248" y="4518993"/>
            <a:ext cx="1108245" cy="1460672"/>
          </a:xfrm>
          <a:prstGeom prst="rect">
            <a:avLst/>
          </a:prstGeom>
        </p:spPr>
      </p:pic>
      <p:sp>
        <p:nvSpPr>
          <p:cNvPr id="47" name="矩形 5">
            <a:extLst>
              <a:ext uri="{FF2B5EF4-FFF2-40B4-BE49-F238E27FC236}">
                <a16:creationId xmlns:a16="http://schemas.microsoft.com/office/drawing/2014/main" id="{4C5C7389-0005-4E49-87D3-03149E7AF069}"/>
              </a:ext>
            </a:extLst>
          </p:cNvPr>
          <p:cNvSpPr/>
          <p:nvPr/>
        </p:nvSpPr>
        <p:spPr>
          <a:xfrm>
            <a:off x="9546663" y="5991092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Min-</a:t>
            </a:r>
            <a:r>
              <a:rPr kumimoji="1" lang="en-US" altLang="zh-TW" sz="1000" b="1" dirty="0" err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Yuh</a:t>
            </a:r>
            <a:r>
              <a:rPr kumimoji="1" lang="en-US" altLang="zh-TW" sz="1000" b="1" dirty="0">
                <a:solidFill>
                  <a:srgbClr val="1F497D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Day</a:t>
            </a:r>
            <a:r>
              <a:rPr lang="en-US" altLang="zh-TW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圖片 28">
            <a:extLst>
              <a:ext uri="{FF2B5EF4-FFF2-40B4-BE49-F238E27FC236}">
                <a16:creationId xmlns:a16="http://schemas.microsoft.com/office/drawing/2014/main" id="{191E9087-06FD-C241-854D-7BA22AA48E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370" y="4518993"/>
            <a:ext cx="1121194" cy="1460678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B5C8040D-A492-AF46-A94E-15A172C98973}"/>
              </a:ext>
            </a:extLst>
          </p:cNvPr>
          <p:cNvSpPr/>
          <p:nvPr/>
        </p:nvSpPr>
        <p:spPr>
          <a:xfrm>
            <a:off x="8304283" y="5991092"/>
            <a:ext cx="122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Sheng-Ru Shaw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1">
            <a:extLst>
              <a:ext uri="{FF2B5EF4-FFF2-40B4-BE49-F238E27FC236}">
                <a16:creationId xmlns:a16="http://schemas.microsoft.com/office/drawing/2014/main" id="{3805CA0E-6DB6-7D41-84F2-88D994669D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00" b="-1"/>
          <a:stretch/>
        </p:blipFill>
        <p:spPr>
          <a:xfrm>
            <a:off x="8364609" y="4518993"/>
            <a:ext cx="1104898" cy="14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00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777596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41669405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5872924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940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72F3-295E-F142-9D8D-499AAAF3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Top </a:t>
            </a:r>
            <a:r>
              <a:rPr lang="en-US" dirty="0" err="1"/>
              <a:t>Stablecoins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(Tether </a:t>
            </a:r>
            <a:r>
              <a:rPr lang="en-US" sz="4000" dirty="0">
                <a:solidFill>
                  <a:srgbClr val="C00000"/>
                </a:solidFill>
              </a:rPr>
              <a:t>USDT</a:t>
            </a:r>
            <a:r>
              <a:rPr lang="en-US" sz="4000" dirty="0"/>
              <a:t>, USD Coin </a:t>
            </a:r>
            <a:r>
              <a:rPr lang="en-US" sz="4000" dirty="0">
                <a:solidFill>
                  <a:srgbClr val="C00000"/>
                </a:solidFill>
              </a:rPr>
              <a:t>USDC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Dai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F5BC-04DB-434C-9ABC-D20BD9A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D674E-E72D-2C40-8E0C-B3D33E33E9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34" y="1495573"/>
            <a:ext cx="6000750" cy="5066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7AA3-FD67-D646-BA63-6CFD60570311}"/>
              </a:ext>
            </a:extLst>
          </p:cNvPr>
          <p:cNvSpPr txBox="1"/>
          <p:nvPr/>
        </p:nvSpPr>
        <p:spPr>
          <a:xfrm>
            <a:off x="3095625" y="6581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https://ethereum.org/en/stablecoins/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E9314-BA75-3340-A4AE-54AB991A6208}"/>
              </a:ext>
            </a:extLst>
          </p:cNvPr>
          <p:cNvSpPr txBox="1"/>
          <p:nvPr/>
        </p:nvSpPr>
        <p:spPr>
          <a:xfrm>
            <a:off x="306316" y="1495573"/>
            <a:ext cx="55786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Digital money for everyday use</a:t>
            </a:r>
          </a:p>
          <a:p>
            <a:pPr algn="l"/>
            <a:r>
              <a:rPr lang="en-US" sz="3200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Stablecoins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Ethereum tokens 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designed to </a:t>
            </a:r>
            <a:r>
              <a:rPr lang="en-US" sz="320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stay at a fixed value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 when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price of ETH changes.</a:t>
            </a:r>
          </a:p>
        </p:txBody>
      </p:sp>
    </p:spTree>
    <p:extLst>
      <p:ext uri="{BB962C8B-B14F-4D97-AF65-F5344CB8AC3E}">
        <p14:creationId xmlns:p14="http://schemas.microsoft.com/office/powerpoint/2010/main" val="31948655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11405493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Ethereum </a:t>
            </a:r>
            <a:r>
              <a:rPr lang="en-US" dirty="0" err="1"/>
              <a:t>DeFi</a:t>
            </a:r>
            <a:r>
              <a:rPr lang="en-US" dirty="0"/>
              <a:t>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https://cryptodiffer.com/news/ethereum-defi-ecosystem/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99C38E-74F5-6B46-B9D3-F88C47F98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7290" y="828674"/>
            <a:ext cx="10162681" cy="5812874"/>
          </a:xfrm>
        </p:spPr>
      </p:pic>
    </p:spTree>
    <p:extLst>
      <p:ext uri="{BB962C8B-B14F-4D97-AF65-F5344CB8AC3E}">
        <p14:creationId xmlns:p14="http://schemas.microsoft.com/office/powerpoint/2010/main" val="15263071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 Ecosystem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8C3BAF-87A3-4841-8CC4-381AD4F22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4" y="773560"/>
            <a:ext cx="9749043" cy="59085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https://tokeny.com/defi-ecosystem/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51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/>
              <a:t>AI for Text Analytics</a:t>
            </a:r>
          </a:p>
          <a:p>
            <a:pPr marL="320040" indent="-320040"/>
            <a:r>
              <a:rPr lang="en-US" sz="4400" dirty="0"/>
              <a:t>FinTech: Financial Services Innovation</a:t>
            </a:r>
            <a:endParaRPr lang="en-US" sz="4000" dirty="0"/>
          </a:p>
          <a:p>
            <a:pPr marL="320040" indent="-320040"/>
            <a:r>
              <a:rPr lang="en-US" sz="4000" dirty="0">
                <a:solidFill>
                  <a:srgbClr val="C00000"/>
                </a:solidFill>
              </a:rPr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738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7" y="1121893"/>
            <a:ext cx="11305310" cy="227183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Artificial Intelligence for Knowledge Graphs of Cryptocurrency Anti-money Laundering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in Fintech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82808-41C8-3541-8427-6C814A49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744" y="104264"/>
            <a:ext cx="9144000" cy="895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12th International Workshop on Mining and Analyzing Social Networks for Decision Support (MSNDS 2021)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ASONAM 2021, Virtual Event, Netherlands, November 8-11, 2021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338" y="4280502"/>
            <a:ext cx="1343037" cy="166280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70CC9-9FCC-9341-91B4-C427AB550C1B}"/>
              </a:ext>
            </a:extLst>
          </p:cNvPr>
          <p:cNvSpPr txBox="1"/>
          <p:nvPr/>
        </p:nvSpPr>
        <p:spPr>
          <a:xfrm>
            <a:off x="642345" y="6396335"/>
            <a:ext cx="1090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The 12th International Workshop on Mining and Analyzing Social Networks for Decision Support (MSNDS 2021), </a:t>
            </a:r>
            <a:b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The 2021 IEEE/ACM International Conference on Advances in Social Networks Analysis and Mining (ASONAM 2021), Virtual Event, Netherlands, November 8-11,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9" y="4346688"/>
            <a:ext cx="935665" cy="421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84D011-4DBC-4B44-85D3-EA578C290A5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" y="83114"/>
            <a:ext cx="888332" cy="888332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BC6F96F9-F328-344C-AA7B-33101D77BA04}"/>
              </a:ext>
            </a:extLst>
          </p:cNvPr>
          <p:cNvSpPr txBox="1">
            <a:spLocks/>
          </p:cNvSpPr>
          <p:nvPr/>
        </p:nvSpPr>
        <p:spPr>
          <a:xfrm>
            <a:off x="2674730" y="4161567"/>
            <a:ext cx="7374814" cy="2281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Graduate Institute of Information Management</a:t>
            </a:r>
            <a:r>
              <a:rPr lang="en-US" sz="10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 </a:t>
            </a:r>
            <a:b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r>
              <a:rPr lang="en-US" sz="10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Taiwan</a:t>
            </a:r>
            <a:endParaRPr lang="en-US" altLang="zh-TW" sz="104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90518-9D8D-7740-BD46-323A082672FA}"/>
              </a:ext>
            </a:extLst>
          </p:cNvPr>
          <p:cNvSpPr txBox="1"/>
          <p:nvPr/>
        </p:nvSpPr>
        <p:spPr>
          <a:xfrm>
            <a:off x="908482" y="3422903"/>
            <a:ext cx="1090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November 8, 2021, 14:00 – 15:40 [Amsterdam Time GMT+2] MSNDS 2021 (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Room:Tehran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662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58F-4D50-2C47-AA2F-97FEEFE8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52226"/>
          </a:xfrm>
        </p:spPr>
        <p:txBody>
          <a:bodyPr/>
          <a:lstStyle/>
          <a:p>
            <a:r>
              <a:rPr lang="en-US" sz="3000" dirty="0">
                <a:solidFill>
                  <a:schemeClr val="accent1"/>
                </a:solidFill>
              </a:rPr>
              <a:t>NTCIR-15 Dialogue Evaluation (DialEval-1) Task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Dialogue Quality (DQ) and Nugget Detection (ND)</a:t>
            </a:r>
            <a:br>
              <a:rPr lang="en-US" sz="2400" dirty="0"/>
            </a:br>
            <a:r>
              <a:rPr lang="en-US" sz="2400" dirty="0"/>
              <a:t>Chinese Dialogue Quality (S-score) Results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(Zeng et al.,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CBE6F-6344-114F-BA0D-F41F3627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BA95-F16B-1B45-BE65-EDBE4CCC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66" y="1484784"/>
            <a:ext cx="7326935" cy="4891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09665-2EF9-7140-A89C-790BAD82AABB}"/>
              </a:ext>
            </a:extLst>
          </p:cNvPr>
          <p:cNvSpPr/>
          <p:nvPr/>
        </p:nvSpPr>
        <p:spPr>
          <a:xfrm>
            <a:off x="1740024" y="6485274"/>
            <a:ext cx="8460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Zhaohao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Sosuke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Kato, Tetsuya Sakai,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 (2020), “Overview of the NTCIR-15 Dialogue Evaluation (DialEval-1) Task”, Proceedings of NTCIR-15, 2020</a:t>
            </a:r>
          </a:p>
        </p:txBody>
      </p:sp>
      <p:sp>
        <p:nvSpPr>
          <p:cNvPr id="8" name="矩形 40">
            <a:extLst>
              <a:ext uri="{FF2B5EF4-FFF2-40B4-BE49-F238E27FC236}">
                <a16:creationId xmlns:a16="http://schemas.microsoft.com/office/drawing/2014/main" id="{50C3165A-1821-1A4E-9DE2-CDE8639113B3}"/>
              </a:ext>
            </a:extLst>
          </p:cNvPr>
          <p:cNvSpPr/>
          <p:nvPr/>
        </p:nvSpPr>
        <p:spPr>
          <a:xfrm>
            <a:off x="1487489" y="44624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</a:rPr>
              <a:t>2020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圓角矩形 134">
            <a:extLst>
              <a:ext uri="{FF2B5EF4-FFF2-40B4-BE49-F238E27FC236}">
                <a16:creationId xmlns:a16="http://schemas.microsoft.com/office/drawing/2014/main" id="{836E3C5B-5F1B-8348-BD79-55267DF7B8BA}"/>
              </a:ext>
            </a:extLst>
          </p:cNvPr>
          <p:cNvSpPr/>
          <p:nvPr/>
        </p:nvSpPr>
        <p:spPr>
          <a:xfrm>
            <a:off x="2351585" y="2036012"/>
            <a:ext cx="369435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圓角矩形 134">
            <a:extLst>
              <a:ext uri="{FF2B5EF4-FFF2-40B4-BE49-F238E27FC236}">
                <a16:creationId xmlns:a16="http://schemas.microsoft.com/office/drawing/2014/main" id="{F45F97CA-38F4-0E41-B4DC-CDAB2A32041F}"/>
              </a:ext>
            </a:extLst>
          </p:cNvPr>
          <p:cNvSpPr/>
          <p:nvPr/>
        </p:nvSpPr>
        <p:spPr>
          <a:xfrm>
            <a:off x="6261963" y="2036012"/>
            <a:ext cx="344744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54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4096"/>
          </a:xfrm>
        </p:spPr>
        <p:txBody>
          <a:bodyPr>
            <a:normAutofit/>
          </a:bodyPr>
          <a:lstStyle/>
          <a:p>
            <a:r>
              <a:rPr lang="en-US" dirty="0"/>
              <a:t>Knowledge Graph (KG)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40197"/>
            <a:ext cx="11271661" cy="51340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Graph (KG)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knowledge graph is a multi-relational graph composed of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entities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relations</a:t>
            </a:r>
            <a:r>
              <a:rPr lang="en-US" dirty="0"/>
              <a:t>, which are regarded as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nodes</a:t>
            </a:r>
            <a:r>
              <a:rPr lang="en-US" dirty="0"/>
              <a:t> and different types of </a:t>
            </a:r>
            <a:r>
              <a:rPr lang="en-US" dirty="0">
                <a:solidFill>
                  <a:srgbClr val="C00000"/>
                </a:solidFill>
              </a:rPr>
              <a:t>edges</a:t>
            </a:r>
            <a:r>
              <a:rPr lang="en-US" dirty="0"/>
              <a:t>, respectively (Ji et al., 2021).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Represents knowledge as </a:t>
            </a:r>
            <a:r>
              <a:rPr lang="en-US" dirty="0">
                <a:solidFill>
                  <a:schemeClr val="accent1"/>
                </a:solidFill>
              </a:rPr>
              <a:t>concepts (entities)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</a:t>
            </a:r>
            <a:r>
              <a:rPr lang="en-US" dirty="0">
                <a:solidFill>
                  <a:srgbClr val="C00000"/>
                </a:solidFill>
              </a:rPr>
              <a:t>relationships (Facts)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Triple</a:t>
            </a:r>
            <a:r>
              <a:rPr lang="en-US" dirty="0"/>
              <a:t> of facts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SPO: (subject, predicate, object)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HRT: (head, relation, tail)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Common Knowledge Graph: </a:t>
            </a:r>
            <a:r>
              <a:rPr lang="en-US" sz="3200" dirty="0" err="1"/>
              <a:t>DBpedia</a:t>
            </a:r>
            <a:r>
              <a:rPr lang="en-US" dirty="0"/>
              <a:t>, </a:t>
            </a:r>
            <a:r>
              <a:rPr lang="en-US" sz="3200" dirty="0"/>
              <a:t>YAGO, </a:t>
            </a:r>
            <a:r>
              <a:rPr lang="en-US" sz="3200" dirty="0" err="1"/>
              <a:t>Wikidata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01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Graph, Facts, Triple,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8CD7-33D8-824A-B621-7FED16ED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of head, relation, and tail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of head, relation, and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</p:spTree>
    <p:extLst>
      <p:ext uri="{BB962C8B-B14F-4D97-AF65-F5344CB8AC3E}">
        <p14:creationId xmlns:p14="http://schemas.microsoft.com/office/powerpoint/2010/main" val="30932750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06EB-4E8A-2741-A3B3-A7431BB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Representation </a:t>
            </a:r>
            <a:br>
              <a:rPr lang="en-US" dirty="0"/>
            </a:br>
            <a:r>
              <a:rPr lang="en-US" dirty="0"/>
              <a:t>Factual Triple and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25C9-CABE-0A42-8318-F564075F3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Albert Einstein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winner of </a:t>
            </a:r>
            <a:r>
              <a:rPr lang="en-US" dirty="0"/>
              <a:t>the 1921 </a:t>
            </a:r>
            <a:r>
              <a:rPr lang="en-US" dirty="0">
                <a:solidFill>
                  <a:schemeClr val="accent1"/>
                </a:solidFill>
              </a:rPr>
              <a:t>Nobel prize in physics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Nobel Prize in Physics </a:t>
            </a:r>
            <a:r>
              <a:rPr lang="en-US" dirty="0"/>
              <a:t>1921 was </a:t>
            </a:r>
            <a:r>
              <a:rPr lang="en-US" dirty="0">
                <a:solidFill>
                  <a:srgbClr val="C00000"/>
                </a:solidFill>
              </a:rPr>
              <a:t>awarded to </a:t>
            </a:r>
            <a:r>
              <a:rPr lang="en-US" dirty="0">
                <a:solidFill>
                  <a:srgbClr val="7030A0"/>
                </a:solidFill>
              </a:rPr>
              <a:t>Albert Einstein </a:t>
            </a:r>
            <a:r>
              <a:rPr lang="en-US" dirty="0"/>
              <a:t>"for his services to Theoretical Physics, and especially for his discovery of the law of the photoelectric effect.”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111D-42DD-5A40-B635-4EEE3623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DE45-A686-6A4B-A5B2-A2754ADCB8AB}"/>
              </a:ext>
            </a:extLst>
          </p:cNvPr>
          <p:cNvSpPr txBox="1"/>
          <p:nvPr/>
        </p:nvSpPr>
        <p:spPr>
          <a:xfrm>
            <a:off x="2500137" y="4083561"/>
            <a:ext cx="9418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869AF5-CD04-F34D-8B3D-04156D0E8E56}"/>
              </a:ext>
            </a:extLst>
          </p:cNvPr>
          <p:cNvSpPr/>
          <p:nvPr/>
        </p:nvSpPr>
        <p:spPr>
          <a:xfrm>
            <a:off x="3611214" y="5342346"/>
            <a:ext cx="1850571" cy="914400"/>
          </a:xfrm>
          <a:prstGeom prst="ellipse">
            <a:avLst/>
          </a:prstGeom>
          <a:solidFill>
            <a:srgbClr val="9437FF">
              <a:alpha val="5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Albert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Einstein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2BEF7-7D47-634D-B21A-ED2309EA4590}"/>
              </a:ext>
            </a:extLst>
          </p:cNvPr>
          <p:cNvSpPr/>
          <p:nvPr/>
        </p:nvSpPr>
        <p:spPr>
          <a:xfrm>
            <a:off x="7288693" y="5342346"/>
            <a:ext cx="1850571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Nobel Prize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Physics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C3263B-BF16-9743-BC70-2BA83445EB0F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461785" y="5799546"/>
            <a:ext cx="1826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458AB-6E07-5E43-9A94-F258BD8F1BF7}"/>
              </a:ext>
            </a:extLst>
          </p:cNvPr>
          <p:cNvSpPr txBox="1"/>
          <p:nvPr/>
        </p:nvSpPr>
        <p:spPr>
          <a:xfrm>
            <a:off x="5657814" y="5477277"/>
            <a:ext cx="119269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WinnerOf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647F-5F2E-414E-9BD7-9F5F2331EB64}"/>
              </a:ext>
            </a:extLst>
          </p:cNvPr>
          <p:cNvSpPr txBox="1"/>
          <p:nvPr/>
        </p:nvSpPr>
        <p:spPr>
          <a:xfrm>
            <a:off x="373320" y="3922615"/>
            <a:ext cx="1413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72F2-16DD-7C4F-8222-5DC1C273C461}"/>
              </a:ext>
            </a:extLst>
          </p:cNvPr>
          <p:cNvSpPr txBox="1"/>
          <p:nvPr/>
        </p:nvSpPr>
        <p:spPr>
          <a:xfrm>
            <a:off x="373320" y="5038156"/>
            <a:ext cx="2721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8288961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7595"/>
          </a:xfrm>
        </p:spPr>
        <p:txBody>
          <a:bodyPr>
            <a:normAutofit fontScale="90000"/>
          </a:bodyPr>
          <a:lstStyle/>
          <a:p>
            <a:r>
              <a:rPr lang="en-US" dirty="0"/>
              <a:t>Factual </a:t>
            </a:r>
            <a:r>
              <a:rPr lang="en-US" dirty="0">
                <a:solidFill>
                  <a:srgbClr val="C00000"/>
                </a:solidFill>
              </a:rPr>
              <a:t>Triples</a:t>
            </a:r>
            <a:r>
              <a:rPr lang="en-US" dirty="0"/>
              <a:t> in Knowledge Base</a:t>
            </a:r>
            <a:br>
              <a:rPr lang="en-US" dirty="0"/>
            </a:b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0" y="1539201"/>
            <a:ext cx="8135258" cy="4810633"/>
          </a:xfrm>
          <a:prstGeom prst="rect">
            <a:avLst/>
          </a:prstGeom>
        </p:spPr>
      </p:pic>
      <p:sp>
        <p:nvSpPr>
          <p:cNvPr id="15" name="圓角矩形 30">
            <a:extLst>
              <a:ext uri="{FF2B5EF4-FFF2-40B4-BE49-F238E27FC236}">
                <a16:creationId xmlns:a16="http://schemas.microsoft.com/office/drawing/2014/main" id="{F79C223E-3983-474B-B075-B225A66E7C44}"/>
              </a:ext>
            </a:extLst>
          </p:cNvPr>
          <p:cNvSpPr/>
          <p:nvPr/>
        </p:nvSpPr>
        <p:spPr>
          <a:xfrm>
            <a:off x="1424066" y="2844958"/>
            <a:ext cx="8799226" cy="46166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30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478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Entities and Relations in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6" y="1316518"/>
            <a:ext cx="8273035" cy="49201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AF949-235C-454B-88DC-055A011FA58F}"/>
              </a:ext>
            </a:extLst>
          </p:cNvPr>
          <p:cNvSpPr txBox="1"/>
          <p:nvPr/>
        </p:nvSpPr>
        <p:spPr>
          <a:xfrm>
            <a:off x="3084344" y="867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(Albert Einstein,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Nobel Prize in Physics)</a:t>
            </a:r>
            <a:endParaRPr lang="en-US" dirty="0"/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B91A2DD8-5903-B342-9F4E-BA0CA1023155}"/>
              </a:ext>
            </a:extLst>
          </p:cNvPr>
          <p:cNvSpPr/>
          <p:nvPr/>
        </p:nvSpPr>
        <p:spPr>
          <a:xfrm>
            <a:off x="4631961" y="3429000"/>
            <a:ext cx="5811070" cy="1277911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220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knowledge base and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539" y="1377701"/>
            <a:ext cx="8273035" cy="4920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1559157"/>
            <a:ext cx="3263901" cy="1930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B08B1-20E5-7E43-B183-E68C8464BBBE}"/>
              </a:ext>
            </a:extLst>
          </p:cNvPr>
          <p:cNvSpPr txBox="1"/>
          <p:nvPr/>
        </p:nvSpPr>
        <p:spPr>
          <a:xfrm>
            <a:off x="246742" y="1007329"/>
            <a:ext cx="349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Factual triples in knowledge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66FA-80E0-294A-A5BD-BC22B6458DAC}"/>
              </a:ext>
            </a:extLst>
          </p:cNvPr>
          <p:cNvSpPr txBox="1"/>
          <p:nvPr/>
        </p:nvSpPr>
        <p:spPr>
          <a:xfrm>
            <a:off x="5203635" y="976152"/>
            <a:ext cx="589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Entities and relations in knowledge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ECB0C-291B-0344-BA38-84002F8732DF}"/>
              </a:ext>
            </a:extLst>
          </p:cNvPr>
          <p:cNvSpPr txBox="1"/>
          <p:nvPr/>
        </p:nvSpPr>
        <p:spPr>
          <a:xfrm>
            <a:off x="246742" y="5928513"/>
            <a:ext cx="540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875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35105"/>
            <a:ext cx="11684000" cy="684346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Categorization of Research on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3C33E-F61A-CE42-AA3C-7AEA72F6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34" y="819451"/>
            <a:ext cx="10012507" cy="5576884"/>
          </a:xfrm>
        </p:spPr>
      </p:pic>
    </p:spTree>
    <p:extLst>
      <p:ext uri="{BB962C8B-B14F-4D97-AF65-F5344CB8AC3E}">
        <p14:creationId xmlns:p14="http://schemas.microsoft.com/office/powerpoint/2010/main" val="9427032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EB9-6FE6-5E47-96AA-8DFFA68E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Graph Completion (KGC) Datasets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F096C3-4D2E-D242-857D-CA139F303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299366"/>
              </p:ext>
            </p:extLst>
          </p:nvPr>
        </p:nvGraphicFramePr>
        <p:xfrm>
          <a:off x="534390" y="1911925"/>
          <a:ext cx="11103426" cy="428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570">
                  <a:extLst>
                    <a:ext uri="{9D8B030D-6E8A-4147-A177-3AD203B41FA5}">
                      <a16:colId xmlns:a16="http://schemas.microsoft.com/office/drawing/2014/main" val="3954101180"/>
                    </a:ext>
                  </a:extLst>
                </a:gridCol>
                <a:gridCol w="1213658">
                  <a:extLst>
                    <a:ext uri="{9D8B030D-6E8A-4147-A177-3AD203B41FA5}">
                      <a16:colId xmlns:a16="http://schemas.microsoft.com/office/drawing/2014/main" val="821236993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041880791"/>
                    </a:ext>
                  </a:extLst>
                </a:gridCol>
                <a:gridCol w="1401548">
                  <a:extLst>
                    <a:ext uri="{9D8B030D-6E8A-4147-A177-3AD203B41FA5}">
                      <a16:colId xmlns:a16="http://schemas.microsoft.com/office/drawing/2014/main" val="2179415652"/>
                    </a:ext>
                  </a:extLst>
                </a:gridCol>
                <a:gridCol w="1225274">
                  <a:extLst>
                    <a:ext uri="{9D8B030D-6E8A-4147-A177-3AD203B41FA5}">
                      <a16:colId xmlns:a16="http://schemas.microsoft.com/office/drawing/2014/main" val="41852070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43216387"/>
                    </a:ext>
                  </a:extLst>
                </a:gridCol>
                <a:gridCol w="2177932">
                  <a:extLst>
                    <a:ext uri="{9D8B030D-6E8A-4147-A177-3AD203B41FA5}">
                      <a16:colId xmlns:a16="http://schemas.microsoft.com/office/drawing/2014/main" val="2329883340"/>
                    </a:ext>
                  </a:extLst>
                </a:gridCol>
              </a:tblGrid>
              <a:tr h="11861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Knowledge Graph Completion (KGC) Dataset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#Entity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#Relation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#Train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#Valid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#Test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719299118"/>
                  </a:ext>
                </a:extLst>
              </a:tr>
              <a:tr h="13299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WN18RR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40,943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86,835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3,034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3,134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Toutanova &amp; Chen (2015);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089844991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FB15k-237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14,541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272,115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20,466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Dettmers</a:t>
                      </a:r>
                      <a:r>
                        <a:rPr lang="en-US" sz="1600" dirty="0">
                          <a:effectLst/>
                        </a:rPr>
                        <a:t> et al. (2018);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666353354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YAGO3-10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123,182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1,079,040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Mahdisoltani</a:t>
                      </a:r>
                      <a:r>
                        <a:rPr lang="en-US" sz="1600" dirty="0">
                          <a:effectLst/>
                        </a:rPr>
                        <a:t> et al. (2015);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795761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9F57B-1045-3F46-874F-C6837EF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2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Domain-Specific Knowledge Graph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9200"/>
            <a:ext cx="11222181" cy="5134099"/>
          </a:xfrm>
        </p:spPr>
        <p:txBody>
          <a:bodyPr>
            <a:noAutofit/>
          </a:bodyPr>
          <a:lstStyle/>
          <a:p>
            <a:r>
              <a:rPr lang="en-US" dirty="0"/>
              <a:t>Domain-Specific Knowledge Graph </a:t>
            </a:r>
          </a:p>
          <a:p>
            <a:pPr lvl="1"/>
            <a:r>
              <a:rPr lang="en-US" sz="3200" dirty="0"/>
              <a:t>PubMed Knowledge Graph (PKG)</a:t>
            </a:r>
          </a:p>
          <a:p>
            <a:pPr lvl="2"/>
            <a:r>
              <a:rPr lang="en-US" sz="2800" b="1" dirty="0"/>
              <a:t>Extracting biological entities from 29 million PubMed abstracts</a:t>
            </a:r>
          </a:p>
          <a:p>
            <a:pPr lvl="1"/>
            <a:r>
              <a:rPr lang="en-US" sz="3200" dirty="0"/>
              <a:t>Lynx: Legal Knowledge Graph for Multilingual Compliance Services</a:t>
            </a:r>
          </a:p>
          <a:p>
            <a:pPr lvl="2"/>
            <a:r>
              <a:rPr lang="en-US" sz="2800" dirty="0"/>
              <a:t>Legal Knowledge Graph (LKG) integrates and links heterogeneous compliance data sources including legislation, case law, standards and other private contracts.</a:t>
            </a:r>
          </a:p>
          <a:p>
            <a:pPr lvl="2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486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Lynx: Legal Knowledge Graph for </a:t>
            </a:r>
            <a:br>
              <a:rPr lang="en-US" dirty="0"/>
            </a:br>
            <a:r>
              <a:rPr lang="en-US" dirty="0"/>
              <a:t>Multilingual Compliance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B69FC-F3EF-F649-94DB-1BE9656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8" y="1491228"/>
            <a:ext cx="6617148" cy="489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668AD-5375-1147-A19D-8A002FA342A0}"/>
              </a:ext>
            </a:extLst>
          </p:cNvPr>
          <p:cNvSpPr txBox="1"/>
          <p:nvPr/>
        </p:nvSpPr>
        <p:spPr>
          <a:xfrm>
            <a:off x="826827" y="6553600"/>
            <a:ext cx="10138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Lynx Legal Knowledge Graph (LKG),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https://lynx-project.eu/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3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FF5393-30F9-F74D-8F8D-536B8DCA9E41}"/>
              </a:ext>
            </a:extLst>
          </p:cNvPr>
          <p:cNvSpPr/>
          <p:nvPr/>
        </p:nvSpPr>
        <p:spPr>
          <a:xfrm>
            <a:off x="6836608" y="1179106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70178A-29E0-1A42-B7CA-D7306238F417}"/>
              </a:ext>
            </a:extLst>
          </p:cNvPr>
          <p:cNvSpPr/>
          <p:nvPr/>
        </p:nvSpPr>
        <p:spPr>
          <a:xfrm>
            <a:off x="1900584" y="1179107"/>
            <a:ext cx="3291840" cy="510261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49209-CDD5-754C-A1FE-D61596676E0B}"/>
              </a:ext>
            </a:extLst>
          </p:cNvPr>
          <p:cNvSpPr txBox="1"/>
          <p:nvPr/>
        </p:nvSpPr>
        <p:spPr>
          <a:xfrm>
            <a:off x="2215306" y="293748"/>
            <a:ext cx="266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Transformer-based </a:t>
            </a:r>
            <a:br>
              <a:rPr lang="en-US" sz="2400" b="1" dirty="0"/>
            </a:br>
            <a:r>
              <a:rPr lang="en-US" sz="2400" b="1" dirty="0"/>
              <a:t>Models Selection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DBF75A-1C37-3448-9341-511E9AACFB18}"/>
              </a:ext>
            </a:extLst>
          </p:cNvPr>
          <p:cNvSpPr/>
          <p:nvPr/>
        </p:nvSpPr>
        <p:spPr>
          <a:xfrm>
            <a:off x="2174904" y="185247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A7E3E4-09A6-1B47-99E7-CC713A8B163A}"/>
              </a:ext>
            </a:extLst>
          </p:cNvPr>
          <p:cNvSpPr/>
          <p:nvPr/>
        </p:nvSpPr>
        <p:spPr>
          <a:xfrm>
            <a:off x="2174904" y="313763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2174904" y="442279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XLM-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BB632-43EF-F942-B47F-4E589DF865B8}"/>
              </a:ext>
            </a:extLst>
          </p:cNvPr>
          <p:cNvSpPr txBox="1"/>
          <p:nvPr/>
        </p:nvSpPr>
        <p:spPr>
          <a:xfrm>
            <a:off x="2323926" y="5755892"/>
            <a:ext cx="2445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Pre-trained 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472161-CEA8-C048-BDC1-5F0B43F77DFF}"/>
              </a:ext>
            </a:extLst>
          </p:cNvPr>
          <p:cNvSpPr/>
          <p:nvPr/>
        </p:nvSpPr>
        <p:spPr>
          <a:xfrm>
            <a:off x="6831404" y="5437764"/>
            <a:ext cx="3291840" cy="871557"/>
          </a:xfrm>
          <a:prstGeom prst="roundRect">
            <a:avLst>
              <a:gd name="adj" fmla="val 19296"/>
            </a:avLst>
          </a:prstGeom>
          <a:solidFill>
            <a:srgbClr val="FFC000">
              <a:alpha val="75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Tokenization Tricks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3790D1-ECB7-6F49-A0A7-7D47E962AD8B}"/>
              </a:ext>
            </a:extLst>
          </p:cNvPr>
          <p:cNvSpPr/>
          <p:nvPr/>
        </p:nvSpPr>
        <p:spPr>
          <a:xfrm>
            <a:off x="6831404" y="1656195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C528DB-2E8E-4348-B7ED-D071A85EF25F}"/>
              </a:ext>
            </a:extLst>
          </p:cNvPr>
          <p:cNvSpPr/>
          <p:nvPr/>
        </p:nvSpPr>
        <p:spPr>
          <a:xfrm>
            <a:off x="7105724" y="2294441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Discriminative Fine-tuning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514D6A-8245-F743-B233-B19325595ED9}"/>
              </a:ext>
            </a:extLst>
          </p:cNvPr>
          <p:cNvSpPr/>
          <p:nvPr/>
        </p:nvSpPr>
        <p:spPr>
          <a:xfrm>
            <a:off x="7105724" y="3310676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One-cycle Policy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5A990-E990-334B-BC37-D65F014FCC20}"/>
              </a:ext>
            </a:extLst>
          </p:cNvPr>
          <p:cNvSpPr txBox="1"/>
          <p:nvPr/>
        </p:nvSpPr>
        <p:spPr>
          <a:xfrm>
            <a:off x="6910708" y="476673"/>
            <a:ext cx="313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Fine-tuning Techniques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105724" y="4326910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5368147" y="2699683"/>
            <a:ext cx="1287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Transfer </a:t>
            </a:r>
            <a:br>
              <a:rPr lang="en-US" sz="2400" b="1" dirty="0"/>
            </a:br>
            <a:r>
              <a:rPr lang="en-US" sz="2400" b="1" dirty="0"/>
              <a:t>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192424" y="3730414"/>
            <a:ext cx="16389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625BF3-25C5-C345-82F9-84C2D00807BB}"/>
              </a:ext>
            </a:extLst>
          </p:cNvPr>
          <p:cNvSpPr txBox="1"/>
          <p:nvPr/>
        </p:nvSpPr>
        <p:spPr>
          <a:xfrm>
            <a:off x="7066504" y="1759294"/>
            <a:ext cx="144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DialEval-1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9168F-7098-254F-9AD2-00F6659342B2}"/>
              </a:ext>
            </a:extLst>
          </p:cNvPr>
          <p:cNvSpPr txBox="1"/>
          <p:nvPr/>
        </p:nvSpPr>
        <p:spPr>
          <a:xfrm>
            <a:off x="7045056" y="1196753"/>
            <a:ext cx="143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FinNum-2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9091F-B3C5-C141-893A-4A3F98FC713D}"/>
              </a:ext>
            </a:extLst>
          </p:cNvPr>
          <p:cNvSpPr/>
          <p:nvPr/>
        </p:nvSpPr>
        <p:spPr>
          <a:xfrm>
            <a:off x="2331765" y="6372081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Source: Jiang, Mike Tian-Jian, Shih-Hung Wu, Yi-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Chen, Zhao-Xian Gu, Cheng-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Jhe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Chiang, Yueh-Chia Wu, Yu-Chen Huang, Cheng-Han Chiu, Sheng-Ru Shaw, and Min-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Day (2020). "Fine-tuning techniques and data augmentation on transformer-based models for conversational texts and noisy user-generated content." In 2020 IEEE/ACM International Conference on Advances in Social Networks Analysis and Mining (ASONAM), pp. 919-925. IEEE, 2020.</a:t>
            </a:r>
          </a:p>
        </p:txBody>
      </p:sp>
    </p:spTree>
    <p:extLst>
      <p:ext uri="{BB962C8B-B14F-4D97-AF65-F5344CB8AC3E}">
        <p14:creationId xmlns:p14="http://schemas.microsoft.com/office/powerpoint/2010/main" val="5626331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97829"/>
          </a:xfrm>
        </p:spPr>
        <p:txBody>
          <a:bodyPr>
            <a:noAutofit/>
          </a:bodyPr>
          <a:lstStyle/>
          <a:p>
            <a:r>
              <a:rPr lang="en-US" sz="3200" dirty="0"/>
              <a:t>System Architecture for </a:t>
            </a:r>
            <a:br>
              <a:rPr lang="en-US" sz="3200" dirty="0"/>
            </a:br>
            <a:r>
              <a:rPr lang="en-US" sz="3200" dirty="0"/>
              <a:t>Cryptocurrency Anti-money Laundering (AML)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12" name="圓角矩形 30">
            <a:extLst>
              <a:ext uri="{FF2B5EF4-FFF2-40B4-BE49-F238E27FC236}">
                <a16:creationId xmlns:a16="http://schemas.microsoft.com/office/drawing/2014/main" id="{A7D44800-BA0F-364D-9EEE-CADA9C28EF55}"/>
              </a:ext>
            </a:extLst>
          </p:cNvPr>
          <p:cNvSpPr/>
          <p:nvPr/>
        </p:nvSpPr>
        <p:spPr>
          <a:xfrm>
            <a:off x="1999624" y="5557295"/>
            <a:ext cx="1645440" cy="822734"/>
          </a:xfrm>
          <a:prstGeom prst="roundRect">
            <a:avLst>
              <a:gd name="adj" fmla="val 9334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Legal Documents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圓角矩形 30">
            <a:extLst>
              <a:ext uri="{FF2B5EF4-FFF2-40B4-BE49-F238E27FC236}">
                <a16:creationId xmlns:a16="http://schemas.microsoft.com/office/drawing/2014/main" id="{987B6795-86D2-0A43-ADF8-14988642B2F2}"/>
              </a:ext>
            </a:extLst>
          </p:cNvPr>
          <p:cNvSpPr/>
          <p:nvPr/>
        </p:nvSpPr>
        <p:spPr>
          <a:xfrm>
            <a:off x="1588530" y="1518456"/>
            <a:ext cx="3887657" cy="1219777"/>
          </a:xfrm>
          <a:prstGeom prst="roundRect">
            <a:avLst>
              <a:gd name="adj" fmla="val 9334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Domain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Graphs</a:t>
            </a:r>
          </a:p>
        </p:txBody>
      </p:sp>
      <p:sp>
        <p:nvSpPr>
          <p:cNvPr id="17" name="圓角矩形 30">
            <a:extLst>
              <a:ext uri="{FF2B5EF4-FFF2-40B4-BE49-F238E27FC236}">
                <a16:creationId xmlns:a16="http://schemas.microsoft.com/office/drawing/2014/main" id="{5B2C1E72-AF4D-8F46-9433-17D2A038F800}"/>
              </a:ext>
            </a:extLst>
          </p:cNvPr>
          <p:cNvSpPr/>
          <p:nvPr/>
        </p:nvSpPr>
        <p:spPr>
          <a:xfrm>
            <a:off x="340179" y="3836664"/>
            <a:ext cx="2163894" cy="1134179"/>
          </a:xfrm>
          <a:prstGeom prst="roundRect">
            <a:avLst>
              <a:gd name="adj" fmla="val 9334"/>
            </a:avLst>
          </a:prstGeom>
          <a:solidFill>
            <a:schemeClr val="bg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Acquisition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4625513A-CCB6-EA4A-9B3F-38D5EB8D8103}"/>
              </a:ext>
            </a:extLst>
          </p:cNvPr>
          <p:cNvSpPr/>
          <p:nvPr/>
        </p:nvSpPr>
        <p:spPr>
          <a:xfrm>
            <a:off x="6523167" y="3810564"/>
            <a:ext cx="2319867" cy="1186379"/>
          </a:xfrm>
          <a:prstGeom prst="roundRect">
            <a:avLst>
              <a:gd name="adj" fmla="val 9334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Attributes and Relations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Prediction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圓角矩形 30">
            <a:extLst>
              <a:ext uri="{FF2B5EF4-FFF2-40B4-BE49-F238E27FC236}">
                <a16:creationId xmlns:a16="http://schemas.microsoft.com/office/drawing/2014/main" id="{3FAA24AF-66CC-A146-BF5B-787710010D32}"/>
              </a:ext>
            </a:extLst>
          </p:cNvPr>
          <p:cNvSpPr/>
          <p:nvPr/>
        </p:nvSpPr>
        <p:spPr>
          <a:xfrm>
            <a:off x="173691" y="5557295"/>
            <a:ext cx="1645440" cy="822734"/>
          </a:xfrm>
          <a:prstGeom prst="roundRect">
            <a:avLst>
              <a:gd name="adj" fmla="val 9334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CAML Resources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圓角矩形 30">
            <a:extLst>
              <a:ext uri="{FF2B5EF4-FFF2-40B4-BE49-F238E27FC236}">
                <a16:creationId xmlns:a16="http://schemas.microsoft.com/office/drawing/2014/main" id="{79C03385-7384-834D-8F3F-CE6D2F45A847}"/>
              </a:ext>
            </a:extLst>
          </p:cNvPr>
          <p:cNvSpPr/>
          <p:nvPr/>
        </p:nvSpPr>
        <p:spPr>
          <a:xfrm>
            <a:off x="3169588" y="3836664"/>
            <a:ext cx="2688064" cy="1134179"/>
          </a:xfrm>
          <a:prstGeom prst="roundRect">
            <a:avLst>
              <a:gd name="adj" fmla="val 9334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Concepts and Entities Recognition (NER)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圓角矩形 30">
            <a:extLst>
              <a:ext uri="{FF2B5EF4-FFF2-40B4-BE49-F238E27FC236}">
                <a16:creationId xmlns:a16="http://schemas.microsoft.com/office/drawing/2014/main" id="{AEEA134F-E00B-B44E-ADEE-25D685866FD1}"/>
              </a:ext>
            </a:extLst>
          </p:cNvPr>
          <p:cNvSpPr/>
          <p:nvPr/>
        </p:nvSpPr>
        <p:spPr>
          <a:xfrm>
            <a:off x="6096000" y="1521907"/>
            <a:ext cx="4254443" cy="1186379"/>
          </a:xfrm>
          <a:prstGeom prst="roundRect">
            <a:avLst>
              <a:gd name="adj" fmla="val 9334"/>
            </a:avLst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Cryptocurrency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Anti-money Laundering (AML)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Graphs (KG)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圓角矩形 30">
            <a:extLst>
              <a:ext uri="{FF2B5EF4-FFF2-40B4-BE49-F238E27FC236}">
                <a16:creationId xmlns:a16="http://schemas.microsoft.com/office/drawing/2014/main" id="{8874607D-671D-BB4D-B432-D421F5DC9E59}"/>
              </a:ext>
            </a:extLst>
          </p:cNvPr>
          <p:cNvSpPr/>
          <p:nvPr/>
        </p:nvSpPr>
        <p:spPr>
          <a:xfrm>
            <a:off x="9508549" y="3810564"/>
            <a:ext cx="2031076" cy="1186379"/>
          </a:xfrm>
          <a:prstGeom prst="roundRect">
            <a:avLst>
              <a:gd name="adj" fmla="val 9334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Fusion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81D374-B192-FB42-9C06-86181023AAF8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2504073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40BF1B20-56D3-1D44-943D-1EBC2F2564B2}"/>
              </a:ext>
            </a:extLst>
          </p:cNvPr>
          <p:cNvCxnSpPr>
            <a:cxnSpLocks/>
            <a:stCxn id="22" idx="3"/>
            <a:endCxn id="21" idx="3"/>
          </p:cNvCxnSpPr>
          <p:nvPr/>
        </p:nvCxnSpPr>
        <p:spPr>
          <a:xfrm flipH="1" flipV="1">
            <a:off x="10350443" y="2115097"/>
            <a:ext cx="1189182" cy="2288657"/>
          </a:xfrm>
          <a:prstGeom prst="bentConnector3">
            <a:avLst>
              <a:gd name="adj1" fmla="val -19223"/>
            </a:avLst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110B61-B4A0-6C4A-AEC1-C8C6243D6865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1422126" y="2738233"/>
            <a:ext cx="2110233" cy="10984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6BE75B-8DE5-5C4D-B4B6-7A497BAD4D1A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>
            <a:off x="3532359" y="2738233"/>
            <a:ext cx="981261" cy="10984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386832-B5FA-AB46-8EC3-B9D7B17E17A6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3532359" y="2738233"/>
            <a:ext cx="4150742" cy="107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CBCACD-8769-434C-B366-ED4E4FB9FBD6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3532359" y="2738233"/>
            <a:ext cx="6991728" cy="107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8788DC-A850-C24B-9CA0-EC82590614CD}"/>
              </a:ext>
            </a:extLst>
          </p:cNvPr>
          <p:cNvCxnSpPr>
            <a:cxnSpLocks/>
            <a:stCxn id="20" idx="3"/>
            <a:endCxn id="18" idx="1"/>
          </p:cNvCxnSpPr>
          <p:nvPr/>
        </p:nvCxnSpPr>
        <p:spPr>
          <a:xfrm>
            <a:off x="5857652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3B30F5-AF9A-AA41-9B9F-40D5EBBFF96C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8843034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C318C2-DA14-E046-B7E2-95AC3ADE7E58}"/>
              </a:ext>
            </a:extLst>
          </p:cNvPr>
          <p:cNvCxnSpPr>
            <a:cxnSpLocks/>
            <a:stCxn id="21" idx="2"/>
            <a:endCxn id="17" idx="0"/>
          </p:cNvCxnSpPr>
          <p:nvPr/>
        </p:nvCxnSpPr>
        <p:spPr>
          <a:xfrm flipH="1">
            <a:off x="1422126" y="2708286"/>
            <a:ext cx="6801096" cy="112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D99FB0-7E8F-6B43-968E-D45A2CD0B367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 flipH="1">
            <a:off x="4513620" y="2708286"/>
            <a:ext cx="3709602" cy="112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048B42B-626D-8444-9161-995C2A30421C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7625440" y="2708286"/>
            <a:ext cx="597782" cy="1140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8F0C897-B9D8-8345-BD74-56A4E476A0F8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8223222" y="2708286"/>
            <a:ext cx="2300865" cy="11022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E6A59B-4D6D-8045-85A5-47267483E8CB}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 flipV="1">
            <a:off x="996411" y="4970843"/>
            <a:ext cx="425715" cy="5864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D38A2EF-8BC9-0D4F-9039-ECE3E180EE22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1422126" y="4970843"/>
            <a:ext cx="1400218" cy="5864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圓角矩形 30">
            <a:extLst>
              <a:ext uri="{FF2B5EF4-FFF2-40B4-BE49-F238E27FC236}">
                <a16:creationId xmlns:a16="http://schemas.microsoft.com/office/drawing/2014/main" id="{2C85E786-7D06-1847-A7EA-796834F798F6}"/>
              </a:ext>
            </a:extLst>
          </p:cNvPr>
          <p:cNvSpPr/>
          <p:nvPr/>
        </p:nvSpPr>
        <p:spPr>
          <a:xfrm>
            <a:off x="2891694" y="3639536"/>
            <a:ext cx="6228286" cy="151767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圓角矩形 30">
            <a:extLst>
              <a:ext uri="{FF2B5EF4-FFF2-40B4-BE49-F238E27FC236}">
                <a16:creationId xmlns:a16="http://schemas.microsoft.com/office/drawing/2014/main" id="{05A27CAB-EF71-694E-88A3-B490D4B5834A}"/>
              </a:ext>
            </a:extLst>
          </p:cNvPr>
          <p:cNvSpPr/>
          <p:nvPr/>
        </p:nvSpPr>
        <p:spPr>
          <a:xfrm>
            <a:off x="6679869" y="5535059"/>
            <a:ext cx="2276686" cy="867206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Meta-Learning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圓角矩形 30">
            <a:extLst>
              <a:ext uri="{FF2B5EF4-FFF2-40B4-BE49-F238E27FC236}">
                <a16:creationId xmlns:a16="http://schemas.microsoft.com/office/drawing/2014/main" id="{647F7E8D-F8E8-2E41-B388-8E26897ECCC5}"/>
              </a:ext>
            </a:extLst>
          </p:cNvPr>
          <p:cNvSpPr/>
          <p:nvPr/>
        </p:nvSpPr>
        <p:spPr>
          <a:xfrm>
            <a:off x="9137049" y="5535059"/>
            <a:ext cx="2673819" cy="867207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Shot Learning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圓角矩形 30">
            <a:extLst>
              <a:ext uri="{FF2B5EF4-FFF2-40B4-BE49-F238E27FC236}">
                <a16:creationId xmlns:a16="http://schemas.microsoft.com/office/drawing/2014/main" id="{74EE63E9-0523-804E-8A09-56714826AA51}"/>
              </a:ext>
            </a:extLst>
          </p:cNvPr>
          <p:cNvSpPr/>
          <p:nvPr/>
        </p:nvSpPr>
        <p:spPr>
          <a:xfrm>
            <a:off x="3825557" y="5564146"/>
            <a:ext cx="2673819" cy="809032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Completion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41C4DD-0163-324D-9209-AEA233BC19FD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9949791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BE88-1E8B-B14A-8D6A-9D3D47D0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588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Trend of </a:t>
            </a:r>
            <a:r>
              <a:rPr lang="en-US" dirty="0">
                <a:solidFill>
                  <a:srgbClr val="C00000"/>
                </a:solidFill>
              </a:rPr>
              <a:t>Cryptocurrency</a:t>
            </a:r>
            <a:r>
              <a:rPr lang="en-US" dirty="0"/>
              <a:t> Research </a:t>
            </a:r>
            <a:br>
              <a:rPr lang="en-US" dirty="0"/>
            </a:br>
            <a:r>
              <a:rPr lang="en-US" dirty="0"/>
              <a:t>on Web of Science (2014-2021)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CDF2-CA9E-1F4C-A107-3784E64B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DAF8-7FF8-E749-B2EB-2CE9C64C87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224" y="1305097"/>
            <a:ext cx="8372301" cy="5215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FB87C-67C2-7540-B526-AD11B6CA744F}"/>
              </a:ext>
            </a:extLst>
          </p:cNvPr>
          <p:cNvSpPr txBox="1"/>
          <p:nvPr/>
        </p:nvSpPr>
        <p:spPr>
          <a:xfrm>
            <a:off x="4420986" y="1463040"/>
            <a:ext cx="3350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Cryptocurrency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4C2B2-AD34-AF4D-AC76-372BE3D7556A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8115545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BE88-1E8B-B14A-8D6A-9D3D47D0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588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Trend of </a:t>
            </a:r>
            <a:r>
              <a:rPr lang="en-US" dirty="0">
                <a:solidFill>
                  <a:srgbClr val="C00000"/>
                </a:solidFill>
              </a:rPr>
              <a:t>Anti-money Laundering </a:t>
            </a:r>
            <a:r>
              <a:rPr lang="en-US" dirty="0"/>
              <a:t>Research on Web of Science (1997-2021)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CDF2-CA9E-1F4C-A107-3784E64B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C172B-C95E-8F43-B7DF-A10758BFB9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825" y="1443478"/>
            <a:ext cx="7769307" cy="5077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0B83E-F875-E646-A57A-10D6A06BC0C8}"/>
              </a:ext>
            </a:extLst>
          </p:cNvPr>
          <p:cNvSpPr txBox="1"/>
          <p:nvPr/>
        </p:nvSpPr>
        <p:spPr>
          <a:xfrm>
            <a:off x="3909753" y="1528882"/>
            <a:ext cx="43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Anti-money Laundering (AML)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3FD7B-CC22-F548-B3B7-20A165846C42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59133935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AF00-B6F5-BD49-8DBA-5ABDE104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9377"/>
            <a:ext cx="11222181" cy="666418"/>
          </a:xfrm>
        </p:spPr>
        <p:txBody>
          <a:bodyPr>
            <a:normAutofit fontScale="90000"/>
          </a:bodyPr>
          <a:lstStyle/>
          <a:p>
            <a:r>
              <a:rPr lang="en-US" dirty="0"/>
              <a:t>Top keywords in </a:t>
            </a:r>
            <a:r>
              <a:rPr lang="en-US" dirty="0">
                <a:solidFill>
                  <a:srgbClr val="C00000"/>
                </a:solidFill>
              </a:rPr>
              <a:t>Cryptocurrency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2488FC-0041-4A4A-AA5C-F100CAAED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959070"/>
              </p:ext>
            </p:extLst>
          </p:nvPr>
        </p:nvGraphicFramePr>
        <p:xfrm>
          <a:off x="856077" y="755091"/>
          <a:ext cx="10479846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228">
                  <a:extLst>
                    <a:ext uri="{9D8B030D-6E8A-4147-A177-3AD203B41FA5}">
                      <a16:colId xmlns:a16="http://schemas.microsoft.com/office/drawing/2014/main" val="4257570844"/>
                    </a:ext>
                  </a:extLst>
                </a:gridCol>
                <a:gridCol w="5104015">
                  <a:extLst>
                    <a:ext uri="{9D8B030D-6E8A-4147-A177-3AD203B41FA5}">
                      <a16:colId xmlns:a16="http://schemas.microsoft.com/office/drawing/2014/main" val="26042546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87454431"/>
                    </a:ext>
                  </a:extLst>
                </a:gridCol>
                <a:gridCol w="2557683">
                  <a:extLst>
                    <a:ext uri="{9D8B030D-6E8A-4147-A177-3AD203B41FA5}">
                      <a16:colId xmlns:a16="http://schemas.microsoft.com/office/drawing/2014/main" val="2358886863"/>
                    </a:ext>
                  </a:extLst>
                </a:gridCol>
              </a:tblGrid>
              <a:tr h="2681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Keyword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4898743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bitcoin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6.91%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52501239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cryptocurrency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6.03%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25349508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blockchain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66472839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cryptocurrencies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8193846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volatility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09644358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inefficiency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06033166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gold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80377006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hedge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5068968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ethereum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5707045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economics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273763531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returns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212587971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security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688043565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technology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888648862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internet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33568954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market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59621455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84840573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safe haven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8509564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smart contracts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592267333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garch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460754156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model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3644713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8E5F4-9B41-2E48-A9CB-716E6051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695C9-0921-BF47-AFF0-6D93B5C754D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90095921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BDD1-E54C-CA4A-9086-C5F5D10F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49310"/>
          </a:xfrm>
        </p:spPr>
        <p:txBody>
          <a:bodyPr>
            <a:normAutofit/>
          </a:bodyPr>
          <a:lstStyle/>
          <a:p>
            <a:r>
              <a:rPr lang="en-US" dirty="0"/>
              <a:t>Word Cloud for Cryptocurrency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7FC9A-C2D2-C34A-AF58-733AFC28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E9ED4-596F-0244-98E0-CB60E5CB0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5672" y="928994"/>
            <a:ext cx="8113222" cy="5738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7DEAD-C1EB-EE4D-B183-001526C15475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00497933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430E-0BDF-BF44-A286-4F861603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51974"/>
            <a:ext cx="11587941" cy="786247"/>
          </a:xfrm>
        </p:spPr>
        <p:txBody>
          <a:bodyPr>
            <a:normAutofit fontScale="90000"/>
          </a:bodyPr>
          <a:lstStyle/>
          <a:p>
            <a:r>
              <a:rPr lang="en-US" dirty="0"/>
              <a:t>Top keywords in </a:t>
            </a:r>
            <a:r>
              <a:rPr lang="en-US" dirty="0">
                <a:solidFill>
                  <a:srgbClr val="C00000"/>
                </a:solidFill>
              </a:rPr>
              <a:t>Anti-money Laundering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8BD42F-4C31-854C-BA9F-CC79F7D3DF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59198"/>
              </p:ext>
            </p:extLst>
          </p:nvPr>
        </p:nvGraphicFramePr>
        <p:xfrm>
          <a:off x="713601" y="810511"/>
          <a:ext cx="10446196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587">
                  <a:extLst>
                    <a:ext uri="{9D8B030D-6E8A-4147-A177-3AD203B41FA5}">
                      <a16:colId xmlns:a16="http://schemas.microsoft.com/office/drawing/2014/main" val="830209174"/>
                    </a:ext>
                  </a:extLst>
                </a:gridCol>
                <a:gridCol w="5178171">
                  <a:extLst>
                    <a:ext uri="{9D8B030D-6E8A-4147-A177-3AD203B41FA5}">
                      <a16:colId xmlns:a16="http://schemas.microsoft.com/office/drawing/2014/main" val="2909782369"/>
                    </a:ext>
                  </a:extLst>
                </a:gridCol>
                <a:gridCol w="1521270">
                  <a:extLst>
                    <a:ext uri="{9D8B030D-6E8A-4147-A177-3AD203B41FA5}">
                      <a16:colId xmlns:a16="http://schemas.microsoft.com/office/drawing/2014/main" val="1582644989"/>
                    </a:ext>
                  </a:extLst>
                </a:gridCol>
                <a:gridCol w="2451168">
                  <a:extLst>
                    <a:ext uri="{9D8B030D-6E8A-4147-A177-3AD203B41FA5}">
                      <a16:colId xmlns:a16="http://schemas.microsoft.com/office/drawing/2014/main" val="3588240607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Keyword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71589766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money laundering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7.15%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6243040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anti-money laundering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5088164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compliance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55868638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aml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01166424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corruption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16642470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73550102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fatf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70087281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terrorism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61785136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7207318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governance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7097261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regulation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14111925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anti-money laundering (</a:t>
                      </a:r>
                      <a:r>
                        <a:rPr lang="en-US" sz="1800" dirty="0" err="1">
                          <a:effectLst/>
                        </a:rPr>
                        <a:t>aml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81277992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blockchain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27715445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financial action task force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1441119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lawyers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56578101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terrorism financing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4219750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bitcoin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97313653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customer due diligence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37835132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financial crime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8829880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global governance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0.45%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9170504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B649C-85DB-2F4F-9797-C8B37E97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3B14C-0762-DD49-BC01-30EE82ABD484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64591688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CD0A-914F-7D47-A387-5303E7F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6107"/>
          </a:xfrm>
        </p:spPr>
        <p:txBody>
          <a:bodyPr>
            <a:normAutofit/>
          </a:bodyPr>
          <a:lstStyle/>
          <a:p>
            <a:r>
              <a:rPr lang="en-US" dirty="0"/>
              <a:t>Word Cloud for </a:t>
            </a:r>
            <a:r>
              <a:rPr lang="en-US" dirty="0">
                <a:solidFill>
                  <a:srgbClr val="C00000"/>
                </a:solidFill>
              </a:rPr>
              <a:t>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51EE6-D511-BC44-A64F-E0727C25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7DB39D-39C2-A246-ABD1-4B97D755A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5" y="1194120"/>
            <a:ext cx="5354219" cy="5354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C3588-B0AF-0040-8FC4-5D9A16B51AA5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2864521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03C7-8CF1-7C45-8E68-C515C919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30999"/>
          </a:xfrm>
        </p:spPr>
        <p:txBody>
          <a:bodyPr>
            <a:normAutofit fontScale="90000"/>
          </a:bodyPr>
          <a:lstStyle/>
          <a:p>
            <a:r>
              <a:rPr lang="en-US" dirty="0"/>
              <a:t>Keyword Co-occurrence of </a:t>
            </a:r>
            <a:r>
              <a:rPr lang="en-US" dirty="0">
                <a:solidFill>
                  <a:srgbClr val="C00000"/>
                </a:solidFill>
              </a:rPr>
              <a:t>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27A37-626A-4848-812B-D909460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EA28A-0ADD-C54E-BD0D-A48EF6F2D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523" y="869118"/>
            <a:ext cx="6635910" cy="5756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B52CB-54CC-E442-A16A-79D6EF551C81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2CF3A-ACE8-1944-98D0-3CEF9AAB7679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8767613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D2B1-0C7A-C64E-90DE-CB08B8B3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99863"/>
          </a:xfrm>
        </p:spPr>
        <p:txBody>
          <a:bodyPr>
            <a:normAutofit/>
          </a:bodyPr>
          <a:lstStyle/>
          <a:p>
            <a:r>
              <a:rPr lang="en-US" dirty="0"/>
              <a:t>Cryptocurrency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8375C-2F7F-AE44-B329-24763DC7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22133-6493-0140-B882-4E8677C68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0892" y="796769"/>
            <a:ext cx="8470215" cy="5723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DD6CF-24DC-B048-83F8-A4FCAA7499FB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003E3-34D2-D44A-8E33-2C1787C9E629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6980083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F66D-03F0-B84F-94CB-41E508FE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604"/>
            <a:ext cx="11222181" cy="1045303"/>
          </a:xfrm>
        </p:spPr>
        <p:txBody>
          <a:bodyPr/>
          <a:lstStyle/>
          <a:p>
            <a:r>
              <a:rPr lang="en-US" dirty="0"/>
              <a:t>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6F5E0-1F15-E84F-903A-99DBD7A6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BACFA-BE4E-5F48-B22F-270E768CF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511" y="966579"/>
            <a:ext cx="6749936" cy="565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95559-0172-B84A-A2E6-FA2D94B6ADC2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27EA7-FD12-3440-A1FD-DE5CCDE7E37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290841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D17B-4055-584E-AC62-6E24BF3C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712968" cy="114300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IMTKU Emotional Dialogue System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7B367-C242-AA46-9BEC-B3B00B22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16</a:t>
            </a:fld>
            <a:endParaRPr lang="zh-TW" altLang="en-US"/>
          </a:p>
        </p:txBody>
      </p:sp>
      <p:cxnSp>
        <p:nvCxnSpPr>
          <p:cNvPr id="6" name="直線接點 189">
            <a:extLst>
              <a:ext uri="{FF2B5EF4-FFF2-40B4-BE49-F238E27FC236}">
                <a16:creationId xmlns:a16="http://schemas.microsoft.com/office/drawing/2014/main" id="{F0B6DB87-5FD1-F844-8DA3-11BB1D18D59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954046" y="4009015"/>
            <a:ext cx="628017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190">
            <a:extLst>
              <a:ext uri="{FF2B5EF4-FFF2-40B4-BE49-F238E27FC236}">
                <a16:creationId xmlns:a16="http://schemas.microsoft.com/office/drawing/2014/main" id="{0697120B-0DD6-D04A-8A47-23A3DAB98A01}"/>
              </a:ext>
            </a:extLst>
          </p:cNvPr>
          <p:cNvSpPr/>
          <p:nvPr/>
        </p:nvSpPr>
        <p:spPr>
          <a:xfrm>
            <a:off x="1775521" y="1916833"/>
            <a:ext cx="3116399" cy="18605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Retrieval-Based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圓角矩形 191">
            <a:extLst>
              <a:ext uri="{FF2B5EF4-FFF2-40B4-BE49-F238E27FC236}">
                <a16:creationId xmlns:a16="http://schemas.microsoft.com/office/drawing/2014/main" id="{CF65E2D9-F7A1-3E40-8F69-F77ADFC26A5F}"/>
              </a:ext>
            </a:extLst>
          </p:cNvPr>
          <p:cNvSpPr/>
          <p:nvPr/>
        </p:nvSpPr>
        <p:spPr>
          <a:xfrm>
            <a:off x="1775521" y="4110166"/>
            <a:ext cx="3116398" cy="18605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Generation-Based 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圓角矩形 192">
            <a:extLst>
              <a:ext uri="{FF2B5EF4-FFF2-40B4-BE49-F238E27FC236}">
                <a16:creationId xmlns:a16="http://schemas.microsoft.com/office/drawing/2014/main" id="{5BC3F19E-751B-444E-BF50-A0B3E0DF719C}"/>
              </a:ext>
            </a:extLst>
          </p:cNvPr>
          <p:cNvSpPr/>
          <p:nvPr/>
        </p:nvSpPr>
        <p:spPr>
          <a:xfrm>
            <a:off x="5519937" y="2491120"/>
            <a:ext cx="2434109" cy="3035791"/>
          </a:xfrm>
          <a:prstGeom prst="round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Emotion </a:t>
            </a:r>
            <a:r>
              <a:rPr kumimoji="1" lang="en-US" altLang="zh-TW" sz="3000" b="1" dirty="0">
                <a:solidFill>
                  <a:schemeClr val="tx1"/>
                </a:solidFill>
              </a:rPr>
              <a:t>Classification</a:t>
            </a:r>
            <a:r>
              <a:rPr kumimoji="1" lang="en-US" altLang="zh-TW" sz="3200" b="1" dirty="0">
                <a:solidFill>
                  <a:schemeClr val="tx1"/>
                </a:solidFill>
              </a:rPr>
              <a:t> </a:t>
            </a:r>
            <a:br>
              <a:rPr kumimoji="1" lang="en-US" altLang="zh-TW" sz="3200" b="1" dirty="0">
                <a:solidFill>
                  <a:schemeClr val="tx1"/>
                </a:solidFill>
              </a:rPr>
            </a:br>
            <a:r>
              <a:rPr kumimoji="1" lang="en-US" altLang="zh-TW" sz="3200" b="1" dirty="0">
                <a:solidFill>
                  <a:schemeClr val="tx1"/>
                </a:solidFill>
              </a:rPr>
              <a:t>Model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圓角矩形 195">
            <a:extLst>
              <a:ext uri="{FF2B5EF4-FFF2-40B4-BE49-F238E27FC236}">
                <a16:creationId xmlns:a16="http://schemas.microsoft.com/office/drawing/2014/main" id="{060CBDDD-FBD1-BE40-B3D9-422027425552}"/>
              </a:ext>
            </a:extLst>
          </p:cNvPr>
          <p:cNvSpPr/>
          <p:nvPr/>
        </p:nvSpPr>
        <p:spPr>
          <a:xfrm>
            <a:off x="8582062" y="2491119"/>
            <a:ext cx="1906426" cy="3035790"/>
          </a:xfrm>
          <a:prstGeom prst="roundRect">
            <a:avLst/>
          </a:prstGeom>
          <a:solidFill>
            <a:srgbClr val="D58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Response</a:t>
            </a:r>
          </a:p>
          <a:p>
            <a:pPr algn="ctr"/>
            <a:r>
              <a:rPr kumimoji="1" lang="en-US" altLang="zh-TW" sz="3200" b="1" dirty="0">
                <a:solidFill>
                  <a:schemeClr val="tx1"/>
                </a:solidFill>
              </a:rPr>
              <a:t>Ranking</a:t>
            </a:r>
            <a:endParaRPr kumimoji="1" lang="zh-TW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7890090-8E16-7543-91B5-C601EBA5A12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891920" y="2847107"/>
            <a:ext cx="628017" cy="1161908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3088CFE-7087-8242-93EB-1FDBACAFCD0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891920" y="4009016"/>
            <a:ext cx="628017" cy="1031425"/>
          </a:xfrm>
          <a:prstGeom prst="bent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副標題 2">
            <a:extLst>
              <a:ext uri="{FF2B5EF4-FFF2-40B4-BE49-F238E27FC236}">
                <a16:creationId xmlns:a16="http://schemas.microsoft.com/office/drawing/2014/main" id="{50E19E93-54B5-764B-8E15-837C68BDAA33}"/>
              </a:ext>
            </a:extLst>
          </p:cNvPr>
          <p:cNvSpPr txBox="1">
            <a:spLocks/>
          </p:cNvSpPr>
          <p:nvPr/>
        </p:nvSpPr>
        <p:spPr>
          <a:xfrm>
            <a:off x="2933919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19" name="文字方塊 25">
            <a:extLst>
              <a:ext uri="{FF2B5EF4-FFF2-40B4-BE49-F238E27FC236}">
                <a16:creationId xmlns:a16="http://schemas.microsoft.com/office/drawing/2014/main" id="{7C5BD87C-ACBE-3741-907B-199285B3CBB3}"/>
              </a:ext>
            </a:extLst>
          </p:cNvPr>
          <p:cNvSpPr txBox="1"/>
          <p:nvPr/>
        </p:nvSpPr>
        <p:spPr>
          <a:xfrm>
            <a:off x="8467594" y="158060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rgbClr val="C00000"/>
                </a:solidFill>
              </a:rPr>
              <a:t>4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sp>
        <p:nvSpPr>
          <p:cNvPr id="20" name="文字方塊 25">
            <a:extLst>
              <a:ext uri="{FF2B5EF4-FFF2-40B4-BE49-F238E27FC236}">
                <a16:creationId xmlns:a16="http://schemas.microsoft.com/office/drawing/2014/main" id="{91B07ECB-B1B4-2D40-9E48-7836800834A3}"/>
              </a:ext>
            </a:extLst>
          </p:cNvPr>
          <p:cNvSpPr txBox="1"/>
          <p:nvPr/>
        </p:nvSpPr>
        <p:spPr>
          <a:xfrm>
            <a:off x="5495211" y="1556793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rgbClr val="C00000"/>
                </a:solidFill>
              </a:rPr>
              <a:t>3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sp>
        <p:nvSpPr>
          <p:cNvPr id="21" name="文字方塊 25">
            <a:extLst>
              <a:ext uri="{FF2B5EF4-FFF2-40B4-BE49-F238E27FC236}">
                <a16:creationId xmlns:a16="http://schemas.microsoft.com/office/drawing/2014/main" id="{9810BDA7-564A-FE41-A7C7-7A65624B526D}"/>
              </a:ext>
            </a:extLst>
          </p:cNvPr>
          <p:cNvSpPr txBox="1"/>
          <p:nvPr/>
        </p:nvSpPr>
        <p:spPr>
          <a:xfrm>
            <a:off x="1775521" y="100773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rgbClr val="C00000"/>
                </a:solidFill>
              </a:rPr>
              <a:t>1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58D9EDD-AB8C-C049-881B-28C70E7526CE}"/>
              </a:ext>
            </a:extLst>
          </p:cNvPr>
          <p:cNvSpPr txBox="1"/>
          <p:nvPr/>
        </p:nvSpPr>
        <p:spPr>
          <a:xfrm>
            <a:off x="1775520" y="5599019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b="1" dirty="0">
                <a:solidFill>
                  <a:srgbClr val="C00000"/>
                </a:solidFill>
              </a:rPr>
              <a:t>2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pic>
        <p:nvPicPr>
          <p:cNvPr id="23" name="Picture 5" descr="C:\Users\myday\Downloads\TKU-logo-12cm.jpg">
            <a:extLst>
              <a:ext uri="{FF2B5EF4-FFF2-40B4-BE49-F238E27FC236}">
                <a16:creationId xmlns:a16="http://schemas.microsoft.com/office/drawing/2014/main" id="{3414E102-27F8-034C-8DB1-280FACD5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4855" y="50878"/>
            <a:ext cx="427649" cy="4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55037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BA20-4ED8-AD45-B022-CCEE559A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20802"/>
            <a:ext cx="11222181" cy="5517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Knowledge Graphs, Cryptocurrency, 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A7A76-18BA-2E49-A287-203394B3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0C5BBF-0631-D244-B648-72A67171C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7316" y="686902"/>
            <a:ext cx="7877286" cy="588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E7565-1970-3D40-BB84-151B93ABF4DE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BE027-6BB4-304D-BEAA-6D0B7B92B7B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2202611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16B9-1FDD-E744-BED7-4A3F6D18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54" y="56101"/>
            <a:ext cx="11332491" cy="56530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Top 20 Journal Published </a:t>
            </a:r>
            <a:r>
              <a:rPr lang="en-US" sz="2400" dirty="0">
                <a:solidFill>
                  <a:srgbClr val="C00000"/>
                </a:solidFill>
              </a:rPr>
              <a:t>Cryptocurrency</a:t>
            </a:r>
            <a:r>
              <a:rPr lang="en-US" sz="2400" dirty="0"/>
              <a:t> Research on Web of Science (Total Journals: 1572)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FEC240-80D8-3445-AB6C-30DE7E4AD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598663"/>
              </p:ext>
            </p:extLst>
          </p:nvPr>
        </p:nvGraphicFramePr>
        <p:xfrm>
          <a:off x="412290" y="621410"/>
          <a:ext cx="11227856" cy="5880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578">
                  <a:extLst>
                    <a:ext uri="{9D8B030D-6E8A-4147-A177-3AD203B41FA5}">
                      <a16:colId xmlns:a16="http://schemas.microsoft.com/office/drawing/2014/main" val="3699545544"/>
                    </a:ext>
                  </a:extLst>
                </a:gridCol>
                <a:gridCol w="7492972">
                  <a:extLst>
                    <a:ext uri="{9D8B030D-6E8A-4147-A177-3AD203B41FA5}">
                      <a16:colId xmlns:a16="http://schemas.microsoft.com/office/drawing/2014/main" val="2323055409"/>
                    </a:ext>
                  </a:extLst>
                </a:gridCol>
                <a:gridCol w="994261">
                  <a:extLst>
                    <a:ext uri="{9D8B030D-6E8A-4147-A177-3AD203B41FA5}">
                      <a16:colId xmlns:a16="http://schemas.microsoft.com/office/drawing/2014/main" val="3229385956"/>
                    </a:ext>
                  </a:extLst>
                </a:gridCol>
                <a:gridCol w="1766045">
                  <a:extLst>
                    <a:ext uri="{9D8B030D-6E8A-4147-A177-3AD203B41FA5}">
                      <a16:colId xmlns:a16="http://schemas.microsoft.com/office/drawing/2014/main" val="3267870630"/>
                    </a:ext>
                  </a:extLst>
                </a:gridCol>
              </a:tblGrid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934835291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Finance Research Letters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5.22%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4476860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IEEE Access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778917761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Risk and Financial Management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92570853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Physica a-Statistical Mechanics and Its Applications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75408639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Economics Letters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2.10%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6840103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Research in International Business and Finance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854332950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Review of Financial Analysis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1.78%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497702046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Mathematics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168304612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Applied Economics Letters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0073236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Applied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8976903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Alternative Investments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6331189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Frontiers in Blockchain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40766429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Sustainability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9546253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North American Journal of Economics and Finance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2411616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Plos One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382784564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Future Generation Computer Systems-the International Journal of Escience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58410172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International Financial Markets Institutions &amp; Money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601374766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Money Laundering 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50039500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Technological Forecasting and Social Change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240325650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Chaos Solitons &amp; Fractals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88968695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04FE-CBB3-2942-B807-68CE12F3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E91A7-1299-7C4F-94A4-2E9C1034E4B3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69264254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16B9-1FDD-E744-BED7-4A3F6D18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7" y="56101"/>
            <a:ext cx="11690742" cy="66641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Top 20 Journal Published </a:t>
            </a:r>
            <a:r>
              <a:rPr lang="en-US" sz="2400" dirty="0">
                <a:solidFill>
                  <a:srgbClr val="C00000"/>
                </a:solidFill>
              </a:rPr>
              <a:t>Anti-money Laundering</a:t>
            </a:r>
            <a:r>
              <a:rPr lang="en-US" sz="2400" dirty="0"/>
              <a:t> research on Web of Science (Total Journals: 160)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04FE-CBB3-2942-B807-68CE12F3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D08420E-5F8A-ED4B-9D8A-D2B468909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564767"/>
              </p:ext>
            </p:extLst>
          </p:nvPr>
        </p:nvGraphicFramePr>
        <p:xfrm>
          <a:off x="553800" y="693671"/>
          <a:ext cx="11084397" cy="577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33">
                  <a:extLst>
                    <a:ext uri="{9D8B030D-6E8A-4147-A177-3AD203B41FA5}">
                      <a16:colId xmlns:a16="http://schemas.microsoft.com/office/drawing/2014/main" val="2644429425"/>
                    </a:ext>
                  </a:extLst>
                </a:gridCol>
                <a:gridCol w="7434487">
                  <a:extLst>
                    <a:ext uri="{9D8B030D-6E8A-4147-A177-3AD203B41FA5}">
                      <a16:colId xmlns:a16="http://schemas.microsoft.com/office/drawing/2014/main" val="2705599349"/>
                    </a:ext>
                  </a:extLst>
                </a:gridCol>
                <a:gridCol w="1278033">
                  <a:extLst>
                    <a:ext uri="{9D8B030D-6E8A-4147-A177-3AD203B41FA5}">
                      <a16:colId xmlns:a16="http://schemas.microsoft.com/office/drawing/2014/main" val="418875664"/>
                    </a:ext>
                  </a:extLst>
                </a:gridCol>
                <a:gridCol w="1500644">
                  <a:extLst>
                    <a:ext uri="{9D8B030D-6E8A-4147-A177-3AD203B41FA5}">
                      <a16:colId xmlns:a16="http://schemas.microsoft.com/office/drawing/2014/main" val="3685733425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5101737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Money Laundering 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2437409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Crime Law and Social Change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4.15%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2396091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Trusts &amp; Trustees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12288059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Financial Regulation and Compliance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12773166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European Journal on Criminal Policy and Research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67834243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Financial and Credit Activity-Problems of Theory and Practice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7304943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IEEE Access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07316895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Banking Regulation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0161116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Journal of Disclosure and Governance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30039512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Review of Law and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51976359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Criminal Law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9983991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Security Dialogue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66990011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Arab Law Quarterly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78839787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Asian Journal of Accounting and Governance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95384412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Cuestiones Politicas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5405829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Estudios De Economia Aplicada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77037393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European Journal of Crime Criminal Law and Criminal Justice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1590538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European Journal of Law and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0596883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Expert Systems with Applications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2527519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Governance-an International Journal of Policy Administration and Institutions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0.46%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8798553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A68ABF-E94F-084F-8FFF-E70437C5308F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629714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/>
              <a:t>AI for Text Analytics</a:t>
            </a:r>
          </a:p>
          <a:p>
            <a:pPr marL="320040" indent="-320040"/>
            <a:r>
              <a:rPr lang="en-US" sz="4400" dirty="0"/>
              <a:t>FinTech: Financial Services Innovation</a:t>
            </a:r>
          </a:p>
          <a:p>
            <a:pPr marL="320040" indent="-320040"/>
            <a:r>
              <a:rPr lang="en-US" sz="4400" dirty="0"/>
              <a:t>Artificial Intelligence for Knowledge Graphs of Cryptocurrency Anti-money Laundering in Fintech</a:t>
            </a:r>
          </a:p>
          <a:p>
            <a:pPr marL="320040" indent="-32004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1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0BBEB-DB11-EC41-B41D-6CB7BB04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46" y="1308294"/>
            <a:ext cx="11222181" cy="525394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計畫主持人，應用 </a:t>
            </a:r>
            <a:r>
              <a:rPr lang="en-US" b="0" dirty="0"/>
              <a:t>AI </a:t>
            </a:r>
            <a:r>
              <a:rPr lang="zh-TW" altLang="en-US" b="0" dirty="0"/>
              <a:t>技術建構加密貨幣反洗錢知識圖譜：少樣本學習模型 </a:t>
            </a:r>
            <a:r>
              <a:rPr lang="en-US" altLang="zh-TW" b="0" dirty="0"/>
              <a:t>(</a:t>
            </a:r>
            <a:r>
              <a:rPr lang="en-US" b="0" dirty="0"/>
              <a:t>Applying AI technology to construct knowledge graphs of cryptocurrency anti-money laundering: a few-shot learning model)，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科技部 </a:t>
            </a:r>
            <a:r>
              <a:rPr lang="en-US" altLang="zh-TW" b="0" dirty="0"/>
              <a:t>(</a:t>
            </a:r>
            <a:r>
              <a:rPr lang="zh-TW" altLang="en-US" b="0" dirty="0"/>
              <a:t>人文司 </a:t>
            </a:r>
            <a:r>
              <a:rPr lang="en-US" altLang="zh-TW" b="0" dirty="0"/>
              <a:t>- </a:t>
            </a:r>
            <a:r>
              <a:rPr lang="zh-TW" altLang="en-US" b="0" dirty="0"/>
              <a:t>商事財經法</a:t>
            </a:r>
            <a:r>
              <a:rPr lang="en-US" altLang="zh-TW" b="0" dirty="0"/>
              <a:t>)</a:t>
            </a:r>
            <a:r>
              <a:rPr lang="zh-TW" altLang="en-US" b="0" dirty="0"/>
              <a:t>，</a:t>
            </a:r>
            <a:r>
              <a:rPr lang="en-US" altLang="zh-TW" b="0" dirty="0"/>
              <a:t>110-2410-</a:t>
            </a:r>
            <a:r>
              <a:rPr lang="en-US" b="0" dirty="0"/>
              <a:t>H-305-013-MY2，2021/08/01~2023/07/31 [</a:t>
            </a:r>
            <a:r>
              <a:rPr lang="zh-TW" altLang="en-US" b="0" dirty="0"/>
              <a:t>核定經費 </a:t>
            </a:r>
            <a:r>
              <a:rPr lang="en-US" altLang="zh-TW" b="0" dirty="0"/>
              <a:t>(</a:t>
            </a:r>
            <a:r>
              <a:rPr lang="zh-TW" altLang="en-US" b="0" dirty="0"/>
              <a:t>新台幣</a:t>
            </a:r>
            <a:r>
              <a:rPr lang="en-US" altLang="zh-TW" b="0" dirty="0"/>
              <a:t>)</a:t>
            </a:r>
            <a:r>
              <a:rPr lang="zh-TW" altLang="en-US" b="0" dirty="0"/>
              <a:t>：</a:t>
            </a:r>
            <a:r>
              <a:rPr lang="en-US" altLang="zh-TW" b="0" dirty="0"/>
              <a:t>1,022,000]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子計畫共同主持人，深化企業永續</a:t>
            </a:r>
            <a:r>
              <a:rPr lang="en-US" altLang="zh-TW" b="0" dirty="0"/>
              <a:t>-</a:t>
            </a:r>
            <a:r>
              <a:rPr lang="zh-TW" altLang="en-US" b="0" dirty="0"/>
              <a:t>由人工智慧、財務與策略觀點打造企業永續績效 </a:t>
            </a:r>
            <a:r>
              <a:rPr lang="en-US" altLang="zh-TW" b="0" dirty="0"/>
              <a:t>(</a:t>
            </a:r>
            <a:r>
              <a:rPr lang="en-US" b="0" dirty="0"/>
              <a:t>Deepen Corporate Sustainability: Enhance the Performance of Corporate Sustainability from AI, Financial, and Strategic Perspectives)：</a:t>
            </a:r>
            <a:r>
              <a:rPr lang="zh-TW" altLang="en-US" b="0" dirty="0"/>
              <a:t>子計畫二：人工智慧企業永續評鑑與跨語言永續績效報告書生成式模型 </a:t>
            </a:r>
            <a:r>
              <a:rPr lang="en-US" altLang="zh-TW" b="0" dirty="0"/>
              <a:t>(</a:t>
            </a:r>
            <a:r>
              <a:rPr lang="en-US" b="0" dirty="0"/>
              <a:t>AI for Corporate Sustainability Assessment and Cross Language Corporate Sustainability Reports Generative Model)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國立臺北大學，</a:t>
            </a:r>
            <a:r>
              <a:rPr lang="en-US" altLang="zh-TW" b="0" dirty="0"/>
              <a:t>111-</a:t>
            </a:r>
            <a:r>
              <a:rPr lang="en-US" b="0" dirty="0"/>
              <a:t>NTPU_ORDA-F-001，2022/01/01~2022/12/31 [</a:t>
            </a:r>
            <a:r>
              <a:rPr lang="zh-TW" altLang="en-US" b="0" dirty="0"/>
              <a:t>經費總額 </a:t>
            </a:r>
            <a:r>
              <a:rPr lang="en-US" altLang="zh-TW" b="0" dirty="0"/>
              <a:t>(</a:t>
            </a:r>
            <a:r>
              <a:rPr lang="zh-TW" altLang="en-US" b="0" dirty="0"/>
              <a:t>新台幣</a:t>
            </a:r>
            <a:r>
              <a:rPr lang="en-US" altLang="zh-TW" b="0" dirty="0"/>
              <a:t>)</a:t>
            </a:r>
            <a:r>
              <a:rPr lang="zh-TW" altLang="en-US" b="0" dirty="0"/>
              <a:t>： </a:t>
            </a:r>
            <a:r>
              <a:rPr lang="en-US" altLang="zh-TW" b="0" dirty="0"/>
              <a:t>3,228,500]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子計畫主持人，人工智慧方法分析企業科技創新導入</a:t>
            </a:r>
            <a:r>
              <a:rPr lang="en-US" altLang="zh-TW" b="0" dirty="0"/>
              <a:t>- </a:t>
            </a:r>
            <a:r>
              <a:rPr lang="zh-TW" altLang="en-US" b="0" dirty="0"/>
              <a:t>專利文字分析與影像分析應用 </a:t>
            </a:r>
            <a:r>
              <a:rPr lang="en-US" altLang="zh-TW" b="0" dirty="0"/>
              <a:t>(</a:t>
            </a:r>
            <a:r>
              <a:rPr lang="en-US" b="0" dirty="0"/>
              <a:t>Artificial intelligence methods applied for analyzing the introduction of technological innovation: Patent text analysis and image analysis)：</a:t>
            </a:r>
            <a:r>
              <a:rPr lang="zh-TW" altLang="en-US" b="0" dirty="0"/>
              <a:t>子計畫三：應用人工智慧於專利文本分析金融科技知識圖譜 </a:t>
            </a:r>
            <a:r>
              <a:rPr lang="en-US" altLang="zh-TW" b="0" dirty="0"/>
              <a:t>(</a:t>
            </a:r>
            <a:r>
              <a:rPr lang="en-US" b="0" dirty="0"/>
              <a:t>Artificial Intelligence for FinTech Knowledge Graph from Patent Textual Analytics)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國立臺北大學，</a:t>
            </a:r>
            <a:r>
              <a:rPr lang="en-US" altLang="zh-TW" b="0" dirty="0"/>
              <a:t>111-</a:t>
            </a:r>
            <a:r>
              <a:rPr lang="en-US" b="0" dirty="0"/>
              <a:t>NTPU_ORDA-F-003，2022/01/01~2022/12/31 [</a:t>
            </a:r>
            <a:r>
              <a:rPr lang="zh-TW" altLang="en-US" b="0" dirty="0"/>
              <a:t>經費總額 </a:t>
            </a:r>
            <a:r>
              <a:rPr lang="en-US" altLang="zh-TW" b="0" dirty="0"/>
              <a:t>(</a:t>
            </a:r>
            <a:r>
              <a:rPr lang="zh-TW" altLang="en-US" b="0" dirty="0"/>
              <a:t>新台幣</a:t>
            </a:r>
            <a:r>
              <a:rPr lang="en-US" altLang="zh-TW" b="0" dirty="0"/>
              <a:t>)</a:t>
            </a:r>
            <a:r>
              <a:rPr lang="zh-TW" altLang="en-US" b="0" dirty="0"/>
              <a:t>： </a:t>
            </a:r>
            <a:r>
              <a:rPr lang="en-US" altLang="zh-TW" b="0" dirty="0"/>
              <a:t>1,291,950]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子計畫共同主持人，企業永續動機、價值攸關性與人工智慧於企業永續績效評比之應用 </a:t>
            </a:r>
            <a:r>
              <a:rPr lang="en-US" altLang="zh-TW" b="0" dirty="0"/>
              <a:t>(</a:t>
            </a:r>
            <a:r>
              <a:rPr lang="en-US" b="0" dirty="0"/>
              <a:t>Corporate Sustainability: Motivations, Value Relevance, and the Application of AI in the Assessment)：</a:t>
            </a:r>
            <a:r>
              <a:rPr lang="zh-TW" altLang="en-US" b="0" dirty="0"/>
              <a:t>子計畫二：人工智慧 </a:t>
            </a:r>
            <a:r>
              <a:rPr lang="en-US" b="0" dirty="0"/>
              <a:t>AI </a:t>
            </a:r>
            <a:r>
              <a:rPr lang="zh-TW" altLang="en-US" b="0" dirty="0"/>
              <a:t>於企業永續評比之應用 </a:t>
            </a:r>
            <a:r>
              <a:rPr lang="en-US" altLang="zh-TW" b="0" dirty="0"/>
              <a:t>(</a:t>
            </a:r>
            <a:r>
              <a:rPr lang="en-US" b="0" dirty="0"/>
              <a:t>An application of artificial intelligence (AI) in the corporate sustainability assessment)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zh-TW" altLang="en-US" b="0" dirty="0"/>
              <a:t>國立臺北大學，</a:t>
            </a:r>
            <a:r>
              <a:rPr lang="en-US" altLang="zh-TW" b="0" dirty="0"/>
              <a:t>110-</a:t>
            </a:r>
            <a:r>
              <a:rPr lang="en-US" b="0" dirty="0"/>
              <a:t>NTPU_ORDA-F-001，2021/01/01~2021/12/31 [</a:t>
            </a:r>
            <a:r>
              <a:rPr lang="zh-TW" altLang="en-US" b="0" dirty="0"/>
              <a:t>經費總額 </a:t>
            </a:r>
            <a:r>
              <a:rPr lang="en-US" altLang="zh-TW" b="0" dirty="0"/>
              <a:t>(</a:t>
            </a:r>
            <a:r>
              <a:rPr lang="zh-TW" altLang="en-US" b="0" dirty="0"/>
              <a:t>新台幣</a:t>
            </a:r>
            <a:r>
              <a:rPr lang="en-US" altLang="zh-TW" b="0" dirty="0"/>
              <a:t>)</a:t>
            </a:r>
            <a:r>
              <a:rPr lang="zh-TW" altLang="en-US" b="0" dirty="0"/>
              <a:t>： </a:t>
            </a:r>
            <a:r>
              <a:rPr lang="en-US" altLang="zh-TW" b="0" dirty="0"/>
              <a:t>3,240,000]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290798"/>
            <a:ext cx="11305310" cy="15886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in FinTech</a:t>
            </a:r>
            <a:b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金融科技人工智慧文本分析</a:t>
            </a:r>
            <a: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3" y="3016128"/>
            <a:ext cx="997313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solidFill>
                  <a:srgbClr val="7F7F7F"/>
                </a:solidFill>
              </a:rPr>
              <a:t>Host: </a:t>
            </a:r>
            <a:r>
              <a:rPr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林正偉 教授 </a:t>
            </a:r>
            <a:r>
              <a:rPr lang="en-US" altLang="zh-TW" sz="1400" dirty="0">
                <a:solidFill>
                  <a:srgbClr val="7F7F7F"/>
                </a:solidFill>
              </a:rPr>
              <a:t>(Prof. </a:t>
            </a:r>
            <a:r>
              <a:rPr lang="en-US" altLang="zh-TW" sz="1400" dirty="0" err="1">
                <a:solidFill>
                  <a:srgbClr val="7F7F7F"/>
                </a:solidFill>
              </a:rPr>
              <a:t>Jeng</a:t>
            </a:r>
            <a:r>
              <a:rPr lang="en-US" altLang="zh-TW" sz="1400" dirty="0">
                <a:solidFill>
                  <a:srgbClr val="7F7F7F"/>
                </a:solidFill>
              </a:rPr>
              <a:t>-Wei Lin) </a:t>
            </a:r>
            <a:br>
              <a:rPr lang="en-US" altLang="zh-TW" sz="1400" dirty="0">
                <a:solidFill>
                  <a:srgbClr val="7F7F7F"/>
                </a:solidFill>
              </a:rPr>
            </a:br>
            <a:r>
              <a:rPr lang="en-US" altLang="zh-TW" sz="1400" dirty="0">
                <a:solidFill>
                  <a:srgbClr val="7F7F7F"/>
                </a:solidFill>
              </a:rPr>
              <a:t>Department of Information Management, </a:t>
            </a:r>
            <a:r>
              <a:rPr lang="en-US" altLang="zh-TW" sz="1400" dirty="0" err="1">
                <a:solidFill>
                  <a:srgbClr val="7F7F7F"/>
                </a:solidFill>
              </a:rPr>
              <a:t>Tunghai</a:t>
            </a:r>
            <a:r>
              <a:rPr lang="en-US" altLang="zh-TW" sz="1400" dirty="0">
                <a:solidFill>
                  <a:srgbClr val="7F7F7F"/>
                </a:solidFill>
              </a:rPr>
              <a:t> University (THU)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>
                <a:solidFill>
                  <a:srgbClr val="7F7F7F"/>
                </a:solidFill>
              </a:rPr>
              <a:t>Time: 14:10-16:00, March 10, 2022 (Thursday)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lang="en-US" altLang="zh-TW" sz="1400" dirty="0">
                <a:solidFill>
                  <a:srgbClr val="7F7F7F"/>
                </a:solidFill>
              </a:rPr>
              <a:t>M240, IM, College of Management, THU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</a:t>
            </a:r>
            <a:r>
              <a:rPr lang="en-US" altLang="zh-TW" sz="1200" dirty="0">
                <a:solidFill>
                  <a:srgbClr val="7F7F7F"/>
                </a:solidFill>
              </a:rPr>
              <a:t>No.1727, Sec.4, Taiwan Boulevard, </a:t>
            </a:r>
            <a:r>
              <a:rPr lang="en-US" altLang="zh-TW" sz="1200" dirty="0" err="1">
                <a:solidFill>
                  <a:srgbClr val="7F7F7F"/>
                </a:solidFill>
              </a:rPr>
              <a:t>Xitun</a:t>
            </a:r>
            <a:r>
              <a:rPr lang="en-US" altLang="zh-TW" sz="1200" dirty="0">
                <a:solidFill>
                  <a:srgbClr val="7F7F7F"/>
                </a:solidFill>
              </a:rPr>
              <a:t> District, Taichung City 407224, Taiwan</a:t>
            </a:r>
            <a:endParaRPr kumimoji="0" lang="en-US" altLang="zh-TW" sz="12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0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2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5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2022-03-10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A2CE74-A0CF-5B47-BBD8-83196AEEC4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54" y="187947"/>
            <a:ext cx="1714250" cy="576757"/>
          </a:xfrm>
          <a:prstGeom prst="rect">
            <a:avLst/>
          </a:prstGeom>
        </p:spPr>
      </p:pic>
      <p:sp>
        <p:nvSpPr>
          <p:cNvPr id="18" name="圓角矩形 30">
            <a:extLst>
              <a:ext uri="{FF2B5EF4-FFF2-40B4-BE49-F238E27FC236}">
                <a16:creationId xmlns:a16="http://schemas.microsoft.com/office/drawing/2014/main" id="{E6CDFC55-35CD-2B4C-A608-00AB3FB25DB1}"/>
              </a:ext>
            </a:extLst>
          </p:cNvPr>
          <p:cNvSpPr/>
          <p:nvPr/>
        </p:nvSpPr>
        <p:spPr>
          <a:xfrm>
            <a:off x="4212356" y="94476"/>
            <a:ext cx="3767289" cy="884065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547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C863-4E67-E144-9B0E-37A7E6E4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2"/>
            <a:ext cx="11222181" cy="689486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A52D-31A0-3140-9325-CC38F727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4" y="858129"/>
            <a:ext cx="12048991" cy="5704115"/>
          </a:xfrm>
        </p:spPr>
        <p:txBody>
          <a:bodyPr>
            <a:noAutofit/>
          </a:bodyPr>
          <a:lstStyle/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Lewis Tunstall, Leandro von Werra, and Thomas Wolf (2022), Natural Language Processing with Transformers:  Building Language Applications with Hugging Face,  O'Reilly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Denis Rothman (2021), Transformers for Natural Language Processing: Build innovative deep neural network architectures for NLP with Python, </a:t>
            </a:r>
            <a:r>
              <a:rPr lang="en-US" sz="750" b="0" dirty="0" err="1"/>
              <a:t>PyTorch</a:t>
            </a:r>
            <a:r>
              <a:rPr lang="en-US" sz="750" b="0" dirty="0"/>
              <a:t>, TensorFlow, BERT, </a:t>
            </a:r>
            <a:r>
              <a:rPr lang="en-US" sz="750" b="0" dirty="0" err="1"/>
              <a:t>RoBERTa</a:t>
            </a:r>
            <a:r>
              <a:rPr lang="en-US" sz="750" b="0" dirty="0"/>
              <a:t>, and more, </a:t>
            </a:r>
            <a:r>
              <a:rPr lang="en-US" sz="750" b="0" dirty="0" err="1"/>
              <a:t>Packt</a:t>
            </a:r>
            <a:r>
              <a:rPr lang="en-US" sz="750" b="0" dirty="0"/>
              <a:t> Publishing.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Savaş</a:t>
            </a:r>
            <a:r>
              <a:rPr lang="en-US" sz="750" b="0" dirty="0"/>
              <a:t> </a:t>
            </a:r>
            <a:r>
              <a:rPr lang="en-US" sz="750" b="0" dirty="0" err="1"/>
              <a:t>Yıldırım</a:t>
            </a:r>
            <a:r>
              <a:rPr lang="en-US" sz="750" b="0" dirty="0"/>
              <a:t> and </a:t>
            </a:r>
            <a:r>
              <a:rPr lang="en-US" sz="750" b="0" dirty="0" err="1"/>
              <a:t>Meysam</a:t>
            </a:r>
            <a:r>
              <a:rPr lang="en-US" sz="750" b="0" dirty="0"/>
              <a:t> </a:t>
            </a:r>
            <a:r>
              <a:rPr lang="en-US" sz="750" b="0" dirty="0" err="1"/>
              <a:t>Asgari-Chenaghlu</a:t>
            </a:r>
            <a:r>
              <a:rPr lang="en-US" sz="750" b="0" dirty="0"/>
              <a:t> (2021), Mastering Transformers: Build state-of-the-art models from scratch with advanced natural language processing techniques, </a:t>
            </a:r>
            <a:r>
              <a:rPr lang="en-US" sz="750" b="0" dirty="0" err="1"/>
              <a:t>Packt</a:t>
            </a:r>
            <a:r>
              <a:rPr lang="en-US" sz="750" b="0" dirty="0"/>
              <a:t> Publishing.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Sowmya </a:t>
            </a:r>
            <a:r>
              <a:rPr lang="en-US" sz="750" b="0" dirty="0" err="1"/>
              <a:t>Vajjala</a:t>
            </a:r>
            <a:r>
              <a:rPr lang="en-US" sz="750" b="0" dirty="0"/>
              <a:t>, Bodhisattwa Majumder, Anuj Gupta (2020), Practical Natural Language Processing: A Comprehensive Guide to Building Real-World NLP Systems, O'Reilly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Campbell R. Harvey, Ashwin Ramachandran, Joey Santoro, Fred Ehrsam (2021), </a:t>
            </a:r>
            <a:r>
              <a:rPr lang="en-US" sz="750" b="0" dirty="0" err="1"/>
              <a:t>DeFi</a:t>
            </a:r>
            <a:r>
              <a:rPr lang="en-US" sz="750" b="0" dirty="0"/>
              <a:t> and the Future of Finance, Wiley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Aurélien</a:t>
            </a:r>
            <a:r>
              <a:rPr lang="en-US" sz="750" b="0" dirty="0"/>
              <a:t> </a:t>
            </a:r>
            <a:r>
              <a:rPr lang="en-US" sz="750" b="0" dirty="0" err="1"/>
              <a:t>Géron</a:t>
            </a:r>
            <a:r>
              <a:rPr lang="en-US" sz="750" b="0" dirty="0"/>
              <a:t> (2019), Hands-On Machine Learning with Scikit-Learn, </a:t>
            </a:r>
            <a:r>
              <a:rPr lang="en-US" sz="750" b="0" dirty="0" err="1"/>
              <a:t>Keras</a:t>
            </a:r>
            <a:r>
              <a:rPr lang="en-US" sz="750" b="0" dirty="0"/>
              <a:t>, and TensorFlow: Concepts, Tools, and Techniques to Build Intelligent Systems, 2nd Edition, O’Reilly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Paolo </a:t>
            </a:r>
            <a:r>
              <a:rPr lang="en-US" sz="750" b="0" dirty="0" err="1"/>
              <a:t>Sironi</a:t>
            </a:r>
            <a:r>
              <a:rPr lang="en-US" sz="750" b="0" dirty="0"/>
              <a:t> (2016), FinTech Innovation: From Robo-Advisors to Goal Based Investing and Gamification, Wiley.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Matt </a:t>
            </a:r>
            <a:r>
              <a:rPr lang="en-US" sz="750" b="0" dirty="0" err="1"/>
              <a:t>Fortnow</a:t>
            </a:r>
            <a:r>
              <a:rPr lang="en-US" sz="750" b="0" dirty="0"/>
              <a:t> and </a:t>
            </a:r>
            <a:r>
              <a:rPr lang="en-US" sz="750" b="0" dirty="0" err="1"/>
              <a:t>QuHarrison</a:t>
            </a:r>
            <a:r>
              <a:rPr lang="en-US" sz="750" b="0" dirty="0"/>
              <a:t> Terry (2021), The NFT Handbook - How to Create, Sell and Buy Non-Fungible Tokens, Wiley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Parma Bains, Mohamed </a:t>
            </a:r>
            <a:r>
              <a:rPr lang="en-US" sz="750" b="0" dirty="0" err="1"/>
              <a:t>Diaby</a:t>
            </a:r>
            <a:r>
              <a:rPr lang="en-US" sz="750" b="0" dirty="0"/>
              <a:t>, Dimitris </a:t>
            </a:r>
            <a:r>
              <a:rPr lang="en-US" sz="750" b="0" dirty="0" err="1"/>
              <a:t>Drakopoulos</a:t>
            </a:r>
            <a:r>
              <a:rPr lang="en-US" sz="750" b="0" dirty="0"/>
              <a:t>, Julia </a:t>
            </a:r>
            <a:r>
              <a:rPr lang="en-US" sz="750" b="0" dirty="0" err="1"/>
              <a:t>Faltermeier</a:t>
            </a:r>
            <a:r>
              <a:rPr lang="en-US" sz="750" b="0" dirty="0"/>
              <a:t>, Federico Grinberg, Evan </a:t>
            </a:r>
            <a:r>
              <a:rPr lang="en-US" sz="750" b="0" dirty="0" err="1"/>
              <a:t>Papageorgiou</a:t>
            </a:r>
            <a:r>
              <a:rPr lang="en-US" sz="750" b="0" dirty="0"/>
              <a:t>, Dmitri Petrov, Patrick Schneider, and Nobu Sugimoto (2021), </a:t>
            </a:r>
            <a:br>
              <a:rPr lang="en-US" sz="750" b="0" dirty="0"/>
            </a:br>
            <a:r>
              <a:rPr lang="en-US" sz="750" b="0" dirty="0"/>
              <a:t>The Crypto Ecosystem and Financial Stability Challenges, International Monetary Fund, October 2021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Ramesh Sharda, </a:t>
            </a:r>
            <a:r>
              <a:rPr lang="en-US" sz="750" b="0" dirty="0" err="1"/>
              <a:t>Dursun</a:t>
            </a:r>
            <a:r>
              <a:rPr lang="en-US" sz="750" b="0" dirty="0"/>
              <a:t> </a:t>
            </a:r>
            <a:r>
              <a:rPr lang="en-US" sz="750" b="0" dirty="0" err="1"/>
              <a:t>Delen</a:t>
            </a:r>
            <a:r>
              <a:rPr lang="en-US" sz="750" b="0" dirty="0"/>
              <a:t>, and Efraim Turban (2017), “Business Intelligence, Analytics, and Data Science: A Managerial Perspective”, 4th Edition, Pearson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Frederic S. Mishkin (2015), “The Economics of Money, Banking and Financial Markets”, 11th Edition, Pearson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Xiao-</a:t>
            </a:r>
            <a:r>
              <a:rPr lang="en-US" sz="750" b="0" dirty="0" err="1"/>
              <a:t>lin</a:t>
            </a:r>
            <a:r>
              <a:rPr lang="en-US" sz="750" b="0" dirty="0"/>
              <a:t> Zheng, Meng-</a:t>
            </a:r>
            <a:r>
              <a:rPr lang="en-US" sz="750" b="0" dirty="0" err="1"/>
              <a:t>ying</a:t>
            </a:r>
            <a:r>
              <a:rPr lang="en-US" sz="750" b="0" dirty="0"/>
              <a:t> Zhu, Qi-</a:t>
            </a:r>
            <a:r>
              <a:rPr lang="en-US" sz="750" b="0" dirty="0" err="1"/>
              <a:t>bing</a:t>
            </a:r>
            <a:r>
              <a:rPr lang="en-US" sz="750" b="0" dirty="0"/>
              <a:t> Li, Chao-chao Chen, and Yan-chao Tan (2019), "</a:t>
            </a:r>
            <a:r>
              <a:rPr lang="en-US" sz="750" b="0" dirty="0" err="1"/>
              <a:t>Finbrain</a:t>
            </a:r>
            <a:r>
              <a:rPr lang="en-US" sz="750" b="0" dirty="0"/>
              <a:t>: When finance meets AI 2.0." Frontiers of Information Technology &amp; Electronic Engineering 20, no. 7, pp. 914-924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Liye</a:t>
            </a:r>
            <a:r>
              <a:rPr lang="en-US" sz="750" b="0" dirty="0"/>
              <a:t> Ma and </a:t>
            </a:r>
            <a:r>
              <a:rPr lang="en-US" sz="750" b="0" dirty="0" err="1"/>
              <a:t>Baohong</a:t>
            </a:r>
            <a:r>
              <a:rPr lang="en-US" sz="750" b="0" dirty="0"/>
              <a:t> Sun (2020), "Machine learning and AI in marketing – Connecting computing power to human insights." International Journal of Research in Marketing, 37, no. 3, 481-504.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Ahmet Murat </a:t>
            </a:r>
            <a:r>
              <a:rPr lang="en-US" sz="750" b="0" dirty="0" err="1"/>
              <a:t>Ozbayoglu</a:t>
            </a:r>
            <a:r>
              <a:rPr lang="en-US" sz="750" b="0" dirty="0"/>
              <a:t>, Mehmet </a:t>
            </a:r>
            <a:r>
              <a:rPr lang="en-US" sz="750" b="0" dirty="0" err="1"/>
              <a:t>Ugur</a:t>
            </a:r>
            <a:r>
              <a:rPr lang="en-US" sz="750" b="0" dirty="0"/>
              <a:t> </a:t>
            </a:r>
            <a:r>
              <a:rPr lang="en-US" sz="750" b="0" dirty="0" err="1"/>
              <a:t>Gudelek</a:t>
            </a:r>
            <a:r>
              <a:rPr lang="en-US" sz="750" b="0" dirty="0"/>
              <a:t>, and Omer </a:t>
            </a:r>
            <a:r>
              <a:rPr lang="en-US" sz="750" b="0" dirty="0" err="1"/>
              <a:t>Berat</a:t>
            </a:r>
            <a:r>
              <a:rPr lang="en-US" sz="750" b="0" dirty="0"/>
              <a:t> </a:t>
            </a:r>
            <a:r>
              <a:rPr lang="en-US" sz="750" b="0" dirty="0" err="1"/>
              <a:t>Sezer</a:t>
            </a:r>
            <a:r>
              <a:rPr lang="en-US" sz="750" b="0" dirty="0"/>
              <a:t> (2020). "Deep learning for financial applications: A survey." Applied Soft Computing (2020): 106384.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Omer </a:t>
            </a:r>
            <a:r>
              <a:rPr lang="en-US" sz="750" b="0" dirty="0" err="1"/>
              <a:t>Berat</a:t>
            </a:r>
            <a:r>
              <a:rPr lang="en-US" sz="750" b="0" dirty="0"/>
              <a:t> </a:t>
            </a:r>
            <a:r>
              <a:rPr lang="en-US" sz="750" b="0" dirty="0" err="1"/>
              <a:t>Sezer</a:t>
            </a:r>
            <a:r>
              <a:rPr lang="en-US" sz="750" b="0" dirty="0"/>
              <a:t>, Mehmet </a:t>
            </a:r>
            <a:r>
              <a:rPr lang="en-US" sz="750" b="0" dirty="0" err="1"/>
              <a:t>Ugur</a:t>
            </a:r>
            <a:r>
              <a:rPr lang="en-US" sz="750" b="0" dirty="0"/>
              <a:t> </a:t>
            </a:r>
            <a:r>
              <a:rPr lang="en-US" sz="750" b="0" dirty="0" err="1"/>
              <a:t>Gudelek</a:t>
            </a:r>
            <a:r>
              <a:rPr lang="en-US" sz="750" b="0" dirty="0"/>
              <a:t>, and Ahmet Murat </a:t>
            </a:r>
            <a:r>
              <a:rPr lang="en-US" sz="750" b="0" dirty="0" err="1"/>
              <a:t>Ozbayoglu</a:t>
            </a:r>
            <a:r>
              <a:rPr lang="en-US" sz="750" b="0" dirty="0"/>
              <a:t> (2020), "Financial time series forecasting with deep learning: A systematic literature review: 2005–2019." Applied Soft Computing 90 (2020): 106181.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Ji, S., Pan, S., Cambria, E., </a:t>
            </a:r>
            <a:r>
              <a:rPr lang="en-US" sz="750" b="0" dirty="0" err="1"/>
              <a:t>Marttinen</a:t>
            </a:r>
            <a:r>
              <a:rPr lang="en-US" sz="750" b="0" dirty="0"/>
              <a:t>, P., &amp; Philip, S. Y. (2021). “A survey on knowledge graphs: Representation, acquisition, and applications.” IEEE Transactions on Neural Networks and Learning Systems.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Yirung</a:t>
            </a:r>
            <a:r>
              <a:rPr lang="en-US" sz="750" b="0" dirty="0"/>
              <a:t> Cheng, </a:t>
            </a:r>
            <a:r>
              <a:rPr lang="en-US" sz="750" b="0" dirty="0" err="1"/>
              <a:t>Paoyu</a:t>
            </a:r>
            <a:r>
              <a:rPr lang="en-US" sz="750" b="0" dirty="0"/>
              <a:t> Huang, and </a:t>
            </a:r>
            <a:r>
              <a:rPr lang="en-US" sz="750" b="0" dirty="0" err="1"/>
              <a:t>Yensen</a:t>
            </a:r>
            <a:r>
              <a:rPr lang="en-US" sz="750" b="0" dirty="0"/>
              <a:t> Ni (2022), "The profitability of trading US stocks in Quarter 4 - evidence from trading signals emitted by SOI and RSI", Applied Economics Letters, 17 February 2022, pp. 1-6.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Kuei</a:t>
            </a:r>
            <a:r>
              <a:rPr lang="en-US" sz="750" b="0" dirty="0"/>
              <a:t>-Hui Cheng, Min-</a:t>
            </a:r>
            <a:r>
              <a:rPr lang="en-US" sz="750" b="0" dirty="0" err="1"/>
              <a:t>Yuh</a:t>
            </a:r>
            <a:r>
              <a:rPr lang="en-US" sz="750" b="0" dirty="0"/>
              <a:t> Day, and Hsiao-</a:t>
            </a:r>
            <a:r>
              <a:rPr lang="en-US" sz="750" b="0" dirty="0" err="1"/>
              <a:t>Lun</a:t>
            </a:r>
            <a:r>
              <a:rPr lang="en-US" sz="750" b="0" dirty="0"/>
              <a:t> Lin (2021), "The Impact of Revenue Key Audit Matters on the Difference between Self-declared and Audited Revenue", Taiwan Accounting Review, Volume 17, Number 2, December 2021, pp. 309-356.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Yulu</a:t>
            </a:r>
            <a:r>
              <a:rPr lang="en-US" sz="750" b="0" dirty="0"/>
              <a:t> Liao, 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Yirung</a:t>
            </a:r>
            <a:r>
              <a:rPr lang="en-US" sz="750" b="0" dirty="0"/>
              <a:t> Cheng, </a:t>
            </a:r>
            <a:r>
              <a:rPr lang="en-US" sz="750" b="0" dirty="0" err="1"/>
              <a:t>Paoyu</a:t>
            </a:r>
            <a:r>
              <a:rPr lang="en-US" sz="750" b="0" dirty="0"/>
              <a:t> Huang, and </a:t>
            </a:r>
            <a:r>
              <a:rPr lang="en-US" sz="750" b="0" dirty="0" err="1"/>
              <a:t>Yensen</a:t>
            </a:r>
            <a:r>
              <a:rPr lang="en-US" sz="750" b="0" dirty="0"/>
              <a:t> Ni (2021), "The profitability of Technical Trading for Hotel Stocks Under COVID-19 Pandemic", Journal of Computers, Volume 32, Number 5, October 2021, pp. 44-54.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Yulu</a:t>
            </a:r>
            <a:r>
              <a:rPr lang="en-US" sz="750" b="0" dirty="0"/>
              <a:t> Liao, 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Yirung</a:t>
            </a:r>
            <a:r>
              <a:rPr lang="en-US" sz="750" b="0" dirty="0"/>
              <a:t> Cheng, </a:t>
            </a:r>
            <a:r>
              <a:rPr lang="en-US" sz="750" b="0" dirty="0" err="1"/>
              <a:t>Paoyu</a:t>
            </a:r>
            <a:r>
              <a:rPr lang="en-US" sz="750" b="0" dirty="0"/>
              <a:t> Huang, and </a:t>
            </a:r>
            <a:r>
              <a:rPr lang="en-US" sz="750" b="0" dirty="0" err="1"/>
              <a:t>Yensen</a:t>
            </a:r>
            <a:r>
              <a:rPr lang="en-US" sz="750" b="0" dirty="0"/>
              <a:t> Ni (2021), "Does CBOE volatility index jumped or located at a higher level matter for evaluating DJ 30, NASDAQ, and S&amp;P500 index subsequent performance", Journal of Computers, Volume 32, Number 4, August 2021, pp. 57-66.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Pao-Yu Huang, </a:t>
            </a:r>
            <a:r>
              <a:rPr lang="en-US" sz="750" b="0" dirty="0" err="1"/>
              <a:t>Yirung</a:t>
            </a:r>
            <a:r>
              <a:rPr lang="en-US" sz="750" b="0" dirty="0"/>
              <a:t> Cheng, Yin-Tzu Lin, and </a:t>
            </a:r>
            <a:r>
              <a:rPr lang="en-US" sz="750" b="0" dirty="0" err="1"/>
              <a:t>Yensen</a:t>
            </a:r>
            <a:r>
              <a:rPr lang="en-US" sz="750" b="0" dirty="0"/>
              <a:t> Ni (2021), "Profitable day trading Bitcoin futures following continuous bullish (bearish) candlesticks", Applied Economics Letters, 16 March 2021, pp. 1-8.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Min-</a:t>
            </a:r>
            <a:r>
              <a:rPr lang="en-US" sz="750" b="0" dirty="0" err="1"/>
              <a:t>Yuh</a:t>
            </a:r>
            <a:r>
              <a:rPr lang="en-US" sz="750" b="0" dirty="0"/>
              <a:t> Day, and </a:t>
            </a:r>
            <a:r>
              <a:rPr lang="en-US" sz="750" b="0" dirty="0" err="1"/>
              <a:t>Paoyu</a:t>
            </a:r>
            <a:r>
              <a:rPr lang="en-US" sz="750" b="0" dirty="0"/>
              <a:t> Huang (2020), "Trading Stocks Following Sharp Movements in the USDX, GBP/USD, and USD/CNY", Financial Innovation, Volume 6, 35, 2020, pp. 1-17.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Paoyu</a:t>
            </a:r>
            <a:r>
              <a:rPr lang="en-US" sz="750" b="0" dirty="0"/>
              <a:t> Huang, and Shang-Ru </a:t>
            </a:r>
            <a:r>
              <a:rPr lang="en-US" sz="750" b="0" dirty="0" err="1"/>
              <a:t>Yua</a:t>
            </a:r>
            <a:r>
              <a:rPr lang="en-US" sz="750" b="0" dirty="0"/>
              <a:t> (2020), "The profitability of Bollinger Bands: Evidence from the constituent stocks of Taiwan 50", </a:t>
            </a:r>
            <a:r>
              <a:rPr lang="en-US" sz="750" b="0" dirty="0" err="1"/>
              <a:t>Physica</a:t>
            </a:r>
            <a:r>
              <a:rPr lang="en-US" sz="750" b="0" dirty="0"/>
              <a:t> A: Statistical Mechanics and its Applications, Volume 551, 1 August 2020, 124144, pp. 1-14.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</a:t>
            </a:r>
            <a:r>
              <a:rPr lang="en-US" sz="750" b="0" dirty="0" err="1"/>
              <a:t>Paoyu</a:t>
            </a:r>
            <a:r>
              <a:rPr lang="en-US" sz="750" b="0" dirty="0"/>
              <a:t> Huang, </a:t>
            </a:r>
            <a:r>
              <a:rPr lang="en-US" sz="750" b="0" dirty="0" err="1"/>
              <a:t>Yaochia</a:t>
            </a:r>
            <a:r>
              <a:rPr lang="en-US" sz="750" b="0" dirty="0"/>
              <a:t> Ku, </a:t>
            </a:r>
            <a:r>
              <a:rPr lang="en-US" sz="750" b="0" dirty="0" err="1"/>
              <a:t>Yiching</a:t>
            </a:r>
            <a:r>
              <a:rPr lang="en-US" sz="750" b="0" dirty="0"/>
              <a:t> Liao, and Min-</a:t>
            </a:r>
            <a:r>
              <a:rPr lang="en-US" sz="750" b="0" dirty="0" err="1"/>
              <a:t>Yuh</a:t>
            </a:r>
            <a:r>
              <a:rPr lang="en-US" sz="750" b="0" dirty="0"/>
              <a:t> Day (2020), "Investing Strategies as Stochastic Oscillator Indicators Staying in Overreaction Zones for Consecutive Days with Big Data Concerns", Journal of Computers, Volume 31, Number 1, February 2020, pp. 1-17.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Manhwa Wu, Min-</a:t>
            </a:r>
            <a:r>
              <a:rPr lang="en-US" sz="750" b="0" dirty="0" err="1"/>
              <a:t>Yuh</a:t>
            </a:r>
            <a:r>
              <a:rPr lang="en-US" sz="750" b="0" dirty="0"/>
              <a:t> Day, and </a:t>
            </a:r>
            <a:r>
              <a:rPr lang="en-US" sz="750" b="0" dirty="0" err="1"/>
              <a:t>Paoyu</a:t>
            </a:r>
            <a:r>
              <a:rPr lang="en-US" sz="750" b="0" dirty="0"/>
              <a:t> Huang (2020), "Do sharp movements in oil prices matter for stock markets?", </a:t>
            </a:r>
            <a:r>
              <a:rPr lang="en-US" sz="750" b="0" dirty="0" err="1"/>
              <a:t>Physica</a:t>
            </a:r>
            <a:r>
              <a:rPr lang="en-US" sz="750" b="0" dirty="0"/>
              <a:t> A: Statistical Mechanics and its Applications, Volume 539, 1 February 2020, pp. 1-11.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Paoyu</a:t>
            </a:r>
            <a:r>
              <a:rPr lang="en-US" sz="750" b="0" dirty="0"/>
              <a:t> Huang, and </a:t>
            </a:r>
            <a:r>
              <a:rPr lang="en-US" sz="750" b="0" dirty="0" err="1"/>
              <a:t>Yensen</a:t>
            </a:r>
            <a:r>
              <a:rPr lang="en-US" sz="750" b="0" dirty="0"/>
              <a:t> Ni (2019), "Trading as sharp movements in oil prices and technical trading signals emitted with big data concerns", </a:t>
            </a:r>
            <a:r>
              <a:rPr lang="en-US" sz="750" b="0" dirty="0" err="1"/>
              <a:t>Physica</a:t>
            </a:r>
            <a:r>
              <a:rPr lang="en-US" sz="750" b="0" dirty="0"/>
              <a:t> A: Statistical Mechanics and its Applications, Volume 525, 1 July 2019, pp. 349-372.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Min-</a:t>
            </a:r>
            <a:r>
              <a:rPr lang="en-US" sz="750" b="0" dirty="0" err="1"/>
              <a:t>Yuh</a:t>
            </a:r>
            <a:r>
              <a:rPr lang="en-US" sz="750" b="0" dirty="0"/>
              <a:t> Day, and </a:t>
            </a:r>
            <a:r>
              <a:rPr lang="en-US" sz="750" b="0" dirty="0" err="1"/>
              <a:t>Paoyu</a:t>
            </a:r>
            <a:r>
              <a:rPr lang="en-US" sz="750" b="0" dirty="0"/>
              <a:t> Huang (2019), "Does Data Frequency Matter for Trading Signals Emitted by Various Technical Trading Rules? ", Pacific Business Review International, Volume 11, Issue 10, April 2019, pp. 7-17.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Manhwa Wu, </a:t>
            </a:r>
            <a:r>
              <a:rPr lang="en-US" sz="750" b="0" dirty="0" err="1"/>
              <a:t>Paoyu</a:t>
            </a:r>
            <a:r>
              <a:rPr lang="en-US" sz="750" b="0" dirty="0"/>
              <a:t> Huang, and </a:t>
            </a:r>
            <a:r>
              <a:rPr lang="en-US" sz="750" b="0" dirty="0" err="1"/>
              <a:t>Yensen</a:t>
            </a:r>
            <a:r>
              <a:rPr lang="en-US" sz="750" b="0" dirty="0"/>
              <a:t> Ni (2018), "Investing Strategies as a Sharp Movement in Exchange Rates Occurred– Evidence for the Constituent Stocks of SSE 50 and TW 50", The Journal of Investing, Volume 27, Issue 4, Winter 2018, pp. 58-68.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Paoyu</a:t>
            </a:r>
            <a:r>
              <a:rPr lang="en-US" sz="750" b="0" dirty="0"/>
              <a:t> Huang, </a:t>
            </a:r>
            <a:r>
              <a:rPr lang="en-US" sz="750" b="0" dirty="0" err="1"/>
              <a:t>Yensen</a:t>
            </a:r>
            <a:r>
              <a:rPr lang="en-US" sz="750" b="0" dirty="0"/>
              <a:t> Ni, and </a:t>
            </a:r>
            <a:r>
              <a:rPr lang="en-US" sz="750" b="0" dirty="0" err="1"/>
              <a:t>Yuhsin</a:t>
            </a:r>
            <a:r>
              <a:rPr lang="en-US" sz="750" b="0" dirty="0"/>
              <a:t> Chen (2018), "Do Implicit Phenomena Matter? Evidence from China Stock Index Futures", The Journal of Alternative Investments, Volume 21, Issue 1, Summer 2018, pp. 79-91.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 err="1"/>
              <a:t>Yensen</a:t>
            </a:r>
            <a:r>
              <a:rPr lang="en-US" sz="750" b="0" dirty="0"/>
              <a:t> Ni, </a:t>
            </a:r>
            <a:r>
              <a:rPr lang="en-US" sz="750" b="0" dirty="0" err="1"/>
              <a:t>Yirung</a:t>
            </a:r>
            <a:r>
              <a:rPr lang="en-US" sz="750" b="0" dirty="0"/>
              <a:t> Cheng, </a:t>
            </a:r>
            <a:r>
              <a:rPr lang="en-US" sz="750" b="0" dirty="0" err="1"/>
              <a:t>Paoyu</a:t>
            </a:r>
            <a:r>
              <a:rPr lang="en-US" sz="750" b="0" dirty="0"/>
              <a:t> Huang, and Min-</a:t>
            </a:r>
            <a:r>
              <a:rPr lang="en-US" sz="750" b="0" dirty="0" err="1"/>
              <a:t>Yuh</a:t>
            </a:r>
            <a:r>
              <a:rPr lang="en-US" sz="750" b="0" dirty="0"/>
              <a:t> Day (2018), "Trading strategies in terms of continuous rising (falling) prices or continuous bullish (bearish) candlesticks emitted", </a:t>
            </a:r>
            <a:r>
              <a:rPr lang="en-US" sz="750" b="0" dirty="0" err="1"/>
              <a:t>Physica</a:t>
            </a:r>
            <a:r>
              <a:rPr lang="en-US" sz="750" b="0" dirty="0"/>
              <a:t> A: Statistical Mechanics and its Applications, Volume 501, 1 July 2018, pp. 188-204.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</a:t>
            </a:r>
            <a:r>
              <a:rPr lang="en-US" sz="750" b="0" dirty="0" err="1"/>
              <a:t>Paoyu</a:t>
            </a:r>
            <a:r>
              <a:rPr lang="en-US" sz="750" b="0" dirty="0"/>
              <a:t> Huang, </a:t>
            </a:r>
            <a:r>
              <a:rPr lang="en-US" sz="750" b="0" dirty="0" err="1"/>
              <a:t>Yensen</a:t>
            </a:r>
            <a:r>
              <a:rPr lang="en-US" sz="750" b="0" dirty="0"/>
              <a:t> Ni, and </a:t>
            </a:r>
            <a:r>
              <a:rPr lang="en-US" sz="750" b="0" dirty="0" err="1"/>
              <a:t>Yuhsin</a:t>
            </a:r>
            <a:r>
              <a:rPr lang="en-US" sz="750" b="0" dirty="0"/>
              <a:t> Chen (2018), "Do Intraday Large Price Changes Matter for Trading Index Futures? Evidence from China Futures Markets", Journal of Financial Studies, Volume 26, Number 2, June 2018, pp. 139-174.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 (2021), "Artificial Intelligence for Knowledge Graphs of Cryptocurrency Anti-money Laundering in Fintech", in Proceedings of the 2021 IEEE/ACM International Conference on Advances in Social Networks Analysis and Mining (ASONAM 2021), Virtual Event, Netherlands, November 8-11, 2021.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 and Jian-Ting Lin (2019), "Artificial Intelligence for ETF Market Prediction and Portfolio Optimization", in Proceedings of the 2019 IEEE/ACM International Conference on Advances in Social Networks Analysis and Mining (ASONAM 2019), Vancouver, Canada, August 27-30, 2019.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</a:t>
            </a:r>
            <a:r>
              <a:rPr lang="en-US" sz="750" b="0" dirty="0" err="1"/>
              <a:t>Day,Tun</a:t>
            </a:r>
            <a:r>
              <a:rPr lang="en-US" sz="750" b="0" dirty="0"/>
              <a:t>-Kung Cheng and </a:t>
            </a:r>
            <a:r>
              <a:rPr lang="en-US" sz="750" b="0" dirty="0" err="1"/>
              <a:t>Jheng</a:t>
            </a:r>
            <a:r>
              <a:rPr lang="en-US" sz="750" b="0" dirty="0"/>
              <a:t>-Gang Li (2018), "AI Robo-Advisor with Big Data Analytics for Financial Services", in Proceedings of the 2018 IEEE/ACM International Conference on Advances in Social Networks Analysis and Mining (ASONAM 2018), Barcelona, Spain, August 28-31, 2018.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Day, Jian-Ting Lin and Yuan-</a:t>
            </a:r>
            <a:r>
              <a:rPr lang="en-US" sz="750" b="0" dirty="0" err="1"/>
              <a:t>Chih</a:t>
            </a:r>
            <a:r>
              <a:rPr lang="en-US" sz="750" b="0" dirty="0"/>
              <a:t> Chen (2018), "Artificial Intelligence for Conversational Robo-Advisor", in Proceedings of the 2018 IEEE/ACM International Conference on Advances in Social Networks Analysis and Mining (ASONAM 2018), Barcelona, Spain, August 28-31, 2018.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750" b="0" dirty="0"/>
              <a:t>Min-</a:t>
            </a:r>
            <a:r>
              <a:rPr lang="en-US" sz="750" b="0" dirty="0" err="1"/>
              <a:t>Yuh</a:t>
            </a:r>
            <a:r>
              <a:rPr lang="en-US" sz="750" b="0" dirty="0"/>
              <a:t> Day and Chia-Chou Lee (2016), "Deep Learning for Financial Sentiment Analysis on Finance News Providers", in Proceedings of the 2016 IEEE/ACM International Conference on Advances in Social Networks Analysis and Mining (ASONAM 2016), San Francisco, California, USA, Aug 18-21, 2016.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AB85-22EF-124A-8AE1-C0F4C34B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48A7-66E6-D94B-B8CC-4B5116C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48880"/>
            <a:ext cx="8229600" cy="39604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Short Text Conversation Task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(STC-3)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Chinese Emotional Conversation Generation (CECG) Subtask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227F-60BB-AA4E-A5B6-48845B0C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C0F8-6A10-EB4D-B3C8-64C8FF36B901}"/>
              </a:ext>
            </a:extLst>
          </p:cNvPr>
          <p:cNvSpPr/>
          <p:nvPr/>
        </p:nvSpPr>
        <p:spPr>
          <a:xfrm>
            <a:off x="4479211" y="6525345"/>
            <a:ext cx="3830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http://coai.cs.tsinghua.edu.cn/hml/challenge.html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3858-6F05-7140-8A71-974237D1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274638"/>
            <a:ext cx="340037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0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8962-97AB-B24D-A765-88390A7B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NTCIR Short Text Conversation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STC-1, STC-2, STC-3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53D58-669B-5A40-B006-7027787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86BE3-18EA-D849-ADBB-1828D2F0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95" y="1395194"/>
            <a:ext cx="8615611" cy="5129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1DC813-5412-464C-8904-57ACBC706658}"/>
              </a:ext>
            </a:extLst>
          </p:cNvPr>
          <p:cNvSpPr/>
          <p:nvPr/>
        </p:nvSpPr>
        <p:spPr>
          <a:xfrm>
            <a:off x="2999655" y="6475297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https://waseda.app.box.com/v/STC3atNTCIR-14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6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B866-25D6-7B40-B61C-9B0C3165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AI Humanoid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 err="1">
                <a:solidFill>
                  <a:srgbClr val="FF0000"/>
                </a:solidFill>
              </a:rPr>
              <a:t>Robo</a:t>
            </a:r>
            <a:r>
              <a:rPr lang="en-US" sz="7200" dirty="0">
                <a:solidFill>
                  <a:srgbClr val="FF0000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F5C3-D371-5A4C-9643-1DE85B83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19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5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Day, Ph.D.)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2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2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大學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2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C59E-4113-774D-BE1F-8664429C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7" y="197768"/>
            <a:ext cx="9001571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Humanoid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Multi-channel Conversational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108B-7662-314B-B03B-2E14F166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圓角矩形 5">
            <a:extLst>
              <a:ext uri="{FF2B5EF4-FFF2-40B4-BE49-F238E27FC236}">
                <a16:creationId xmlns:a16="http://schemas.microsoft.com/office/drawing/2014/main" id="{E36A21FB-5C23-9F41-9DE9-EFB26C19048B}"/>
              </a:ext>
            </a:extLst>
          </p:cNvPr>
          <p:cNvSpPr/>
          <p:nvPr/>
        </p:nvSpPr>
        <p:spPr>
          <a:xfrm>
            <a:off x="1970246" y="2032248"/>
            <a:ext cx="4572000" cy="1828800"/>
          </a:xfrm>
          <a:prstGeom prst="roundRect">
            <a:avLst>
              <a:gd name="adj" fmla="val 89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Portfolio</a:t>
            </a:r>
          </a:p>
          <a:p>
            <a:pPr algn="ctr">
              <a:defRPr/>
            </a:pPr>
            <a:r>
              <a:rPr lang="en-US" altLang="zh-TW" sz="3600" b="1" dirty="0"/>
              <a:t>Asset Allocation</a:t>
            </a:r>
            <a:endParaRPr lang="zh-TW" altLang="en-US" sz="3600" b="1" dirty="0"/>
          </a:p>
        </p:txBody>
      </p:sp>
      <p:sp>
        <p:nvSpPr>
          <p:cNvPr id="6" name="圓角矩形 93">
            <a:extLst>
              <a:ext uri="{FF2B5EF4-FFF2-40B4-BE49-F238E27FC236}">
                <a16:creationId xmlns:a16="http://schemas.microsoft.com/office/drawing/2014/main" id="{902EA011-35CB-5E4D-8196-E6428A07FBB2}"/>
              </a:ext>
            </a:extLst>
          </p:cNvPr>
          <p:cNvSpPr/>
          <p:nvPr/>
        </p:nvSpPr>
        <p:spPr>
          <a:xfrm>
            <a:off x="1970246" y="4293096"/>
            <a:ext cx="4572000" cy="1828800"/>
          </a:xfrm>
          <a:prstGeom prst="roundRect">
            <a:avLst>
              <a:gd name="adj" fmla="val 8205"/>
            </a:avLst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AI Conversation</a:t>
            </a:r>
          </a:p>
          <a:p>
            <a:pPr algn="ctr">
              <a:defRPr/>
            </a:pPr>
            <a:r>
              <a:rPr lang="en-US" altLang="zh-TW" sz="3600" b="1" dirty="0"/>
              <a:t>Dialog System</a:t>
            </a:r>
            <a:endParaRPr lang="zh-TW" altLang="en-US" sz="3600" b="1" dirty="0"/>
          </a:p>
        </p:txBody>
      </p:sp>
      <p:sp>
        <p:nvSpPr>
          <p:cNvPr id="7" name="圓角矩形 94">
            <a:extLst>
              <a:ext uri="{FF2B5EF4-FFF2-40B4-BE49-F238E27FC236}">
                <a16:creationId xmlns:a16="http://schemas.microsoft.com/office/drawing/2014/main" id="{36A6E313-2A9A-CC42-9CAA-0778C0E75648}"/>
              </a:ext>
            </a:extLst>
          </p:cNvPr>
          <p:cNvSpPr/>
          <p:nvPr/>
        </p:nvSpPr>
        <p:spPr>
          <a:xfrm>
            <a:off x="7320136" y="2032249"/>
            <a:ext cx="3024336" cy="4089647"/>
          </a:xfrm>
          <a:prstGeom prst="roundRect">
            <a:avLst>
              <a:gd name="adj" fmla="val 6434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b="1" dirty="0"/>
              <a:t>Multichannel</a:t>
            </a:r>
          </a:p>
          <a:p>
            <a:pPr algn="ctr">
              <a:defRPr/>
            </a:pPr>
            <a:r>
              <a:rPr lang="en-US" altLang="zh-TW" sz="3600" b="1" dirty="0"/>
              <a:t>Platforms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Web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LINE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FF00"/>
                </a:solidFill>
              </a:rPr>
              <a:t>Facebook</a:t>
            </a:r>
          </a:p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Humanoid Robot</a:t>
            </a:r>
          </a:p>
        </p:txBody>
      </p:sp>
      <p:cxnSp>
        <p:nvCxnSpPr>
          <p:cNvPr id="8" name="肘形接點 8">
            <a:extLst>
              <a:ext uri="{FF2B5EF4-FFF2-40B4-BE49-F238E27FC236}">
                <a16:creationId xmlns:a16="http://schemas.microsoft.com/office/drawing/2014/main" id="{BF8EBD17-C41F-3B4D-9C84-48AC21B338A7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6542246" y="2946648"/>
            <a:ext cx="777890" cy="1130425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肘形接點 95">
            <a:extLst>
              <a:ext uri="{FF2B5EF4-FFF2-40B4-BE49-F238E27FC236}">
                <a16:creationId xmlns:a16="http://schemas.microsoft.com/office/drawing/2014/main" id="{EA868EA7-FF60-7E40-B3F7-6FC2EFAE329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6542246" y="4077073"/>
            <a:ext cx="777890" cy="1130423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5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09A7-1F50-5F40-9CA4-FCCA8F16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8536"/>
            <a:ext cx="8229600" cy="12742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System Architecture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Humanoid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9A6F-296B-1641-BE49-B787133F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Content Placeholder 4" descr="Picture2.png">
            <a:extLst>
              <a:ext uri="{FF2B5EF4-FFF2-40B4-BE49-F238E27FC236}">
                <a16:creationId xmlns:a16="http://schemas.microsoft.com/office/drawing/2014/main" id="{AC2A6970-7859-5745-8455-4BE6C5101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1556792"/>
            <a:ext cx="856895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7C1FFF-EAA3-AB4A-A85F-C14D2AB4B6DF}"/>
              </a:ext>
            </a:extLst>
          </p:cNvPr>
          <p:cNvSpPr/>
          <p:nvPr/>
        </p:nvSpPr>
        <p:spPr>
          <a:xfrm>
            <a:off x="1847528" y="4005064"/>
            <a:ext cx="6480720" cy="237626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2F5F8B-6B1B-4540-8331-ADD77D588F74}"/>
              </a:ext>
            </a:extLst>
          </p:cNvPr>
          <p:cNvSpPr/>
          <p:nvPr/>
        </p:nvSpPr>
        <p:spPr>
          <a:xfrm>
            <a:off x="1847528" y="1556792"/>
            <a:ext cx="6480720" cy="2304256"/>
          </a:xfrm>
          <a:prstGeom prst="round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46E396-B2F1-474F-A5DB-65B85818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3949" y="1585651"/>
            <a:ext cx="1192894" cy="11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F17A90-8235-0141-9AB7-C70AE262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659" y="4509120"/>
            <a:ext cx="1024257" cy="11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024C57-96E3-4549-8226-526B70C80BE9}"/>
              </a:ext>
            </a:extLst>
          </p:cNvPr>
          <p:cNvSpPr/>
          <p:nvPr/>
        </p:nvSpPr>
        <p:spPr>
          <a:xfrm>
            <a:off x="8760296" y="1551312"/>
            <a:ext cx="1800200" cy="483001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FD3EB-597C-7940-8211-9F041F4C71EB}"/>
              </a:ext>
            </a:extLst>
          </p:cNvPr>
          <p:cNvSpPr txBox="1"/>
          <p:nvPr/>
        </p:nvSpPr>
        <p:spPr>
          <a:xfrm>
            <a:off x="8910880" y="5734998"/>
            <a:ext cx="1475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 Humanoid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Robo</a:t>
            </a:r>
            <a:r>
              <a:rPr lang="en-US" dirty="0">
                <a:solidFill>
                  <a:srgbClr val="FF0000"/>
                </a:solidFill>
              </a:rPr>
              <a:t>-advisor </a:t>
            </a:r>
          </a:p>
        </p:txBody>
      </p:sp>
    </p:spTree>
    <p:extLst>
      <p:ext uri="{BB962C8B-B14F-4D97-AF65-F5344CB8AC3E}">
        <p14:creationId xmlns:p14="http://schemas.microsoft.com/office/powerpoint/2010/main" val="374437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ACBB-F888-ED43-9F47-53977219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729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Conversational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(LINE, FB Messenger)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5561F-E653-D646-87CD-FAB054E1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78E919-03EE-1E4C-AF9B-D512CD80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989" y="1268760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174CE0-1F92-D84E-93BB-A534EB0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839" y="1272917"/>
            <a:ext cx="3554102" cy="5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87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41-42E5-3945-8166-6A8D24E5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8072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Multichannel UI/UX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3888E-EF82-AE4C-BD57-467F1C95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5" name="Picture 4" descr="C:\Users\myday\Downloads\TKU-logo-12cm.jpg">
            <a:extLst>
              <a:ext uri="{FF2B5EF4-FFF2-40B4-BE49-F238E27FC236}">
                <a16:creationId xmlns:a16="http://schemas.microsoft.com/office/drawing/2014/main" id="{A4A4A9E7-49D0-4544-9667-B0BC1D09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550" y="1"/>
            <a:ext cx="806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陳元致\Downloads\messageImage_1527601070920.jpg">
            <a:extLst>
              <a:ext uri="{FF2B5EF4-FFF2-40B4-BE49-F238E27FC236}">
                <a16:creationId xmlns:a16="http://schemas.microsoft.com/office/drawing/2014/main" id="{4756A56C-6151-9A41-9465-572AACE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4572" y="985646"/>
            <a:ext cx="1067966" cy="10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C03DFE-5E84-294D-B941-1E7444327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2782448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0605CA-3C76-9445-B100-B4D13D4A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2782840"/>
            <a:ext cx="3114678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75D2326C-565F-CF4B-B01F-987BA687033C}"/>
              </a:ext>
            </a:extLst>
          </p:cNvPr>
          <p:cNvSpPr txBox="1"/>
          <p:nvPr/>
        </p:nvSpPr>
        <p:spPr>
          <a:xfrm>
            <a:off x="2351584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ALPHA 2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字方塊 11">
            <a:extLst>
              <a:ext uri="{FF2B5EF4-FFF2-40B4-BE49-F238E27FC236}">
                <a16:creationId xmlns:a16="http://schemas.microsoft.com/office/drawing/2014/main" id="{A89C40F3-88B5-D645-BBB0-3B841A720458}"/>
              </a:ext>
            </a:extLst>
          </p:cNvPr>
          <p:cNvSpPr txBox="1"/>
          <p:nvPr/>
        </p:nvSpPr>
        <p:spPr>
          <a:xfrm>
            <a:off x="6443886" y="21328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ZENBO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3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 (AI)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for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Text Analytics (TA)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33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5871"/>
          </a:xfrm>
        </p:spPr>
        <p:txBody>
          <a:bodyPr>
            <a:normAutofit/>
          </a:bodyPr>
          <a:lstStyle/>
          <a:p>
            <a:r>
              <a:rPr lang="en-US" sz="5600" dirty="0"/>
              <a:t>AI, NLP,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FA943C-1B34-694C-B144-52037D8C4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00" y="1340975"/>
            <a:ext cx="8074127" cy="52212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4D71-C80B-3B4C-BF27-489D63C6A900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97316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277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672033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rgbClr val="C00000"/>
                </a:solidFill>
              </a:rPr>
              <a:t>AI for Text Analytics</a:t>
            </a:r>
          </a:p>
          <a:p>
            <a:pPr marL="320040" indent="-320040"/>
            <a:r>
              <a:rPr lang="en-US" sz="4400" dirty="0"/>
              <a:t>FinTech: Financial Services Innovation</a:t>
            </a:r>
            <a:endParaRPr lang="en-US" sz="4000" dirty="0"/>
          </a:p>
          <a:p>
            <a:pPr marL="320040" indent="-320040"/>
            <a:r>
              <a:rPr lang="en-US" sz="4000" dirty="0"/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33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51353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811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546886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46725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32585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33407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987984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235276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995A-FC54-8645-8C54-9C3ABAD6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AIWISFIN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Conversational </a:t>
            </a:r>
            <a:r>
              <a:rPr lang="en-US" dirty="0" err="1">
                <a:solidFill>
                  <a:schemeClr val="accent1"/>
                </a:solidFill>
              </a:rPr>
              <a:t>Robo</a:t>
            </a:r>
            <a:r>
              <a:rPr lang="en-US" dirty="0">
                <a:solidFill>
                  <a:schemeClr val="accent1"/>
                </a:solidFill>
              </a:rPr>
              <a:t>-Advisor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人工智慧對話式理財機器人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C06D2-32FC-D148-8FEF-FF0DD0B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519864"/>
            <a:ext cx="1368723" cy="365125"/>
          </a:xfrm>
        </p:spPr>
        <p:txBody>
          <a:bodyPr/>
          <a:lstStyle/>
          <a:p>
            <a:pPr>
              <a:defRPr/>
            </a:pPr>
            <a:endParaRPr lang="en-US" altLang="zh-TW" dirty="0"/>
          </a:p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044FA-9B1A-4B4A-834E-37A77C2E25E6}"/>
              </a:ext>
            </a:extLst>
          </p:cNvPr>
          <p:cNvSpPr/>
          <p:nvPr/>
        </p:nvSpPr>
        <p:spPr>
          <a:xfrm>
            <a:off x="3224808" y="6444044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https://www.youtube.com/watch?v=sEhmyoTXmGk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4417A-57F3-2D44-9C5A-969766803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1" y="2885924"/>
            <a:ext cx="3386385" cy="3558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9B6627-4E47-C947-8CEB-028F27BDEB60}"/>
              </a:ext>
            </a:extLst>
          </p:cNvPr>
          <p:cNvSpPr/>
          <p:nvPr/>
        </p:nvSpPr>
        <p:spPr>
          <a:xfrm>
            <a:off x="2952800" y="2088375"/>
            <a:ext cx="56302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C00000"/>
                </a:solidFill>
              </a:rPr>
              <a:t>First Place, </a:t>
            </a:r>
            <a:r>
              <a:rPr lang="en-US" altLang="zh-TW" sz="3000" dirty="0" err="1">
                <a:solidFill>
                  <a:srgbClr val="C00000"/>
                </a:solidFill>
              </a:rPr>
              <a:t>InnoServe</a:t>
            </a:r>
            <a:r>
              <a:rPr lang="en-US" altLang="zh-TW" sz="3000" dirty="0">
                <a:solidFill>
                  <a:srgbClr val="C00000"/>
                </a:solidFill>
              </a:rPr>
              <a:t> Awards 2018</a:t>
            </a:r>
            <a:endParaRPr lang="en-US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70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4104534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327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endParaRPr lang="en-US" altLang="en-US" sz="9600" dirty="0"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25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2800" dirty="0"/>
              <a:t>Lewis Tunstall, Leandro von Werra, and Thomas Wolf (2022), </a:t>
            </a:r>
            <a:br>
              <a:rPr lang="en-US" sz="2800" dirty="0"/>
            </a:br>
            <a:r>
              <a:rPr lang="en-US" sz="3600" dirty="0">
                <a:solidFill>
                  <a:srgbClr val="FF0000"/>
                </a:solidFill>
              </a:rPr>
              <a:t>Natural Language Processing with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Building Language Applications with Hugging Face</a:t>
            </a:r>
            <a:r>
              <a:rPr lang="en-US" sz="3200" b="0" dirty="0"/>
              <a:t>,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https://www.amazon.com/Natural-Language-Processing-Transformers-Applications/dp/1098103246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A1053-A106-1A44-9F66-FBBB968B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74" y="2093521"/>
            <a:ext cx="3440452" cy="45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6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316"/>
            <a:ext cx="11222181" cy="2241383"/>
          </a:xfrm>
        </p:spPr>
        <p:txBody>
          <a:bodyPr>
            <a:noAutofit/>
          </a:bodyPr>
          <a:lstStyle/>
          <a:p>
            <a:r>
              <a:rPr lang="en-US" sz="2800" dirty="0"/>
              <a:t>Denis Rothman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Transformers for Natural Language Processing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innovative deep neural network architectures for NLP with Python, </a:t>
            </a:r>
            <a:r>
              <a:rPr lang="en-US" sz="2800" b="0" dirty="0" err="1">
                <a:solidFill>
                  <a:srgbClr val="FF0000"/>
                </a:solidFill>
              </a:rPr>
              <a:t>PyTorch</a:t>
            </a:r>
            <a:r>
              <a:rPr lang="en-US" sz="2800" b="0" dirty="0">
                <a:solidFill>
                  <a:srgbClr val="FF0000"/>
                </a:solidFill>
              </a:rPr>
              <a:t>, TensorFlow, BERT, </a:t>
            </a:r>
            <a:r>
              <a:rPr lang="en-US" sz="2800" b="0" dirty="0" err="1">
                <a:solidFill>
                  <a:srgbClr val="FF0000"/>
                </a:solidFill>
              </a:rPr>
              <a:t>RoBERTa</a:t>
            </a:r>
            <a:r>
              <a:rPr lang="en-US" sz="2800" b="0" dirty="0">
                <a:solidFill>
                  <a:srgbClr val="FF0000"/>
                </a:solidFill>
              </a:rPr>
              <a:t>, and more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https://www.amazon.com/Transformers-Natural-Language-Processing-architectures/dp/1800565798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6DFCF-6A9D-4048-9626-EB14559E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81" y="2368308"/>
            <a:ext cx="3408795" cy="41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6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77790"/>
          </a:xfrm>
        </p:spPr>
        <p:txBody>
          <a:bodyPr>
            <a:noAutofit/>
          </a:bodyPr>
          <a:lstStyle/>
          <a:p>
            <a:r>
              <a:rPr lang="en-US" sz="2800" dirty="0" err="1"/>
              <a:t>Savaş</a:t>
            </a:r>
            <a:r>
              <a:rPr lang="en-US" sz="2800" dirty="0"/>
              <a:t> </a:t>
            </a:r>
            <a:r>
              <a:rPr lang="en-US" sz="2800" dirty="0" err="1"/>
              <a:t>Yıldırım</a:t>
            </a:r>
            <a:r>
              <a:rPr lang="en-US" sz="2800" dirty="0"/>
              <a:t> and </a:t>
            </a:r>
            <a:r>
              <a:rPr lang="en-US" sz="2800" dirty="0" err="1"/>
              <a:t>Meysam</a:t>
            </a:r>
            <a:r>
              <a:rPr lang="en-US" sz="2800" dirty="0"/>
              <a:t> </a:t>
            </a:r>
            <a:r>
              <a:rPr lang="en-US" sz="2800" dirty="0" err="1"/>
              <a:t>Asgari-Chenaghlu</a:t>
            </a:r>
            <a:r>
              <a:rPr lang="en-US" sz="28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Mastering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state-of-the-art models from scratch with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advanced natural language processing techniques, </a:t>
            </a:r>
            <a:br>
              <a:rPr lang="en-US" sz="2800" b="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https://www.amazon.com/Mastering-Transformers-state-art-processing/dp/1801077657/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D684-79BF-A24F-A2BD-BE07150F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04" y="2423437"/>
            <a:ext cx="3400591" cy="41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3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3200" dirty="0"/>
              <a:t>Sowmya </a:t>
            </a:r>
            <a:r>
              <a:rPr lang="en-US" sz="3200" dirty="0" err="1"/>
              <a:t>Vajjala</a:t>
            </a:r>
            <a:r>
              <a:rPr lang="en-US" sz="3200" dirty="0"/>
              <a:t>, Bodhisattwa Majumder, Anuj Gupta (2020), </a:t>
            </a:r>
            <a:r>
              <a:rPr lang="en-US" sz="3600" dirty="0">
                <a:solidFill>
                  <a:srgbClr val="FF0000"/>
                </a:solidFill>
              </a:rPr>
              <a:t>Practical Natural Language Processing: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 Comprehensive Guide to Building Real-World NLP Systems,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D2DEE-9F35-B844-9B64-9564A8B5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56" y="2133600"/>
            <a:ext cx="3379287" cy="44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3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67" y="6386082"/>
            <a:ext cx="11777043" cy="239655"/>
          </a:xfrm>
        </p:spPr>
        <p:txBody>
          <a:bodyPr>
            <a:no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Source: Sowmya </a:t>
            </a:r>
            <a:r>
              <a:rPr lang="en-US" sz="1200" b="0" dirty="0" err="1">
                <a:solidFill>
                  <a:schemeClr val="tx1"/>
                </a:solidFill>
              </a:rPr>
              <a:t>Vajjala</a:t>
            </a:r>
            <a:r>
              <a:rPr lang="en-US" sz="1200" b="0" dirty="0">
                <a:solidFill>
                  <a:schemeClr val="tx1"/>
                </a:solidFill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141E1-FD5F-9D4B-BAC9-2625AF86E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2" y="190592"/>
            <a:ext cx="7904588" cy="3573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06C13-DCA8-1047-9BA5-05C852CA3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1" y="3891025"/>
            <a:ext cx="7904588" cy="23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EFEB4-E789-EA41-A129-47F808D2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43" y="920124"/>
            <a:ext cx="3705257" cy="48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1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59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249" y="996873"/>
            <a:ext cx="9033630" cy="551914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C00000"/>
                </a:solidFill>
              </a:rPr>
              <a:t>Information Extraction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Data Mining +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Web Mining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Text Analytics </a:t>
            </a:r>
            <a:r>
              <a:rPr lang="en-US" sz="4400" dirty="0"/>
              <a:t>= </a:t>
            </a:r>
            <a:br>
              <a:rPr lang="en-US" sz="4400" dirty="0"/>
            </a:br>
            <a:r>
              <a:rPr lang="en-US" sz="4400" dirty="0"/>
              <a:t>Information Retrieval + </a:t>
            </a:r>
            <a:br>
              <a:rPr lang="en-US" sz="4400" dirty="0"/>
            </a:br>
            <a:r>
              <a:rPr lang="en-US" sz="4400" dirty="0">
                <a:solidFill>
                  <a:srgbClr val="FF0000"/>
                </a:solidFill>
              </a:rPr>
              <a:t>Text Mining </a:t>
            </a:r>
          </a:p>
          <a:p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877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526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78B0-4EDE-8345-B17C-67D6C9ED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636912"/>
            <a:ext cx="8229600" cy="3878744"/>
          </a:xfrm>
        </p:spPr>
        <p:txBody>
          <a:bodyPr/>
          <a:lstStyle/>
          <a:p>
            <a:r>
              <a:rPr lang="en-US" dirty="0"/>
              <a:t>Annual ICT application competition held for university and college students</a:t>
            </a:r>
          </a:p>
          <a:p>
            <a:r>
              <a:rPr lang="en-US" dirty="0"/>
              <a:t>The largest and the most significant contest in Taiwan.</a:t>
            </a:r>
          </a:p>
          <a:p>
            <a:r>
              <a:rPr lang="en-US" dirty="0"/>
              <a:t>More than </a:t>
            </a:r>
            <a:r>
              <a:rPr lang="en-US" dirty="0">
                <a:solidFill>
                  <a:srgbClr val="C00000"/>
                </a:solidFill>
              </a:rPr>
              <a:t>ten thousand teachers and students</a:t>
            </a:r>
            <a:r>
              <a:rPr lang="en-US" dirty="0"/>
              <a:t> from over </a:t>
            </a:r>
            <a:r>
              <a:rPr lang="en-US" dirty="0">
                <a:solidFill>
                  <a:srgbClr val="C00000"/>
                </a:solidFill>
              </a:rPr>
              <a:t>one hundred universities and colleges</a:t>
            </a:r>
            <a:r>
              <a:rPr lang="en-US" dirty="0"/>
              <a:t> have participated in the Contest.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F0063-850D-E240-B28A-170BB5A2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0178C4-939B-5048-B5DA-E6958B76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0"/>
            <a:ext cx="8784976" cy="202718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 2018 The 23</a:t>
            </a:r>
            <a:r>
              <a:rPr lang="en-US" altLang="zh-TW" baseline="30000" dirty="0">
                <a:solidFill>
                  <a:schemeClr val="accent1"/>
                </a:solidFill>
              </a:rPr>
              <a:t>th</a:t>
            </a:r>
            <a:r>
              <a:rPr lang="en-US" altLang="zh-TW" dirty="0">
                <a:solidFill>
                  <a:schemeClr val="accent1"/>
                </a:solidFill>
              </a:rPr>
              <a:t> International ICT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Innovative Services Awards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</a:t>
            </a:r>
            <a:r>
              <a:rPr lang="en-US" altLang="zh-TW" dirty="0" err="1">
                <a:solidFill>
                  <a:schemeClr val="accent1"/>
                </a:solidFill>
              </a:rPr>
              <a:t>InnoServe</a:t>
            </a:r>
            <a:r>
              <a:rPr lang="en-US" altLang="zh-TW" dirty="0">
                <a:solidFill>
                  <a:schemeClr val="accent1"/>
                </a:solidFill>
              </a:rPr>
              <a:t> Awards 2018)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558A1-7388-F84C-8B9C-968A54AFC870}"/>
              </a:ext>
            </a:extLst>
          </p:cNvPr>
          <p:cNvSpPr/>
          <p:nvPr/>
        </p:nvSpPr>
        <p:spPr>
          <a:xfrm>
            <a:off x="4003120" y="6515656"/>
            <a:ext cx="396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https://innoserve.tca.org.tw/award.aspx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FC456-E374-A24C-A72F-93E32B87F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26" r="53259"/>
          <a:stretch/>
        </p:blipFill>
        <p:spPr>
          <a:xfrm>
            <a:off x="5124838" y="2027188"/>
            <a:ext cx="1907267" cy="7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7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4400" dirty="0"/>
              <a:t>Text Data Mining</a:t>
            </a:r>
          </a:p>
          <a:p>
            <a:r>
              <a:rPr lang="en-US" sz="4400" dirty="0"/>
              <a:t>Knowledge Discovery in </a:t>
            </a:r>
            <a:br>
              <a:rPr lang="en-US" sz="4400" dirty="0"/>
            </a:br>
            <a:r>
              <a:rPr lang="en-US" sz="4400" dirty="0"/>
              <a:t>Textual Databases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691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8509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2424113" y="6597651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Adapted from: </a:t>
            </a:r>
            <a:r>
              <a:rPr lang="en-US" altLang="zh-TW" sz="1000" dirty="0" err="1">
                <a:solidFill>
                  <a:srgbClr val="A6A6A6"/>
                </a:solidFill>
              </a:rPr>
              <a:t>Jiawei</a:t>
            </a:r>
            <a:r>
              <a:rPr lang="en-US" altLang="zh-TW" sz="1000" dirty="0">
                <a:solidFill>
                  <a:srgbClr val="A6A6A6"/>
                </a:solidFill>
              </a:rPr>
              <a:t> Han and </a:t>
            </a:r>
            <a:r>
              <a:rPr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Kamber</a:t>
            </a:r>
            <a:r>
              <a:rPr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197475" y="3213101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Text 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197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066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066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066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984807"/>
                </a:solidFill>
              </a:rPr>
              <a:t>Natural Language Processing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2066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8328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8328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8328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197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8328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4011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4011613" y="3040064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4011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4011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6169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6169819" y="4221164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6888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7142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7142163" y="3040064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6743701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3562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sz="3600" dirty="0"/>
              <a:t>Information extraction</a:t>
            </a:r>
          </a:p>
          <a:p>
            <a:r>
              <a:rPr lang="en-US" sz="3600" dirty="0"/>
              <a:t>Topic tracking </a:t>
            </a:r>
          </a:p>
          <a:p>
            <a:r>
              <a:rPr lang="en-US" sz="3600" dirty="0"/>
              <a:t>Summarization </a:t>
            </a:r>
          </a:p>
          <a:p>
            <a:r>
              <a:rPr lang="en-US" sz="3600" dirty="0"/>
              <a:t>Categorization </a:t>
            </a:r>
          </a:p>
          <a:p>
            <a:r>
              <a:rPr lang="en-US" sz="3600" dirty="0"/>
              <a:t>Clustering </a:t>
            </a:r>
          </a:p>
          <a:p>
            <a:r>
              <a:rPr lang="en-US" sz="3600" dirty="0"/>
              <a:t>Concept linking </a:t>
            </a:r>
          </a:p>
          <a:p>
            <a:r>
              <a:rPr lang="en-US" sz="3600" dirty="0"/>
              <a:t>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 Areas of 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90811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4F81BD"/>
                </a:solidFill>
              </a:rPr>
              <a:t>Emotions</a:t>
            </a:r>
            <a:endParaRPr lang="zh-TW" altLang="en-US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1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71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383339" y="2205039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383339" y="3573464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383339" y="5013326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6" y="1058864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1039814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71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1151373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She also thought the phone was too expensive, and wanted me to return it to the shop. … ”</a:t>
            </a:r>
            <a:endParaRPr lang="zh-TW" altLang="en-US" sz="2800" dirty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15889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0088" y="11588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74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735731" y="1557339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 dirty="0"/>
              <a:t>“(1) I bought an </a:t>
            </a:r>
            <a:r>
              <a:rPr lang="en-US" altLang="zh-TW" sz="2800" u="sng" dirty="0"/>
              <a:t>iPhone</a:t>
            </a:r>
            <a:r>
              <a:rPr lang="en-US" altLang="zh-TW" sz="2800" dirty="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(2) </a:t>
            </a:r>
            <a:r>
              <a:rPr lang="en-US" altLang="zh-TW" sz="2800" dirty="0">
                <a:solidFill>
                  <a:srgbClr val="FF0000"/>
                </a:solidFill>
              </a:rPr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(3)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touch screen </a:t>
            </a:r>
            <a:r>
              <a:rPr lang="en-US" altLang="zh-TW" sz="2800" dirty="0">
                <a:solidFill>
                  <a:srgbClr val="FF0000"/>
                </a:solidFill>
              </a:rPr>
              <a:t>was really cool.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(4) </a:t>
            </a:r>
            <a:r>
              <a:rPr lang="en-US" altLang="zh-TW" sz="2800" dirty="0">
                <a:solidFill>
                  <a:srgbClr val="FF0000"/>
                </a:solidFill>
              </a:rPr>
              <a:t>The </a:t>
            </a:r>
            <a:r>
              <a:rPr lang="en-US" altLang="zh-TW" sz="2800" u="sng" dirty="0">
                <a:solidFill>
                  <a:srgbClr val="FF0000"/>
                </a:solidFill>
              </a:rPr>
              <a:t>voice quality </a:t>
            </a:r>
            <a:r>
              <a:rPr lang="en-US" altLang="zh-TW" sz="2800" dirty="0">
                <a:solidFill>
                  <a:srgbClr val="FF0000"/>
                </a:solidFill>
              </a:rPr>
              <a:t>was clear too.</a:t>
            </a:r>
            <a:r>
              <a:rPr lang="en-US" altLang="zh-TW" sz="2800" dirty="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(5) </a:t>
            </a:r>
            <a:r>
              <a:rPr lang="en-US" altLang="zh-TW" sz="2800" dirty="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 dirty="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 dirty="0"/>
              <a:t>(6) </a:t>
            </a:r>
            <a:r>
              <a:rPr lang="en-US" altLang="zh-TW" sz="2800" dirty="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u="sng" dirty="0">
                <a:solidFill>
                  <a:srgbClr val="00B050"/>
                </a:solidFill>
              </a:rPr>
              <a:t>expensive</a:t>
            </a:r>
            <a:r>
              <a:rPr lang="en-US" altLang="zh-TW" sz="2800" dirty="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 dirty="0"/>
              <a:t> … ”</a:t>
            </a:r>
            <a:endParaRPr lang="zh-TW" altLang="en-US" sz="2800" dirty="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1847851" y="6524626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10618643" y="2565401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10675504" y="5146099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1981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706" y="2416176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7579" y="4987349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38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110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878753" y="6519864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08381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1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91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68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3143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791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91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91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91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791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791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79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79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79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879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68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968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968209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968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3143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3143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3143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3143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3143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3143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359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07969" y="5085185"/>
            <a:ext cx="1414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752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60171" y="836713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7464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7536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5375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5375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5375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5375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61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1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9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59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1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31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31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31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04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04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04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04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4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04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76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76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976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76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2999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2999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4871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4871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6744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6744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6744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6744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4871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4871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6744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6744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8616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8616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8616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8616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8616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8616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976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5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E084-32D5-D04D-85C7-7012CDD7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056A-449B-C84F-B996-01AD5FCBD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Social analytics is defined as </a:t>
            </a:r>
            <a:br>
              <a:rPr lang="en-US" sz="3600" dirty="0"/>
            </a:br>
            <a:r>
              <a:rPr lang="en-US" sz="3600" dirty="0"/>
              <a:t>monitoring, analyzing, </a:t>
            </a:r>
            <a:br>
              <a:rPr lang="en-US" sz="3600" dirty="0"/>
            </a:br>
            <a:r>
              <a:rPr lang="en-US" sz="3600" dirty="0"/>
              <a:t>measuring and interpreting </a:t>
            </a:r>
            <a:br>
              <a:rPr lang="en-US" sz="3600" dirty="0"/>
            </a:br>
            <a:r>
              <a:rPr lang="en-US" sz="3600" dirty="0"/>
              <a:t>digital interactions and </a:t>
            </a:r>
            <a:br>
              <a:rPr lang="en-US" sz="3600" dirty="0"/>
            </a:br>
            <a:r>
              <a:rPr lang="en-US" sz="3600" dirty="0"/>
              <a:t>relationships of people, topics, ideas and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9C14D-15FF-7A4A-8FBE-2B48EED9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1BBD92-C4B2-2B41-8A44-D87E0B94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45471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1510-BF98-1B44-A3F9-7B779CBD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C36E74-8B28-724E-B32E-6243758C00D5}"/>
              </a:ext>
            </a:extLst>
          </p:cNvPr>
          <p:cNvSpPr/>
          <p:nvPr/>
        </p:nvSpPr>
        <p:spPr>
          <a:xfrm>
            <a:off x="1919536" y="3320988"/>
            <a:ext cx="2880320" cy="12601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Analytics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F5A67F-68DC-804E-A48B-680923EACB82}"/>
              </a:ext>
            </a:extLst>
          </p:cNvPr>
          <p:cNvSpPr/>
          <p:nvPr/>
        </p:nvSpPr>
        <p:spPr>
          <a:xfrm>
            <a:off x="5663952" y="1922313"/>
            <a:ext cx="446449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Network Analysis (SNA)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C0E8B8-068F-A049-8F33-2286867CEDCA}"/>
              </a:ext>
            </a:extLst>
          </p:cNvPr>
          <p:cNvSpPr/>
          <p:nvPr/>
        </p:nvSpPr>
        <p:spPr>
          <a:xfrm>
            <a:off x="5663952" y="4581128"/>
            <a:ext cx="4464496" cy="13681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Media Analytics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069F51-F1CC-DD4C-A9CA-7ED0D91D7470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4799856" y="2606390"/>
            <a:ext cx="864096" cy="134466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E891F24-8B52-3845-9089-61A9A50C3DB8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4799856" y="3951058"/>
            <a:ext cx="864096" cy="13141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2B71516-474A-0C42-B994-5902232B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Branches of Social Analytics</a:t>
            </a: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58FA9336-B825-6B4B-A171-6D86DCD3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972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7112-A330-3E4C-9B49-13C9E30D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0"/>
            <a:ext cx="8784976" cy="158317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</a:rPr>
              <a:t> 2018 International ICT Innovative Services Awards (</a:t>
            </a:r>
            <a:r>
              <a:rPr lang="en-US" altLang="zh-TW" sz="3200" dirty="0" err="1">
                <a:solidFill>
                  <a:schemeClr val="accent1"/>
                </a:solidFill>
              </a:rPr>
              <a:t>InnoServe</a:t>
            </a:r>
            <a:r>
              <a:rPr lang="en-US" altLang="zh-TW" sz="3200" dirty="0">
                <a:solidFill>
                  <a:schemeClr val="accent1"/>
                </a:solidFill>
              </a:rPr>
              <a:t> Awards 2018) </a:t>
            </a:r>
            <a:br>
              <a:rPr lang="en-US" altLang="zh-TW" sz="32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chemeClr val="accent1"/>
                </a:solidFill>
              </a:rPr>
              <a:t>(2018</a:t>
            </a:r>
            <a:r>
              <a:rPr lang="zh-TW" altLang="en-US" sz="3200" dirty="0">
                <a:solidFill>
                  <a:schemeClr val="accent1"/>
                </a:solidFill>
              </a:rPr>
              <a:t>第</a:t>
            </a:r>
            <a:r>
              <a:rPr lang="en-US" altLang="zh-TW" sz="3200" dirty="0">
                <a:solidFill>
                  <a:schemeClr val="accent1"/>
                </a:solidFill>
              </a:rPr>
              <a:t>23</a:t>
            </a:r>
            <a:r>
              <a:rPr lang="zh-TW" altLang="en-US" sz="3200" dirty="0">
                <a:solidFill>
                  <a:schemeClr val="accent1"/>
                </a:solidFill>
              </a:rPr>
              <a:t>屆大專校院資訊應用服務創新競賽</a:t>
            </a:r>
            <a:r>
              <a:rPr lang="en-US" altLang="zh-TW" sz="3200" dirty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EB519-F37B-BE40-91DC-8A077105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75FD9-AF36-7341-AECE-D910D74269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139" y="1652744"/>
            <a:ext cx="7641720" cy="486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6B3FF7-9037-8240-A31C-103902076737}"/>
              </a:ext>
            </a:extLst>
          </p:cNvPr>
          <p:cNvSpPr/>
          <p:nvPr/>
        </p:nvSpPr>
        <p:spPr>
          <a:xfrm>
            <a:off x="4003120" y="6515656"/>
            <a:ext cx="396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https://innoserve.tca.org.tw/award.aspx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50706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Text Mining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14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91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12610433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55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55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5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5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790394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2089150" y="115888"/>
            <a:ext cx="8229600" cy="2305050"/>
          </a:xfrm>
        </p:spPr>
        <p:txBody>
          <a:bodyPr>
            <a:normAutofit fontScale="90000"/>
          </a:bodyPr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1919288" y="2997200"/>
            <a:ext cx="8229600" cy="3455988"/>
          </a:xfrm>
        </p:spPr>
        <p:txBody>
          <a:bodyPr/>
          <a:lstStyle/>
          <a:p>
            <a:pPr marL="457200" lvl="1" indent="0" algn="ctr">
              <a:buNone/>
              <a:defRPr/>
            </a:pP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4511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127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041484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495901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55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03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71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99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9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99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8040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99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2999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4367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7968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9192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9264651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9120189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377316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75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75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5735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76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47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919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9264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87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5760" y="2924945"/>
            <a:ext cx="4142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3143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5375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6816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8976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994671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967" y="1268761"/>
            <a:ext cx="9368853" cy="48574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Natural language processing (NLP)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is an </a:t>
            </a:r>
            <a:r>
              <a:rPr lang="en-US" sz="4400" dirty="0">
                <a:solidFill>
                  <a:srgbClr val="C00000"/>
                </a:solidFill>
              </a:rPr>
              <a:t>important component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text mining </a:t>
            </a:r>
            <a:r>
              <a:rPr lang="en-US" sz="4400" dirty="0"/>
              <a:t>and </a:t>
            </a:r>
            <a:br>
              <a:rPr lang="en-US" sz="4400" dirty="0"/>
            </a:br>
            <a:r>
              <a:rPr lang="en-US" sz="4400" dirty="0"/>
              <a:t>is a </a:t>
            </a:r>
            <a:r>
              <a:rPr lang="en-US" sz="4400" dirty="0">
                <a:solidFill>
                  <a:srgbClr val="C00000"/>
                </a:solidFill>
              </a:rPr>
              <a:t>subfield of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artificial intelligence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computational linguistics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902584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2524"/>
            <a:ext cx="8229600" cy="11545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991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1991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2010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2014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1991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2016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2014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036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4612" y="4253986"/>
            <a:ext cx="1888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7193" y="4253986"/>
            <a:ext cx="2038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1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95600" y="6453336"/>
            <a:ext cx="7488832" cy="432048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NTCIR-9 Workshop, December 6-9, 2011, Tokyo, Japan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3719736" y="6165304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dirty="0">
                <a:solidFill>
                  <a:schemeClr val="tx1">
                    <a:tint val="75000"/>
                  </a:schemeClr>
                </a:solidFill>
                <a:hlinkClick r:id="rId2"/>
              </a:rPr>
              <a:t>myday@mail.tku.edu.tw</a:t>
            </a:r>
            <a:endParaRPr lang="en-US" altLang="zh-TW" sz="20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3" y="3933056"/>
            <a:ext cx="1512168" cy="1872208"/>
          </a:xfrm>
          <a:prstGeom prst="rect">
            <a:avLst/>
          </a:prstGeom>
          <a:noFill/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1919536" y="278092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800" b="1" dirty="0"/>
              <a:t>Department of Information Management </a:t>
            </a:r>
            <a:br>
              <a:rPr lang="en-US" altLang="zh-TW" sz="2800" b="1" dirty="0"/>
            </a:br>
            <a:r>
              <a:rPr lang="en-US" altLang="zh-TW" sz="2800" b="1" dirty="0" err="1"/>
              <a:t>Tamkang</a:t>
            </a:r>
            <a:r>
              <a:rPr lang="en-US" altLang="zh-TW" sz="2800" b="1" dirty="0"/>
              <a:t> University, Taiwan</a:t>
            </a:r>
            <a:endParaRPr lang="en-US" altLang="zh-TW" sz="2800" dirty="0"/>
          </a:p>
        </p:txBody>
      </p:sp>
      <p:sp>
        <p:nvSpPr>
          <p:cNvPr id="18" name="副標題 2"/>
          <p:cNvSpPr txBox="1">
            <a:spLocks/>
          </p:cNvSpPr>
          <p:nvPr/>
        </p:nvSpPr>
        <p:spPr>
          <a:xfrm>
            <a:off x="6312025" y="580526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Chun </a:t>
            </a:r>
            <a:r>
              <a:rPr lang="en-US" altLang="zh-TW" b="1" dirty="0" err="1"/>
              <a:t>Tu</a:t>
            </a:r>
            <a:endParaRPr lang="en-US" altLang="zh-TW" b="1" dirty="0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4" y="3933056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副標題 2"/>
          <p:cNvSpPr txBox="1">
            <a:spLocks/>
          </p:cNvSpPr>
          <p:nvPr/>
        </p:nvSpPr>
        <p:spPr>
          <a:xfrm>
            <a:off x="4511825" y="5805264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1991544" y="908721"/>
            <a:ext cx="842493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altLang="zh-TW" sz="3800" dirty="0">
                <a:solidFill>
                  <a:srgbClr val="C00000"/>
                </a:solidFill>
              </a:rPr>
              <a:t>NTCIR-9</a:t>
            </a: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 RITE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2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9156080" y="42392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608" y="467255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字方塊 14"/>
          <p:cNvSpPr txBox="1">
            <a:spLocks noChangeArrowheads="1"/>
          </p:cNvSpPr>
          <p:nvPr/>
        </p:nvSpPr>
        <p:spPr bwMode="auto">
          <a:xfrm>
            <a:off x="1679576" y="72009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2011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14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91263"/>
          </a:xfrm>
        </p:spPr>
        <p:txBody>
          <a:bodyPr>
            <a:noAutofit/>
          </a:bodyPr>
          <a:lstStyle/>
          <a:p>
            <a:r>
              <a:rPr lang="en-US" sz="5600" dirty="0"/>
              <a:t>NLP Tasks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CE6015-F8E3-864B-AAB9-790306E1C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240" y="1026367"/>
            <a:ext cx="6923701" cy="5535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26D33-D123-904B-9B32-49A07774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1736484"/>
            <a:ext cx="3379287" cy="4428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C5468-0050-3C44-8421-AC9948CEB57C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79757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2189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Blocks of Language and Applications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7AC5A3-9C70-8E43-9D33-240A7D50C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265" y="1189060"/>
            <a:ext cx="6972716" cy="5373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4EBD1-59FC-114D-9CB9-5ED16D0EBD13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27090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891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815297" y="1227371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Pre-processing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1847528" y="1225734"/>
            <a:ext cx="2170584" cy="741302"/>
          </a:xfrm>
          <a:prstGeom prst="can">
            <a:avLst>
              <a:gd name="adj" fmla="val 16344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Dictionary / Thesaurus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圓角矩形 6"/>
          <p:cNvSpPr/>
          <p:nvPr/>
        </p:nvSpPr>
        <p:spPr>
          <a:xfrm>
            <a:off x="4815297" y="176204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Structure Analysis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815297" y="692697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Input</a:t>
            </a:r>
          </a:p>
        </p:txBody>
      </p:sp>
      <p:sp>
        <p:nvSpPr>
          <p:cNvPr id="12" name="圓角矩形 6"/>
          <p:cNvSpPr/>
          <p:nvPr/>
        </p:nvSpPr>
        <p:spPr>
          <a:xfrm>
            <a:off x="4815297" y="6156121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Summary Output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3" name="圓角矩形 6"/>
          <p:cNvSpPr/>
          <p:nvPr/>
        </p:nvSpPr>
        <p:spPr>
          <a:xfrm>
            <a:off x="4815297" y="5660948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Smoothing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4" name="圓角矩形 6"/>
          <p:cNvSpPr/>
          <p:nvPr/>
        </p:nvSpPr>
        <p:spPr>
          <a:xfrm>
            <a:off x="3673131" y="2297809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Word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4433756" y="3356993"/>
            <a:ext cx="3698514" cy="353573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Keyword Extraction</a:t>
            </a:r>
          </a:p>
        </p:txBody>
      </p:sp>
      <p:sp>
        <p:nvSpPr>
          <p:cNvPr id="16" name="圓角矩形 6"/>
          <p:cNvSpPr/>
          <p:nvPr/>
        </p:nvSpPr>
        <p:spPr>
          <a:xfrm>
            <a:off x="3673131" y="283248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POS Tagging</a:t>
            </a:r>
          </a:p>
        </p:txBody>
      </p:sp>
      <p:sp>
        <p:nvSpPr>
          <p:cNvPr id="17" name="圓角矩形 6"/>
          <p:cNvSpPr/>
          <p:nvPr/>
        </p:nvSpPr>
        <p:spPr>
          <a:xfrm>
            <a:off x="6760966" y="2276872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Occurrence Statistic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8" name="圓角矩形 6"/>
          <p:cNvSpPr/>
          <p:nvPr/>
        </p:nvSpPr>
        <p:spPr>
          <a:xfrm>
            <a:off x="4433756" y="3891668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Weigh Words &amp; Sentences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4433756" y="4491595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Sentences Selection</a:t>
            </a:r>
          </a:p>
        </p:txBody>
      </p:sp>
      <p:sp>
        <p:nvSpPr>
          <p:cNvPr id="20" name="圓角矩形 6"/>
          <p:cNvSpPr/>
          <p:nvPr/>
        </p:nvSpPr>
        <p:spPr>
          <a:xfrm>
            <a:off x="4433756" y="5071188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Rough Summary Generation</a:t>
            </a:r>
          </a:p>
        </p:txBody>
      </p:sp>
      <p:cxnSp>
        <p:nvCxnSpPr>
          <p:cNvPr id="22" name="Elbow Connector 21"/>
          <p:cNvCxnSpPr>
            <a:stCxn id="9" idx="3"/>
            <a:endCxn id="14" idx="1"/>
          </p:cNvCxnSpPr>
          <p:nvPr/>
        </p:nvCxnSpPr>
        <p:spPr>
          <a:xfrm rot="16200000" flipH="1">
            <a:off x="3059072" y="1840785"/>
            <a:ext cx="487809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3"/>
            <a:endCxn id="16" idx="1"/>
          </p:cNvCxnSpPr>
          <p:nvPr/>
        </p:nvCxnSpPr>
        <p:spPr>
          <a:xfrm rot="16200000" flipH="1">
            <a:off x="2791733" y="2108123"/>
            <a:ext cx="1022484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9" idx="3"/>
            <a:endCxn id="15" idx="1"/>
          </p:cNvCxnSpPr>
          <p:nvPr/>
        </p:nvCxnSpPr>
        <p:spPr>
          <a:xfrm rot="16200000" flipH="1">
            <a:off x="2899918" y="1999939"/>
            <a:ext cx="1566743" cy="150093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2"/>
            <a:endCxn id="8" idx="0"/>
          </p:cNvCxnSpPr>
          <p:nvPr/>
        </p:nvCxnSpPr>
        <p:spPr>
          <a:xfrm>
            <a:off x="6283014" y="1006768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  <a:endCxn id="10" idx="0"/>
          </p:cNvCxnSpPr>
          <p:nvPr/>
        </p:nvCxnSpPr>
        <p:spPr>
          <a:xfrm>
            <a:off x="6283014" y="1541442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14" idx="0"/>
          </p:cNvCxnSpPr>
          <p:nvPr/>
        </p:nvCxnSpPr>
        <p:spPr>
          <a:xfrm flipH="1">
            <a:off x="5140848" y="2076117"/>
            <a:ext cx="1142166" cy="221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0"/>
          </p:cNvCxnSpPr>
          <p:nvPr/>
        </p:nvCxnSpPr>
        <p:spPr>
          <a:xfrm>
            <a:off x="6435415" y="2055746"/>
            <a:ext cx="1793269" cy="221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50731" y="2603906"/>
            <a:ext cx="1" cy="753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2"/>
            <a:endCxn id="16" idx="0"/>
          </p:cNvCxnSpPr>
          <p:nvPr/>
        </p:nvCxnSpPr>
        <p:spPr>
          <a:xfrm>
            <a:off x="5140848" y="2611882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" idx="2"/>
          </p:cNvCxnSpPr>
          <p:nvPr/>
        </p:nvCxnSpPr>
        <p:spPr>
          <a:xfrm flipH="1">
            <a:off x="5140848" y="3146556"/>
            <a:ext cx="1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2"/>
            <a:endCxn id="18" idx="0"/>
          </p:cNvCxnSpPr>
          <p:nvPr/>
        </p:nvCxnSpPr>
        <p:spPr>
          <a:xfrm>
            <a:off x="6283013" y="3710565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19" idx="0"/>
          </p:cNvCxnSpPr>
          <p:nvPr/>
        </p:nvCxnSpPr>
        <p:spPr>
          <a:xfrm>
            <a:off x="6283013" y="4260824"/>
            <a:ext cx="0" cy="230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9" idx="2"/>
            <a:endCxn id="20" idx="0"/>
          </p:cNvCxnSpPr>
          <p:nvPr/>
        </p:nvCxnSpPr>
        <p:spPr>
          <a:xfrm>
            <a:off x="6283013" y="4860751"/>
            <a:ext cx="0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0" idx="2"/>
            <a:endCxn id="13" idx="0"/>
          </p:cNvCxnSpPr>
          <p:nvPr/>
        </p:nvCxnSpPr>
        <p:spPr>
          <a:xfrm>
            <a:off x="6283014" y="5440345"/>
            <a:ext cx="1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2"/>
            <a:endCxn id="12" idx="0"/>
          </p:cNvCxnSpPr>
          <p:nvPr/>
        </p:nvCxnSpPr>
        <p:spPr>
          <a:xfrm>
            <a:off x="6283014" y="5975018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697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68760"/>
            <a:ext cx="9076259" cy="482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5398" y="6579315"/>
            <a:ext cx="7261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M. "Probabilistic topic models."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Communications of the ACM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55, no. 4 (2012): 77-84.</a:t>
            </a:r>
          </a:p>
        </p:txBody>
      </p:sp>
    </p:spTree>
    <p:extLst>
      <p:ext uri="{BB962C8B-B14F-4D97-AF65-F5344CB8AC3E}">
        <p14:creationId xmlns:p14="http://schemas.microsoft.com/office/powerpoint/2010/main" val="7843171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r>
              <a:rPr lang="en-US" dirty="0"/>
              <a:t>Part-of-speech tagging</a:t>
            </a:r>
          </a:p>
          <a:p>
            <a:r>
              <a:rPr lang="en-US" dirty="0"/>
              <a:t>Text segmentation </a:t>
            </a:r>
          </a:p>
          <a:p>
            <a:r>
              <a:rPr lang="en-US" dirty="0"/>
              <a:t>Word sense disambiguation </a:t>
            </a:r>
          </a:p>
          <a:p>
            <a:r>
              <a:rPr lang="en-US" dirty="0"/>
              <a:t>Syntactic ambiguity </a:t>
            </a:r>
          </a:p>
          <a:p>
            <a:r>
              <a:rPr lang="en-US" dirty="0"/>
              <a:t>Imperfect or irregular input </a:t>
            </a:r>
          </a:p>
          <a:p>
            <a:r>
              <a:rPr lang="en-US" dirty="0"/>
              <a:t>Speech 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233974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318" y="822723"/>
            <a:ext cx="9815804" cy="569674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Question answering </a:t>
            </a:r>
          </a:p>
          <a:p>
            <a:r>
              <a:rPr lang="en-US" sz="2800" dirty="0"/>
              <a:t>Automatic summarization </a:t>
            </a:r>
          </a:p>
          <a:p>
            <a:r>
              <a:rPr lang="en-US" sz="2800" dirty="0"/>
              <a:t>Natural language generation</a:t>
            </a:r>
          </a:p>
          <a:p>
            <a:r>
              <a:rPr lang="en-US" sz="2800" dirty="0"/>
              <a:t>Natural language understanding</a:t>
            </a:r>
          </a:p>
          <a:p>
            <a:r>
              <a:rPr lang="en-US" sz="2800" dirty="0"/>
              <a:t>Machine translation </a:t>
            </a:r>
          </a:p>
          <a:p>
            <a:r>
              <a:rPr lang="en-US" sz="2800" dirty="0"/>
              <a:t>Foreign language reading </a:t>
            </a:r>
          </a:p>
          <a:p>
            <a:r>
              <a:rPr lang="en-US" sz="2800" dirty="0"/>
              <a:t>Foreign language writing. </a:t>
            </a:r>
          </a:p>
          <a:p>
            <a:r>
              <a:rPr lang="en-US" sz="2800" dirty="0"/>
              <a:t>Speech recognition </a:t>
            </a:r>
          </a:p>
          <a:p>
            <a:r>
              <a:rPr lang="en-US" sz="2800" dirty="0"/>
              <a:t>Text-to-speech </a:t>
            </a:r>
          </a:p>
          <a:p>
            <a:r>
              <a:rPr lang="en-US" sz="2800" dirty="0"/>
              <a:t>Text proofing </a:t>
            </a:r>
          </a:p>
          <a:p>
            <a:r>
              <a:rPr lang="en-US" sz="2800" dirty="0"/>
              <a:t>Optical character recognition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NLP Tasks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003989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818" y="677739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63876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741241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92760" y="6628592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000" y="670294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283520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818767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0237" y="6611780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50467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1544" y="908721"/>
            <a:ext cx="8424936" cy="1944215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Textual Entailment System for </a:t>
            </a:r>
            <a:br>
              <a:rPr lang="en-US" altLang="zh-TW" sz="3800" dirty="0"/>
            </a:br>
            <a:r>
              <a:rPr lang="en-US" altLang="zh-TW" sz="3800" dirty="0"/>
              <a:t>Recognizing Inference in Text </a:t>
            </a:r>
            <a:br>
              <a:rPr lang="en-US" altLang="zh-TW" sz="3800" dirty="0"/>
            </a:br>
            <a:r>
              <a:rPr lang="en-US" altLang="zh-TW" sz="3800" dirty="0"/>
              <a:t>at </a:t>
            </a:r>
            <a:r>
              <a:rPr lang="en-US" altLang="zh-TW" sz="3800" dirty="0">
                <a:solidFill>
                  <a:srgbClr val="C00000"/>
                </a:solidFill>
              </a:rPr>
              <a:t>NTCIR-10</a:t>
            </a:r>
            <a:r>
              <a:rPr lang="en-US" altLang="zh-TW" sz="3800" dirty="0"/>
              <a:t> RITE-2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9156080" y="42392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副標題 2"/>
          <p:cNvSpPr txBox="1">
            <a:spLocks/>
          </p:cNvSpPr>
          <p:nvPr/>
        </p:nvSpPr>
        <p:spPr>
          <a:xfrm>
            <a:off x="3719736" y="6381328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dirty="0">
                <a:solidFill>
                  <a:schemeClr val="tx1">
                    <a:tint val="75000"/>
                  </a:schemeClr>
                </a:solidFill>
                <a:hlinkClick r:id="rId3"/>
              </a:rPr>
              <a:t>myday@mail.tku.edu.tw</a:t>
            </a:r>
            <a:endParaRPr lang="en-US" altLang="zh-TW" sz="2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副標題 2"/>
          <p:cNvSpPr txBox="1">
            <a:spLocks/>
          </p:cNvSpPr>
          <p:nvPr/>
        </p:nvSpPr>
        <p:spPr>
          <a:xfrm>
            <a:off x="4007768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NTCIR-10 Conference, June 18-21, 2013, Tokyo, Japan</a:t>
            </a: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4149080"/>
            <a:ext cx="1512168" cy="1872208"/>
          </a:xfrm>
          <a:prstGeom prst="rect">
            <a:avLst/>
          </a:prstGeom>
          <a:noFill/>
        </p:spPr>
      </p:pic>
      <p:sp>
        <p:nvSpPr>
          <p:cNvPr id="35842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4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6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副標題 2"/>
          <p:cNvSpPr txBox="1">
            <a:spLocks/>
          </p:cNvSpPr>
          <p:nvPr/>
        </p:nvSpPr>
        <p:spPr>
          <a:xfrm>
            <a:off x="1919536" y="2996952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800" b="1" dirty="0"/>
              <a:t>Department of Information Management </a:t>
            </a:r>
            <a:br>
              <a:rPr lang="en-US" altLang="zh-TW" sz="2800" b="1" dirty="0"/>
            </a:br>
            <a:r>
              <a:rPr lang="en-US" altLang="zh-TW" sz="2800" b="1" dirty="0" err="1"/>
              <a:t>Tamkang</a:t>
            </a:r>
            <a:r>
              <a:rPr lang="en-US" altLang="zh-TW" sz="2800" b="1" dirty="0"/>
              <a:t> University, Taiwan</a:t>
            </a:r>
            <a:endParaRPr lang="en-US" altLang="zh-TW" sz="2800" dirty="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121" y="4149081"/>
            <a:ext cx="14178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21" y="4149080"/>
            <a:ext cx="15117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4149081"/>
            <a:ext cx="1513809" cy="18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副標題 2"/>
          <p:cNvSpPr txBox="1">
            <a:spLocks/>
          </p:cNvSpPr>
          <p:nvPr/>
        </p:nvSpPr>
        <p:spPr>
          <a:xfrm>
            <a:off x="3503712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Chun </a:t>
            </a:r>
            <a:r>
              <a:rPr lang="en-US" altLang="zh-TW" b="1" dirty="0" err="1"/>
              <a:t>Tu</a:t>
            </a:r>
            <a:endParaRPr lang="en-US" altLang="zh-TW" b="1" dirty="0"/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5087889" y="6021288"/>
            <a:ext cx="21602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 err="1"/>
              <a:t>Hou</a:t>
            </a:r>
            <a:r>
              <a:rPr lang="en-US" altLang="zh-TW" b="1" dirty="0"/>
              <a:t>-Cheng </a:t>
            </a:r>
            <a:r>
              <a:rPr lang="en-US" altLang="zh-TW" b="1" dirty="0" err="1"/>
              <a:t>Vong</a:t>
            </a:r>
            <a:endParaRPr lang="en-US" altLang="zh-TW" b="1" dirty="0"/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7104113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Shih-Wei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8760296" y="6021288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Shih-</a:t>
            </a:r>
            <a:r>
              <a:rPr lang="en-US" altLang="zh-TW" b="1" dirty="0" err="1"/>
              <a:t>Jhen</a:t>
            </a:r>
            <a:r>
              <a:rPr lang="en-US" altLang="zh-TW" b="1" dirty="0"/>
              <a:t> Huang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5721" y="4149080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副標題 2"/>
          <p:cNvSpPr txBox="1">
            <a:spLocks/>
          </p:cNvSpPr>
          <p:nvPr/>
        </p:nvSpPr>
        <p:spPr>
          <a:xfrm>
            <a:off x="1703512" y="6021288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pic>
        <p:nvPicPr>
          <p:cNvPr id="2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608" y="467255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1679576" y="72009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55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/>
              <a:t>AI for Text Analytics</a:t>
            </a:r>
          </a:p>
          <a:p>
            <a:pPr marL="320040" indent="-320040"/>
            <a:r>
              <a:rPr lang="en-US" sz="4400" dirty="0">
                <a:solidFill>
                  <a:srgbClr val="C00000"/>
                </a:solidFill>
              </a:rPr>
              <a:t>FinTech: Financial Services Innovation</a:t>
            </a:r>
            <a:endParaRPr lang="en-US" sz="4000" dirty="0">
              <a:solidFill>
                <a:srgbClr val="C00000"/>
              </a:solidFill>
            </a:endParaRPr>
          </a:p>
          <a:p>
            <a:pPr marL="320040" indent="-320040"/>
            <a:r>
              <a:rPr lang="en-US" sz="4000" dirty="0"/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84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FinTech: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Services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Innovation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92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C00000"/>
                </a:solidFill>
              </a:rPr>
              <a:t>FinTech</a:t>
            </a:r>
            <a:endParaRPr lang="zh-TW" altLang="en-US" sz="20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2303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18651498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95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618" y="105740"/>
            <a:ext cx="8229600" cy="80298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03608" y="6579315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769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062" y="1845618"/>
            <a:ext cx="1511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副標題 2"/>
          <p:cNvSpPr txBox="1">
            <a:spLocks/>
          </p:cNvSpPr>
          <p:nvPr/>
        </p:nvSpPr>
        <p:spPr bwMode="auto">
          <a:xfrm>
            <a:off x="4439817" y="3680744"/>
            <a:ext cx="178942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TW" sz="2000" b="1" dirty="0" err="1"/>
              <a:t>Ya</a:t>
            </a:r>
            <a:r>
              <a:rPr lang="en-US" altLang="zh-TW" sz="2000" b="1" dirty="0"/>
              <a:t>-Jung Wang</a:t>
            </a:r>
          </a:p>
        </p:txBody>
      </p:sp>
      <p:sp>
        <p:nvSpPr>
          <p:cNvPr id="10" name="副標題 2"/>
          <p:cNvSpPr txBox="1">
            <a:spLocks/>
          </p:cNvSpPr>
          <p:nvPr/>
        </p:nvSpPr>
        <p:spPr bwMode="auto">
          <a:xfrm>
            <a:off x="2711624" y="3645024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pic>
        <p:nvPicPr>
          <p:cNvPr id="11" name="圖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623" y="1845619"/>
            <a:ext cx="15049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rite.im.tku.edu.tw/img/N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2301" y="1845618"/>
            <a:ext cx="1522943" cy="1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rite.im.tku.edu.tw/img/Kum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 r="-1"/>
          <a:stretch/>
        </p:blipFill>
        <p:spPr bwMode="auto">
          <a:xfrm>
            <a:off x="6366046" y="1845619"/>
            <a:ext cx="1400206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081574" y="3660869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/>
              <a:t>Che</a:t>
            </a:r>
            <a:r>
              <a:rPr lang="en-US" altLang="zh-TW" b="1" dirty="0"/>
              <a:t>-Wei Hsu</a:t>
            </a:r>
            <a:endParaRPr lang="zh-TW" altLang="en-US" dirty="0"/>
          </a:p>
        </p:txBody>
      </p:sp>
      <p:pic>
        <p:nvPicPr>
          <p:cNvPr id="26630" name="Picture 6" descr="http://rite.im.tku.edu.tw/img/wu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393161" y="4373343"/>
            <a:ext cx="1512147" cy="18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rite.im.tku.edu.tw/img/kevin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9536" y="4370661"/>
            <a:ext cx="1511300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rite.im.tku.edu.tw/img/Lin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3872" y="4370661"/>
            <a:ext cx="1539381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rite.im.tku.edu.tw/img/Paul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8922" y="4429917"/>
            <a:ext cx="1472793" cy="1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rite.im.tku.edu.tw/img/Tsai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3419" y="4372927"/>
            <a:ext cx="1511300" cy="1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副標題 2"/>
          <p:cNvSpPr txBox="1">
            <a:spLocks/>
          </p:cNvSpPr>
          <p:nvPr/>
        </p:nvSpPr>
        <p:spPr>
          <a:xfrm>
            <a:off x="1798630" y="6309320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err="1"/>
              <a:t>Huai</a:t>
            </a:r>
            <a:r>
              <a:rPr lang="en-US" altLang="zh-TW" sz="2000" b="1" dirty="0"/>
              <a:t>-Wen Hsu</a:t>
            </a:r>
          </a:p>
        </p:txBody>
      </p:sp>
      <p:sp>
        <p:nvSpPr>
          <p:cNvPr id="22" name="副標題 2"/>
          <p:cNvSpPr txBox="1">
            <a:spLocks/>
          </p:cNvSpPr>
          <p:nvPr/>
        </p:nvSpPr>
        <p:spPr bwMode="auto">
          <a:xfrm>
            <a:off x="8032152" y="3680744"/>
            <a:ext cx="1584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buNone/>
            </a:pPr>
            <a:r>
              <a:rPr lang="en-US" altLang="zh-TW" sz="2000" b="1" dirty="0" err="1"/>
              <a:t>En</a:t>
            </a:r>
            <a:r>
              <a:rPr lang="en-US" altLang="zh-TW" sz="2000" b="1" dirty="0"/>
              <a:t>-Chun </a:t>
            </a:r>
            <a:r>
              <a:rPr lang="en-US" altLang="zh-TW" sz="2000" b="1" dirty="0" err="1"/>
              <a:t>Tu</a:t>
            </a:r>
            <a:endParaRPr lang="en-US" altLang="zh-TW" sz="2000" b="1" dirty="0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1560512" y="1"/>
            <a:ext cx="91440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IMTKU Textual Entailment System for </a:t>
            </a:r>
            <a:br>
              <a:rPr lang="en-US" altLang="zh-TW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Recognizing Inference in Text at </a:t>
            </a:r>
            <a:r>
              <a:rPr lang="en-US" altLang="zh-TW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NTCIR-11</a:t>
            </a: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RITE-VAL</a:t>
            </a:r>
            <a:br>
              <a:rPr lang="zh-TW" altLang="en-US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endParaRPr lang="zh-TW" altLang="en-US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7176121" y="6237312"/>
            <a:ext cx="1529451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</a:t>
            </a:r>
            <a:r>
              <a:rPr lang="en-US" altLang="zh-TW" sz="2000" b="1" dirty="0" err="1"/>
              <a:t>Hsuan</a:t>
            </a:r>
            <a:r>
              <a:rPr lang="en-US" altLang="zh-TW" sz="2000" b="1" dirty="0"/>
              <a:t> Tai</a:t>
            </a: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5375921" y="6215050"/>
            <a:ext cx="1529387" cy="38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Shang-Yu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8705571" y="6219708"/>
            <a:ext cx="2016224" cy="3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800" b="1" dirty="0"/>
              <a:t>Cheng-Chia Tsai</a:t>
            </a:r>
          </a:p>
        </p:txBody>
      </p:sp>
      <p:sp>
        <p:nvSpPr>
          <p:cNvPr id="28" name="副標題 2"/>
          <p:cNvSpPr txBox="1">
            <a:spLocks/>
          </p:cNvSpPr>
          <p:nvPr/>
        </p:nvSpPr>
        <p:spPr>
          <a:xfrm>
            <a:off x="1883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NTCIR-11 Conference, December 8-12, 2014, Tokyo, Japan</a:t>
            </a: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236" y="1174680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2122204" y="779434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副標題 2"/>
          <p:cNvSpPr txBox="1">
            <a:spLocks/>
          </p:cNvSpPr>
          <p:nvPr/>
        </p:nvSpPr>
        <p:spPr>
          <a:xfrm>
            <a:off x="3581030" y="6237312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Yu-An Lin</a:t>
            </a:r>
          </a:p>
        </p:txBody>
      </p:sp>
    </p:spTree>
    <p:extLst>
      <p:ext uri="{BB962C8B-B14F-4D97-AF65-F5344CB8AC3E}">
        <p14:creationId xmlns:p14="http://schemas.microsoft.com/office/powerpoint/2010/main" val="27966117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975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6ADF8B9-11C8-3447-BC73-1FDAFAD3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20" y="1463570"/>
            <a:ext cx="6984772" cy="935416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AI-driven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8C34023-4E18-2044-8CCC-070085F21986}"/>
              </a:ext>
            </a:extLst>
          </p:cNvPr>
          <p:cNvSpPr>
            <a:spLocks/>
          </p:cNvSpPr>
          <p:nvPr/>
        </p:nvSpPr>
        <p:spPr>
          <a:xfrm>
            <a:off x="1874312" y="1994321"/>
            <a:ext cx="1485384" cy="3888432"/>
          </a:xfrm>
          <a:prstGeom prst="arc">
            <a:avLst>
              <a:gd name="adj1" fmla="val 5410695"/>
              <a:gd name="adj2" fmla="val 16249443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31838-190E-D54D-8970-3CB950B0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847" y="2992240"/>
            <a:ext cx="6562321" cy="1954409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45F04-BA7C-1948-BB94-60CEC4FDB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966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&amp;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media-rich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568DA-B688-F64C-A5D4-DD6CE608BD8C}"/>
              </a:ext>
            </a:extLst>
          </p:cNvPr>
          <p:cNvCxnSpPr>
            <a:cxnSpLocks/>
            <a:stCxn id="41" idx="2"/>
            <a:endCxn id="24" idx="0"/>
          </p:cNvCxnSpPr>
          <p:nvPr/>
        </p:nvCxnSpPr>
        <p:spPr>
          <a:xfrm>
            <a:off x="6132007" y="2398987"/>
            <a:ext cx="1" cy="593253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D6E2FC-7B32-BD43-A49C-BF3219705D07}"/>
              </a:ext>
            </a:extLst>
          </p:cNvPr>
          <p:cNvCxnSpPr>
            <a:cxnSpLocks/>
            <a:stCxn id="31" idx="0"/>
            <a:endCxn id="24" idx="2"/>
          </p:cNvCxnSpPr>
          <p:nvPr/>
        </p:nvCxnSpPr>
        <p:spPr>
          <a:xfrm flipV="1">
            <a:off x="6132007" y="4946649"/>
            <a:ext cx="0" cy="610019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FAFD1DC-601B-BC4D-BED0-FCF39D27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711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C65C74-1182-1740-BA17-0CAB8F864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456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391AAC-661E-4A48-9137-E2D8CBB7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01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Customer-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4B6FAC0-A1DA-B14B-B5D0-3E17C4A7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25" y="5556668"/>
            <a:ext cx="6984765" cy="680645"/>
          </a:xfrm>
          <a:prstGeom prst="roundRect">
            <a:avLst>
              <a:gd name="adj" fmla="val 19204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&amp; 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6812BE-B219-374B-AF02-7A6FBA7A9E29}"/>
              </a:ext>
            </a:extLst>
          </p:cNvPr>
          <p:cNvSpPr txBox="1"/>
          <p:nvPr/>
        </p:nvSpPr>
        <p:spPr>
          <a:xfrm>
            <a:off x="2876569" y="4917033"/>
            <a:ext cx="252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Actions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F8017F-8AE6-1F4F-8297-7533C5D62F83}"/>
              </a:ext>
            </a:extLst>
          </p:cNvPr>
          <p:cNvSpPr/>
          <p:nvPr/>
        </p:nvSpPr>
        <p:spPr>
          <a:xfrm>
            <a:off x="6384033" y="3164948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Engagement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AB1BEA-D45A-594D-A5F5-DBCED9425EEF}"/>
              </a:ext>
            </a:extLst>
          </p:cNvPr>
          <p:cNvSpPr/>
          <p:nvPr/>
        </p:nvSpPr>
        <p:spPr>
          <a:xfrm>
            <a:off x="4140174" y="3166364"/>
            <a:ext cx="1929288" cy="706097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Marketing 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Mix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D231E7-B647-0649-BCB3-69134B90BE0B}"/>
              </a:ext>
            </a:extLst>
          </p:cNvPr>
          <p:cNvSpPr/>
          <p:nvPr/>
        </p:nvSpPr>
        <p:spPr>
          <a:xfrm>
            <a:off x="7320135" y="4082554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Attribution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DE3172-E0F2-3942-BD01-6A7A2D0B3BD5}"/>
              </a:ext>
            </a:extLst>
          </p:cNvPr>
          <p:cNvSpPr/>
          <p:nvPr/>
        </p:nvSpPr>
        <p:spPr>
          <a:xfrm>
            <a:off x="5066819" y="4082554"/>
            <a:ext cx="2115443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Recommendation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F84F6F-1B12-AA4A-9E18-F783A0717E05}"/>
              </a:ext>
            </a:extLst>
          </p:cNvPr>
          <p:cNvSpPr/>
          <p:nvPr/>
        </p:nvSpPr>
        <p:spPr>
          <a:xfrm>
            <a:off x="2999656" y="4084227"/>
            <a:ext cx="1929288" cy="70562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6648D-E563-AA40-86CC-F301E328649A}"/>
              </a:ext>
            </a:extLst>
          </p:cNvPr>
          <p:cNvSpPr txBox="1"/>
          <p:nvPr/>
        </p:nvSpPr>
        <p:spPr>
          <a:xfrm>
            <a:off x="7248129" y="2329332"/>
            <a:ext cx="2165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Industry Trends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F90E44A-7853-9647-BDD3-C6E84C44A17F}"/>
              </a:ext>
            </a:extLst>
          </p:cNvPr>
          <p:cNvSpPr>
            <a:spLocks/>
          </p:cNvSpPr>
          <p:nvPr/>
        </p:nvSpPr>
        <p:spPr>
          <a:xfrm>
            <a:off x="8916995" y="1922313"/>
            <a:ext cx="1485384" cy="3888432"/>
          </a:xfrm>
          <a:prstGeom prst="arc">
            <a:avLst>
              <a:gd name="adj1" fmla="val 16189866"/>
              <a:gd name="adj2" fmla="val 5451675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245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10266</TotalTime>
  <Words>10860</Words>
  <Application>Microsoft Macintosh PowerPoint</Application>
  <PresentationFormat>Widescreen</PresentationFormat>
  <Paragraphs>1394</Paragraphs>
  <Slides>166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76" baseType="lpstr">
      <vt:lpstr>Arial Unicode MS</vt:lpstr>
      <vt:lpstr>HEITI TC MEDIUM</vt:lpstr>
      <vt:lpstr>HEITI TC MEDIUM</vt:lpstr>
      <vt:lpstr>HelveticaNeueLTCom</vt:lpstr>
      <vt:lpstr>Arial</vt:lpstr>
      <vt:lpstr>Calibri</vt:lpstr>
      <vt:lpstr>Calibri Light</vt:lpstr>
      <vt:lpstr>Helvetica Neue LT Std 65 Medium</vt:lpstr>
      <vt:lpstr>Times New Roman</vt:lpstr>
      <vt:lpstr>Office Theme</vt:lpstr>
      <vt:lpstr>Artificial Intelligence for Text Analytics in FinTech (金融科技人工智慧文本分析)</vt:lpstr>
      <vt:lpstr>戴敏育 博士  (Min-Yuh Day, Ph.D.)</vt:lpstr>
      <vt:lpstr>Outline</vt:lpstr>
      <vt:lpstr>AIWISFIN  AI Conversational Robo-Advisor (人工智慧對話式理財機器人)</vt:lpstr>
      <vt:lpstr> 2018 The 23th International ICT  Innovative Services Awards  (InnoServe Awards 2018) </vt:lpstr>
      <vt:lpstr> 2018 International ICT Innovative Services Awards (InnoServe Awards 2018)  (2018第23屆大專校院資訊應用服務創新競賽)</vt:lpstr>
      <vt:lpstr>PowerPoint Presentation</vt:lpstr>
      <vt:lpstr>IMTKU Textual Entailment System for  Recognizing Inference in Text  at NTCIR-10 RITE-2</vt:lpstr>
      <vt:lpstr>PowerPoint Presentation</vt:lpstr>
      <vt:lpstr>IMTKU Question Answering System for  World History Exams at NTCIR-12 QA Lab2</vt:lpstr>
      <vt:lpstr>IMTKU Question Answering System for  World History Exams at NTCIR-13 QALab-3</vt:lpstr>
      <vt:lpstr>IMTKU Emotional Dialogue System for  Short Text Conversation at NTCIR-14 STC-3 (CECG) Task</vt:lpstr>
      <vt:lpstr>IMTKU Multi-Turn Dialogue System Evaluation  at the NTCIR-15 DialEval-1  Dialogue Quality and Nugget Detection</vt:lpstr>
      <vt:lpstr>NTCIR-15 Dialogue Evaluation (DialEval-1) Task Dialogue Quality (DQ) and Nugget Detection (ND) Chinese Dialogue Quality (S-score) Results (Zeng et al., 2020)</vt:lpstr>
      <vt:lpstr>PowerPoint Presentation</vt:lpstr>
      <vt:lpstr>IMTKU Emotional Dialogue System Architecture</vt:lpstr>
      <vt:lpstr>Short Text Conversation Task  (STC-3) Chinese Emotional Conversation Generation (CECG) Subtask</vt:lpstr>
      <vt:lpstr>NTCIR Short Text Conversation STC-1, STC-2, STC-3</vt:lpstr>
      <vt:lpstr>AI Humanoid  Robo-Advisor</vt:lpstr>
      <vt:lpstr>AI Humanoid Robo-Advisor for Multi-channel Conversational Commerce</vt:lpstr>
      <vt:lpstr>System Architecture of  AI Humanoid Robo-Advisor</vt:lpstr>
      <vt:lpstr>Conversational Model  (LINE, FB Messenger)</vt:lpstr>
      <vt:lpstr>Conversational Robo-Advisor Multichannel UI/UX  Robots</vt:lpstr>
      <vt:lpstr>Artificial Intelligence (AI)  for  Text Analytics (TA) </vt:lpstr>
      <vt:lpstr>Text Analytics and Text Mining</vt:lpstr>
      <vt:lpstr>AI, NLP, ML, DL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AI, ML, DL</vt:lpstr>
      <vt:lpstr>3 Machine Learning Algorithms</vt:lpstr>
      <vt:lpstr>Machine Learning (ML)</vt:lpstr>
      <vt:lpstr>Machine Learning Models</vt:lpstr>
      <vt:lpstr>Machine Learning (ML) / Deep Learning (DL)</vt:lpstr>
      <vt:lpstr>Text Analytics  and  Text Mining</vt:lpstr>
      <vt:lpstr>Lewis Tunstall, Leandro von Werra, and Thomas Wolf (2022),  Natural Language Processing with Transformers:  Building Language Applications with Hugging Face,  O'Reilly Media.</vt:lpstr>
      <vt:lpstr>Denis Rothman (2021),  Transformers for Natural Language Processing:  Build innovative deep neural network architectures for NLP with Python, PyTorch, TensorFlow, BERT, RoBERTa, and more,  Packt Publishing.</vt:lpstr>
      <vt:lpstr>Savaş Yıldırım and Meysam Asgari-Chenaghlu (2021),  Mastering Transformers:  Build state-of-the-art models from scratch with  advanced natural language processing techniques,  Packt Publishing.</vt:lpstr>
      <vt:lpstr>Sowmya Vajjala, Bodhisattwa Majumder, Anuj Gupta (2020), Practical Natural Language Processing:  A Comprehensive Guide to Building Real-World NLP Systems,  O'Reilly Media.</vt:lpstr>
      <vt:lpstr>Source: Sowmya Vajjala, Bodhisattwa Majumder, Anuj Gupta (2020), Practical Natural Language Processing: A Comprehensive Guide to Building Real-World NLP Systems, O'Reilly Media.</vt:lpstr>
      <vt:lpstr>Text Analytics  (TA) </vt:lpstr>
      <vt:lpstr>Text Analytics</vt:lpstr>
      <vt:lpstr>Text Mining</vt:lpstr>
      <vt:lpstr>Text Mining Technologies</vt:lpstr>
      <vt:lpstr>Application Areas of Text Mining</vt:lpstr>
      <vt:lpstr>Emotions</vt:lpstr>
      <vt:lpstr>Example of Opinion: review segment on iPhone</vt:lpstr>
      <vt:lpstr>PowerPoint Presentation</vt:lpstr>
      <vt:lpstr>Sentiment Analysis</vt:lpstr>
      <vt:lpstr>Sentiment Classification Techniques</vt:lpstr>
      <vt:lpstr>Social Analytics</vt:lpstr>
      <vt:lpstr>Branches of Social Analytics</vt:lpstr>
      <vt:lpstr>Text Mining Technologies</vt:lpstr>
      <vt:lpstr> Natural Language Processing  (NLP)</vt:lpstr>
      <vt:lpstr>PowerPoint Presentation</vt:lpstr>
      <vt:lpstr>Text Mining (text data mining)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An example of Text Mining</vt:lpstr>
      <vt:lpstr>Overview of  Information Extraction based  Text Mining Framework</vt:lpstr>
      <vt:lpstr>Natural Language Processing (NLP)</vt:lpstr>
      <vt:lpstr>Natural Language Processing (NLP) and Text Mining</vt:lpstr>
      <vt:lpstr>NLP Tasks</vt:lpstr>
      <vt:lpstr>Building Blocks of Language and Applications</vt:lpstr>
      <vt:lpstr>Text Summarization</vt:lpstr>
      <vt:lpstr>Topic Modeling</vt:lpstr>
      <vt:lpstr>Natural Language Processing (NLP)</vt:lpstr>
      <vt:lpstr>NLP Tasks</vt:lpstr>
      <vt:lpstr>NLP</vt:lpstr>
      <vt:lpstr>Modern NLP Pipeline</vt:lpstr>
      <vt:lpstr>Modern NLP Pipeline</vt:lpstr>
      <vt:lpstr>Deep Learning NLP</vt:lpstr>
      <vt:lpstr>Outline</vt:lpstr>
      <vt:lpstr>FinTech:  Financial Services  Innovation </vt:lpstr>
      <vt:lpstr>FinTech</vt:lpstr>
      <vt:lpstr>Financial Technology FinTech</vt:lpstr>
      <vt:lpstr>Financial Services</vt:lpstr>
      <vt:lpstr>Financial Services</vt:lpstr>
      <vt:lpstr>Paolo Sironi (2016) FinTech Innovation:  From Robo-Advisors to Goal Based Investing and Gamification,  Wiley</vt:lpstr>
      <vt:lpstr> Campbell R. Harvey, Ashwin Ramachandran, Joey Santoro, Fred Ehrsam (2021),  DeFi and the Future of Finance,  Wiley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Investment Management</vt:lpstr>
      <vt:lpstr> FinTech: Market Provisioning</vt:lpstr>
      <vt:lpstr>FinTech ABCD</vt:lpstr>
      <vt:lpstr>Decentralized Finance (DeFi) Block Chain Financial Technology</vt:lpstr>
      <vt:lpstr>AI  in  FinTech</vt:lpstr>
      <vt:lpstr>FinBrain: when Finance meets AI 2.0 (Zheng et al., 2019)</vt:lpstr>
      <vt:lpstr>Technology-driven  Financial Industry Development</vt:lpstr>
      <vt:lpstr>AI-driven Marketing (Ma and Sun, 2020)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Machine Learning Tasks and Methods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Top Stablecoins  (Tether USDT, USD Coin USDC, Dai)</vt:lpstr>
      <vt:lpstr>Financial Stability Challenges</vt:lpstr>
      <vt:lpstr>Ethereum DeFi Ecosystem</vt:lpstr>
      <vt:lpstr>Decentralized Finance (DeFi) Ecosystem</vt:lpstr>
      <vt:lpstr>Outline</vt:lpstr>
      <vt:lpstr>Artificial Intelligence for Knowledge Graphs of Cryptocurrency Anti-money Laundering  in Fintech</vt:lpstr>
      <vt:lpstr>Knowledge Graph (KG)</vt:lpstr>
      <vt:lpstr>Knowledge Graph, Facts, Triple, Embedding</vt:lpstr>
      <vt:lpstr>Knowledge Representation  Factual Triple and Knowledge Graph</vt:lpstr>
      <vt:lpstr>Factual Triples in Knowledge Base (h, r, t)</vt:lpstr>
      <vt:lpstr>Entities and Relations in Knowledge Graph</vt:lpstr>
      <vt:lpstr>knowledge base and knowledge graph</vt:lpstr>
      <vt:lpstr>Categorization of Research on Knowledge Graphs</vt:lpstr>
      <vt:lpstr>Knowledge Graph Completion (KGC) Datasets </vt:lpstr>
      <vt:lpstr>Domain-Specific Knowledge Graph </vt:lpstr>
      <vt:lpstr>Lynx: Legal Knowledge Graph for  Multilingual Compliance Services</vt:lpstr>
      <vt:lpstr>System Architecture for  Cryptocurrency Anti-money Laundering (AML) Knowledge Graphs</vt:lpstr>
      <vt:lpstr>Research Trend of Cryptocurrency Research  on Web of Science (2014-2021)</vt:lpstr>
      <vt:lpstr>Research Trend of Anti-money Laundering Research on Web of Science (1997-2021)</vt:lpstr>
      <vt:lpstr>Top keywords in Cryptocurrency</vt:lpstr>
      <vt:lpstr>Word Cloud for Cryptocurrency</vt:lpstr>
      <vt:lpstr>Top keywords in Anti-money Laundering</vt:lpstr>
      <vt:lpstr>Word Cloud for Anti-money Laundering </vt:lpstr>
      <vt:lpstr>Keyword Co-occurrence of Knowledge Graph</vt:lpstr>
      <vt:lpstr>Cryptocurrency</vt:lpstr>
      <vt:lpstr>Anti-money Laundering </vt:lpstr>
      <vt:lpstr>Knowledge Graphs, Cryptocurrency, Anti-money Laundering </vt:lpstr>
      <vt:lpstr>Top 20 Journal Published Cryptocurrency Research on Web of Science (Total Journals: 1572)</vt:lpstr>
      <vt:lpstr>Top 20 Journal Published Anti-money Laundering research on Web of Science (Total Journals: 160)</vt:lpstr>
      <vt:lpstr>Summary</vt:lpstr>
      <vt:lpstr>Acknowledgments: Research Projects</vt:lpstr>
      <vt:lpstr>Artificial Intelligence for Text Analytics in FinTech (金融科技人工智慧文本分析)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 in FinTech</dc:title>
  <dc:subject/>
  <dc:creator>MYDAY</dc:creator>
  <cp:keywords>Artificial Intelligence, Text Analytics, FinTech</cp:keywords>
  <dc:description>Artificial Intelligence for Text Analytics in FinTech</dc:description>
  <cp:lastModifiedBy>imyday@gmail.com</cp:lastModifiedBy>
  <cp:revision>547</cp:revision>
  <cp:lastPrinted>2020-12-23T14:44:17Z</cp:lastPrinted>
  <dcterms:created xsi:type="dcterms:W3CDTF">2019-09-12T03:09:52Z</dcterms:created>
  <dcterms:modified xsi:type="dcterms:W3CDTF">2022-08-07T02:48:31Z</dcterms:modified>
  <cp:category/>
</cp:coreProperties>
</file>