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8"/>
  </p:notesMasterIdLst>
  <p:sldIdLst>
    <p:sldId id="3871" r:id="rId2"/>
    <p:sldId id="273" r:id="rId3"/>
    <p:sldId id="3496" r:id="rId4"/>
    <p:sldId id="2804" r:id="rId5"/>
    <p:sldId id="2846" r:id="rId6"/>
    <p:sldId id="2844" r:id="rId7"/>
    <p:sldId id="331" r:id="rId8"/>
    <p:sldId id="332" r:id="rId9"/>
    <p:sldId id="333" r:id="rId10"/>
    <p:sldId id="334" r:id="rId11"/>
    <p:sldId id="337" r:id="rId12"/>
    <p:sldId id="2939" r:id="rId13"/>
    <p:sldId id="3214" r:id="rId14"/>
    <p:sldId id="3160" r:id="rId15"/>
    <p:sldId id="3213" r:id="rId16"/>
    <p:sldId id="2945" r:id="rId17"/>
    <p:sldId id="3197" r:id="rId18"/>
    <p:sldId id="3198" r:id="rId19"/>
    <p:sldId id="2926" r:id="rId20"/>
    <p:sldId id="2921" r:id="rId21"/>
    <p:sldId id="2922" r:id="rId22"/>
    <p:sldId id="2923" r:id="rId23"/>
    <p:sldId id="2924" r:id="rId24"/>
    <p:sldId id="3866" r:id="rId25"/>
    <p:sldId id="2716" r:id="rId26"/>
    <p:sldId id="3822" r:id="rId27"/>
    <p:sldId id="3793" r:id="rId28"/>
    <p:sldId id="3222" r:id="rId29"/>
    <p:sldId id="3164" r:id="rId30"/>
    <p:sldId id="1413" r:id="rId31"/>
    <p:sldId id="1414" r:id="rId32"/>
    <p:sldId id="1415" r:id="rId33"/>
    <p:sldId id="1416" r:id="rId34"/>
    <p:sldId id="1498" r:id="rId35"/>
    <p:sldId id="1625" r:id="rId36"/>
    <p:sldId id="3867" r:id="rId37"/>
    <p:sldId id="3810" r:id="rId38"/>
    <p:sldId id="1937" r:id="rId39"/>
    <p:sldId id="3794" r:id="rId40"/>
    <p:sldId id="1936" r:id="rId41"/>
    <p:sldId id="1938" r:id="rId42"/>
    <p:sldId id="2796" r:id="rId43"/>
    <p:sldId id="3795" r:id="rId44"/>
    <p:sldId id="2992" r:id="rId45"/>
    <p:sldId id="2718" r:id="rId46"/>
    <p:sldId id="1622" r:id="rId47"/>
    <p:sldId id="2719" r:id="rId48"/>
    <p:sldId id="1613" r:id="rId49"/>
    <p:sldId id="1619" r:id="rId50"/>
    <p:sldId id="1616" r:id="rId51"/>
    <p:sldId id="1588" r:id="rId52"/>
    <p:sldId id="1617" r:id="rId53"/>
    <p:sldId id="1618" r:id="rId54"/>
    <p:sldId id="1620" r:id="rId55"/>
    <p:sldId id="1621" r:id="rId56"/>
    <p:sldId id="2720" r:id="rId57"/>
    <p:sldId id="4206" r:id="rId58"/>
    <p:sldId id="3777" r:id="rId59"/>
    <p:sldId id="3786" r:id="rId60"/>
    <p:sldId id="3790" r:id="rId61"/>
    <p:sldId id="4207" r:id="rId62"/>
    <p:sldId id="3789" r:id="rId63"/>
    <p:sldId id="3791" r:id="rId64"/>
    <p:sldId id="3816" r:id="rId65"/>
    <p:sldId id="3818" r:id="rId66"/>
    <p:sldId id="3864" r:id="rId67"/>
    <p:sldId id="4211" r:id="rId68"/>
    <p:sldId id="3149" r:id="rId69"/>
    <p:sldId id="3813" r:id="rId70"/>
    <p:sldId id="3144" r:id="rId71"/>
    <p:sldId id="3117" r:id="rId72"/>
    <p:sldId id="3097" r:id="rId73"/>
    <p:sldId id="3098" r:id="rId74"/>
    <p:sldId id="3099" r:id="rId75"/>
    <p:sldId id="3101" r:id="rId76"/>
    <p:sldId id="3129" r:id="rId77"/>
    <p:sldId id="3102" r:id="rId78"/>
    <p:sldId id="3103" r:id="rId79"/>
    <p:sldId id="3153" r:id="rId80"/>
    <p:sldId id="4102" r:id="rId81"/>
    <p:sldId id="3805" r:id="rId82"/>
    <p:sldId id="3807" r:id="rId83"/>
    <p:sldId id="3806" r:id="rId84"/>
    <p:sldId id="3872" r:id="rId85"/>
    <p:sldId id="4208" r:id="rId86"/>
    <p:sldId id="4209" r:id="rId87"/>
    <p:sldId id="3876" r:id="rId88"/>
    <p:sldId id="3877" r:id="rId89"/>
    <p:sldId id="3878" r:id="rId90"/>
    <p:sldId id="4210" r:id="rId91"/>
    <p:sldId id="4041" r:id="rId92"/>
    <p:sldId id="4203" r:id="rId93"/>
    <p:sldId id="4204" r:id="rId94"/>
    <p:sldId id="4143" r:id="rId95"/>
    <p:sldId id="4138" r:id="rId96"/>
    <p:sldId id="4137" r:id="rId97"/>
    <p:sldId id="3881" r:id="rId98"/>
    <p:sldId id="4200" r:id="rId99"/>
    <p:sldId id="4139" r:id="rId100"/>
    <p:sldId id="3873" r:id="rId101"/>
    <p:sldId id="3856" r:id="rId102"/>
    <p:sldId id="2856" r:id="rId103"/>
    <p:sldId id="2857" r:id="rId104"/>
    <p:sldId id="2858" r:id="rId105"/>
    <p:sldId id="2859" r:id="rId106"/>
    <p:sldId id="1151" r:id="rId107"/>
    <p:sldId id="3503" r:id="rId108"/>
    <p:sldId id="1219" r:id="rId109"/>
    <p:sldId id="1220" r:id="rId110"/>
    <p:sldId id="1231" r:id="rId111"/>
    <p:sldId id="1233" r:id="rId112"/>
    <p:sldId id="1939" r:id="rId113"/>
    <p:sldId id="3848" r:id="rId114"/>
    <p:sldId id="3863" r:id="rId115"/>
    <p:sldId id="3814" r:id="rId116"/>
    <p:sldId id="3815" r:id="rId117"/>
    <p:sldId id="3251" r:id="rId118"/>
    <p:sldId id="3176" r:id="rId119"/>
    <p:sldId id="3030" r:id="rId120"/>
    <p:sldId id="2998" r:id="rId121"/>
    <p:sldId id="3177" r:id="rId122"/>
    <p:sldId id="3178" r:id="rId123"/>
    <p:sldId id="3179" r:id="rId124"/>
    <p:sldId id="3180" r:id="rId125"/>
    <p:sldId id="3191" r:id="rId126"/>
    <p:sldId id="3024" r:id="rId127"/>
    <p:sldId id="3192" r:id="rId128"/>
    <p:sldId id="3193" r:id="rId129"/>
    <p:sldId id="3194" r:id="rId130"/>
    <p:sldId id="3181" r:id="rId131"/>
    <p:sldId id="3182" r:id="rId132"/>
    <p:sldId id="3183" r:id="rId133"/>
    <p:sldId id="3184" r:id="rId134"/>
    <p:sldId id="3185" r:id="rId135"/>
    <p:sldId id="3186" r:id="rId136"/>
    <p:sldId id="3187" r:id="rId137"/>
    <p:sldId id="3188" r:id="rId138"/>
    <p:sldId id="3189" r:id="rId139"/>
    <p:sldId id="3190" r:id="rId140"/>
    <p:sldId id="3195" r:id="rId141"/>
    <p:sldId id="3028" r:id="rId142"/>
    <p:sldId id="3033" r:id="rId143"/>
    <p:sldId id="3031" r:id="rId144"/>
    <p:sldId id="3032" r:id="rId145"/>
    <p:sldId id="3034" r:id="rId146"/>
    <p:sldId id="3253" r:id="rId147"/>
    <p:sldId id="3861" r:id="rId148"/>
    <p:sldId id="3839" r:id="rId149"/>
    <p:sldId id="3840" r:id="rId150"/>
    <p:sldId id="3843" r:id="rId151"/>
    <p:sldId id="3841" r:id="rId152"/>
    <p:sldId id="3842" r:id="rId153"/>
    <p:sldId id="3836" r:id="rId154"/>
    <p:sldId id="3846" r:id="rId155"/>
    <p:sldId id="3853" r:id="rId156"/>
    <p:sldId id="3855" r:id="rId157"/>
    <p:sldId id="3852" r:id="rId158"/>
    <p:sldId id="3874" r:id="rId159"/>
    <p:sldId id="3495" r:id="rId160"/>
    <p:sldId id="3477" r:id="rId161"/>
    <p:sldId id="3486" r:id="rId162"/>
    <p:sldId id="3491" r:id="rId163"/>
    <p:sldId id="3489" r:id="rId164"/>
    <p:sldId id="3490" r:id="rId165"/>
    <p:sldId id="3487" r:id="rId166"/>
    <p:sldId id="3493" r:id="rId167"/>
    <p:sldId id="3465" r:id="rId168"/>
    <p:sldId id="3485" r:id="rId169"/>
    <p:sldId id="3488" r:id="rId170"/>
    <p:sldId id="3494" r:id="rId171"/>
    <p:sldId id="3466" r:id="rId172"/>
    <p:sldId id="3470" r:id="rId173"/>
    <p:sldId id="3468" r:id="rId174"/>
    <p:sldId id="3471" r:id="rId175"/>
    <p:sldId id="3469" r:id="rId176"/>
    <p:sldId id="3472" r:id="rId177"/>
    <p:sldId id="3474" r:id="rId178"/>
    <p:sldId id="3475" r:id="rId179"/>
    <p:sldId id="3473" r:id="rId180"/>
    <p:sldId id="3476" r:id="rId181"/>
    <p:sldId id="3480" r:id="rId182"/>
    <p:sldId id="3481" r:id="rId183"/>
    <p:sldId id="3875" r:id="rId184"/>
    <p:sldId id="3870" r:id="rId185"/>
    <p:sldId id="4201" r:id="rId186"/>
    <p:sldId id="3499" r:id="rId1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9437FF"/>
    <a:srgbClr val="D883FF"/>
    <a:srgbClr val="FF8AD8"/>
    <a:srgbClr val="FF2600"/>
    <a:srgbClr val="FF7E79"/>
    <a:srgbClr val="C00000"/>
    <a:srgbClr val="F8CBAD"/>
    <a:srgbClr val="A9D18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24"/>
    <p:restoredTop sz="95424"/>
  </p:normalViewPr>
  <p:slideViewPr>
    <p:cSldViewPr snapToGrid="0" snapToObjects="1">
      <p:cViewPr varScale="1">
        <p:scale>
          <a:sx n="96" d="100"/>
          <a:sy n="96" d="100"/>
        </p:scale>
        <p:origin x="4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5/19/22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5/19/22</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5/19/22</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5/19/22</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5/19/22</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5/19/22</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5/19/22</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5/19/22</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5/19/22</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5/19/22</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5/19/22</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5/19/22</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5/19/22</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www.mis.ntpu.edu.tw/" TargetMode="External"/><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hyperlink" Target="https://www.ntpu.edu.tw/" TargetMode="External"/><Relationship Id="rId17" Type="http://schemas.openxmlformats.org/officeDocument/2006/relationships/image" Target="../media/image9.gif"/><Relationship Id="rId2" Type="http://schemas.openxmlformats.org/officeDocument/2006/relationships/image" Target="../media/image1.jpeg"/><Relationship Id="rId16" Type="http://schemas.openxmlformats.org/officeDocument/2006/relationships/hyperlink" Target="https://web.ntpu.edu.tw/~myday" TargetMode="Externa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https://web.ntpu.edu.tw/~myday/" TargetMode="External"/><Relationship Id="rId5" Type="http://schemas.openxmlformats.org/officeDocument/2006/relationships/image" Target="../media/image4.tiff"/><Relationship Id="rId15" Type="http://schemas.openxmlformats.org/officeDocument/2006/relationships/hyperlink" Target="http://mail.im.tku.edu.tw/~myday/" TargetMode="External"/><Relationship Id="rId10" Type="http://schemas.openxmlformats.org/officeDocument/2006/relationships/hyperlink" Target="https://web.ntpu.edu.tw/~myday/cindex.htm" TargetMode="Externa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hyperlink" Target="http://www.mis.ntpu.edu.tw/en/"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18" Type="http://schemas.openxmlformats.org/officeDocument/2006/relationships/image" Target="../media/image54.jpeg"/><Relationship Id="rId3" Type="http://schemas.openxmlformats.org/officeDocument/2006/relationships/image" Target="../media/image40.jpeg"/><Relationship Id="rId21" Type="http://schemas.openxmlformats.org/officeDocument/2006/relationships/image" Target="../media/image57.jpeg"/><Relationship Id="rId7" Type="http://schemas.openxmlformats.org/officeDocument/2006/relationships/image" Target="../media/image43.jpeg"/><Relationship Id="rId12" Type="http://schemas.openxmlformats.org/officeDocument/2006/relationships/image" Target="../media/image48.jpeg"/><Relationship Id="rId17" Type="http://schemas.openxmlformats.org/officeDocument/2006/relationships/image" Target="../media/image53.jpeg"/><Relationship Id="rId2" Type="http://schemas.openxmlformats.org/officeDocument/2006/relationships/image" Target="../media/image39.png"/><Relationship Id="rId16" Type="http://schemas.openxmlformats.org/officeDocument/2006/relationships/image" Target="../media/image52.jpeg"/><Relationship Id="rId20"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42.jpg"/><Relationship Id="rId11" Type="http://schemas.openxmlformats.org/officeDocument/2006/relationships/image" Target="../media/image47.jpeg"/><Relationship Id="rId5" Type="http://schemas.openxmlformats.org/officeDocument/2006/relationships/hyperlink" Target="mailto:myday@mail.tku.edu.tw" TargetMode="External"/><Relationship Id="rId15" Type="http://schemas.openxmlformats.org/officeDocument/2006/relationships/image" Target="../media/image51.jpeg"/><Relationship Id="rId10" Type="http://schemas.openxmlformats.org/officeDocument/2006/relationships/image" Target="../media/image46.jpeg"/><Relationship Id="rId19" Type="http://schemas.openxmlformats.org/officeDocument/2006/relationships/image" Target="../media/image55.jpeg"/><Relationship Id="rId4" Type="http://schemas.openxmlformats.org/officeDocument/2006/relationships/image" Target="../media/image41.jpeg"/><Relationship Id="rId9" Type="http://schemas.openxmlformats.org/officeDocument/2006/relationships/image" Target="../media/image45.jpeg"/><Relationship Id="rId14" Type="http://schemas.openxmlformats.org/officeDocument/2006/relationships/image" Target="../media/image50.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hyperlink" Target="https://www.amazon.com/DeFi-Future-Finance-Campbell-Harvey-ebook/dp/B09DJV2QLC"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40.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jpg"/><Relationship Id="rId11" Type="http://schemas.openxmlformats.org/officeDocument/2006/relationships/image" Target="../media/image62.jpeg"/><Relationship Id="rId5" Type="http://schemas.openxmlformats.org/officeDocument/2006/relationships/hyperlink" Target="mailto:myday@mail.tku.edu.tw" TargetMode="External"/><Relationship Id="rId10" Type="http://schemas.openxmlformats.org/officeDocument/2006/relationships/image" Target="../media/image61.jpg"/><Relationship Id="rId4" Type="http://schemas.openxmlformats.org/officeDocument/2006/relationships/image" Target="../media/image41.jpeg"/><Relationship Id="rId9" Type="http://schemas.openxmlformats.org/officeDocument/2006/relationships/image" Target="../media/image60.jpeg"/><Relationship Id="rId14" Type="http://schemas.openxmlformats.org/officeDocument/2006/relationships/image" Target="../media/image65.jpeg"/></Relationships>
</file>

<file path=ppt/slides/_rels/slide11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40.jpeg"/><Relationship Id="rId7" Type="http://schemas.openxmlformats.org/officeDocument/2006/relationships/image" Target="../media/image66.jpe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jpg"/><Relationship Id="rId11" Type="http://schemas.openxmlformats.org/officeDocument/2006/relationships/image" Target="../media/image70.jpeg"/><Relationship Id="rId5" Type="http://schemas.openxmlformats.org/officeDocument/2006/relationships/hyperlink" Target="mailto:myday@mail.tku.edu.tw" TargetMode="External"/><Relationship Id="rId10" Type="http://schemas.openxmlformats.org/officeDocument/2006/relationships/image" Target="../media/image69.emf"/><Relationship Id="rId4" Type="http://schemas.openxmlformats.org/officeDocument/2006/relationships/image" Target="../media/image41.jpeg"/><Relationship Id="rId9" Type="http://schemas.openxmlformats.org/officeDocument/2006/relationships/image" Target="../media/image68.jpeg"/></Relationships>
</file>

<file path=ppt/slides/_rels/slide120.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40.jpeg"/><Relationship Id="rId7" Type="http://schemas.openxmlformats.org/officeDocument/2006/relationships/image" Target="../media/image73.jpeg"/><Relationship Id="rId12" Type="http://schemas.openxmlformats.org/officeDocument/2006/relationships/image" Target="../media/image78.jpe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41.jpeg"/><Relationship Id="rId9" Type="http://schemas.openxmlformats.org/officeDocument/2006/relationships/image" Target="../media/image75.jpeg"/></Relationships>
</file>

<file path=ppt/slides/_rels/slide130.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hyperlink" Target="https://www.cryptokitties.co/" TargetMode="External"/><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hyperlink" Target="https://ethereum.org/en/stablecoins/" TargetMode="External"/><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https://cryptodiffer.com/news/ethereum-defi-ecosystem/"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hyperlink" Target="https://tokeny.com/defi-ecosystem/" TargetMode="External"/><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www.ntpu.edu.tw/" TargetMode="External"/><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hyperlink" Target="http://www.mis.ntpu.edu.tw/en/" TargetMode="External"/><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https://web.ntpu.edu.tw/~myday/" TargetMode="External"/><Relationship Id="rId5" Type="http://schemas.openxmlformats.org/officeDocument/2006/relationships/image" Target="../media/image4.tiff"/><Relationship Id="rId15" Type="http://schemas.openxmlformats.org/officeDocument/2006/relationships/hyperlink" Target="https://web.ntpu.edu.tw/~myday" TargetMode="External"/><Relationship Id="rId10" Type="http://schemas.openxmlformats.org/officeDocument/2006/relationships/image" Target="../media/image163.jpeg"/><Relationship Id="rId4" Type="http://schemas.openxmlformats.org/officeDocument/2006/relationships/image" Target="../media/image3.png"/><Relationship Id="rId9" Type="http://schemas.openxmlformats.org/officeDocument/2006/relationships/image" Target="../media/image162.png"/><Relationship Id="rId14" Type="http://schemas.openxmlformats.org/officeDocument/2006/relationships/hyperlink" Target="http://mail.im.tku.edu.tw/~myday/"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s://lynx-project.eu/" TargetMode="External"/><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hyperlink" Target="http://coai.cs.tsinghua.edu.cn/hml/challenge.html" TargetMode="Externa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aseda.app.box.com/v/STC3atNTCIR-14" TargetMode="External"/><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www.mis.ntpu.edu.tw/" TargetMode="External"/><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hyperlink" Target="https://www.ntpu.edu.tw/" TargetMode="External"/><Relationship Id="rId17" Type="http://schemas.openxmlformats.org/officeDocument/2006/relationships/image" Target="../media/image9.gif"/><Relationship Id="rId2" Type="http://schemas.openxmlformats.org/officeDocument/2006/relationships/image" Target="../media/image1.jpeg"/><Relationship Id="rId16" Type="http://schemas.openxmlformats.org/officeDocument/2006/relationships/hyperlink" Target="https://web.ntpu.edu.tw/~myday" TargetMode="Externa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https://web.ntpu.edu.tw/~myday/" TargetMode="External"/><Relationship Id="rId5" Type="http://schemas.openxmlformats.org/officeDocument/2006/relationships/image" Target="../media/image4.tiff"/><Relationship Id="rId15" Type="http://schemas.openxmlformats.org/officeDocument/2006/relationships/hyperlink" Target="http://mail.im.tku.edu.tw/~myday/" TargetMode="External"/><Relationship Id="rId10" Type="http://schemas.openxmlformats.org/officeDocument/2006/relationships/hyperlink" Target="https://web.ntpu.edu.tw/~myday/cindex.htm" TargetMode="Externa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hyperlink" Target="http://www.mis.ntpu.edu.tw/en/" TargetMode="Externa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4.tiff"/><Relationship Id="rId12"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jpeg"/><Relationship Id="rId10" Type="http://schemas.openxmlformats.org/officeDocument/2006/relationships/image" Target="../media/image17.jpg"/><Relationship Id="rId4" Type="http://schemas.openxmlformats.org/officeDocument/2006/relationships/image" Target="../media/image12.pn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sEhmyoTXmGk"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hyperlink" Target="https://innoserve.tca.org.tw/award.aspx"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en.wikipedia.org/wiki/Text_mining"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hyperlink" Target="https://www.amazon.com/Natural-Language-Processing-Transformers-Applications/dp/1098103246"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hyperlink" Target="https://www.amazon.com/Transformers-Natural-Language-Processing-architectures/dp/1800565798"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innoserve.tca.org.tw/award.aspx"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hyperlink" Target="https://www.amazon.com/Mastering-Transformers-state-art-processing/dp/1801077657/"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hyperlink" Target="https://www.amazon.com/Practical-Natural-Language-Processing-Pragmatic/dp/1492054054"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www.amazon.com/Practical-Natural-Language-Processing-Pragmatic/dp/1492054054" TargetMode="External"/><Relationship Id="rId1" Type="http://schemas.openxmlformats.org/officeDocument/2006/relationships/slideLayout" Target="../slideLayouts/slideLayout2.xml"/><Relationship Id="rId5" Type="http://schemas.openxmlformats.org/officeDocument/2006/relationships/image" Target="../media/image101.jpg"/><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microsoft.com/en-us/research/blog/turing-nlg-a-17-billion-parameter-language-model-by-microsoft/" TargetMode="External"/><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mailto:myday@mail.tku.edu.tw" TargetMode="Externa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mailto:myday@mail.tku.edu.tw" TargetMode="External"/><Relationship Id="rId7"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3.jpeg"/><Relationship Id="rId9" Type="http://schemas.openxmlformats.org/officeDocument/2006/relationships/image" Target="../media/image26.jpeg"/></Relationships>
</file>

<file path=ppt/slides/_rels/slide8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huggingface.co/" TargetMode="External"/><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huggingface.co/docs/transformers/index"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huggingface.co/"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98.jpg"/></Relationships>
</file>

<file path=ppt/slides/_rels/slide88.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98.jpg"/></Relationships>
</file>

<file path=ppt/slides/_rels/slide89.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26.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90.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67D42-C071-0746-9E64-B1C0514B91D2}"/>
              </a:ext>
            </a:extLst>
          </p:cNvPr>
          <p:cNvSpPr>
            <a:spLocks noGrp="1"/>
          </p:cNvSpPr>
          <p:nvPr>
            <p:ph type="ctrTitle"/>
          </p:nvPr>
        </p:nvSpPr>
        <p:spPr>
          <a:xfrm>
            <a:off x="443345" y="1290798"/>
            <a:ext cx="11305310" cy="1588621"/>
          </a:xfrm>
        </p:spPr>
        <p:txBody>
          <a:bodyPr>
            <a:normAutofit fontScale="90000"/>
          </a:bodyPr>
          <a:lstStyle/>
          <a:p>
            <a:pPr>
              <a:lnSpc>
                <a:spcPct val="100000"/>
              </a:lnSpc>
            </a:pPr>
            <a:r>
              <a:rPr lang="en-US" altLang="zh-TW" sz="4400" dirty="0">
                <a:solidFill>
                  <a:srgbClr val="C00000"/>
                </a:solidFill>
                <a:latin typeface="Calibri" panose="020F0502020204030204" pitchFamily="34" charset="0"/>
                <a:ea typeface="Heiti TC Medium" pitchFamily="2" charset="-128"/>
                <a:cs typeface="Calibri" panose="020F0502020204030204" pitchFamily="34" charset="0"/>
              </a:rPr>
              <a:t>Artificial Intelligence for Text Analytics in FinTech</a:t>
            </a:r>
            <a:br>
              <a:rPr lang="en-US" altLang="zh-TW" dirty="0">
                <a:solidFill>
                  <a:srgbClr val="C00000"/>
                </a:solidFill>
                <a:latin typeface="Heiti TC Medium" pitchFamily="2" charset="-128"/>
                <a:ea typeface="Heiti TC Medium" pitchFamily="2" charset="-128"/>
              </a:rPr>
            </a:br>
            <a:r>
              <a:rPr lang="en-US" altLang="zh-TW" dirty="0">
                <a:solidFill>
                  <a:srgbClr val="C00000"/>
                </a:solidFill>
                <a:latin typeface="Heiti TC Medium" pitchFamily="2" charset="-128"/>
                <a:ea typeface="Heiti TC Medium" pitchFamily="2" charset="-128"/>
              </a:rPr>
              <a:t>(</a:t>
            </a:r>
            <a:r>
              <a:rPr lang="zh-TW" altLang="en-US" dirty="0">
                <a:solidFill>
                  <a:srgbClr val="C00000"/>
                </a:solidFill>
                <a:latin typeface="Heiti TC Medium" pitchFamily="2" charset="-128"/>
                <a:ea typeface="Heiti TC Medium" pitchFamily="2" charset="-128"/>
              </a:rPr>
              <a:t>金融科技人工智慧文本分析</a:t>
            </a:r>
            <a:r>
              <a:rPr lang="en-US" altLang="zh-TW" dirty="0">
                <a:solidFill>
                  <a:srgbClr val="C00000"/>
                </a:solidFill>
                <a:latin typeface="Heiti TC Medium" pitchFamily="2" charset="-128"/>
                <a:ea typeface="Heiti TC Medium" pitchFamily="2" charset="-128"/>
              </a:rPr>
              <a:t>)</a:t>
            </a:r>
            <a:endParaRPr lang="en-US" sz="4000" dirty="0">
              <a:solidFill>
                <a:srgbClr val="C00000"/>
              </a:solidFill>
              <a:latin typeface="Calibri" panose="020F0502020204030204" pitchFamily="34" charset="0"/>
              <a:ea typeface="Heiti TC Medium" pitchFamily="2" charset="-128"/>
              <a:cs typeface="Calibri" panose="020F0502020204030204" pitchFamily="34" charset="0"/>
            </a:endParaRPr>
          </a:p>
        </p:txBody>
      </p:sp>
      <p:sp>
        <p:nvSpPr>
          <p:cNvPr id="4" name="Slide Number Placeholder 3">
            <a:extLst>
              <a:ext uri="{FF2B5EF4-FFF2-40B4-BE49-F238E27FC236}">
                <a16:creationId xmlns:a16="http://schemas.microsoft.com/office/drawing/2014/main" id="{61075702-275C-EC48-88A7-DE704319104B}"/>
              </a:ext>
            </a:extLst>
          </p:cNvPr>
          <p:cNvSpPr>
            <a:spLocks noGrp="1"/>
          </p:cNvSpPr>
          <p:nvPr>
            <p:ph type="sldNum" sz="quarter" idx="12"/>
          </p:nvPr>
        </p:nvSpPr>
        <p:spPr/>
        <p:txBody>
          <a:bodyPr/>
          <a:lstStyle/>
          <a:p>
            <a:fld id="{5D6FF71F-CF6A-4C46-8F9B-61D49EEA70E3}" type="slidenum">
              <a:rPr lang="en-US" smtClean="0"/>
              <a:t>1</a:t>
            </a:fld>
            <a:endParaRPr lang="en-US"/>
          </a:p>
        </p:txBody>
      </p:sp>
      <p:pic>
        <p:nvPicPr>
          <p:cNvPr id="6" name="Picture 4" descr="http://mail.tku.edu.tw/myday/images/Myday_Photo.jpg">
            <a:extLst>
              <a:ext uri="{FF2B5EF4-FFF2-40B4-BE49-F238E27FC236}">
                <a16:creationId xmlns:a16="http://schemas.microsoft.com/office/drawing/2014/main" id="{B70FF53B-DC87-8947-814D-5F9D6A8FEBF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3466" y="4467459"/>
            <a:ext cx="1061722" cy="1314513"/>
          </a:xfrm>
          <a:prstGeom prst="rect">
            <a:avLst/>
          </a:prstGeom>
          <a:noFill/>
        </p:spPr>
      </p:pic>
      <p:pic>
        <p:nvPicPr>
          <p:cNvPr id="7" name="Picture 6">
            <a:extLst>
              <a:ext uri="{FF2B5EF4-FFF2-40B4-BE49-F238E27FC236}">
                <a16:creationId xmlns:a16="http://schemas.microsoft.com/office/drawing/2014/main" id="{CF23D206-BC99-514C-B5C0-F6D5C12969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7C060C21-0FBF-B146-9B75-B6BC75ABEB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2" name="Picture 11">
            <a:extLst>
              <a:ext uri="{FF2B5EF4-FFF2-40B4-BE49-F238E27FC236}">
                <a16:creationId xmlns:a16="http://schemas.microsoft.com/office/drawing/2014/main" id="{747B0886-1BC9-EB4E-BC19-DB63E8DC71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pic>
        <p:nvPicPr>
          <p:cNvPr id="13" name="Picture 12">
            <a:extLst>
              <a:ext uri="{FF2B5EF4-FFF2-40B4-BE49-F238E27FC236}">
                <a16:creationId xmlns:a16="http://schemas.microsoft.com/office/drawing/2014/main" id="{825AFF68-55EF-E644-899B-629CA3F69F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662" y="4869076"/>
            <a:ext cx="421513" cy="511280"/>
          </a:xfrm>
          <a:prstGeom prst="rect">
            <a:avLst/>
          </a:prstGeom>
        </p:spPr>
      </p:pic>
      <p:pic>
        <p:nvPicPr>
          <p:cNvPr id="14" name="Picture 13">
            <a:extLst>
              <a:ext uri="{FF2B5EF4-FFF2-40B4-BE49-F238E27FC236}">
                <a16:creationId xmlns:a16="http://schemas.microsoft.com/office/drawing/2014/main" id="{210AD5AA-B6EC-A04D-81ED-A4C9745838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647" y="5301392"/>
            <a:ext cx="511280" cy="511280"/>
          </a:xfrm>
          <a:prstGeom prst="rect">
            <a:avLst/>
          </a:prstGeom>
        </p:spPr>
      </p:pic>
      <p:pic>
        <p:nvPicPr>
          <p:cNvPr id="15" name="Picture 14">
            <a:extLst>
              <a:ext uri="{FF2B5EF4-FFF2-40B4-BE49-F238E27FC236}">
                <a16:creationId xmlns:a16="http://schemas.microsoft.com/office/drawing/2014/main" id="{34598370-D331-5E4F-99AD-2E8F20E16BF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2842" y="5296698"/>
            <a:ext cx="511280" cy="511280"/>
          </a:xfrm>
          <a:prstGeom prst="rect">
            <a:avLst/>
          </a:prstGeom>
        </p:spPr>
      </p:pic>
      <p:pic>
        <p:nvPicPr>
          <p:cNvPr id="16" name="Picture 15">
            <a:extLst>
              <a:ext uri="{FF2B5EF4-FFF2-40B4-BE49-F238E27FC236}">
                <a16:creationId xmlns:a16="http://schemas.microsoft.com/office/drawing/2014/main" id="{5CB14793-FA5C-C64B-8D83-F964E12EC4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0309" y="4397487"/>
            <a:ext cx="953813" cy="430151"/>
          </a:xfrm>
          <a:prstGeom prst="rect">
            <a:avLst/>
          </a:prstGeom>
        </p:spPr>
      </p:pic>
      <p:sp>
        <p:nvSpPr>
          <p:cNvPr id="21" name="文字方塊 5">
            <a:extLst>
              <a:ext uri="{FF2B5EF4-FFF2-40B4-BE49-F238E27FC236}">
                <a16:creationId xmlns:a16="http://schemas.microsoft.com/office/drawing/2014/main" id="{C694E8BC-63ED-2449-86D8-D3A9F8075CE1}"/>
              </a:ext>
            </a:extLst>
          </p:cNvPr>
          <p:cNvSpPr txBox="1">
            <a:spLocks noChangeArrowheads="1"/>
          </p:cNvSpPr>
          <p:nvPr/>
        </p:nvSpPr>
        <p:spPr bwMode="auto">
          <a:xfrm>
            <a:off x="1109433" y="3016128"/>
            <a:ext cx="9973135"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400" dirty="0">
                <a:solidFill>
                  <a:srgbClr val="7F7F7F"/>
                </a:solidFill>
              </a:rPr>
              <a:t>Host: </a:t>
            </a:r>
            <a:r>
              <a:rPr lang="zh-TW" altLang="en-US" sz="1400" dirty="0">
                <a:solidFill>
                  <a:srgbClr val="7F7F7F"/>
                </a:solidFill>
                <a:latin typeface="Heiti TC Medium" pitchFamily="2" charset="-128"/>
                <a:ea typeface="Heiti TC Medium" pitchFamily="2" charset="-128"/>
              </a:rPr>
              <a:t>林川傑 助理教授  </a:t>
            </a:r>
            <a:r>
              <a:rPr lang="en-US" altLang="zh-TW" sz="1400" dirty="0">
                <a:solidFill>
                  <a:srgbClr val="7F7F7F"/>
                </a:solidFill>
              </a:rPr>
              <a:t>(</a:t>
            </a:r>
            <a:r>
              <a:rPr lang="en-US" altLang="zh-TW" sz="1400" dirty="0">
                <a:solidFill>
                  <a:srgbClr val="7F7F7F"/>
                </a:solidFill>
                <a:latin typeface="Heiti TC Medium" pitchFamily="2" charset="-128"/>
                <a:ea typeface="Heiti TC Medium" pitchFamily="2" charset="-128"/>
              </a:rPr>
              <a:t>Prof. </a:t>
            </a:r>
            <a:r>
              <a:rPr lang="en-US" altLang="zh-TW" sz="1400" dirty="0" err="1">
                <a:solidFill>
                  <a:srgbClr val="7F7F7F"/>
                </a:solidFill>
                <a:latin typeface="Heiti TC Medium" pitchFamily="2" charset="-128"/>
                <a:ea typeface="Heiti TC Medium" pitchFamily="2" charset="-128"/>
              </a:rPr>
              <a:t>Chuan-Jie</a:t>
            </a:r>
            <a:r>
              <a:rPr lang="en-US" altLang="zh-TW" sz="1400" dirty="0">
                <a:solidFill>
                  <a:srgbClr val="7F7F7F"/>
                </a:solidFill>
                <a:latin typeface="Heiti TC Medium" pitchFamily="2" charset="-128"/>
                <a:ea typeface="Heiti TC Medium" pitchFamily="2" charset="-128"/>
              </a:rPr>
              <a:t> Lin)</a:t>
            </a:r>
            <a:br>
              <a:rPr lang="en-US" altLang="zh-TW" sz="1400" dirty="0">
                <a:solidFill>
                  <a:srgbClr val="7F7F7F"/>
                </a:solidFill>
              </a:rPr>
            </a:br>
            <a:r>
              <a:rPr lang="en-US" altLang="zh-TW" sz="1600" dirty="0">
                <a:solidFill>
                  <a:srgbClr val="7F7F7F"/>
                </a:solidFill>
              </a:rPr>
              <a:t>Department of Computer Science and Engineering, National Taiwan Ocean University (NTOU)</a:t>
            </a:r>
          </a:p>
          <a:p>
            <a:pPr algn="ctr" eaLnBrk="1" hangingPunct="1">
              <a:spcBef>
                <a:spcPct val="0"/>
              </a:spcBef>
              <a:buFontTx/>
              <a:buNone/>
            </a:pPr>
            <a:r>
              <a:rPr lang="en-US" altLang="zh-TW" sz="1600" dirty="0">
                <a:solidFill>
                  <a:srgbClr val="7F7F7F"/>
                </a:solidFill>
              </a:rPr>
              <a:t>Time: 13:00-15:00, May 19, 2022 (Thursday)</a:t>
            </a:r>
          </a:p>
          <a:p>
            <a:pPr algn="ctr" eaLnBrk="1" hangingPunct="1">
              <a:spcBef>
                <a:spcPct val="0"/>
              </a:spcBef>
              <a:buFontTx/>
              <a:buNone/>
            </a:pPr>
            <a:r>
              <a:rPr kumimoji="0" lang="en-US" altLang="zh-TW" sz="1600" dirty="0">
                <a:solidFill>
                  <a:srgbClr val="7F7F7F"/>
                </a:solidFill>
              </a:rPr>
              <a:t>Place</a:t>
            </a:r>
            <a:r>
              <a:rPr lang="en-US" altLang="zh-TW" sz="1600" dirty="0">
                <a:solidFill>
                  <a:srgbClr val="7F7F7F"/>
                </a:solidFill>
              </a:rPr>
              <a:t>: </a:t>
            </a:r>
            <a:r>
              <a:rPr kumimoji="0" lang="en-US" altLang="zh-TW" sz="1600" dirty="0">
                <a:solidFill>
                  <a:srgbClr val="7F7F7F"/>
                </a:solidFill>
              </a:rPr>
              <a:t>Microsoft Teams,  NTOU</a:t>
            </a:r>
          </a:p>
        </p:txBody>
      </p:sp>
      <p:sp>
        <p:nvSpPr>
          <p:cNvPr id="22" name="Subtitle 2">
            <a:extLst>
              <a:ext uri="{FF2B5EF4-FFF2-40B4-BE49-F238E27FC236}">
                <a16:creationId xmlns:a16="http://schemas.microsoft.com/office/drawing/2014/main" id="{2C23060F-0A47-D24C-9F7A-0C2FB4D1A2E2}"/>
              </a:ext>
            </a:extLst>
          </p:cNvPr>
          <p:cNvSpPr>
            <a:spLocks noGrp="1"/>
          </p:cNvSpPr>
          <p:nvPr>
            <p:ph type="subTitle" idx="1"/>
          </p:nvPr>
        </p:nvSpPr>
        <p:spPr>
          <a:xfrm>
            <a:off x="2252861" y="4265091"/>
            <a:ext cx="7686279" cy="2659848"/>
          </a:xfrm>
        </p:spPr>
        <p:txBody>
          <a:bodyPr>
            <a:normAutofit fontScale="25000" lnSpcReduction="20000"/>
          </a:bodyPr>
          <a:lstStyle/>
          <a:p>
            <a:pPr algn="ctr">
              <a:lnSpc>
                <a:spcPct val="120000"/>
              </a:lnSpc>
              <a:spcBef>
                <a:spcPts val="0"/>
              </a:spcBef>
            </a:pPr>
            <a:r>
              <a:rPr lang="zh-TW" altLang="en-US" sz="14400" b="1" dirty="0">
                <a:solidFill>
                  <a:srgbClr val="898989"/>
                </a:solidFill>
                <a:latin typeface="HEITI TC MEDIUM" pitchFamily="2" charset="-128"/>
                <a:ea typeface="HEITI TC MEDIUM" pitchFamily="2" charset="-128"/>
                <a:hlinkClick r:id="rId10"/>
              </a:rPr>
              <a:t>戴敏育</a:t>
            </a:r>
            <a:r>
              <a:rPr lang="en-US" altLang="zh-TW" sz="14400" b="1" dirty="0">
                <a:solidFill>
                  <a:srgbClr val="898989"/>
                </a:solidFill>
                <a:latin typeface="HEITI TC MEDIUM" pitchFamily="2" charset="-128"/>
                <a:ea typeface="HEITI TC MEDIUM" pitchFamily="2" charset="-128"/>
              </a:rPr>
              <a:t> </a:t>
            </a:r>
            <a:r>
              <a:rPr lang="zh-TW" altLang="en-US" sz="14400" dirty="0">
                <a:solidFill>
                  <a:schemeClr val="accent1"/>
                </a:solidFill>
                <a:latin typeface="Heiti TC Medium" pitchFamily="2" charset="-128"/>
                <a:ea typeface="Heiti TC Medium" pitchFamily="2" charset="-128"/>
                <a:cs typeface="Calibri" panose="020F0502020204030204" pitchFamily="34" charset="0"/>
              </a:rPr>
              <a:t>副教授</a:t>
            </a:r>
            <a:endParaRPr lang="en-US" altLang="zh-TW" sz="14400" dirty="0">
              <a:solidFill>
                <a:schemeClr val="accent1"/>
              </a:solidFill>
              <a:latin typeface="Heiti TC Medium" pitchFamily="2" charset="-128"/>
              <a:ea typeface="Heiti TC Medium" pitchFamily="2" charset="-128"/>
              <a:cs typeface="Calibri" panose="020F0502020204030204" pitchFamily="34" charset="0"/>
            </a:endParaRPr>
          </a:p>
          <a:p>
            <a:pPr algn="ctr">
              <a:lnSpc>
                <a:spcPct val="120000"/>
              </a:lnSpc>
              <a:spcBef>
                <a:spcPts val="0"/>
              </a:spcBef>
            </a:pPr>
            <a:r>
              <a:rPr lang="en-US" altLang="zh-TW" sz="14000" b="1" dirty="0">
                <a:solidFill>
                  <a:srgbClr val="898989"/>
                </a:solidFill>
                <a:cs typeface="Calibri" panose="020F0502020204030204" pitchFamily="34" charset="0"/>
                <a:hlinkClick r:id="rId11"/>
              </a:rPr>
              <a:t>Min-Yuh Day</a:t>
            </a:r>
            <a:r>
              <a:rPr lang="en-US" altLang="zh-TW" sz="14000" b="1"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0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000" dirty="0">
                <a:solidFill>
                  <a:schemeClr val="accent1"/>
                </a:solidFill>
                <a:latin typeface="Calibri" panose="020F0502020204030204" pitchFamily="34" charset="0"/>
                <a:ea typeface="標楷體" pitchFamily="65" charset="-120"/>
                <a:cs typeface="Calibri" panose="020F0502020204030204" pitchFamily="34" charset="0"/>
              </a:rPr>
              <a:t>, Associate</a:t>
            </a:r>
            <a:r>
              <a:rPr lang="zh-TW" altLang="en-US" sz="140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000" dirty="0">
                <a:solidFill>
                  <a:schemeClr val="accent1"/>
                </a:solidFill>
                <a:latin typeface="Calibri" panose="020F0502020204030204" pitchFamily="34" charset="0"/>
                <a:ea typeface="標楷體" pitchFamily="65" charset="-120"/>
                <a:cs typeface="Calibri" panose="020F0502020204030204" pitchFamily="34" charset="0"/>
              </a:rPr>
              <a:t>Professor</a:t>
            </a:r>
            <a:endParaRPr kumimoji="0" lang="en-US" altLang="zh-TW" sz="14000" dirty="0">
              <a:solidFill>
                <a:schemeClr val="accent1"/>
              </a:solidFill>
              <a:latin typeface="Calibri" panose="020F0502020204030204" pitchFamily="34" charset="0"/>
              <a:ea typeface="標楷體" pitchFamily="65" charset="-120"/>
              <a:cs typeface="Calibri" panose="020F0502020204030204" pitchFamily="34" charset="0"/>
            </a:endParaRPr>
          </a:p>
          <a:p>
            <a:pPr algn="ctr">
              <a:lnSpc>
                <a:spcPct val="120000"/>
              </a:lnSpc>
              <a:spcBef>
                <a:spcPts val="600"/>
              </a:spcBef>
            </a:pPr>
            <a:r>
              <a:rPr lang="zh-TW" altLang="en-US" sz="14400" b="1" dirty="0">
                <a:latin typeface="HEITI TC MEDIUM" pitchFamily="2" charset="-128"/>
                <a:ea typeface="HEITI TC MEDIUM" pitchFamily="2" charset="-128"/>
                <a:cs typeface="DFKai-SB" panose="03000509000000000000" pitchFamily="49" charset="-120"/>
                <a:hlinkClick r:id="rId12"/>
              </a:rPr>
              <a:t>國立臺北大學</a:t>
            </a:r>
            <a:r>
              <a:rPr lang="zh-TW" altLang="en-US" sz="14400" b="1" dirty="0">
                <a:latin typeface="HEITI TC MEDIUM" pitchFamily="2" charset="-128"/>
                <a:ea typeface="HEITI TC MEDIUM" pitchFamily="2" charset="-128"/>
                <a:cs typeface="DFKai-SB" panose="03000509000000000000" pitchFamily="49" charset="-120"/>
              </a:rPr>
              <a:t> </a:t>
            </a:r>
            <a:r>
              <a:rPr lang="zh-TW" altLang="en-US" sz="14400" b="1" dirty="0">
                <a:latin typeface="HEITI TC MEDIUM" pitchFamily="2" charset="-128"/>
                <a:ea typeface="HEITI TC MEDIUM" pitchFamily="2" charset="-128"/>
                <a:cs typeface="DFKai-SB" panose="03000509000000000000" pitchFamily="49" charset="-120"/>
                <a:hlinkClick r:id="rId13"/>
              </a:rPr>
              <a:t>資訊管理研究所</a:t>
            </a:r>
            <a:endParaRPr lang="en-US" altLang="zh-TW" sz="14400" b="1" dirty="0">
              <a:latin typeface="HEITI TC MEDIUM" pitchFamily="2" charset="-128"/>
              <a:ea typeface="HEITI TC MEDIUM" pitchFamily="2" charset="-128"/>
              <a:cs typeface="DFKai-SB" panose="03000509000000000000" pitchFamily="49" charset="-120"/>
            </a:endParaRPr>
          </a:p>
          <a:p>
            <a:pPr algn="ctr">
              <a:lnSpc>
                <a:spcPct val="120000"/>
              </a:lnSpc>
              <a:spcBef>
                <a:spcPts val="600"/>
              </a:spcBef>
            </a:pPr>
            <a:r>
              <a:rPr lang="en-US" sz="8000" b="1" dirty="0">
                <a:latin typeface="Calibri" panose="020F0502020204030204" pitchFamily="34" charset="0"/>
                <a:cs typeface="Calibri" panose="020F0502020204030204" pitchFamily="34" charset="0"/>
                <a:hlinkClick r:id="rId14"/>
              </a:rPr>
              <a:t>Institute of Information Management</a:t>
            </a:r>
            <a:r>
              <a:rPr lang="en-US" sz="8000" b="1" dirty="0">
                <a:latin typeface="Calibri" panose="020F0502020204030204" pitchFamily="34" charset="0"/>
                <a:cs typeface="Calibri" panose="020F0502020204030204" pitchFamily="34" charset="0"/>
              </a:rPr>
              <a:t>, </a:t>
            </a:r>
            <a:r>
              <a:rPr lang="en-US" sz="8000" b="1" dirty="0">
                <a:latin typeface="Calibri" panose="020F0502020204030204" pitchFamily="34" charset="0"/>
                <a:cs typeface="Calibri" panose="020F0502020204030204" pitchFamily="34" charset="0"/>
                <a:hlinkClick r:id="rId12"/>
              </a:rPr>
              <a:t>National Taipei University</a:t>
            </a:r>
            <a:endParaRPr lang="en-US" altLang="zh-TW" sz="8000" b="1" dirty="0">
              <a:solidFill>
                <a:srgbClr val="898989"/>
              </a:solidFill>
              <a:latin typeface="Calibri" panose="020F0502020204030204" pitchFamily="34" charset="0"/>
              <a:cs typeface="Calibri" panose="020F0502020204030204" pitchFamily="34" charset="0"/>
              <a:hlinkClick r:id="rId15"/>
            </a:endParaRPr>
          </a:p>
          <a:p>
            <a:pPr algn="ctr">
              <a:lnSpc>
                <a:spcPct val="120000"/>
              </a:lnSpc>
              <a:spcBef>
                <a:spcPts val="600"/>
              </a:spcBef>
            </a:pPr>
            <a:r>
              <a:rPr lang="en-US" sz="4000" b="0" dirty="0">
                <a:latin typeface="Arial" panose="020B0604020202020204" pitchFamily="34" charset="0"/>
                <a:cs typeface="Arial" panose="020B0604020202020204" pitchFamily="34" charset="0"/>
                <a:hlinkClick r:id="rId16"/>
              </a:rPr>
              <a:t>https://web.ntpu.edu.tw/~myday</a:t>
            </a:r>
            <a:endParaRPr lang="en-US" sz="4000" b="0" dirty="0">
              <a:latin typeface="Arial" panose="020B0604020202020204" pitchFamily="34" charset="0"/>
              <a:cs typeface="Arial" panose="020B0604020202020204" pitchFamily="34" charset="0"/>
            </a:endParaRPr>
          </a:p>
          <a:p>
            <a:pPr algn="ctr">
              <a:lnSpc>
                <a:spcPct val="120000"/>
              </a:lnSpc>
              <a:spcBef>
                <a:spcPts val="600"/>
              </a:spcBef>
            </a:pPr>
            <a:r>
              <a:rPr lang="en-US" altLang="zh-TW" sz="3700" dirty="0">
                <a:solidFill>
                  <a:srgbClr val="898989"/>
                </a:solidFill>
                <a:cs typeface="Times New Roman" pitchFamily="18" charset="0"/>
              </a:rPr>
              <a:t>2022-05-19</a:t>
            </a:r>
            <a:endParaRPr lang="en-US" sz="3700" dirty="0">
              <a:solidFill>
                <a:schemeClr val="bg1">
                  <a:lumMod val="6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A262DE2-1D34-E3C6-DE54-669D6851EB03}"/>
              </a:ext>
            </a:extLst>
          </p:cNvPr>
          <p:cNvPicPr>
            <a:picLocks noChangeAspect="1"/>
          </p:cNvPicPr>
          <p:nvPr/>
        </p:nvPicPr>
        <p:blipFill>
          <a:blip r:embed="rId17"/>
          <a:stretch>
            <a:fillRect/>
          </a:stretch>
        </p:blipFill>
        <p:spPr>
          <a:xfrm>
            <a:off x="159435" y="127854"/>
            <a:ext cx="814493" cy="786014"/>
          </a:xfrm>
          <a:prstGeom prst="rect">
            <a:avLst/>
          </a:prstGeom>
        </p:spPr>
      </p:pic>
      <p:sp>
        <p:nvSpPr>
          <p:cNvPr id="17" name="TextBox 16">
            <a:extLst>
              <a:ext uri="{FF2B5EF4-FFF2-40B4-BE49-F238E27FC236}">
                <a16:creationId xmlns:a16="http://schemas.microsoft.com/office/drawing/2014/main" id="{DA593547-50B7-2835-EB93-7364AA70B10E}"/>
              </a:ext>
            </a:extLst>
          </p:cNvPr>
          <p:cNvSpPr txBox="1"/>
          <p:nvPr/>
        </p:nvSpPr>
        <p:spPr>
          <a:xfrm>
            <a:off x="131059" y="877117"/>
            <a:ext cx="871244" cy="246221"/>
          </a:xfrm>
          <a:prstGeom prst="rect">
            <a:avLst/>
          </a:prstGeom>
          <a:noFill/>
        </p:spPr>
        <p:txBody>
          <a:bodyPr wrap="square" lIns="0" tIns="0" rIns="0" bIns="0">
            <a:spAutoFit/>
          </a:bodyPr>
          <a:lstStyle/>
          <a:p>
            <a:pPr algn="ctr"/>
            <a:r>
              <a:rPr lang="en-US" sz="1600" b="1" dirty="0"/>
              <a:t>NTOU</a:t>
            </a:r>
          </a:p>
        </p:txBody>
      </p:sp>
    </p:spTree>
    <p:extLst>
      <p:ext uri="{BB962C8B-B14F-4D97-AF65-F5344CB8AC3E}">
        <p14:creationId xmlns:p14="http://schemas.microsoft.com/office/powerpoint/2010/main" val="1093541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9496" y="40088"/>
            <a:ext cx="963680" cy="436585"/>
          </a:xfrm>
          <a:prstGeom prst="rect">
            <a:avLst/>
          </a:prstGeom>
        </p:spPr>
      </p:pic>
      <p:pic>
        <p:nvPicPr>
          <p:cNvPr id="8" name="Picture 5" descr="C:\Users\myday\Downloads\TKU-logo-12c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77206" y="1"/>
            <a:ext cx="855298" cy="851587"/>
          </a:xfrm>
          <a:prstGeom prst="rect">
            <a:avLst/>
          </a:prstGeom>
          <a:noFill/>
          <a:ln w="9525">
            <a:noFill/>
            <a:miter lim="800000"/>
            <a:headEnd/>
            <a:tailEnd/>
          </a:ln>
        </p:spPr>
      </p:pic>
      <p:sp>
        <p:nvSpPr>
          <p:cNvPr id="2" name="標題 1"/>
          <p:cNvSpPr>
            <a:spLocks noGrp="1"/>
          </p:cNvSpPr>
          <p:nvPr>
            <p:ph type="ctrTitle"/>
          </p:nvPr>
        </p:nvSpPr>
        <p:spPr>
          <a:xfrm>
            <a:off x="1502096" y="788400"/>
            <a:ext cx="9289032" cy="1272449"/>
          </a:xfrm>
        </p:spPr>
        <p:txBody>
          <a:bodyPr>
            <a:normAutofit/>
          </a:bodyPr>
          <a:lstStyle/>
          <a:p>
            <a:r>
              <a:rPr lang="en-US" altLang="zh-TW" sz="3800" dirty="0"/>
              <a:t>IMTKU Question Answering System for </a:t>
            </a:r>
            <a:br>
              <a:rPr lang="en-US" altLang="zh-TW" sz="3800" dirty="0"/>
            </a:br>
            <a:r>
              <a:rPr lang="en-US" altLang="zh-TW" sz="3800" dirty="0"/>
              <a:t>World History Exams at </a:t>
            </a:r>
            <a:r>
              <a:rPr lang="en-US" altLang="zh-TW" sz="3800" dirty="0">
                <a:solidFill>
                  <a:srgbClr val="C00000"/>
                </a:solidFill>
              </a:rPr>
              <a:t>NTCIR-12</a:t>
            </a:r>
            <a:r>
              <a:rPr lang="en-US" altLang="zh-TW" sz="3800" dirty="0"/>
              <a:t> QA Lab2</a:t>
            </a:r>
            <a:endParaRPr lang="zh-TW" altLang="en-US" sz="3800" dirty="0">
              <a:solidFill>
                <a:srgbClr val="C00000"/>
              </a:solidFill>
            </a:endParaRPr>
          </a:p>
        </p:txBody>
      </p:sp>
      <p:pic>
        <p:nvPicPr>
          <p:cNvPr id="9" name="Picture 6" descr="C:\Users\myday\Downloads\TKU-title15cm.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96201" y="312912"/>
            <a:ext cx="1756343" cy="451793"/>
          </a:xfrm>
          <a:prstGeom prst="rect">
            <a:avLst/>
          </a:prstGeom>
          <a:noFill/>
          <a:ln w="9525">
            <a:noFill/>
            <a:miter lim="800000"/>
            <a:headEnd/>
            <a:tailEnd/>
          </a:ln>
        </p:spPr>
      </p:pic>
      <p:sp>
        <p:nvSpPr>
          <p:cNvPr id="15" name="副標題 2"/>
          <p:cNvSpPr txBox="1">
            <a:spLocks/>
          </p:cNvSpPr>
          <p:nvPr/>
        </p:nvSpPr>
        <p:spPr>
          <a:xfrm>
            <a:off x="1643112" y="6380918"/>
            <a:ext cx="8496944" cy="432048"/>
          </a:xfrm>
          <a:prstGeom prst="rect">
            <a:avLst/>
          </a:prstGeom>
        </p:spPr>
        <p:txBody>
          <a:bodyPr vert="horz" lIns="91440" tIns="45720" rIns="91440" bIns="45720" rtlCol="0">
            <a:noAutofit/>
          </a:bodyPr>
          <a:lstStyle/>
          <a:p>
            <a:pPr algn="ctr">
              <a:spcBef>
                <a:spcPct val="20000"/>
              </a:spcBef>
              <a:defRPr/>
            </a:pPr>
            <a:r>
              <a:rPr lang="en-US" altLang="zh-TW" sz="1400" dirty="0">
                <a:solidFill>
                  <a:schemeClr val="tx1">
                    <a:tint val="75000"/>
                  </a:schemeClr>
                </a:solidFill>
                <a:hlinkClick r:id="rId5"/>
              </a:rPr>
              <a:t>myday@mail.tku.edu.tw</a:t>
            </a:r>
            <a:endParaRPr lang="en-US" altLang="zh-TW" sz="1400" dirty="0">
              <a:solidFill>
                <a:schemeClr val="tx1">
                  <a:tint val="75000"/>
                </a:schemeClr>
              </a:solidFill>
            </a:endParaRPr>
          </a:p>
          <a:p>
            <a:pPr lvl="0" algn="ctr">
              <a:defRPr/>
            </a:pPr>
            <a:r>
              <a:rPr lang="en-US" altLang="zh-TW" sz="1400" dirty="0">
                <a:solidFill>
                  <a:schemeClr val="tx1">
                    <a:tint val="75000"/>
                  </a:schemeClr>
                </a:solidFill>
              </a:rPr>
              <a:t>NTCIR-12 Conference, June 7-10, 2016, Tokyo, Japan</a:t>
            </a:r>
          </a:p>
        </p:txBody>
      </p:sp>
      <p:sp>
        <p:nvSpPr>
          <p:cNvPr id="6" name="矩形 5"/>
          <p:cNvSpPr/>
          <p:nvPr/>
        </p:nvSpPr>
        <p:spPr>
          <a:xfrm>
            <a:off x="1533962" y="4379483"/>
            <a:ext cx="1151148" cy="323165"/>
          </a:xfrm>
          <a:prstGeom prst="rect">
            <a:avLst/>
          </a:prstGeom>
        </p:spPr>
        <p:txBody>
          <a:bodyPr wrap="none">
            <a:spAutoFit/>
          </a:bodyPr>
          <a:lstStyle/>
          <a:p>
            <a:pPr algn="ctr"/>
            <a:r>
              <a:rPr lang="en-US" altLang="zh-TW" sz="1500" b="1" dirty="0">
                <a:solidFill>
                  <a:schemeClr val="tx2"/>
                </a:solidFill>
                <a:latin typeface="+mj-lt"/>
                <a:ea typeface="Arial Unicode MS" pitchFamily="34" charset="-120"/>
                <a:cs typeface="Arial Unicode MS" pitchFamily="34" charset="-120"/>
              </a:rPr>
              <a:t>Min-</a:t>
            </a:r>
            <a:r>
              <a:rPr lang="en-US" altLang="zh-TW" sz="1500" b="1" dirty="0" err="1">
                <a:solidFill>
                  <a:schemeClr val="tx2"/>
                </a:solidFill>
                <a:latin typeface="+mj-lt"/>
                <a:ea typeface="Arial Unicode MS" pitchFamily="34" charset="-120"/>
                <a:cs typeface="Arial Unicode MS" pitchFamily="34" charset="-120"/>
              </a:rPr>
              <a:t>Yuh</a:t>
            </a:r>
            <a:r>
              <a:rPr lang="en-US" altLang="zh-TW" sz="1500" b="1" dirty="0">
                <a:solidFill>
                  <a:schemeClr val="tx2"/>
                </a:solidFill>
                <a:latin typeface="+mj-lt"/>
                <a:ea typeface="Arial Unicode MS" pitchFamily="34" charset="-120"/>
                <a:cs typeface="Arial Unicode MS" pitchFamily="34" charset="-120"/>
              </a:rPr>
              <a:t> Day</a:t>
            </a:r>
            <a:endParaRPr lang="zh-TW" altLang="en-US" sz="1500" b="1" dirty="0">
              <a:solidFill>
                <a:schemeClr val="tx2"/>
              </a:solidFill>
              <a:latin typeface="+mj-lt"/>
              <a:ea typeface="Arial Unicode MS" pitchFamily="34" charset="-120"/>
              <a:cs typeface="Arial Unicode MS" pitchFamily="34" charset="-120"/>
            </a:endParaRPr>
          </a:p>
        </p:txBody>
      </p:sp>
      <p:pic>
        <p:nvPicPr>
          <p:cNvPr id="7" name="圖片 6"/>
          <p:cNvPicPr>
            <a:picLocks/>
          </p:cNvPicPr>
          <p:nvPr/>
        </p:nvPicPr>
        <p:blipFill>
          <a:blip r:embed="rId6" cstate="screen">
            <a:extLst>
              <a:ext uri="{28A0092B-C50C-407E-A947-70E740481C1C}">
                <a14:useLocalDpi xmlns:a14="http://schemas.microsoft.com/office/drawing/2010/main"/>
              </a:ext>
            </a:extLst>
          </a:blip>
          <a:stretch>
            <a:fillRect/>
          </a:stretch>
        </p:blipFill>
        <p:spPr>
          <a:xfrm>
            <a:off x="1559496" y="2991515"/>
            <a:ext cx="1080000" cy="1440000"/>
          </a:xfrm>
          <a:prstGeom prst="rect">
            <a:avLst/>
          </a:prstGeom>
        </p:spPr>
      </p:pic>
      <p:sp>
        <p:nvSpPr>
          <p:cNvPr id="14" name="矩形 13"/>
          <p:cNvSpPr/>
          <p:nvPr/>
        </p:nvSpPr>
        <p:spPr>
          <a:xfrm>
            <a:off x="2567608" y="4379482"/>
            <a:ext cx="1265218" cy="292388"/>
          </a:xfrm>
          <a:prstGeom prst="rect">
            <a:avLst/>
          </a:prstGeom>
        </p:spPr>
        <p:txBody>
          <a:bodyPr wrap="none">
            <a:spAutoFit/>
          </a:bodyPr>
          <a:lstStyle/>
          <a:p>
            <a:r>
              <a:rPr lang="en-US" altLang="zh-TW" sz="1300" b="1" dirty="0">
                <a:latin typeface="+mj-lt"/>
                <a:ea typeface="Arial Unicode MS" pitchFamily="34" charset="-120"/>
                <a:cs typeface="Arial Unicode MS" pitchFamily="34" charset="-120"/>
              </a:rPr>
              <a:t>Cheng-Chia Tsai</a:t>
            </a:r>
            <a:endParaRPr lang="zh-TW" altLang="en-US" sz="1300" b="1" dirty="0">
              <a:latin typeface="+mj-lt"/>
              <a:ea typeface="Arial Unicode MS" pitchFamily="34" charset="-120"/>
              <a:cs typeface="Arial Unicode MS" pitchFamily="34" charset="-120"/>
            </a:endParaRPr>
          </a:p>
        </p:txBody>
      </p:sp>
      <p:sp>
        <p:nvSpPr>
          <p:cNvPr id="18" name="矩形 17"/>
          <p:cNvSpPr/>
          <p:nvPr/>
        </p:nvSpPr>
        <p:spPr>
          <a:xfrm>
            <a:off x="3750728" y="4379482"/>
            <a:ext cx="1337674" cy="292388"/>
          </a:xfrm>
          <a:prstGeom prst="rect">
            <a:avLst/>
          </a:prstGeom>
        </p:spPr>
        <p:txBody>
          <a:bodyPr wrap="none">
            <a:spAutoFit/>
          </a:bodyPr>
          <a:lstStyle/>
          <a:p>
            <a:r>
              <a:rPr lang="en-US" altLang="zh-TW" sz="1300" b="1" dirty="0">
                <a:latin typeface="+mj-lt"/>
                <a:ea typeface="Arial Unicode MS" pitchFamily="34" charset="-120"/>
                <a:cs typeface="Arial Unicode MS" pitchFamily="34" charset="-120"/>
              </a:rPr>
              <a:t>Wei-Chun Chung</a:t>
            </a:r>
            <a:endParaRPr lang="zh-TW" altLang="en-US" sz="1300" b="1" dirty="0">
              <a:latin typeface="+mj-lt"/>
              <a:ea typeface="Arial Unicode MS" pitchFamily="34" charset="-120"/>
              <a:cs typeface="Arial Unicode MS" pitchFamily="34" charset="-120"/>
            </a:endParaRPr>
          </a:p>
        </p:txBody>
      </p:sp>
      <p:sp>
        <p:nvSpPr>
          <p:cNvPr id="20" name="矩形 19"/>
          <p:cNvSpPr/>
          <p:nvPr/>
        </p:nvSpPr>
        <p:spPr>
          <a:xfrm>
            <a:off x="5015880" y="4379482"/>
            <a:ext cx="1345112" cy="292388"/>
          </a:xfrm>
          <a:prstGeom prst="rect">
            <a:avLst/>
          </a:prstGeom>
        </p:spPr>
        <p:txBody>
          <a:bodyPr wrap="none">
            <a:spAutoFit/>
          </a:bodyPr>
          <a:lstStyle/>
          <a:p>
            <a:r>
              <a:rPr lang="en-US" altLang="zh-TW" sz="1300" b="1" dirty="0" err="1">
                <a:latin typeface="+mj-lt"/>
                <a:ea typeface="Arial Unicode MS" panose="020B0604020202020204" pitchFamily="34" charset="-120"/>
                <a:cs typeface="Arial Unicode MS" panose="020B0604020202020204" pitchFamily="34" charset="-120"/>
              </a:rPr>
              <a:t>Hsiu</a:t>
            </a:r>
            <a:r>
              <a:rPr lang="en-US" altLang="zh-TW" sz="1300" b="1" dirty="0">
                <a:latin typeface="+mj-lt"/>
                <a:ea typeface="Arial Unicode MS" panose="020B0604020202020204" pitchFamily="34" charset="-120"/>
                <a:cs typeface="Arial Unicode MS" panose="020B0604020202020204" pitchFamily="34" charset="-120"/>
              </a:rPr>
              <a:t>-Yuan Chang</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22" name="矩形 21"/>
          <p:cNvSpPr/>
          <p:nvPr/>
        </p:nvSpPr>
        <p:spPr>
          <a:xfrm>
            <a:off x="7320136" y="4379482"/>
            <a:ext cx="1053494" cy="292388"/>
          </a:xfrm>
          <a:prstGeom prst="rect">
            <a:avLst/>
          </a:prstGeom>
        </p:spPr>
        <p:txBody>
          <a:bodyPr wrap="none">
            <a:spAutoFit/>
          </a:bodyPr>
          <a:lstStyle/>
          <a:p>
            <a:r>
              <a:rPr lang="en-US" altLang="zh-TW" sz="1300" b="1" dirty="0">
                <a:latin typeface="+mj-lt"/>
                <a:ea typeface="Arial Unicode MS" pitchFamily="34" charset="-120"/>
                <a:cs typeface="Arial Unicode MS" pitchFamily="34" charset="-120"/>
              </a:rPr>
              <a:t>Yuan-</a:t>
            </a:r>
            <a:r>
              <a:rPr lang="en-US" altLang="zh-TW" sz="1300" b="1" dirty="0" err="1">
                <a:latin typeface="+mj-lt"/>
                <a:ea typeface="Arial Unicode MS" pitchFamily="34" charset="-120"/>
                <a:cs typeface="Arial Unicode MS" pitchFamily="34" charset="-120"/>
              </a:rPr>
              <a:t>Jie</a:t>
            </a:r>
            <a:r>
              <a:rPr lang="en-US" altLang="zh-TW" sz="1300" b="1" dirty="0">
                <a:latin typeface="+mj-lt"/>
                <a:ea typeface="Arial Unicode MS" pitchFamily="34" charset="-120"/>
                <a:cs typeface="Arial Unicode MS" pitchFamily="34" charset="-120"/>
              </a:rPr>
              <a:t> Tsai</a:t>
            </a:r>
            <a:endParaRPr lang="zh-TW" altLang="en-US" sz="1300" b="1" dirty="0">
              <a:latin typeface="+mj-lt"/>
              <a:ea typeface="Arial Unicode MS" pitchFamily="34" charset="-120"/>
              <a:cs typeface="Arial Unicode MS" pitchFamily="34" charset="-120"/>
            </a:endParaRPr>
          </a:p>
        </p:txBody>
      </p:sp>
      <p:sp>
        <p:nvSpPr>
          <p:cNvPr id="24" name="矩形 23"/>
          <p:cNvSpPr/>
          <p:nvPr/>
        </p:nvSpPr>
        <p:spPr>
          <a:xfrm>
            <a:off x="8476896" y="4379482"/>
            <a:ext cx="931473" cy="292388"/>
          </a:xfrm>
          <a:prstGeom prst="rect">
            <a:avLst/>
          </a:prstGeom>
        </p:spPr>
        <p:txBody>
          <a:bodyPr wrap="none">
            <a:spAutoFit/>
          </a:bodyPr>
          <a:lstStyle/>
          <a:p>
            <a:r>
              <a:rPr lang="en-US" altLang="zh-TW" sz="1300" b="1" dirty="0" err="1">
                <a:latin typeface="+mj-lt"/>
                <a:ea typeface="Arial Unicode MS" pitchFamily="34" charset="-120"/>
                <a:cs typeface="Arial Unicode MS" pitchFamily="34" charset="-120"/>
              </a:rPr>
              <a:t>Jin</a:t>
            </a:r>
            <a:r>
              <a:rPr lang="en-US" altLang="zh-TW" sz="1300" b="1" dirty="0">
                <a:latin typeface="+mj-lt"/>
                <a:ea typeface="Arial Unicode MS" pitchFamily="34" charset="-120"/>
                <a:cs typeface="Arial Unicode MS" pitchFamily="34" charset="-120"/>
              </a:rPr>
              <a:t>-Kun Lin</a:t>
            </a:r>
            <a:endParaRPr lang="zh-TW" altLang="en-US" sz="1300" b="1" dirty="0">
              <a:latin typeface="+mj-lt"/>
              <a:ea typeface="Arial Unicode MS" pitchFamily="34" charset="-120"/>
              <a:cs typeface="Arial Unicode MS" pitchFamily="34" charset="-120"/>
            </a:endParaRPr>
          </a:p>
        </p:txBody>
      </p:sp>
      <p:sp>
        <p:nvSpPr>
          <p:cNvPr id="4" name="矩形 3"/>
          <p:cNvSpPr/>
          <p:nvPr/>
        </p:nvSpPr>
        <p:spPr>
          <a:xfrm>
            <a:off x="2761608" y="6168188"/>
            <a:ext cx="989121" cy="292388"/>
          </a:xfrm>
          <a:prstGeom prst="rect">
            <a:avLst/>
          </a:prstGeom>
        </p:spPr>
        <p:txBody>
          <a:bodyPr wrap="square">
            <a:spAutoFit/>
          </a:bodyPr>
          <a:lstStyle/>
          <a:p>
            <a:r>
              <a:rPr lang="zh-TW" altLang="en-US" sz="1300" b="1" dirty="0">
                <a:latin typeface="+mj-lt"/>
                <a:ea typeface="Arial Unicode MS" panose="020B0604020202020204" pitchFamily="34" charset="-120"/>
                <a:cs typeface="Arial Unicode MS" panose="020B0604020202020204" pitchFamily="34" charset="-120"/>
              </a:rPr>
              <a:t>Yue-Da Lin </a:t>
            </a:r>
          </a:p>
        </p:txBody>
      </p:sp>
      <p:sp>
        <p:nvSpPr>
          <p:cNvPr id="11" name="矩形 10"/>
          <p:cNvSpPr/>
          <p:nvPr/>
        </p:nvSpPr>
        <p:spPr>
          <a:xfrm>
            <a:off x="3719736" y="6168188"/>
            <a:ext cx="1251112"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Wei-Ming Chen</a:t>
            </a:r>
          </a:p>
        </p:txBody>
      </p:sp>
      <p:sp>
        <p:nvSpPr>
          <p:cNvPr id="16" name="矩形 15"/>
          <p:cNvSpPr/>
          <p:nvPr/>
        </p:nvSpPr>
        <p:spPr>
          <a:xfrm>
            <a:off x="5056806" y="6168188"/>
            <a:ext cx="979755"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Yun-Da Tsai</a:t>
            </a:r>
          </a:p>
        </p:txBody>
      </p:sp>
      <p:sp>
        <p:nvSpPr>
          <p:cNvPr id="26" name="矩形 25"/>
          <p:cNvSpPr/>
          <p:nvPr/>
        </p:nvSpPr>
        <p:spPr>
          <a:xfrm>
            <a:off x="6023993" y="6168188"/>
            <a:ext cx="1257075"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Cheng-Jhih Han</a:t>
            </a:r>
          </a:p>
        </p:txBody>
      </p:sp>
      <p:sp>
        <p:nvSpPr>
          <p:cNvPr id="28" name="矩形 27"/>
          <p:cNvSpPr/>
          <p:nvPr/>
        </p:nvSpPr>
        <p:spPr>
          <a:xfrm>
            <a:off x="7398458" y="6168188"/>
            <a:ext cx="866648"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Yi-Jing Lin</a:t>
            </a:r>
          </a:p>
        </p:txBody>
      </p:sp>
      <p:sp>
        <p:nvSpPr>
          <p:cNvPr id="30" name="矩形 29"/>
          <p:cNvSpPr/>
          <p:nvPr/>
        </p:nvSpPr>
        <p:spPr>
          <a:xfrm>
            <a:off x="1570450" y="6168188"/>
            <a:ext cx="1083823"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Yu-Ming Guo</a:t>
            </a:r>
          </a:p>
        </p:txBody>
      </p:sp>
      <p:sp>
        <p:nvSpPr>
          <p:cNvPr id="32" name="矩形 31"/>
          <p:cNvSpPr/>
          <p:nvPr/>
        </p:nvSpPr>
        <p:spPr>
          <a:xfrm>
            <a:off x="6388984" y="4379482"/>
            <a:ext cx="946156" cy="292388"/>
          </a:xfrm>
          <a:prstGeom prst="rect">
            <a:avLst/>
          </a:prstGeom>
        </p:spPr>
        <p:txBody>
          <a:bodyPr wrap="none">
            <a:spAutoFit/>
          </a:bodyPr>
          <a:lstStyle/>
          <a:p>
            <a:r>
              <a:rPr lang="en-US" altLang="zh-TW" sz="1300" b="1" dirty="0">
                <a:solidFill>
                  <a:srgbClr val="000000"/>
                </a:solidFill>
                <a:latin typeface="+mj-lt"/>
                <a:ea typeface="Arial Unicode MS" panose="020B0604020202020204" pitchFamily="34" charset="-120"/>
                <a:cs typeface="Arial Unicode MS" panose="020B0604020202020204" pitchFamily="34" charset="-120"/>
              </a:rPr>
              <a:t>Tzu-</a:t>
            </a:r>
            <a:r>
              <a:rPr lang="en-US" altLang="zh-TW" sz="1300" b="1" dirty="0" err="1">
                <a:solidFill>
                  <a:srgbClr val="000000"/>
                </a:solidFill>
                <a:latin typeface="+mj-lt"/>
                <a:ea typeface="Arial Unicode MS" panose="020B0604020202020204" pitchFamily="34" charset="-120"/>
                <a:cs typeface="Arial Unicode MS" panose="020B0604020202020204" pitchFamily="34" charset="-120"/>
              </a:rPr>
              <a:t>Jui</a:t>
            </a:r>
            <a:r>
              <a:rPr lang="en-US" altLang="zh-TW" sz="1300" b="1" dirty="0">
                <a:solidFill>
                  <a:srgbClr val="000000"/>
                </a:solidFill>
                <a:latin typeface="+mj-lt"/>
                <a:ea typeface="Arial Unicode MS" panose="020B0604020202020204" pitchFamily="34" charset="-120"/>
                <a:cs typeface="Arial Unicode MS" panose="020B0604020202020204" pitchFamily="34" charset="-120"/>
              </a:rPr>
              <a:t> Sun</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35" name="矩形 34"/>
          <p:cNvSpPr/>
          <p:nvPr/>
        </p:nvSpPr>
        <p:spPr>
          <a:xfrm>
            <a:off x="8214580" y="6168188"/>
            <a:ext cx="1265796" cy="292388"/>
          </a:xfrm>
          <a:prstGeom prst="rect">
            <a:avLst/>
          </a:prstGeom>
        </p:spPr>
        <p:txBody>
          <a:bodyPr wrap="none">
            <a:spAutoFit/>
          </a:bodyPr>
          <a:lstStyle/>
          <a:p>
            <a:r>
              <a:rPr lang="en-US" altLang="zh-TW" sz="1300" b="1" dirty="0">
                <a:latin typeface="+mj-lt"/>
                <a:ea typeface="Arial Unicode MS" panose="020B0604020202020204" pitchFamily="34" charset="-120"/>
                <a:cs typeface="Arial Unicode MS" panose="020B0604020202020204" pitchFamily="34" charset="-120"/>
              </a:rPr>
              <a:t>Yi-</a:t>
            </a:r>
            <a:r>
              <a:rPr lang="en-US" altLang="zh-TW" sz="1300" b="1" dirty="0" err="1">
                <a:latin typeface="+mj-lt"/>
                <a:ea typeface="Arial Unicode MS" panose="020B0604020202020204" pitchFamily="34" charset="-120"/>
                <a:cs typeface="Arial Unicode MS" panose="020B0604020202020204" pitchFamily="34" charset="-120"/>
              </a:rPr>
              <a:t>Heng</a:t>
            </a:r>
            <a:r>
              <a:rPr lang="en-US" altLang="zh-TW" sz="1300" b="1" dirty="0">
                <a:latin typeface="+mj-lt"/>
                <a:ea typeface="Arial Unicode MS" panose="020B0604020202020204" pitchFamily="34" charset="-120"/>
                <a:cs typeface="Arial Unicode MS" panose="020B0604020202020204" pitchFamily="34" charset="-120"/>
              </a:rPr>
              <a:t> Chiang </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37" name="矩形 36"/>
          <p:cNvSpPr/>
          <p:nvPr/>
        </p:nvSpPr>
        <p:spPr>
          <a:xfrm>
            <a:off x="9343569" y="6168188"/>
            <a:ext cx="1433277" cy="292388"/>
          </a:xfrm>
          <a:prstGeom prst="rect">
            <a:avLst/>
          </a:prstGeom>
        </p:spPr>
        <p:txBody>
          <a:bodyPr wrap="none">
            <a:spAutoFit/>
          </a:bodyPr>
          <a:lstStyle/>
          <a:p>
            <a:r>
              <a:rPr lang="en-US" altLang="zh-TW" sz="1300" b="1" dirty="0">
                <a:solidFill>
                  <a:srgbClr val="000000"/>
                </a:solidFill>
                <a:latin typeface="+mj-lt"/>
                <a:ea typeface="Arial Unicode MS" panose="020B0604020202020204" pitchFamily="34" charset="-120"/>
                <a:cs typeface="Arial Unicode MS" panose="020B0604020202020204" pitchFamily="34" charset="-120"/>
              </a:rPr>
              <a:t>Ching-Yuan </a:t>
            </a:r>
            <a:r>
              <a:rPr lang="en-US" altLang="zh-TW" sz="1300" b="1" dirty="0" err="1">
                <a:solidFill>
                  <a:srgbClr val="000000"/>
                </a:solidFill>
                <a:latin typeface="+mj-lt"/>
                <a:ea typeface="Arial Unicode MS" panose="020B0604020202020204" pitchFamily="34" charset="-120"/>
                <a:cs typeface="Arial Unicode MS" panose="020B0604020202020204" pitchFamily="34" charset="-120"/>
              </a:rPr>
              <a:t>Chien</a:t>
            </a:r>
            <a:r>
              <a:rPr lang="en-US" altLang="zh-TW" sz="1300" b="1" dirty="0">
                <a:latin typeface="+mj-lt"/>
                <a:ea typeface="Arial Unicode MS" panose="020B0604020202020204" pitchFamily="34" charset="-120"/>
                <a:cs typeface="Arial Unicode MS" panose="020B0604020202020204" pitchFamily="34" charset="-120"/>
              </a:rPr>
              <a:t> </a:t>
            </a:r>
            <a:endParaRPr lang="zh-TW" altLang="en-US" sz="1300" b="1" dirty="0">
              <a:latin typeface="+mj-lt"/>
              <a:ea typeface="Arial Unicode MS" panose="020B0604020202020204" pitchFamily="34" charset="-120"/>
              <a:cs typeface="Arial Unicode MS" panose="020B0604020202020204" pitchFamily="34" charset="-120"/>
            </a:endParaRPr>
          </a:p>
        </p:txBody>
      </p:sp>
      <p:pic>
        <p:nvPicPr>
          <p:cNvPr id="39" name="圖片 38"/>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8472368" y="2991515"/>
            <a:ext cx="936000" cy="1425398"/>
          </a:xfrm>
          <a:prstGeom prst="rect">
            <a:avLst/>
          </a:prstGeom>
        </p:spPr>
      </p:pic>
      <p:pic>
        <p:nvPicPr>
          <p:cNvPr id="42" name="圖片 41"/>
          <p:cNvPicPr>
            <a:picLocks/>
          </p:cNvPicPr>
          <p:nvPr/>
        </p:nvPicPr>
        <p:blipFill rotWithShape="1">
          <a:blip r:embed="rId8" cstate="screen">
            <a:extLst>
              <a:ext uri="{28A0092B-C50C-407E-A947-70E740481C1C}">
                <a14:useLocalDpi xmlns:a14="http://schemas.microsoft.com/office/drawing/2010/main"/>
              </a:ext>
            </a:extLst>
          </a:blip>
          <a:srcRect/>
          <a:stretch/>
        </p:blipFill>
        <p:spPr>
          <a:xfrm>
            <a:off x="1603928" y="4763565"/>
            <a:ext cx="1080000" cy="1440000"/>
          </a:xfrm>
          <a:prstGeom prst="rect">
            <a:avLst/>
          </a:prstGeom>
        </p:spPr>
      </p:pic>
      <p:pic>
        <p:nvPicPr>
          <p:cNvPr id="43" name="圖片 42"/>
          <p:cNvPicPr>
            <a:picLocks/>
          </p:cNvPicPr>
          <p:nvPr/>
        </p:nvPicPr>
        <p:blipFill rotWithShape="1">
          <a:blip r:embed="rId9" cstate="screen">
            <a:extLst>
              <a:ext uri="{28A0092B-C50C-407E-A947-70E740481C1C}">
                <a14:useLocalDpi xmlns:a14="http://schemas.microsoft.com/office/drawing/2010/main"/>
              </a:ext>
            </a:extLst>
          </a:blip>
          <a:srcRect/>
          <a:stretch/>
        </p:blipFill>
        <p:spPr>
          <a:xfrm>
            <a:off x="2727704" y="4763565"/>
            <a:ext cx="1080000" cy="1440000"/>
          </a:xfrm>
          <a:prstGeom prst="rect">
            <a:avLst/>
          </a:prstGeom>
        </p:spPr>
      </p:pic>
      <p:pic>
        <p:nvPicPr>
          <p:cNvPr id="45" name="圖片 44"/>
          <p:cNvPicPr>
            <a:picLocks/>
          </p:cNvPicPr>
          <p:nvPr/>
        </p:nvPicPr>
        <p:blipFill rotWithShape="1">
          <a:blip r:embed="rId10" cstate="screen">
            <a:extLst>
              <a:ext uri="{28A0092B-C50C-407E-A947-70E740481C1C}">
                <a14:useLocalDpi xmlns:a14="http://schemas.microsoft.com/office/drawing/2010/main"/>
              </a:ext>
            </a:extLst>
          </a:blip>
          <a:srcRect/>
          <a:stretch/>
        </p:blipFill>
        <p:spPr>
          <a:xfrm>
            <a:off x="4966328" y="4763565"/>
            <a:ext cx="1080000" cy="1440000"/>
          </a:xfrm>
          <a:prstGeom prst="rect">
            <a:avLst/>
          </a:prstGeom>
        </p:spPr>
      </p:pic>
      <p:pic>
        <p:nvPicPr>
          <p:cNvPr id="46" name="圖片 45"/>
          <p:cNvPicPr>
            <a:picLocks/>
          </p:cNvPicPr>
          <p:nvPr/>
        </p:nvPicPr>
        <p:blipFill rotWithShape="1">
          <a:blip r:embed="rId11" cstate="screen">
            <a:extLst>
              <a:ext uri="{28A0092B-C50C-407E-A947-70E740481C1C}">
                <a14:useLocalDpi xmlns:a14="http://schemas.microsoft.com/office/drawing/2010/main"/>
              </a:ext>
            </a:extLst>
          </a:blip>
          <a:srcRect/>
          <a:stretch/>
        </p:blipFill>
        <p:spPr>
          <a:xfrm>
            <a:off x="6095334" y="4763565"/>
            <a:ext cx="1080000" cy="1440000"/>
          </a:xfrm>
          <a:prstGeom prst="rect">
            <a:avLst/>
          </a:prstGeom>
        </p:spPr>
      </p:pic>
      <p:pic>
        <p:nvPicPr>
          <p:cNvPr id="47" name="圖片 46"/>
          <p:cNvPicPr>
            <a:picLocks/>
          </p:cNvPicPr>
          <p:nvPr/>
        </p:nvPicPr>
        <p:blipFill rotWithShape="1">
          <a:blip r:embed="rId12" cstate="screen">
            <a:extLst>
              <a:ext uri="{28A0092B-C50C-407E-A947-70E740481C1C}">
                <a14:useLocalDpi xmlns:a14="http://schemas.microsoft.com/office/drawing/2010/main"/>
              </a:ext>
            </a:extLst>
          </a:blip>
          <a:srcRect/>
          <a:stretch/>
        </p:blipFill>
        <p:spPr>
          <a:xfrm>
            <a:off x="7248128" y="4763565"/>
            <a:ext cx="1080000" cy="1440000"/>
          </a:xfrm>
          <a:prstGeom prst="rect">
            <a:avLst/>
          </a:prstGeom>
        </p:spPr>
      </p:pic>
      <p:pic>
        <p:nvPicPr>
          <p:cNvPr id="48" name="圖片 47"/>
          <p:cNvPicPr>
            <a:picLocks/>
          </p:cNvPicPr>
          <p:nvPr/>
        </p:nvPicPr>
        <p:blipFill rotWithShape="1">
          <a:blip r:embed="rId13" cstate="screen">
            <a:extLst>
              <a:ext uri="{28A0092B-C50C-407E-A947-70E740481C1C}">
                <a14:useLocalDpi xmlns:a14="http://schemas.microsoft.com/office/drawing/2010/main"/>
              </a:ext>
            </a:extLst>
          </a:blip>
          <a:srcRect/>
          <a:stretch/>
        </p:blipFill>
        <p:spPr>
          <a:xfrm>
            <a:off x="8422492" y="4763565"/>
            <a:ext cx="933134" cy="1440000"/>
          </a:xfrm>
          <a:prstGeom prst="rect">
            <a:avLst/>
          </a:prstGeom>
        </p:spPr>
      </p:pic>
      <p:pic>
        <p:nvPicPr>
          <p:cNvPr id="49" name="圖片 48"/>
          <p:cNvPicPr>
            <a:picLocks/>
          </p:cNvPicPr>
          <p:nvPr/>
        </p:nvPicPr>
        <p:blipFill rotWithShape="1">
          <a:blip r:embed="rId14" cstate="screen">
            <a:extLst>
              <a:ext uri="{28A0092B-C50C-407E-A947-70E740481C1C}">
                <a14:useLocalDpi xmlns:a14="http://schemas.microsoft.com/office/drawing/2010/main"/>
              </a:ext>
            </a:extLst>
          </a:blip>
          <a:srcRect/>
          <a:stretch/>
        </p:blipFill>
        <p:spPr>
          <a:xfrm>
            <a:off x="9585662" y="4763565"/>
            <a:ext cx="946445" cy="1440000"/>
          </a:xfrm>
          <a:prstGeom prst="rect">
            <a:avLst/>
          </a:prstGeom>
        </p:spPr>
      </p:pic>
      <p:pic>
        <p:nvPicPr>
          <p:cNvPr id="50" name="圖片 49"/>
          <p:cNvPicPr>
            <a:picLocks/>
          </p:cNvPicPr>
          <p:nvPr/>
        </p:nvPicPr>
        <p:blipFill rotWithShape="1">
          <a:blip r:embed="rId15" cstate="screen">
            <a:extLst>
              <a:ext uri="{28A0092B-C50C-407E-A947-70E740481C1C}">
                <a14:useLocalDpi xmlns:a14="http://schemas.microsoft.com/office/drawing/2010/main"/>
              </a:ext>
            </a:extLst>
          </a:blip>
          <a:srcRect/>
          <a:stretch/>
        </p:blipFill>
        <p:spPr>
          <a:xfrm>
            <a:off x="3845143" y="4763565"/>
            <a:ext cx="1080000" cy="1440000"/>
          </a:xfrm>
          <a:prstGeom prst="rect">
            <a:avLst/>
          </a:prstGeom>
        </p:spPr>
      </p:pic>
      <p:pic>
        <p:nvPicPr>
          <p:cNvPr id="51" name="圖片 50"/>
          <p:cNvPicPr>
            <a:picLocks/>
          </p:cNvPicPr>
          <p:nvPr/>
        </p:nvPicPr>
        <p:blipFill rotWithShape="1">
          <a:blip r:embed="rId16" cstate="screen">
            <a:extLst>
              <a:ext uri="{28A0092B-C50C-407E-A947-70E740481C1C}">
                <a14:useLocalDpi xmlns:a14="http://schemas.microsoft.com/office/drawing/2010/main"/>
              </a:ext>
            </a:extLst>
          </a:blip>
          <a:srcRect/>
          <a:stretch/>
        </p:blipFill>
        <p:spPr>
          <a:xfrm>
            <a:off x="3863752" y="2991515"/>
            <a:ext cx="1080000" cy="1440000"/>
          </a:xfrm>
          <a:prstGeom prst="rect">
            <a:avLst/>
          </a:prstGeom>
        </p:spPr>
      </p:pic>
      <p:pic>
        <p:nvPicPr>
          <p:cNvPr id="53" name="圖片 52"/>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711624" y="2991515"/>
            <a:ext cx="1080000" cy="1450496"/>
          </a:xfrm>
          <a:prstGeom prst="rect">
            <a:avLst/>
          </a:prstGeom>
        </p:spPr>
      </p:pic>
      <p:pic>
        <p:nvPicPr>
          <p:cNvPr id="54" name="圖片 53"/>
          <p:cNvPicPr>
            <a:picLocks/>
          </p:cNvPicPr>
          <p:nvPr/>
        </p:nvPicPr>
        <p:blipFill rotWithShape="1">
          <a:blip r:embed="rId18" cstate="screen">
            <a:extLst>
              <a:ext uri="{28A0092B-C50C-407E-A947-70E740481C1C}">
                <a14:useLocalDpi xmlns:a14="http://schemas.microsoft.com/office/drawing/2010/main"/>
              </a:ext>
            </a:extLst>
          </a:blip>
          <a:srcRect/>
          <a:stretch/>
        </p:blipFill>
        <p:spPr>
          <a:xfrm>
            <a:off x="7321371" y="2991515"/>
            <a:ext cx="1080000" cy="1440000"/>
          </a:xfrm>
          <a:prstGeom prst="rect">
            <a:avLst/>
          </a:prstGeom>
        </p:spPr>
      </p:pic>
      <p:pic>
        <p:nvPicPr>
          <p:cNvPr id="5" name="圖片 4"/>
          <p:cNvPicPr>
            <a:picLocks/>
          </p:cNvPicPr>
          <p:nvPr/>
        </p:nvPicPr>
        <p:blipFill rotWithShape="1">
          <a:blip r:embed="rId19" cstate="screen">
            <a:extLst>
              <a:ext uri="{28A0092B-C50C-407E-A947-70E740481C1C}">
                <a14:useLocalDpi xmlns:a14="http://schemas.microsoft.com/office/drawing/2010/main"/>
              </a:ext>
            </a:extLst>
          </a:blip>
          <a:srcRect/>
          <a:stretch/>
        </p:blipFill>
        <p:spPr>
          <a:xfrm>
            <a:off x="5015880" y="2991515"/>
            <a:ext cx="1080000" cy="1440000"/>
          </a:xfrm>
          <a:prstGeom prst="rect">
            <a:avLst/>
          </a:prstGeom>
        </p:spPr>
      </p:pic>
      <p:pic>
        <p:nvPicPr>
          <p:cNvPr id="12" name="圖片 11"/>
          <p:cNvPicPr>
            <a:picLocks/>
          </p:cNvPicPr>
          <p:nvPr/>
        </p:nvPicPr>
        <p:blipFill rotWithShape="1">
          <a:blip r:embed="rId20" cstate="screen">
            <a:extLst>
              <a:ext uri="{28A0092B-C50C-407E-A947-70E740481C1C}">
                <a14:useLocalDpi xmlns:a14="http://schemas.microsoft.com/office/drawing/2010/main"/>
              </a:ext>
            </a:extLst>
          </a:blip>
          <a:srcRect/>
          <a:stretch/>
        </p:blipFill>
        <p:spPr>
          <a:xfrm>
            <a:off x="6204449" y="2991515"/>
            <a:ext cx="1080000" cy="1440000"/>
          </a:xfrm>
          <a:prstGeom prst="rect">
            <a:avLst/>
          </a:prstGeom>
        </p:spPr>
      </p:pic>
      <p:sp>
        <p:nvSpPr>
          <p:cNvPr id="3" name="矩形 2"/>
          <p:cNvSpPr/>
          <p:nvPr/>
        </p:nvSpPr>
        <p:spPr>
          <a:xfrm>
            <a:off x="2631323" y="2032392"/>
            <a:ext cx="6929355" cy="892552"/>
          </a:xfrm>
          <a:prstGeom prst="rect">
            <a:avLst/>
          </a:prstGeom>
        </p:spPr>
        <p:txBody>
          <a:bodyPr wrap="square">
            <a:spAutoFit/>
          </a:bodyPr>
          <a:lstStyle/>
          <a:p>
            <a:pPr algn="ctr"/>
            <a:r>
              <a:rPr lang="zh-TW" altLang="en-US" sz="2600" b="1" dirty="0">
                <a:latin typeface="+mj-lt"/>
                <a:ea typeface="+mj-ea"/>
                <a:cs typeface="+mj-cs"/>
              </a:rPr>
              <a:t>Department of Information Management </a:t>
            </a:r>
          </a:p>
          <a:p>
            <a:pPr algn="ctr"/>
            <a:r>
              <a:rPr lang="zh-TW" altLang="en-US" sz="2600" b="1" dirty="0">
                <a:latin typeface="+mj-lt"/>
                <a:ea typeface="+mj-ea"/>
                <a:cs typeface="+mj-cs"/>
              </a:rPr>
              <a:t>Tamkang University, Taiwan</a:t>
            </a:r>
          </a:p>
        </p:txBody>
      </p:sp>
      <p:pic>
        <p:nvPicPr>
          <p:cNvPr id="10" name="圖片 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480376" y="2991515"/>
            <a:ext cx="1065600" cy="1440000"/>
          </a:xfrm>
          <a:prstGeom prst="rect">
            <a:avLst/>
          </a:prstGeom>
        </p:spPr>
      </p:pic>
      <p:sp>
        <p:nvSpPr>
          <p:cNvPr id="13" name="矩形 12"/>
          <p:cNvSpPr/>
          <p:nvPr/>
        </p:nvSpPr>
        <p:spPr>
          <a:xfrm>
            <a:off x="9389928" y="4379482"/>
            <a:ext cx="1305165" cy="292388"/>
          </a:xfrm>
          <a:prstGeom prst="rect">
            <a:avLst/>
          </a:prstGeom>
        </p:spPr>
        <p:txBody>
          <a:bodyPr wrap="none">
            <a:spAutoFit/>
          </a:bodyPr>
          <a:lstStyle/>
          <a:p>
            <a:r>
              <a:rPr lang="zh-TW" altLang="en-US" sz="1300" b="1" dirty="0">
                <a:latin typeface="+mj-lt"/>
                <a:ea typeface="Arial Unicode MS" pitchFamily="34" charset="-120"/>
                <a:cs typeface="Arial Unicode MS" pitchFamily="34" charset="-120"/>
              </a:rPr>
              <a:t>Cheng-Hung Lee</a:t>
            </a:r>
          </a:p>
        </p:txBody>
      </p:sp>
      <p:sp>
        <p:nvSpPr>
          <p:cNvPr id="40" name="文字方塊 14"/>
          <p:cNvSpPr txBox="1">
            <a:spLocks noChangeArrowheads="1"/>
          </p:cNvSpPr>
          <p:nvPr/>
        </p:nvSpPr>
        <p:spPr bwMode="auto">
          <a:xfrm>
            <a:off x="7706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sp>
        <p:nvSpPr>
          <p:cNvPr id="41" name="矩形 40"/>
          <p:cNvSpPr/>
          <p:nvPr/>
        </p:nvSpPr>
        <p:spPr>
          <a:xfrm>
            <a:off x="5087889" y="81036"/>
            <a:ext cx="1742785" cy="1015663"/>
          </a:xfrm>
          <a:prstGeom prst="rect">
            <a:avLst/>
          </a:prstGeom>
        </p:spPr>
        <p:txBody>
          <a:bodyPr wrap="none">
            <a:spAutoFit/>
          </a:bodyPr>
          <a:lstStyle/>
          <a:p>
            <a:r>
              <a:rPr lang="en-US" altLang="zh-TW" sz="6000" b="1" dirty="0">
                <a:solidFill>
                  <a:srgbClr val="C00000"/>
                </a:solidFill>
              </a:rPr>
              <a:t>2016</a:t>
            </a:r>
            <a:endParaRPr lang="zh-TW" altLang="en-US" sz="6000" b="1" dirty="0">
              <a:solidFill>
                <a:srgbClr val="C00000"/>
              </a:solidFill>
            </a:endParaRPr>
          </a:p>
        </p:txBody>
      </p:sp>
      <p:sp>
        <p:nvSpPr>
          <p:cNvPr id="44" name="矩形 43"/>
          <p:cNvSpPr/>
          <p:nvPr/>
        </p:nvSpPr>
        <p:spPr>
          <a:xfrm>
            <a:off x="9370620" y="2678724"/>
            <a:ext cx="1261884" cy="246221"/>
          </a:xfrm>
          <a:prstGeom prst="rect">
            <a:avLst/>
          </a:prstGeom>
        </p:spPr>
        <p:txBody>
          <a:bodyPr wrap="none">
            <a:spAutoFit/>
          </a:bodyPr>
          <a:lstStyle/>
          <a:p>
            <a:r>
              <a:rPr lang="en-US" altLang="zh-TW" sz="1000" b="1" dirty="0"/>
              <a:t>Sagacity Technology</a:t>
            </a:r>
            <a:endParaRPr lang="zh-TW" altLang="en-US" sz="1000" b="1" dirty="0"/>
          </a:p>
        </p:txBody>
      </p:sp>
    </p:spTree>
    <p:extLst>
      <p:ext uri="{BB962C8B-B14F-4D97-AF65-F5344CB8AC3E}">
        <p14:creationId xmlns:p14="http://schemas.microsoft.com/office/powerpoint/2010/main" val="18930366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7F0A-C635-DB4B-B7F9-5C9D9D3B8B1E}"/>
              </a:ext>
            </a:extLst>
          </p:cNvPr>
          <p:cNvSpPr>
            <a:spLocks noGrp="1"/>
          </p:cNvSpPr>
          <p:nvPr>
            <p:ph type="title"/>
          </p:nvPr>
        </p:nvSpPr>
        <p:spPr/>
        <p:txBody>
          <a:bodyPr>
            <a:normAutofit/>
          </a:bodyPr>
          <a:lstStyle/>
          <a:p>
            <a:r>
              <a:rPr lang="en-US" sz="6600" dirty="0"/>
              <a:t>Outline</a:t>
            </a:r>
          </a:p>
        </p:txBody>
      </p:sp>
      <p:sp>
        <p:nvSpPr>
          <p:cNvPr id="3" name="Content Placeholder 2">
            <a:extLst>
              <a:ext uri="{FF2B5EF4-FFF2-40B4-BE49-F238E27FC236}">
                <a16:creationId xmlns:a16="http://schemas.microsoft.com/office/drawing/2014/main" id="{AE1FF0B8-9D70-E143-B9B8-FB291114403D}"/>
              </a:ext>
            </a:extLst>
          </p:cNvPr>
          <p:cNvSpPr>
            <a:spLocks noGrp="1"/>
          </p:cNvSpPr>
          <p:nvPr>
            <p:ph idx="1"/>
          </p:nvPr>
        </p:nvSpPr>
        <p:spPr/>
        <p:txBody>
          <a:bodyPr>
            <a:normAutofit fontScale="92500" lnSpcReduction="10000"/>
          </a:bodyPr>
          <a:lstStyle/>
          <a:p>
            <a:pPr marL="320040" indent="-320040"/>
            <a:r>
              <a:rPr lang="en-US" sz="4400" dirty="0"/>
              <a:t>AI for Text Analytics</a:t>
            </a:r>
          </a:p>
          <a:p>
            <a:pPr marL="777240" lvl="1" indent="-320040"/>
            <a:r>
              <a:rPr lang="en-US" sz="4000" dirty="0"/>
              <a:t>Natural Language Processing with Transformers: Building Language Applications with Hugging Face</a:t>
            </a:r>
          </a:p>
          <a:p>
            <a:pPr marL="777240" lvl="1" indent="-320040"/>
            <a:r>
              <a:rPr lang="en-US" sz="4000" dirty="0"/>
              <a:t>Practical Natural Language Processing</a:t>
            </a:r>
          </a:p>
          <a:p>
            <a:pPr marL="320040" indent="-320040"/>
            <a:r>
              <a:rPr lang="en-US" sz="4400" dirty="0">
                <a:solidFill>
                  <a:srgbClr val="C00000"/>
                </a:solidFill>
              </a:rPr>
              <a:t>FinTech: Financial Services Innovation</a:t>
            </a:r>
            <a:endParaRPr lang="en-US" sz="4000" dirty="0">
              <a:solidFill>
                <a:srgbClr val="C00000"/>
              </a:solidFill>
            </a:endParaRPr>
          </a:p>
          <a:p>
            <a:pPr marL="320040" indent="-320040"/>
            <a:r>
              <a:rPr lang="en-US" sz="4000" dirty="0"/>
              <a:t>Artificial Intelligence for Knowledge Graphs of Cryptocurrency Anti-money Laundering in Fintech</a:t>
            </a:r>
          </a:p>
        </p:txBody>
      </p:sp>
      <p:sp>
        <p:nvSpPr>
          <p:cNvPr id="4" name="Slide Number Placeholder 3">
            <a:extLst>
              <a:ext uri="{FF2B5EF4-FFF2-40B4-BE49-F238E27FC236}">
                <a16:creationId xmlns:a16="http://schemas.microsoft.com/office/drawing/2014/main" id="{944F6EF3-100B-094B-BE5B-979F6BD5D30F}"/>
              </a:ext>
            </a:extLst>
          </p:cNvPr>
          <p:cNvSpPr>
            <a:spLocks noGrp="1"/>
          </p:cNvSpPr>
          <p:nvPr>
            <p:ph type="sldNum" sz="quarter" idx="12"/>
          </p:nvPr>
        </p:nvSpPr>
        <p:spPr/>
        <p:txBody>
          <a:bodyPr/>
          <a:lstStyle/>
          <a:p>
            <a:fld id="{5D6FF71F-CF6A-4C46-8F9B-61D49EEA70E3}" type="slidenum">
              <a:rPr lang="en-US" smtClean="0"/>
              <a:t>100</a:t>
            </a:fld>
            <a:endParaRPr lang="en-US"/>
          </a:p>
        </p:txBody>
      </p:sp>
    </p:spTree>
    <p:extLst>
      <p:ext uri="{BB962C8B-B14F-4D97-AF65-F5344CB8AC3E}">
        <p14:creationId xmlns:p14="http://schemas.microsoft.com/office/powerpoint/2010/main" val="34497584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534389" y="135104"/>
            <a:ext cx="11222181" cy="6427140"/>
          </a:xfrm>
        </p:spPr>
        <p:txBody>
          <a:bodyPr>
            <a:normAutofit/>
          </a:bodyPr>
          <a:lstStyle/>
          <a:p>
            <a:r>
              <a:rPr lang="en-US" altLang="zh-TW" sz="9600" dirty="0">
                <a:solidFill>
                  <a:srgbClr val="C00000"/>
                </a:solidFill>
                <a:ea typeface="Heiti TC Medium" pitchFamily="2" charset="-128"/>
                <a:cs typeface="Arial" panose="020B0604020202020204" pitchFamily="34" charset="0"/>
              </a:rPr>
              <a:t>FinTech: </a:t>
            </a:r>
            <a:br>
              <a:rPr lang="en-US" altLang="zh-TW" sz="9600" dirty="0">
                <a:solidFill>
                  <a:srgbClr val="C00000"/>
                </a:solidFill>
                <a:ea typeface="Heiti TC Medium" pitchFamily="2" charset="-128"/>
                <a:cs typeface="Arial" panose="020B0604020202020204" pitchFamily="34" charset="0"/>
              </a:rPr>
            </a:br>
            <a:r>
              <a:rPr lang="en-US" altLang="zh-TW" sz="9600" dirty="0">
                <a:solidFill>
                  <a:srgbClr val="C00000"/>
                </a:solidFill>
                <a:ea typeface="Heiti TC Medium" pitchFamily="2" charset="-128"/>
                <a:cs typeface="Arial" panose="020B0604020202020204" pitchFamily="34" charset="0"/>
              </a:rPr>
              <a:t>Financial Services </a:t>
            </a:r>
            <a:br>
              <a:rPr lang="en-US" altLang="zh-TW" sz="9600" dirty="0">
                <a:solidFill>
                  <a:srgbClr val="C00000"/>
                </a:solidFill>
                <a:ea typeface="Heiti TC Medium" pitchFamily="2" charset="-128"/>
                <a:cs typeface="Arial" panose="020B0604020202020204" pitchFamily="34" charset="0"/>
              </a:rPr>
            </a:br>
            <a:r>
              <a:rPr lang="en-US" altLang="zh-TW" sz="9600" dirty="0">
                <a:solidFill>
                  <a:srgbClr val="C00000"/>
                </a:solidFill>
                <a:ea typeface="Heiti TC Medium" pitchFamily="2" charset="-128"/>
                <a:cs typeface="Arial" panose="020B0604020202020204" pitchFamily="34" charset="0"/>
              </a:rPr>
              <a:t>Innovation </a:t>
            </a:r>
            <a:endParaRPr lang="en-US" sz="96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101</a:t>
            </a:fld>
            <a:endParaRPr lang="en-US"/>
          </a:p>
        </p:txBody>
      </p:sp>
    </p:spTree>
    <p:extLst>
      <p:ext uri="{BB962C8B-B14F-4D97-AF65-F5344CB8AC3E}">
        <p14:creationId xmlns:p14="http://schemas.microsoft.com/office/powerpoint/2010/main" val="4731592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6034682"/>
          </a:xfrm>
        </p:spPr>
        <p:txBody>
          <a:bodyPr/>
          <a:lstStyle/>
          <a:p>
            <a:r>
              <a:rPr lang="en-US" altLang="zh-TW" sz="20000" dirty="0">
                <a:solidFill>
                  <a:srgbClr val="C00000"/>
                </a:solidFill>
              </a:rPr>
              <a:t>FinTech</a:t>
            </a:r>
            <a:endParaRPr lang="zh-TW" altLang="en-US" sz="20000" dirty="0">
              <a:solidFill>
                <a:srgbClr val="C0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102</a:t>
            </a:fld>
            <a:endParaRPr lang="zh-TW" altLang="en-US"/>
          </a:p>
        </p:txBody>
      </p:sp>
    </p:spTree>
    <p:extLst>
      <p:ext uri="{BB962C8B-B14F-4D97-AF65-F5344CB8AC3E}">
        <p14:creationId xmlns:p14="http://schemas.microsoft.com/office/powerpoint/2010/main" val="4442303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8640"/>
            <a:ext cx="8229600" cy="1728192"/>
          </a:xfrm>
          <a:solidFill>
            <a:srgbClr val="FFC000"/>
          </a:solidFill>
        </p:spPr>
        <p:txBody>
          <a:bodyPr>
            <a:normAutofit fontScale="90000"/>
          </a:bodyPr>
          <a:lstStyle/>
          <a:p>
            <a:r>
              <a:rPr lang="en-US" sz="6000" dirty="0">
                <a:solidFill>
                  <a:srgbClr val="FF0000"/>
                </a:solidFill>
              </a:rPr>
              <a:t>Financial</a:t>
            </a:r>
            <a:r>
              <a:rPr lang="en-US" sz="6000" dirty="0"/>
              <a:t> </a:t>
            </a:r>
            <a:r>
              <a:rPr lang="en-US" sz="6000" dirty="0">
                <a:solidFill>
                  <a:schemeClr val="accent1"/>
                </a:solidFill>
              </a:rPr>
              <a:t>Technology</a:t>
            </a:r>
            <a:br>
              <a:rPr lang="en-US" sz="6000" dirty="0">
                <a:solidFill>
                  <a:schemeClr val="accent1"/>
                </a:solidFill>
              </a:rPr>
            </a:br>
            <a:r>
              <a:rPr lang="en-US" sz="6000" dirty="0" err="1">
                <a:solidFill>
                  <a:srgbClr val="FF0000"/>
                </a:solidFill>
              </a:rPr>
              <a:t>Fin</a:t>
            </a:r>
            <a:r>
              <a:rPr lang="en-US" sz="6000" dirty="0" err="1">
                <a:solidFill>
                  <a:schemeClr val="accent1"/>
                </a:solidFill>
              </a:rPr>
              <a:t>Tech</a:t>
            </a:r>
            <a:endParaRPr lang="en-US" sz="6000" dirty="0">
              <a:solidFill>
                <a:schemeClr val="accent1"/>
              </a:solidFill>
            </a:endParaRPr>
          </a:p>
        </p:txBody>
      </p:sp>
      <p:sp>
        <p:nvSpPr>
          <p:cNvPr id="3" name="Content Placeholder 2"/>
          <p:cNvSpPr>
            <a:spLocks noGrp="1"/>
          </p:cNvSpPr>
          <p:nvPr>
            <p:ph idx="1"/>
          </p:nvPr>
        </p:nvSpPr>
        <p:spPr>
          <a:xfrm>
            <a:off x="1981200" y="1916833"/>
            <a:ext cx="8229600" cy="4603031"/>
          </a:xfrm>
        </p:spPr>
        <p:txBody>
          <a:bodyPr>
            <a:normAutofit lnSpcReduction="10000"/>
          </a:bodyPr>
          <a:lstStyle/>
          <a:p>
            <a:pPr marL="0" indent="0" algn="ctr">
              <a:buNone/>
            </a:pPr>
            <a:r>
              <a:rPr lang="en-US" sz="6000" dirty="0"/>
              <a:t>“</a:t>
            </a:r>
            <a:r>
              <a:rPr lang="en-US" sz="6000"/>
              <a:t>providing </a:t>
            </a:r>
            <a:br>
              <a:rPr lang="en-US" sz="6000"/>
            </a:br>
            <a:r>
              <a:rPr lang="en-US" sz="6000">
                <a:solidFill>
                  <a:srgbClr val="FF0000"/>
                </a:solidFill>
              </a:rPr>
              <a:t>financial services </a:t>
            </a:r>
            <a:br>
              <a:rPr lang="en-US" sz="6000">
                <a:solidFill>
                  <a:srgbClr val="FF0000"/>
                </a:solidFill>
              </a:rPr>
            </a:br>
            <a:r>
              <a:rPr lang="en-US" sz="6000"/>
              <a:t>by </a:t>
            </a:r>
            <a:r>
              <a:rPr lang="en-US" sz="6000" dirty="0"/>
              <a:t>making use of </a:t>
            </a:r>
            <a:r>
              <a:rPr lang="en-US" sz="6000" dirty="0">
                <a:solidFill>
                  <a:schemeClr val="accent1"/>
                </a:solidFill>
              </a:rPr>
              <a:t>software</a:t>
            </a:r>
            <a:r>
              <a:rPr lang="en-US" sz="6000" dirty="0"/>
              <a:t> </a:t>
            </a:r>
            <a:r>
              <a:rPr lang="en-US" sz="6000"/>
              <a:t>and </a:t>
            </a:r>
            <a:br>
              <a:rPr lang="en-US" sz="6000"/>
            </a:br>
            <a:r>
              <a:rPr lang="en-US" sz="6000">
                <a:solidFill>
                  <a:schemeClr val="accent1"/>
                </a:solidFill>
              </a:rPr>
              <a:t>modern </a:t>
            </a:r>
            <a:r>
              <a:rPr lang="en-US" sz="6000" dirty="0">
                <a:solidFill>
                  <a:schemeClr val="accent1"/>
                </a:solidFill>
              </a:rPr>
              <a:t>technology</a:t>
            </a:r>
            <a:r>
              <a:rPr lang="en-US" sz="6000" dirty="0"/>
              <a:t>”</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103</a:t>
            </a:fld>
            <a:endParaRPr lang="zh-TW" altLang="en-US"/>
          </a:p>
        </p:txBody>
      </p:sp>
      <p:sp>
        <p:nvSpPr>
          <p:cNvPr id="5" name="Rectangle 4"/>
          <p:cNvSpPr/>
          <p:nvPr/>
        </p:nvSpPr>
        <p:spPr>
          <a:xfrm>
            <a:off x="3224808" y="6597353"/>
            <a:ext cx="574238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www.fintechweekly.com</a:t>
            </a:r>
            <a:r>
              <a:rPr lang="en-US" sz="1000" dirty="0">
                <a:solidFill>
                  <a:schemeClr val="bg1">
                    <a:lumMod val="75000"/>
                  </a:schemeClr>
                </a:solidFill>
              </a:rPr>
              <a:t>/</a:t>
            </a:r>
            <a:r>
              <a:rPr lang="en-US" sz="1000" dirty="0" err="1">
                <a:solidFill>
                  <a:schemeClr val="bg1">
                    <a:lumMod val="75000"/>
                  </a:schemeClr>
                </a:solidFill>
              </a:rPr>
              <a:t>fintech</a:t>
            </a:r>
            <a:r>
              <a:rPr lang="en-US" sz="1000" dirty="0">
                <a:solidFill>
                  <a:schemeClr val="bg1">
                    <a:lumMod val="75000"/>
                  </a:schemeClr>
                </a:solidFill>
              </a:rPr>
              <a:t>-definition</a:t>
            </a:r>
          </a:p>
        </p:txBody>
      </p:sp>
    </p:spTree>
    <p:extLst>
      <p:ext uri="{BB962C8B-B14F-4D97-AF65-F5344CB8AC3E}">
        <p14:creationId xmlns:p14="http://schemas.microsoft.com/office/powerpoint/2010/main" val="18651498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6034682"/>
          </a:xfrm>
        </p:spPr>
        <p:txBody>
          <a:bodyPr/>
          <a:lstStyle/>
          <a:p>
            <a:r>
              <a:rPr lang="en-US" altLang="zh-TW" sz="15000" dirty="0">
                <a:solidFill>
                  <a:srgbClr val="FF0000"/>
                </a:solidFill>
              </a:rPr>
              <a:t>Financial Services</a:t>
            </a:r>
            <a:endParaRPr lang="zh-TW" altLang="en-US" sz="15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104</a:t>
            </a:fld>
            <a:endParaRPr lang="zh-TW" altLang="en-US"/>
          </a:p>
        </p:txBody>
      </p:sp>
    </p:spTree>
    <p:extLst>
      <p:ext uri="{BB962C8B-B14F-4D97-AF65-F5344CB8AC3E}">
        <p14:creationId xmlns:p14="http://schemas.microsoft.com/office/powerpoint/2010/main" val="402695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618" y="105740"/>
            <a:ext cx="8229600" cy="802980"/>
          </a:xfrm>
        </p:spPr>
        <p:txBody>
          <a:bodyPr>
            <a:normAutofit fontScale="90000"/>
          </a:bodyPr>
          <a:lstStyle/>
          <a:p>
            <a:r>
              <a:rPr lang="en-US" sz="5400" dirty="0">
                <a:solidFill>
                  <a:schemeClr val="accent1"/>
                </a:solidFill>
              </a:rPr>
              <a:t>Financial Services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105</a:t>
            </a:fld>
            <a:endParaRPr lang="zh-TW" altLang="en-US"/>
          </a:p>
        </p:txBody>
      </p:sp>
      <p:sp>
        <p:nvSpPr>
          <p:cNvPr id="5" name="Rectangle 4"/>
          <p:cNvSpPr/>
          <p:nvPr/>
        </p:nvSpPr>
        <p:spPr>
          <a:xfrm>
            <a:off x="2603608" y="6579315"/>
            <a:ext cx="6984785" cy="246221"/>
          </a:xfrm>
          <a:prstGeom prst="rect">
            <a:avLst/>
          </a:prstGeom>
        </p:spPr>
        <p:txBody>
          <a:bodyPr wrap="square">
            <a:spAutoFit/>
          </a:bodyPr>
          <a:lstStyle/>
          <a:p>
            <a:pPr algn="ctr"/>
            <a:r>
              <a:rPr lang="en-US" sz="100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www.crackitt.com</a:t>
            </a:r>
            <a:r>
              <a:rPr lang="en-US" sz="1000" dirty="0">
                <a:solidFill>
                  <a:schemeClr val="bg1">
                    <a:lumMod val="75000"/>
                  </a:schemeClr>
                </a:solidFill>
              </a:rPr>
              <a:t>/7-reasons-why-your-fintech-startup-needs-visual-marketing/</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52418" y="1319728"/>
            <a:ext cx="9144000" cy="5259586"/>
          </a:xfrm>
          <a:prstGeom prst="rect">
            <a:avLst/>
          </a:prstGeom>
        </p:spPr>
      </p:pic>
    </p:spTree>
    <p:extLst>
      <p:ext uri="{BB962C8B-B14F-4D97-AF65-F5344CB8AC3E}">
        <p14:creationId xmlns:p14="http://schemas.microsoft.com/office/powerpoint/2010/main" val="14682769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106</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55841" y="1637317"/>
            <a:ext cx="3255569" cy="4984334"/>
          </a:xfrm>
          <a:prstGeom prst="rect">
            <a:avLst/>
          </a:prstGeom>
        </p:spPr>
      </p:pic>
      <p:sp>
        <p:nvSpPr>
          <p:cNvPr id="6" name="矩形 4"/>
          <p:cNvSpPr/>
          <p:nvPr/>
        </p:nvSpPr>
        <p:spPr>
          <a:xfrm>
            <a:off x="2676037" y="6639164"/>
            <a:ext cx="6839929" cy="246221"/>
          </a:xfrm>
          <a:prstGeom prst="rect">
            <a:avLst/>
          </a:prstGeom>
        </p:spPr>
        <p:txBody>
          <a:bodyPr wrap="square">
            <a:spAutoFit/>
          </a:bodyPr>
          <a:lstStyle/>
          <a:p>
            <a:pPr algn="ctr"/>
            <a:r>
              <a:rPr lang="en-US" altLang="zh-TW" sz="1000" dirty="0">
                <a:solidFill>
                  <a:schemeClr val="bg1">
                    <a:lumMod val="65000"/>
                  </a:schemeClr>
                </a:solidFill>
                <a:latin typeface="+mj-lt"/>
              </a:rPr>
              <a:t>Source: https://</a:t>
            </a:r>
            <a:r>
              <a:rPr lang="en-US" altLang="zh-TW" sz="1000" dirty="0" err="1">
                <a:solidFill>
                  <a:schemeClr val="bg1">
                    <a:lumMod val="65000"/>
                  </a:schemeClr>
                </a:solidFill>
                <a:latin typeface="+mj-lt"/>
              </a:rPr>
              <a:t>www.amazon.com</a:t>
            </a:r>
            <a:r>
              <a:rPr lang="en-US" altLang="zh-TW" sz="1000" dirty="0">
                <a:solidFill>
                  <a:schemeClr val="bg1">
                    <a:lumMod val="65000"/>
                  </a:schemeClr>
                </a:solidFill>
                <a:latin typeface="+mj-lt"/>
              </a:rPr>
              <a:t>/</a:t>
            </a:r>
            <a:r>
              <a:rPr lang="en-US" altLang="zh-TW" sz="1000" dirty="0" err="1">
                <a:solidFill>
                  <a:schemeClr val="bg1">
                    <a:lumMod val="65000"/>
                  </a:schemeClr>
                </a:solidFill>
                <a:latin typeface="+mj-lt"/>
              </a:rPr>
              <a:t>FinTech</a:t>
            </a:r>
            <a:r>
              <a:rPr lang="en-US" altLang="zh-TW" sz="1000" dirty="0">
                <a:solidFill>
                  <a:schemeClr val="bg1">
                    <a:lumMod val="65000"/>
                  </a:schemeClr>
                </a:solidFill>
                <a:latin typeface="+mj-lt"/>
              </a:rPr>
              <a:t>-Innovation-</a:t>
            </a:r>
            <a:r>
              <a:rPr lang="en-US" altLang="zh-TW" sz="1000" dirty="0" err="1">
                <a:solidFill>
                  <a:schemeClr val="bg1">
                    <a:lumMod val="65000"/>
                  </a:schemeClr>
                </a:solidFill>
                <a:latin typeface="+mj-lt"/>
              </a:rPr>
              <a:t>Robo</a:t>
            </a:r>
            <a:r>
              <a:rPr lang="en-US" altLang="zh-TW" sz="1000" dirty="0">
                <a:solidFill>
                  <a:schemeClr val="bg1">
                    <a:lumMod val="65000"/>
                  </a:schemeClr>
                </a:solidFill>
                <a:latin typeface="+mj-lt"/>
              </a:rPr>
              <a:t>-Advisors-Investing-Gamification/</a:t>
            </a:r>
            <a:r>
              <a:rPr lang="en-US" altLang="zh-TW" sz="1000" dirty="0" err="1">
                <a:solidFill>
                  <a:schemeClr val="bg1">
                    <a:lumMod val="65000"/>
                  </a:schemeClr>
                </a:solidFill>
                <a:latin typeface="+mj-lt"/>
              </a:rPr>
              <a:t>dp</a:t>
            </a:r>
            <a:r>
              <a:rPr lang="en-US" altLang="zh-TW" sz="1000" dirty="0">
                <a:solidFill>
                  <a:schemeClr val="bg1">
                    <a:lumMod val="65000"/>
                  </a:schemeClr>
                </a:solidFill>
                <a:latin typeface="+mj-lt"/>
              </a:rPr>
              <a:t>/1119226988</a:t>
            </a:r>
            <a:endParaRPr lang="zh-TW" altLang="en-US" sz="1000" dirty="0">
              <a:solidFill>
                <a:schemeClr val="bg1">
                  <a:lumMod val="65000"/>
                </a:schemeClr>
              </a:solidFill>
              <a:latin typeface="+mj-lt"/>
            </a:endParaRPr>
          </a:p>
        </p:txBody>
      </p:sp>
      <p:sp>
        <p:nvSpPr>
          <p:cNvPr id="7" name="標題 1"/>
          <p:cNvSpPr>
            <a:spLocks noGrp="1"/>
          </p:cNvSpPr>
          <p:nvPr>
            <p:ph type="title"/>
          </p:nvPr>
        </p:nvSpPr>
        <p:spPr>
          <a:xfrm>
            <a:off x="1981200" y="396"/>
            <a:ext cx="8435280" cy="1619409"/>
          </a:xfrm>
        </p:spPr>
        <p:txBody>
          <a:bodyPr>
            <a:normAutofit fontScale="90000"/>
          </a:bodyPr>
          <a:lstStyle/>
          <a:p>
            <a:r>
              <a:rPr lang="en-US" altLang="zh-TW" sz="2400" dirty="0">
                <a:solidFill>
                  <a:schemeClr val="accent1"/>
                </a:solidFill>
              </a:rPr>
              <a:t>Paolo </a:t>
            </a:r>
            <a:r>
              <a:rPr lang="en-US" altLang="zh-TW" sz="2400" dirty="0" err="1">
                <a:solidFill>
                  <a:schemeClr val="accent1"/>
                </a:solidFill>
              </a:rPr>
              <a:t>Sironi</a:t>
            </a:r>
            <a:r>
              <a:rPr lang="en-US" altLang="zh-TW" sz="2400" dirty="0">
                <a:solidFill>
                  <a:schemeClr val="accent1"/>
                </a:solidFill>
              </a:rPr>
              <a:t> (2016)</a:t>
            </a:r>
            <a:br>
              <a:rPr lang="en-US" altLang="zh-TW" sz="2400" dirty="0">
                <a:solidFill>
                  <a:schemeClr val="accent1"/>
                </a:solidFill>
              </a:rPr>
            </a:br>
            <a:r>
              <a:rPr lang="en-US" altLang="zh-TW" sz="3200" dirty="0">
                <a:solidFill>
                  <a:srgbClr val="FF0000"/>
                </a:solidFill>
              </a:rPr>
              <a:t>FinTech Innovation: </a:t>
            </a:r>
            <a:br>
              <a:rPr lang="en-US" altLang="zh-TW" sz="2400" dirty="0">
                <a:solidFill>
                  <a:schemeClr val="accent1"/>
                </a:solidFill>
              </a:rPr>
            </a:br>
            <a:r>
              <a:rPr lang="en-US" altLang="zh-TW" sz="2400" dirty="0">
                <a:solidFill>
                  <a:srgbClr val="FF0000"/>
                </a:solidFill>
              </a:rPr>
              <a:t>From </a:t>
            </a:r>
            <a:r>
              <a:rPr lang="en-US" altLang="zh-TW" sz="2400" dirty="0" err="1">
                <a:solidFill>
                  <a:srgbClr val="FF0000"/>
                </a:solidFill>
              </a:rPr>
              <a:t>Robo</a:t>
            </a:r>
            <a:r>
              <a:rPr lang="en-US" altLang="zh-TW" sz="2400" dirty="0">
                <a:solidFill>
                  <a:srgbClr val="FF0000"/>
                </a:solidFill>
              </a:rPr>
              <a:t>-Advisors to Goal Based Investing and Gamification</a:t>
            </a:r>
            <a:r>
              <a:rPr lang="en-US" altLang="zh-TW" sz="2400" dirty="0">
                <a:solidFill>
                  <a:schemeClr val="accent1"/>
                </a:solidFill>
              </a:rPr>
              <a:t>, </a:t>
            </a:r>
            <a:br>
              <a:rPr lang="en-US" altLang="zh-TW" sz="2400" dirty="0">
                <a:solidFill>
                  <a:schemeClr val="accent1"/>
                </a:solidFill>
              </a:rPr>
            </a:br>
            <a:r>
              <a:rPr lang="en-US" altLang="zh-TW" sz="2400" dirty="0">
                <a:solidFill>
                  <a:schemeClr val="accent1"/>
                </a:solidFill>
              </a:rPr>
              <a:t>Wiley</a:t>
            </a:r>
          </a:p>
        </p:txBody>
      </p:sp>
    </p:spTree>
    <p:extLst>
      <p:ext uri="{BB962C8B-B14F-4D97-AF65-F5344CB8AC3E}">
        <p14:creationId xmlns:p14="http://schemas.microsoft.com/office/powerpoint/2010/main" val="10137336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4"/>
            <a:ext cx="11222181" cy="1663050"/>
          </a:xfrm>
        </p:spPr>
        <p:txBody>
          <a:bodyPr>
            <a:noAutofit/>
          </a:bodyPr>
          <a:lstStyle/>
          <a:p>
            <a:r>
              <a:rPr lang="en-US" sz="3200" dirty="0"/>
              <a:t> </a:t>
            </a:r>
            <a:r>
              <a:rPr lang="en-US" sz="2400" dirty="0"/>
              <a:t>Campbell R. Harvey, Ashwin Ramachandran, Joey Santoro, Fred Ehrsam (2021), </a:t>
            </a:r>
            <a:br>
              <a:rPr lang="en-US" sz="3200" dirty="0"/>
            </a:br>
            <a:r>
              <a:rPr lang="en-US" sz="4400" dirty="0" err="1">
                <a:solidFill>
                  <a:srgbClr val="FF0000"/>
                </a:solidFill>
              </a:rPr>
              <a:t>DeFi</a:t>
            </a:r>
            <a:r>
              <a:rPr lang="en-US" sz="4400" dirty="0">
                <a:solidFill>
                  <a:srgbClr val="FF0000"/>
                </a:solidFill>
              </a:rPr>
              <a:t> and the Future of Finance</a:t>
            </a:r>
            <a:r>
              <a:rPr lang="en-US" sz="2600" dirty="0"/>
              <a:t>,</a:t>
            </a:r>
            <a:r>
              <a:rPr lang="en-US" sz="3200" dirty="0"/>
              <a:t> </a:t>
            </a:r>
            <a:br>
              <a:rPr lang="en-US" sz="3200" dirty="0"/>
            </a:br>
            <a:r>
              <a:rPr lang="en-US" sz="2400" dirty="0"/>
              <a:t>Wiley</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107</a:t>
            </a:fld>
            <a:endParaRPr lang="en-US"/>
          </a:p>
        </p:txBody>
      </p:sp>
      <p:sp>
        <p:nvSpPr>
          <p:cNvPr id="7" name="矩形 4">
            <a:extLst>
              <a:ext uri="{FF2B5EF4-FFF2-40B4-BE49-F238E27FC236}">
                <a16:creationId xmlns:a16="http://schemas.microsoft.com/office/drawing/2014/main" id="{C6B67204-23D9-5C4D-8DFB-9A6E9B8923DF}"/>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https://www.amazon.com/DeFi-Future-Finance-Campbell-Harvey-ebook/dp/B09DJV2QLC</a:t>
            </a:r>
            <a:endParaRPr lang="en-US" altLang="zh-TW" sz="1000" dirty="0">
              <a:solidFill>
                <a:srgbClr val="BFBFBF"/>
              </a:solidFill>
            </a:endParaRPr>
          </a:p>
        </p:txBody>
      </p:sp>
      <p:pic>
        <p:nvPicPr>
          <p:cNvPr id="5" name="Picture 4">
            <a:extLst>
              <a:ext uri="{FF2B5EF4-FFF2-40B4-BE49-F238E27FC236}">
                <a16:creationId xmlns:a16="http://schemas.microsoft.com/office/drawing/2014/main" id="{20A5EA06-49B0-AC44-B769-D4D2A54A3F43}"/>
              </a:ext>
            </a:extLst>
          </p:cNvPr>
          <p:cNvPicPr>
            <a:picLocks noChangeAspect="1"/>
          </p:cNvPicPr>
          <p:nvPr/>
        </p:nvPicPr>
        <p:blipFill>
          <a:blip r:embed="rId3"/>
          <a:stretch>
            <a:fillRect/>
          </a:stretch>
        </p:blipFill>
        <p:spPr>
          <a:xfrm>
            <a:off x="4445521" y="1762733"/>
            <a:ext cx="3300958" cy="4834932"/>
          </a:xfrm>
          <a:prstGeom prst="rect">
            <a:avLst/>
          </a:prstGeom>
        </p:spPr>
      </p:pic>
    </p:spTree>
    <p:extLst>
      <p:ext uri="{BB962C8B-B14F-4D97-AF65-F5344CB8AC3E}">
        <p14:creationId xmlns:p14="http://schemas.microsoft.com/office/powerpoint/2010/main" val="12291671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chemeClr val="accent1"/>
                </a:solidFill>
              </a:rPr>
              <a:t> </a:t>
            </a:r>
            <a:r>
              <a:rPr lang="en-US" dirty="0" err="1">
                <a:solidFill>
                  <a:schemeClr val="accent1"/>
                </a:solidFill>
              </a:rPr>
              <a:t>FinTech</a:t>
            </a:r>
            <a:r>
              <a:rPr lang="en-US" dirty="0">
                <a:solidFill>
                  <a:schemeClr val="accent1"/>
                </a:solidFill>
              </a:rPr>
              <a:t>: Financial Services Innovation</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108</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4111" y="752699"/>
            <a:ext cx="6683778" cy="5805909"/>
          </a:xfrm>
          <a:prstGeom prst="rect">
            <a:avLst/>
          </a:prstGeom>
        </p:spPr>
      </p:pic>
    </p:spTree>
    <p:extLst>
      <p:ext uri="{BB962C8B-B14F-4D97-AF65-F5344CB8AC3E}">
        <p14:creationId xmlns:p14="http://schemas.microsoft.com/office/powerpoint/2010/main" val="1586943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4734" y="188641"/>
            <a:ext cx="8029699" cy="6331222"/>
          </a:xfrm>
        </p:spPr>
        <p:txBody>
          <a:bodyPr>
            <a:normAutofit fontScale="90000"/>
          </a:bodyPr>
          <a:lstStyle/>
          <a:p>
            <a:r>
              <a:rPr lang="en-US" sz="6000" dirty="0" err="1">
                <a:solidFill>
                  <a:srgbClr val="FF0000"/>
                </a:solidFill>
              </a:rPr>
              <a:t>FinTech</a:t>
            </a:r>
            <a:r>
              <a:rPr lang="en-US" sz="6000" dirty="0">
                <a:solidFill>
                  <a:schemeClr val="accent1"/>
                </a:solidFill>
              </a:rPr>
              <a:t>: </a:t>
            </a:r>
            <a:br>
              <a:rPr lang="en-US" sz="6000" dirty="0">
                <a:solidFill>
                  <a:schemeClr val="accent1"/>
                </a:solidFill>
              </a:rPr>
            </a:br>
            <a:r>
              <a:rPr lang="en-US" dirty="0">
                <a:solidFill>
                  <a:schemeClr val="accent1"/>
                </a:solidFill>
              </a:rPr>
              <a:t>Financial Services Innovation</a:t>
            </a:r>
            <a:br>
              <a:rPr lang="en-US" dirty="0">
                <a:solidFill>
                  <a:schemeClr val="accent1"/>
                </a:solidFill>
              </a:rPr>
            </a:br>
            <a:br>
              <a:rPr lang="en-US" dirty="0">
                <a:solidFill>
                  <a:schemeClr val="accent1"/>
                </a:solidFill>
              </a:rPr>
            </a:br>
            <a:r>
              <a:rPr lang="en-US" dirty="0">
                <a:solidFill>
                  <a:schemeClr val="accent1"/>
                </a:solidFill>
              </a:rPr>
              <a:t>1. Payments</a:t>
            </a:r>
            <a:br>
              <a:rPr lang="en-US" dirty="0">
                <a:solidFill>
                  <a:schemeClr val="accent1"/>
                </a:solidFill>
              </a:rPr>
            </a:br>
            <a:r>
              <a:rPr lang="en-US" dirty="0">
                <a:solidFill>
                  <a:schemeClr val="accent1"/>
                </a:solidFill>
              </a:rPr>
              <a:t>2. Insurance</a:t>
            </a:r>
            <a:br>
              <a:rPr lang="en-US" dirty="0">
                <a:solidFill>
                  <a:schemeClr val="accent1"/>
                </a:solidFill>
              </a:rPr>
            </a:br>
            <a:r>
              <a:rPr lang="en-US" dirty="0">
                <a:solidFill>
                  <a:schemeClr val="accent1"/>
                </a:solidFill>
              </a:rPr>
              <a:t>3. Deposits &amp; Lending</a:t>
            </a:r>
            <a:br>
              <a:rPr lang="en-US" dirty="0">
                <a:solidFill>
                  <a:schemeClr val="accent1"/>
                </a:solidFill>
              </a:rPr>
            </a:br>
            <a:r>
              <a:rPr lang="en-US" dirty="0">
                <a:solidFill>
                  <a:schemeClr val="accent1"/>
                </a:solidFill>
              </a:rPr>
              <a:t>4. Capital Raising</a:t>
            </a:r>
            <a:br>
              <a:rPr lang="en-US" dirty="0">
                <a:solidFill>
                  <a:schemeClr val="accent1"/>
                </a:solidFill>
              </a:rPr>
            </a:br>
            <a:r>
              <a:rPr lang="en-US" dirty="0">
                <a:solidFill>
                  <a:srgbClr val="FF0000"/>
                </a:solidFill>
              </a:rPr>
              <a:t>5. Investment Management</a:t>
            </a:r>
            <a:br>
              <a:rPr lang="en-US" dirty="0">
                <a:solidFill>
                  <a:srgbClr val="FF0000"/>
                </a:solidFill>
              </a:rPr>
            </a:br>
            <a:r>
              <a:rPr lang="en-US" dirty="0">
                <a:solidFill>
                  <a:srgbClr val="FF0000"/>
                </a:solidFill>
              </a:rPr>
              <a:t>6. Market Provisioning</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109</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spTree>
    <p:extLst>
      <p:ext uri="{BB962C8B-B14F-4D97-AF65-F5344CB8AC3E}">
        <p14:creationId xmlns:p14="http://schemas.microsoft.com/office/powerpoint/2010/main" val="1755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9496" y="40088"/>
            <a:ext cx="963680" cy="436585"/>
          </a:xfrm>
          <a:prstGeom prst="rect">
            <a:avLst/>
          </a:prstGeom>
        </p:spPr>
      </p:pic>
      <p:pic>
        <p:nvPicPr>
          <p:cNvPr id="8" name="Picture 5" descr="C:\Users\myday\Downloads\TKU-logo-12c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77206" y="1"/>
            <a:ext cx="855298" cy="851587"/>
          </a:xfrm>
          <a:prstGeom prst="rect">
            <a:avLst/>
          </a:prstGeom>
          <a:noFill/>
          <a:ln w="9525">
            <a:noFill/>
            <a:miter lim="800000"/>
            <a:headEnd/>
            <a:tailEnd/>
          </a:ln>
        </p:spPr>
      </p:pic>
      <p:sp>
        <p:nvSpPr>
          <p:cNvPr id="2" name="標題 1"/>
          <p:cNvSpPr>
            <a:spLocks noGrp="1"/>
          </p:cNvSpPr>
          <p:nvPr>
            <p:ph type="ctrTitle"/>
          </p:nvPr>
        </p:nvSpPr>
        <p:spPr>
          <a:xfrm>
            <a:off x="1502096" y="788400"/>
            <a:ext cx="9130408" cy="1272449"/>
          </a:xfrm>
        </p:spPr>
        <p:txBody>
          <a:bodyPr>
            <a:normAutofit/>
          </a:bodyPr>
          <a:lstStyle/>
          <a:p>
            <a:r>
              <a:rPr lang="en-US" altLang="zh-TW" sz="3800" dirty="0"/>
              <a:t>IMTKU Question Answering System for </a:t>
            </a:r>
            <a:br>
              <a:rPr lang="en-US" altLang="zh-TW" sz="3800" dirty="0"/>
            </a:br>
            <a:r>
              <a:rPr lang="en-US" altLang="zh-TW" sz="3800" dirty="0"/>
              <a:t>World History Exams at </a:t>
            </a:r>
            <a:r>
              <a:rPr lang="en-US" altLang="zh-TW" sz="3800" dirty="0">
                <a:solidFill>
                  <a:srgbClr val="C00000"/>
                </a:solidFill>
              </a:rPr>
              <a:t>NTCIR-13</a:t>
            </a:r>
            <a:r>
              <a:rPr lang="en-US" altLang="zh-TW" sz="3800" dirty="0"/>
              <a:t> QALab-3</a:t>
            </a:r>
            <a:endParaRPr lang="zh-TW" altLang="en-US" sz="3800" dirty="0">
              <a:solidFill>
                <a:srgbClr val="C00000"/>
              </a:solidFill>
            </a:endParaRPr>
          </a:p>
        </p:txBody>
      </p:sp>
      <p:pic>
        <p:nvPicPr>
          <p:cNvPr id="9" name="Picture 6" descr="C:\Users\myday\Downloads\TKU-title15cm.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96201" y="312912"/>
            <a:ext cx="1756343" cy="451793"/>
          </a:xfrm>
          <a:prstGeom prst="rect">
            <a:avLst/>
          </a:prstGeom>
          <a:noFill/>
          <a:ln w="9525">
            <a:noFill/>
            <a:miter lim="800000"/>
            <a:headEnd/>
            <a:tailEnd/>
          </a:ln>
        </p:spPr>
      </p:pic>
      <p:sp>
        <p:nvSpPr>
          <p:cNvPr id="15" name="副標題 2"/>
          <p:cNvSpPr txBox="1">
            <a:spLocks/>
          </p:cNvSpPr>
          <p:nvPr/>
        </p:nvSpPr>
        <p:spPr>
          <a:xfrm>
            <a:off x="1643112" y="6380918"/>
            <a:ext cx="8496944" cy="432048"/>
          </a:xfrm>
          <a:prstGeom prst="rect">
            <a:avLst/>
          </a:prstGeom>
        </p:spPr>
        <p:txBody>
          <a:bodyPr vert="horz" lIns="91440" tIns="45720" rIns="91440" bIns="45720" rtlCol="0">
            <a:noAutofit/>
          </a:bodyPr>
          <a:lstStyle/>
          <a:p>
            <a:pPr algn="ctr">
              <a:spcBef>
                <a:spcPct val="20000"/>
              </a:spcBef>
              <a:defRPr/>
            </a:pPr>
            <a:r>
              <a:rPr lang="en-US" altLang="zh-TW" sz="1400" dirty="0">
                <a:solidFill>
                  <a:schemeClr val="tx1">
                    <a:tint val="75000"/>
                  </a:schemeClr>
                </a:solidFill>
                <a:hlinkClick r:id="rId5"/>
              </a:rPr>
              <a:t>myday@mail.tku.edu.tw</a:t>
            </a:r>
            <a:endParaRPr lang="en-US" altLang="zh-TW" sz="1400" dirty="0">
              <a:solidFill>
                <a:schemeClr val="tx1">
                  <a:tint val="75000"/>
                </a:schemeClr>
              </a:solidFill>
            </a:endParaRPr>
          </a:p>
          <a:p>
            <a:pPr lvl="0" algn="ctr">
              <a:defRPr/>
            </a:pPr>
            <a:r>
              <a:rPr lang="en-US" altLang="zh-TW" sz="1400" dirty="0">
                <a:solidFill>
                  <a:schemeClr val="tx1">
                    <a:tint val="75000"/>
                  </a:schemeClr>
                </a:solidFill>
              </a:rPr>
              <a:t>NTCIR-13 Conference, December 5-8, 2017, Tokyo, Japan</a:t>
            </a:r>
          </a:p>
        </p:txBody>
      </p:sp>
      <p:sp>
        <p:nvSpPr>
          <p:cNvPr id="3" name="矩形 2"/>
          <p:cNvSpPr/>
          <p:nvPr/>
        </p:nvSpPr>
        <p:spPr>
          <a:xfrm>
            <a:off x="2631323" y="2032392"/>
            <a:ext cx="6929355" cy="892552"/>
          </a:xfrm>
          <a:prstGeom prst="rect">
            <a:avLst/>
          </a:prstGeom>
        </p:spPr>
        <p:txBody>
          <a:bodyPr wrap="square">
            <a:spAutoFit/>
          </a:bodyPr>
          <a:lstStyle/>
          <a:p>
            <a:pPr algn="ctr"/>
            <a:r>
              <a:rPr lang="zh-TW" altLang="en-US" sz="2600" b="1" dirty="0">
                <a:latin typeface="+mj-lt"/>
                <a:ea typeface="+mj-ea"/>
                <a:cs typeface="+mj-cs"/>
              </a:rPr>
              <a:t>Department of Information Management </a:t>
            </a:r>
          </a:p>
          <a:p>
            <a:pPr algn="ctr"/>
            <a:r>
              <a:rPr lang="zh-TW" altLang="en-US" sz="2600" b="1" dirty="0">
                <a:latin typeface="+mj-lt"/>
                <a:ea typeface="+mj-ea"/>
                <a:cs typeface="+mj-cs"/>
              </a:rPr>
              <a:t>Tamkang University, Taiwan</a:t>
            </a:r>
          </a:p>
        </p:txBody>
      </p:sp>
      <p:sp>
        <p:nvSpPr>
          <p:cNvPr id="40" name="文字方塊 14"/>
          <p:cNvSpPr txBox="1">
            <a:spLocks noChangeArrowheads="1"/>
          </p:cNvSpPr>
          <p:nvPr/>
        </p:nvSpPr>
        <p:spPr bwMode="auto">
          <a:xfrm>
            <a:off x="7706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pic>
        <p:nvPicPr>
          <p:cNvPr id="52" name="圖片 6"/>
          <p:cNvPicPr>
            <a:picLocks/>
          </p:cNvPicPr>
          <p:nvPr/>
        </p:nvPicPr>
        <p:blipFill>
          <a:blip r:embed="rId6" cstate="screen">
            <a:extLst>
              <a:ext uri="{28A0092B-C50C-407E-A947-70E740481C1C}">
                <a14:useLocalDpi xmlns:a14="http://schemas.microsoft.com/office/drawing/2010/main"/>
              </a:ext>
            </a:extLst>
          </a:blip>
          <a:stretch>
            <a:fillRect/>
          </a:stretch>
        </p:blipFill>
        <p:spPr>
          <a:xfrm>
            <a:off x="5042273" y="2935745"/>
            <a:ext cx="1080000" cy="1440000"/>
          </a:xfrm>
          <a:prstGeom prst="rect">
            <a:avLst/>
          </a:prstGeom>
        </p:spPr>
      </p:pic>
      <p:sp>
        <p:nvSpPr>
          <p:cNvPr id="55" name="矩形 3"/>
          <p:cNvSpPr/>
          <p:nvPr/>
        </p:nvSpPr>
        <p:spPr>
          <a:xfrm>
            <a:off x="8163384" y="6154642"/>
            <a:ext cx="989121" cy="292388"/>
          </a:xfrm>
          <a:prstGeom prst="rect">
            <a:avLst/>
          </a:prstGeom>
        </p:spPr>
        <p:txBody>
          <a:bodyPr wrap="square">
            <a:spAutoFit/>
          </a:bodyPr>
          <a:lstStyle/>
          <a:p>
            <a:pPr algn="ctr" fontAlgn="base">
              <a:spcBef>
                <a:spcPct val="0"/>
              </a:spcBef>
              <a:spcAft>
                <a:spcPct val="0"/>
              </a:spcAft>
            </a:pPr>
            <a:r>
              <a:rPr kumimoji="1" lang="zh-TW" altLang="en-US" sz="1300" b="1" dirty="0">
                <a:solidFill>
                  <a:prstClr val="black"/>
                </a:solidFill>
                <a:latin typeface="Calibri"/>
                <a:ea typeface="Arial Unicode MS" panose="020B0604020202020204" pitchFamily="34" charset="-120"/>
                <a:cs typeface="Arial Unicode MS" panose="020B0604020202020204" pitchFamily="34" charset="-120"/>
              </a:rPr>
              <a:t>Yue-Da Lin </a:t>
            </a:r>
          </a:p>
        </p:txBody>
      </p:sp>
      <p:pic>
        <p:nvPicPr>
          <p:cNvPr id="56" name="圖片 42"/>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8105548" y="4700564"/>
            <a:ext cx="1046956" cy="1454079"/>
          </a:xfrm>
          <a:prstGeom prst="rect">
            <a:avLst/>
          </a:prstGeom>
        </p:spPr>
      </p:pic>
      <p:pic>
        <p:nvPicPr>
          <p:cNvPr id="57" name="Picture 56" descr="https://scontent-tpe1-1.xx.fbcdn.net/v/t34.0-12/14937969_1521447074536256_1679985479_n.jpg?oh=e7bdcdc277a989856b7f9284f715baf2&amp;oe=582181D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28865" y="2935746"/>
            <a:ext cx="1030560" cy="1403047"/>
          </a:xfrm>
          <a:prstGeom prst="rect">
            <a:avLst/>
          </a:prstGeom>
          <a:noFill/>
          <a:extLst>
            <a:ext uri="{909E8E84-426E-40DD-AFC4-6F175D3DCCD1}">
              <a14:hiddenFill xmlns:a14="http://schemas.microsoft.com/office/drawing/2010/main">
                <a:solidFill>
                  <a:srgbClr val="FFFFFF"/>
                </a:solidFill>
              </a14:hiddenFill>
            </a:ext>
          </a:extLst>
        </p:spPr>
      </p:pic>
      <p:pic>
        <p:nvPicPr>
          <p:cNvPr id="59" name="image08.jpg" title="圖片"/>
          <p:cNvPicPr preferRelativeResize="0"/>
          <p:nvPr/>
        </p:nvPicPr>
        <p:blipFill rotWithShape="1">
          <a:blip r:embed="rId9" cstate="screen">
            <a:extLst>
              <a:ext uri="{28A0092B-C50C-407E-A947-70E740481C1C}">
                <a14:useLocalDpi xmlns:a14="http://schemas.microsoft.com/office/drawing/2010/main"/>
              </a:ext>
            </a:extLst>
          </a:blip>
          <a:srcRect/>
          <a:stretch/>
        </p:blipFill>
        <p:spPr>
          <a:xfrm>
            <a:off x="4219402" y="4708271"/>
            <a:ext cx="1152128" cy="1439402"/>
          </a:xfrm>
          <a:prstGeom prst="rect">
            <a:avLst/>
          </a:prstGeom>
          <a:noFill/>
        </p:spPr>
      </p:pic>
      <p:sp>
        <p:nvSpPr>
          <p:cNvPr id="60" name="矩形 3"/>
          <p:cNvSpPr/>
          <p:nvPr/>
        </p:nvSpPr>
        <p:spPr>
          <a:xfrm>
            <a:off x="4154830" y="6147512"/>
            <a:ext cx="1216700" cy="292388"/>
          </a:xfrm>
          <a:prstGeom prst="rect">
            <a:avLst/>
          </a:prstGeom>
        </p:spPr>
        <p:txBody>
          <a:bodyPr wrap="square">
            <a:spAutoFit/>
          </a:bodyPr>
          <a:lstStyle/>
          <a:p>
            <a:pPr algn="ctr" fontAlgn="base">
              <a:spcBef>
                <a:spcPct val="0"/>
              </a:spcBef>
              <a:spcAft>
                <a:spcPct val="0"/>
              </a:spcAft>
            </a:pP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I-</a:t>
            </a: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Hsuan</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 Huang</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1" name="image09.jpg" title="圖片"/>
          <p:cNvPicPr preferRelativeResize="0"/>
          <p:nvPr/>
        </p:nvPicPr>
        <p:blipFill>
          <a:blip r:embed="rId10" cstate="print"/>
          <a:stretch>
            <a:fillRect/>
          </a:stretch>
        </p:blipFill>
        <p:spPr>
          <a:xfrm>
            <a:off x="1835131" y="4721736"/>
            <a:ext cx="1065949" cy="1447163"/>
          </a:xfrm>
          <a:prstGeom prst="rect">
            <a:avLst/>
          </a:prstGeom>
          <a:noFill/>
        </p:spPr>
      </p:pic>
      <p:sp>
        <p:nvSpPr>
          <p:cNvPr id="62" name="矩形 3"/>
          <p:cNvSpPr/>
          <p:nvPr/>
        </p:nvSpPr>
        <p:spPr>
          <a:xfrm>
            <a:off x="1704009" y="6166318"/>
            <a:ext cx="1250295" cy="292388"/>
          </a:xfrm>
          <a:prstGeom prst="rect">
            <a:avLst/>
          </a:prstGeom>
        </p:spPr>
        <p:txBody>
          <a:bodyPr wrap="square">
            <a:spAutoFit/>
          </a:bodyPr>
          <a:lstStyle/>
          <a:p>
            <a:pPr algn="ctr" fontAlgn="base">
              <a:spcBef>
                <a:spcPct val="0"/>
              </a:spcBef>
              <a:spcAft>
                <a:spcPct val="0"/>
              </a:spcAft>
            </a:pP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Wanchu</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 Huang</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3" name="image07.jpg" title="圖片"/>
          <p:cNvPicPr preferRelativeResize="0"/>
          <p:nvPr/>
        </p:nvPicPr>
        <p:blipFill rotWithShape="1">
          <a:blip r:embed="rId11" cstate="screen">
            <a:extLst>
              <a:ext uri="{28A0092B-C50C-407E-A947-70E740481C1C}">
                <a14:useLocalDpi xmlns:a14="http://schemas.microsoft.com/office/drawing/2010/main"/>
              </a:ext>
            </a:extLst>
          </a:blip>
          <a:srcRect/>
          <a:stretch/>
        </p:blipFill>
        <p:spPr>
          <a:xfrm>
            <a:off x="3008716" y="4709539"/>
            <a:ext cx="1061712" cy="1453089"/>
          </a:xfrm>
          <a:prstGeom prst="rect">
            <a:avLst/>
          </a:prstGeom>
          <a:noFill/>
        </p:spPr>
      </p:pic>
      <p:sp>
        <p:nvSpPr>
          <p:cNvPr id="64" name="矩形 3"/>
          <p:cNvSpPr/>
          <p:nvPr/>
        </p:nvSpPr>
        <p:spPr>
          <a:xfrm>
            <a:off x="2967140" y="6192544"/>
            <a:ext cx="1174852" cy="292388"/>
          </a:xfrm>
          <a:prstGeom prst="rect">
            <a:avLst/>
          </a:prstGeom>
        </p:spPr>
        <p:txBody>
          <a:bodyPr wrap="square">
            <a:spAutoFit/>
          </a:bodyPr>
          <a:lstStyle/>
          <a:p>
            <a:pPr algn="ctr" fontAlgn="base">
              <a:spcBef>
                <a:spcPct val="0"/>
              </a:spcBef>
              <a:spcAft>
                <a:spcPct val="0"/>
              </a:spcAft>
            </a:pP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Shi-</a:t>
            </a: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Ya</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 Zheng</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5" name="image06.jpg" title="圖片"/>
          <p:cNvPicPr preferRelativeResize="0"/>
          <p:nvPr/>
        </p:nvPicPr>
        <p:blipFill>
          <a:blip r:embed="rId12" cstate="screen">
            <a:extLst>
              <a:ext uri="{28A0092B-C50C-407E-A947-70E740481C1C}">
                <a14:useLocalDpi xmlns:a14="http://schemas.microsoft.com/office/drawing/2010/main"/>
              </a:ext>
            </a:extLst>
          </a:blip>
          <a:stretch>
            <a:fillRect/>
          </a:stretch>
        </p:blipFill>
        <p:spPr>
          <a:xfrm>
            <a:off x="5563527" y="4700563"/>
            <a:ext cx="1117492" cy="1462064"/>
          </a:xfrm>
          <a:prstGeom prst="rect">
            <a:avLst/>
          </a:prstGeom>
          <a:noFill/>
        </p:spPr>
      </p:pic>
      <p:sp>
        <p:nvSpPr>
          <p:cNvPr id="66" name="矩形 3"/>
          <p:cNvSpPr/>
          <p:nvPr/>
        </p:nvSpPr>
        <p:spPr>
          <a:xfrm>
            <a:off x="5542449" y="6153059"/>
            <a:ext cx="1174852" cy="292388"/>
          </a:xfrm>
          <a:prstGeom prst="rect">
            <a:avLst/>
          </a:prstGeom>
        </p:spPr>
        <p:txBody>
          <a:bodyPr wrap="square">
            <a:spAutoFit/>
          </a:bodyPr>
          <a:lstStyle/>
          <a:p>
            <a:pPr algn="ctr" fontAlgn="base">
              <a:spcBef>
                <a:spcPct val="0"/>
              </a:spcBef>
              <a:spcAft>
                <a:spcPct val="0"/>
              </a:spcAft>
            </a:pP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Tz</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-Rung Chen</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7" name="圖片 25"/>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852431" y="4702770"/>
            <a:ext cx="1050534" cy="1444742"/>
          </a:xfrm>
          <a:prstGeom prst="rect">
            <a:avLst/>
          </a:prstGeom>
        </p:spPr>
      </p:pic>
      <p:sp>
        <p:nvSpPr>
          <p:cNvPr id="68" name="矩形 26"/>
          <p:cNvSpPr/>
          <p:nvPr/>
        </p:nvSpPr>
        <p:spPr>
          <a:xfrm>
            <a:off x="6774321" y="6153059"/>
            <a:ext cx="1244674" cy="292388"/>
          </a:xfrm>
          <a:prstGeom prst="rect">
            <a:avLst/>
          </a:prstGeom>
        </p:spPr>
        <p:txBody>
          <a:bodyPr wrap="square">
            <a:spAutoFit/>
          </a:bodyPr>
          <a:lstStyle/>
          <a:p>
            <a:pPr algn="ctr" fontAlgn="base">
              <a:spcBef>
                <a:spcPct val="0"/>
              </a:spcBef>
              <a:spcAft>
                <a:spcPct val="0"/>
              </a:spcAft>
            </a:pP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Min-Chun </a:t>
            </a: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Kuo</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69" name="矩形 27"/>
          <p:cNvSpPr/>
          <p:nvPr/>
        </p:nvSpPr>
        <p:spPr>
          <a:xfrm>
            <a:off x="9334853" y="6144208"/>
            <a:ext cx="1002261" cy="261610"/>
          </a:xfrm>
          <a:prstGeom prst="rect">
            <a:avLst/>
          </a:prstGeom>
        </p:spPr>
        <p:txBody>
          <a:bodyPr wrap="square">
            <a:spAutoFit/>
          </a:bodyPr>
          <a:lstStyle/>
          <a:p>
            <a:pPr algn="ctr"/>
            <a:r>
              <a:rPr lang="zh-TW" altLang="en-US" sz="1100" b="1" dirty="0">
                <a:latin typeface="Arial" charset="0"/>
                <a:ea typeface="Arial" charset="0"/>
                <a:cs typeface="Arial" charset="0"/>
              </a:rPr>
              <a:t>Yi-Jing Lin</a:t>
            </a:r>
          </a:p>
        </p:txBody>
      </p:sp>
      <p:pic>
        <p:nvPicPr>
          <p:cNvPr id="70" name="圖片 28"/>
          <p:cNvPicPr>
            <a:picLocks/>
          </p:cNvPicPr>
          <p:nvPr/>
        </p:nvPicPr>
        <p:blipFill rotWithShape="1">
          <a:blip r:embed="rId14" cstate="screen">
            <a:extLst>
              <a:ext uri="{28A0092B-C50C-407E-A947-70E740481C1C}">
                <a14:useLocalDpi xmlns:a14="http://schemas.microsoft.com/office/drawing/2010/main"/>
              </a:ext>
            </a:extLst>
          </a:blip>
          <a:srcRect/>
          <a:stretch/>
        </p:blipFill>
        <p:spPr>
          <a:xfrm>
            <a:off x="9327494" y="4715679"/>
            <a:ext cx="1016978" cy="1446949"/>
          </a:xfrm>
          <a:prstGeom prst="rect">
            <a:avLst/>
          </a:prstGeom>
        </p:spPr>
      </p:pic>
      <p:sp>
        <p:nvSpPr>
          <p:cNvPr id="27" name="矩形 40"/>
          <p:cNvSpPr/>
          <p:nvPr/>
        </p:nvSpPr>
        <p:spPr>
          <a:xfrm>
            <a:off x="5087889" y="-27384"/>
            <a:ext cx="1742785" cy="1015663"/>
          </a:xfrm>
          <a:prstGeom prst="rect">
            <a:avLst/>
          </a:prstGeom>
        </p:spPr>
        <p:txBody>
          <a:bodyPr wrap="none">
            <a:spAutoFit/>
          </a:bodyPr>
          <a:lstStyle/>
          <a:p>
            <a:r>
              <a:rPr lang="en-US" altLang="zh-TW" sz="6000" b="1">
                <a:solidFill>
                  <a:srgbClr val="C00000"/>
                </a:solidFill>
              </a:rPr>
              <a:t>2017</a:t>
            </a:r>
            <a:endParaRPr lang="zh-TW" altLang="en-US" sz="6000" b="1" dirty="0">
              <a:solidFill>
                <a:srgbClr val="C00000"/>
              </a:solidFill>
            </a:endParaRPr>
          </a:p>
        </p:txBody>
      </p:sp>
      <p:sp>
        <p:nvSpPr>
          <p:cNvPr id="28" name="矩形 5"/>
          <p:cNvSpPr/>
          <p:nvPr/>
        </p:nvSpPr>
        <p:spPr>
          <a:xfrm>
            <a:off x="4990225" y="4326843"/>
            <a:ext cx="1204176" cy="323165"/>
          </a:xfrm>
          <a:prstGeom prst="rect">
            <a:avLst/>
          </a:prstGeom>
        </p:spPr>
        <p:txBody>
          <a:bodyPr wrap="none">
            <a:spAutoFit/>
          </a:bodyPr>
          <a:lstStyle/>
          <a:p>
            <a:pPr algn="ctr" fontAlgn="base">
              <a:spcBef>
                <a:spcPct val="0"/>
              </a:spcBef>
              <a:spcAft>
                <a:spcPct val="0"/>
              </a:spcAft>
            </a:pPr>
            <a:r>
              <a:rPr kumimoji="1" lang="en-US" altLang="zh-TW" sz="1500" b="1" dirty="0">
                <a:solidFill>
                  <a:srgbClr val="1F497D"/>
                </a:solidFill>
                <a:latin typeface="Calibri"/>
                <a:ea typeface="Arial Unicode MS" pitchFamily="34" charset="-120"/>
                <a:cs typeface="Arial Unicode MS" pitchFamily="34" charset="-120"/>
              </a:rPr>
              <a:t>Min-</a:t>
            </a:r>
            <a:r>
              <a:rPr kumimoji="1" lang="en-US" altLang="zh-TW" sz="1500" b="1" dirty="0" err="1">
                <a:solidFill>
                  <a:srgbClr val="1F497D"/>
                </a:solidFill>
                <a:latin typeface="Calibri"/>
                <a:ea typeface="Arial Unicode MS" pitchFamily="34" charset="-120"/>
                <a:cs typeface="Arial Unicode MS" pitchFamily="34" charset="-120"/>
              </a:rPr>
              <a:t>Yuh</a:t>
            </a:r>
            <a:r>
              <a:rPr kumimoji="1" lang="en-US" altLang="zh-TW" sz="1500" b="1" dirty="0">
                <a:solidFill>
                  <a:srgbClr val="1F497D"/>
                </a:solidFill>
                <a:latin typeface="Calibri"/>
                <a:ea typeface="Arial Unicode MS" pitchFamily="34" charset="-120"/>
                <a:cs typeface="Arial Unicode MS" pitchFamily="34" charset="-120"/>
              </a:rPr>
              <a:t> Day</a:t>
            </a:r>
            <a:endParaRPr kumimoji="1" lang="zh-TW" altLang="en-US" sz="1500" b="1" dirty="0">
              <a:solidFill>
                <a:srgbClr val="1F497D"/>
              </a:solidFill>
              <a:latin typeface="Calibri"/>
              <a:ea typeface="Arial Unicode MS" pitchFamily="34" charset="-120"/>
              <a:cs typeface="Arial Unicode MS" pitchFamily="34" charset="-120"/>
            </a:endParaRPr>
          </a:p>
        </p:txBody>
      </p:sp>
      <p:sp>
        <p:nvSpPr>
          <p:cNvPr id="29" name="矩形 3"/>
          <p:cNvSpPr/>
          <p:nvPr/>
        </p:nvSpPr>
        <p:spPr>
          <a:xfrm>
            <a:off x="6199962" y="4334537"/>
            <a:ext cx="1336199" cy="307777"/>
          </a:xfrm>
          <a:prstGeom prst="rect">
            <a:avLst/>
          </a:prstGeom>
        </p:spPr>
        <p:txBody>
          <a:bodyPr wrap="square">
            <a:spAutoFit/>
          </a:bodyPr>
          <a:lstStyle/>
          <a:p>
            <a:pPr algn="ctr" fontAlgn="base">
              <a:spcBef>
                <a:spcPct val="0"/>
              </a:spcBef>
              <a:spcAft>
                <a:spcPct val="0"/>
              </a:spcAft>
            </a:pPr>
            <a:r>
              <a:rPr kumimoji="1" lang="en-US" altLang="zh-TW" sz="1400" b="1" dirty="0">
                <a:solidFill>
                  <a:prstClr val="black"/>
                </a:solidFill>
                <a:latin typeface="Calibri"/>
                <a:ea typeface="Arial Unicode MS" panose="020B0604020202020204" pitchFamily="34" charset="-120"/>
                <a:cs typeface="Arial Unicode MS" panose="020B0604020202020204" pitchFamily="34" charset="-120"/>
              </a:rPr>
              <a:t>Chao-Yu Chen</a:t>
            </a:r>
            <a:endParaRPr kumimoji="1" lang="zh-TW" altLang="en-US" sz="1400" b="1" dirty="0">
              <a:solidFill>
                <a:prstClr val="black"/>
              </a:solidFill>
              <a:latin typeface="Calibri"/>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15535771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rgbClr val="FF0000"/>
                </a:solidFill>
              </a:rPr>
              <a:t> </a:t>
            </a:r>
            <a:r>
              <a:rPr lang="en-US" dirty="0" err="1">
                <a:solidFill>
                  <a:srgbClr val="FF0000"/>
                </a:solidFill>
              </a:rPr>
              <a:t>FinTech</a:t>
            </a:r>
            <a:r>
              <a:rPr lang="en-US" dirty="0">
                <a:solidFill>
                  <a:srgbClr val="FF0000"/>
                </a:solidFill>
              </a:rPr>
              <a:t>: Investment Management</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110</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3791744" y="764704"/>
            <a:ext cx="4968552" cy="5806950"/>
          </a:xfrm>
          <a:prstGeom prst="rect">
            <a:avLst/>
          </a:prstGeom>
        </p:spPr>
      </p:pic>
      <p:sp>
        <p:nvSpPr>
          <p:cNvPr id="7" name="TextBox 6"/>
          <p:cNvSpPr txBox="1"/>
          <p:nvPr/>
        </p:nvSpPr>
        <p:spPr>
          <a:xfrm>
            <a:off x="1524001" y="-27384"/>
            <a:ext cx="652743" cy="1200329"/>
          </a:xfrm>
          <a:prstGeom prst="rect">
            <a:avLst/>
          </a:prstGeom>
          <a:noFill/>
        </p:spPr>
        <p:txBody>
          <a:bodyPr wrap="none" rtlCol="0">
            <a:spAutoFit/>
          </a:bodyPr>
          <a:lstStyle/>
          <a:p>
            <a:r>
              <a:rPr lang="en-US" sz="7200" b="1">
                <a:solidFill>
                  <a:srgbClr val="FF0000"/>
                </a:solidFill>
              </a:rPr>
              <a:t>5</a:t>
            </a:r>
          </a:p>
        </p:txBody>
      </p:sp>
    </p:spTree>
    <p:extLst>
      <p:ext uri="{BB962C8B-B14F-4D97-AF65-F5344CB8AC3E}">
        <p14:creationId xmlns:p14="http://schemas.microsoft.com/office/powerpoint/2010/main" val="2731027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rgbClr val="FF0000"/>
                </a:solidFill>
              </a:rPr>
              <a:t> </a:t>
            </a:r>
            <a:r>
              <a:rPr lang="en-US" dirty="0" err="1">
                <a:solidFill>
                  <a:srgbClr val="FF0000"/>
                </a:solidFill>
              </a:rPr>
              <a:t>FinTech</a:t>
            </a:r>
            <a:r>
              <a:rPr lang="en-US" dirty="0">
                <a:solidFill>
                  <a:srgbClr val="FF0000"/>
                </a:solidFill>
              </a:rPr>
              <a:t>: Market Provisioning</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111</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67609" y="814976"/>
            <a:ext cx="7147061" cy="5694251"/>
          </a:xfrm>
          <a:prstGeom prst="rect">
            <a:avLst/>
          </a:prstGeom>
        </p:spPr>
      </p:pic>
      <p:sp>
        <p:nvSpPr>
          <p:cNvPr id="6" name="TextBox 5"/>
          <p:cNvSpPr txBox="1"/>
          <p:nvPr/>
        </p:nvSpPr>
        <p:spPr>
          <a:xfrm>
            <a:off x="1524001" y="-27384"/>
            <a:ext cx="652743" cy="1200329"/>
          </a:xfrm>
          <a:prstGeom prst="rect">
            <a:avLst/>
          </a:prstGeom>
          <a:noFill/>
        </p:spPr>
        <p:txBody>
          <a:bodyPr wrap="none" rtlCol="0">
            <a:spAutoFit/>
          </a:bodyPr>
          <a:lstStyle/>
          <a:p>
            <a:r>
              <a:rPr lang="en-US" sz="7200" b="1" dirty="0">
                <a:solidFill>
                  <a:srgbClr val="FF0000"/>
                </a:solidFill>
              </a:rPr>
              <a:t>6</a:t>
            </a:r>
          </a:p>
        </p:txBody>
      </p:sp>
    </p:spTree>
    <p:extLst>
      <p:ext uri="{BB962C8B-B14F-4D97-AF65-F5344CB8AC3E}">
        <p14:creationId xmlns:p14="http://schemas.microsoft.com/office/powerpoint/2010/main" val="13860868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6AA5-6557-C24F-A87A-48F04A5CB87C}"/>
              </a:ext>
            </a:extLst>
          </p:cNvPr>
          <p:cNvSpPr>
            <a:spLocks noGrp="1"/>
          </p:cNvSpPr>
          <p:nvPr>
            <p:ph type="title"/>
          </p:nvPr>
        </p:nvSpPr>
        <p:spPr>
          <a:xfrm>
            <a:off x="1981200" y="274638"/>
            <a:ext cx="8229600" cy="874540"/>
          </a:xfrm>
        </p:spPr>
        <p:txBody>
          <a:bodyPr>
            <a:noAutofit/>
          </a:bodyPr>
          <a:lstStyle/>
          <a:p>
            <a:r>
              <a:rPr lang="en-US" sz="6600" dirty="0">
                <a:solidFill>
                  <a:schemeClr val="accent1"/>
                </a:solidFill>
              </a:rPr>
              <a:t>FinTech ABCD</a:t>
            </a:r>
          </a:p>
        </p:txBody>
      </p:sp>
      <p:sp>
        <p:nvSpPr>
          <p:cNvPr id="4" name="Slide Number Placeholder 3">
            <a:extLst>
              <a:ext uri="{FF2B5EF4-FFF2-40B4-BE49-F238E27FC236}">
                <a16:creationId xmlns:a16="http://schemas.microsoft.com/office/drawing/2014/main" id="{C0660698-C905-794D-9F0B-287FE2EC7F1B}"/>
              </a:ext>
            </a:extLst>
          </p:cNvPr>
          <p:cNvSpPr>
            <a:spLocks noGrp="1"/>
          </p:cNvSpPr>
          <p:nvPr>
            <p:ph type="sldNum" sz="quarter" idx="12"/>
          </p:nvPr>
        </p:nvSpPr>
        <p:spPr/>
        <p:txBody>
          <a:bodyPr/>
          <a:lstStyle/>
          <a:p>
            <a:fld id="{5424488C-161F-514B-8FF5-CF5173A03E8D}" type="slidenum">
              <a:rPr lang="en-US" smtClean="0"/>
              <a:t>112</a:t>
            </a:fld>
            <a:endParaRPr lang="en-US"/>
          </a:p>
        </p:txBody>
      </p:sp>
      <p:sp>
        <p:nvSpPr>
          <p:cNvPr id="6" name="Rounded Rectangle 5">
            <a:extLst>
              <a:ext uri="{FF2B5EF4-FFF2-40B4-BE49-F238E27FC236}">
                <a16:creationId xmlns:a16="http://schemas.microsoft.com/office/drawing/2014/main" id="{C53B6090-2A1C-4D41-9CE8-DEC22F563C8E}"/>
              </a:ext>
            </a:extLst>
          </p:cNvPr>
          <p:cNvSpPr/>
          <p:nvPr/>
        </p:nvSpPr>
        <p:spPr>
          <a:xfrm>
            <a:off x="3367790" y="1603949"/>
            <a:ext cx="5718545" cy="1019331"/>
          </a:xfrm>
          <a:prstGeom prst="round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solidFill>
                  <a:srgbClr val="FF0000"/>
                </a:solidFill>
              </a:rPr>
              <a:t>A</a:t>
            </a:r>
            <a:r>
              <a:rPr lang="en-US" sz="5400" b="1" dirty="0"/>
              <a:t>I</a:t>
            </a:r>
          </a:p>
        </p:txBody>
      </p:sp>
      <p:sp>
        <p:nvSpPr>
          <p:cNvPr id="7" name="Rounded Rectangle 6">
            <a:extLst>
              <a:ext uri="{FF2B5EF4-FFF2-40B4-BE49-F238E27FC236}">
                <a16:creationId xmlns:a16="http://schemas.microsoft.com/office/drawing/2014/main" id="{B29B2A3D-95BB-944C-869C-7D0B2FCB8BE1}"/>
              </a:ext>
            </a:extLst>
          </p:cNvPr>
          <p:cNvSpPr/>
          <p:nvPr/>
        </p:nvSpPr>
        <p:spPr>
          <a:xfrm>
            <a:off x="3367789" y="2858387"/>
            <a:ext cx="5718545" cy="1019331"/>
          </a:xfrm>
          <a:prstGeom prst="roundRect">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solidFill>
                  <a:srgbClr val="FF0000"/>
                </a:solidFill>
              </a:rPr>
              <a:t>B</a:t>
            </a:r>
            <a:r>
              <a:rPr lang="en-US" sz="5400" b="1" dirty="0"/>
              <a:t>lock Chain</a:t>
            </a:r>
          </a:p>
        </p:txBody>
      </p:sp>
      <p:sp>
        <p:nvSpPr>
          <p:cNvPr id="8" name="Rounded Rectangle 7">
            <a:extLst>
              <a:ext uri="{FF2B5EF4-FFF2-40B4-BE49-F238E27FC236}">
                <a16:creationId xmlns:a16="http://schemas.microsoft.com/office/drawing/2014/main" id="{13BC2F9D-09D8-B94D-82BF-F2C519A19EAC}"/>
              </a:ext>
            </a:extLst>
          </p:cNvPr>
          <p:cNvSpPr/>
          <p:nvPr/>
        </p:nvSpPr>
        <p:spPr>
          <a:xfrm>
            <a:off x="3367788" y="4112825"/>
            <a:ext cx="5718545" cy="1019331"/>
          </a:xfrm>
          <a:prstGeom prst="round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solidFill>
                  <a:srgbClr val="FF0000"/>
                </a:solidFill>
              </a:rPr>
              <a:t>C</a:t>
            </a:r>
            <a:r>
              <a:rPr lang="en-US" sz="5400" b="1" dirty="0"/>
              <a:t>loud Computing</a:t>
            </a:r>
          </a:p>
        </p:txBody>
      </p:sp>
      <p:sp>
        <p:nvSpPr>
          <p:cNvPr id="9" name="Rounded Rectangle 8">
            <a:extLst>
              <a:ext uri="{FF2B5EF4-FFF2-40B4-BE49-F238E27FC236}">
                <a16:creationId xmlns:a16="http://schemas.microsoft.com/office/drawing/2014/main" id="{29B5D029-C9A6-BE49-B9AD-E72F7857C902}"/>
              </a:ext>
            </a:extLst>
          </p:cNvPr>
          <p:cNvSpPr/>
          <p:nvPr/>
        </p:nvSpPr>
        <p:spPr>
          <a:xfrm>
            <a:off x="3367787" y="5367263"/>
            <a:ext cx="5718545" cy="1019331"/>
          </a:xfrm>
          <a:prstGeom prst="round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t>Big </a:t>
            </a:r>
            <a:r>
              <a:rPr lang="en-US" sz="5400" b="1" dirty="0">
                <a:solidFill>
                  <a:srgbClr val="FF0000"/>
                </a:solidFill>
              </a:rPr>
              <a:t>D</a:t>
            </a:r>
            <a:r>
              <a:rPr lang="en-US" sz="5400" b="1" dirty="0"/>
              <a:t>ata</a:t>
            </a:r>
          </a:p>
        </p:txBody>
      </p:sp>
    </p:spTree>
    <p:extLst>
      <p:ext uri="{BB962C8B-B14F-4D97-AF65-F5344CB8AC3E}">
        <p14:creationId xmlns:p14="http://schemas.microsoft.com/office/powerpoint/2010/main" val="4269494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6AA5-6557-C24F-A87A-48F04A5CB87C}"/>
              </a:ext>
            </a:extLst>
          </p:cNvPr>
          <p:cNvSpPr>
            <a:spLocks noGrp="1"/>
          </p:cNvSpPr>
          <p:nvPr>
            <p:ph type="title"/>
          </p:nvPr>
        </p:nvSpPr>
        <p:spPr>
          <a:xfrm>
            <a:off x="157163" y="56101"/>
            <a:ext cx="11787187" cy="1547847"/>
          </a:xfrm>
        </p:spPr>
        <p:txBody>
          <a:bodyPr>
            <a:noAutofit/>
          </a:bodyPr>
          <a:lstStyle/>
          <a:p>
            <a:r>
              <a:rPr lang="en-US" sz="6000" dirty="0">
                <a:solidFill>
                  <a:schemeClr val="accent1"/>
                </a:solidFill>
              </a:rPr>
              <a:t>Decentralized Finance (</a:t>
            </a:r>
            <a:r>
              <a:rPr lang="en-US" sz="6000" dirty="0" err="1">
                <a:solidFill>
                  <a:schemeClr val="accent1"/>
                </a:solidFill>
              </a:rPr>
              <a:t>DeFi</a:t>
            </a:r>
            <a:r>
              <a:rPr lang="en-US" sz="6000" dirty="0">
                <a:solidFill>
                  <a:schemeClr val="accent1"/>
                </a:solidFill>
              </a:rPr>
              <a:t>)</a:t>
            </a:r>
            <a:br>
              <a:rPr lang="en-US" sz="6000" dirty="0">
                <a:solidFill>
                  <a:schemeClr val="accent1"/>
                </a:solidFill>
              </a:rPr>
            </a:br>
            <a:r>
              <a:rPr lang="en-US" dirty="0">
                <a:solidFill>
                  <a:schemeClr val="accent1"/>
                </a:solidFill>
              </a:rPr>
              <a:t>Block Chain Financial Technology</a:t>
            </a:r>
          </a:p>
        </p:txBody>
      </p:sp>
      <p:sp>
        <p:nvSpPr>
          <p:cNvPr id="4" name="Slide Number Placeholder 3">
            <a:extLst>
              <a:ext uri="{FF2B5EF4-FFF2-40B4-BE49-F238E27FC236}">
                <a16:creationId xmlns:a16="http://schemas.microsoft.com/office/drawing/2014/main" id="{C0660698-C905-794D-9F0B-287FE2EC7F1B}"/>
              </a:ext>
            </a:extLst>
          </p:cNvPr>
          <p:cNvSpPr>
            <a:spLocks noGrp="1"/>
          </p:cNvSpPr>
          <p:nvPr>
            <p:ph type="sldNum" sz="quarter" idx="12"/>
          </p:nvPr>
        </p:nvSpPr>
        <p:spPr/>
        <p:txBody>
          <a:bodyPr/>
          <a:lstStyle/>
          <a:p>
            <a:fld id="{5424488C-161F-514B-8FF5-CF5173A03E8D}" type="slidenum">
              <a:rPr lang="en-US" smtClean="0"/>
              <a:t>113</a:t>
            </a:fld>
            <a:endParaRPr lang="en-US"/>
          </a:p>
        </p:txBody>
      </p:sp>
      <p:sp>
        <p:nvSpPr>
          <p:cNvPr id="7" name="Rounded Rectangle 6">
            <a:extLst>
              <a:ext uri="{FF2B5EF4-FFF2-40B4-BE49-F238E27FC236}">
                <a16:creationId xmlns:a16="http://schemas.microsoft.com/office/drawing/2014/main" id="{B29B2A3D-95BB-944C-869C-7D0B2FCB8BE1}"/>
              </a:ext>
            </a:extLst>
          </p:cNvPr>
          <p:cNvSpPr/>
          <p:nvPr/>
        </p:nvSpPr>
        <p:spPr>
          <a:xfrm>
            <a:off x="1524000" y="1841562"/>
            <a:ext cx="9144000" cy="1371600"/>
          </a:xfrm>
          <a:prstGeom prst="roundRect">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solidFill>
                  <a:srgbClr val="C00000"/>
                </a:solidFill>
              </a:rPr>
              <a:t>Block Chain &amp; Bitcoin</a:t>
            </a:r>
          </a:p>
          <a:p>
            <a:pPr algn="ctr"/>
            <a:r>
              <a:rPr lang="en-US" sz="4800" b="1" dirty="0">
                <a:solidFill>
                  <a:srgbClr val="C00000"/>
                </a:solidFill>
              </a:rPr>
              <a:t>(BTC)</a:t>
            </a:r>
          </a:p>
        </p:txBody>
      </p:sp>
      <p:sp>
        <p:nvSpPr>
          <p:cNvPr id="10" name="Rounded Rectangle 9">
            <a:extLst>
              <a:ext uri="{FF2B5EF4-FFF2-40B4-BE49-F238E27FC236}">
                <a16:creationId xmlns:a16="http://schemas.microsoft.com/office/drawing/2014/main" id="{CFF49F9B-2DBA-1547-9734-40D801F29089}"/>
              </a:ext>
            </a:extLst>
          </p:cNvPr>
          <p:cNvSpPr/>
          <p:nvPr/>
        </p:nvSpPr>
        <p:spPr>
          <a:xfrm>
            <a:off x="1524000" y="3456928"/>
            <a:ext cx="9144000" cy="1371600"/>
          </a:xfrm>
          <a:prstGeom prst="roundRect">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solidFill>
                  <a:srgbClr val="C00000"/>
                </a:solidFill>
              </a:rPr>
              <a:t>Smart Contract &amp; Ethereum </a:t>
            </a:r>
            <a:br>
              <a:rPr lang="en-US" sz="4800" b="1" dirty="0">
                <a:solidFill>
                  <a:srgbClr val="C00000"/>
                </a:solidFill>
              </a:rPr>
            </a:br>
            <a:r>
              <a:rPr lang="en-US" sz="4800" b="1" dirty="0">
                <a:solidFill>
                  <a:srgbClr val="C00000"/>
                </a:solidFill>
              </a:rPr>
              <a:t>(ETH)</a:t>
            </a:r>
          </a:p>
        </p:txBody>
      </p:sp>
      <p:sp>
        <p:nvSpPr>
          <p:cNvPr id="11" name="Rounded Rectangle 10">
            <a:extLst>
              <a:ext uri="{FF2B5EF4-FFF2-40B4-BE49-F238E27FC236}">
                <a16:creationId xmlns:a16="http://schemas.microsoft.com/office/drawing/2014/main" id="{C6AF3512-31C4-D641-805C-DD921DE85E24}"/>
              </a:ext>
            </a:extLst>
          </p:cNvPr>
          <p:cNvSpPr/>
          <p:nvPr/>
        </p:nvSpPr>
        <p:spPr>
          <a:xfrm>
            <a:off x="1524000" y="5072293"/>
            <a:ext cx="9144000" cy="1371600"/>
          </a:xfrm>
          <a:prstGeom prst="roundRect">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solidFill>
                  <a:srgbClr val="C00000"/>
                </a:solidFill>
              </a:rPr>
              <a:t>Decentralized Application </a:t>
            </a:r>
            <a:br>
              <a:rPr lang="en-US" sz="4800" b="1" dirty="0">
                <a:solidFill>
                  <a:srgbClr val="C00000"/>
                </a:solidFill>
              </a:rPr>
            </a:br>
            <a:r>
              <a:rPr lang="en-US" sz="4800" b="1" dirty="0">
                <a:solidFill>
                  <a:srgbClr val="C00000"/>
                </a:solidFill>
              </a:rPr>
              <a:t>(</a:t>
            </a:r>
            <a:r>
              <a:rPr lang="en-US" sz="4800" b="1" dirty="0" err="1">
                <a:solidFill>
                  <a:srgbClr val="C00000"/>
                </a:solidFill>
              </a:rPr>
              <a:t>DApp</a:t>
            </a:r>
            <a:r>
              <a:rPr lang="en-US" sz="4800" b="1" dirty="0">
                <a:solidFill>
                  <a:srgbClr val="C00000"/>
                </a:solidFill>
              </a:rPr>
              <a:t>)</a:t>
            </a:r>
          </a:p>
        </p:txBody>
      </p:sp>
    </p:spTree>
    <p:extLst>
      <p:ext uri="{BB962C8B-B14F-4D97-AF65-F5344CB8AC3E}">
        <p14:creationId xmlns:p14="http://schemas.microsoft.com/office/powerpoint/2010/main" val="1211975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1567884" y="215430"/>
            <a:ext cx="9056232" cy="6427140"/>
          </a:xfrm>
        </p:spPr>
        <p:txBody>
          <a:bodyPr>
            <a:normAutofit/>
          </a:bodyPr>
          <a:lstStyle/>
          <a:p>
            <a:r>
              <a:rPr lang="en-US" altLang="zh-TW" sz="13000" dirty="0">
                <a:solidFill>
                  <a:srgbClr val="C00000"/>
                </a:solidFill>
                <a:ea typeface="Heiti TC Medium" pitchFamily="2" charset="-128"/>
                <a:cs typeface="Arial" panose="020B0604020202020204" pitchFamily="34" charset="0"/>
              </a:rPr>
              <a:t>AI </a:t>
            </a:r>
            <a:br>
              <a:rPr lang="en-US" altLang="zh-TW" sz="13000" dirty="0">
                <a:solidFill>
                  <a:srgbClr val="C00000"/>
                </a:solidFill>
                <a:ea typeface="Heiti TC Medium" pitchFamily="2" charset="-128"/>
                <a:cs typeface="Arial" panose="020B0604020202020204" pitchFamily="34" charset="0"/>
              </a:rPr>
            </a:br>
            <a:r>
              <a:rPr lang="en-US" altLang="zh-TW" sz="13000" dirty="0">
                <a:solidFill>
                  <a:srgbClr val="C00000"/>
                </a:solidFill>
                <a:ea typeface="Heiti TC Medium" pitchFamily="2" charset="-128"/>
                <a:cs typeface="Arial" panose="020B0604020202020204" pitchFamily="34" charset="0"/>
              </a:rPr>
              <a:t>in </a:t>
            </a:r>
            <a:br>
              <a:rPr lang="en-US" altLang="zh-TW" sz="13000" dirty="0">
                <a:solidFill>
                  <a:srgbClr val="C00000"/>
                </a:solidFill>
                <a:ea typeface="Heiti TC Medium" pitchFamily="2" charset="-128"/>
                <a:cs typeface="Arial" panose="020B0604020202020204" pitchFamily="34" charset="0"/>
              </a:rPr>
            </a:br>
            <a:r>
              <a:rPr lang="en-US" altLang="zh-TW" sz="13000" dirty="0">
                <a:solidFill>
                  <a:srgbClr val="C00000"/>
                </a:solidFill>
                <a:ea typeface="Heiti TC Medium" pitchFamily="2" charset="-128"/>
                <a:cs typeface="Arial" panose="020B0604020202020204" pitchFamily="34" charset="0"/>
              </a:rPr>
              <a:t>FinTech</a:t>
            </a:r>
            <a:endParaRPr lang="en-US" sz="130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114</a:t>
            </a:fld>
            <a:endParaRPr lang="en-US"/>
          </a:p>
        </p:txBody>
      </p:sp>
    </p:spTree>
    <p:extLst>
      <p:ext uri="{BB962C8B-B14F-4D97-AF65-F5344CB8AC3E}">
        <p14:creationId xmlns:p14="http://schemas.microsoft.com/office/powerpoint/2010/main" val="217795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A439-E169-CD47-93A7-9C6E623CE881}"/>
              </a:ext>
            </a:extLst>
          </p:cNvPr>
          <p:cNvSpPr>
            <a:spLocks noGrp="1"/>
          </p:cNvSpPr>
          <p:nvPr>
            <p:ph type="title"/>
          </p:nvPr>
        </p:nvSpPr>
        <p:spPr>
          <a:xfrm>
            <a:off x="878114" y="40567"/>
            <a:ext cx="10435772" cy="854439"/>
          </a:xfrm>
        </p:spPr>
        <p:txBody>
          <a:bodyPr>
            <a:normAutofit fontScale="90000"/>
          </a:bodyPr>
          <a:lstStyle/>
          <a:p>
            <a:r>
              <a:rPr lang="en-US" dirty="0" err="1">
                <a:solidFill>
                  <a:srgbClr val="FF0000"/>
                </a:solidFill>
              </a:rPr>
              <a:t>FinBrain</a:t>
            </a:r>
            <a:r>
              <a:rPr lang="en-US" dirty="0">
                <a:solidFill>
                  <a:schemeClr val="accent1"/>
                </a:solidFill>
              </a:rPr>
              <a:t>: when </a:t>
            </a:r>
            <a:r>
              <a:rPr lang="en-US" dirty="0">
                <a:solidFill>
                  <a:srgbClr val="FF0000"/>
                </a:solidFill>
              </a:rPr>
              <a:t>Finance</a:t>
            </a:r>
            <a:r>
              <a:rPr lang="en-US" dirty="0">
                <a:solidFill>
                  <a:schemeClr val="accent1"/>
                </a:solidFill>
              </a:rPr>
              <a:t> meets </a:t>
            </a:r>
            <a:r>
              <a:rPr lang="en-US" dirty="0">
                <a:solidFill>
                  <a:srgbClr val="FF0000"/>
                </a:solidFill>
              </a:rPr>
              <a:t>AI 2.0</a:t>
            </a:r>
            <a:br>
              <a:rPr lang="en-US" sz="1600" dirty="0">
                <a:solidFill>
                  <a:schemeClr val="accent1"/>
                </a:solidFill>
              </a:rPr>
            </a:br>
            <a:r>
              <a:rPr lang="en-US" sz="1600" dirty="0">
                <a:solidFill>
                  <a:schemeClr val="accent1"/>
                </a:solidFill>
              </a:rPr>
              <a:t>(Zheng et al., 2019)</a:t>
            </a:r>
          </a:p>
        </p:txBody>
      </p:sp>
      <p:sp>
        <p:nvSpPr>
          <p:cNvPr id="4" name="Slide Number Placeholder 3">
            <a:extLst>
              <a:ext uri="{FF2B5EF4-FFF2-40B4-BE49-F238E27FC236}">
                <a16:creationId xmlns:a16="http://schemas.microsoft.com/office/drawing/2014/main" id="{7E861BE1-42EA-4543-8822-8EDCE3F699D5}"/>
              </a:ext>
            </a:extLst>
          </p:cNvPr>
          <p:cNvSpPr>
            <a:spLocks noGrp="1"/>
          </p:cNvSpPr>
          <p:nvPr>
            <p:ph type="sldNum" sz="quarter" idx="12"/>
          </p:nvPr>
        </p:nvSpPr>
        <p:spPr/>
        <p:txBody>
          <a:bodyPr/>
          <a:lstStyle/>
          <a:p>
            <a:fld id="{5424488C-161F-514B-8FF5-CF5173A03E8D}" type="slidenum">
              <a:rPr lang="en-US" smtClean="0"/>
              <a:t>115</a:t>
            </a:fld>
            <a:endParaRPr lang="en-US"/>
          </a:p>
        </p:txBody>
      </p:sp>
      <p:pic>
        <p:nvPicPr>
          <p:cNvPr id="6" name="Picture 5">
            <a:extLst>
              <a:ext uri="{FF2B5EF4-FFF2-40B4-BE49-F238E27FC236}">
                <a16:creationId xmlns:a16="http://schemas.microsoft.com/office/drawing/2014/main" id="{E84E95A2-ADEB-5947-997C-2705005CAE9E}"/>
              </a:ext>
            </a:extLst>
          </p:cNvPr>
          <p:cNvPicPr>
            <a:picLocks noChangeAspect="1"/>
          </p:cNvPicPr>
          <p:nvPr/>
        </p:nvPicPr>
        <p:blipFill>
          <a:blip r:embed="rId2"/>
          <a:stretch>
            <a:fillRect/>
          </a:stretch>
        </p:blipFill>
        <p:spPr>
          <a:xfrm>
            <a:off x="1694018" y="854440"/>
            <a:ext cx="8834840" cy="5616907"/>
          </a:xfrm>
          <a:prstGeom prst="rect">
            <a:avLst/>
          </a:prstGeom>
        </p:spPr>
      </p:pic>
      <p:sp>
        <p:nvSpPr>
          <p:cNvPr id="8" name="TextBox 7">
            <a:extLst>
              <a:ext uri="{FF2B5EF4-FFF2-40B4-BE49-F238E27FC236}">
                <a16:creationId xmlns:a16="http://schemas.microsoft.com/office/drawing/2014/main" id="{9B222AF5-45CF-9D40-986F-4C2F81F30920}"/>
              </a:ext>
            </a:extLst>
          </p:cNvPr>
          <p:cNvSpPr txBox="1"/>
          <p:nvPr/>
        </p:nvSpPr>
        <p:spPr>
          <a:xfrm>
            <a:off x="2476020" y="6457890"/>
            <a:ext cx="7247600" cy="400110"/>
          </a:xfrm>
          <a:prstGeom prst="rect">
            <a:avLst/>
          </a:prstGeom>
          <a:noFill/>
        </p:spPr>
        <p:txBody>
          <a:bodyPr wrap="square" rtlCol="0">
            <a:spAutoFit/>
          </a:bodyPr>
          <a:lstStyle/>
          <a:p>
            <a:pPr algn="ctr"/>
            <a:r>
              <a:rPr lang="en-US" sz="1000" dirty="0">
                <a:solidFill>
                  <a:schemeClr val="bg1">
                    <a:lumMod val="75000"/>
                  </a:schemeClr>
                </a:solidFill>
                <a:latin typeface="Calibri" panose="020F0502020204030204" pitchFamily="34" charset="0"/>
                <a:cs typeface="Calibri" panose="020F0502020204030204" pitchFamily="34" charset="0"/>
              </a:rPr>
              <a:t>Source: Xiao-</a:t>
            </a:r>
            <a:r>
              <a:rPr lang="en-US" sz="1000" dirty="0" err="1">
                <a:solidFill>
                  <a:schemeClr val="bg1">
                    <a:lumMod val="75000"/>
                  </a:schemeClr>
                </a:solidFill>
                <a:latin typeface="Calibri" panose="020F0502020204030204" pitchFamily="34" charset="0"/>
                <a:cs typeface="Calibri" panose="020F0502020204030204" pitchFamily="34" charset="0"/>
              </a:rPr>
              <a:t>lin</a:t>
            </a:r>
            <a:r>
              <a:rPr lang="en-US" sz="1000" dirty="0">
                <a:solidFill>
                  <a:schemeClr val="bg1">
                    <a:lumMod val="75000"/>
                  </a:schemeClr>
                </a:solidFill>
                <a:latin typeface="Calibri" panose="020F0502020204030204" pitchFamily="34" charset="0"/>
                <a:cs typeface="Calibri" panose="020F0502020204030204" pitchFamily="34" charset="0"/>
              </a:rPr>
              <a:t> Zheng, Meng-</a:t>
            </a:r>
            <a:r>
              <a:rPr lang="en-US" sz="1000" dirty="0" err="1">
                <a:solidFill>
                  <a:schemeClr val="bg1">
                    <a:lumMod val="75000"/>
                  </a:schemeClr>
                </a:solidFill>
                <a:latin typeface="Calibri" panose="020F0502020204030204" pitchFamily="34" charset="0"/>
                <a:cs typeface="Calibri" panose="020F0502020204030204" pitchFamily="34" charset="0"/>
              </a:rPr>
              <a:t>ying</a:t>
            </a:r>
            <a:r>
              <a:rPr lang="en-US" sz="1000" dirty="0">
                <a:solidFill>
                  <a:schemeClr val="bg1">
                    <a:lumMod val="75000"/>
                  </a:schemeClr>
                </a:solidFill>
                <a:latin typeface="Calibri" panose="020F0502020204030204" pitchFamily="34" charset="0"/>
                <a:cs typeface="Calibri" panose="020F0502020204030204" pitchFamily="34" charset="0"/>
              </a:rPr>
              <a:t> Zhu, Qi-</a:t>
            </a:r>
            <a:r>
              <a:rPr lang="en-US" sz="1000" dirty="0" err="1">
                <a:solidFill>
                  <a:schemeClr val="bg1">
                    <a:lumMod val="75000"/>
                  </a:schemeClr>
                </a:solidFill>
                <a:latin typeface="Calibri" panose="020F0502020204030204" pitchFamily="34" charset="0"/>
                <a:cs typeface="Calibri" panose="020F0502020204030204" pitchFamily="34" charset="0"/>
              </a:rPr>
              <a:t>bing</a:t>
            </a:r>
            <a:r>
              <a:rPr lang="en-US" sz="1000" dirty="0">
                <a:solidFill>
                  <a:schemeClr val="bg1">
                    <a:lumMod val="75000"/>
                  </a:schemeClr>
                </a:solidFill>
                <a:latin typeface="Calibri" panose="020F0502020204030204" pitchFamily="34" charset="0"/>
                <a:cs typeface="Calibri" panose="020F0502020204030204" pitchFamily="34" charset="0"/>
              </a:rPr>
              <a:t> Li, Chao-chao Chen, and Yan-chao Tan (2019), "</a:t>
            </a:r>
            <a:r>
              <a:rPr lang="en-US" sz="1000" dirty="0" err="1">
                <a:solidFill>
                  <a:schemeClr val="bg1">
                    <a:lumMod val="75000"/>
                  </a:schemeClr>
                </a:solidFill>
                <a:latin typeface="Calibri" panose="020F0502020204030204" pitchFamily="34" charset="0"/>
                <a:cs typeface="Calibri" panose="020F0502020204030204" pitchFamily="34" charset="0"/>
              </a:rPr>
              <a:t>Finbrain</a:t>
            </a:r>
            <a:r>
              <a:rPr lang="en-US" sz="1000" dirty="0">
                <a:solidFill>
                  <a:schemeClr val="bg1">
                    <a:lumMod val="75000"/>
                  </a:schemeClr>
                </a:solidFill>
                <a:latin typeface="Calibri" panose="020F0502020204030204" pitchFamily="34" charset="0"/>
                <a:cs typeface="Calibri" panose="020F0502020204030204" pitchFamily="34" charset="0"/>
              </a:rPr>
              <a:t>: When finance meets AI 2.0." Frontiers of Information Technology &amp; Electronic Engineering 20, no. 7, pp. 914-924</a:t>
            </a:r>
          </a:p>
        </p:txBody>
      </p:sp>
    </p:spTree>
    <p:extLst>
      <p:ext uri="{BB962C8B-B14F-4D97-AF65-F5344CB8AC3E}">
        <p14:creationId xmlns:p14="http://schemas.microsoft.com/office/powerpoint/2010/main" val="5188001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F3131-540C-824D-8822-13A0998BFB73}"/>
              </a:ext>
            </a:extLst>
          </p:cNvPr>
          <p:cNvSpPr>
            <a:spLocks noGrp="1"/>
          </p:cNvSpPr>
          <p:nvPr>
            <p:ph type="title"/>
          </p:nvPr>
        </p:nvSpPr>
        <p:spPr>
          <a:xfrm>
            <a:off x="1981200" y="1"/>
            <a:ext cx="8229600" cy="1177635"/>
          </a:xfrm>
        </p:spPr>
        <p:txBody>
          <a:bodyPr>
            <a:noAutofit/>
          </a:bodyPr>
          <a:lstStyle/>
          <a:p>
            <a:r>
              <a:rPr lang="en-US" sz="4000" dirty="0">
                <a:solidFill>
                  <a:schemeClr val="accent1"/>
                </a:solidFill>
              </a:rPr>
              <a:t>Technology-driven </a:t>
            </a:r>
            <a:br>
              <a:rPr lang="en-US" sz="4000" dirty="0">
                <a:solidFill>
                  <a:schemeClr val="accent1"/>
                </a:solidFill>
              </a:rPr>
            </a:br>
            <a:r>
              <a:rPr lang="en-US" sz="4000" dirty="0">
                <a:solidFill>
                  <a:schemeClr val="accent1"/>
                </a:solidFill>
              </a:rPr>
              <a:t>Financial Industry Development</a:t>
            </a:r>
          </a:p>
        </p:txBody>
      </p:sp>
      <p:graphicFrame>
        <p:nvGraphicFramePr>
          <p:cNvPr id="5" name="Content Placeholder 4">
            <a:extLst>
              <a:ext uri="{FF2B5EF4-FFF2-40B4-BE49-F238E27FC236}">
                <a16:creationId xmlns:a16="http://schemas.microsoft.com/office/drawing/2014/main" id="{3B5BD48D-1219-8C44-9F98-5093EBAB40F1}"/>
              </a:ext>
            </a:extLst>
          </p:cNvPr>
          <p:cNvGraphicFramePr>
            <a:graphicFrameLocks noGrp="1"/>
          </p:cNvGraphicFramePr>
          <p:nvPr>
            <p:ph idx="1"/>
          </p:nvPr>
        </p:nvGraphicFramePr>
        <p:xfrm>
          <a:off x="1741360" y="1405325"/>
          <a:ext cx="8761748" cy="4920524"/>
        </p:xfrm>
        <a:graphic>
          <a:graphicData uri="http://schemas.openxmlformats.org/drawingml/2006/table">
            <a:tbl>
              <a:tblPr firstRow="1" bandRow="1">
                <a:tableStyleId>{5C22544A-7EE6-4342-B048-85BDC9FD1C3A}</a:tableStyleId>
              </a:tblPr>
              <a:tblGrid>
                <a:gridCol w="1907156">
                  <a:extLst>
                    <a:ext uri="{9D8B030D-6E8A-4147-A177-3AD203B41FA5}">
                      <a16:colId xmlns:a16="http://schemas.microsoft.com/office/drawing/2014/main" val="924378679"/>
                    </a:ext>
                  </a:extLst>
                </a:gridCol>
                <a:gridCol w="1595947">
                  <a:extLst>
                    <a:ext uri="{9D8B030D-6E8A-4147-A177-3AD203B41FA5}">
                      <a16:colId xmlns:a16="http://schemas.microsoft.com/office/drawing/2014/main" val="3396896072"/>
                    </a:ext>
                  </a:extLst>
                </a:gridCol>
                <a:gridCol w="2138569">
                  <a:extLst>
                    <a:ext uri="{9D8B030D-6E8A-4147-A177-3AD203B41FA5}">
                      <a16:colId xmlns:a16="http://schemas.microsoft.com/office/drawing/2014/main" val="2771382265"/>
                    </a:ext>
                  </a:extLst>
                </a:gridCol>
                <a:gridCol w="1367726">
                  <a:extLst>
                    <a:ext uri="{9D8B030D-6E8A-4147-A177-3AD203B41FA5}">
                      <a16:colId xmlns:a16="http://schemas.microsoft.com/office/drawing/2014/main" val="693894521"/>
                    </a:ext>
                  </a:extLst>
                </a:gridCol>
                <a:gridCol w="1752350">
                  <a:extLst>
                    <a:ext uri="{9D8B030D-6E8A-4147-A177-3AD203B41FA5}">
                      <a16:colId xmlns:a16="http://schemas.microsoft.com/office/drawing/2014/main" val="531093379"/>
                    </a:ext>
                  </a:extLst>
                </a:gridCol>
              </a:tblGrid>
              <a:tr h="1492030">
                <a:tc>
                  <a:txBody>
                    <a:bodyPr/>
                    <a:lstStyle/>
                    <a:p>
                      <a:r>
                        <a:rPr lang="en-US" sz="2200" dirty="0"/>
                        <a:t>Development stage</a:t>
                      </a:r>
                    </a:p>
                  </a:txBody>
                  <a:tcPr/>
                </a:tc>
                <a:tc>
                  <a:txBody>
                    <a:bodyPr/>
                    <a:lstStyle/>
                    <a:p>
                      <a:r>
                        <a:rPr lang="en-US" sz="2200" dirty="0"/>
                        <a:t>Driving technology </a:t>
                      </a:r>
                    </a:p>
                  </a:txBody>
                  <a:tcPr/>
                </a:tc>
                <a:tc>
                  <a:txBody>
                    <a:bodyPr/>
                    <a:lstStyle/>
                    <a:p>
                      <a:r>
                        <a:rPr lang="en-US" sz="2200" dirty="0"/>
                        <a:t>Main landscape</a:t>
                      </a:r>
                    </a:p>
                  </a:txBody>
                  <a:tcPr/>
                </a:tc>
                <a:tc>
                  <a:txBody>
                    <a:bodyPr/>
                    <a:lstStyle/>
                    <a:p>
                      <a:r>
                        <a:rPr lang="en-US" sz="2200" dirty="0"/>
                        <a:t>Inclusive finance</a:t>
                      </a:r>
                    </a:p>
                  </a:txBody>
                  <a:tcPr/>
                </a:tc>
                <a:tc>
                  <a:txBody>
                    <a:bodyPr/>
                    <a:lstStyle/>
                    <a:p>
                      <a:r>
                        <a:rPr lang="en-US" sz="2200" dirty="0"/>
                        <a:t>Relationship between technology and finance</a:t>
                      </a:r>
                    </a:p>
                  </a:txBody>
                  <a:tcPr/>
                </a:tc>
                <a:extLst>
                  <a:ext uri="{0D108BD9-81ED-4DB2-BD59-A6C34878D82A}">
                    <a16:rowId xmlns:a16="http://schemas.microsoft.com/office/drawing/2014/main" val="759677611"/>
                  </a:ext>
                </a:extLst>
              </a:tr>
              <a:tr h="666652">
                <a:tc>
                  <a:txBody>
                    <a:bodyPr/>
                    <a:lstStyle/>
                    <a:p>
                      <a:r>
                        <a:rPr lang="en-US" dirty="0"/>
                        <a:t>Fintech 1.0 (financial IT)</a:t>
                      </a:r>
                    </a:p>
                  </a:txBody>
                  <a:tcPr/>
                </a:tc>
                <a:tc>
                  <a:txBody>
                    <a:bodyPr/>
                    <a:lstStyle/>
                    <a:p>
                      <a:r>
                        <a:rPr lang="en-US" dirty="0"/>
                        <a:t>Computer</a:t>
                      </a:r>
                    </a:p>
                  </a:txBody>
                  <a:tcPr/>
                </a:tc>
                <a:tc>
                  <a:txBody>
                    <a:bodyPr/>
                    <a:lstStyle/>
                    <a:p>
                      <a:r>
                        <a:rPr lang="en-US" dirty="0"/>
                        <a:t>Credit card, ATM, and CRMS</a:t>
                      </a:r>
                    </a:p>
                  </a:txBody>
                  <a:tcPr/>
                </a:tc>
                <a:tc>
                  <a:txBody>
                    <a:bodyPr/>
                    <a:lstStyle/>
                    <a:p>
                      <a:r>
                        <a:rPr lang="en-US" dirty="0"/>
                        <a:t>Low</a:t>
                      </a:r>
                    </a:p>
                  </a:txBody>
                  <a:tcPr/>
                </a:tc>
                <a:tc>
                  <a:txBody>
                    <a:bodyPr/>
                    <a:lstStyle/>
                    <a:p>
                      <a:r>
                        <a:rPr lang="en-US" dirty="0"/>
                        <a:t>Technology as a tool</a:t>
                      </a:r>
                    </a:p>
                  </a:txBody>
                  <a:tcPr/>
                </a:tc>
                <a:extLst>
                  <a:ext uri="{0D108BD9-81ED-4DB2-BD59-A6C34878D82A}">
                    <a16:rowId xmlns:a16="http://schemas.microsoft.com/office/drawing/2014/main" val="1291865573"/>
                  </a:ext>
                </a:extLst>
              </a:tr>
              <a:tr h="1523775">
                <a:tc>
                  <a:txBody>
                    <a:bodyPr/>
                    <a:lstStyle/>
                    <a:p>
                      <a:r>
                        <a:rPr lang="en-US" dirty="0"/>
                        <a:t>Fintech 2.0 (Internet finance)</a:t>
                      </a:r>
                    </a:p>
                  </a:txBody>
                  <a:tcPr/>
                </a:tc>
                <a:tc>
                  <a:txBody>
                    <a:bodyPr/>
                    <a:lstStyle/>
                    <a:p>
                      <a:r>
                        <a:rPr lang="en-US" dirty="0"/>
                        <a:t>Mobile Internet</a:t>
                      </a:r>
                    </a:p>
                  </a:txBody>
                  <a:tcPr/>
                </a:tc>
                <a:tc>
                  <a:txBody>
                    <a:bodyPr/>
                    <a:lstStyle/>
                    <a:p>
                      <a:r>
                        <a:rPr lang="en-US" dirty="0"/>
                        <a:t>Marketplace lending, third-party payment, crowdfunding, and Internet insurance</a:t>
                      </a:r>
                    </a:p>
                  </a:txBody>
                  <a:tcPr/>
                </a:tc>
                <a:tc>
                  <a:txBody>
                    <a:bodyPr/>
                    <a:lstStyle/>
                    <a:p>
                      <a:r>
                        <a:rPr lang="en-US" dirty="0"/>
                        <a:t>Medium</a:t>
                      </a:r>
                    </a:p>
                  </a:txBody>
                  <a:tcPr/>
                </a:tc>
                <a:tc>
                  <a:txBody>
                    <a:bodyPr/>
                    <a:lstStyle/>
                    <a:p>
                      <a:r>
                        <a:rPr lang="en-US" dirty="0"/>
                        <a:t>Technology-driven change</a:t>
                      </a:r>
                    </a:p>
                  </a:txBody>
                  <a:tcPr/>
                </a:tc>
                <a:extLst>
                  <a:ext uri="{0D108BD9-81ED-4DB2-BD59-A6C34878D82A}">
                    <a16:rowId xmlns:a16="http://schemas.microsoft.com/office/drawing/2014/main" val="2787694602"/>
                  </a:ext>
                </a:extLst>
              </a:tr>
              <a:tr h="1238067">
                <a:tc>
                  <a:txBody>
                    <a:bodyPr/>
                    <a:lstStyle/>
                    <a:p>
                      <a:r>
                        <a:rPr lang="en-US" dirty="0">
                          <a:solidFill>
                            <a:srgbClr val="FF0000"/>
                          </a:solidFill>
                        </a:rPr>
                        <a:t>Fintech 3.0 (financial intelligence)</a:t>
                      </a:r>
                    </a:p>
                  </a:txBody>
                  <a:tcPr/>
                </a:tc>
                <a:tc>
                  <a:txBody>
                    <a:bodyPr/>
                    <a:lstStyle/>
                    <a:p>
                      <a:r>
                        <a:rPr lang="en-US" dirty="0">
                          <a:solidFill>
                            <a:srgbClr val="FF0000"/>
                          </a:solidFill>
                        </a:rPr>
                        <a:t>AI, Big Data, Cloud Computing, Blockchain</a:t>
                      </a:r>
                    </a:p>
                  </a:txBody>
                  <a:tcPr/>
                </a:tc>
                <a:tc>
                  <a:txBody>
                    <a:bodyPr/>
                    <a:lstStyle/>
                    <a:p>
                      <a:r>
                        <a:rPr lang="en-US" dirty="0">
                          <a:solidFill>
                            <a:srgbClr val="FF0000"/>
                          </a:solidFill>
                        </a:rPr>
                        <a:t>Intelligent finance</a:t>
                      </a:r>
                    </a:p>
                  </a:txBody>
                  <a:tcPr/>
                </a:tc>
                <a:tc>
                  <a:txBody>
                    <a:bodyPr/>
                    <a:lstStyle/>
                    <a:p>
                      <a:r>
                        <a:rPr lang="en-US" dirty="0">
                          <a:solidFill>
                            <a:srgbClr val="FF0000"/>
                          </a:solidFill>
                        </a:rPr>
                        <a:t>High</a:t>
                      </a:r>
                    </a:p>
                  </a:txBody>
                  <a:tcPr/>
                </a:tc>
                <a:tc>
                  <a:txBody>
                    <a:bodyPr/>
                    <a:lstStyle/>
                    <a:p>
                      <a:r>
                        <a:rPr lang="en-US" dirty="0">
                          <a:solidFill>
                            <a:srgbClr val="FF0000"/>
                          </a:solidFill>
                        </a:rPr>
                        <a:t>Deep fusion</a:t>
                      </a:r>
                    </a:p>
                  </a:txBody>
                  <a:tcPr/>
                </a:tc>
                <a:extLst>
                  <a:ext uri="{0D108BD9-81ED-4DB2-BD59-A6C34878D82A}">
                    <a16:rowId xmlns:a16="http://schemas.microsoft.com/office/drawing/2014/main" val="1711193701"/>
                  </a:ext>
                </a:extLst>
              </a:tr>
            </a:tbl>
          </a:graphicData>
        </a:graphic>
      </p:graphicFrame>
      <p:sp>
        <p:nvSpPr>
          <p:cNvPr id="4" name="Slide Number Placeholder 3">
            <a:extLst>
              <a:ext uri="{FF2B5EF4-FFF2-40B4-BE49-F238E27FC236}">
                <a16:creationId xmlns:a16="http://schemas.microsoft.com/office/drawing/2014/main" id="{0CABEC74-490E-C643-9452-FEFBDD2BF153}"/>
              </a:ext>
            </a:extLst>
          </p:cNvPr>
          <p:cNvSpPr>
            <a:spLocks noGrp="1"/>
          </p:cNvSpPr>
          <p:nvPr>
            <p:ph type="sldNum" sz="quarter" idx="12"/>
          </p:nvPr>
        </p:nvSpPr>
        <p:spPr/>
        <p:txBody>
          <a:bodyPr/>
          <a:lstStyle/>
          <a:p>
            <a:fld id="{5424488C-161F-514B-8FF5-CF5173A03E8D}" type="slidenum">
              <a:rPr lang="en-US" smtClean="0"/>
              <a:t>116</a:t>
            </a:fld>
            <a:endParaRPr lang="en-US"/>
          </a:p>
        </p:txBody>
      </p:sp>
      <p:sp>
        <p:nvSpPr>
          <p:cNvPr id="7" name="TextBox 6">
            <a:extLst>
              <a:ext uri="{FF2B5EF4-FFF2-40B4-BE49-F238E27FC236}">
                <a16:creationId xmlns:a16="http://schemas.microsoft.com/office/drawing/2014/main" id="{050DB00E-96D2-C440-8AC3-B2E1F692F669}"/>
              </a:ext>
            </a:extLst>
          </p:cNvPr>
          <p:cNvSpPr txBox="1"/>
          <p:nvPr/>
        </p:nvSpPr>
        <p:spPr>
          <a:xfrm>
            <a:off x="2476020" y="6457890"/>
            <a:ext cx="7247600" cy="400110"/>
          </a:xfrm>
          <a:prstGeom prst="rect">
            <a:avLst/>
          </a:prstGeom>
          <a:noFill/>
        </p:spPr>
        <p:txBody>
          <a:bodyPr wrap="square" rtlCol="0">
            <a:spAutoFit/>
          </a:bodyPr>
          <a:lstStyle/>
          <a:p>
            <a:pPr algn="ctr"/>
            <a:r>
              <a:rPr lang="en-US" sz="1000" dirty="0">
                <a:solidFill>
                  <a:schemeClr val="bg1">
                    <a:lumMod val="75000"/>
                  </a:schemeClr>
                </a:solidFill>
                <a:latin typeface="Calibri" panose="020F0502020204030204" pitchFamily="34" charset="0"/>
                <a:cs typeface="Calibri" panose="020F0502020204030204" pitchFamily="34" charset="0"/>
              </a:rPr>
              <a:t>Source: Xiao-</a:t>
            </a:r>
            <a:r>
              <a:rPr lang="en-US" sz="1000" dirty="0" err="1">
                <a:solidFill>
                  <a:schemeClr val="bg1">
                    <a:lumMod val="75000"/>
                  </a:schemeClr>
                </a:solidFill>
                <a:latin typeface="Calibri" panose="020F0502020204030204" pitchFamily="34" charset="0"/>
                <a:cs typeface="Calibri" panose="020F0502020204030204" pitchFamily="34" charset="0"/>
              </a:rPr>
              <a:t>lin</a:t>
            </a:r>
            <a:r>
              <a:rPr lang="en-US" sz="1000" dirty="0">
                <a:solidFill>
                  <a:schemeClr val="bg1">
                    <a:lumMod val="75000"/>
                  </a:schemeClr>
                </a:solidFill>
                <a:latin typeface="Calibri" panose="020F0502020204030204" pitchFamily="34" charset="0"/>
                <a:cs typeface="Calibri" panose="020F0502020204030204" pitchFamily="34" charset="0"/>
              </a:rPr>
              <a:t> Zheng, Meng-</a:t>
            </a:r>
            <a:r>
              <a:rPr lang="en-US" sz="1000" dirty="0" err="1">
                <a:solidFill>
                  <a:schemeClr val="bg1">
                    <a:lumMod val="75000"/>
                  </a:schemeClr>
                </a:solidFill>
                <a:latin typeface="Calibri" panose="020F0502020204030204" pitchFamily="34" charset="0"/>
                <a:cs typeface="Calibri" panose="020F0502020204030204" pitchFamily="34" charset="0"/>
              </a:rPr>
              <a:t>ying</a:t>
            </a:r>
            <a:r>
              <a:rPr lang="en-US" sz="1000" dirty="0">
                <a:solidFill>
                  <a:schemeClr val="bg1">
                    <a:lumMod val="75000"/>
                  </a:schemeClr>
                </a:solidFill>
                <a:latin typeface="Calibri" panose="020F0502020204030204" pitchFamily="34" charset="0"/>
                <a:cs typeface="Calibri" panose="020F0502020204030204" pitchFamily="34" charset="0"/>
              </a:rPr>
              <a:t> Zhu, Qi-</a:t>
            </a:r>
            <a:r>
              <a:rPr lang="en-US" sz="1000" dirty="0" err="1">
                <a:solidFill>
                  <a:schemeClr val="bg1">
                    <a:lumMod val="75000"/>
                  </a:schemeClr>
                </a:solidFill>
                <a:latin typeface="Calibri" panose="020F0502020204030204" pitchFamily="34" charset="0"/>
                <a:cs typeface="Calibri" panose="020F0502020204030204" pitchFamily="34" charset="0"/>
              </a:rPr>
              <a:t>bing</a:t>
            </a:r>
            <a:r>
              <a:rPr lang="en-US" sz="1000" dirty="0">
                <a:solidFill>
                  <a:schemeClr val="bg1">
                    <a:lumMod val="75000"/>
                  </a:schemeClr>
                </a:solidFill>
                <a:latin typeface="Calibri" panose="020F0502020204030204" pitchFamily="34" charset="0"/>
                <a:cs typeface="Calibri" panose="020F0502020204030204" pitchFamily="34" charset="0"/>
              </a:rPr>
              <a:t> Li, Chao-chao Chen, and Yan-chao Tan (2019), "</a:t>
            </a:r>
            <a:r>
              <a:rPr lang="en-US" sz="1000" dirty="0" err="1">
                <a:solidFill>
                  <a:schemeClr val="bg1">
                    <a:lumMod val="75000"/>
                  </a:schemeClr>
                </a:solidFill>
                <a:latin typeface="Calibri" panose="020F0502020204030204" pitchFamily="34" charset="0"/>
                <a:cs typeface="Calibri" panose="020F0502020204030204" pitchFamily="34" charset="0"/>
              </a:rPr>
              <a:t>Finbrain</a:t>
            </a:r>
            <a:r>
              <a:rPr lang="en-US" sz="1000" dirty="0">
                <a:solidFill>
                  <a:schemeClr val="bg1">
                    <a:lumMod val="75000"/>
                  </a:schemeClr>
                </a:solidFill>
                <a:latin typeface="Calibri" panose="020F0502020204030204" pitchFamily="34" charset="0"/>
                <a:cs typeface="Calibri" panose="020F0502020204030204" pitchFamily="34" charset="0"/>
              </a:rPr>
              <a:t>: When finance meets AI 2.0." Frontiers of Information Technology &amp; Electronic Engineering 20, no. 7, pp. 914-924</a:t>
            </a:r>
          </a:p>
        </p:txBody>
      </p:sp>
    </p:spTree>
    <p:extLst>
      <p:ext uri="{BB962C8B-B14F-4D97-AF65-F5344CB8AC3E}">
        <p14:creationId xmlns:p14="http://schemas.microsoft.com/office/powerpoint/2010/main" val="41289673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extLst>
              <a:ext uri="{FF2B5EF4-FFF2-40B4-BE49-F238E27FC236}">
                <a16:creationId xmlns:a16="http://schemas.microsoft.com/office/drawing/2014/main" id="{B6ADF8B9-11C8-3447-BC73-1FDAFAD3C26C}"/>
              </a:ext>
            </a:extLst>
          </p:cNvPr>
          <p:cNvSpPr>
            <a:spLocks noChangeArrowheads="1"/>
          </p:cNvSpPr>
          <p:nvPr/>
        </p:nvSpPr>
        <p:spPr bwMode="auto">
          <a:xfrm>
            <a:off x="2639620" y="1463570"/>
            <a:ext cx="6984772" cy="935416"/>
          </a:xfrm>
          <a:prstGeom prst="roundRect">
            <a:avLst>
              <a:gd name="adj" fmla="val 9613"/>
            </a:avLst>
          </a:prstGeom>
          <a:solidFill>
            <a:schemeClr val="accent1">
              <a:lumMod val="20000"/>
              <a:lumOff val="80000"/>
              <a:alpha val="50196"/>
            </a:schemeClr>
          </a:solidFill>
          <a:ln w="28575">
            <a:solidFill>
              <a:schemeClr val="accent1">
                <a:lumMod val="75000"/>
              </a:schemeClr>
            </a:solidFill>
            <a:prstDash val="solid"/>
            <a:round/>
            <a:headEnd/>
            <a:tailEnd/>
          </a:ln>
          <a:effectLst/>
        </p:spPr>
        <p:txBody>
          <a:bodyPr wrap="none" lIns="0" tIns="0" rIns="0" bIns="0" anchor="ctr"/>
          <a:lstStyle/>
          <a:p>
            <a:pPr algn="ctr">
              <a:defRPr/>
            </a:pPr>
            <a:endParaRPr lang="en-US" sz="2800" b="1" dirty="0">
              <a:solidFill>
                <a:srgbClr val="FF0000"/>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44EC73C-2B12-8A42-A070-20C1D3F865A6}"/>
              </a:ext>
            </a:extLst>
          </p:cNvPr>
          <p:cNvSpPr>
            <a:spLocks noGrp="1"/>
          </p:cNvSpPr>
          <p:nvPr>
            <p:ph type="sldNum" sz="quarter" idx="12"/>
          </p:nvPr>
        </p:nvSpPr>
        <p:spPr/>
        <p:txBody>
          <a:bodyPr/>
          <a:lstStyle/>
          <a:p>
            <a:fld id="{5424488C-161F-514B-8FF5-CF5173A03E8D}" type="slidenum">
              <a:rPr lang="en-US" smtClean="0"/>
              <a:t>117</a:t>
            </a:fld>
            <a:endParaRPr lang="en-US"/>
          </a:p>
        </p:txBody>
      </p:sp>
      <p:sp>
        <p:nvSpPr>
          <p:cNvPr id="8" name="Title 1">
            <a:extLst>
              <a:ext uri="{FF2B5EF4-FFF2-40B4-BE49-F238E27FC236}">
                <a16:creationId xmlns:a16="http://schemas.microsoft.com/office/drawing/2014/main" id="{4378F6EE-862E-3D47-B485-1A1DE74CEE68}"/>
              </a:ext>
            </a:extLst>
          </p:cNvPr>
          <p:cNvSpPr>
            <a:spLocks noGrp="1"/>
          </p:cNvSpPr>
          <p:nvPr>
            <p:ph type="title"/>
          </p:nvPr>
        </p:nvSpPr>
        <p:spPr>
          <a:xfrm>
            <a:off x="1701801" y="0"/>
            <a:ext cx="8775828" cy="1196752"/>
          </a:xfrm>
        </p:spPr>
        <p:txBody>
          <a:bodyPr>
            <a:noAutofit/>
          </a:bodyPr>
          <a:lstStyle/>
          <a:p>
            <a:r>
              <a:rPr lang="en-US" sz="4000" dirty="0">
                <a:solidFill>
                  <a:schemeClr val="accent1"/>
                </a:solidFill>
              </a:rPr>
              <a:t>AI-driven Marketing</a:t>
            </a:r>
            <a:br>
              <a:rPr lang="en-US" sz="3600" dirty="0">
                <a:solidFill>
                  <a:schemeClr val="accent1"/>
                </a:solidFill>
              </a:rPr>
            </a:br>
            <a:r>
              <a:rPr lang="en-US" sz="2400" dirty="0">
                <a:solidFill>
                  <a:schemeClr val="accent1"/>
                </a:solidFill>
              </a:rPr>
              <a:t>(Ma and Sun, 2020)</a:t>
            </a:r>
          </a:p>
        </p:txBody>
      </p:sp>
      <p:sp>
        <p:nvSpPr>
          <p:cNvPr id="6" name="矩形 4">
            <a:extLst>
              <a:ext uri="{FF2B5EF4-FFF2-40B4-BE49-F238E27FC236}">
                <a16:creationId xmlns:a16="http://schemas.microsoft.com/office/drawing/2014/main" id="{C60C957C-9A1F-6547-9534-1246106C84E7}"/>
              </a:ext>
            </a:extLst>
          </p:cNvPr>
          <p:cNvSpPr>
            <a:spLocks noChangeArrowheads="1"/>
          </p:cNvSpPr>
          <p:nvPr/>
        </p:nvSpPr>
        <p:spPr bwMode="auto">
          <a:xfrm>
            <a:off x="1919536" y="6453336"/>
            <a:ext cx="8178080" cy="400110"/>
          </a:xfrm>
          <a:prstGeom prst="rect">
            <a:avLst/>
          </a:prstGeom>
          <a:noFill/>
          <a:ln w="9525">
            <a:noFill/>
            <a:miter lim="800000"/>
            <a:headEnd/>
            <a:tailEnd/>
          </a:ln>
        </p:spPr>
        <p:txBody>
          <a:bodyPr wrap="square">
            <a:spAutoFit/>
          </a:bodyPr>
          <a:lstStyle/>
          <a:p>
            <a:pPr algn="ctr"/>
            <a:r>
              <a:rPr lang="en-US" altLang="zh-TW" sz="1000" dirty="0">
                <a:solidFill>
                  <a:srgbClr val="A6A6A6"/>
                </a:solidFill>
              </a:rPr>
              <a:t>Source: </a:t>
            </a:r>
            <a:r>
              <a:rPr lang="en-US" altLang="zh-TW" sz="1000" dirty="0" err="1">
                <a:solidFill>
                  <a:srgbClr val="A6A6A6"/>
                </a:solidFill>
              </a:rPr>
              <a:t>Liye</a:t>
            </a:r>
            <a:r>
              <a:rPr lang="en-US" altLang="zh-TW" sz="1000" dirty="0">
                <a:solidFill>
                  <a:srgbClr val="A6A6A6"/>
                </a:solidFill>
              </a:rPr>
              <a:t> Ma and </a:t>
            </a:r>
            <a:r>
              <a:rPr lang="en-US" altLang="zh-TW" sz="1000" dirty="0" err="1">
                <a:solidFill>
                  <a:srgbClr val="A6A6A6"/>
                </a:solidFill>
              </a:rPr>
              <a:t>Baohong</a:t>
            </a:r>
            <a:r>
              <a:rPr lang="en-US" altLang="zh-TW" sz="1000" dirty="0">
                <a:solidFill>
                  <a:srgbClr val="A6A6A6"/>
                </a:solidFill>
              </a:rPr>
              <a:t> Sun (2020), "Machine learning and AI in marketing – Connecting computing power to human insights." International Journal of Research in Marketing, 37, no. 3, 481-504.</a:t>
            </a:r>
          </a:p>
        </p:txBody>
      </p:sp>
      <p:sp>
        <p:nvSpPr>
          <p:cNvPr id="23" name="Arc 22">
            <a:extLst>
              <a:ext uri="{FF2B5EF4-FFF2-40B4-BE49-F238E27FC236}">
                <a16:creationId xmlns:a16="http://schemas.microsoft.com/office/drawing/2014/main" id="{F8C34023-4E18-2044-8CCC-070085F21986}"/>
              </a:ext>
            </a:extLst>
          </p:cNvPr>
          <p:cNvSpPr>
            <a:spLocks/>
          </p:cNvSpPr>
          <p:nvPr/>
        </p:nvSpPr>
        <p:spPr>
          <a:xfrm>
            <a:off x="1874312" y="1994321"/>
            <a:ext cx="1485384" cy="3888432"/>
          </a:xfrm>
          <a:prstGeom prst="arc">
            <a:avLst>
              <a:gd name="adj1" fmla="val 5410695"/>
              <a:gd name="adj2" fmla="val 16249443"/>
            </a:avLst>
          </a:prstGeom>
          <a:noFill/>
          <a:ln w="101600">
            <a:solidFill>
              <a:schemeClr val="bg1">
                <a:lumMod val="50000"/>
              </a:schemeClr>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65831838-190E-D54D-8970-3CB950B04006}"/>
              </a:ext>
            </a:extLst>
          </p:cNvPr>
          <p:cNvSpPr>
            <a:spLocks noChangeArrowheads="1"/>
          </p:cNvSpPr>
          <p:nvPr/>
        </p:nvSpPr>
        <p:spPr bwMode="auto">
          <a:xfrm>
            <a:off x="2850847" y="2992240"/>
            <a:ext cx="6562321" cy="1954409"/>
          </a:xfrm>
          <a:prstGeom prst="roundRect">
            <a:avLst>
              <a:gd name="adj" fmla="val 9613"/>
            </a:avLst>
          </a:prstGeom>
          <a:solidFill>
            <a:schemeClr val="accent1">
              <a:lumMod val="20000"/>
              <a:lumOff val="80000"/>
              <a:alpha val="50196"/>
            </a:schemeClr>
          </a:solidFill>
          <a:ln w="28575">
            <a:solidFill>
              <a:schemeClr val="accent1">
                <a:lumMod val="75000"/>
              </a:schemeClr>
            </a:solidFill>
            <a:prstDash val="dash"/>
            <a:round/>
            <a:headEnd/>
            <a:tailEnd/>
          </a:ln>
          <a:effectLst/>
        </p:spPr>
        <p:txBody>
          <a:bodyPr wrap="none" lIns="0" tIns="0" rIns="0" bIns="0" anchor="ctr"/>
          <a:lstStyle/>
          <a:p>
            <a:pPr algn="ctr">
              <a:defRPr/>
            </a:pPr>
            <a:endParaRPr lang="en-US" sz="2800" b="1" dirty="0">
              <a:solidFill>
                <a:srgbClr val="FF0000"/>
              </a:solidFill>
              <a:latin typeface="Calibri" panose="020F0502020204030204" pitchFamily="34" charset="0"/>
              <a:cs typeface="Calibri" panose="020F0502020204030204" pitchFamily="34" charset="0"/>
            </a:endParaRPr>
          </a:p>
        </p:txBody>
      </p:sp>
      <p:sp>
        <p:nvSpPr>
          <p:cNvPr id="25" name="Rounded Rectangle 24">
            <a:extLst>
              <a:ext uri="{FF2B5EF4-FFF2-40B4-BE49-F238E27FC236}">
                <a16:creationId xmlns:a16="http://schemas.microsoft.com/office/drawing/2014/main" id="{5E845F04-BA7C-1948-BB94-60CEC4FDBB8C}"/>
              </a:ext>
            </a:extLst>
          </p:cNvPr>
          <p:cNvSpPr>
            <a:spLocks noChangeArrowheads="1"/>
          </p:cNvSpPr>
          <p:nvPr/>
        </p:nvSpPr>
        <p:spPr bwMode="auto">
          <a:xfrm>
            <a:off x="2802966" y="1523528"/>
            <a:ext cx="1564843" cy="794878"/>
          </a:xfrm>
          <a:prstGeom prst="roundRect">
            <a:avLst>
              <a:gd name="adj" fmla="val 12554"/>
            </a:avLst>
          </a:prstGeom>
          <a:solidFill>
            <a:srgbClr val="FFC000">
              <a:alpha val="50196"/>
            </a:srgbClr>
          </a:solidFill>
          <a:ln w="28575">
            <a:solidFill>
              <a:schemeClr val="tx2">
                <a:lumMod val="60000"/>
                <a:lumOff val="40000"/>
              </a:schemeClr>
            </a:solidFill>
            <a:round/>
            <a:headEnd/>
            <a:tailEnd/>
          </a:ln>
          <a:effectLst/>
        </p:spPr>
        <p:txBody>
          <a:bodyPr wrap="none" lIns="0" tIns="0" rIns="0" bIns="0" anchor="ctr"/>
          <a:lstStyle/>
          <a:p>
            <a:pPr algn="ctr">
              <a:defRPr/>
            </a:pPr>
            <a:r>
              <a:rPr lang="en-US" b="1" dirty="0">
                <a:solidFill>
                  <a:srgbClr val="C00000"/>
                </a:solidFill>
                <a:latin typeface="Calibri" panose="020F0502020204030204" pitchFamily="34" charset="0"/>
                <a:cs typeface="Calibri" panose="020F0502020204030204" pitchFamily="34" charset="0"/>
              </a:rPr>
              <a:t>Interactive &amp; </a:t>
            </a:r>
            <a:br>
              <a:rPr lang="en-US" b="1" dirty="0">
                <a:solidFill>
                  <a:srgbClr val="C00000"/>
                </a:solidFill>
                <a:latin typeface="Calibri" panose="020F0502020204030204" pitchFamily="34" charset="0"/>
                <a:cs typeface="Calibri" panose="020F0502020204030204" pitchFamily="34" charset="0"/>
              </a:rPr>
            </a:br>
            <a:r>
              <a:rPr lang="en-US" b="1" dirty="0">
                <a:solidFill>
                  <a:srgbClr val="C00000"/>
                </a:solidFill>
                <a:latin typeface="Calibri" panose="020F0502020204030204" pitchFamily="34" charset="0"/>
                <a:cs typeface="Calibri" panose="020F0502020204030204" pitchFamily="34" charset="0"/>
              </a:rPr>
              <a:t>media-rich</a:t>
            </a:r>
          </a:p>
        </p:txBody>
      </p:sp>
      <p:cxnSp>
        <p:nvCxnSpPr>
          <p:cNvPr id="26" name="Straight Arrow Connector 25">
            <a:extLst>
              <a:ext uri="{FF2B5EF4-FFF2-40B4-BE49-F238E27FC236}">
                <a16:creationId xmlns:a16="http://schemas.microsoft.com/office/drawing/2014/main" id="{5DB568DA-B688-F64C-A5D4-DD6CE608BD8C}"/>
              </a:ext>
            </a:extLst>
          </p:cNvPr>
          <p:cNvCxnSpPr>
            <a:cxnSpLocks/>
            <a:stCxn id="41" idx="2"/>
            <a:endCxn id="24" idx="0"/>
          </p:cNvCxnSpPr>
          <p:nvPr/>
        </p:nvCxnSpPr>
        <p:spPr>
          <a:xfrm>
            <a:off x="6132007" y="2398987"/>
            <a:ext cx="1" cy="593253"/>
          </a:xfrm>
          <a:prstGeom prst="straightConnector1">
            <a:avLst/>
          </a:prstGeom>
          <a:ln w="101600">
            <a:solidFill>
              <a:schemeClr val="bg1">
                <a:lumMod val="50000"/>
              </a:schemeClr>
            </a:solidFill>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3D6E2FC-7B32-BD43-A49C-BF3219705D07}"/>
              </a:ext>
            </a:extLst>
          </p:cNvPr>
          <p:cNvCxnSpPr>
            <a:cxnSpLocks/>
            <a:stCxn id="31" idx="0"/>
            <a:endCxn id="24" idx="2"/>
          </p:cNvCxnSpPr>
          <p:nvPr/>
        </p:nvCxnSpPr>
        <p:spPr>
          <a:xfrm flipV="1">
            <a:off x="6132007" y="4946649"/>
            <a:ext cx="0" cy="610019"/>
          </a:xfrm>
          <a:prstGeom prst="straightConnector1">
            <a:avLst/>
          </a:prstGeom>
          <a:ln w="101600">
            <a:solidFill>
              <a:schemeClr val="bg1">
                <a:lumMod val="50000"/>
              </a:schemeClr>
            </a:solidFill>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0FAFD1DC-601B-BC4D-BED0-FCF39D273A7B}"/>
              </a:ext>
            </a:extLst>
          </p:cNvPr>
          <p:cNvSpPr>
            <a:spLocks noChangeArrowheads="1"/>
          </p:cNvSpPr>
          <p:nvPr/>
        </p:nvSpPr>
        <p:spPr bwMode="auto">
          <a:xfrm>
            <a:off x="4500711" y="1523528"/>
            <a:ext cx="1564843" cy="794878"/>
          </a:xfrm>
          <a:prstGeom prst="roundRect">
            <a:avLst>
              <a:gd name="adj" fmla="val 12554"/>
            </a:avLst>
          </a:prstGeom>
          <a:solidFill>
            <a:srgbClr val="FFC000">
              <a:alpha val="50196"/>
            </a:srgbClr>
          </a:solidFill>
          <a:ln w="28575">
            <a:solidFill>
              <a:schemeClr val="tx2">
                <a:lumMod val="60000"/>
                <a:lumOff val="40000"/>
              </a:schemeClr>
            </a:solidFill>
            <a:round/>
            <a:headEnd/>
            <a:tailEnd/>
          </a:ln>
          <a:effectLst/>
        </p:spPr>
        <p:txBody>
          <a:bodyPr wrap="none" lIns="0" tIns="0" rIns="0" bIns="0" anchor="ctr"/>
          <a:lstStyle/>
          <a:p>
            <a:pPr algn="ctr">
              <a:defRPr/>
            </a:pPr>
            <a:r>
              <a:rPr lang="en-US" b="1" dirty="0">
                <a:solidFill>
                  <a:srgbClr val="C00000"/>
                </a:solidFill>
                <a:latin typeface="Calibri" panose="020F0502020204030204" pitchFamily="34" charset="0"/>
                <a:cs typeface="Calibri" panose="020F0502020204030204" pitchFamily="34" charset="0"/>
              </a:rPr>
              <a:t>Personalization</a:t>
            </a:r>
          </a:p>
        </p:txBody>
      </p:sp>
      <p:sp>
        <p:nvSpPr>
          <p:cNvPr id="29" name="Rounded Rectangle 28">
            <a:extLst>
              <a:ext uri="{FF2B5EF4-FFF2-40B4-BE49-F238E27FC236}">
                <a16:creationId xmlns:a16="http://schemas.microsoft.com/office/drawing/2014/main" id="{01C65C74-1182-1740-BA17-0CAB8F864391}"/>
              </a:ext>
            </a:extLst>
          </p:cNvPr>
          <p:cNvSpPr>
            <a:spLocks noChangeArrowheads="1"/>
          </p:cNvSpPr>
          <p:nvPr/>
        </p:nvSpPr>
        <p:spPr bwMode="auto">
          <a:xfrm>
            <a:off x="6198456" y="1523528"/>
            <a:ext cx="1564843" cy="794878"/>
          </a:xfrm>
          <a:prstGeom prst="roundRect">
            <a:avLst>
              <a:gd name="adj" fmla="val 12554"/>
            </a:avLst>
          </a:prstGeom>
          <a:solidFill>
            <a:srgbClr val="FFC000">
              <a:alpha val="50196"/>
            </a:srgbClr>
          </a:solidFill>
          <a:ln w="28575">
            <a:solidFill>
              <a:schemeClr val="tx2">
                <a:lumMod val="60000"/>
                <a:lumOff val="40000"/>
              </a:schemeClr>
            </a:solidFill>
            <a:round/>
            <a:headEnd/>
            <a:tailEnd/>
          </a:ln>
          <a:effectLst/>
        </p:spPr>
        <p:txBody>
          <a:bodyPr wrap="none" lIns="0" tIns="0" rIns="0" bIns="0" anchor="ctr"/>
          <a:lstStyle/>
          <a:p>
            <a:pPr algn="ctr">
              <a:defRPr/>
            </a:pPr>
            <a:r>
              <a:rPr lang="en-US" b="1" dirty="0">
                <a:solidFill>
                  <a:srgbClr val="C00000"/>
                </a:solidFill>
                <a:latin typeface="Calibri" panose="020F0502020204030204" pitchFamily="34" charset="0"/>
                <a:cs typeface="Calibri" panose="020F0502020204030204" pitchFamily="34" charset="0"/>
              </a:rPr>
              <a:t>Real-time </a:t>
            </a:r>
            <a:br>
              <a:rPr lang="en-US" b="1" dirty="0">
                <a:solidFill>
                  <a:srgbClr val="C00000"/>
                </a:solidFill>
                <a:latin typeface="Calibri" panose="020F0502020204030204" pitchFamily="34" charset="0"/>
                <a:cs typeface="Calibri" panose="020F0502020204030204" pitchFamily="34" charset="0"/>
              </a:rPr>
            </a:br>
            <a:r>
              <a:rPr lang="en-US" b="1" dirty="0">
                <a:solidFill>
                  <a:srgbClr val="C00000"/>
                </a:solidFill>
                <a:latin typeface="Calibri" panose="020F0502020204030204" pitchFamily="34" charset="0"/>
                <a:cs typeface="Calibri" panose="020F0502020204030204" pitchFamily="34" charset="0"/>
              </a:rPr>
              <a:t>automation</a:t>
            </a:r>
          </a:p>
        </p:txBody>
      </p:sp>
      <p:sp>
        <p:nvSpPr>
          <p:cNvPr id="30" name="Rounded Rectangle 29">
            <a:extLst>
              <a:ext uri="{FF2B5EF4-FFF2-40B4-BE49-F238E27FC236}">
                <a16:creationId xmlns:a16="http://schemas.microsoft.com/office/drawing/2014/main" id="{9D391AAC-661E-4A48-9137-E2D8CBB7AC67}"/>
              </a:ext>
            </a:extLst>
          </p:cNvPr>
          <p:cNvSpPr>
            <a:spLocks noChangeArrowheads="1"/>
          </p:cNvSpPr>
          <p:nvPr/>
        </p:nvSpPr>
        <p:spPr bwMode="auto">
          <a:xfrm>
            <a:off x="7896201" y="1523528"/>
            <a:ext cx="1564843" cy="794878"/>
          </a:xfrm>
          <a:prstGeom prst="roundRect">
            <a:avLst>
              <a:gd name="adj" fmla="val 12554"/>
            </a:avLst>
          </a:prstGeom>
          <a:solidFill>
            <a:srgbClr val="FFC000">
              <a:alpha val="50196"/>
            </a:srgbClr>
          </a:solidFill>
          <a:ln w="28575">
            <a:solidFill>
              <a:schemeClr val="tx2">
                <a:lumMod val="60000"/>
                <a:lumOff val="40000"/>
              </a:schemeClr>
            </a:solidFill>
            <a:round/>
            <a:headEnd/>
            <a:tailEnd/>
          </a:ln>
          <a:effectLst/>
        </p:spPr>
        <p:txBody>
          <a:bodyPr wrap="none" lIns="0" tIns="0" rIns="0" bIns="0" anchor="ctr"/>
          <a:lstStyle/>
          <a:p>
            <a:pPr algn="ctr">
              <a:defRPr/>
            </a:pPr>
            <a:r>
              <a:rPr lang="en-US" b="1" dirty="0">
                <a:solidFill>
                  <a:srgbClr val="C00000"/>
                </a:solidFill>
                <a:latin typeface="Calibri" panose="020F0502020204030204" pitchFamily="34" charset="0"/>
                <a:cs typeface="Calibri" panose="020F0502020204030204" pitchFamily="34" charset="0"/>
              </a:rPr>
              <a:t>Customer-</a:t>
            </a:r>
            <a:br>
              <a:rPr lang="en-US" b="1" dirty="0">
                <a:solidFill>
                  <a:srgbClr val="C00000"/>
                </a:solidFill>
                <a:latin typeface="Calibri" panose="020F0502020204030204" pitchFamily="34" charset="0"/>
                <a:cs typeface="Calibri" panose="020F0502020204030204" pitchFamily="34" charset="0"/>
              </a:rPr>
            </a:br>
            <a:r>
              <a:rPr lang="en-US" b="1" dirty="0">
                <a:solidFill>
                  <a:srgbClr val="C00000"/>
                </a:solidFill>
                <a:latin typeface="Calibri" panose="020F0502020204030204" pitchFamily="34" charset="0"/>
                <a:cs typeface="Calibri" panose="020F0502020204030204" pitchFamily="34" charset="0"/>
              </a:rPr>
              <a:t>journey </a:t>
            </a:r>
            <a:br>
              <a:rPr lang="en-US" b="1" dirty="0">
                <a:solidFill>
                  <a:srgbClr val="C00000"/>
                </a:solidFill>
                <a:latin typeface="Calibri" panose="020F0502020204030204" pitchFamily="34" charset="0"/>
                <a:cs typeface="Calibri" panose="020F0502020204030204" pitchFamily="34" charset="0"/>
              </a:rPr>
            </a:br>
            <a:r>
              <a:rPr lang="en-US" b="1" dirty="0">
                <a:solidFill>
                  <a:srgbClr val="C00000"/>
                </a:solidFill>
                <a:latin typeface="Calibri" panose="020F0502020204030204" pitchFamily="34" charset="0"/>
                <a:cs typeface="Calibri" panose="020F0502020204030204" pitchFamily="34" charset="0"/>
              </a:rPr>
              <a:t>focus</a:t>
            </a:r>
          </a:p>
        </p:txBody>
      </p:sp>
      <p:sp>
        <p:nvSpPr>
          <p:cNvPr id="31" name="Rounded Rectangle 30">
            <a:extLst>
              <a:ext uri="{FF2B5EF4-FFF2-40B4-BE49-F238E27FC236}">
                <a16:creationId xmlns:a16="http://schemas.microsoft.com/office/drawing/2014/main" id="{A4B6FAC0-A1DA-B14B-B5D0-3E17C4A7D2A0}"/>
              </a:ext>
            </a:extLst>
          </p:cNvPr>
          <p:cNvSpPr>
            <a:spLocks noChangeArrowheads="1"/>
          </p:cNvSpPr>
          <p:nvPr/>
        </p:nvSpPr>
        <p:spPr bwMode="auto">
          <a:xfrm>
            <a:off x="2639625" y="5556668"/>
            <a:ext cx="6984765" cy="680645"/>
          </a:xfrm>
          <a:prstGeom prst="roundRect">
            <a:avLst>
              <a:gd name="adj" fmla="val 19204"/>
            </a:avLst>
          </a:prstGeom>
          <a:solidFill>
            <a:srgbClr val="FFD579">
              <a:alpha val="50196"/>
            </a:srgbClr>
          </a:solidFill>
          <a:ln w="28575">
            <a:solidFill>
              <a:schemeClr val="tx2">
                <a:lumMod val="60000"/>
                <a:lumOff val="40000"/>
              </a:schemeClr>
            </a:solidFill>
            <a:round/>
            <a:headEnd/>
            <a:tailEnd/>
          </a:ln>
          <a:effectLst/>
        </p:spPr>
        <p:txBody>
          <a:bodyPr wrap="none" lIns="0" tIns="0" rIns="0" bIns="0" anchor="ctr"/>
          <a:lstStyle/>
          <a:p>
            <a:pPr algn="ctr">
              <a:defRPr/>
            </a:pPr>
            <a:r>
              <a:rPr lang="en-US" sz="2800" b="1" dirty="0">
                <a:solidFill>
                  <a:srgbClr val="C00000"/>
                </a:solidFill>
                <a:latin typeface="Calibri" panose="020F0502020204030204" pitchFamily="34" charset="0"/>
                <a:cs typeface="Calibri" panose="020F0502020204030204" pitchFamily="34" charset="0"/>
              </a:rPr>
              <a:t>AI &amp; Machine Learning</a:t>
            </a:r>
          </a:p>
        </p:txBody>
      </p:sp>
      <p:sp>
        <p:nvSpPr>
          <p:cNvPr id="32" name="TextBox 31">
            <a:extLst>
              <a:ext uri="{FF2B5EF4-FFF2-40B4-BE49-F238E27FC236}">
                <a16:creationId xmlns:a16="http://schemas.microsoft.com/office/drawing/2014/main" id="{946812BE-B219-374B-AF02-7A6FBA7A9E29}"/>
              </a:ext>
            </a:extLst>
          </p:cNvPr>
          <p:cNvSpPr txBox="1"/>
          <p:nvPr/>
        </p:nvSpPr>
        <p:spPr>
          <a:xfrm>
            <a:off x="2876569" y="4917033"/>
            <a:ext cx="2520947"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Marketing Actions</a:t>
            </a:r>
          </a:p>
        </p:txBody>
      </p:sp>
      <p:sp>
        <p:nvSpPr>
          <p:cNvPr id="33" name="Oval 32">
            <a:extLst>
              <a:ext uri="{FF2B5EF4-FFF2-40B4-BE49-F238E27FC236}">
                <a16:creationId xmlns:a16="http://schemas.microsoft.com/office/drawing/2014/main" id="{FFF8017F-8AE6-1F4F-8297-7533C5D62F83}"/>
              </a:ext>
            </a:extLst>
          </p:cNvPr>
          <p:cNvSpPr/>
          <p:nvPr/>
        </p:nvSpPr>
        <p:spPr>
          <a:xfrm>
            <a:off x="6384033" y="3164948"/>
            <a:ext cx="1929288" cy="708725"/>
          </a:xfrm>
          <a:prstGeom prst="ellipse">
            <a:avLst/>
          </a:prstGeom>
          <a:solidFill>
            <a:srgbClr val="76D6FF">
              <a:alpha val="50000"/>
            </a:srgb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en-US" sz="2000" b="1" dirty="0">
                <a:solidFill>
                  <a:srgbClr val="C00000"/>
                </a:solidFill>
              </a:rPr>
              <a:t>Engagement</a:t>
            </a:r>
          </a:p>
        </p:txBody>
      </p:sp>
      <p:sp>
        <p:nvSpPr>
          <p:cNvPr id="34" name="Oval 33">
            <a:extLst>
              <a:ext uri="{FF2B5EF4-FFF2-40B4-BE49-F238E27FC236}">
                <a16:creationId xmlns:a16="http://schemas.microsoft.com/office/drawing/2014/main" id="{75AB1BEA-D45A-594D-A5F5-DBCED9425EEF}"/>
              </a:ext>
            </a:extLst>
          </p:cNvPr>
          <p:cNvSpPr/>
          <p:nvPr/>
        </p:nvSpPr>
        <p:spPr>
          <a:xfrm>
            <a:off x="4140174" y="3166364"/>
            <a:ext cx="1929288" cy="706097"/>
          </a:xfrm>
          <a:prstGeom prst="ellipse">
            <a:avLst/>
          </a:prstGeom>
          <a:solidFill>
            <a:srgbClr val="76D6FF">
              <a:alpha val="50000"/>
            </a:srgb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en-US" sz="2000" b="1" dirty="0">
                <a:solidFill>
                  <a:srgbClr val="C00000"/>
                </a:solidFill>
              </a:rPr>
              <a:t>Marketing </a:t>
            </a:r>
            <a:br>
              <a:rPr lang="en-US" sz="2000" b="1" dirty="0">
                <a:solidFill>
                  <a:srgbClr val="C00000"/>
                </a:solidFill>
              </a:rPr>
            </a:br>
            <a:r>
              <a:rPr lang="en-US" sz="2000" b="1" dirty="0">
                <a:solidFill>
                  <a:srgbClr val="C00000"/>
                </a:solidFill>
              </a:rPr>
              <a:t>Mix</a:t>
            </a:r>
          </a:p>
        </p:txBody>
      </p:sp>
      <p:sp>
        <p:nvSpPr>
          <p:cNvPr id="35" name="Oval 34">
            <a:extLst>
              <a:ext uri="{FF2B5EF4-FFF2-40B4-BE49-F238E27FC236}">
                <a16:creationId xmlns:a16="http://schemas.microsoft.com/office/drawing/2014/main" id="{7FD231E7-B647-0649-BCB3-69134B90BE0B}"/>
              </a:ext>
            </a:extLst>
          </p:cNvPr>
          <p:cNvSpPr/>
          <p:nvPr/>
        </p:nvSpPr>
        <p:spPr>
          <a:xfrm>
            <a:off x="7320135" y="4082554"/>
            <a:ext cx="1929288" cy="708725"/>
          </a:xfrm>
          <a:prstGeom prst="ellipse">
            <a:avLst/>
          </a:prstGeom>
          <a:solidFill>
            <a:srgbClr val="76D6FF">
              <a:alpha val="50000"/>
            </a:srgb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en-US" sz="2000" b="1" dirty="0">
                <a:solidFill>
                  <a:srgbClr val="C00000"/>
                </a:solidFill>
              </a:rPr>
              <a:t>Attribution</a:t>
            </a:r>
          </a:p>
        </p:txBody>
      </p:sp>
      <p:sp>
        <p:nvSpPr>
          <p:cNvPr id="36" name="Oval 35">
            <a:extLst>
              <a:ext uri="{FF2B5EF4-FFF2-40B4-BE49-F238E27FC236}">
                <a16:creationId xmlns:a16="http://schemas.microsoft.com/office/drawing/2014/main" id="{62DE3172-E0F2-3942-BD01-6A7A2D0B3BD5}"/>
              </a:ext>
            </a:extLst>
          </p:cNvPr>
          <p:cNvSpPr/>
          <p:nvPr/>
        </p:nvSpPr>
        <p:spPr>
          <a:xfrm>
            <a:off x="5066819" y="4082554"/>
            <a:ext cx="2115443" cy="708725"/>
          </a:xfrm>
          <a:prstGeom prst="ellipse">
            <a:avLst/>
          </a:prstGeom>
          <a:solidFill>
            <a:srgbClr val="76D6FF">
              <a:alpha val="50000"/>
            </a:srgb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en-US" sz="2000" b="1" dirty="0">
                <a:solidFill>
                  <a:srgbClr val="C00000"/>
                </a:solidFill>
              </a:rPr>
              <a:t>Recommendation</a:t>
            </a:r>
          </a:p>
        </p:txBody>
      </p:sp>
      <p:sp>
        <p:nvSpPr>
          <p:cNvPr id="37" name="Oval 36">
            <a:extLst>
              <a:ext uri="{FF2B5EF4-FFF2-40B4-BE49-F238E27FC236}">
                <a16:creationId xmlns:a16="http://schemas.microsoft.com/office/drawing/2014/main" id="{B4F84F6F-1B12-AA4A-9E18-F783A0717E05}"/>
              </a:ext>
            </a:extLst>
          </p:cNvPr>
          <p:cNvSpPr/>
          <p:nvPr/>
        </p:nvSpPr>
        <p:spPr>
          <a:xfrm>
            <a:off x="2999656" y="4084227"/>
            <a:ext cx="1929288" cy="705620"/>
          </a:xfrm>
          <a:prstGeom prst="ellipse">
            <a:avLst/>
          </a:prstGeom>
          <a:solidFill>
            <a:srgbClr val="76D6FF">
              <a:alpha val="50000"/>
            </a:srgb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en-US" sz="2000" b="1" dirty="0">
                <a:solidFill>
                  <a:srgbClr val="C00000"/>
                </a:solidFill>
              </a:rPr>
              <a:t>Search</a:t>
            </a:r>
          </a:p>
        </p:txBody>
      </p:sp>
      <p:sp>
        <p:nvSpPr>
          <p:cNvPr id="38" name="TextBox 37">
            <a:extLst>
              <a:ext uri="{FF2B5EF4-FFF2-40B4-BE49-F238E27FC236}">
                <a16:creationId xmlns:a16="http://schemas.microsoft.com/office/drawing/2014/main" id="{9EE6648D-E563-AA40-86CC-F301E328649A}"/>
              </a:ext>
            </a:extLst>
          </p:cNvPr>
          <p:cNvSpPr txBox="1"/>
          <p:nvPr/>
        </p:nvSpPr>
        <p:spPr>
          <a:xfrm>
            <a:off x="7248129" y="2329332"/>
            <a:ext cx="2165465"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Industry Trends</a:t>
            </a:r>
          </a:p>
        </p:txBody>
      </p:sp>
      <p:sp>
        <p:nvSpPr>
          <p:cNvPr id="42" name="Arc 41">
            <a:extLst>
              <a:ext uri="{FF2B5EF4-FFF2-40B4-BE49-F238E27FC236}">
                <a16:creationId xmlns:a16="http://schemas.microsoft.com/office/drawing/2014/main" id="{7F90E44A-7853-9647-BDD3-C6E84C44A17F}"/>
              </a:ext>
            </a:extLst>
          </p:cNvPr>
          <p:cNvSpPr>
            <a:spLocks/>
          </p:cNvSpPr>
          <p:nvPr/>
        </p:nvSpPr>
        <p:spPr>
          <a:xfrm>
            <a:off x="8916995" y="1922313"/>
            <a:ext cx="1485384" cy="3888432"/>
          </a:xfrm>
          <a:prstGeom prst="arc">
            <a:avLst>
              <a:gd name="adj1" fmla="val 16189866"/>
              <a:gd name="adj2" fmla="val 5451675"/>
            </a:avLst>
          </a:prstGeom>
          <a:noFill/>
          <a:ln w="101600">
            <a:solidFill>
              <a:schemeClr val="bg1">
                <a:lumMod val="50000"/>
              </a:schemeClr>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2351245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9B678-C3C6-2844-9D8E-34FD598F01B5}"/>
              </a:ext>
            </a:extLst>
          </p:cNvPr>
          <p:cNvSpPr>
            <a:spLocks noGrp="1"/>
          </p:cNvSpPr>
          <p:nvPr>
            <p:ph type="title"/>
          </p:nvPr>
        </p:nvSpPr>
        <p:spPr>
          <a:xfrm>
            <a:off x="1981200" y="274638"/>
            <a:ext cx="8229600" cy="6245225"/>
          </a:xfrm>
        </p:spPr>
        <p:txBody>
          <a:bodyPr/>
          <a:lstStyle/>
          <a:p>
            <a:r>
              <a:rPr lang="en-US" sz="6600" dirty="0">
                <a:solidFill>
                  <a:srgbClr val="C00000"/>
                </a:solidFill>
              </a:rPr>
              <a:t>Deep learning for financial applications: </a:t>
            </a:r>
            <a:br>
              <a:rPr lang="en-US" sz="6600" dirty="0">
                <a:solidFill>
                  <a:srgbClr val="C00000"/>
                </a:solidFill>
              </a:rPr>
            </a:br>
            <a:r>
              <a:rPr lang="en-US" sz="6600" dirty="0">
                <a:solidFill>
                  <a:srgbClr val="C00000"/>
                </a:solidFill>
              </a:rPr>
              <a:t>A survey</a:t>
            </a:r>
            <a:br>
              <a:rPr lang="en-US" dirty="0"/>
            </a:br>
            <a:r>
              <a:rPr lang="en-US" dirty="0"/>
              <a:t>Applied Soft Computing (2020)</a:t>
            </a:r>
          </a:p>
        </p:txBody>
      </p:sp>
      <p:sp>
        <p:nvSpPr>
          <p:cNvPr id="4" name="Slide Number Placeholder 3">
            <a:extLst>
              <a:ext uri="{FF2B5EF4-FFF2-40B4-BE49-F238E27FC236}">
                <a16:creationId xmlns:a16="http://schemas.microsoft.com/office/drawing/2014/main" id="{1141F49D-EC9C-A546-B9BE-5D1CAA17DB05}"/>
              </a:ext>
            </a:extLst>
          </p:cNvPr>
          <p:cNvSpPr>
            <a:spLocks noGrp="1"/>
          </p:cNvSpPr>
          <p:nvPr>
            <p:ph type="sldNum" sz="quarter" idx="12"/>
          </p:nvPr>
        </p:nvSpPr>
        <p:spPr/>
        <p:txBody>
          <a:bodyPr/>
          <a:lstStyle/>
          <a:p>
            <a:pPr>
              <a:defRPr/>
            </a:pPr>
            <a:fld id="{E78C9E75-97FD-45D9-8ED3-955348887BB1}" type="slidenum">
              <a:rPr lang="zh-TW" altLang="en-US" smtClean="0"/>
              <a:pPr>
                <a:defRPr/>
              </a:pPr>
              <a:t>118</a:t>
            </a:fld>
            <a:endParaRPr lang="zh-TW" altLang="en-US"/>
          </a:p>
        </p:txBody>
      </p:sp>
      <p:sp>
        <p:nvSpPr>
          <p:cNvPr id="5" name="Rectangle 4">
            <a:extLst>
              <a:ext uri="{FF2B5EF4-FFF2-40B4-BE49-F238E27FC236}">
                <a16:creationId xmlns:a16="http://schemas.microsoft.com/office/drawing/2014/main" id="{8E8B64D9-75C5-DE48-9592-FC2781EED658}"/>
              </a:ext>
            </a:extLst>
          </p:cNvPr>
          <p:cNvSpPr/>
          <p:nvPr/>
        </p:nvSpPr>
        <p:spPr>
          <a:xfrm>
            <a:off x="1902384" y="5506168"/>
            <a:ext cx="8308417" cy="1200329"/>
          </a:xfrm>
          <a:prstGeom prst="rect">
            <a:avLst/>
          </a:prstGeom>
        </p:spPr>
        <p:txBody>
          <a:bodyPr wrap="square">
            <a:spAutoFit/>
          </a:bodyPr>
          <a:lstStyle/>
          <a:p>
            <a:pPr algn="ctr" eaLnBrk="1" hangingPunct="1"/>
            <a:r>
              <a:rPr lang="en-US" altLang="zh-TW" dirty="0">
                <a:solidFill>
                  <a:schemeClr val="bg1">
                    <a:lumMod val="75000"/>
                  </a:schemeClr>
                </a:solidFill>
              </a:rPr>
              <a:t>Source: </a:t>
            </a:r>
            <a:br>
              <a:rPr lang="en-US" altLang="zh-TW" dirty="0">
                <a:solidFill>
                  <a:schemeClr val="bg1">
                    <a:lumMod val="75000"/>
                  </a:schemeClr>
                </a:solidFill>
              </a:rPr>
            </a:br>
            <a:r>
              <a:rPr lang="en-US" altLang="zh-TW" dirty="0">
                <a:solidFill>
                  <a:schemeClr val="bg1">
                    <a:lumMod val="75000"/>
                  </a:schemeClr>
                </a:solidFill>
              </a:rPr>
              <a:t>Ahmet Murat </a:t>
            </a:r>
            <a:r>
              <a:rPr lang="en-US" altLang="zh-TW" dirty="0" err="1">
                <a:solidFill>
                  <a:schemeClr val="bg1">
                    <a:lumMod val="75000"/>
                  </a:schemeClr>
                </a:solidFill>
              </a:rPr>
              <a:t>Ozbayoglu</a:t>
            </a:r>
            <a:r>
              <a:rPr lang="en-US" altLang="zh-TW" dirty="0">
                <a:solidFill>
                  <a:schemeClr val="bg1">
                    <a:lumMod val="75000"/>
                  </a:schemeClr>
                </a:solidFill>
              </a:rPr>
              <a:t>, Mehmet </a:t>
            </a:r>
            <a:r>
              <a:rPr lang="en-US" altLang="zh-TW" dirty="0" err="1">
                <a:solidFill>
                  <a:schemeClr val="bg1">
                    <a:lumMod val="75000"/>
                  </a:schemeClr>
                </a:solidFill>
              </a:rPr>
              <a:t>Ugur</a:t>
            </a:r>
            <a:r>
              <a:rPr lang="en-US" altLang="zh-TW" dirty="0">
                <a:solidFill>
                  <a:schemeClr val="bg1">
                    <a:lumMod val="75000"/>
                  </a:schemeClr>
                </a:solidFill>
              </a:rPr>
              <a:t> </a:t>
            </a:r>
            <a:r>
              <a:rPr lang="en-US" altLang="zh-TW" dirty="0" err="1">
                <a:solidFill>
                  <a:schemeClr val="bg1">
                    <a:lumMod val="75000"/>
                  </a:schemeClr>
                </a:solidFill>
              </a:rPr>
              <a:t>Gudelek</a:t>
            </a:r>
            <a:r>
              <a:rPr lang="en-US" altLang="zh-TW" dirty="0">
                <a:solidFill>
                  <a:schemeClr val="bg1">
                    <a:lumMod val="75000"/>
                  </a:schemeClr>
                </a:solidFill>
              </a:rPr>
              <a:t>, and Omer </a:t>
            </a:r>
            <a:r>
              <a:rPr lang="en-US" altLang="zh-TW" dirty="0" err="1">
                <a:solidFill>
                  <a:schemeClr val="bg1">
                    <a:lumMod val="75000"/>
                  </a:schemeClr>
                </a:solidFill>
              </a:rPr>
              <a:t>Berat</a:t>
            </a:r>
            <a:r>
              <a:rPr lang="en-US" altLang="zh-TW" dirty="0">
                <a:solidFill>
                  <a:schemeClr val="bg1">
                    <a:lumMod val="75000"/>
                  </a:schemeClr>
                </a:solidFill>
              </a:rPr>
              <a:t> </a:t>
            </a:r>
            <a:r>
              <a:rPr lang="en-US" altLang="zh-TW" dirty="0" err="1">
                <a:solidFill>
                  <a:schemeClr val="bg1">
                    <a:lumMod val="75000"/>
                  </a:schemeClr>
                </a:solidFill>
              </a:rPr>
              <a:t>Sezer</a:t>
            </a:r>
            <a:r>
              <a:rPr lang="en-US" altLang="zh-TW" dirty="0">
                <a:solidFill>
                  <a:schemeClr val="bg1">
                    <a:lumMod val="75000"/>
                  </a:schemeClr>
                </a:solidFill>
              </a:rPr>
              <a:t> (2020). "Deep learning for financial applications: A survey." </a:t>
            </a:r>
            <a:br>
              <a:rPr lang="en-US" altLang="zh-TW" dirty="0">
                <a:solidFill>
                  <a:schemeClr val="bg1">
                    <a:lumMod val="75000"/>
                  </a:schemeClr>
                </a:solidFill>
              </a:rPr>
            </a:br>
            <a:r>
              <a:rPr lang="en-US" altLang="zh-TW" dirty="0">
                <a:solidFill>
                  <a:schemeClr val="bg1">
                    <a:lumMod val="75000"/>
                  </a:schemeClr>
                </a:solidFill>
              </a:rPr>
              <a:t>Applied Soft Computing (2020): 106384.</a:t>
            </a:r>
          </a:p>
        </p:txBody>
      </p:sp>
    </p:spTree>
    <p:extLst>
      <p:ext uri="{BB962C8B-B14F-4D97-AF65-F5344CB8AC3E}">
        <p14:creationId xmlns:p14="http://schemas.microsoft.com/office/powerpoint/2010/main" val="41894576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9B678-C3C6-2844-9D8E-34FD598F01B5}"/>
              </a:ext>
            </a:extLst>
          </p:cNvPr>
          <p:cNvSpPr>
            <a:spLocks noGrp="1"/>
          </p:cNvSpPr>
          <p:nvPr>
            <p:ph type="title"/>
          </p:nvPr>
        </p:nvSpPr>
        <p:spPr>
          <a:xfrm>
            <a:off x="1981200" y="274638"/>
            <a:ext cx="8229600" cy="5053038"/>
          </a:xfrm>
        </p:spPr>
        <p:txBody>
          <a:bodyPr/>
          <a:lstStyle/>
          <a:p>
            <a:r>
              <a:rPr lang="en-US" dirty="0">
                <a:solidFill>
                  <a:srgbClr val="C00000"/>
                </a:solidFill>
              </a:rPr>
              <a:t>Financial </a:t>
            </a:r>
            <a:br>
              <a:rPr lang="en-US" dirty="0">
                <a:solidFill>
                  <a:srgbClr val="C00000"/>
                </a:solidFill>
              </a:rPr>
            </a:br>
            <a:r>
              <a:rPr lang="en-US" dirty="0">
                <a:solidFill>
                  <a:srgbClr val="C00000"/>
                </a:solidFill>
              </a:rPr>
              <a:t>time series forecasting with </a:t>
            </a:r>
            <a:br>
              <a:rPr lang="en-US" dirty="0">
                <a:solidFill>
                  <a:srgbClr val="C00000"/>
                </a:solidFill>
              </a:rPr>
            </a:br>
            <a:r>
              <a:rPr lang="en-US" dirty="0">
                <a:solidFill>
                  <a:srgbClr val="C00000"/>
                </a:solidFill>
              </a:rPr>
              <a:t>deep learning: </a:t>
            </a:r>
            <a:br>
              <a:rPr lang="en-US" dirty="0">
                <a:solidFill>
                  <a:srgbClr val="C00000"/>
                </a:solidFill>
              </a:rPr>
            </a:br>
            <a:r>
              <a:rPr lang="en-US" dirty="0">
                <a:solidFill>
                  <a:srgbClr val="C00000"/>
                </a:solidFill>
              </a:rPr>
              <a:t>A systematic literature review: </a:t>
            </a:r>
            <a:br>
              <a:rPr lang="en-US" dirty="0">
                <a:solidFill>
                  <a:srgbClr val="C00000"/>
                </a:solidFill>
              </a:rPr>
            </a:br>
            <a:r>
              <a:rPr lang="en-US" dirty="0">
                <a:solidFill>
                  <a:srgbClr val="C00000"/>
                </a:solidFill>
              </a:rPr>
              <a:t>2005–2019</a:t>
            </a:r>
            <a:br>
              <a:rPr lang="en-US" dirty="0"/>
            </a:br>
            <a:r>
              <a:rPr lang="en-US" dirty="0"/>
              <a:t>Applied Soft Computing (2020)</a:t>
            </a:r>
          </a:p>
        </p:txBody>
      </p:sp>
      <p:sp>
        <p:nvSpPr>
          <p:cNvPr id="4" name="Slide Number Placeholder 3">
            <a:extLst>
              <a:ext uri="{FF2B5EF4-FFF2-40B4-BE49-F238E27FC236}">
                <a16:creationId xmlns:a16="http://schemas.microsoft.com/office/drawing/2014/main" id="{1141F49D-EC9C-A546-B9BE-5D1CAA17DB05}"/>
              </a:ext>
            </a:extLst>
          </p:cNvPr>
          <p:cNvSpPr>
            <a:spLocks noGrp="1"/>
          </p:cNvSpPr>
          <p:nvPr>
            <p:ph type="sldNum" sz="quarter" idx="12"/>
          </p:nvPr>
        </p:nvSpPr>
        <p:spPr/>
        <p:txBody>
          <a:bodyPr/>
          <a:lstStyle/>
          <a:p>
            <a:pPr>
              <a:defRPr/>
            </a:pPr>
            <a:fld id="{E78C9E75-97FD-45D9-8ED3-955348887BB1}" type="slidenum">
              <a:rPr lang="zh-TW" altLang="en-US" smtClean="0"/>
              <a:pPr>
                <a:defRPr/>
              </a:pPr>
              <a:t>119</a:t>
            </a:fld>
            <a:endParaRPr lang="zh-TW" altLang="en-US"/>
          </a:p>
        </p:txBody>
      </p:sp>
      <p:sp>
        <p:nvSpPr>
          <p:cNvPr id="5" name="Rectangle 4">
            <a:extLst>
              <a:ext uri="{FF2B5EF4-FFF2-40B4-BE49-F238E27FC236}">
                <a16:creationId xmlns:a16="http://schemas.microsoft.com/office/drawing/2014/main" id="{8E8B64D9-75C5-DE48-9592-FC2781EED658}"/>
              </a:ext>
            </a:extLst>
          </p:cNvPr>
          <p:cNvSpPr/>
          <p:nvPr/>
        </p:nvSpPr>
        <p:spPr>
          <a:xfrm>
            <a:off x="1902384" y="5506168"/>
            <a:ext cx="8308417" cy="1200329"/>
          </a:xfrm>
          <a:prstGeom prst="rect">
            <a:avLst/>
          </a:prstGeom>
        </p:spPr>
        <p:txBody>
          <a:bodyPr wrap="square">
            <a:spAutoFit/>
          </a:bodyPr>
          <a:lstStyle/>
          <a:p>
            <a:pPr algn="ctr" eaLnBrk="1" hangingPunct="1"/>
            <a:r>
              <a:rPr lang="en-US" altLang="zh-TW" dirty="0">
                <a:solidFill>
                  <a:schemeClr val="bg1">
                    <a:lumMod val="75000"/>
                  </a:schemeClr>
                </a:solidFill>
              </a:rPr>
              <a:t>Source: </a:t>
            </a:r>
            <a:br>
              <a:rPr lang="en-US" altLang="zh-TW" dirty="0">
                <a:solidFill>
                  <a:schemeClr val="bg1">
                    <a:lumMod val="75000"/>
                  </a:schemeClr>
                </a:solidFill>
              </a:rPr>
            </a:br>
            <a:r>
              <a:rPr lang="en-US" altLang="zh-TW" dirty="0">
                <a:solidFill>
                  <a:schemeClr val="bg1">
                    <a:lumMod val="75000"/>
                  </a:schemeClr>
                </a:solidFill>
              </a:rPr>
              <a:t>Omer </a:t>
            </a:r>
            <a:r>
              <a:rPr lang="en-US" altLang="zh-TW" dirty="0" err="1">
                <a:solidFill>
                  <a:schemeClr val="bg1">
                    <a:lumMod val="75000"/>
                  </a:schemeClr>
                </a:solidFill>
              </a:rPr>
              <a:t>Berat</a:t>
            </a:r>
            <a:r>
              <a:rPr lang="en-US" altLang="zh-TW" dirty="0">
                <a:solidFill>
                  <a:schemeClr val="bg1">
                    <a:lumMod val="75000"/>
                  </a:schemeClr>
                </a:solidFill>
              </a:rPr>
              <a:t> </a:t>
            </a:r>
            <a:r>
              <a:rPr lang="en-US" altLang="zh-TW" dirty="0" err="1">
                <a:solidFill>
                  <a:schemeClr val="bg1">
                    <a:lumMod val="75000"/>
                  </a:schemeClr>
                </a:solidFill>
              </a:rPr>
              <a:t>Sezer</a:t>
            </a:r>
            <a:r>
              <a:rPr lang="en-US" altLang="zh-TW" dirty="0">
                <a:solidFill>
                  <a:schemeClr val="bg1">
                    <a:lumMod val="75000"/>
                  </a:schemeClr>
                </a:solidFill>
              </a:rPr>
              <a:t>, Mehmet </a:t>
            </a:r>
            <a:r>
              <a:rPr lang="en-US" altLang="zh-TW" dirty="0" err="1">
                <a:solidFill>
                  <a:schemeClr val="bg1">
                    <a:lumMod val="75000"/>
                  </a:schemeClr>
                </a:solidFill>
              </a:rPr>
              <a:t>Ugur</a:t>
            </a:r>
            <a:r>
              <a:rPr lang="en-US" altLang="zh-TW" dirty="0">
                <a:solidFill>
                  <a:schemeClr val="bg1">
                    <a:lumMod val="75000"/>
                  </a:schemeClr>
                </a:solidFill>
              </a:rPr>
              <a:t> </a:t>
            </a:r>
            <a:r>
              <a:rPr lang="en-US" altLang="zh-TW" dirty="0" err="1">
                <a:solidFill>
                  <a:schemeClr val="bg1">
                    <a:lumMod val="75000"/>
                  </a:schemeClr>
                </a:solidFill>
              </a:rPr>
              <a:t>Gudelek</a:t>
            </a:r>
            <a:r>
              <a:rPr lang="en-US" altLang="zh-TW" dirty="0">
                <a:solidFill>
                  <a:schemeClr val="bg1">
                    <a:lumMod val="75000"/>
                  </a:schemeClr>
                </a:solidFill>
              </a:rPr>
              <a:t>, and Ahmet Murat </a:t>
            </a:r>
            <a:r>
              <a:rPr lang="en-US" altLang="zh-TW" dirty="0" err="1">
                <a:solidFill>
                  <a:schemeClr val="bg1">
                    <a:lumMod val="75000"/>
                  </a:schemeClr>
                </a:solidFill>
              </a:rPr>
              <a:t>Ozbayoglu</a:t>
            </a:r>
            <a:r>
              <a:rPr lang="en-US" altLang="zh-TW" dirty="0">
                <a:solidFill>
                  <a:schemeClr val="bg1">
                    <a:lumMod val="75000"/>
                  </a:schemeClr>
                </a:solidFill>
              </a:rPr>
              <a:t> (2020), "Financial time series forecasting with deep learning: A systematic literature review: 2005–2019." Applied Soft Computing 90 (2020): 106181.</a:t>
            </a:r>
          </a:p>
        </p:txBody>
      </p:sp>
    </p:spTree>
    <p:extLst>
      <p:ext uri="{BB962C8B-B14F-4D97-AF65-F5344CB8AC3E}">
        <p14:creationId xmlns:p14="http://schemas.microsoft.com/office/powerpoint/2010/main" val="685249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9496" y="40088"/>
            <a:ext cx="963680" cy="436585"/>
          </a:xfrm>
          <a:prstGeom prst="rect">
            <a:avLst/>
          </a:prstGeom>
        </p:spPr>
      </p:pic>
      <p:pic>
        <p:nvPicPr>
          <p:cNvPr id="8" name="Picture 5" descr="C:\Users\myday\Downloads\TKU-logo-12c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77206" y="1"/>
            <a:ext cx="855298" cy="851587"/>
          </a:xfrm>
          <a:prstGeom prst="rect">
            <a:avLst/>
          </a:prstGeom>
          <a:noFill/>
          <a:ln w="9525">
            <a:noFill/>
            <a:miter lim="800000"/>
            <a:headEnd/>
            <a:tailEnd/>
          </a:ln>
        </p:spPr>
      </p:pic>
      <p:sp>
        <p:nvSpPr>
          <p:cNvPr id="2" name="標題 1"/>
          <p:cNvSpPr>
            <a:spLocks noGrp="1"/>
          </p:cNvSpPr>
          <p:nvPr>
            <p:ph type="ctrTitle"/>
          </p:nvPr>
        </p:nvSpPr>
        <p:spPr>
          <a:xfrm>
            <a:off x="1643112" y="1235742"/>
            <a:ext cx="8773368" cy="1545187"/>
          </a:xfrm>
        </p:spPr>
        <p:txBody>
          <a:bodyPr>
            <a:noAutofit/>
          </a:bodyPr>
          <a:lstStyle/>
          <a:p>
            <a:r>
              <a:rPr lang="en-US" altLang="zh-TW" sz="3600" dirty="0"/>
              <a:t>IMTKU Emotional Dialogue System for </a:t>
            </a:r>
            <a:br>
              <a:rPr lang="en-US" altLang="zh-TW" sz="3600" dirty="0"/>
            </a:br>
            <a:r>
              <a:rPr lang="en-US" altLang="zh-TW" sz="3600" dirty="0"/>
              <a:t>Short Text Conversation at </a:t>
            </a:r>
            <a:r>
              <a:rPr lang="en-US" altLang="zh-TW" sz="3600" dirty="0">
                <a:solidFill>
                  <a:srgbClr val="C00000"/>
                </a:solidFill>
              </a:rPr>
              <a:t>NTCIR-14</a:t>
            </a:r>
            <a:r>
              <a:rPr lang="en-US" altLang="zh-TW" sz="3600" dirty="0"/>
              <a:t> STC-3 (CECG) Task</a:t>
            </a:r>
            <a:endParaRPr lang="zh-TW" altLang="en-US" sz="3600" dirty="0">
              <a:solidFill>
                <a:srgbClr val="C00000"/>
              </a:solidFill>
            </a:endParaRPr>
          </a:p>
        </p:txBody>
      </p:sp>
      <p:pic>
        <p:nvPicPr>
          <p:cNvPr id="9" name="Picture 6" descr="C:\Users\myday\Downloads\TKU-title15cm.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96201" y="312912"/>
            <a:ext cx="1756343" cy="451793"/>
          </a:xfrm>
          <a:prstGeom prst="rect">
            <a:avLst/>
          </a:prstGeom>
          <a:noFill/>
          <a:ln w="9525">
            <a:noFill/>
            <a:miter lim="800000"/>
            <a:headEnd/>
            <a:tailEnd/>
          </a:ln>
        </p:spPr>
      </p:pic>
      <p:sp>
        <p:nvSpPr>
          <p:cNvPr id="15" name="副標題 2"/>
          <p:cNvSpPr txBox="1">
            <a:spLocks/>
          </p:cNvSpPr>
          <p:nvPr/>
        </p:nvSpPr>
        <p:spPr>
          <a:xfrm>
            <a:off x="1847528" y="6380918"/>
            <a:ext cx="8496944" cy="216434"/>
          </a:xfrm>
          <a:prstGeom prst="rect">
            <a:avLst/>
          </a:prstGeom>
        </p:spPr>
        <p:txBody>
          <a:bodyPr vert="horz" lIns="91440" tIns="45720" rIns="91440" bIns="45720" rtlCol="0">
            <a:noAutofit/>
          </a:bodyPr>
          <a:lstStyle/>
          <a:p>
            <a:pPr algn="ctr">
              <a:spcBef>
                <a:spcPct val="20000"/>
              </a:spcBef>
              <a:defRPr/>
            </a:pPr>
            <a:r>
              <a:rPr lang="en-US" altLang="zh-TW" sz="1400" dirty="0">
                <a:solidFill>
                  <a:schemeClr val="tx1">
                    <a:tint val="75000"/>
                  </a:schemeClr>
                </a:solidFill>
                <a:hlinkClick r:id="rId5"/>
              </a:rPr>
              <a:t>myday@mail.tku.edu.tw</a:t>
            </a:r>
            <a:endParaRPr lang="en-US" altLang="zh-TW" sz="1400" dirty="0">
              <a:solidFill>
                <a:schemeClr val="tx1">
                  <a:tint val="75000"/>
                </a:schemeClr>
              </a:solidFill>
            </a:endParaRPr>
          </a:p>
        </p:txBody>
      </p:sp>
      <p:sp>
        <p:nvSpPr>
          <p:cNvPr id="3" name="矩形 2"/>
          <p:cNvSpPr/>
          <p:nvPr/>
        </p:nvSpPr>
        <p:spPr>
          <a:xfrm>
            <a:off x="2602623" y="3040504"/>
            <a:ext cx="6929355" cy="892552"/>
          </a:xfrm>
          <a:prstGeom prst="rect">
            <a:avLst/>
          </a:prstGeom>
        </p:spPr>
        <p:txBody>
          <a:bodyPr wrap="square">
            <a:spAutoFit/>
          </a:bodyPr>
          <a:lstStyle/>
          <a:p>
            <a:pPr algn="ctr"/>
            <a:r>
              <a:rPr lang="zh-TW" altLang="en-US" sz="2600" b="1" dirty="0">
                <a:latin typeface="+mj-lt"/>
                <a:ea typeface="+mj-ea"/>
                <a:cs typeface="+mj-cs"/>
              </a:rPr>
              <a:t>Department of Information Management </a:t>
            </a:r>
          </a:p>
          <a:p>
            <a:pPr algn="ctr"/>
            <a:r>
              <a:rPr lang="zh-TW" altLang="en-US" sz="2600" b="1" dirty="0">
                <a:latin typeface="+mj-lt"/>
                <a:ea typeface="+mj-ea"/>
                <a:cs typeface="+mj-cs"/>
              </a:rPr>
              <a:t>Tamkang University, Taiwan</a:t>
            </a:r>
          </a:p>
        </p:txBody>
      </p:sp>
      <p:sp>
        <p:nvSpPr>
          <p:cNvPr id="40" name="文字方塊 14"/>
          <p:cNvSpPr txBox="1">
            <a:spLocks noChangeArrowheads="1"/>
          </p:cNvSpPr>
          <p:nvPr/>
        </p:nvSpPr>
        <p:spPr bwMode="auto">
          <a:xfrm>
            <a:off x="7706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pic>
        <p:nvPicPr>
          <p:cNvPr id="52" name="圖片 6"/>
          <p:cNvPicPr>
            <a:picLocks/>
          </p:cNvPicPr>
          <p:nvPr/>
        </p:nvPicPr>
        <p:blipFill>
          <a:blip r:embed="rId6" cstate="screen">
            <a:extLst>
              <a:ext uri="{28A0092B-C50C-407E-A947-70E740481C1C}">
                <a14:useLocalDpi xmlns:a14="http://schemas.microsoft.com/office/drawing/2010/main"/>
              </a:ext>
            </a:extLst>
          </a:blip>
          <a:stretch>
            <a:fillRect/>
          </a:stretch>
        </p:blipFill>
        <p:spPr>
          <a:xfrm>
            <a:off x="2005572" y="4376531"/>
            <a:ext cx="1080000" cy="1440000"/>
          </a:xfrm>
          <a:prstGeom prst="rect">
            <a:avLst/>
          </a:prstGeom>
        </p:spPr>
      </p:pic>
      <p:sp>
        <p:nvSpPr>
          <p:cNvPr id="27" name="矩形 40"/>
          <p:cNvSpPr/>
          <p:nvPr/>
        </p:nvSpPr>
        <p:spPr>
          <a:xfrm>
            <a:off x="5087889" y="-27384"/>
            <a:ext cx="1742785" cy="1015663"/>
          </a:xfrm>
          <a:prstGeom prst="rect">
            <a:avLst/>
          </a:prstGeom>
        </p:spPr>
        <p:txBody>
          <a:bodyPr wrap="none">
            <a:spAutoFit/>
          </a:bodyPr>
          <a:lstStyle/>
          <a:p>
            <a:r>
              <a:rPr lang="en-US" altLang="zh-TW" sz="6000" b="1" dirty="0">
                <a:solidFill>
                  <a:srgbClr val="C00000"/>
                </a:solidFill>
              </a:rPr>
              <a:t>2019</a:t>
            </a:r>
            <a:endParaRPr lang="zh-TW" altLang="en-US" sz="6000" b="1" dirty="0">
              <a:solidFill>
                <a:srgbClr val="C00000"/>
              </a:solidFill>
            </a:endParaRPr>
          </a:p>
        </p:txBody>
      </p:sp>
      <p:pic>
        <p:nvPicPr>
          <p:cNvPr id="35" name="圖片 32">
            <a:extLst>
              <a:ext uri="{FF2B5EF4-FFF2-40B4-BE49-F238E27FC236}">
                <a16:creationId xmlns:a16="http://schemas.microsoft.com/office/drawing/2014/main" id="{9CADA433-F556-5340-8420-98931157DD6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0800000" flipV="1">
            <a:off x="4697507" y="4376530"/>
            <a:ext cx="1159583" cy="1440000"/>
          </a:xfrm>
          <a:prstGeom prst="rect">
            <a:avLst/>
          </a:prstGeom>
        </p:spPr>
      </p:pic>
      <p:pic>
        <p:nvPicPr>
          <p:cNvPr id="36" name="圖片 4">
            <a:extLst>
              <a:ext uri="{FF2B5EF4-FFF2-40B4-BE49-F238E27FC236}">
                <a16:creationId xmlns:a16="http://schemas.microsoft.com/office/drawing/2014/main" id="{D1F9A45E-9604-B742-AD03-38041EA5A47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23056" y="4358715"/>
            <a:ext cx="1159584" cy="1446550"/>
          </a:xfrm>
          <a:prstGeom prst="rect">
            <a:avLst/>
          </a:prstGeom>
        </p:spPr>
      </p:pic>
      <p:pic>
        <p:nvPicPr>
          <p:cNvPr id="38" name="Picture 2" descr="C:\Users\AskaHung\Downloads\0910197708.jpg">
            <a:extLst>
              <a:ext uri="{FF2B5EF4-FFF2-40B4-BE49-F238E27FC236}">
                <a16:creationId xmlns:a16="http://schemas.microsoft.com/office/drawing/2014/main" id="{C27C5A03-D127-DB4B-9699-3DD59884F754}"/>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351539" y="4358195"/>
            <a:ext cx="1080000" cy="14583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E7AF7FB7-BF5F-0649-983B-8354831CBA5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3406"/>
          <a:stretch/>
        </p:blipFill>
        <p:spPr>
          <a:xfrm>
            <a:off x="9038083" y="4358196"/>
            <a:ext cx="1228920" cy="1447069"/>
          </a:xfrm>
          <a:prstGeom prst="rect">
            <a:avLst/>
          </a:prstGeom>
        </p:spPr>
      </p:pic>
      <p:pic>
        <p:nvPicPr>
          <p:cNvPr id="5" name="圖片 4"/>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548606" y="4382598"/>
            <a:ext cx="1199036" cy="1422667"/>
          </a:xfrm>
          <a:prstGeom prst="rect">
            <a:avLst/>
          </a:prstGeom>
        </p:spPr>
      </p:pic>
      <p:sp>
        <p:nvSpPr>
          <p:cNvPr id="23" name="副標題 2">
            <a:extLst>
              <a:ext uri="{FF2B5EF4-FFF2-40B4-BE49-F238E27FC236}">
                <a16:creationId xmlns:a16="http://schemas.microsoft.com/office/drawing/2014/main" id="{6191F7F8-EBA4-054E-931A-04B71C744497}"/>
              </a:ext>
            </a:extLst>
          </p:cNvPr>
          <p:cNvSpPr txBox="1">
            <a:spLocks/>
          </p:cNvSpPr>
          <p:nvPr/>
        </p:nvSpPr>
        <p:spPr>
          <a:xfrm>
            <a:off x="2936892"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41" name="矩形 3">
            <a:extLst>
              <a:ext uri="{FF2B5EF4-FFF2-40B4-BE49-F238E27FC236}">
                <a16:creationId xmlns:a16="http://schemas.microsoft.com/office/drawing/2014/main" id="{CB5F97E0-57DE-844E-9C79-78D09F8944D8}"/>
              </a:ext>
            </a:extLst>
          </p:cNvPr>
          <p:cNvSpPr/>
          <p:nvPr/>
        </p:nvSpPr>
        <p:spPr>
          <a:xfrm>
            <a:off x="3212900" y="5842140"/>
            <a:ext cx="144294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Chi-Sheng Hung</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2" name="矩形 5">
            <a:extLst>
              <a:ext uri="{FF2B5EF4-FFF2-40B4-BE49-F238E27FC236}">
                <a16:creationId xmlns:a16="http://schemas.microsoft.com/office/drawing/2014/main" id="{743E4ED4-D648-9145-9FAA-93D69515E5C4}"/>
              </a:ext>
            </a:extLst>
          </p:cNvPr>
          <p:cNvSpPr/>
          <p:nvPr/>
        </p:nvSpPr>
        <p:spPr>
          <a:xfrm>
            <a:off x="1919536" y="5842140"/>
            <a:ext cx="1204176" cy="323165"/>
          </a:xfrm>
          <a:prstGeom prst="rect">
            <a:avLst/>
          </a:prstGeom>
        </p:spPr>
        <p:txBody>
          <a:bodyPr wrap="none">
            <a:spAutoFit/>
          </a:bodyPr>
          <a:lstStyle/>
          <a:p>
            <a:pPr algn="ctr" fontAlgn="base">
              <a:spcBef>
                <a:spcPct val="0"/>
              </a:spcBef>
              <a:spcAft>
                <a:spcPct val="0"/>
              </a:spcAft>
            </a:pPr>
            <a:r>
              <a:rPr kumimoji="1" lang="en-US" altLang="zh-TW" sz="1500" b="1" dirty="0">
                <a:solidFill>
                  <a:srgbClr val="1F497D"/>
                </a:solidFill>
                <a:latin typeface="Calibri"/>
                <a:ea typeface="Arial Unicode MS" pitchFamily="34" charset="-120"/>
                <a:cs typeface="Arial Unicode MS" pitchFamily="34" charset="-120"/>
              </a:rPr>
              <a:t>Min-</a:t>
            </a:r>
            <a:r>
              <a:rPr kumimoji="1" lang="en-US" altLang="zh-TW" sz="1500" b="1" dirty="0" err="1">
                <a:solidFill>
                  <a:srgbClr val="1F497D"/>
                </a:solidFill>
                <a:latin typeface="Calibri"/>
                <a:ea typeface="Arial Unicode MS" pitchFamily="34" charset="-120"/>
                <a:cs typeface="Arial Unicode MS" pitchFamily="34" charset="-120"/>
              </a:rPr>
              <a:t>Yuh</a:t>
            </a:r>
            <a:r>
              <a:rPr kumimoji="1" lang="en-US" altLang="zh-TW" sz="1500" b="1" dirty="0">
                <a:solidFill>
                  <a:srgbClr val="1F497D"/>
                </a:solidFill>
                <a:latin typeface="Calibri"/>
                <a:ea typeface="Arial Unicode MS" pitchFamily="34" charset="-120"/>
                <a:cs typeface="Arial Unicode MS" pitchFamily="34" charset="-120"/>
              </a:rPr>
              <a:t> Day</a:t>
            </a:r>
            <a:endParaRPr kumimoji="1" lang="zh-TW" altLang="en-US" sz="1500" b="1" dirty="0">
              <a:solidFill>
                <a:srgbClr val="1F497D"/>
              </a:solidFill>
              <a:latin typeface="Calibri"/>
              <a:ea typeface="Arial Unicode MS" pitchFamily="34" charset="-120"/>
              <a:cs typeface="Arial Unicode MS" pitchFamily="34" charset="-120"/>
            </a:endParaRPr>
          </a:p>
        </p:txBody>
      </p:sp>
      <p:sp>
        <p:nvSpPr>
          <p:cNvPr id="43" name="矩形 3">
            <a:extLst>
              <a:ext uri="{FF2B5EF4-FFF2-40B4-BE49-F238E27FC236}">
                <a16:creationId xmlns:a16="http://schemas.microsoft.com/office/drawing/2014/main" id="{51E2AB3B-D05E-6E49-94B4-F3C0ECBA4E84}"/>
              </a:ext>
            </a:extLst>
          </p:cNvPr>
          <p:cNvSpPr/>
          <p:nvPr/>
        </p:nvSpPr>
        <p:spPr>
          <a:xfrm>
            <a:off x="4583832" y="5842140"/>
            <a:ext cx="132866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Yi-Jun </a:t>
            </a:r>
            <a:r>
              <a:rPr lang="en-US" altLang="zh-TW" sz="1500" b="1" dirty="0" err="1">
                <a:solidFill>
                  <a:prstClr val="black"/>
                </a:solidFill>
                <a:latin typeface="Calibri"/>
                <a:ea typeface="Arial Unicode MS" panose="020B0604020202020204" pitchFamily="34" charset="-120"/>
                <a:cs typeface="Arial Unicode MS" panose="020B0604020202020204" pitchFamily="34" charset="-120"/>
              </a:rPr>
              <a:t>Xie</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4" name="矩形 3">
            <a:extLst>
              <a:ext uri="{FF2B5EF4-FFF2-40B4-BE49-F238E27FC236}">
                <a16:creationId xmlns:a16="http://schemas.microsoft.com/office/drawing/2014/main" id="{1746E83F-66C6-9447-BAFB-3A052F84C36B}"/>
              </a:ext>
            </a:extLst>
          </p:cNvPr>
          <p:cNvSpPr/>
          <p:nvPr/>
        </p:nvSpPr>
        <p:spPr>
          <a:xfrm>
            <a:off x="6011741" y="5842140"/>
            <a:ext cx="1328660" cy="323165"/>
          </a:xfrm>
          <a:prstGeom prst="rect">
            <a:avLst/>
          </a:prstGeom>
        </p:spPr>
        <p:txBody>
          <a:bodyPr wrap="square">
            <a:spAutoFit/>
          </a:bodyPr>
          <a:lstStyle/>
          <a:p>
            <a:pPr algn="ctr"/>
            <a:r>
              <a:rPr lang="en-US" altLang="zh-TW" sz="1500" b="1" dirty="0" err="1">
                <a:solidFill>
                  <a:prstClr val="black"/>
                </a:solidFill>
                <a:latin typeface="Calibri"/>
                <a:ea typeface="Arial Unicode MS" panose="020B0604020202020204" pitchFamily="34" charset="-120"/>
                <a:cs typeface="Arial Unicode MS" panose="020B0604020202020204" pitchFamily="34" charset="-120"/>
              </a:rPr>
              <a:t>Jhih</a:t>
            </a: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-Yi Chen</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5" name="矩形 3">
            <a:extLst>
              <a:ext uri="{FF2B5EF4-FFF2-40B4-BE49-F238E27FC236}">
                <a16:creationId xmlns:a16="http://schemas.microsoft.com/office/drawing/2014/main" id="{2FFD6F10-D89E-8647-B866-B079EA37825F}"/>
              </a:ext>
            </a:extLst>
          </p:cNvPr>
          <p:cNvSpPr/>
          <p:nvPr/>
        </p:nvSpPr>
        <p:spPr>
          <a:xfrm>
            <a:off x="7500239" y="5842140"/>
            <a:ext cx="132866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Yu-Ling </a:t>
            </a:r>
            <a:r>
              <a:rPr lang="en-US" altLang="zh-TW" sz="1500" b="1" dirty="0" err="1">
                <a:solidFill>
                  <a:prstClr val="black"/>
                </a:solidFill>
                <a:latin typeface="Calibri"/>
                <a:ea typeface="Arial Unicode MS" panose="020B0604020202020204" pitchFamily="34" charset="-120"/>
                <a:cs typeface="Arial Unicode MS" panose="020B0604020202020204" pitchFamily="34" charset="-120"/>
              </a:rPr>
              <a:t>Kuo</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6" name="矩形 3">
            <a:extLst>
              <a:ext uri="{FF2B5EF4-FFF2-40B4-BE49-F238E27FC236}">
                <a16:creationId xmlns:a16="http://schemas.microsoft.com/office/drawing/2014/main" id="{72972B2C-4C4E-544D-924C-4D9731569640}"/>
              </a:ext>
            </a:extLst>
          </p:cNvPr>
          <p:cNvSpPr/>
          <p:nvPr/>
        </p:nvSpPr>
        <p:spPr>
          <a:xfrm>
            <a:off x="8938343" y="5842140"/>
            <a:ext cx="132866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Jian-Ting Lin</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37225270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1224136"/>
          </a:xfrm>
        </p:spPr>
        <p:txBody>
          <a:bodyPr>
            <a:normAutofit fontScale="90000"/>
          </a:bodyPr>
          <a:lstStyle/>
          <a:p>
            <a:r>
              <a:rPr lang="en-US" sz="4000" dirty="0">
                <a:solidFill>
                  <a:schemeClr val="accent1"/>
                </a:solidFill>
              </a:rPr>
              <a:t>Deep learning for financial applications: Topics</a:t>
            </a: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120</a:t>
            </a:fld>
            <a:endParaRPr lang="zh-TW" altLang="en-US"/>
          </a:p>
        </p:txBody>
      </p:sp>
      <p:pic>
        <p:nvPicPr>
          <p:cNvPr id="5" name="Picture 4">
            <a:extLst>
              <a:ext uri="{FF2B5EF4-FFF2-40B4-BE49-F238E27FC236}">
                <a16:creationId xmlns:a16="http://schemas.microsoft.com/office/drawing/2014/main" id="{49B81D16-FAB3-544A-BEC7-67428D12B65F}"/>
              </a:ext>
            </a:extLst>
          </p:cNvPr>
          <p:cNvPicPr>
            <a:picLocks noChangeAspect="1"/>
          </p:cNvPicPr>
          <p:nvPr/>
        </p:nvPicPr>
        <p:blipFill>
          <a:blip r:embed="rId2"/>
          <a:stretch>
            <a:fillRect/>
          </a:stretch>
        </p:blipFill>
        <p:spPr>
          <a:xfrm>
            <a:off x="2219480" y="1412777"/>
            <a:ext cx="7620936" cy="5048569"/>
          </a:xfrm>
          <a:prstGeom prst="rect">
            <a:avLst/>
          </a:prstGeom>
        </p:spPr>
      </p:pic>
      <p:sp>
        <p:nvSpPr>
          <p:cNvPr id="7" name="Rectangle 6">
            <a:extLst>
              <a:ext uri="{FF2B5EF4-FFF2-40B4-BE49-F238E27FC236}">
                <a16:creationId xmlns:a16="http://schemas.microsoft.com/office/drawing/2014/main" id="{6A45F777-8F90-8241-BBA7-F767920674A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spTree>
    <p:extLst>
      <p:ext uri="{BB962C8B-B14F-4D97-AF65-F5344CB8AC3E}">
        <p14:creationId xmlns:p14="http://schemas.microsoft.com/office/powerpoint/2010/main" val="7278992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1224136"/>
          </a:xfrm>
        </p:spPr>
        <p:txBody>
          <a:bodyPr>
            <a:normAutofit fontScale="90000"/>
          </a:bodyPr>
          <a:lstStyle/>
          <a:p>
            <a:r>
              <a:rPr lang="en-US" sz="4000" dirty="0">
                <a:solidFill>
                  <a:schemeClr val="accent1"/>
                </a:solidFill>
              </a:rPr>
              <a:t>Deep learning for financial applications: Deep Learning Models</a:t>
            </a: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121</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pic>
        <p:nvPicPr>
          <p:cNvPr id="3" name="Picture 2">
            <a:extLst>
              <a:ext uri="{FF2B5EF4-FFF2-40B4-BE49-F238E27FC236}">
                <a16:creationId xmlns:a16="http://schemas.microsoft.com/office/drawing/2014/main" id="{1DD36F4E-76FD-754E-AD74-D5653D311F87}"/>
              </a:ext>
            </a:extLst>
          </p:cNvPr>
          <p:cNvPicPr>
            <a:picLocks noChangeAspect="1"/>
          </p:cNvPicPr>
          <p:nvPr/>
        </p:nvPicPr>
        <p:blipFill>
          <a:blip r:embed="rId2"/>
          <a:stretch>
            <a:fillRect/>
          </a:stretch>
        </p:blipFill>
        <p:spPr>
          <a:xfrm>
            <a:off x="2063552" y="1481438"/>
            <a:ext cx="8132278" cy="4899890"/>
          </a:xfrm>
          <a:prstGeom prst="rect">
            <a:avLst/>
          </a:prstGeom>
        </p:spPr>
      </p:pic>
    </p:spTree>
    <p:extLst>
      <p:ext uri="{BB962C8B-B14F-4D97-AF65-F5344CB8AC3E}">
        <p14:creationId xmlns:p14="http://schemas.microsoft.com/office/powerpoint/2010/main" val="26293558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1224136"/>
          </a:xfrm>
        </p:spPr>
        <p:txBody>
          <a:bodyPr>
            <a:normAutofit fontScale="90000"/>
          </a:bodyPr>
          <a:lstStyle/>
          <a:p>
            <a:r>
              <a:rPr lang="en-US" sz="4000" dirty="0">
                <a:solidFill>
                  <a:schemeClr val="accent1"/>
                </a:solidFill>
              </a:rPr>
              <a:t>Deep learning for financial applications: Topic-Model Heatmap</a:t>
            </a: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122</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pic>
        <p:nvPicPr>
          <p:cNvPr id="5" name="Picture 4">
            <a:extLst>
              <a:ext uri="{FF2B5EF4-FFF2-40B4-BE49-F238E27FC236}">
                <a16:creationId xmlns:a16="http://schemas.microsoft.com/office/drawing/2014/main" id="{8D15517D-79AB-0C41-81CE-ACEF49E18FED}"/>
              </a:ext>
            </a:extLst>
          </p:cNvPr>
          <p:cNvPicPr>
            <a:picLocks noChangeAspect="1"/>
          </p:cNvPicPr>
          <p:nvPr/>
        </p:nvPicPr>
        <p:blipFill>
          <a:blip r:embed="rId2"/>
          <a:stretch>
            <a:fillRect/>
          </a:stretch>
        </p:blipFill>
        <p:spPr>
          <a:xfrm>
            <a:off x="3452544" y="1371600"/>
            <a:ext cx="5360707" cy="5059302"/>
          </a:xfrm>
          <a:prstGeom prst="rect">
            <a:avLst/>
          </a:prstGeom>
        </p:spPr>
      </p:pic>
    </p:spTree>
    <p:extLst>
      <p:ext uri="{BB962C8B-B14F-4D97-AF65-F5344CB8AC3E}">
        <p14:creationId xmlns:p14="http://schemas.microsoft.com/office/powerpoint/2010/main" val="7897135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1224136"/>
          </a:xfrm>
        </p:spPr>
        <p:txBody>
          <a:bodyPr>
            <a:normAutofit fontScale="90000"/>
          </a:bodyPr>
          <a:lstStyle/>
          <a:p>
            <a:r>
              <a:rPr lang="en-US" sz="4000" dirty="0">
                <a:solidFill>
                  <a:schemeClr val="accent1"/>
                </a:solidFill>
              </a:rPr>
              <a:t>Deep learning for financial applications: Topic-Feature Heatmap</a:t>
            </a: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123</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pic>
        <p:nvPicPr>
          <p:cNvPr id="3" name="Picture 2">
            <a:extLst>
              <a:ext uri="{FF2B5EF4-FFF2-40B4-BE49-F238E27FC236}">
                <a16:creationId xmlns:a16="http://schemas.microsoft.com/office/drawing/2014/main" id="{5D51FB39-5210-8749-9E79-D2FD7E021459}"/>
              </a:ext>
            </a:extLst>
          </p:cNvPr>
          <p:cNvPicPr>
            <a:picLocks noChangeAspect="1"/>
          </p:cNvPicPr>
          <p:nvPr/>
        </p:nvPicPr>
        <p:blipFill>
          <a:blip r:embed="rId2"/>
          <a:stretch>
            <a:fillRect/>
          </a:stretch>
        </p:blipFill>
        <p:spPr>
          <a:xfrm>
            <a:off x="2138611" y="1340769"/>
            <a:ext cx="8004901" cy="5076279"/>
          </a:xfrm>
          <a:prstGeom prst="rect">
            <a:avLst/>
          </a:prstGeom>
        </p:spPr>
      </p:pic>
    </p:spTree>
    <p:extLst>
      <p:ext uri="{BB962C8B-B14F-4D97-AF65-F5344CB8AC3E}">
        <p14:creationId xmlns:p14="http://schemas.microsoft.com/office/powerpoint/2010/main" val="1893550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1224136"/>
          </a:xfrm>
        </p:spPr>
        <p:txBody>
          <a:bodyPr>
            <a:normAutofit fontScale="90000"/>
          </a:bodyPr>
          <a:lstStyle/>
          <a:p>
            <a:r>
              <a:rPr lang="en-US" sz="4000" dirty="0">
                <a:solidFill>
                  <a:schemeClr val="accent1"/>
                </a:solidFill>
              </a:rPr>
              <a:t>Deep learning for financial applications: Topic-Dataset Heatmap</a:t>
            </a: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124</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pic>
        <p:nvPicPr>
          <p:cNvPr id="5" name="Picture 4">
            <a:extLst>
              <a:ext uri="{FF2B5EF4-FFF2-40B4-BE49-F238E27FC236}">
                <a16:creationId xmlns:a16="http://schemas.microsoft.com/office/drawing/2014/main" id="{0AE82059-E69E-B946-AE36-4392ACCC6774}"/>
              </a:ext>
            </a:extLst>
          </p:cNvPr>
          <p:cNvPicPr>
            <a:picLocks noChangeAspect="1"/>
          </p:cNvPicPr>
          <p:nvPr/>
        </p:nvPicPr>
        <p:blipFill>
          <a:blip r:embed="rId2"/>
          <a:stretch>
            <a:fillRect/>
          </a:stretch>
        </p:blipFill>
        <p:spPr>
          <a:xfrm>
            <a:off x="2987074" y="1340769"/>
            <a:ext cx="6349286" cy="5028161"/>
          </a:xfrm>
          <a:prstGeom prst="rect">
            <a:avLst/>
          </a:prstGeom>
        </p:spPr>
      </p:pic>
    </p:spTree>
    <p:extLst>
      <p:ext uri="{BB962C8B-B14F-4D97-AF65-F5344CB8AC3E}">
        <p14:creationId xmlns:p14="http://schemas.microsoft.com/office/powerpoint/2010/main" val="36107840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125</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sp>
        <p:nvSpPr>
          <p:cNvPr id="9" name="Title 1">
            <a:extLst>
              <a:ext uri="{FF2B5EF4-FFF2-40B4-BE49-F238E27FC236}">
                <a16:creationId xmlns:a16="http://schemas.microsoft.com/office/drawing/2014/main" id="{1B5F75AE-5CFB-5841-8CF5-E1EF50C39A27}"/>
              </a:ext>
            </a:extLst>
          </p:cNvPr>
          <p:cNvSpPr>
            <a:spLocks noGrp="1"/>
          </p:cNvSpPr>
          <p:nvPr>
            <p:ph type="title"/>
          </p:nvPr>
        </p:nvSpPr>
        <p:spPr>
          <a:xfrm>
            <a:off x="1703512" y="44624"/>
            <a:ext cx="8712968" cy="1008112"/>
          </a:xfrm>
        </p:spPr>
        <p:txBody>
          <a:bodyPr>
            <a:normAutofit fontScale="90000"/>
          </a:bodyPr>
          <a:lstStyle/>
          <a:p>
            <a:r>
              <a:rPr lang="en-US" sz="4000" dirty="0">
                <a:solidFill>
                  <a:schemeClr val="accent1"/>
                </a:solidFill>
              </a:rPr>
              <a:t>Deep learning for financial applications:</a:t>
            </a:r>
            <a:br>
              <a:rPr lang="en-US" sz="4000" dirty="0">
                <a:solidFill>
                  <a:schemeClr val="accent1"/>
                </a:solidFill>
              </a:rPr>
            </a:br>
            <a:r>
              <a:rPr lang="en-US" sz="2200" dirty="0">
                <a:solidFill>
                  <a:srgbClr val="C00000"/>
                </a:solidFill>
              </a:rPr>
              <a:t>Financial sentiment studies coupled with text mining for forecasting</a:t>
            </a:r>
          </a:p>
        </p:txBody>
      </p:sp>
      <p:pic>
        <p:nvPicPr>
          <p:cNvPr id="2" name="Picture 1">
            <a:extLst>
              <a:ext uri="{FF2B5EF4-FFF2-40B4-BE49-F238E27FC236}">
                <a16:creationId xmlns:a16="http://schemas.microsoft.com/office/drawing/2014/main" id="{CA3CDDFB-2524-2C42-A79E-E20C75549D08}"/>
              </a:ext>
            </a:extLst>
          </p:cNvPr>
          <p:cNvPicPr>
            <a:picLocks noChangeAspect="1"/>
          </p:cNvPicPr>
          <p:nvPr/>
        </p:nvPicPr>
        <p:blipFill>
          <a:blip r:embed="rId2"/>
          <a:stretch>
            <a:fillRect/>
          </a:stretch>
        </p:blipFill>
        <p:spPr>
          <a:xfrm>
            <a:off x="1012874" y="1024600"/>
            <a:ext cx="10498615" cy="5472251"/>
          </a:xfrm>
          <a:prstGeom prst="rect">
            <a:avLst/>
          </a:prstGeom>
        </p:spPr>
      </p:pic>
    </p:spTree>
    <p:extLst>
      <p:ext uri="{BB962C8B-B14F-4D97-AF65-F5344CB8AC3E}">
        <p14:creationId xmlns:p14="http://schemas.microsoft.com/office/powerpoint/2010/main" val="16449999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126</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sp>
        <p:nvSpPr>
          <p:cNvPr id="9" name="Title 1">
            <a:extLst>
              <a:ext uri="{FF2B5EF4-FFF2-40B4-BE49-F238E27FC236}">
                <a16:creationId xmlns:a16="http://schemas.microsoft.com/office/drawing/2014/main" id="{1B5F75AE-5CFB-5841-8CF5-E1EF50C39A27}"/>
              </a:ext>
            </a:extLst>
          </p:cNvPr>
          <p:cNvSpPr>
            <a:spLocks noGrp="1"/>
          </p:cNvSpPr>
          <p:nvPr>
            <p:ph type="title"/>
          </p:nvPr>
        </p:nvSpPr>
        <p:spPr>
          <a:xfrm>
            <a:off x="1703512" y="44624"/>
            <a:ext cx="8712968" cy="1008112"/>
          </a:xfrm>
        </p:spPr>
        <p:txBody>
          <a:bodyPr>
            <a:normAutofit fontScale="90000"/>
          </a:bodyPr>
          <a:lstStyle/>
          <a:p>
            <a:r>
              <a:rPr lang="en-US" sz="4000" dirty="0">
                <a:solidFill>
                  <a:schemeClr val="accent1"/>
                </a:solidFill>
              </a:rPr>
              <a:t>Deep learning for financial applications:</a:t>
            </a:r>
            <a:br>
              <a:rPr lang="en-US" sz="2000" dirty="0">
                <a:solidFill>
                  <a:srgbClr val="C00000"/>
                </a:solidFill>
              </a:rPr>
            </a:br>
            <a:r>
              <a:rPr lang="en-US" sz="2400" dirty="0">
                <a:solidFill>
                  <a:srgbClr val="C00000"/>
                </a:solidFill>
              </a:rPr>
              <a:t>Text mining studies without sentiment analysis for forecasting</a:t>
            </a:r>
          </a:p>
        </p:txBody>
      </p:sp>
      <p:pic>
        <p:nvPicPr>
          <p:cNvPr id="6" name="Picture 5">
            <a:extLst>
              <a:ext uri="{FF2B5EF4-FFF2-40B4-BE49-F238E27FC236}">
                <a16:creationId xmlns:a16="http://schemas.microsoft.com/office/drawing/2014/main" id="{6CE25C35-B6C4-AB44-B2C9-DA39188538F4}"/>
              </a:ext>
            </a:extLst>
          </p:cNvPr>
          <p:cNvPicPr>
            <a:picLocks noChangeAspect="1"/>
          </p:cNvPicPr>
          <p:nvPr/>
        </p:nvPicPr>
        <p:blipFill>
          <a:blip r:embed="rId2"/>
          <a:stretch>
            <a:fillRect/>
          </a:stretch>
        </p:blipFill>
        <p:spPr>
          <a:xfrm>
            <a:off x="1824514" y="1114710"/>
            <a:ext cx="8591967" cy="5343181"/>
          </a:xfrm>
          <a:prstGeom prst="rect">
            <a:avLst/>
          </a:prstGeom>
        </p:spPr>
      </p:pic>
    </p:spTree>
    <p:extLst>
      <p:ext uri="{BB962C8B-B14F-4D97-AF65-F5344CB8AC3E}">
        <p14:creationId xmlns:p14="http://schemas.microsoft.com/office/powerpoint/2010/main" val="10375963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127</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sp>
        <p:nvSpPr>
          <p:cNvPr id="9" name="Title 1">
            <a:extLst>
              <a:ext uri="{FF2B5EF4-FFF2-40B4-BE49-F238E27FC236}">
                <a16:creationId xmlns:a16="http://schemas.microsoft.com/office/drawing/2014/main" id="{1B5F75AE-5CFB-5841-8CF5-E1EF50C39A27}"/>
              </a:ext>
            </a:extLst>
          </p:cNvPr>
          <p:cNvSpPr>
            <a:spLocks noGrp="1"/>
          </p:cNvSpPr>
          <p:nvPr>
            <p:ph type="title"/>
          </p:nvPr>
        </p:nvSpPr>
        <p:spPr>
          <a:xfrm>
            <a:off x="1703512" y="44624"/>
            <a:ext cx="8712968" cy="1008112"/>
          </a:xfrm>
        </p:spPr>
        <p:txBody>
          <a:bodyPr>
            <a:normAutofit fontScale="90000"/>
          </a:bodyPr>
          <a:lstStyle/>
          <a:p>
            <a:r>
              <a:rPr lang="en-US" sz="4000" dirty="0">
                <a:solidFill>
                  <a:schemeClr val="accent1"/>
                </a:solidFill>
              </a:rPr>
              <a:t>Deep learning for financial applications:</a:t>
            </a:r>
            <a:br>
              <a:rPr lang="en-US" sz="2000" dirty="0">
                <a:solidFill>
                  <a:srgbClr val="C00000"/>
                </a:solidFill>
              </a:rPr>
            </a:br>
            <a:r>
              <a:rPr lang="en-US" sz="2400" dirty="0">
                <a:solidFill>
                  <a:srgbClr val="C00000"/>
                </a:solidFill>
              </a:rPr>
              <a:t>Text mining studies without sentiment analysis for forecasting</a:t>
            </a:r>
          </a:p>
        </p:txBody>
      </p:sp>
      <p:pic>
        <p:nvPicPr>
          <p:cNvPr id="6" name="Picture 5">
            <a:extLst>
              <a:ext uri="{FF2B5EF4-FFF2-40B4-BE49-F238E27FC236}">
                <a16:creationId xmlns:a16="http://schemas.microsoft.com/office/drawing/2014/main" id="{6CE25C35-B6C4-AB44-B2C9-DA39188538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93074"/>
          <a:stretch/>
        </p:blipFill>
        <p:spPr>
          <a:xfrm>
            <a:off x="1824514" y="1114710"/>
            <a:ext cx="8591967" cy="370075"/>
          </a:xfrm>
          <a:prstGeom prst="rect">
            <a:avLst/>
          </a:prstGeom>
        </p:spPr>
      </p:pic>
      <p:pic>
        <p:nvPicPr>
          <p:cNvPr id="2" name="Picture 1">
            <a:extLst>
              <a:ext uri="{FF2B5EF4-FFF2-40B4-BE49-F238E27FC236}">
                <a16:creationId xmlns:a16="http://schemas.microsoft.com/office/drawing/2014/main" id="{1C89D042-C355-8E42-A7C8-E875A08CBEF1}"/>
              </a:ext>
            </a:extLst>
          </p:cNvPr>
          <p:cNvPicPr>
            <a:picLocks noChangeAspect="1"/>
          </p:cNvPicPr>
          <p:nvPr/>
        </p:nvPicPr>
        <p:blipFill>
          <a:blip r:embed="rId3"/>
          <a:stretch>
            <a:fillRect/>
          </a:stretch>
        </p:blipFill>
        <p:spPr>
          <a:xfrm>
            <a:off x="1837412" y="1507199"/>
            <a:ext cx="8588038" cy="4104456"/>
          </a:xfrm>
          <a:prstGeom prst="rect">
            <a:avLst/>
          </a:prstGeom>
        </p:spPr>
      </p:pic>
    </p:spTree>
    <p:extLst>
      <p:ext uri="{BB962C8B-B14F-4D97-AF65-F5344CB8AC3E}">
        <p14:creationId xmlns:p14="http://schemas.microsoft.com/office/powerpoint/2010/main" val="5100665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128</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sp>
        <p:nvSpPr>
          <p:cNvPr id="9" name="Title 1">
            <a:extLst>
              <a:ext uri="{FF2B5EF4-FFF2-40B4-BE49-F238E27FC236}">
                <a16:creationId xmlns:a16="http://schemas.microsoft.com/office/drawing/2014/main" id="{1B5F75AE-5CFB-5841-8CF5-E1EF50C39A27}"/>
              </a:ext>
            </a:extLst>
          </p:cNvPr>
          <p:cNvSpPr>
            <a:spLocks noGrp="1"/>
          </p:cNvSpPr>
          <p:nvPr>
            <p:ph type="title"/>
          </p:nvPr>
        </p:nvSpPr>
        <p:spPr>
          <a:xfrm>
            <a:off x="1775520" y="44624"/>
            <a:ext cx="8712968" cy="1008112"/>
          </a:xfrm>
        </p:spPr>
        <p:txBody>
          <a:bodyPr>
            <a:normAutofit fontScale="90000"/>
          </a:bodyPr>
          <a:lstStyle/>
          <a:p>
            <a:r>
              <a:rPr lang="en-US" sz="4000" dirty="0">
                <a:solidFill>
                  <a:schemeClr val="accent1"/>
                </a:solidFill>
              </a:rPr>
              <a:t>Deep learning for financial applications:</a:t>
            </a:r>
            <a:br>
              <a:rPr lang="en-US" sz="4000" dirty="0">
                <a:solidFill>
                  <a:schemeClr val="accent1"/>
                </a:solidFill>
              </a:rPr>
            </a:br>
            <a:r>
              <a:rPr lang="en-US" sz="2200" dirty="0">
                <a:solidFill>
                  <a:srgbClr val="C00000"/>
                </a:solidFill>
              </a:rPr>
              <a:t>Financial sentiment studies coupled with text mining without forecasting</a:t>
            </a:r>
          </a:p>
        </p:txBody>
      </p:sp>
      <p:pic>
        <p:nvPicPr>
          <p:cNvPr id="2" name="Picture 1">
            <a:extLst>
              <a:ext uri="{FF2B5EF4-FFF2-40B4-BE49-F238E27FC236}">
                <a16:creationId xmlns:a16="http://schemas.microsoft.com/office/drawing/2014/main" id="{73F38DE1-6D6F-914A-992A-0AFD44F52986}"/>
              </a:ext>
            </a:extLst>
          </p:cNvPr>
          <p:cNvPicPr>
            <a:picLocks noChangeAspect="1"/>
          </p:cNvPicPr>
          <p:nvPr/>
        </p:nvPicPr>
        <p:blipFill>
          <a:blip r:embed="rId2"/>
          <a:stretch>
            <a:fillRect/>
          </a:stretch>
        </p:blipFill>
        <p:spPr>
          <a:xfrm>
            <a:off x="1834976" y="1078693"/>
            <a:ext cx="8653512" cy="5374643"/>
          </a:xfrm>
          <a:prstGeom prst="rect">
            <a:avLst/>
          </a:prstGeom>
        </p:spPr>
      </p:pic>
    </p:spTree>
    <p:extLst>
      <p:ext uri="{BB962C8B-B14F-4D97-AF65-F5344CB8AC3E}">
        <p14:creationId xmlns:p14="http://schemas.microsoft.com/office/powerpoint/2010/main" val="5058266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129</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pic>
        <p:nvPicPr>
          <p:cNvPr id="3" name="Picture 2">
            <a:extLst>
              <a:ext uri="{FF2B5EF4-FFF2-40B4-BE49-F238E27FC236}">
                <a16:creationId xmlns:a16="http://schemas.microsoft.com/office/drawing/2014/main" id="{34DB7543-09F3-2848-85C4-3B84AC15D930}"/>
              </a:ext>
            </a:extLst>
          </p:cNvPr>
          <p:cNvPicPr>
            <a:picLocks noChangeAspect="1"/>
          </p:cNvPicPr>
          <p:nvPr/>
        </p:nvPicPr>
        <p:blipFill>
          <a:blip r:embed="rId2"/>
          <a:stretch>
            <a:fillRect/>
          </a:stretch>
        </p:blipFill>
        <p:spPr>
          <a:xfrm>
            <a:off x="1720646" y="1772816"/>
            <a:ext cx="8710366" cy="4320480"/>
          </a:xfrm>
          <a:prstGeom prst="rect">
            <a:avLst/>
          </a:prstGeom>
        </p:spPr>
      </p:pic>
      <p:sp>
        <p:nvSpPr>
          <p:cNvPr id="8" name="Title 1">
            <a:extLst>
              <a:ext uri="{FF2B5EF4-FFF2-40B4-BE49-F238E27FC236}">
                <a16:creationId xmlns:a16="http://schemas.microsoft.com/office/drawing/2014/main" id="{1DE52D72-564B-7F40-8462-041D46D59843}"/>
              </a:ext>
            </a:extLst>
          </p:cNvPr>
          <p:cNvSpPr>
            <a:spLocks noGrp="1"/>
          </p:cNvSpPr>
          <p:nvPr>
            <p:ph type="title"/>
          </p:nvPr>
        </p:nvSpPr>
        <p:spPr>
          <a:xfrm>
            <a:off x="1775520" y="44624"/>
            <a:ext cx="8712968" cy="1301625"/>
          </a:xfrm>
        </p:spPr>
        <p:txBody>
          <a:bodyPr>
            <a:normAutofit fontScale="90000"/>
          </a:bodyPr>
          <a:lstStyle/>
          <a:p>
            <a:r>
              <a:rPr lang="en-US" sz="4000" dirty="0">
                <a:solidFill>
                  <a:schemeClr val="accent1"/>
                </a:solidFill>
              </a:rPr>
              <a:t>Deep learning for financial applications:</a:t>
            </a:r>
            <a:br>
              <a:rPr lang="en-US" sz="4000" dirty="0">
                <a:solidFill>
                  <a:schemeClr val="accent1"/>
                </a:solidFill>
              </a:rPr>
            </a:br>
            <a:r>
              <a:rPr lang="en-US" sz="4000" dirty="0">
                <a:solidFill>
                  <a:srgbClr val="C00000"/>
                </a:solidFill>
              </a:rPr>
              <a:t>Other text mining studies</a:t>
            </a:r>
          </a:p>
        </p:txBody>
      </p:sp>
    </p:spTree>
    <p:extLst>
      <p:ext uri="{BB962C8B-B14F-4D97-AF65-F5344CB8AC3E}">
        <p14:creationId xmlns:p14="http://schemas.microsoft.com/office/powerpoint/2010/main" val="805380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9496" y="40088"/>
            <a:ext cx="963680" cy="436585"/>
          </a:xfrm>
          <a:prstGeom prst="rect">
            <a:avLst/>
          </a:prstGeom>
        </p:spPr>
      </p:pic>
      <p:pic>
        <p:nvPicPr>
          <p:cNvPr id="8" name="Picture 5" descr="C:\Users\myday\Downloads\TKU-logo-12c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77206" y="1"/>
            <a:ext cx="855298" cy="851587"/>
          </a:xfrm>
          <a:prstGeom prst="rect">
            <a:avLst/>
          </a:prstGeom>
          <a:noFill/>
          <a:ln w="9525">
            <a:noFill/>
            <a:miter lim="800000"/>
            <a:headEnd/>
            <a:tailEnd/>
          </a:ln>
        </p:spPr>
      </p:pic>
      <p:sp>
        <p:nvSpPr>
          <p:cNvPr id="2" name="標題 1"/>
          <p:cNvSpPr>
            <a:spLocks noGrp="1"/>
          </p:cNvSpPr>
          <p:nvPr>
            <p:ph type="ctrTitle"/>
          </p:nvPr>
        </p:nvSpPr>
        <p:spPr>
          <a:xfrm>
            <a:off x="1773271" y="1383774"/>
            <a:ext cx="8773368" cy="1545187"/>
          </a:xfrm>
        </p:spPr>
        <p:txBody>
          <a:bodyPr>
            <a:noAutofit/>
          </a:bodyPr>
          <a:lstStyle/>
          <a:p>
            <a:r>
              <a:rPr lang="en-US" altLang="zh-TW" sz="3400" dirty="0">
                <a:solidFill>
                  <a:srgbClr val="C00000"/>
                </a:solidFill>
              </a:rPr>
              <a:t>IMTKU</a:t>
            </a:r>
            <a:r>
              <a:rPr lang="en-US" altLang="zh-TW" sz="3400" dirty="0"/>
              <a:t> Multi-Turn Dialogue System Evaluation </a:t>
            </a:r>
            <a:br>
              <a:rPr lang="en-US" altLang="zh-TW" sz="3400" dirty="0"/>
            </a:br>
            <a:r>
              <a:rPr lang="en-US" altLang="zh-TW" sz="3400" dirty="0"/>
              <a:t>at the </a:t>
            </a:r>
            <a:r>
              <a:rPr lang="en-US" altLang="zh-TW" sz="3400" dirty="0">
                <a:solidFill>
                  <a:srgbClr val="C00000"/>
                </a:solidFill>
              </a:rPr>
              <a:t>NTCIR-15</a:t>
            </a:r>
            <a:r>
              <a:rPr lang="en-US" altLang="zh-TW" sz="3400" dirty="0"/>
              <a:t> DialEval-1 </a:t>
            </a:r>
            <a:br>
              <a:rPr lang="en-US" altLang="zh-TW" sz="3400" dirty="0"/>
            </a:br>
            <a:r>
              <a:rPr lang="en-US" altLang="zh-TW" sz="3400" dirty="0"/>
              <a:t>Dialogue Quality and Nugget Detection</a:t>
            </a:r>
          </a:p>
        </p:txBody>
      </p:sp>
      <p:pic>
        <p:nvPicPr>
          <p:cNvPr id="9" name="Picture 6" descr="C:\Users\myday\Downloads\TKU-title15cm.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96201" y="312912"/>
            <a:ext cx="1756343" cy="451793"/>
          </a:xfrm>
          <a:prstGeom prst="rect">
            <a:avLst/>
          </a:prstGeom>
          <a:noFill/>
          <a:ln w="9525">
            <a:noFill/>
            <a:miter lim="800000"/>
            <a:headEnd/>
            <a:tailEnd/>
          </a:ln>
        </p:spPr>
      </p:pic>
      <p:sp>
        <p:nvSpPr>
          <p:cNvPr id="3" name="矩形 2"/>
          <p:cNvSpPr/>
          <p:nvPr/>
        </p:nvSpPr>
        <p:spPr>
          <a:xfrm>
            <a:off x="1905628" y="3212977"/>
            <a:ext cx="8352928" cy="1015663"/>
          </a:xfrm>
          <a:prstGeom prst="rect">
            <a:avLst/>
          </a:prstGeom>
        </p:spPr>
        <p:txBody>
          <a:bodyPr wrap="square">
            <a:spAutoFit/>
          </a:bodyPr>
          <a:lstStyle/>
          <a:p>
            <a:pPr algn="ctr"/>
            <a:r>
              <a:rPr lang="en-US" altLang="zh-TW" sz="2000" b="1" baseline="30000" dirty="0">
                <a:latin typeface="Arial Unicode MS" panose="020B0604020202020204" pitchFamily="34" charset="-120"/>
                <a:ea typeface="Arial Unicode MS" panose="020B0604020202020204" pitchFamily="34" charset="-120"/>
                <a:cs typeface="Arial Unicode MS" panose="020B0604020202020204" pitchFamily="34" charset="-120"/>
              </a:rPr>
              <a:t>1 </a:t>
            </a:r>
            <a:r>
              <a:rPr lang="pl-PL" altLang="zh-TW" sz="2000" b="1" dirty="0" err="1">
                <a:latin typeface="Arial" panose="020B0604020202020204" pitchFamily="34" charset="0"/>
                <a:cs typeface="Arial" panose="020B0604020202020204" pitchFamily="34" charset="0"/>
              </a:rPr>
              <a:t>Zeals</a:t>
            </a:r>
            <a:r>
              <a:rPr lang="pl-PL" altLang="zh-TW" sz="2000" b="1" dirty="0">
                <a:latin typeface="Arial" panose="020B0604020202020204" pitchFamily="34" charset="0"/>
                <a:cs typeface="Arial" panose="020B0604020202020204" pitchFamily="34" charset="0"/>
              </a:rPr>
              <a:t> Co., Ltd. </a:t>
            </a:r>
            <a:r>
              <a:rPr lang="pl-PL" altLang="zh-TW" sz="2000" b="1" dirty="0" err="1">
                <a:latin typeface="Arial" panose="020B0604020202020204" pitchFamily="34" charset="0"/>
                <a:cs typeface="Arial" panose="020B0604020202020204" pitchFamily="34" charset="0"/>
              </a:rPr>
              <a:t>Tokyo</a:t>
            </a:r>
            <a:r>
              <a:rPr lang="pl-PL" altLang="zh-TW" sz="2000" b="1" dirty="0">
                <a:latin typeface="Arial" panose="020B0604020202020204" pitchFamily="34" charset="0"/>
                <a:cs typeface="Arial" panose="020B0604020202020204" pitchFamily="34" charset="0"/>
              </a:rPr>
              <a:t>, Japan</a:t>
            </a:r>
            <a:endParaRPr lang="en-US" altLang="zh-TW" sz="2000" b="1" dirty="0">
              <a:latin typeface="Arial" panose="020B0604020202020204" pitchFamily="34" charset="0"/>
              <a:cs typeface="Arial" panose="020B0604020202020204" pitchFamily="34" charset="0"/>
            </a:endParaRPr>
          </a:p>
          <a:p>
            <a:pPr algn="ctr"/>
            <a:r>
              <a:rPr lang="en-US" altLang="zh-TW" sz="2000" b="1" baseline="30000" dirty="0">
                <a:latin typeface="Arial Unicode MS" panose="020B0604020202020204" pitchFamily="34" charset="-120"/>
                <a:ea typeface="Arial Unicode MS" panose="020B0604020202020204" pitchFamily="34" charset="-120"/>
                <a:cs typeface="Arial Unicode MS" panose="020B0604020202020204" pitchFamily="34" charset="-120"/>
              </a:rPr>
              <a:t>2 </a:t>
            </a:r>
            <a:r>
              <a:rPr lang="zh-TW" altLang="en-US" sz="2000" b="1" dirty="0">
                <a:latin typeface="Arial" panose="020B0604020202020204" pitchFamily="34" charset="0"/>
                <a:cs typeface="Arial" panose="020B0604020202020204" pitchFamily="34" charset="0"/>
              </a:rPr>
              <a:t>Information Management</a:t>
            </a:r>
            <a:r>
              <a:rPr lang="en-US" altLang="zh-TW" sz="2000" b="1" dirty="0">
                <a:latin typeface="Arial" panose="020B0604020202020204" pitchFamily="34" charset="0"/>
                <a:cs typeface="Arial" panose="020B0604020202020204" pitchFamily="34" charset="0"/>
              </a:rPr>
              <a:t>, </a:t>
            </a:r>
            <a:r>
              <a:rPr lang="zh-TW" altLang="en-US" sz="2000" b="1" dirty="0">
                <a:latin typeface="Arial" panose="020B0604020202020204" pitchFamily="34" charset="0"/>
                <a:cs typeface="Arial" panose="020B0604020202020204" pitchFamily="34" charset="0"/>
              </a:rPr>
              <a:t>Tamkang University, Taiwan</a:t>
            </a:r>
            <a:endParaRPr lang="en-US" altLang="zh-TW" sz="2000" b="1" dirty="0">
              <a:latin typeface="Arial" panose="020B0604020202020204" pitchFamily="34" charset="0"/>
              <a:cs typeface="Arial" panose="020B0604020202020204" pitchFamily="34" charset="0"/>
            </a:endParaRPr>
          </a:p>
          <a:p>
            <a:pPr algn="ctr"/>
            <a:r>
              <a:rPr lang="en-US" altLang="zh-TW" sz="2000" baseline="30000" dirty="0">
                <a:latin typeface="Arial" panose="020B0604020202020204" pitchFamily="34" charset="0"/>
                <a:cs typeface="Arial" panose="020B0604020202020204" pitchFamily="34" charset="0"/>
              </a:rPr>
              <a:t>3 </a:t>
            </a:r>
            <a:r>
              <a:rPr lang="fr-FR" altLang="zh-TW" sz="2000" b="1" dirty="0">
                <a:latin typeface="Arial" panose="020B0604020202020204" pitchFamily="34" charset="0"/>
                <a:cs typeface="Arial" panose="020B0604020202020204" pitchFamily="34" charset="0"/>
              </a:rPr>
              <a:t>Information Management,</a:t>
            </a:r>
            <a:r>
              <a:rPr lang="en-US" altLang="zh-TW" sz="2000" b="1" dirty="0">
                <a:latin typeface="Arial" panose="020B0604020202020204" pitchFamily="34" charset="0"/>
                <a:cs typeface="Arial" panose="020B0604020202020204" pitchFamily="34" charset="0"/>
              </a:rPr>
              <a:t> </a:t>
            </a:r>
            <a:r>
              <a:rPr lang="fr-FR" altLang="zh-TW" sz="2000" b="1" dirty="0">
                <a:latin typeface="Arial" panose="020B0604020202020204" pitchFamily="34" charset="0"/>
                <a:cs typeface="Arial" panose="020B0604020202020204" pitchFamily="34" charset="0"/>
              </a:rPr>
              <a:t>National Taipei </a:t>
            </a:r>
            <a:r>
              <a:rPr lang="fr-FR" altLang="zh-TW" sz="2000" b="1" dirty="0" err="1">
                <a:latin typeface="Arial" panose="020B0604020202020204" pitchFamily="34" charset="0"/>
                <a:cs typeface="Arial" panose="020B0604020202020204" pitchFamily="34" charset="0"/>
              </a:rPr>
              <a:t>University</a:t>
            </a:r>
            <a:r>
              <a:rPr lang="fr-FR" altLang="zh-TW" sz="2000" b="1" dirty="0">
                <a:latin typeface="Arial" panose="020B0604020202020204" pitchFamily="34" charset="0"/>
                <a:cs typeface="Arial" panose="020B0604020202020204" pitchFamily="34" charset="0"/>
              </a:rPr>
              <a:t>,</a:t>
            </a:r>
            <a:r>
              <a:rPr lang="en-US" altLang="zh-TW" sz="2000" b="1" dirty="0">
                <a:latin typeface="Arial" panose="020B0604020202020204" pitchFamily="34" charset="0"/>
                <a:cs typeface="Arial" panose="020B0604020202020204" pitchFamily="34" charset="0"/>
              </a:rPr>
              <a:t> </a:t>
            </a:r>
            <a:r>
              <a:rPr lang="zh-TW" altLang="en-US" sz="2000" b="1" dirty="0">
                <a:latin typeface="Arial" panose="020B0604020202020204" pitchFamily="34" charset="0"/>
                <a:cs typeface="Arial" panose="020B0604020202020204" pitchFamily="34" charset="0"/>
              </a:rPr>
              <a:t>Taiwan</a:t>
            </a:r>
            <a:endParaRPr lang="en-US" altLang="zh-TW" sz="2000" b="1" dirty="0">
              <a:latin typeface="Arial" panose="020B0604020202020204" pitchFamily="34" charset="0"/>
              <a:cs typeface="Arial" panose="020B0604020202020204" pitchFamily="34" charset="0"/>
            </a:endParaRPr>
          </a:p>
        </p:txBody>
      </p:sp>
      <p:sp>
        <p:nvSpPr>
          <p:cNvPr id="40" name="文字方塊 14"/>
          <p:cNvSpPr txBox="1">
            <a:spLocks noChangeArrowheads="1"/>
          </p:cNvSpPr>
          <p:nvPr/>
        </p:nvSpPr>
        <p:spPr bwMode="auto">
          <a:xfrm>
            <a:off x="7706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sp>
        <p:nvSpPr>
          <p:cNvPr id="27" name="矩形 40"/>
          <p:cNvSpPr/>
          <p:nvPr/>
        </p:nvSpPr>
        <p:spPr>
          <a:xfrm>
            <a:off x="5087889" y="-27384"/>
            <a:ext cx="1742785" cy="1015663"/>
          </a:xfrm>
          <a:prstGeom prst="rect">
            <a:avLst/>
          </a:prstGeom>
        </p:spPr>
        <p:txBody>
          <a:bodyPr wrap="none">
            <a:spAutoFit/>
          </a:bodyPr>
          <a:lstStyle/>
          <a:p>
            <a:r>
              <a:rPr lang="en-US" altLang="zh-TW" sz="6000" b="1" dirty="0">
                <a:solidFill>
                  <a:srgbClr val="C00000"/>
                </a:solidFill>
              </a:rPr>
              <a:t>2020</a:t>
            </a:r>
            <a:endParaRPr lang="zh-TW" altLang="en-US" sz="6000" b="1" dirty="0">
              <a:solidFill>
                <a:srgbClr val="C00000"/>
              </a:solidFill>
            </a:endParaRPr>
          </a:p>
        </p:txBody>
      </p:sp>
      <p:sp>
        <p:nvSpPr>
          <p:cNvPr id="23" name="副標題 2">
            <a:extLst>
              <a:ext uri="{FF2B5EF4-FFF2-40B4-BE49-F238E27FC236}">
                <a16:creationId xmlns:a16="http://schemas.microsoft.com/office/drawing/2014/main" id="{6191F7F8-EBA4-054E-931A-04B71C744497}"/>
              </a:ext>
            </a:extLst>
          </p:cNvPr>
          <p:cNvSpPr txBox="1">
            <a:spLocks/>
          </p:cNvSpPr>
          <p:nvPr/>
        </p:nvSpPr>
        <p:spPr>
          <a:xfrm>
            <a:off x="2877116" y="6528861"/>
            <a:ext cx="6318216" cy="284515"/>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NTCIR-15 Conference, December 8-11, 2020, Tokyo, Japan</a:t>
            </a:r>
          </a:p>
        </p:txBody>
      </p:sp>
      <p:sp>
        <p:nvSpPr>
          <p:cNvPr id="60" name="矩形 3">
            <a:extLst>
              <a:ext uri="{FF2B5EF4-FFF2-40B4-BE49-F238E27FC236}">
                <a16:creationId xmlns:a16="http://schemas.microsoft.com/office/drawing/2014/main" id="{F8A0CB16-00C2-8444-BCD5-03427B4CFA2D}"/>
              </a:ext>
            </a:extLst>
          </p:cNvPr>
          <p:cNvSpPr/>
          <p:nvPr/>
        </p:nvSpPr>
        <p:spPr>
          <a:xfrm>
            <a:off x="3824638" y="5991092"/>
            <a:ext cx="1124411" cy="214283"/>
          </a:xfrm>
          <a:prstGeom prst="rect">
            <a:avLst/>
          </a:prstGeom>
        </p:spPr>
        <p:txBody>
          <a:bodyPr wrap="square">
            <a:spAutoFit/>
          </a:bodyPr>
          <a:lstStyle/>
          <a:p>
            <a:pPr algn="ctr"/>
            <a:r>
              <a:rPr lang="en-US" altLang="zh-TW" sz="8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Cheng-</a:t>
            </a:r>
            <a:r>
              <a:rPr lang="en-US" altLang="zh-TW" sz="800" b="1" dirty="0" err="1">
                <a:solidFill>
                  <a:prstClr val="black"/>
                </a:solidFill>
                <a:latin typeface="Arial" panose="020B0604020202020204" pitchFamily="34" charset="0"/>
                <a:ea typeface="Arial Unicode MS" panose="020B0604020202020204" pitchFamily="34" charset="-120"/>
                <a:cs typeface="Arial" panose="020B0604020202020204" pitchFamily="34" charset="0"/>
              </a:rPr>
              <a:t>Jhe</a:t>
            </a:r>
            <a:r>
              <a:rPr lang="en-US" altLang="zh-TW" sz="8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 Chiang</a:t>
            </a:r>
            <a:r>
              <a:rPr lang="en-US" altLang="zh-TW" sz="800" b="1" baseline="30000" dirty="0">
                <a:latin typeface="Arial Unicode MS" panose="020B0604020202020204" pitchFamily="34" charset="-120"/>
                <a:ea typeface="Arial Unicode MS" panose="020B0604020202020204" pitchFamily="34" charset="-120"/>
                <a:cs typeface="Arial Unicode MS" panose="020B0604020202020204" pitchFamily="34" charset="-120"/>
              </a:rPr>
              <a:t>2</a:t>
            </a:r>
            <a:endParaRPr lang="en-US" altLang="zh-TW" sz="800" b="1" dirty="0">
              <a:solidFill>
                <a:prstClr val="black"/>
              </a:solidFill>
              <a:latin typeface="Arial" panose="020B0604020202020204" pitchFamily="34" charset="0"/>
              <a:ea typeface="Arial Unicode MS" panose="020B0604020202020204" pitchFamily="34" charset="-120"/>
              <a:cs typeface="Arial" panose="020B0604020202020204" pitchFamily="34" charset="0"/>
            </a:endParaRPr>
          </a:p>
        </p:txBody>
      </p:sp>
      <p:pic>
        <p:nvPicPr>
          <p:cNvPr id="61" name="圖片 1">
            <a:extLst>
              <a:ext uri="{FF2B5EF4-FFF2-40B4-BE49-F238E27FC236}">
                <a16:creationId xmlns:a16="http://schemas.microsoft.com/office/drawing/2014/main" id="{5DDCAE5D-6B90-A14A-9E59-E5C58EE159E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45499" y="4518993"/>
            <a:ext cx="1071900" cy="1460674"/>
          </a:xfrm>
          <a:prstGeom prst="rect">
            <a:avLst/>
          </a:prstGeom>
        </p:spPr>
      </p:pic>
      <p:sp>
        <p:nvSpPr>
          <p:cNvPr id="58" name="矩形 3">
            <a:extLst>
              <a:ext uri="{FF2B5EF4-FFF2-40B4-BE49-F238E27FC236}">
                <a16:creationId xmlns:a16="http://schemas.microsoft.com/office/drawing/2014/main" id="{362D9D09-E2D0-8643-93B3-31E8832734FD}"/>
              </a:ext>
            </a:extLst>
          </p:cNvPr>
          <p:cNvSpPr/>
          <p:nvPr/>
        </p:nvSpPr>
        <p:spPr>
          <a:xfrm>
            <a:off x="7106034" y="5991092"/>
            <a:ext cx="1271553" cy="246221"/>
          </a:xfrm>
          <a:prstGeom prst="rect">
            <a:avLst/>
          </a:prstGeom>
        </p:spPr>
        <p:txBody>
          <a:bodyPr wrap="square">
            <a:spAutoFit/>
          </a:bodyPr>
          <a:lstStyle/>
          <a:p>
            <a:pPr algn="ctr"/>
            <a:r>
              <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Cheng-Han Chiu</a:t>
            </a:r>
            <a:r>
              <a:rPr lang="en-US" altLang="zh-TW" sz="1000" b="1" baseline="30000" dirty="0">
                <a:latin typeface="Arial Unicode MS" panose="020B0604020202020204" pitchFamily="34" charset="-120"/>
                <a:ea typeface="Arial Unicode MS" panose="020B0604020202020204" pitchFamily="34" charset="-120"/>
                <a:cs typeface="Arial Unicode MS" panose="020B0604020202020204" pitchFamily="34" charset="-120"/>
              </a:rPr>
              <a:t>2</a:t>
            </a:r>
            <a:endPar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endParaRPr>
          </a:p>
        </p:txBody>
      </p:sp>
      <p:pic>
        <p:nvPicPr>
          <p:cNvPr id="59" name="圖片 2">
            <a:extLst>
              <a:ext uri="{FF2B5EF4-FFF2-40B4-BE49-F238E27FC236}">
                <a16:creationId xmlns:a16="http://schemas.microsoft.com/office/drawing/2014/main" id="{72C2369D-39EE-754E-ABA6-A154146428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06054" y="4518994"/>
            <a:ext cx="1137694" cy="1460677"/>
          </a:xfrm>
          <a:prstGeom prst="rect">
            <a:avLst/>
          </a:prstGeom>
        </p:spPr>
      </p:pic>
      <p:sp>
        <p:nvSpPr>
          <p:cNvPr id="56" name="矩形 3">
            <a:extLst>
              <a:ext uri="{FF2B5EF4-FFF2-40B4-BE49-F238E27FC236}">
                <a16:creationId xmlns:a16="http://schemas.microsoft.com/office/drawing/2014/main" id="{09FD9F3D-9CB3-FF4C-B697-E52991F68310}"/>
              </a:ext>
            </a:extLst>
          </p:cNvPr>
          <p:cNvSpPr/>
          <p:nvPr/>
        </p:nvSpPr>
        <p:spPr>
          <a:xfrm>
            <a:off x="5988462" y="5991092"/>
            <a:ext cx="1246721" cy="246221"/>
          </a:xfrm>
          <a:prstGeom prst="rect">
            <a:avLst/>
          </a:prstGeom>
        </p:spPr>
        <p:txBody>
          <a:bodyPr wrap="square">
            <a:spAutoFit/>
          </a:bodyPr>
          <a:lstStyle/>
          <a:p>
            <a:pPr algn="ctr"/>
            <a:r>
              <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Yu-Chen Huang</a:t>
            </a:r>
            <a:r>
              <a:rPr lang="en-US" altLang="zh-TW" sz="1000" b="1" baseline="30000" dirty="0">
                <a:latin typeface="Arial Unicode MS" panose="020B0604020202020204" pitchFamily="34" charset="-120"/>
                <a:ea typeface="Arial Unicode MS" panose="020B0604020202020204" pitchFamily="34" charset="-120"/>
                <a:cs typeface="Arial Unicode MS" panose="020B0604020202020204" pitchFamily="34" charset="-120"/>
              </a:rPr>
              <a:t>2</a:t>
            </a:r>
            <a:endPar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endParaRPr>
          </a:p>
        </p:txBody>
      </p:sp>
      <p:pic>
        <p:nvPicPr>
          <p:cNvPr id="57" name="圖片 25">
            <a:extLst>
              <a:ext uri="{FF2B5EF4-FFF2-40B4-BE49-F238E27FC236}">
                <a16:creationId xmlns:a16="http://schemas.microsoft.com/office/drawing/2014/main" id="{B594B9D9-F33C-8C43-836A-6A8BDC75FDA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82093" y="4518994"/>
            <a:ext cx="1103101" cy="1460676"/>
          </a:xfrm>
          <a:prstGeom prst="rect">
            <a:avLst/>
          </a:prstGeom>
        </p:spPr>
      </p:pic>
      <p:sp>
        <p:nvSpPr>
          <p:cNvPr id="54" name="矩形 3">
            <a:extLst>
              <a:ext uri="{FF2B5EF4-FFF2-40B4-BE49-F238E27FC236}">
                <a16:creationId xmlns:a16="http://schemas.microsoft.com/office/drawing/2014/main" id="{D202E2A6-1B02-EE48-92B4-AF3189BB3294}"/>
              </a:ext>
            </a:extLst>
          </p:cNvPr>
          <p:cNvSpPr/>
          <p:nvPr/>
        </p:nvSpPr>
        <p:spPr>
          <a:xfrm>
            <a:off x="2744047" y="5991092"/>
            <a:ext cx="1090285" cy="246221"/>
          </a:xfrm>
          <a:prstGeom prst="rect">
            <a:avLst/>
          </a:prstGeom>
        </p:spPr>
        <p:txBody>
          <a:bodyPr wrap="square">
            <a:spAutoFit/>
          </a:bodyPr>
          <a:lstStyle/>
          <a:p>
            <a:pPr algn="ctr"/>
            <a:r>
              <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Zhao-Xian Gu</a:t>
            </a:r>
            <a:r>
              <a:rPr lang="en-US" altLang="zh-TW" sz="1000" b="1" baseline="30000" dirty="0">
                <a:latin typeface="Arial Unicode MS" panose="020B0604020202020204" pitchFamily="34" charset="-120"/>
                <a:ea typeface="Arial Unicode MS" panose="020B0604020202020204" pitchFamily="34" charset="-120"/>
                <a:cs typeface="Arial Unicode MS" panose="020B0604020202020204" pitchFamily="34" charset="-120"/>
              </a:rPr>
              <a:t>2</a:t>
            </a:r>
            <a:endPar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endParaRPr>
          </a:p>
        </p:txBody>
      </p:sp>
      <p:pic>
        <p:nvPicPr>
          <p:cNvPr id="55" name="圖片 26">
            <a:extLst>
              <a:ext uri="{FF2B5EF4-FFF2-40B4-BE49-F238E27FC236}">
                <a16:creationId xmlns:a16="http://schemas.microsoft.com/office/drawing/2014/main" id="{A79A7553-D3B2-FB48-8FE1-59802A4BC55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734354" y="4518993"/>
            <a:ext cx="1090285" cy="1460673"/>
          </a:xfrm>
          <a:prstGeom prst="rect">
            <a:avLst/>
          </a:prstGeom>
        </p:spPr>
      </p:pic>
      <p:sp>
        <p:nvSpPr>
          <p:cNvPr id="51" name="矩形 3">
            <a:extLst>
              <a:ext uri="{FF2B5EF4-FFF2-40B4-BE49-F238E27FC236}">
                <a16:creationId xmlns:a16="http://schemas.microsoft.com/office/drawing/2014/main" id="{C557CCED-FFFA-8E4D-A21E-5B7C32D6EFCE}"/>
              </a:ext>
            </a:extLst>
          </p:cNvPr>
          <p:cNvSpPr/>
          <p:nvPr/>
        </p:nvSpPr>
        <p:spPr>
          <a:xfrm>
            <a:off x="4938260" y="5991092"/>
            <a:ext cx="1122971" cy="246221"/>
          </a:xfrm>
          <a:prstGeom prst="rect">
            <a:avLst/>
          </a:prstGeom>
        </p:spPr>
        <p:txBody>
          <a:bodyPr wrap="square">
            <a:spAutoFit/>
          </a:bodyPr>
          <a:lstStyle/>
          <a:p>
            <a:pPr algn="ctr"/>
            <a:r>
              <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Yueh-Chia Wu</a:t>
            </a:r>
            <a:r>
              <a:rPr lang="en-US" altLang="zh-TW" sz="1000" b="1" baseline="30000" dirty="0">
                <a:latin typeface="Arial Unicode MS" panose="020B0604020202020204" pitchFamily="34" charset="-120"/>
                <a:ea typeface="Arial Unicode MS" panose="020B0604020202020204" pitchFamily="34" charset="-120"/>
                <a:cs typeface="Arial Unicode MS" panose="020B0604020202020204" pitchFamily="34" charset="-120"/>
              </a:rPr>
              <a:t>2</a:t>
            </a:r>
            <a:endPar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endParaRPr>
          </a:p>
        </p:txBody>
      </p:sp>
      <p:pic>
        <p:nvPicPr>
          <p:cNvPr id="53" name="圖片 27">
            <a:extLst>
              <a:ext uri="{FF2B5EF4-FFF2-40B4-BE49-F238E27FC236}">
                <a16:creationId xmlns:a16="http://schemas.microsoft.com/office/drawing/2014/main" id="{294EA440-95DE-4649-92BE-84AFB14D480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38261" y="4518993"/>
            <a:ext cx="1122971" cy="1460675"/>
          </a:xfrm>
          <a:prstGeom prst="rect">
            <a:avLst/>
          </a:prstGeom>
        </p:spPr>
      </p:pic>
      <p:sp>
        <p:nvSpPr>
          <p:cNvPr id="49" name="矩形 3">
            <a:extLst>
              <a:ext uri="{FF2B5EF4-FFF2-40B4-BE49-F238E27FC236}">
                <a16:creationId xmlns:a16="http://schemas.microsoft.com/office/drawing/2014/main" id="{5C091A77-2EE3-FC4A-83FE-161931BAD9DA}"/>
              </a:ext>
            </a:extLst>
          </p:cNvPr>
          <p:cNvSpPr/>
          <p:nvPr/>
        </p:nvSpPr>
        <p:spPr>
          <a:xfrm>
            <a:off x="1559496" y="5991091"/>
            <a:ext cx="1220338" cy="215444"/>
          </a:xfrm>
          <a:prstGeom prst="rect">
            <a:avLst/>
          </a:prstGeom>
        </p:spPr>
        <p:txBody>
          <a:bodyPr wrap="square">
            <a:spAutoFit/>
          </a:bodyPr>
          <a:lstStyle/>
          <a:p>
            <a:pPr algn="ctr"/>
            <a:r>
              <a:rPr lang="en-US" altLang="zh-TW" sz="8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Mike Tian-Jian</a:t>
            </a:r>
            <a:r>
              <a:rPr lang="zh-TW" altLang="en-US" sz="8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 </a:t>
            </a:r>
            <a:r>
              <a:rPr lang="en-US" altLang="zh-TW" sz="8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Jiang</a:t>
            </a:r>
            <a:r>
              <a:rPr lang="en-US" altLang="zh-TW" sz="800" b="1" baseline="30000" dirty="0">
                <a:latin typeface="Arial Unicode MS" panose="020B0604020202020204" pitchFamily="34" charset="-120"/>
                <a:ea typeface="Arial Unicode MS" panose="020B0604020202020204" pitchFamily="34" charset="-120"/>
                <a:cs typeface="Arial Unicode MS" panose="020B0604020202020204" pitchFamily="34" charset="-120"/>
              </a:rPr>
              <a:t>1</a:t>
            </a:r>
            <a:endParaRPr lang="en-US" altLang="zh-TW" sz="800" b="1" dirty="0">
              <a:solidFill>
                <a:prstClr val="black"/>
              </a:solidFill>
              <a:latin typeface="Arial" panose="020B0604020202020204" pitchFamily="34" charset="0"/>
              <a:ea typeface="Arial Unicode MS" panose="020B0604020202020204" pitchFamily="34" charset="-120"/>
              <a:cs typeface="Arial" panose="020B0604020202020204" pitchFamily="34" charset="0"/>
            </a:endParaRPr>
          </a:p>
        </p:txBody>
      </p:sp>
      <p:pic>
        <p:nvPicPr>
          <p:cNvPr id="50" name="圖片 18">
            <a:extLst>
              <a:ext uri="{FF2B5EF4-FFF2-40B4-BE49-F238E27FC236}">
                <a16:creationId xmlns:a16="http://schemas.microsoft.com/office/drawing/2014/main" id="{47394952-7DE1-3349-8C85-B81579F2427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605248" y="4518993"/>
            <a:ext cx="1108245" cy="1460672"/>
          </a:xfrm>
          <a:prstGeom prst="rect">
            <a:avLst/>
          </a:prstGeom>
        </p:spPr>
      </p:pic>
      <p:sp>
        <p:nvSpPr>
          <p:cNvPr id="47" name="矩形 5">
            <a:extLst>
              <a:ext uri="{FF2B5EF4-FFF2-40B4-BE49-F238E27FC236}">
                <a16:creationId xmlns:a16="http://schemas.microsoft.com/office/drawing/2014/main" id="{4C5C7389-0005-4E49-87D3-03149E7AF069}"/>
              </a:ext>
            </a:extLst>
          </p:cNvPr>
          <p:cNvSpPr/>
          <p:nvPr/>
        </p:nvSpPr>
        <p:spPr>
          <a:xfrm>
            <a:off x="9546663" y="5991092"/>
            <a:ext cx="1008609" cy="246221"/>
          </a:xfrm>
          <a:prstGeom prst="rect">
            <a:avLst/>
          </a:prstGeom>
        </p:spPr>
        <p:txBody>
          <a:bodyPr wrap="none">
            <a:spAutoFit/>
          </a:bodyPr>
          <a:lstStyle/>
          <a:p>
            <a:pPr algn="ctr" fontAlgn="base">
              <a:spcBef>
                <a:spcPct val="0"/>
              </a:spcBef>
              <a:spcAft>
                <a:spcPct val="0"/>
              </a:spcAft>
            </a:pPr>
            <a:r>
              <a:rPr kumimoji="1" lang="en-US" altLang="zh-TW" sz="1000" b="1" dirty="0">
                <a:latin typeface="Arial" panose="020B0604020202020204" pitchFamily="34" charset="0"/>
                <a:ea typeface="Arial Unicode MS" pitchFamily="34" charset="-120"/>
                <a:cs typeface="Arial" panose="020B0604020202020204" pitchFamily="34" charset="0"/>
              </a:rPr>
              <a:t>Min-</a:t>
            </a:r>
            <a:r>
              <a:rPr kumimoji="1" lang="en-US" altLang="zh-TW" sz="1000" b="1" dirty="0" err="1">
                <a:latin typeface="Arial" panose="020B0604020202020204" pitchFamily="34" charset="0"/>
                <a:ea typeface="Arial Unicode MS" pitchFamily="34" charset="-120"/>
                <a:cs typeface="Arial" panose="020B0604020202020204" pitchFamily="34" charset="0"/>
              </a:rPr>
              <a:t>Yuh</a:t>
            </a:r>
            <a:r>
              <a:rPr kumimoji="1" lang="en-US" altLang="zh-TW" sz="1000" b="1" dirty="0">
                <a:solidFill>
                  <a:srgbClr val="1F497D"/>
                </a:solidFill>
                <a:latin typeface="Arial" panose="020B0604020202020204" pitchFamily="34" charset="0"/>
                <a:ea typeface="Arial Unicode MS" pitchFamily="34" charset="-120"/>
                <a:cs typeface="Arial" panose="020B0604020202020204" pitchFamily="34" charset="0"/>
              </a:rPr>
              <a:t> </a:t>
            </a:r>
            <a:r>
              <a:rPr kumimoji="1" lang="en-US" altLang="zh-TW" sz="1000" b="1" dirty="0">
                <a:latin typeface="Arial" panose="020B0604020202020204" pitchFamily="34" charset="0"/>
                <a:ea typeface="Arial Unicode MS" pitchFamily="34" charset="-120"/>
                <a:cs typeface="Arial" panose="020B0604020202020204" pitchFamily="34" charset="0"/>
              </a:rPr>
              <a:t>Day</a:t>
            </a:r>
            <a:r>
              <a:rPr lang="en-US" altLang="zh-TW" sz="1000" baseline="30000" dirty="0">
                <a:latin typeface="Arial" panose="020B0604020202020204" pitchFamily="34" charset="0"/>
                <a:cs typeface="Arial" panose="020B0604020202020204" pitchFamily="34" charset="0"/>
              </a:rPr>
              <a:t>3</a:t>
            </a:r>
          </a:p>
        </p:txBody>
      </p:sp>
      <p:pic>
        <p:nvPicPr>
          <p:cNvPr id="48" name="圖片 28">
            <a:extLst>
              <a:ext uri="{FF2B5EF4-FFF2-40B4-BE49-F238E27FC236}">
                <a16:creationId xmlns:a16="http://schemas.microsoft.com/office/drawing/2014/main" id="{191E9087-06FD-C241-854D-7BA22AA48E3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490370" y="4518993"/>
            <a:ext cx="1121194" cy="1460678"/>
          </a:xfrm>
          <a:prstGeom prst="rect">
            <a:avLst/>
          </a:prstGeom>
        </p:spPr>
      </p:pic>
      <p:sp>
        <p:nvSpPr>
          <p:cNvPr id="37" name="矩形 3">
            <a:extLst>
              <a:ext uri="{FF2B5EF4-FFF2-40B4-BE49-F238E27FC236}">
                <a16:creationId xmlns:a16="http://schemas.microsoft.com/office/drawing/2014/main" id="{B5C8040D-A492-AF46-A94E-15A172C98973}"/>
              </a:ext>
            </a:extLst>
          </p:cNvPr>
          <p:cNvSpPr/>
          <p:nvPr/>
        </p:nvSpPr>
        <p:spPr>
          <a:xfrm>
            <a:off x="8304283" y="5991092"/>
            <a:ext cx="1225551" cy="246221"/>
          </a:xfrm>
          <a:prstGeom prst="rect">
            <a:avLst/>
          </a:prstGeom>
        </p:spPr>
        <p:txBody>
          <a:bodyPr wrap="square">
            <a:spAutoFit/>
          </a:bodyPr>
          <a:lstStyle/>
          <a:p>
            <a:pPr algn="ctr"/>
            <a:r>
              <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rPr>
              <a:t>Sheng-Ru Shaw</a:t>
            </a:r>
            <a:r>
              <a:rPr lang="en-US" altLang="zh-TW" sz="1000" b="1" baseline="30000" dirty="0">
                <a:latin typeface="Arial Unicode MS" panose="020B0604020202020204" pitchFamily="34" charset="-120"/>
                <a:ea typeface="Arial Unicode MS" panose="020B0604020202020204" pitchFamily="34" charset="-120"/>
                <a:cs typeface="Arial Unicode MS" panose="020B0604020202020204" pitchFamily="34" charset="-120"/>
              </a:rPr>
              <a:t>2</a:t>
            </a:r>
            <a:endParaRPr lang="en-US" altLang="zh-TW" sz="1000" b="1" dirty="0">
              <a:solidFill>
                <a:prstClr val="black"/>
              </a:solidFill>
              <a:latin typeface="Arial" panose="020B0604020202020204" pitchFamily="34" charset="0"/>
              <a:ea typeface="Arial Unicode MS" panose="020B0604020202020204" pitchFamily="34" charset="-120"/>
              <a:cs typeface="Arial" panose="020B0604020202020204" pitchFamily="34" charset="0"/>
            </a:endParaRPr>
          </a:p>
        </p:txBody>
      </p:sp>
      <p:pic>
        <p:nvPicPr>
          <p:cNvPr id="39" name="圖片 31">
            <a:extLst>
              <a:ext uri="{FF2B5EF4-FFF2-40B4-BE49-F238E27FC236}">
                <a16:creationId xmlns:a16="http://schemas.microsoft.com/office/drawing/2014/main" id="{3805CA0E-6DB6-7D41-84F2-88D994669DD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r="-1000" b="-1"/>
          <a:stretch/>
        </p:blipFill>
        <p:spPr>
          <a:xfrm>
            <a:off x="8364609" y="4518993"/>
            <a:ext cx="1104898" cy="1460673"/>
          </a:xfrm>
          <a:prstGeom prst="rect">
            <a:avLst/>
          </a:prstGeom>
        </p:spPr>
      </p:pic>
    </p:spTree>
    <p:extLst>
      <p:ext uri="{BB962C8B-B14F-4D97-AF65-F5344CB8AC3E}">
        <p14:creationId xmlns:p14="http://schemas.microsoft.com/office/powerpoint/2010/main" val="11036500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44624"/>
            <a:ext cx="8712968" cy="1008112"/>
          </a:xfrm>
        </p:spPr>
        <p:txBody>
          <a:bodyPr/>
          <a:lstStyle/>
          <a:p>
            <a:r>
              <a:rPr lang="en-US" sz="4000" dirty="0">
                <a:solidFill>
                  <a:schemeClr val="accent1"/>
                </a:solidFill>
              </a:rPr>
              <a:t>Deep learning for financial applications:</a:t>
            </a:r>
            <a:br>
              <a:rPr lang="en-US" sz="4000" dirty="0">
                <a:solidFill>
                  <a:schemeClr val="accent1"/>
                </a:solidFill>
              </a:rPr>
            </a:br>
            <a:r>
              <a:rPr lang="en-US" sz="2000" dirty="0" err="1">
                <a:solidFill>
                  <a:srgbClr val="C00000"/>
                </a:solidFill>
              </a:rPr>
              <a:t>Algo</a:t>
            </a:r>
            <a:r>
              <a:rPr lang="en-US" sz="2000" dirty="0">
                <a:solidFill>
                  <a:srgbClr val="C00000"/>
                </a:solidFill>
              </a:rPr>
              <a:t>-trading </a:t>
            </a:r>
            <a:r>
              <a:rPr lang="en-US" sz="2000" dirty="0">
                <a:solidFill>
                  <a:schemeClr val="accent1"/>
                </a:solidFill>
              </a:rPr>
              <a:t>applications embedded with </a:t>
            </a:r>
            <a:r>
              <a:rPr lang="en-US" sz="2000" dirty="0">
                <a:solidFill>
                  <a:srgbClr val="C00000"/>
                </a:solidFill>
              </a:rPr>
              <a:t>time series forecasting models</a:t>
            </a: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130</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pic>
        <p:nvPicPr>
          <p:cNvPr id="3" name="Picture 2">
            <a:extLst>
              <a:ext uri="{FF2B5EF4-FFF2-40B4-BE49-F238E27FC236}">
                <a16:creationId xmlns:a16="http://schemas.microsoft.com/office/drawing/2014/main" id="{8C35F59F-A8E2-3148-96AD-D73F6931E4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6677"/>
          <a:stretch/>
        </p:blipFill>
        <p:spPr>
          <a:xfrm>
            <a:off x="1991545" y="1052736"/>
            <a:ext cx="8317209" cy="5405154"/>
          </a:xfrm>
          <a:prstGeom prst="rect">
            <a:avLst/>
          </a:prstGeom>
        </p:spPr>
      </p:pic>
    </p:spTree>
    <p:extLst>
      <p:ext uri="{BB962C8B-B14F-4D97-AF65-F5344CB8AC3E}">
        <p14:creationId xmlns:p14="http://schemas.microsoft.com/office/powerpoint/2010/main" val="371162345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131</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pic>
        <p:nvPicPr>
          <p:cNvPr id="3" name="Picture 2">
            <a:extLst>
              <a:ext uri="{FF2B5EF4-FFF2-40B4-BE49-F238E27FC236}">
                <a16:creationId xmlns:a16="http://schemas.microsoft.com/office/drawing/2014/main" id="{8C35F59F-A8E2-3148-96AD-D73F6931E4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2650"/>
          <a:stretch/>
        </p:blipFill>
        <p:spPr>
          <a:xfrm>
            <a:off x="1991545" y="2060848"/>
            <a:ext cx="8317209" cy="2016224"/>
          </a:xfrm>
          <a:prstGeom prst="rect">
            <a:avLst/>
          </a:prstGeom>
        </p:spPr>
      </p:pic>
      <p:pic>
        <p:nvPicPr>
          <p:cNvPr id="6" name="Picture 5">
            <a:extLst>
              <a:ext uri="{FF2B5EF4-FFF2-40B4-BE49-F238E27FC236}">
                <a16:creationId xmlns:a16="http://schemas.microsoft.com/office/drawing/2014/main" id="{A4327D28-20C9-E546-8876-45E9B56DDB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95116"/>
          <a:stretch/>
        </p:blipFill>
        <p:spPr>
          <a:xfrm>
            <a:off x="1991545" y="1052736"/>
            <a:ext cx="8317209" cy="360040"/>
          </a:xfrm>
          <a:prstGeom prst="rect">
            <a:avLst/>
          </a:prstGeom>
        </p:spPr>
      </p:pic>
      <p:sp>
        <p:nvSpPr>
          <p:cNvPr id="9" name="Title 1">
            <a:extLst>
              <a:ext uri="{FF2B5EF4-FFF2-40B4-BE49-F238E27FC236}">
                <a16:creationId xmlns:a16="http://schemas.microsoft.com/office/drawing/2014/main" id="{1B5F75AE-5CFB-5841-8CF5-E1EF50C39A27}"/>
              </a:ext>
            </a:extLst>
          </p:cNvPr>
          <p:cNvSpPr>
            <a:spLocks noGrp="1"/>
          </p:cNvSpPr>
          <p:nvPr>
            <p:ph type="title"/>
          </p:nvPr>
        </p:nvSpPr>
        <p:spPr>
          <a:xfrm>
            <a:off x="1703512" y="44624"/>
            <a:ext cx="8712968" cy="1008112"/>
          </a:xfrm>
        </p:spPr>
        <p:txBody>
          <a:bodyPr/>
          <a:lstStyle/>
          <a:p>
            <a:r>
              <a:rPr lang="en-US" sz="4000" dirty="0">
                <a:solidFill>
                  <a:schemeClr val="accent1"/>
                </a:solidFill>
              </a:rPr>
              <a:t>Deep learning for financial applications:</a:t>
            </a:r>
            <a:br>
              <a:rPr lang="en-US" sz="4000" dirty="0">
                <a:solidFill>
                  <a:schemeClr val="accent1"/>
                </a:solidFill>
              </a:rPr>
            </a:br>
            <a:r>
              <a:rPr lang="en-US" sz="2000" dirty="0" err="1">
                <a:solidFill>
                  <a:srgbClr val="C00000"/>
                </a:solidFill>
              </a:rPr>
              <a:t>Algo</a:t>
            </a:r>
            <a:r>
              <a:rPr lang="en-US" sz="2000" dirty="0">
                <a:solidFill>
                  <a:srgbClr val="C00000"/>
                </a:solidFill>
              </a:rPr>
              <a:t>-trading </a:t>
            </a:r>
            <a:r>
              <a:rPr lang="en-US" sz="2000" dirty="0">
                <a:solidFill>
                  <a:schemeClr val="accent1"/>
                </a:solidFill>
              </a:rPr>
              <a:t>applications embedded with </a:t>
            </a:r>
            <a:r>
              <a:rPr lang="en-US" sz="2000" dirty="0">
                <a:solidFill>
                  <a:srgbClr val="C00000"/>
                </a:solidFill>
              </a:rPr>
              <a:t>time series forecasting models</a:t>
            </a:r>
          </a:p>
        </p:txBody>
      </p:sp>
    </p:spTree>
    <p:extLst>
      <p:ext uri="{BB962C8B-B14F-4D97-AF65-F5344CB8AC3E}">
        <p14:creationId xmlns:p14="http://schemas.microsoft.com/office/powerpoint/2010/main" val="18336349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132</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sp>
        <p:nvSpPr>
          <p:cNvPr id="9" name="Title 1">
            <a:extLst>
              <a:ext uri="{FF2B5EF4-FFF2-40B4-BE49-F238E27FC236}">
                <a16:creationId xmlns:a16="http://schemas.microsoft.com/office/drawing/2014/main" id="{1B5F75AE-5CFB-5841-8CF5-E1EF50C39A27}"/>
              </a:ext>
            </a:extLst>
          </p:cNvPr>
          <p:cNvSpPr>
            <a:spLocks noGrp="1"/>
          </p:cNvSpPr>
          <p:nvPr>
            <p:ph type="title"/>
          </p:nvPr>
        </p:nvSpPr>
        <p:spPr>
          <a:xfrm>
            <a:off x="1703512" y="44624"/>
            <a:ext cx="8712968" cy="1008112"/>
          </a:xfrm>
        </p:spPr>
        <p:txBody>
          <a:bodyPr/>
          <a:lstStyle/>
          <a:p>
            <a:r>
              <a:rPr lang="en-US" sz="4000" dirty="0">
                <a:solidFill>
                  <a:schemeClr val="accent1"/>
                </a:solidFill>
              </a:rPr>
              <a:t>Deep learning for financial applications:</a:t>
            </a:r>
            <a:br>
              <a:rPr lang="en-US" sz="4000" dirty="0">
                <a:solidFill>
                  <a:schemeClr val="accent1"/>
                </a:solidFill>
              </a:rPr>
            </a:br>
            <a:r>
              <a:rPr lang="en-US" sz="2000" dirty="0">
                <a:solidFill>
                  <a:srgbClr val="C00000"/>
                </a:solidFill>
              </a:rPr>
              <a:t>Classification (buy–sell signal, or trend detection) based </a:t>
            </a:r>
            <a:r>
              <a:rPr lang="en-US" sz="2000" dirty="0" err="1">
                <a:solidFill>
                  <a:srgbClr val="C00000"/>
                </a:solidFill>
              </a:rPr>
              <a:t>algo</a:t>
            </a:r>
            <a:r>
              <a:rPr lang="en-US" sz="2000" dirty="0">
                <a:solidFill>
                  <a:srgbClr val="C00000"/>
                </a:solidFill>
              </a:rPr>
              <a:t>-trading models</a:t>
            </a:r>
          </a:p>
        </p:txBody>
      </p:sp>
      <p:pic>
        <p:nvPicPr>
          <p:cNvPr id="2" name="Picture 1">
            <a:extLst>
              <a:ext uri="{FF2B5EF4-FFF2-40B4-BE49-F238E27FC236}">
                <a16:creationId xmlns:a16="http://schemas.microsoft.com/office/drawing/2014/main" id="{1EA8BDB0-2361-3647-A658-93E06C9249E3}"/>
              </a:ext>
            </a:extLst>
          </p:cNvPr>
          <p:cNvPicPr>
            <a:picLocks noChangeAspect="1"/>
          </p:cNvPicPr>
          <p:nvPr/>
        </p:nvPicPr>
        <p:blipFill>
          <a:blip r:embed="rId2"/>
          <a:stretch>
            <a:fillRect/>
          </a:stretch>
        </p:blipFill>
        <p:spPr>
          <a:xfrm>
            <a:off x="3071664" y="1098289"/>
            <a:ext cx="6303032" cy="5421574"/>
          </a:xfrm>
          <a:prstGeom prst="rect">
            <a:avLst/>
          </a:prstGeom>
        </p:spPr>
      </p:pic>
    </p:spTree>
    <p:extLst>
      <p:ext uri="{BB962C8B-B14F-4D97-AF65-F5344CB8AC3E}">
        <p14:creationId xmlns:p14="http://schemas.microsoft.com/office/powerpoint/2010/main" val="8640138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133</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sp>
        <p:nvSpPr>
          <p:cNvPr id="9" name="Title 1">
            <a:extLst>
              <a:ext uri="{FF2B5EF4-FFF2-40B4-BE49-F238E27FC236}">
                <a16:creationId xmlns:a16="http://schemas.microsoft.com/office/drawing/2014/main" id="{1B5F75AE-5CFB-5841-8CF5-E1EF50C39A27}"/>
              </a:ext>
            </a:extLst>
          </p:cNvPr>
          <p:cNvSpPr>
            <a:spLocks noGrp="1"/>
          </p:cNvSpPr>
          <p:nvPr>
            <p:ph type="title"/>
          </p:nvPr>
        </p:nvSpPr>
        <p:spPr>
          <a:xfrm>
            <a:off x="1703512" y="44624"/>
            <a:ext cx="8712968" cy="1273372"/>
          </a:xfrm>
        </p:spPr>
        <p:txBody>
          <a:bodyPr/>
          <a:lstStyle/>
          <a:p>
            <a:r>
              <a:rPr lang="en-US" sz="4000" dirty="0">
                <a:solidFill>
                  <a:schemeClr val="accent1"/>
                </a:solidFill>
              </a:rPr>
              <a:t>Deep learning for financial applications:</a:t>
            </a:r>
            <a:br>
              <a:rPr lang="en-US" sz="4000" dirty="0">
                <a:solidFill>
                  <a:schemeClr val="accent1"/>
                </a:solidFill>
              </a:rPr>
            </a:br>
            <a:r>
              <a:rPr lang="en-US" sz="3200" dirty="0">
                <a:solidFill>
                  <a:srgbClr val="C00000"/>
                </a:solidFill>
              </a:rPr>
              <a:t>Stand-alone and/or other algorithmic models</a:t>
            </a:r>
          </a:p>
        </p:txBody>
      </p:sp>
      <p:pic>
        <p:nvPicPr>
          <p:cNvPr id="2" name="Picture 1">
            <a:extLst>
              <a:ext uri="{FF2B5EF4-FFF2-40B4-BE49-F238E27FC236}">
                <a16:creationId xmlns:a16="http://schemas.microsoft.com/office/drawing/2014/main" id="{710094F2-9482-8B49-89F2-E9BC594302EC}"/>
              </a:ext>
            </a:extLst>
          </p:cNvPr>
          <p:cNvPicPr>
            <a:picLocks noChangeAspect="1"/>
          </p:cNvPicPr>
          <p:nvPr/>
        </p:nvPicPr>
        <p:blipFill>
          <a:blip r:embed="rId2"/>
          <a:stretch>
            <a:fillRect/>
          </a:stretch>
        </p:blipFill>
        <p:spPr>
          <a:xfrm>
            <a:off x="1672287" y="1633016"/>
            <a:ext cx="8856079" cy="4316264"/>
          </a:xfrm>
          <a:prstGeom prst="rect">
            <a:avLst/>
          </a:prstGeom>
        </p:spPr>
      </p:pic>
    </p:spTree>
    <p:extLst>
      <p:ext uri="{BB962C8B-B14F-4D97-AF65-F5344CB8AC3E}">
        <p14:creationId xmlns:p14="http://schemas.microsoft.com/office/powerpoint/2010/main" val="161248193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134</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sp>
        <p:nvSpPr>
          <p:cNvPr id="9" name="Title 1">
            <a:extLst>
              <a:ext uri="{FF2B5EF4-FFF2-40B4-BE49-F238E27FC236}">
                <a16:creationId xmlns:a16="http://schemas.microsoft.com/office/drawing/2014/main" id="{1B5F75AE-5CFB-5841-8CF5-E1EF50C39A27}"/>
              </a:ext>
            </a:extLst>
          </p:cNvPr>
          <p:cNvSpPr>
            <a:spLocks noGrp="1"/>
          </p:cNvSpPr>
          <p:nvPr>
            <p:ph type="title"/>
          </p:nvPr>
        </p:nvSpPr>
        <p:spPr>
          <a:xfrm>
            <a:off x="1703512" y="44624"/>
            <a:ext cx="8712968" cy="1152128"/>
          </a:xfrm>
        </p:spPr>
        <p:txBody>
          <a:bodyPr>
            <a:normAutofit fontScale="90000"/>
          </a:bodyPr>
          <a:lstStyle/>
          <a:p>
            <a:r>
              <a:rPr lang="en-US" sz="4000" dirty="0">
                <a:solidFill>
                  <a:schemeClr val="accent1"/>
                </a:solidFill>
              </a:rPr>
              <a:t>Deep learning for financial applications:</a:t>
            </a:r>
            <a:br>
              <a:rPr lang="en-US" sz="4000" dirty="0">
                <a:solidFill>
                  <a:schemeClr val="accent1"/>
                </a:solidFill>
              </a:rPr>
            </a:br>
            <a:r>
              <a:rPr lang="en-US" sz="4000" dirty="0">
                <a:solidFill>
                  <a:srgbClr val="C00000"/>
                </a:solidFill>
              </a:rPr>
              <a:t>Credit scoring or classification studies</a:t>
            </a:r>
          </a:p>
        </p:txBody>
      </p:sp>
      <p:pic>
        <p:nvPicPr>
          <p:cNvPr id="5" name="Picture 4">
            <a:extLst>
              <a:ext uri="{FF2B5EF4-FFF2-40B4-BE49-F238E27FC236}">
                <a16:creationId xmlns:a16="http://schemas.microsoft.com/office/drawing/2014/main" id="{9E082BEC-6372-2647-91AD-26B9290A6458}"/>
              </a:ext>
            </a:extLst>
          </p:cNvPr>
          <p:cNvPicPr>
            <a:picLocks noChangeAspect="1"/>
          </p:cNvPicPr>
          <p:nvPr/>
        </p:nvPicPr>
        <p:blipFill>
          <a:blip r:embed="rId2"/>
          <a:stretch>
            <a:fillRect/>
          </a:stretch>
        </p:blipFill>
        <p:spPr>
          <a:xfrm>
            <a:off x="1703513" y="1700808"/>
            <a:ext cx="8890301" cy="3456384"/>
          </a:xfrm>
          <a:prstGeom prst="rect">
            <a:avLst/>
          </a:prstGeom>
        </p:spPr>
      </p:pic>
    </p:spTree>
    <p:extLst>
      <p:ext uri="{BB962C8B-B14F-4D97-AF65-F5344CB8AC3E}">
        <p14:creationId xmlns:p14="http://schemas.microsoft.com/office/powerpoint/2010/main" val="27241498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135</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sp>
        <p:nvSpPr>
          <p:cNvPr id="9" name="Title 1">
            <a:extLst>
              <a:ext uri="{FF2B5EF4-FFF2-40B4-BE49-F238E27FC236}">
                <a16:creationId xmlns:a16="http://schemas.microsoft.com/office/drawing/2014/main" id="{1B5F75AE-5CFB-5841-8CF5-E1EF50C39A27}"/>
              </a:ext>
            </a:extLst>
          </p:cNvPr>
          <p:cNvSpPr>
            <a:spLocks noGrp="1"/>
          </p:cNvSpPr>
          <p:nvPr>
            <p:ph type="title"/>
          </p:nvPr>
        </p:nvSpPr>
        <p:spPr>
          <a:xfrm>
            <a:off x="1703512" y="44624"/>
            <a:ext cx="8712968" cy="1008112"/>
          </a:xfrm>
        </p:spPr>
        <p:txBody>
          <a:bodyPr/>
          <a:lstStyle/>
          <a:p>
            <a:r>
              <a:rPr lang="en-US" sz="4000" dirty="0">
                <a:solidFill>
                  <a:schemeClr val="accent1"/>
                </a:solidFill>
              </a:rPr>
              <a:t>Deep learning for financial applications:</a:t>
            </a:r>
            <a:br>
              <a:rPr lang="en-US" sz="4000" dirty="0">
                <a:solidFill>
                  <a:schemeClr val="accent1"/>
                </a:solidFill>
              </a:rPr>
            </a:br>
            <a:r>
              <a:rPr lang="en-US" sz="2000" dirty="0">
                <a:solidFill>
                  <a:srgbClr val="C00000"/>
                </a:solidFill>
              </a:rPr>
              <a:t>Financial distress, bankruptcy, bank risk, mortgage risk, crisis forecasting studies.</a:t>
            </a:r>
          </a:p>
        </p:txBody>
      </p:sp>
      <p:pic>
        <p:nvPicPr>
          <p:cNvPr id="3" name="Picture 2">
            <a:extLst>
              <a:ext uri="{FF2B5EF4-FFF2-40B4-BE49-F238E27FC236}">
                <a16:creationId xmlns:a16="http://schemas.microsoft.com/office/drawing/2014/main" id="{BD6377FE-1DBA-EF49-9669-16CC6666DBC5}"/>
              </a:ext>
            </a:extLst>
          </p:cNvPr>
          <p:cNvPicPr>
            <a:picLocks noChangeAspect="1"/>
          </p:cNvPicPr>
          <p:nvPr/>
        </p:nvPicPr>
        <p:blipFill>
          <a:blip r:embed="rId2"/>
          <a:stretch>
            <a:fillRect/>
          </a:stretch>
        </p:blipFill>
        <p:spPr>
          <a:xfrm>
            <a:off x="2446044" y="1114709"/>
            <a:ext cx="6962324" cy="5316193"/>
          </a:xfrm>
          <a:prstGeom prst="rect">
            <a:avLst/>
          </a:prstGeom>
        </p:spPr>
      </p:pic>
    </p:spTree>
    <p:extLst>
      <p:ext uri="{BB962C8B-B14F-4D97-AF65-F5344CB8AC3E}">
        <p14:creationId xmlns:p14="http://schemas.microsoft.com/office/powerpoint/2010/main" val="42344860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136</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sp>
        <p:nvSpPr>
          <p:cNvPr id="9" name="Title 1">
            <a:extLst>
              <a:ext uri="{FF2B5EF4-FFF2-40B4-BE49-F238E27FC236}">
                <a16:creationId xmlns:a16="http://schemas.microsoft.com/office/drawing/2014/main" id="{1B5F75AE-5CFB-5841-8CF5-E1EF50C39A27}"/>
              </a:ext>
            </a:extLst>
          </p:cNvPr>
          <p:cNvSpPr>
            <a:spLocks noGrp="1"/>
          </p:cNvSpPr>
          <p:nvPr>
            <p:ph type="title"/>
          </p:nvPr>
        </p:nvSpPr>
        <p:spPr>
          <a:xfrm>
            <a:off x="1703512" y="44624"/>
            <a:ext cx="8712968" cy="1008112"/>
          </a:xfrm>
        </p:spPr>
        <p:txBody>
          <a:bodyPr>
            <a:normAutofit fontScale="90000"/>
          </a:bodyPr>
          <a:lstStyle/>
          <a:p>
            <a:r>
              <a:rPr lang="en-US" sz="4000" dirty="0">
                <a:solidFill>
                  <a:schemeClr val="accent1"/>
                </a:solidFill>
              </a:rPr>
              <a:t>Deep learning for financial applications:</a:t>
            </a:r>
            <a:br>
              <a:rPr lang="en-US" sz="4000" dirty="0">
                <a:solidFill>
                  <a:schemeClr val="accent1"/>
                </a:solidFill>
              </a:rPr>
            </a:br>
            <a:r>
              <a:rPr lang="en-US" sz="4000" dirty="0">
                <a:solidFill>
                  <a:srgbClr val="C00000"/>
                </a:solidFill>
              </a:rPr>
              <a:t>Fraud detection studies</a:t>
            </a:r>
          </a:p>
        </p:txBody>
      </p:sp>
      <p:pic>
        <p:nvPicPr>
          <p:cNvPr id="2" name="Picture 1">
            <a:extLst>
              <a:ext uri="{FF2B5EF4-FFF2-40B4-BE49-F238E27FC236}">
                <a16:creationId xmlns:a16="http://schemas.microsoft.com/office/drawing/2014/main" id="{AEAC51AE-62A6-B54C-8F82-B5EA3E84B97F}"/>
              </a:ext>
            </a:extLst>
          </p:cNvPr>
          <p:cNvPicPr>
            <a:picLocks noChangeAspect="1"/>
          </p:cNvPicPr>
          <p:nvPr/>
        </p:nvPicPr>
        <p:blipFill>
          <a:blip r:embed="rId2"/>
          <a:stretch>
            <a:fillRect/>
          </a:stretch>
        </p:blipFill>
        <p:spPr>
          <a:xfrm>
            <a:off x="2711624" y="1145720"/>
            <a:ext cx="6932398" cy="5307617"/>
          </a:xfrm>
          <a:prstGeom prst="rect">
            <a:avLst/>
          </a:prstGeom>
        </p:spPr>
      </p:pic>
    </p:spTree>
    <p:extLst>
      <p:ext uri="{BB962C8B-B14F-4D97-AF65-F5344CB8AC3E}">
        <p14:creationId xmlns:p14="http://schemas.microsoft.com/office/powerpoint/2010/main" val="389908893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137</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sp>
        <p:nvSpPr>
          <p:cNvPr id="9" name="Title 1">
            <a:extLst>
              <a:ext uri="{FF2B5EF4-FFF2-40B4-BE49-F238E27FC236}">
                <a16:creationId xmlns:a16="http://schemas.microsoft.com/office/drawing/2014/main" id="{1B5F75AE-5CFB-5841-8CF5-E1EF50C39A27}"/>
              </a:ext>
            </a:extLst>
          </p:cNvPr>
          <p:cNvSpPr>
            <a:spLocks noGrp="1"/>
          </p:cNvSpPr>
          <p:nvPr>
            <p:ph type="title"/>
          </p:nvPr>
        </p:nvSpPr>
        <p:spPr>
          <a:xfrm>
            <a:off x="1703512" y="44624"/>
            <a:ext cx="8712968" cy="1080120"/>
          </a:xfrm>
        </p:spPr>
        <p:txBody>
          <a:bodyPr>
            <a:normAutofit fontScale="90000"/>
          </a:bodyPr>
          <a:lstStyle/>
          <a:p>
            <a:r>
              <a:rPr lang="en-US" sz="4000" dirty="0">
                <a:solidFill>
                  <a:schemeClr val="accent1"/>
                </a:solidFill>
              </a:rPr>
              <a:t>Deep learning for financial applications:</a:t>
            </a:r>
            <a:br>
              <a:rPr lang="en-US" sz="4000" dirty="0">
                <a:solidFill>
                  <a:schemeClr val="accent1"/>
                </a:solidFill>
              </a:rPr>
            </a:br>
            <a:r>
              <a:rPr lang="en-US" sz="4000" dirty="0">
                <a:solidFill>
                  <a:srgbClr val="C00000"/>
                </a:solidFill>
              </a:rPr>
              <a:t>Portfolio management studies</a:t>
            </a:r>
          </a:p>
        </p:txBody>
      </p:sp>
      <p:pic>
        <p:nvPicPr>
          <p:cNvPr id="2" name="Picture 1">
            <a:extLst>
              <a:ext uri="{FF2B5EF4-FFF2-40B4-BE49-F238E27FC236}">
                <a16:creationId xmlns:a16="http://schemas.microsoft.com/office/drawing/2014/main" id="{4AE427DB-4E13-0646-AD81-D719A97838B0}"/>
              </a:ext>
            </a:extLst>
          </p:cNvPr>
          <p:cNvPicPr>
            <a:picLocks noChangeAspect="1"/>
          </p:cNvPicPr>
          <p:nvPr/>
        </p:nvPicPr>
        <p:blipFill>
          <a:blip r:embed="rId2"/>
          <a:stretch>
            <a:fillRect/>
          </a:stretch>
        </p:blipFill>
        <p:spPr>
          <a:xfrm>
            <a:off x="2767326" y="1158626"/>
            <a:ext cx="6641042" cy="5294710"/>
          </a:xfrm>
          <a:prstGeom prst="rect">
            <a:avLst/>
          </a:prstGeom>
        </p:spPr>
      </p:pic>
    </p:spTree>
    <p:extLst>
      <p:ext uri="{BB962C8B-B14F-4D97-AF65-F5344CB8AC3E}">
        <p14:creationId xmlns:p14="http://schemas.microsoft.com/office/powerpoint/2010/main" val="21979572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138</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sp>
        <p:nvSpPr>
          <p:cNvPr id="9" name="Title 1">
            <a:extLst>
              <a:ext uri="{FF2B5EF4-FFF2-40B4-BE49-F238E27FC236}">
                <a16:creationId xmlns:a16="http://schemas.microsoft.com/office/drawing/2014/main" id="{1B5F75AE-5CFB-5841-8CF5-E1EF50C39A27}"/>
              </a:ext>
            </a:extLst>
          </p:cNvPr>
          <p:cNvSpPr>
            <a:spLocks noGrp="1"/>
          </p:cNvSpPr>
          <p:nvPr>
            <p:ph type="title"/>
          </p:nvPr>
        </p:nvSpPr>
        <p:spPr>
          <a:xfrm>
            <a:off x="1703512" y="44624"/>
            <a:ext cx="8712968" cy="1008112"/>
          </a:xfrm>
        </p:spPr>
        <p:txBody>
          <a:bodyPr>
            <a:normAutofit fontScale="90000"/>
          </a:bodyPr>
          <a:lstStyle/>
          <a:p>
            <a:r>
              <a:rPr lang="en-US" sz="4000" dirty="0">
                <a:solidFill>
                  <a:schemeClr val="accent1"/>
                </a:solidFill>
              </a:rPr>
              <a:t>Deep learning for financial applications:</a:t>
            </a:r>
            <a:br>
              <a:rPr lang="en-US" sz="4000" dirty="0">
                <a:solidFill>
                  <a:schemeClr val="accent1"/>
                </a:solidFill>
              </a:rPr>
            </a:br>
            <a:r>
              <a:rPr lang="en-US" sz="3400" dirty="0">
                <a:solidFill>
                  <a:srgbClr val="C00000"/>
                </a:solidFill>
              </a:rPr>
              <a:t>Asset pricing and derivatives market studies</a:t>
            </a:r>
          </a:p>
        </p:txBody>
      </p:sp>
      <p:pic>
        <p:nvPicPr>
          <p:cNvPr id="3" name="Picture 2">
            <a:extLst>
              <a:ext uri="{FF2B5EF4-FFF2-40B4-BE49-F238E27FC236}">
                <a16:creationId xmlns:a16="http://schemas.microsoft.com/office/drawing/2014/main" id="{127E50ED-220E-F94A-ACDC-B9D4C769264C}"/>
              </a:ext>
            </a:extLst>
          </p:cNvPr>
          <p:cNvPicPr>
            <a:picLocks noChangeAspect="1"/>
          </p:cNvPicPr>
          <p:nvPr/>
        </p:nvPicPr>
        <p:blipFill>
          <a:blip r:embed="rId2"/>
          <a:stretch>
            <a:fillRect/>
          </a:stretch>
        </p:blipFill>
        <p:spPr>
          <a:xfrm>
            <a:off x="1703512" y="1772816"/>
            <a:ext cx="8695772" cy="2232248"/>
          </a:xfrm>
          <a:prstGeom prst="rect">
            <a:avLst/>
          </a:prstGeom>
        </p:spPr>
      </p:pic>
    </p:spTree>
    <p:extLst>
      <p:ext uri="{BB962C8B-B14F-4D97-AF65-F5344CB8AC3E}">
        <p14:creationId xmlns:p14="http://schemas.microsoft.com/office/powerpoint/2010/main" val="83539447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139</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sp>
        <p:nvSpPr>
          <p:cNvPr id="9" name="Title 1">
            <a:extLst>
              <a:ext uri="{FF2B5EF4-FFF2-40B4-BE49-F238E27FC236}">
                <a16:creationId xmlns:a16="http://schemas.microsoft.com/office/drawing/2014/main" id="{1B5F75AE-5CFB-5841-8CF5-E1EF50C39A27}"/>
              </a:ext>
            </a:extLst>
          </p:cNvPr>
          <p:cNvSpPr>
            <a:spLocks noGrp="1"/>
          </p:cNvSpPr>
          <p:nvPr>
            <p:ph type="title"/>
          </p:nvPr>
        </p:nvSpPr>
        <p:spPr>
          <a:xfrm>
            <a:off x="1703512" y="44624"/>
            <a:ext cx="8712968" cy="1008112"/>
          </a:xfrm>
        </p:spPr>
        <p:txBody>
          <a:bodyPr>
            <a:normAutofit fontScale="90000"/>
          </a:bodyPr>
          <a:lstStyle/>
          <a:p>
            <a:r>
              <a:rPr lang="en-US" sz="4000" dirty="0">
                <a:solidFill>
                  <a:schemeClr val="accent1"/>
                </a:solidFill>
              </a:rPr>
              <a:t>Deep learning for financial applications:</a:t>
            </a:r>
            <a:br>
              <a:rPr lang="en-US" sz="4000" dirty="0">
                <a:solidFill>
                  <a:schemeClr val="accent1"/>
                </a:solidFill>
              </a:rPr>
            </a:br>
            <a:r>
              <a:rPr lang="en-US" sz="3600" dirty="0">
                <a:solidFill>
                  <a:srgbClr val="C00000"/>
                </a:solidFill>
              </a:rPr>
              <a:t>Cryptocurrency and blockchain studies</a:t>
            </a:r>
          </a:p>
        </p:txBody>
      </p:sp>
      <p:pic>
        <p:nvPicPr>
          <p:cNvPr id="2" name="Picture 1">
            <a:extLst>
              <a:ext uri="{FF2B5EF4-FFF2-40B4-BE49-F238E27FC236}">
                <a16:creationId xmlns:a16="http://schemas.microsoft.com/office/drawing/2014/main" id="{1384EA45-686C-E947-B886-EE70B9EFF30A}"/>
              </a:ext>
            </a:extLst>
          </p:cNvPr>
          <p:cNvPicPr>
            <a:picLocks noChangeAspect="1"/>
          </p:cNvPicPr>
          <p:nvPr/>
        </p:nvPicPr>
        <p:blipFill>
          <a:blip r:embed="rId2"/>
          <a:stretch>
            <a:fillRect/>
          </a:stretch>
        </p:blipFill>
        <p:spPr>
          <a:xfrm>
            <a:off x="1631505" y="1340768"/>
            <a:ext cx="8881071" cy="4968552"/>
          </a:xfrm>
          <a:prstGeom prst="rect">
            <a:avLst/>
          </a:prstGeom>
        </p:spPr>
      </p:pic>
    </p:spTree>
    <p:extLst>
      <p:ext uri="{BB962C8B-B14F-4D97-AF65-F5344CB8AC3E}">
        <p14:creationId xmlns:p14="http://schemas.microsoft.com/office/powerpoint/2010/main" val="2712376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6D58F-4D50-2C47-AA2F-97FEEFE82C2C}"/>
              </a:ext>
            </a:extLst>
          </p:cNvPr>
          <p:cNvSpPr>
            <a:spLocks noGrp="1"/>
          </p:cNvSpPr>
          <p:nvPr>
            <p:ph type="title"/>
          </p:nvPr>
        </p:nvSpPr>
        <p:spPr>
          <a:xfrm>
            <a:off x="1981200" y="0"/>
            <a:ext cx="8229600" cy="1452226"/>
          </a:xfrm>
        </p:spPr>
        <p:txBody>
          <a:bodyPr/>
          <a:lstStyle/>
          <a:p>
            <a:r>
              <a:rPr lang="en-US" sz="3000" dirty="0">
                <a:solidFill>
                  <a:schemeClr val="accent1"/>
                </a:solidFill>
              </a:rPr>
              <a:t>NTCIR-15 Dialogue Evaluation (DialEval-1) Task</a:t>
            </a:r>
            <a:br>
              <a:rPr lang="en-US" sz="3000" dirty="0">
                <a:solidFill>
                  <a:schemeClr val="accent1"/>
                </a:solidFill>
              </a:rPr>
            </a:br>
            <a:r>
              <a:rPr lang="en-US" sz="3000" dirty="0">
                <a:solidFill>
                  <a:schemeClr val="accent1"/>
                </a:solidFill>
              </a:rPr>
              <a:t>Dialogue Quality (DQ) and Nugget Detection (ND)</a:t>
            </a:r>
            <a:br>
              <a:rPr lang="en-US" sz="2400" dirty="0"/>
            </a:br>
            <a:r>
              <a:rPr lang="en-US" sz="2400" dirty="0"/>
              <a:t>Chinese Dialogue Quality (S-score) Results </a:t>
            </a:r>
            <a:r>
              <a:rPr lang="en-US" sz="1800" dirty="0">
                <a:solidFill>
                  <a:schemeClr val="bg1">
                    <a:lumMod val="65000"/>
                  </a:schemeClr>
                </a:solidFill>
              </a:rPr>
              <a:t>(Zeng et al., 2020)</a:t>
            </a:r>
          </a:p>
        </p:txBody>
      </p:sp>
      <p:sp>
        <p:nvSpPr>
          <p:cNvPr id="4" name="Slide Number Placeholder 3">
            <a:extLst>
              <a:ext uri="{FF2B5EF4-FFF2-40B4-BE49-F238E27FC236}">
                <a16:creationId xmlns:a16="http://schemas.microsoft.com/office/drawing/2014/main" id="{7CFCBE6F-6344-114F-BA0D-F41F3627E252}"/>
              </a:ext>
            </a:extLst>
          </p:cNvPr>
          <p:cNvSpPr>
            <a:spLocks noGrp="1"/>
          </p:cNvSpPr>
          <p:nvPr>
            <p:ph type="sldNum" sz="quarter" idx="12"/>
          </p:nvPr>
        </p:nvSpPr>
        <p:spPr/>
        <p:txBody>
          <a:bodyPr/>
          <a:lstStyle/>
          <a:p>
            <a:pPr>
              <a:defRPr/>
            </a:pPr>
            <a:fld id="{E78C9E75-97FD-45D9-8ED3-955348887BB1}" type="slidenum">
              <a:rPr lang="zh-TW" altLang="en-US" smtClean="0"/>
              <a:pPr>
                <a:defRPr/>
              </a:pPr>
              <a:t>14</a:t>
            </a:fld>
            <a:endParaRPr lang="zh-TW" altLang="en-US"/>
          </a:p>
        </p:txBody>
      </p:sp>
      <p:pic>
        <p:nvPicPr>
          <p:cNvPr id="6" name="Picture 5">
            <a:extLst>
              <a:ext uri="{FF2B5EF4-FFF2-40B4-BE49-F238E27FC236}">
                <a16:creationId xmlns:a16="http://schemas.microsoft.com/office/drawing/2014/main" id="{918CBA95-F16B-1B45-BE65-EDBE4CCC7F9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69466" y="1484784"/>
            <a:ext cx="7326935" cy="4891682"/>
          </a:xfrm>
          <a:prstGeom prst="rect">
            <a:avLst/>
          </a:prstGeom>
        </p:spPr>
      </p:pic>
      <p:sp>
        <p:nvSpPr>
          <p:cNvPr id="7" name="Rectangle 6">
            <a:extLst>
              <a:ext uri="{FF2B5EF4-FFF2-40B4-BE49-F238E27FC236}">
                <a16:creationId xmlns:a16="http://schemas.microsoft.com/office/drawing/2014/main" id="{8C909665-2EF9-7140-A89C-790BAD82AABB}"/>
              </a:ext>
            </a:extLst>
          </p:cNvPr>
          <p:cNvSpPr/>
          <p:nvPr/>
        </p:nvSpPr>
        <p:spPr>
          <a:xfrm>
            <a:off x="1740024" y="6485274"/>
            <a:ext cx="8460432" cy="400110"/>
          </a:xfrm>
          <a:prstGeom prst="rect">
            <a:avLst/>
          </a:prstGeom>
        </p:spPr>
        <p:txBody>
          <a:bodyPr wrap="square">
            <a:spAutoFit/>
          </a:bodyPr>
          <a:lstStyle/>
          <a:p>
            <a:pPr algn="ctr"/>
            <a:r>
              <a:rPr lang="en-US" sz="1000" dirty="0">
                <a:solidFill>
                  <a:schemeClr val="bg1">
                    <a:lumMod val="75000"/>
                  </a:schemeClr>
                </a:solidFill>
              </a:rPr>
              <a:t>Source: Zeng, </a:t>
            </a:r>
            <a:r>
              <a:rPr lang="en-US" sz="1000" dirty="0" err="1">
                <a:solidFill>
                  <a:schemeClr val="bg1">
                    <a:lumMod val="75000"/>
                  </a:schemeClr>
                </a:solidFill>
              </a:rPr>
              <a:t>Zhaohao</a:t>
            </a:r>
            <a:r>
              <a:rPr lang="en-US" sz="1000" dirty="0">
                <a:solidFill>
                  <a:schemeClr val="bg1">
                    <a:lumMod val="75000"/>
                  </a:schemeClr>
                </a:solidFill>
              </a:rPr>
              <a:t>, </a:t>
            </a:r>
            <a:r>
              <a:rPr lang="en-US" sz="1000" dirty="0" err="1">
                <a:solidFill>
                  <a:schemeClr val="bg1">
                    <a:lumMod val="75000"/>
                  </a:schemeClr>
                </a:solidFill>
              </a:rPr>
              <a:t>Sosuke</a:t>
            </a:r>
            <a:r>
              <a:rPr lang="en-US" sz="1000" dirty="0">
                <a:solidFill>
                  <a:schemeClr val="bg1">
                    <a:lumMod val="75000"/>
                  </a:schemeClr>
                </a:solidFill>
              </a:rPr>
              <a:t> Kato, Tetsuya Sakai, and </a:t>
            </a:r>
            <a:r>
              <a:rPr lang="en-US" sz="1000" dirty="0" err="1">
                <a:solidFill>
                  <a:schemeClr val="bg1">
                    <a:lumMod val="75000"/>
                  </a:schemeClr>
                </a:solidFill>
              </a:rPr>
              <a:t>Inho</a:t>
            </a:r>
            <a:r>
              <a:rPr lang="en-US" sz="1000" dirty="0">
                <a:solidFill>
                  <a:schemeClr val="bg1">
                    <a:lumMod val="75000"/>
                  </a:schemeClr>
                </a:solidFill>
              </a:rPr>
              <a:t> Kang (2020), “Overview of the NTCIR-15 Dialogue Evaluation (DialEval-1) Task”, Proceedings of NTCIR-15, 2020</a:t>
            </a:r>
          </a:p>
        </p:txBody>
      </p:sp>
      <p:sp>
        <p:nvSpPr>
          <p:cNvPr id="8" name="矩形 40">
            <a:extLst>
              <a:ext uri="{FF2B5EF4-FFF2-40B4-BE49-F238E27FC236}">
                <a16:creationId xmlns:a16="http://schemas.microsoft.com/office/drawing/2014/main" id="{50C3165A-1821-1A4E-9DE2-CDE8639113B3}"/>
              </a:ext>
            </a:extLst>
          </p:cNvPr>
          <p:cNvSpPr/>
          <p:nvPr/>
        </p:nvSpPr>
        <p:spPr>
          <a:xfrm>
            <a:off x="1487489" y="44624"/>
            <a:ext cx="915635" cy="523220"/>
          </a:xfrm>
          <a:prstGeom prst="rect">
            <a:avLst/>
          </a:prstGeom>
        </p:spPr>
        <p:txBody>
          <a:bodyPr wrap="none">
            <a:spAutoFit/>
          </a:bodyPr>
          <a:lstStyle/>
          <a:p>
            <a:r>
              <a:rPr lang="en-US" altLang="zh-TW" sz="2800" b="1" dirty="0">
                <a:solidFill>
                  <a:srgbClr val="C00000"/>
                </a:solidFill>
              </a:rPr>
              <a:t>2020</a:t>
            </a:r>
            <a:endParaRPr lang="zh-TW" altLang="en-US" sz="2800" b="1" dirty="0">
              <a:solidFill>
                <a:srgbClr val="C00000"/>
              </a:solidFill>
            </a:endParaRPr>
          </a:p>
        </p:txBody>
      </p:sp>
      <p:sp>
        <p:nvSpPr>
          <p:cNvPr id="9" name="圓角矩形 134">
            <a:extLst>
              <a:ext uri="{FF2B5EF4-FFF2-40B4-BE49-F238E27FC236}">
                <a16:creationId xmlns:a16="http://schemas.microsoft.com/office/drawing/2014/main" id="{836E3C5B-5F1B-8348-BD79-55267DF7B8BA}"/>
              </a:ext>
            </a:extLst>
          </p:cNvPr>
          <p:cNvSpPr/>
          <p:nvPr/>
        </p:nvSpPr>
        <p:spPr>
          <a:xfrm>
            <a:off x="2351585" y="2036012"/>
            <a:ext cx="3694353" cy="1008113"/>
          </a:xfrm>
          <a:prstGeom prst="roundRect">
            <a:avLst>
              <a:gd name="adj" fmla="val 556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sp>
        <p:nvSpPr>
          <p:cNvPr id="10" name="圓角矩形 134">
            <a:extLst>
              <a:ext uri="{FF2B5EF4-FFF2-40B4-BE49-F238E27FC236}">
                <a16:creationId xmlns:a16="http://schemas.microsoft.com/office/drawing/2014/main" id="{F45F97CA-38F4-0E41-B4DC-CDAB2A32041F}"/>
              </a:ext>
            </a:extLst>
          </p:cNvPr>
          <p:cNvSpPr/>
          <p:nvPr/>
        </p:nvSpPr>
        <p:spPr>
          <a:xfrm>
            <a:off x="6261963" y="2036012"/>
            <a:ext cx="3447443" cy="1008113"/>
          </a:xfrm>
          <a:prstGeom prst="roundRect">
            <a:avLst>
              <a:gd name="adj" fmla="val 556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spTree>
    <p:extLst>
      <p:ext uri="{BB962C8B-B14F-4D97-AF65-F5344CB8AC3E}">
        <p14:creationId xmlns:p14="http://schemas.microsoft.com/office/powerpoint/2010/main" val="31854154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140</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sp>
        <p:nvSpPr>
          <p:cNvPr id="8" name="Title 1">
            <a:extLst>
              <a:ext uri="{FF2B5EF4-FFF2-40B4-BE49-F238E27FC236}">
                <a16:creationId xmlns:a16="http://schemas.microsoft.com/office/drawing/2014/main" id="{1DE52D72-564B-7F40-8462-041D46D59843}"/>
              </a:ext>
            </a:extLst>
          </p:cNvPr>
          <p:cNvSpPr>
            <a:spLocks noGrp="1"/>
          </p:cNvSpPr>
          <p:nvPr>
            <p:ph type="title"/>
          </p:nvPr>
        </p:nvSpPr>
        <p:spPr>
          <a:xfrm>
            <a:off x="1775520" y="44624"/>
            <a:ext cx="8712968" cy="1301625"/>
          </a:xfrm>
        </p:spPr>
        <p:txBody>
          <a:bodyPr>
            <a:normAutofit fontScale="90000"/>
          </a:bodyPr>
          <a:lstStyle/>
          <a:p>
            <a:r>
              <a:rPr lang="en-US" sz="4000" dirty="0">
                <a:solidFill>
                  <a:schemeClr val="accent1"/>
                </a:solidFill>
              </a:rPr>
              <a:t>Deep learning for financial applications:</a:t>
            </a:r>
            <a:br>
              <a:rPr lang="en-US" sz="4000" dirty="0">
                <a:solidFill>
                  <a:schemeClr val="accent1"/>
                </a:solidFill>
              </a:rPr>
            </a:br>
            <a:r>
              <a:rPr lang="en-US" sz="4000" dirty="0">
                <a:solidFill>
                  <a:srgbClr val="C00000"/>
                </a:solidFill>
              </a:rPr>
              <a:t>Other theoretical or conceptual studies</a:t>
            </a:r>
          </a:p>
        </p:txBody>
      </p:sp>
      <p:pic>
        <p:nvPicPr>
          <p:cNvPr id="2" name="Picture 1">
            <a:extLst>
              <a:ext uri="{FF2B5EF4-FFF2-40B4-BE49-F238E27FC236}">
                <a16:creationId xmlns:a16="http://schemas.microsoft.com/office/drawing/2014/main" id="{B5E40CCD-83F7-D34C-A1F0-3A0B67BB182D}"/>
              </a:ext>
            </a:extLst>
          </p:cNvPr>
          <p:cNvPicPr>
            <a:picLocks noChangeAspect="1"/>
          </p:cNvPicPr>
          <p:nvPr/>
        </p:nvPicPr>
        <p:blipFill>
          <a:blip r:embed="rId2"/>
          <a:stretch>
            <a:fillRect/>
          </a:stretch>
        </p:blipFill>
        <p:spPr>
          <a:xfrm>
            <a:off x="1775520" y="1825948"/>
            <a:ext cx="8823528" cy="1085972"/>
          </a:xfrm>
          <a:prstGeom prst="rect">
            <a:avLst/>
          </a:prstGeom>
        </p:spPr>
      </p:pic>
    </p:spTree>
    <p:extLst>
      <p:ext uri="{BB962C8B-B14F-4D97-AF65-F5344CB8AC3E}">
        <p14:creationId xmlns:p14="http://schemas.microsoft.com/office/powerpoint/2010/main" val="21383466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141</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sp>
        <p:nvSpPr>
          <p:cNvPr id="8" name="Title 1">
            <a:extLst>
              <a:ext uri="{FF2B5EF4-FFF2-40B4-BE49-F238E27FC236}">
                <a16:creationId xmlns:a16="http://schemas.microsoft.com/office/drawing/2014/main" id="{1DE52D72-564B-7F40-8462-041D46D59843}"/>
              </a:ext>
            </a:extLst>
          </p:cNvPr>
          <p:cNvSpPr>
            <a:spLocks noGrp="1"/>
          </p:cNvSpPr>
          <p:nvPr>
            <p:ph type="title"/>
          </p:nvPr>
        </p:nvSpPr>
        <p:spPr>
          <a:xfrm>
            <a:off x="1775520" y="44624"/>
            <a:ext cx="8712968" cy="1301625"/>
          </a:xfrm>
        </p:spPr>
        <p:txBody>
          <a:bodyPr>
            <a:normAutofit fontScale="90000"/>
          </a:bodyPr>
          <a:lstStyle/>
          <a:p>
            <a:r>
              <a:rPr lang="en-US" sz="4000" dirty="0">
                <a:solidFill>
                  <a:schemeClr val="accent1"/>
                </a:solidFill>
              </a:rPr>
              <a:t>Deep learning for financial applications:</a:t>
            </a:r>
            <a:br>
              <a:rPr lang="en-US" sz="4000" dirty="0">
                <a:solidFill>
                  <a:schemeClr val="accent1"/>
                </a:solidFill>
              </a:rPr>
            </a:br>
            <a:r>
              <a:rPr lang="en-US" sz="4000" dirty="0">
                <a:solidFill>
                  <a:srgbClr val="C00000"/>
                </a:solidFill>
              </a:rPr>
              <a:t>Other financial applications</a:t>
            </a:r>
          </a:p>
        </p:txBody>
      </p:sp>
      <p:pic>
        <p:nvPicPr>
          <p:cNvPr id="3" name="Picture 2">
            <a:extLst>
              <a:ext uri="{FF2B5EF4-FFF2-40B4-BE49-F238E27FC236}">
                <a16:creationId xmlns:a16="http://schemas.microsoft.com/office/drawing/2014/main" id="{EAFADB31-2EA8-B34C-93B5-CD115276028C}"/>
              </a:ext>
            </a:extLst>
          </p:cNvPr>
          <p:cNvPicPr>
            <a:picLocks noChangeAspect="1"/>
          </p:cNvPicPr>
          <p:nvPr/>
        </p:nvPicPr>
        <p:blipFill>
          <a:blip r:embed="rId2"/>
          <a:stretch>
            <a:fillRect/>
          </a:stretch>
        </p:blipFill>
        <p:spPr>
          <a:xfrm>
            <a:off x="1775521" y="1670666"/>
            <a:ext cx="8566894" cy="3486526"/>
          </a:xfrm>
          <a:prstGeom prst="rect">
            <a:avLst/>
          </a:prstGeom>
        </p:spPr>
      </p:pic>
    </p:spTree>
    <p:extLst>
      <p:ext uri="{BB962C8B-B14F-4D97-AF65-F5344CB8AC3E}">
        <p14:creationId xmlns:p14="http://schemas.microsoft.com/office/powerpoint/2010/main" val="20238557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142</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Ahmet Murat </a:t>
            </a:r>
            <a:r>
              <a:rPr lang="en-US" altLang="zh-TW" sz="1000" dirty="0" err="1">
                <a:solidFill>
                  <a:schemeClr val="bg1">
                    <a:lumMod val="75000"/>
                  </a:schemeClr>
                </a:solidFill>
              </a:rPr>
              <a:t>Ozbayoglu</a:t>
            </a:r>
            <a:r>
              <a:rPr lang="en-US" altLang="zh-TW" sz="1000" dirty="0">
                <a:solidFill>
                  <a:schemeClr val="bg1">
                    <a:lumMod val="75000"/>
                  </a:schemeClr>
                </a:solidFill>
              </a:rPr>
              <a:t> (2020), "Financial time series forecasting with deep learning: </a:t>
            </a:r>
            <a:br>
              <a:rPr lang="en-US" altLang="zh-TW" sz="1000" dirty="0">
                <a:solidFill>
                  <a:schemeClr val="bg1">
                    <a:lumMod val="75000"/>
                  </a:schemeClr>
                </a:solidFill>
              </a:rPr>
            </a:br>
            <a:r>
              <a:rPr lang="en-US" altLang="zh-TW" sz="1000" dirty="0">
                <a:solidFill>
                  <a:schemeClr val="bg1">
                    <a:lumMod val="75000"/>
                  </a:schemeClr>
                </a:solidFill>
              </a:rPr>
              <a:t>A systematic literature review: 2005–2019." Applied Soft Computing 90 (2020): 106181.</a:t>
            </a:r>
          </a:p>
        </p:txBody>
      </p:sp>
      <p:sp>
        <p:nvSpPr>
          <p:cNvPr id="8" name="Title 1">
            <a:extLst>
              <a:ext uri="{FF2B5EF4-FFF2-40B4-BE49-F238E27FC236}">
                <a16:creationId xmlns:a16="http://schemas.microsoft.com/office/drawing/2014/main" id="{1DE52D72-564B-7F40-8462-041D46D59843}"/>
              </a:ext>
            </a:extLst>
          </p:cNvPr>
          <p:cNvSpPr>
            <a:spLocks noGrp="1"/>
          </p:cNvSpPr>
          <p:nvPr>
            <p:ph type="title"/>
          </p:nvPr>
        </p:nvSpPr>
        <p:spPr>
          <a:xfrm>
            <a:off x="1775520" y="44624"/>
            <a:ext cx="8712968" cy="1301625"/>
          </a:xfrm>
        </p:spPr>
        <p:txBody>
          <a:bodyPr>
            <a:normAutofit fontScale="90000"/>
          </a:bodyPr>
          <a:lstStyle/>
          <a:p>
            <a:r>
              <a:rPr lang="en-US" sz="4000" dirty="0">
                <a:solidFill>
                  <a:schemeClr val="accent1"/>
                </a:solidFill>
              </a:rPr>
              <a:t>Financial time series forecasting with deep learning: Topic-model heatmap</a:t>
            </a:r>
            <a:endParaRPr lang="en-US" sz="4000" dirty="0">
              <a:solidFill>
                <a:srgbClr val="C00000"/>
              </a:solidFill>
            </a:endParaRPr>
          </a:p>
        </p:txBody>
      </p:sp>
      <p:pic>
        <p:nvPicPr>
          <p:cNvPr id="3" name="Picture 2">
            <a:extLst>
              <a:ext uri="{FF2B5EF4-FFF2-40B4-BE49-F238E27FC236}">
                <a16:creationId xmlns:a16="http://schemas.microsoft.com/office/drawing/2014/main" id="{E281054B-3BD6-9348-8665-CD7731239B5D}"/>
              </a:ext>
            </a:extLst>
          </p:cNvPr>
          <p:cNvPicPr>
            <a:picLocks noChangeAspect="1"/>
          </p:cNvPicPr>
          <p:nvPr/>
        </p:nvPicPr>
        <p:blipFill>
          <a:blip r:embed="rId2"/>
          <a:stretch>
            <a:fillRect/>
          </a:stretch>
        </p:blipFill>
        <p:spPr>
          <a:xfrm>
            <a:off x="3359696" y="1255468"/>
            <a:ext cx="4707160" cy="5197868"/>
          </a:xfrm>
          <a:prstGeom prst="rect">
            <a:avLst/>
          </a:prstGeom>
        </p:spPr>
      </p:pic>
    </p:spTree>
    <p:extLst>
      <p:ext uri="{BB962C8B-B14F-4D97-AF65-F5344CB8AC3E}">
        <p14:creationId xmlns:p14="http://schemas.microsoft.com/office/powerpoint/2010/main" val="217954492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143</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Ahmet Murat </a:t>
            </a:r>
            <a:r>
              <a:rPr lang="en-US" altLang="zh-TW" sz="1000" dirty="0" err="1">
                <a:solidFill>
                  <a:schemeClr val="bg1">
                    <a:lumMod val="75000"/>
                  </a:schemeClr>
                </a:solidFill>
              </a:rPr>
              <a:t>Ozbayoglu</a:t>
            </a:r>
            <a:r>
              <a:rPr lang="en-US" altLang="zh-TW" sz="1000" dirty="0">
                <a:solidFill>
                  <a:schemeClr val="bg1">
                    <a:lumMod val="75000"/>
                  </a:schemeClr>
                </a:solidFill>
              </a:rPr>
              <a:t> (2020), "Financial time series forecasting with deep learning: </a:t>
            </a:r>
            <a:br>
              <a:rPr lang="en-US" altLang="zh-TW" sz="1000" dirty="0">
                <a:solidFill>
                  <a:schemeClr val="bg1">
                    <a:lumMod val="75000"/>
                  </a:schemeClr>
                </a:solidFill>
              </a:rPr>
            </a:br>
            <a:r>
              <a:rPr lang="en-US" altLang="zh-TW" sz="1000" dirty="0">
                <a:solidFill>
                  <a:schemeClr val="bg1">
                    <a:lumMod val="75000"/>
                  </a:schemeClr>
                </a:solidFill>
              </a:rPr>
              <a:t>A systematic literature review: 2005–2019." Applied Soft Computing 90 (2020): 106181.</a:t>
            </a:r>
          </a:p>
        </p:txBody>
      </p:sp>
      <p:sp>
        <p:nvSpPr>
          <p:cNvPr id="8" name="Title 1">
            <a:extLst>
              <a:ext uri="{FF2B5EF4-FFF2-40B4-BE49-F238E27FC236}">
                <a16:creationId xmlns:a16="http://schemas.microsoft.com/office/drawing/2014/main" id="{1DE52D72-564B-7F40-8462-041D46D59843}"/>
              </a:ext>
            </a:extLst>
          </p:cNvPr>
          <p:cNvSpPr>
            <a:spLocks noGrp="1"/>
          </p:cNvSpPr>
          <p:nvPr>
            <p:ph type="title"/>
          </p:nvPr>
        </p:nvSpPr>
        <p:spPr>
          <a:xfrm>
            <a:off x="1775520" y="44624"/>
            <a:ext cx="8712968" cy="1301625"/>
          </a:xfrm>
        </p:spPr>
        <p:txBody>
          <a:bodyPr>
            <a:normAutofit fontScale="90000"/>
          </a:bodyPr>
          <a:lstStyle/>
          <a:p>
            <a:r>
              <a:rPr lang="en-US" sz="4000" dirty="0">
                <a:solidFill>
                  <a:schemeClr val="accent1"/>
                </a:solidFill>
              </a:rPr>
              <a:t>Stock price forecasting using only </a:t>
            </a:r>
            <a:br>
              <a:rPr lang="en-US" sz="4000" dirty="0">
                <a:solidFill>
                  <a:schemeClr val="accent1"/>
                </a:solidFill>
              </a:rPr>
            </a:br>
            <a:r>
              <a:rPr lang="en-US" sz="4000" dirty="0">
                <a:solidFill>
                  <a:schemeClr val="accent1"/>
                </a:solidFill>
              </a:rPr>
              <a:t>raw time series data</a:t>
            </a:r>
            <a:endParaRPr lang="en-US" sz="4000" dirty="0">
              <a:solidFill>
                <a:srgbClr val="C00000"/>
              </a:solidFill>
            </a:endParaRPr>
          </a:p>
        </p:txBody>
      </p:sp>
      <p:pic>
        <p:nvPicPr>
          <p:cNvPr id="2" name="Picture 1">
            <a:extLst>
              <a:ext uri="{FF2B5EF4-FFF2-40B4-BE49-F238E27FC236}">
                <a16:creationId xmlns:a16="http://schemas.microsoft.com/office/drawing/2014/main" id="{0824B616-95D9-474B-A985-B18D404F3AEF}"/>
              </a:ext>
            </a:extLst>
          </p:cNvPr>
          <p:cNvPicPr>
            <a:picLocks noChangeAspect="1"/>
          </p:cNvPicPr>
          <p:nvPr/>
        </p:nvPicPr>
        <p:blipFill>
          <a:blip r:embed="rId2"/>
          <a:stretch>
            <a:fillRect/>
          </a:stretch>
        </p:blipFill>
        <p:spPr>
          <a:xfrm>
            <a:off x="2351584" y="1248006"/>
            <a:ext cx="7637218" cy="5209885"/>
          </a:xfrm>
          <a:prstGeom prst="rect">
            <a:avLst/>
          </a:prstGeom>
        </p:spPr>
      </p:pic>
    </p:spTree>
    <p:extLst>
      <p:ext uri="{BB962C8B-B14F-4D97-AF65-F5344CB8AC3E}">
        <p14:creationId xmlns:p14="http://schemas.microsoft.com/office/powerpoint/2010/main" val="204164695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144</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Ahmet Murat </a:t>
            </a:r>
            <a:r>
              <a:rPr lang="en-US" altLang="zh-TW" sz="1000" dirty="0" err="1">
                <a:solidFill>
                  <a:schemeClr val="bg1">
                    <a:lumMod val="75000"/>
                  </a:schemeClr>
                </a:solidFill>
              </a:rPr>
              <a:t>Ozbayoglu</a:t>
            </a:r>
            <a:r>
              <a:rPr lang="en-US" altLang="zh-TW" sz="1000" dirty="0">
                <a:solidFill>
                  <a:schemeClr val="bg1">
                    <a:lumMod val="75000"/>
                  </a:schemeClr>
                </a:solidFill>
              </a:rPr>
              <a:t> (2020), "Financial time series forecasting with deep learning: </a:t>
            </a:r>
            <a:br>
              <a:rPr lang="en-US" altLang="zh-TW" sz="1000" dirty="0">
                <a:solidFill>
                  <a:schemeClr val="bg1">
                    <a:lumMod val="75000"/>
                  </a:schemeClr>
                </a:solidFill>
              </a:rPr>
            </a:br>
            <a:r>
              <a:rPr lang="en-US" altLang="zh-TW" sz="1000" dirty="0">
                <a:solidFill>
                  <a:schemeClr val="bg1">
                    <a:lumMod val="75000"/>
                  </a:schemeClr>
                </a:solidFill>
              </a:rPr>
              <a:t>A systematic literature review: 2005–2019." Applied Soft Computing 90 (2020): 106181.</a:t>
            </a:r>
          </a:p>
        </p:txBody>
      </p:sp>
      <p:sp>
        <p:nvSpPr>
          <p:cNvPr id="8" name="Title 1">
            <a:extLst>
              <a:ext uri="{FF2B5EF4-FFF2-40B4-BE49-F238E27FC236}">
                <a16:creationId xmlns:a16="http://schemas.microsoft.com/office/drawing/2014/main" id="{1DE52D72-564B-7F40-8462-041D46D59843}"/>
              </a:ext>
            </a:extLst>
          </p:cNvPr>
          <p:cNvSpPr>
            <a:spLocks noGrp="1"/>
          </p:cNvSpPr>
          <p:nvPr>
            <p:ph type="title"/>
          </p:nvPr>
        </p:nvSpPr>
        <p:spPr>
          <a:xfrm>
            <a:off x="1775520" y="44624"/>
            <a:ext cx="8712968" cy="631437"/>
          </a:xfrm>
        </p:spPr>
        <p:txBody>
          <a:bodyPr>
            <a:normAutofit fontScale="90000"/>
          </a:bodyPr>
          <a:lstStyle/>
          <a:p>
            <a:r>
              <a:rPr lang="en-US" sz="3800" dirty="0">
                <a:solidFill>
                  <a:schemeClr val="accent1"/>
                </a:solidFill>
              </a:rPr>
              <a:t>Stock price forecasting using various data</a:t>
            </a:r>
            <a:endParaRPr lang="en-US" sz="3800" dirty="0">
              <a:solidFill>
                <a:srgbClr val="C00000"/>
              </a:solidFill>
            </a:endParaRPr>
          </a:p>
        </p:txBody>
      </p:sp>
      <p:pic>
        <p:nvPicPr>
          <p:cNvPr id="3" name="Picture 2">
            <a:extLst>
              <a:ext uri="{FF2B5EF4-FFF2-40B4-BE49-F238E27FC236}">
                <a16:creationId xmlns:a16="http://schemas.microsoft.com/office/drawing/2014/main" id="{309A796A-D226-FB40-80F1-92409CB2F79A}"/>
              </a:ext>
            </a:extLst>
          </p:cNvPr>
          <p:cNvPicPr>
            <a:picLocks noChangeAspect="1"/>
          </p:cNvPicPr>
          <p:nvPr/>
        </p:nvPicPr>
        <p:blipFill>
          <a:blip r:embed="rId2"/>
          <a:stretch>
            <a:fillRect/>
          </a:stretch>
        </p:blipFill>
        <p:spPr>
          <a:xfrm>
            <a:off x="2596360" y="641047"/>
            <a:ext cx="6965962" cy="5866073"/>
          </a:xfrm>
          <a:prstGeom prst="rect">
            <a:avLst/>
          </a:prstGeom>
        </p:spPr>
      </p:pic>
    </p:spTree>
    <p:extLst>
      <p:ext uri="{BB962C8B-B14F-4D97-AF65-F5344CB8AC3E}">
        <p14:creationId xmlns:p14="http://schemas.microsoft.com/office/powerpoint/2010/main" val="270846175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145</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O. Bustos and A. Pomares-</a:t>
            </a:r>
            <a:r>
              <a:rPr lang="en-US" altLang="zh-TW" sz="1000" dirty="0" err="1">
                <a:solidFill>
                  <a:schemeClr val="bg1">
                    <a:lumMod val="75000"/>
                  </a:schemeClr>
                </a:solidFill>
              </a:rPr>
              <a:t>Quimbaya</a:t>
            </a:r>
            <a:r>
              <a:rPr lang="en-US" altLang="zh-TW" sz="1000" dirty="0">
                <a:solidFill>
                  <a:schemeClr val="bg1">
                    <a:lumMod val="75000"/>
                  </a:schemeClr>
                </a:solidFill>
              </a:rPr>
              <a:t> (2020), "Stock Market Movement Forecast: A Systematic Review." </a:t>
            </a:r>
            <a:br>
              <a:rPr lang="en-US" altLang="zh-TW" sz="1000" dirty="0">
                <a:solidFill>
                  <a:schemeClr val="bg1">
                    <a:lumMod val="75000"/>
                  </a:schemeClr>
                </a:solidFill>
              </a:rPr>
            </a:br>
            <a:r>
              <a:rPr lang="en-US" altLang="zh-TW" sz="1000" dirty="0">
                <a:solidFill>
                  <a:schemeClr val="bg1">
                    <a:lumMod val="75000"/>
                  </a:schemeClr>
                </a:solidFill>
              </a:rPr>
              <a:t>Expert Systems with Applications (2020): 113464.</a:t>
            </a:r>
          </a:p>
        </p:txBody>
      </p:sp>
      <p:sp>
        <p:nvSpPr>
          <p:cNvPr id="8" name="Title 1">
            <a:extLst>
              <a:ext uri="{FF2B5EF4-FFF2-40B4-BE49-F238E27FC236}">
                <a16:creationId xmlns:a16="http://schemas.microsoft.com/office/drawing/2014/main" id="{1DE52D72-564B-7F40-8462-041D46D59843}"/>
              </a:ext>
            </a:extLst>
          </p:cNvPr>
          <p:cNvSpPr>
            <a:spLocks noGrp="1"/>
          </p:cNvSpPr>
          <p:nvPr>
            <p:ph type="title"/>
          </p:nvPr>
        </p:nvSpPr>
        <p:spPr>
          <a:xfrm>
            <a:off x="1775520" y="277284"/>
            <a:ext cx="8712968" cy="1135493"/>
          </a:xfrm>
        </p:spPr>
        <p:txBody>
          <a:bodyPr>
            <a:normAutofit fontScale="90000"/>
          </a:bodyPr>
          <a:lstStyle/>
          <a:p>
            <a:r>
              <a:rPr lang="en-US" sz="3800" dirty="0">
                <a:solidFill>
                  <a:schemeClr val="accent1"/>
                </a:solidFill>
              </a:rPr>
              <a:t>Stock Market Movement Forecast:</a:t>
            </a:r>
            <a:br>
              <a:rPr lang="en-US" sz="3800" dirty="0">
                <a:solidFill>
                  <a:schemeClr val="accent1"/>
                </a:solidFill>
              </a:rPr>
            </a:br>
            <a:r>
              <a:rPr lang="en-US" sz="3800" dirty="0">
                <a:solidFill>
                  <a:srgbClr val="C00000"/>
                </a:solidFill>
              </a:rPr>
              <a:t>Phases of the stock market modeling</a:t>
            </a:r>
          </a:p>
        </p:txBody>
      </p:sp>
      <p:pic>
        <p:nvPicPr>
          <p:cNvPr id="2" name="Picture 1">
            <a:extLst>
              <a:ext uri="{FF2B5EF4-FFF2-40B4-BE49-F238E27FC236}">
                <a16:creationId xmlns:a16="http://schemas.microsoft.com/office/drawing/2014/main" id="{C68ED4C7-5915-984A-B020-80CD34ECD2FD}"/>
              </a:ext>
            </a:extLst>
          </p:cNvPr>
          <p:cNvPicPr>
            <a:picLocks noChangeAspect="1"/>
          </p:cNvPicPr>
          <p:nvPr/>
        </p:nvPicPr>
        <p:blipFill>
          <a:blip r:embed="rId2"/>
          <a:stretch>
            <a:fillRect/>
          </a:stretch>
        </p:blipFill>
        <p:spPr>
          <a:xfrm>
            <a:off x="1775521" y="1556792"/>
            <a:ext cx="8737295" cy="4874110"/>
          </a:xfrm>
          <a:prstGeom prst="rect">
            <a:avLst/>
          </a:prstGeom>
        </p:spPr>
      </p:pic>
    </p:spTree>
    <p:extLst>
      <p:ext uri="{BB962C8B-B14F-4D97-AF65-F5344CB8AC3E}">
        <p14:creationId xmlns:p14="http://schemas.microsoft.com/office/powerpoint/2010/main" val="19246099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4EC73C-2B12-8A42-A070-20C1D3F865A6}"/>
              </a:ext>
            </a:extLst>
          </p:cNvPr>
          <p:cNvSpPr>
            <a:spLocks noGrp="1"/>
          </p:cNvSpPr>
          <p:nvPr>
            <p:ph type="sldNum" sz="quarter" idx="12"/>
          </p:nvPr>
        </p:nvSpPr>
        <p:spPr/>
        <p:txBody>
          <a:bodyPr/>
          <a:lstStyle/>
          <a:p>
            <a:fld id="{5424488C-161F-514B-8FF5-CF5173A03E8D}" type="slidenum">
              <a:rPr lang="en-US" smtClean="0"/>
              <a:t>146</a:t>
            </a:fld>
            <a:endParaRPr lang="en-US"/>
          </a:p>
        </p:txBody>
      </p:sp>
      <p:sp>
        <p:nvSpPr>
          <p:cNvPr id="8" name="Title 1">
            <a:extLst>
              <a:ext uri="{FF2B5EF4-FFF2-40B4-BE49-F238E27FC236}">
                <a16:creationId xmlns:a16="http://schemas.microsoft.com/office/drawing/2014/main" id="{4378F6EE-862E-3D47-B485-1A1DE74CEE68}"/>
              </a:ext>
            </a:extLst>
          </p:cNvPr>
          <p:cNvSpPr>
            <a:spLocks noGrp="1"/>
          </p:cNvSpPr>
          <p:nvPr>
            <p:ph type="title"/>
          </p:nvPr>
        </p:nvSpPr>
        <p:spPr>
          <a:xfrm>
            <a:off x="1701801" y="0"/>
            <a:ext cx="8775828" cy="948267"/>
          </a:xfrm>
        </p:spPr>
        <p:txBody>
          <a:bodyPr>
            <a:noAutofit/>
          </a:bodyPr>
          <a:lstStyle/>
          <a:p>
            <a:r>
              <a:rPr lang="en-US" sz="4000" dirty="0">
                <a:solidFill>
                  <a:schemeClr val="accent1"/>
                </a:solidFill>
              </a:rPr>
              <a:t>Machine Learning Tasks and Methods</a:t>
            </a:r>
            <a:endParaRPr lang="en-US" sz="2400" dirty="0">
              <a:solidFill>
                <a:schemeClr val="accent1"/>
              </a:solidFill>
            </a:endParaRPr>
          </a:p>
        </p:txBody>
      </p:sp>
      <p:sp>
        <p:nvSpPr>
          <p:cNvPr id="6" name="矩形 4">
            <a:extLst>
              <a:ext uri="{FF2B5EF4-FFF2-40B4-BE49-F238E27FC236}">
                <a16:creationId xmlns:a16="http://schemas.microsoft.com/office/drawing/2014/main" id="{C60C957C-9A1F-6547-9534-1246106C84E7}"/>
              </a:ext>
            </a:extLst>
          </p:cNvPr>
          <p:cNvSpPr>
            <a:spLocks noChangeArrowheads="1"/>
          </p:cNvSpPr>
          <p:nvPr/>
        </p:nvSpPr>
        <p:spPr bwMode="auto">
          <a:xfrm>
            <a:off x="1919536" y="6453336"/>
            <a:ext cx="8178080" cy="400110"/>
          </a:xfrm>
          <a:prstGeom prst="rect">
            <a:avLst/>
          </a:prstGeom>
          <a:noFill/>
          <a:ln w="9525">
            <a:noFill/>
            <a:miter lim="800000"/>
            <a:headEnd/>
            <a:tailEnd/>
          </a:ln>
        </p:spPr>
        <p:txBody>
          <a:bodyPr wrap="square">
            <a:spAutoFit/>
          </a:bodyPr>
          <a:lstStyle/>
          <a:p>
            <a:pPr algn="ctr"/>
            <a:r>
              <a:rPr lang="en-US" altLang="zh-TW" sz="1000" dirty="0">
                <a:solidFill>
                  <a:srgbClr val="A6A6A6"/>
                </a:solidFill>
              </a:rPr>
              <a:t>Source: </a:t>
            </a:r>
            <a:r>
              <a:rPr lang="en-US" altLang="zh-TW" sz="1000" dirty="0" err="1">
                <a:solidFill>
                  <a:srgbClr val="A6A6A6"/>
                </a:solidFill>
              </a:rPr>
              <a:t>Liye</a:t>
            </a:r>
            <a:r>
              <a:rPr lang="en-US" altLang="zh-TW" sz="1000" dirty="0">
                <a:solidFill>
                  <a:srgbClr val="A6A6A6"/>
                </a:solidFill>
              </a:rPr>
              <a:t> Ma and </a:t>
            </a:r>
            <a:r>
              <a:rPr lang="en-US" altLang="zh-TW" sz="1000" dirty="0" err="1">
                <a:solidFill>
                  <a:srgbClr val="A6A6A6"/>
                </a:solidFill>
              </a:rPr>
              <a:t>Baohong</a:t>
            </a:r>
            <a:r>
              <a:rPr lang="en-US" altLang="zh-TW" sz="1000" dirty="0">
                <a:solidFill>
                  <a:srgbClr val="A6A6A6"/>
                </a:solidFill>
              </a:rPr>
              <a:t> Sun (2020), "Machine learning and AI in marketing – Connecting computing power to human insights." International Journal of Research in Marketing, 37, no. 3, 481-504.</a:t>
            </a:r>
          </a:p>
        </p:txBody>
      </p:sp>
      <p:pic>
        <p:nvPicPr>
          <p:cNvPr id="20" name="Picture 19">
            <a:extLst>
              <a:ext uri="{FF2B5EF4-FFF2-40B4-BE49-F238E27FC236}">
                <a16:creationId xmlns:a16="http://schemas.microsoft.com/office/drawing/2014/main" id="{DCF5D8D8-F9B4-544C-92E9-70E25262F2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2601" y="948267"/>
            <a:ext cx="9446798" cy="5412641"/>
          </a:xfrm>
          <a:prstGeom prst="rect">
            <a:avLst/>
          </a:prstGeom>
        </p:spPr>
      </p:pic>
    </p:spTree>
    <p:extLst>
      <p:ext uri="{BB962C8B-B14F-4D97-AF65-F5344CB8AC3E}">
        <p14:creationId xmlns:p14="http://schemas.microsoft.com/office/powerpoint/2010/main" val="116172858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33487" y="274638"/>
            <a:ext cx="9725025" cy="6287606"/>
          </a:xfrm>
        </p:spPr>
        <p:txBody>
          <a:bodyPr>
            <a:normAutofit fontScale="90000"/>
          </a:bodyPr>
          <a:lstStyle/>
          <a:p>
            <a:r>
              <a:rPr lang="en-US" altLang="zh-TW" sz="10000" dirty="0">
                <a:solidFill>
                  <a:srgbClr val="FF0000"/>
                </a:solidFill>
              </a:rPr>
              <a:t>Decentralized Finance </a:t>
            </a:r>
            <a:br>
              <a:rPr lang="en-US" altLang="zh-TW" sz="10000" dirty="0">
                <a:solidFill>
                  <a:srgbClr val="FF0000"/>
                </a:solidFill>
              </a:rPr>
            </a:br>
            <a:r>
              <a:rPr lang="en-US" altLang="zh-TW" sz="10000" dirty="0">
                <a:solidFill>
                  <a:srgbClr val="FF0000"/>
                </a:solidFill>
              </a:rPr>
              <a:t>(</a:t>
            </a:r>
            <a:r>
              <a:rPr lang="en-US" altLang="zh-TW" sz="10000" dirty="0" err="1">
                <a:solidFill>
                  <a:srgbClr val="FF0000"/>
                </a:solidFill>
              </a:rPr>
              <a:t>DeFi</a:t>
            </a:r>
            <a:r>
              <a:rPr lang="en-US" altLang="zh-TW" sz="10000" dirty="0">
                <a:solidFill>
                  <a:srgbClr val="FF0000"/>
                </a:solidFill>
              </a:rPr>
              <a:t>)</a:t>
            </a:r>
            <a:br>
              <a:rPr lang="en-US" altLang="zh-TW" sz="10000" dirty="0">
                <a:solidFill>
                  <a:srgbClr val="FF0000"/>
                </a:solidFill>
              </a:rPr>
            </a:br>
            <a:r>
              <a:rPr lang="en-US" altLang="zh-TW" sz="10000" dirty="0">
                <a:solidFill>
                  <a:schemeClr val="accent1"/>
                </a:solidFill>
              </a:rPr>
              <a:t>Block Chain FinTech</a:t>
            </a:r>
            <a:endParaRPr lang="zh-TW" altLang="en-US" sz="10000" dirty="0">
              <a:solidFill>
                <a:schemeClr val="accent1"/>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147</a:t>
            </a:fld>
            <a:endParaRPr lang="zh-TW" altLang="en-US"/>
          </a:p>
        </p:txBody>
      </p:sp>
    </p:spTree>
    <p:extLst>
      <p:ext uri="{BB962C8B-B14F-4D97-AF65-F5344CB8AC3E}">
        <p14:creationId xmlns:p14="http://schemas.microsoft.com/office/powerpoint/2010/main" val="384217344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616F-F690-1945-9A9B-9027EE38E994}"/>
              </a:ext>
            </a:extLst>
          </p:cNvPr>
          <p:cNvSpPr>
            <a:spLocks noGrp="1"/>
          </p:cNvSpPr>
          <p:nvPr>
            <p:ph type="title"/>
          </p:nvPr>
        </p:nvSpPr>
        <p:spPr/>
        <p:txBody>
          <a:bodyPr>
            <a:normAutofit/>
          </a:bodyPr>
          <a:lstStyle/>
          <a:p>
            <a:r>
              <a:rPr lang="en-US" dirty="0"/>
              <a:t>Decentralized Finance (</a:t>
            </a:r>
            <a:r>
              <a:rPr lang="en-US" dirty="0" err="1"/>
              <a:t>DeFi</a:t>
            </a:r>
            <a:r>
              <a:rPr lang="en-US" dirty="0"/>
              <a:t>)</a:t>
            </a:r>
          </a:p>
        </p:txBody>
      </p:sp>
      <p:sp>
        <p:nvSpPr>
          <p:cNvPr id="3" name="Content Placeholder 2">
            <a:extLst>
              <a:ext uri="{FF2B5EF4-FFF2-40B4-BE49-F238E27FC236}">
                <a16:creationId xmlns:a16="http://schemas.microsoft.com/office/drawing/2014/main" id="{10857EE4-B4DB-BF47-8BC2-C5F443F62BA9}"/>
              </a:ext>
            </a:extLst>
          </p:cNvPr>
          <p:cNvSpPr>
            <a:spLocks noGrp="1"/>
          </p:cNvSpPr>
          <p:nvPr>
            <p:ph idx="1"/>
          </p:nvPr>
        </p:nvSpPr>
        <p:spPr/>
        <p:txBody>
          <a:bodyPr/>
          <a:lstStyle/>
          <a:p>
            <a:r>
              <a:rPr lang="en-US" dirty="0"/>
              <a:t>A </a:t>
            </a:r>
            <a:r>
              <a:rPr lang="en-US" dirty="0">
                <a:solidFill>
                  <a:srgbClr val="C00000"/>
                </a:solidFill>
              </a:rPr>
              <a:t>global, open alternative </a:t>
            </a:r>
            <a:r>
              <a:rPr lang="en-US" dirty="0"/>
              <a:t>to the current </a:t>
            </a:r>
            <a:r>
              <a:rPr lang="en-US" dirty="0">
                <a:solidFill>
                  <a:srgbClr val="C00000"/>
                </a:solidFill>
              </a:rPr>
              <a:t>financial system</a:t>
            </a:r>
            <a:r>
              <a:rPr lang="en-US" dirty="0"/>
              <a:t>.</a:t>
            </a:r>
          </a:p>
          <a:p>
            <a:r>
              <a:rPr lang="en-US" dirty="0"/>
              <a:t>Products that let you </a:t>
            </a:r>
            <a:r>
              <a:rPr lang="en-US" dirty="0">
                <a:solidFill>
                  <a:srgbClr val="C00000"/>
                </a:solidFill>
              </a:rPr>
              <a:t>borrow, save, invest, trade</a:t>
            </a:r>
            <a:r>
              <a:rPr lang="en-US" dirty="0"/>
              <a:t>, and more.</a:t>
            </a:r>
          </a:p>
          <a:p>
            <a:r>
              <a:rPr lang="en-US" dirty="0"/>
              <a:t>Based on </a:t>
            </a:r>
            <a:r>
              <a:rPr lang="en-US" dirty="0">
                <a:solidFill>
                  <a:srgbClr val="C00000"/>
                </a:solidFill>
              </a:rPr>
              <a:t>open-source technology </a:t>
            </a:r>
            <a:r>
              <a:rPr lang="en-US" dirty="0"/>
              <a:t>that anyone can program with.</a:t>
            </a:r>
          </a:p>
        </p:txBody>
      </p:sp>
      <p:sp>
        <p:nvSpPr>
          <p:cNvPr id="4" name="Slide Number Placeholder 3">
            <a:extLst>
              <a:ext uri="{FF2B5EF4-FFF2-40B4-BE49-F238E27FC236}">
                <a16:creationId xmlns:a16="http://schemas.microsoft.com/office/drawing/2014/main" id="{3A749002-1113-7649-A1B6-03B3BEB80539}"/>
              </a:ext>
            </a:extLst>
          </p:cNvPr>
          <p:cNvSpPr>
            <a:spLocks noGrp="1"/>
          </p:cNvSpPr>
          <p:nvPr>
            <p:ph type="sldNum" sz="quarter" idx="12"/>
          </p:nvPr>
        </p:nvSpPr>
        <p:spPr/>
        <p:txBody>
          <a:bodyPr/>
          <a:lstStyle/>
          <a:p>
            <a:fld id="{5D6FF71F-CF6A-4C46-8F9B-61D49EEA70E3}" type="slidenum">
              <a:rPr lang="en-US" smtClean="0"/>
              <a:t>148</a:t>
            </a:fld>
            <a:endParaRPr lang="en-US"/>
          </a:p>
        </p:txBody>
      </p:sp>
      <p:sp>
        <p:nvSpPr>
          <p:cNvPr id="6" name="TextBox 5">
            <a:extLst>
              <a:ext uri="{FF2B5EF4-FFF2-40B4-BE49-F238E27FC236}">
                <a16:creationId xmlns:a16="http://schemas.microsoft.com/office/drawing/2014/main" id="{9C8A4E24-418E-B34C-81A8-A1F555DA6FB3}"/>
              </a:ext>
            </a:extLst>
          </p:cNvPr>
          <p:cNvSpPr txBox="1"/>
          <p:nvPr/>
        </p:nvSpPr>
        <p:spPr>
          <a:xfrm>
            <a:off x="3045619" y="6518295"/>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11015306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63B13-A754-2C4B-B279-647764DDAEAE}"/>
              </a:ext>
            </a:extLst>
          </p:cNvPr>
          <p:cNvSpPr>
            <a:spLocks noGrp="1"/>
          </p:cNvSpPr>
          <p:nvPr>
            <p:ph type="title"/>
          </p:nvPr>
        </p:nvSpPr>
        <p:spPr/>
        <p:txBody>
          <a:bodyPr>
            <a:normAutofit fontScale="90000"/>
          </a:bodyPr>
          <a:lstStyle/>
          <a:p>
            <a:r>
              <a:rPr lang="en-US" dirty="0"/>
              <a:t>Traditional Finance</a:t>
            </a:r>
            <a:br>
              <a:rPr lang="en-US" dirty="0"/>
            </a:br>
            <a:r>
              <a:rPr lang="en-US" dirty="0"/>
              <a:t>Centralized Finance (</a:t>
            </a:r>
            <a:r>
              <a:rPr lang="en-US" dirty="0" err="1"/>
              <a:t>CeFi</a:t>
            </a:r>
            <a:r>
              <a:rPr lang="en-US" dirty="0"/>
              <a:t>)</a:t>
            </a:r>
          </a:p>
        </p:txBody>
      </p:sp>
      <p:sp>
        <p:nvSpPr>
          <p:cNvPr id="3" name="Content Placeholder 2">
            <a:extLst>
              <a:ext uri="{FF2B5EF4-FFF2-40B4-BE49-F238E27FC236}">
                <a16:creationId xmlns:a16="http://schemas.microsoft.com/office/drawing/2014/main" id="{E496969A-844C-794D-8233-9F92B1CC6D53}"/>
              </a:ext>
            </a:extLst>
          </p:cNvPr>
          <p:cNvSpPr>
            <a:spLocks noGrp="1"/>
          </p:cNvSpPr>
          <p:nvPr>
            <p:ph idx="1"/>
          </p:nvPr>
        </p:nvSpPr>
        <p:spPr>
          <a:xfrm>
            <a:off x="534389" y="1771650"/>
            <a:ext cx="11222181" cy="4581649"/>
          </a:xfrm>
        </p:spPr>
        <p:txBody>
          <a:bodyPr>
            <a:normAutofit fontScale="77500" lnSpcReduction="20000"/>
          </a:bodyPr>
          <a:lstStyle/>
          <a:p>
            <a:r>
              <a:rPr lang="en-US" dirty="0"/>
              <a:t>Some people aren't granted access to set up a bank account or use financial services.</a:t>
            </a:r>
          </a:p>
          <a:p>
            <a:r>
              <a:rPr lang="en-US" dirty="0"/>
              <a:t>Lack of access to financial services can prevent people from being employable.</a:t>
            </a:r>
          </a:p>
          <a:p>
            <a:r>
              <a:rPr lang="en-US" dirty="0"/>
              <a:t>Financial services can block you from getting paid.</a:t>
            </a:r>
          </a:p>
          <a:p>
            <a:r>
              <a:rPr lang="en-US" dirty="0"/>
              <a:t>A hidden charge of financial services is your personal data.</a:t>
            </a:r>
          </a:p>
          <a:p>
            <a:r>
              <a:rPr lang="en-US" dirty="0"/>
              <a:t>Governments and centralized institutions can close down markets at will.</a:t>
            </a:r>
          </a:p>
          <a:p>
            <a:r>
              <a:rPr lang="en-US" dirty="0"/>
              <a:t>Trading hours often limited to business hours of specific time zone.</a:t>
            </a:r>
          </a:p>
          <a:p>
            <a:r>
              <a:rPr lang="en-US" dirty="0"/>
              <a:t>Money transfers can take days due to internal human processes.</a:t>
            </a:r>
          </a:p>
          <a:p>
            <a:r>
              <a:rPr lang="en-US" dirty="0"/>
              <a:t>There's a premium to financial services because intermediary institutions need their cut.</a:t>
            </a:r>
          </a:p>
        </p:txBody>
      </p:sp>
      <p:sp>
        <p:nvSpPr>
          <p:cNvPr id="4" name="Slide Number Placeholder 3">
            <a:extLst>
              <a:ext uri="{FF2B5EF4-FFF2-40B4-BE49-F238E27FC236}">
                <a16:creationId xmlns:a16="http://schemas.microsoft.com/office/drawing/2014/main" id="{FD9BA85A-7730-DB4A-841B-5BF3407A76E9}"/>
              </a:ext>
            </a:extLst>
          </p:cNvPr>
          <p:cNvSpPr>
            <a:spLocks noGrp="1"/>
          </p:cNvSpPr>
          <p:nvPr>
            <p:ph type="sldNum" sz="quarter" idx="12"/>
          </p:nvPr>
        </p:nvSpPr>
        <p:spPr/>
        <p:txBody>
          <a:bodyPr/>
          <a:lstStyle/>
          <a:p>
            <a:fld id="{5D6FF71F-CF6A-4C46-8F9B-61D49EEA70E3}" type="slidenum">
              <a:rPr lang="en-US" smtClean="0"/>
              <a:t>149</a:t>
            </a:fld>
            <a:endParaRPr lang="en-US"/>
          </a:p>
        </p:txBody>
      </p:sp>
      <p:sp>
        <p:nvSpPr>
          <p:cNvPr id="5" name="TextBox 4">
            <a:extLst>
              <a:ext uri="{FF2B5EF4-FFF2-40B4-BE49-F238E27FC236}">
                <a16:creationId xmlns:a16="http://schemas.microsoft.com/office/drawing/2014/main" id="{B439C11E-4085-434B-BDF6-3E324B39C6D3}"/>
              </a:ext>
            </a:extLst>
          </p:cNvPr>
          <p:cNvSpPr txBox="1"/>
          <p:nvPr/>
        </p:nvSpPr>
        <p:spPr>
          <a:xfrm>
            <a:off x="3045619" y="6518295"/>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1427686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1D45F7-2593-484C-9BF5-6F5E4FB7AE3E}"/>
              </a:ext>
            </a:extLst>
          </p:cNvPr>
          <p:cNvSpPr>
            <a:spLocks noGrp="1"/>
          </p:cNvSpPr>
          <p:nvPr>
            <p:ph type="sldNum" sz="quarter" idx="12"/>
          </p:nvPr>
        </p:nvSpPr>
        <p:spPr/>
        <p:txBody>
          <a:bodyPr/>
          <a:lstStyle/>
          <a:p>
            <a:pPr>
              <a:defRPr/>
            </a:pPr>
            <a:fld id="{E78C9E75-97FD-45D9-8ED3-955348887BB1}" type="slidenum">
              <a:rPr lang="zh-TW" altLang="en-US" smtClean="0"/>
              <a:pPr>
                <a:defRPr/>
              </a:pPr>
              <a:t>15</a:t>
            </a:fld>
            <a:endParaRPr lang="zh-TW" altLang="en-US"/>
          </a:p>
        </p:txBody>
      </p:sp>
      <p:sp>
        <p:nvSpPr>
          <p:cNvPr id="5" name="Rounded Rectangle 4">
            <a:extLst>
              <a:ext uri="{FF2B5EF4-FFF2-40B4-BE49-F238E27FC236}">
                <a16:creationId xmlns:a16="http://schemas.microsoft.com/office/drawing/2014/main" id="{53FF5393-30F9-F74D-8F8D-536B8DCA9E41}"/>
              </a:ext>
            </a:extLst>
          </p:cNvPr>
          <p:cNvSpPr/>
          <p:nvPr/>
        </p:nvSpPr>
        <p:spPr>
          <a:xfrm>
            <a:off x="6836608" y="1179106"/>
            <a:ext cx="3291840" cy="3690054"/>
          </a:xfrm>
          <a:prstGeom prst="roundRect">
            <a:avLst>
              <a:gd name="adj" fmla="val 8716"/>
            </a:avLst>
          </a:prstGeom>
          <a:solidFill>
            <a:schemeClr val="bg1">
              <a:lumMod val="9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2570178A-29E0-1A42-B7CA-D7306238F417}"/>
              </a:ext>
            </a:extLst>
          </p:cNvPr>
          <p:cNvSpPr/>
          <p:nvPr/>
        </p:nvSpPr>
        <p:spPr>
          <a:xfrm>
            <a:off x="1900584" y="1179107"/>
            <a:ext cx="3291840" cy="5102614"/>
          </a:xfrm>
          <a:prstGeom prst="roundRect">
            <a:avLst>
              <a:gd name="adj" fmla="val 8716"/>
            </a:avLst>
          </a:prstGeom>
          <a:solidFill>
            <a:schemeClr val="bg1">
              <a:lumMod val="9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7E49209-CDD5-754C-A1FE-D61596676E0B}"/>
              </a:ext>
            </a:extLst>
          </p:cNvPr>
          <p:cNvSpPr txBox="1"/>
          <p:nvPr/>
        </p:nvSpPr>
        <p:spPr>
          <a:xfrm>
            <a:off x="2215306" y="293748"/>
            <a:ext cx="2662396" cy="830997"/>
          </a:xfrm>
          <a:prstGeom prst="rect">
            <a:avLst/>
          </a:prstGeom>
          <a:noFill/>
        </p:spPr>
        <p:txBody>
          <a:bodyPr wrap="none" rtlCol="0">
            <a:spAutoFit/>
          </a:bodyPr>
          <a:lstStyle/>
          <a:p>
            <a:pPr algn="ctr"/>
            <a:r>
              <a:rPr lang="en-US" sz="2400" b="1" dirty="0"/>
              <a:t>Transformer-based </a:t>
            </a:r>
            <a:br>
              <a:rPr lang="en-US" sz="2400" b="1" dirty="0"/>
            </a:br>
            <a:r>
              <a:rPr lang="en-US" sz="2400" b="1" dirty="0"/>
              <a:t>Models Selection </a:t>
            </a:r>
          </a:p>
        </p:txBody>
      </p:sp>
      <p:sp>
        <p:nvSpPr>
          <p:cNvPr id="9" name="Rounded Rectangle 8">
            <a:extLst>
              <a:ext uri="{FF2B5EF4-FFF2-40B4-BE49-F238E27FC236}">
                <a16:creationId xmlns:a16="http://schemas.microsoft.com/office/drawing/2014/main" id="{B9DBF75A-1C37-3448-9341-511E9AACFB18}"/>
              </a:ext>
            </a:extLst>
          </p:cNvPr>
          <p:cNvSpPr/>
          <p:nvPr/>
        </p:nvSpPr>
        <p:spPr>
          <a:xfrm>
            <a:off x="2174904" y="1852473"/>
            <a:ext cx="2743200" cy="868680"/>
          </a:xfrm>
          <a:prstGeom prst="roundRect">
            <a:avLst>
              <a:gd name="adj" fmla="val 15211"/>
            </a:avLst>
          </a:prstGeom>
          <a:solidFill>
            <a:schemeClr val="tx2">
              <a:lumMod val="20000"/>
              <a:lumOff val="80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BERT</a:t>
            </a:r>
          </a:p>
        </p:txBody>
      </p:sp>
      <p:sp>
        <p:nvSpPr>
          <p:cNvPr id="10" name="Rounded Rectangle 9">
            <a:extLst>
              <a:ext uri="{FF2B5EF4-FFF2-40B4-BE49-F238E27FC236}">
                <a16:creationId xmlns:a16="http://schemas.microsoft.com/office/drawing/2014/main" id="{0CA7E3E4-09A6-1B47-99E7-CC713A8B163A}"/>
              </a:ext>
            </a:extLst>
          </p:cNvPr>
          <p:cNvSpPr/>
          <p:nvPr/>
        </p:nvSpPr>
        <p:spPr>
          <a:xfrm>
            <a:off x="2174904" y="3137633"/>
            <a:ext cx="2743200" cy="868680"/>
          </a:xfrm>
          <a:prstGeom prst="roundRect">
            <a:avLst>
              <a:gd name="adj" fmla="val 15211"/>
            </a:avLst>
          </a:prstGeom>
          <a:solidFill>
            <a:schemeClr val="accent6">
              <a:lumMod val="20000"/>
              <a:lumOff val="80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Arial" panose="020B0604020202020204" pitchFamily="34" charset="0"/>
                <a:cs typeface="Arial" panose="020B0604020202020204" pitchFamily="34" charset="0"/>
              </a:rPr>
              <a:t>RoBERTa</a:t>
            </a:r>
            <a:endParaRPr lang="en-US" sz="2400" b="1" dirty="0">
              <a:solidFill>
                <a:schemeClr val="tx1"/>
              </a:solidFill>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CE716457-177B-4141-9E83-37DA8BC3DBE1}"/>
              </a:ext>
            </a:extLst>
          </p:cNvPr>
          <p:cNvSpPr/>
          <p:nvPr/>
        </p:nvSpPr>
        <p:spPr>
          <a:xfrm>
            <a:off x="2174904" y="4422793"/>
            <a:ext cx="2743200" cy="868680"/>
          </a:xfrm>
          <a:prstGeom prst="roundRect">
            <a:avLst>
              <a:gd name="adj" fmla="val 15211"/>
            </a:avLst>
          </a:prstGeom>
          <a:solidFill>
            <a:schemeClr val="accent6">
              <a:lumMod val="40000"/>
              <a:lumOff val="60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XLM-</a:t>
            </a:r>
            <a:r>
              <a:rPr lang="en-US" sz="2400" b="1" dirty="0" err="1">
                <a:solidFill>
                  <a:schemeClr val="tx1"/>
                </a:solidFill>
                <a:latin typeface="Arial" panose="020B0604020202020204" pitchFamily="34" charset="0"/>
                <a:cs typeface="Arial" panose="020B0604020202020204" pitchFamily="34" charset="0"/>
              </a:rPr>
              <a:t>RoBERTa</a:t>
            </a:r>
            <a:endParaRPr lang="en-US" sz="2400" b="1" dirty="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B5BB632-43EF-F942-B47F-4E589DF865B8}"/>
              </a:ext>
            </a:extLst>
          </p:cNvPr>
          <p:cNvSpPr txBox="1"/>
          <p:nvPr/>
        </p:nvSpPr>
        <p:spPr>
          <a:xfrm>
            <a:off x="2323926" y="5755892"/>
            <a:ext cx="2445157" cy="430887"/>
          </a:xfrm>
          <a:prstGeom prst="rect">
            <a:avLst/>
          </a:prstGeom>
          <a:noFill/>
        </p:spPr>
        <p:txBody>
          <a:bodyPr wrap="none" rtlCol="0">
            <a:spAutoFit/>
          </a:bodyPr>
          <a:lstStyle/>
          <a:p>
            <a:pPr algn="ctr"/>
            <a:r>
              <a:rPr lang="en-US" sz="2200" b="1" dirty="0"/>
              <a:t>Pre-trained Models</a:t>
            </a:r>
          </a:p>
        </p:txBody>
      </p:sp>
      <p:sp>
        <p:nvSpPr>
          <p:cNvPr id="13" name="Rounded Rectangle 12">
            <a:extLst>
              <a:ext uri="{FF2B5EF4-FFF2-40B4-BE49-F238E27FC236}">
                <a16:creationId xmlns:a16="http://schemas.microsoft.com/office/drawing/2014/main" id="{D7472161-CEA8-C048-BDC1-5F0B43F77DFF}"/>
              </a:ext>
            </a:extLst>
          </p:cNvPr>
          <p:cNvSpPr/>
          <p:nvPr/>
        </p:nvSpPr>
        <p:spPr>
          <a:xfrm>
            <a:off x="6831404" y="5437764"/>
            <a:ext cx="3291840" cy="871557"/>
          </a:xfrm>
          <a:prstGeom prst="roundRect">
            <a:avLst>
              <a:gd name="adj" fmla="val 19296"/>
            </a:avLst>
          </a:prstGeom>
          <a:solidFill>
            <a:srgbClr val="FFC000">
              <a:alpha val="75000"/>
            </a:srgb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Tokenization Tricks </a:t>
            </a:r>
          </a:p>
        </p:txBody>
      </p:sp>
      <p:sp>
        <p:nvSpPr>
          <p:cNvPr id="14" name="Rounded Rectangle 13">
            <a:extLst>
              <a:ext uri="{FF2B5EF4-FFF2-40B4-BE49-F238E27FC236}">
                <a16:creationId xmlns:a16="http://schemas.microsoft.com/office/drawing/2014/main" id="{443790D1-ECB7-6F49-A0A7-7D47E962AD8B}"/>
              </a:ext>
            </a:extLst>
          </p:cNvPr>
          <p:cNvSpPr/>
          <p:nvPr/>
        </p:nvSpPr>
        <p:spPr>
          <a:xfrm>
            <a:off x="6831404" y="1656195"/>
            <a:ext cx="3291840" cy="3690054"/>
          </a:xfrm>
          <a:prstGeom prst="roundRect">
            <a:avLst>
              <a:gd name="adj" fmla="val 8716"/>
            </a:avLst>
          </a:prstGeom>
          <a:solidFill>
            <a:schemeClr val="bg1">
              <a:lumMod val="9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4CC528DB-2E8E-4348-B7ED-D071A85EF25F}"/>
              </a:ext>
            </a:extLst>
          </p:cNvPr>
          <p:cNvSpPr/>
          <p:nvPr/>
        </p:nvSpPr>
        <p:spPr>
          <a:xfrm>
            <a:off x="7105724" y="2294441"/>
            <a:ext cx="2743200" cy="871557"/>
          </a:xfrm>
          <a:prstGeom prst="roundRect">
            <a:avLst>
              <a:gd name="adj" fmla="val 15211"/>
            </a:avLst>
          </a:prstGeom>
          <a:solidFill>
            <a:srgbClr val="FFC000">
              <a:alpha val="50000"/>
            </a:srgb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Discriminative Fine-tuning</a:t>
            </a:r>
          </a:p>
        </p:txBody>
      </p:sp>
      <p:sp>
        <p:nvSpPr>
          <p:cNvPr id="16" name="Rounded Rectangle 15">
            <a:extLst>
              <a:ext uri="{FF2B5EF4-FFF2-40B4-BE49-F238E27FC236}">
                <a16:creationId xmlns:a16="http://schemas.microsoft.com/office/drawing/2014/main" id="{97514D6A-8245-F743-B233-B19325595ED9}"/>
              </a:ext>
            </a:extLst>
          </p:cNvPr>
          <p:cNvSpPr/>
          <p:nvPr/>
        </p:nvSpPr>
        <p:spPr>
          <a:xfrm>
            <a:off x="7105724" y="3310676"/>
            <a:ext cx="2743200" cy="871557"/>
          </a:xfrm>
          <a:prstGeom prst="roundRect">
            <a:avLst>
              <a:gd name="adj" fmla="val 15211"/>
            </a:avLst>
          </a:prstGeom>
          <a:solidFill>
            <a:srgbClr val="FFC000">
              <a:alpha val="50000"/>
            </a:srgb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One-cycle Policy</a:t>
            </a:r>
          </a:p>
        </p:txBody>
      </p:sp>
      <p:sp>
        <p:nvSpPr>
          <p:cNvPr id="17" name="TextBox 16">
            <a:extLst>
              <a:ext uri="{FF2B5EF4-FFF2-40B4-BE49-F238E27FC236}">
                <a16:creationId xmlns:a16="http://schemas.microsoft.com/office/drawing/2014/main" id="{1BA5A990-E990-334B-BC37-D65F014FCC20}"/>
              </a:ext>
            </a:extLst>
          </p:cNvPr>
          <p:cNvSpPr txBox="1"/>
          <p:nvPr/>
        </p:nvSpPr>
        <p:spPr>
          <a:xfrm>
            <a:off x="6910708" y="476673"/>
            <a:ext cx="3133230" cy="461665"/>
          </a:xfrm>
          <a:prstGeom prst="rect">
            <a:avLst/>
          </a:prstGeom>
          <a:noFill/>
        </p:spPr>
        <p:txBody>
          <a:bodyPr wrap="none" rtlCol="0">
            <a:spAutoFit/>
          </a:bodyPr>
          <a:lstStyle/>
          <a:p>
            <a:pPr algn="ctr"/>
            <a:r>
              <a:rPr lang="en-US" sz="2400" b="1" dirty="0"/>
              <a:t>Fine-tuning Techniques</a:t>
            </a:r>
          </a:p>
        </p:txBody>
      </p:sp>
      <p:sp>
        <p:nvSpPr>
          <p:cNvPr id="18" name="Rounded Rectangle 17">
            <a:extLst>
              <a:ext uri="{FF2B5EF4-FFF2-40B4-BE49-F238E27FC236}">
                <a16:creationId xmlns:a16="http://schemas.microsoft.com/office/drawing/2014/main" id="{15207424-C50A-414B-8A3F-C9A532534E8E}"/>
              </a:ext>
            </a:extLst>
          </p:cNvPr>
          <p:cNvSpPr/>
          <p:nvPr/>
        </p:nvSpPr>
        <p:spPr>
          <a:xfrm>
            <a:off x="7105724" y="4326910"/>
            <a:ext cx="2743200" cy="871557"/>
          </a:xfrm>
          <a:prstGeom prst="roundRect">
            <a:avLst>
              <a:gd name="adj" fmla="val 15211"/>
            </a:avLst>
          </a:prstGeom>
          <a:solidFill>
            <a:srgbClr val="FFC000">
              <a:alpha val="50000"/>
            </a:srgb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Optimization</a:t>
            </a:r>
          </a:p>
        </p:txBody>
      </p:sp>
      <p:sp>
        <p:nvSpPr>
          <p:cNvPr id="19" name="TextBox 18">
            <a:extLst>
              <a:ext uri="{FF2B5EF4-FFF2-40B4-BE49-F238E27FC236}">
                <a16:creationId xmlns:a16="http://schemas.microsoft.com/office/drawing/2014/main" id="{D75E3560-308E-8146-8A75-3FE9A4A246C5}"/>
              </a:ext>
            </a:extLst>
          </p:cNvPr>
          <p:cNvSpPr txBox="1"/>
          <p:nvPr/>
        </p:nvSpPr>
        <p:spPr>
          <a:xfrm>
            <a:off x="5368147" y="2699683"/>
            <a:ext cx="1287532" cy="830997"/>
          </a:xfrm>
          <a:prstGeom prst="rect">
            <a:avLst/>
          </a:prstGeom>
          <a:noFill/>
        </p:spPr>
        <p:txBody>
          <a:bodyPr wrap="none" rtlCol="0">
            <a:spAutoFit/>
          </a:bodyPr>
          <a:lstStyle/>
          <a:p>
            <a:pPr algn="ctr"/>
            <a:r>
              <a:rPr lang="en-US" sz="2400" b="1" dirty="0"/>
              <a:t>Transfer </a:t>
            </a:r>
            <a:br>
              <a:rPr lang="en-US" sz="2400" b="1" dirty="0"/>
            </a:br>
            <a:r>
              <a:rPr lang="en-US" sz="2400" b="1" dirty="0"/>
              <a:t>Learning</a:t>
            </a:r>
          </a:p>
        </p:txBody>
      </p:sp>
      <p:cxnSp>
        <p:nvCxnSpPr>
          <p:cNvPr id="20" name="Straight Arrow Connector 19">
            <a:extLst>
              <a:ext uri="{FF2B5EF4-FFF2-40B4-BE49-F238E27FC236}">
                <a16:creationId xmlns:a16="http://schemas.microsoft.com/office/drawing/2014/main" id="{49A07228-67D8-1A4B-A643-06E45275B1F6}"/>
              </a:ext>
            </a:extLst>
          </p:cNvPr>
          <p:cNvCxnSpPr>
            <a:cxnSpLocks/>
            <a:stCxn id="7" idx="3"/>
          </p:cNvCxnSpPr>
          <p:nvPr/>
        </p:nvCxnSpPr>
        <p:spPr>
          <a:xfrm>
            <a:off x="5192424" y="3730414"/>
            <a:ext cx="1638980" cy="0"/>
          </a:xfrm>
          <a:prstGeom prst="straightConnector1">
            <a:avLst/>
          </a:prstGeom>
          <a:ln w="381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3625BF3-25C5-C345-82F9-84C2D00807BB}"/>
              </a:ext>
            </a:extLst>
          </p:cNvPr>
          <p:cNvSpPr txBox="1"/>
          <p:nvPr/>
        </p:nvSpPr>
        <p:spPr>
          <a:xfrm>
            <a:off x="7066504" y="1759294"/>
            <a:ext cx="1443408" cy="461665"/>
          </a:xfrm>
          <a:prstGeom prst="rect">
            <a:avLst/>
          </a:prstGeom>
          <a:noFill/>
        </p:spPr>
        <p:txBody>
          <a:bodyPr wrap="none" rtlCol="0">
            <a:spAutoFit/>
          </a:bodyPr>
          <a:lstStyle/>
          <a:p>
            <a:pPr algn="ctr"/>
            <a:r>
              <a:rPr lang="en-US" sz="2400" b="1" dirty="0"/>
              <a:t>DialEval-1</a:t>
            </a:r>
          </a:p>
        </p:txBody>
      </p:sp>
      <p:sp>
        <p:nvSpPr>
          <p:cNvPr id="22" name="TextBox 21">
            <a:extLst>
              <a:ext uri="{FF2B5EF4-FFF2-40B4-BE49-F238E27FC236}">
                <a16:creationId xmlns:a16="http://schemas.microsoft.com/office/drawing/2014/main" id="{2D79168F-7098-254F-9AD2-00F6659342B2}"/>
              </a:ext>
            </a:extLst>
          </p:cNvPr>
          <p:cNvSpPr txBox="1"/>
          <p:nvPr/>
        </p:nvSpPr>
        <p:spPr>
          <a:xfrm>
            <a:off x="7045056" y="1196753"/>
            <a:ext cx="1433405" cy="461665"/>
          </a:xfrm>
          <a:prstGeom prst="rect">
            <a:avLst/>
          </a:prstGeom>
          <a:noFill/>
        </p:spPr>
        <p:txBody>
          <a:bodyPr wrap="none" rtlCol="0">
            <a:spAutoFit/>
          </a:bodyPr>
          <a:lstStyle/>
          <a:p>
            <a:pPr algn="ctr"/>
            <a:r>
              <a:rPr lang="en-US" sz="2400" b="1" dirty="0"/>
              <a:t>FinNum-2</a:t>
            </a:r>
          </a:p>
        </p:txBody>
      </p:sp>
      <p:sp>
        <p:nvSpPr>
          <p:cNvPr id="2" name="Rectangle 1">
            <a:extLst>
              <a:ext uri="{FF2B5EF4-FFF2-40B4-BE49-F238E27FC236}">
                <a16:creationId xmlns:a16="http://schemas.microsoft.com/office/drawing/2014/main" id="{5719091F-B3C5-C141-893A-4A3F98FC713D}"/>
              </a:ext>
            </a:extLst>
          </p:cNvPr>
          <p:cNvSpPr/>
          <p:nvPr/>
        </p:nvSpPr>
        <p:spPr>
          <a:xfrm>
            <a:off x="2331765" y="6372081"/>
            <a:ext cx="7776864" cy="461665"/>
          </a:xfrm>
          <a:prstGeom prst="rect">
            <a:avLst/>
          </a:prstGeom>
        </p:spPr>
        <p:txBody>
          <a:bodyPr wrap="square">
            <a:spAutoFit/>
          </a:bodyPr>
          <a:lstStyle/>
          <a:p>
            <a:pPr algn="just" eaLnBrk="1" hangingPunct="1"/>
            <a:r>
              <a:rPr lang="en-US" altLang="zh-TW" sz="800" dirty="0">
                <a:solidFill>
                  <a:schemeClr val="bg1">
                    <a:lumMod val="75000"/>
                  </a:schemeClr>
                </a:solidFill>
              </a:rPr>
              <a:t>Source: Jiang, Mike Tian-Jian, Shih-Hung Wu, Yi-</a:t>
            </a:r>
            <a:r>
              <a:rPr lang="en-US" altLang="zh-TW" sz="800" dirty="0" err="1">
                <a:solidFill>
                  <a:schemeClr val="bg1">
                    <a:lumMod val="75000"/>
                  </a:schemeClr>
                </a:solidFill>
              </a:rPr>
              <a:t>Kun</a:t>
            </a:r>
            <a:r>
              <a:rPr lang="en-US" altLang="zh-TW" sz="800" dirty="0">
                <a:solidFill>
                  <a:schemeClr val="bg1">
                    <a:lumMod val="75000"/>
                  </a:schemeClr>
                </a:solidFill>
              </a:rPr>
              <a:t> Chen, Zhao-Xian Gu, Cheng-</a:t>
            </a:r>
            <a:r>
              <a:rPr lang="en-US" altLang="zh-TW" sz="800" dirty="0" err="1">
                <a:solidFill>
                  <a:schemeClr val="bg1">
                    <a:lumMod val="75000"/>
                  </a:schemeClr>
                </a:solidFill>
              </a:rPr>
              <a:t>Jhe</a:t>
            </a:r>
            <a:r>
              <a:rPr lang="en-US" altLang="zh-TW" sz="800" dirty="0">
                <a:solidFill>
                  <a:schemeClr val="bg1">
                    <a:lumMod val="75000"/>
                  </a:schemeClr>
                </a:solidFill>
              </a:rPr>
              <a:t> Chiang, Yueh-Chia Wu, Yu-Chen Huang, Cheng-Han Chiu, Sheng-Ru Shaw, and Min-</a:t>
            </a:r>
            <a:r>
              <a:rPr lang="en-US" altLang="zh-TW" sz="800" dirty="0" err="1">
                <a:solidFill>
                  <a:schemeClr val="bg1">
                    <a:lumMod val="75000"/>
                  </a:schemeClr>
                </a:solidFill>
              </a:rPr>
              <a:t>Yuh</a:t>
            </a:r>
            <a:r>
              <a:rPr lang="en-US" altLang="zh-TW" sz="800" dirty="0">
                <a:solidFill>
                  <a:schemeClr val="bg1">
                    <a:lumMod val="75000"/>
                  </a:schemeClr>
                </a:solidFill>
              </a:rPr>
              <a:t> Day (2020). "Fine-tuning techniques and data augmentation on transformer-based models for conversational texts and noisy user-generated content." In 2020 IEEE/ACM International Conference on Advances in Social Networks Analysis and Mining (ASONAM), pp. 919-925. IEEE, 2020.</a:t>
            </a:r>
          </a:p>
        </p:txBody>
      </p:sp>
    </p:spTree>
    <p:extLst>
      <p:ext uri="{BB962C8B-B14F-4D97-AF65-F5344CB8AC3E}">
        <p14:creationId xmlns:p14="http://schemas.microsoft.com/office/powerpoint/2010/main" val="5626331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3EEB2-53B3-F649-8D40-D5D16EA97A95}"/>
              </a:ext>
            </a:extLst>
          </p:cNvPr>
          <p:cNvSpPr>
            <a:spLocks noGrp="1"/>
          </p:cNvSpPr>
          <p:nvPr>
            <p:ph type="title"/>
          </p:nvPr>
        </p:nvSpPr>
        <p:spPr>
          <a:xfrm>
            <a:off x="534389" y="0"/>
            <a:ext cx="11222181" cy="927559"/>
          </a:xfrm>
        </p:spPr>
        <p:txBody>
          <a:bodyPr>
            <a:noAutofit/>
          </a:bodyPr>
          <a:lstStyle/>
          <a:p>
            <a:r>
              <a:rPr lang="en-US" sz="6000" dirty="0" err="1"/>
              <a:t>DeFi</a:t>
            </a:r>
            <a:r>
              <a:rPr lang="en-US" sz="6000" dirty="0"/>
              <a:t> vs. </a:t>
            </a:r>
            <a:r>
              <a:rPr lang="en-US" sz="6000" dirty="0" err="1"/>
              <a:t>CeFi</a:t>
            </a:r>
            <a:endParaRPr lang="en-US" sz="6000" dirty="0"/>
          </a:p>
        </p:txBody>
      </p:sp>
      <p:graphicFrame>
        <p:nvGraphicFramePr>
          <p:cNvPr id="5" name="Content Placeholder 4">
            <a:extLst>
              <a:ext uri="{FF2B5EF4-FFF2-40B4-BE49-F238E27FC236}">
                <a16:creationId xmlns:a16="http://schemas.microsoft.com/office/drawing/2014/main" id="{FB814AE5-E81E-8848-B0AD-8EC1A771720E}"/>
              </a:ext>
            </a:extLst>
          </p:cNvPr>
          <p:cNvGraphicFramePr>
            <a:graphicFrameLocks noGrp="1"/>
          </p:cNvGraphicFramePr>
          <p:nvPr>
            <p:ph idx="1"/>
          </p:nvPr>
        </p:nvGraphicFramePr>
        <p:xfrm>
          <a:off x="534389" y="1028700"/>
          <a:ext cx="11222182" cy="5432403"/>
        </p:xfrm>
        <a:graphic>
          <a:graphicData uri="http://schemas.openxmlformats.org/drawingml/2006/table">
            <a:tbl>
              <a:tblPr/>
              <a:tblGrid>
                <a:gridCol w="5611091">
                  <a:extLst>
                    <a:ext uri="{9D8B030D-6E8A-4147-A177-3AD203B41FA5}">
                      <a16:colId xmlns:a16="http://schemas.microsoft.com/office/drawing/2014/main" val="1517986018"/>
                    </a:ext>
                  </a:extLst>
                </a:gridCol>
                <a:gridCol w="5611091">
                  <a:extLst>
                    <a:ext uri="{9D8B030D-6E8A-4147-A177-3AD203B41FA5}">
                      <a16:colId xmlns:a16="http://schemas.microsoft.com/office/drawing/2014/main" val="2225328046"/>
                    </a:ext>
                  </a:extLst>
                </a:gridCol>
              </a:tblGrid>
              <a:tr h="423346">
                <a:tc>
                  <a:txBody>
                    <a:bodyPr/>
                    <a:lstStyle/>
                    <a:p>
                      <a:pPr algn="l"/>
                      <a:r>
                        <a:rPr lang="en-US" sz="2200" b="1" dirty="0">
                          <a:solidFill>
                            <a:srgbClr val="C00000"/>
                          </a:solidFill>
                          <a:effectLst/>
                        </a:rPr>
                        <a:t>Decentralized Finance (</a:t>
                      </a:r>
                      <a:r>
                        <a:rPr lang="en-US" sz="2200" b="1" dirty="0" err="1">
                          <a:solidFill>
                            <a:srgbClr val="C00000"/>
                          </a:solidFill>
                          <a:effectLst/>
                        </a:rPr>
                        <a:t>DeFi</a:t>
                      </a:r>
                      <a:r>
                        <a:rPr lang="en-US" sz="2200" b="1" dirty="0">
                          <a:solidFill>
                            <a:srgbClr val="C00000"/>
                          </a:solidFill>
                          <a:effectLst/>
                        </a:rPr>
                        <a:t>)</a:t>
                      </a:r>
                    </a:p>
                  </a:txBody>
                  <a:tcPr marL="80317" marR="80317" marT="40158" marB="40158" anchor="ctr">
                    <a:lnL>
                      <a:noFill/>
                    </a:lnL>
                    <a:lnR>
                      <a:noFill/>
                    </a:lnR>
                    <a:lnT>
                      <a:noFill/>
                    </a:lnT>
                    <a:lnB w="9525" cap="flat" cmpd="sng" algn="ctr">
                      <a:solidFill>
                        <a:srgbClr val="E5E5E5"/>
                      </a:solidFill>
                      <a:prstDash val="solid"/>
                      <a:round/>
                      <a:headEnd type="none" w="med" len="med"/>
                      <a:tailEnd type="none" w="med" len="med"/>
                    </a:lnB>
                    <a:solidFill>
                      <a:schemeClr val="accent4">
                        <a:lumMod val="60000"/>
                        <a:lumOff val="40000"/>
                      </a:schemeClr>
                    </a:solidFill>
                  </a:tcPr>
                </a:tc>
                <a:tc>
                  <a:txBody>
                    <a:bodyPr/>
                    <a:lstStyle/>
                    <a:p>
                      <a:pPr algn="l"/>
                      <a:r>
                        <a:rPr lang="en-US" sz="2200" b="1" dirty="0">
                          <a:solidFill>
                            <a:srgbClr val="C00000"/>
                          </a:solidFill>
                          <a:effectLst/>
                        </a:rPr>
                        <a:t>Traditional Finance (Centralized Finance; </a:t>
                      </a:r>
                      <a:r>
                        <a:rPr lang="en-US" sz="2200" b="1" dirty="0" err="1">
                          <a:solidFill>
                            <a:srgbClr val="C00000"/>
                          </a:solidFill>
                          <a:effectLst/>
                        </a:rPr>
                        <a:t>CeFi</a:t>
                      </a:r>
                      <a:r>
                        <a:rPr lang="en-US" sz="2200" b="1" dirty="0">
                          <a:solidFill>
                            <a:srgbClr val="C00000"/>
                          </a:solidFill>
                          <a:effectLst/>
                        </a:rPr>
                        <a:t>)</a:t>
                      </a:r>
                    </a:p>
                  </a:txBody>
                  <a:tcPr marL="80317" marR="80317" marT="40158" marB="40158" anchor="ctr">
                    <a:lnL>
                      <a:noFill/>
                    </a:lnL>
                    <a:lnR>
                      <a:noFill/>
                    </a:lnR>
                    <a:lnT>
                      <a:noFill/>
                    </a:lnT>
                    <a:lnB w="9525" cap="flat" cmpd="sng" algn="ctr">
                      <a:solidFill>
                        <a:srgbClr val="E5E5E5"/>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34359468"/>
                  </a:ext>
                </a:extLst>
              </a:tr>
              <a:tr h="423346">
                <a:tc>
                  <a:txBody>
                    <a:bodyPr/>
                    <a:lstStyle/>
                    <a:p>
                      <a:pPr algn="l"/>
                      <a:r>
                        <a:rPr lang="en-US" sz="2200" dirty="0">
                          <a:effectLst/>
                        </a:rPr>
                        <a:t>You hold your money.</a:t>
                      </a:r>
                    </a:p>
                  </a:txBody>
                  <a:tcPr marL="80317" marR="80317" marT="40158" marB="40158" anchor="ctr">
                    <a:lnL>
                      <a:noFill/>
                    </a:lnL>
                    <a:lnR>
                      <a:noFill/>
                    </a:lnR>
                    <a:lnT w="9525" cap="flat" cmpd="sng" algn="ctr">
                      <a:solidFill>
                        <a:srgbClr val="E5E5E5"/>
                      </a:solidFill>
                      <a:prstDash val="solid"/>
                      <a:round/>
                      <a:headEnd type="none" w="med" len="med"/>
                      <a:tailEnd type="none" w="med" len="med"/>
                    </a:lnT>
                    <a:lnB>
                      <a:noFill/>
                    </a:lnB>
                    <a:solidFill>
                      <a:schemeClr val="accent4">
                        <a:lumMod val="60000"/>
                        <a:lumOff val="40000"/>
                      </a:schemeClr>
                    </a:solidFill>
                  </a:tcPr>
                </a:tc>
                <a:tc>
                  <a:txBody>
                    <a:bodyPr/>
                    <a:lstStyle/>
                    <a:p>
                      <a:pPr algn="l"/>
                      <a:r>
                        <a:rPr lang="en-US" sz="2200" dirty="0">
                          <a:effectLst/>
                        </a:rPr>
                        <a:t>Your money is held by companies.</a:t>
                      </a:r>
                    </a:p>
                  </a:txBody>
                  <a:tcPr marL="80317" marR="80317" marT="40158" marB="40158" anchor="ctr">
                    <a:lnL>
                      <a:noFill/>
                    </a:lnL>
                    <a:lnR>
                      <a:noFill/>
                    </a:lnR>
                    <a:lnT w="9525" cap="flat" cmpd="sng" algn="ctr">
                      <a:solidFill>
                        <a:srgbClr val="E5E5E5"/>
                      </a:solidFill>
                      <a:prstDash val="solid"/>
                      <a:round/>
                      <a:headEnd type="none" w="med" len="med"/>
                      <a:tailEnd type="none" w="med" len="med"/>
                    </a:lnT>
                    <a:lnB>
                      <a:noFill/>
                    </a:lnB>
                    <a:solidFill>
                      <a:schemeClr val="accent4">
                        <a:lumMod val="20000"/>
                        <a:lumOff val="80000"/>
                      </a:schemeClr>
                    </a:solidFill>
                  </a:tcPr>
                </a:tc>
                <a:extLst>
                  <a:ext uri="{0D108BD9-81ED-4DB2-BD59-A6C34878D82A}">
                    <a16:rowId xmlns:a16="http://schemas.microsoft.com/office/drawing/2014/main" val="4027060739"/>
                  </a:ext>
                </a:extLst>
              </a:tr>
              <a:tr h="818144">
                <a:tc>
                  <a:txBody>
                    <a:bodyPr/>
                    <a:lstStyle/>
                    <a:p>
                      <a:pPr algn="l"/>
                      <a:r>
                        <a:rPr lang="en-US" sz="2200" dirty="0">
                          <a:effectLst/>
                        </a:rPr>
                        <a:t>You control where your money goes and how it's spent.</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You have to trust companies not to mismanage your money, like lend to risky borrowers.</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2347499745"/>
                  </a:ext>
                </a:extLst>
              </a:tr>
              <a:tr h="747725">
                <a:tc>
                  <a:txBody>
                    <a:bodyPr/>
                    <a:lstStyle/>
                    <a:p>
                      <a:pPr algn="l"/>
                      <a:r>
                        <a:rPr lang="en-US" sz="2200" dirty="0">
                          <a:effectLst/>
                        </a:rPr>
                        <a:t>Transfers of funds happen in minutes.</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Payments can take days due to manual processes.</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516155383"/>
                  </a:ext>
                </a:extLst>
              </a:tr>
              <a:tr h="764878">
                <a:tc>
                  <a:txBody>
                    <a:bodyPr/>
                    <a:lstStyle/>
                    <a:p>
                      <a:pPr algn="l"/>
                      <a:r>
                        <a:rPr lang="en-US" sz="2200" dirty="0">
                          <a:effectLst/>
                        </a:rPr>
                        <a:t>Transaction activity is pseudonymous.</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Financial activity is tightly coupled with your identity.</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2148632139"/>
                  </a:ext>
                </a:extLst>
              </a:tr>
              <a:tr h="572701">
                <a:tc>
                  <a:txBody>
                    <a:bodyPr/>
                    <a:lstStyle/>
                    <a:p>
                      <a:pPr algn="l"/>
                      <a:r>
                        <a:rPr lang="en-US" sz="2200" dirty="0" err="1">
                          <a:effectLst/>
                        </a:rPr>
                        <a:t>DeFi</a:t>
                      </a:r>
                      <a:r>
                        <a:rPr lang="en-US" sz="2200" dirty="0">
                          <a:effectLst/>
                        </a:rPr>
                        <a:t> is open to anyone.</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You must apply to use financial services.</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3256671119"/>
                  </a:ext>
                </a:extLst>
              </a:tr>
              <a:tr h="572701">
                <a:tc>
                  <a:txBody>
                    <a:bodyPr/>
                    <a:lstStyle/>
                    <a:p>
                      <a:pPr algn="l"/>
                      <a:r>
                        <a:rPr lang="en-US" sz="2200" dirty="0">
                          <a:effectLst/>
                        </a:rPr>
                        <a:t>The markets are always open.</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Markets close because employees need breaks.</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794236314"/>
                  </a:ext>
                </a:extLst>
              </a:tr>
              <a:tr h="1106411">
                <a:tc>
                  <a:txBody>
                    <a:bodyPr/>
                    <a:lstStyle/>
                    <a:p>
                      <a:pPr algn="l"/>
                      <a:r>
                        <a:rPr lang="en-US" sz="2200" dirty="0">
                          <a:effectLst/>
                        </a:rPr>
                        <a:t>It's built on transparency – anyone can look at a product's data and inspect how the system works.</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Financial institutions are closed books: you can't ask to see their loan history, a record of their managed assets, and so on.</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2671794298"/>
                  </a:ext>
                </a:extLst>
              </a:tr>
            </a:tbl>
          </a:graphicData>
        </a:graphic>
      </p:graphicFrame>
      <p:sp>
        <p:nvSpPr>
          <p:cNvPr id="4" name="Slide Number Placeholder 3">
            <a:extLst>
              <a:ext uri="{FF2B5EF4-FFF2-40B4-BE49-F238E27FC236}">
                <a16:creationId xmlns:a16="http://schemas.microsoft.com/office/drawing/2014/main" id="{9301087C-D78B-7448-B49D-08D4E7E9EEAF}"/>
              </a:ext>
            </a:extLst>
          </p:cNvPr>
          <p:cNvSpPr>
            <a:spLocks noGrp="1"/>
          </p:cNvSpPr>
          <p:nvPr>
            <p:ph type="sldNum" sz="quarter" idx="12"/>
          </p:nvPr>
        </p:nvSpPr>
        <p:spPr/>
        <p:txBody>
          <a:bodyPr/>
          <a:lstStyle/>
          <a:p>
            <a:fld id="{5D6FF71F-CF6A-4C46-8F9B-61D49EEA70E3}" type="slidenum">
              <a:rPr lang="en-US" smtClean="0"/>
              <a:t>150</a:t>
            </a:fld>
            <a:endParaRPr lang="en-US"/>
          </a:p>
        </p:txBody>
      </p:sp>
      <p:sp>
        <p:nvSpPr>
          <p:cNvPr id="6" name="TextBox 5">
            <a:extLst>
              <a:ext uri="{FF2B5EF4-FFF2-40B4-BE49-F238E27FC236}">
                <a16:creationId xmlns:a16="http://schemas.microsoft.com/office/drawing/2014/main" id="{E83A4B4C-7FF6-2A4F-BD04-8D9E0C74FAAB}"/>
              </a:ext>
            </a:extLst>
          </p:cNvPr>
          <p:cNvSpPr txBox="1"/>
          <p:nvPr/>
        </p:nvSpPr>
        <p:spPr>
          <a:xfrm>
            <a:off x="3045619" y="6504007"/>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19777596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0DF27-2132-ED42-B73D-38E9EDA228C0}"/>
              </a:ext>
            </a:extLst>
          </p:cNvPr>
          <p:cNvSpPr>
            <a:spLocks noGrp="1"/>
          </p:cNvSpPr>
          <p:nvPr>
            <p:ph type="title"/>
          </p:nvPr>
        </p:nvSpPr>
        <p:spPr/>
        <p:txBody>
          <a:bodyPr>
            <a:normAutofit fontScale="90000"/>
          </a:bodyPr>
          <a:lstStyle/>
          <a:p>
            <a:r>
              <a:rPr lang="en-US" dirty="0"/>
              <a:t>(</a:t>
            </a:r>
            <a:r>
              <a:rPr lang="en-US" dirty="0" err="1"/>
              <a:t>DeFi</a:t>
            </a:r>
            <a:r>
              <a:rPr lang="en-US" dirty="0"/>
              <a:t>) </a:t>
            </a:r>
            <a:br>
              <a:rPr lang="en-US" dirty="0"/>
            </a:br>
            <a:r>
              <a:rPr lang="en-US" dirty="0"/>
              <a:t>Decentralized Applications (</a:t>
            </a:r>
            <a:r>
              <a:rPr lang="en-US" dirty="0" err="1"/>
              <a:t>Dapps</a:t>
            </a:r>
            <a:r>
              <a:rPr lang="en-US" dirty="0"/>
              <a:t>)</a:t>
            </a:r>
          </a:p>
        </p:txBody>
      </p:sp>
      <p:sp>
        <p:nvSpPr>
          <p:cNvPr id="3" name="Content Placeholder 2">
            <a:extLst>
              <a:ext uri="{FF2B5EF4-FFF2-40B4-BE49-F238E27FC236}">
                <a16:creationId xmlns:a16="http://schemas.microsoft.com/office/drawing/2014/main" id="{D2DEFB16-6CF6-904D-BB06-0C8F11B5309B}"/>
              </a:ext>
            </a:extLst>
          </p:cNvPr>
          <p:cNvSpPr>
            <a:spLocks noGrp="1"/>
          </p:cNvSpPr>
          <p:nvPr>
            <p:ph idx="1"/>
          </p:nvPr>
        </p:nvSpPr>
        <p:spPr/>
        <p:txBody>
          <a:bodyPr/>
          <a:lstStyle/>
          <a:p>
            <a:r>
              <a:rPr lang="en-US" dirty="0"/>
              <a:t>Ethereum-powered tools and services</a:t>
            </a:r>
          </a:p>
          <a:p>
            <a:r>
              <a:rPr lang="en-US" dirty="0" err="1"/>
              <a:t>Dapps</a:t>
            </a:r>
            <a:r>
              <a:rPr lang="en-US" dirty="0"/>
              <a:t> are a growing movement of applications that use Ethereum to disrupt business models or invent new ones</a:t>
            </a:r>
          </a:p>
        </p:txBody>
      </p:sp>
      <p:sp>
        <p:nvSpPr>
          <p:cNvPr id="4" name="Slide Number Placeholder 3">
            <a:extLst>
              <a:ext uri="{FF2B5EF4-FFF2-40B4-BE49-F238E27FC236}">
                <a16:creationId xmlns:a16="http://schemas.microsoft.com/office/drawing/2014/main" id="{84899A6A-E1A3-E64A-AAB5-3748D25F5C37}"/>
              </a:ext>
            </a:extLst>
          </p:cNvPr>
          <p:cNvSpPr>
            <a:spLocks noGrp="1"/>
          </p:cNvSpPr>
          <p:nvPr>
            <p:ph type="sldNum" sz="quarter" idx="12"/>
          </p:nvPr>
        </p:nvSpPr>
        <p:spPr/>
        <p:txBody>
          <a:bodyPr/>
          <a:lstStyle/>
          <a:p>
            <a:fld id="{5D6FF71F-CF6A-4C46-8F9B-61D49EEA70E3}" type="slidenum">
              <a:rPr lang="en-US" smtClean="0"/>
              <a:t>151</a:t>
            </a:fld>
            <a:endParaRPr lang="en-US"/>
          </a:p>
        </p:txBody>
      </p:sp>
      <p:sp>
        <p:nvSpPr>
          <p:cNvPr id="5" name="TextBox 4">
            <a:extLst>
              <a:ext uri="{FF2B5EF4-FFF2-40B4-BE49-F238E27FC236}">
                <a16:creationId xmlns:a16="http://schemas.microsoft.com/office/drawing/2014/main" id="{323BCC3C-70F4-D74F-910E-BE9A40FFFA03}"/>
              </a:ext>
            </a:extLst>
          </p:cNvPr>
          <p:cNvSpPr txBox="1"/>
          <p:nvPr/>
        </p:nvSpPr>
        <p:spPr>
          <a:xfrm>
            <a:off x="3045619" y="6518295"/>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416694056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8F27-D693-E347-BE27-06D73E0BE342}"/>
              </a:ext>
            </a:extLst>
          </p:cNvPr>
          <p:cNvSpPr>
            <a:spLocks noGrp="1"/>
          </p:cNvSpPr>
          <p:nvPr>
            <p:ph type="title"/>
          </p:nvPr>
        </p:nvSpPr>
        <p:spPr/>
        <p:txBody>
          <a:bodyPr>
            <a:normAutofit/>
          </a:bodyPr>
          <a:lstStyle/>
          <a:p>
            <a:r>
              <a:rPr lang="en-US" dirty="0"/>
              <a:t>The Internet of Assets</a:t>
            </a:r>
          </a:p>
        </p:txBody>
      </p:sp>
      <p:sp>
        <p:nvSpPr>
          <p:cNvPr id="3" name="Content Placeholder 2">
            <a:extLst>
              <a:ext uri="{FF2B5EF4-FFF2-40B4-BE49-F238E27FC236}">
                <a16:creationId xmlns:a16="http://schemas.microsoft.com/office/drawing/2014/main" id="{7ABB69B5-6560-6241-9852-D47178204D4D}"/>
              </a:ext>
            </a:extLst>
          </p:cNvPr>
          <p:cNvSpPr>
            <a:spLocks noGrp="1"/>
          </p:cNvSpPr>
          <p:nvPr>
            <p:ph idx="1"/>
          </p:nvPr>
        </p:nvSpPr>
        <p:spPr>
          <a:xfrm>
            <a:off x="957263" y="1615044"/>
            <a:ext cx="5829300" cy="4738255"/>
          </a:xfrm>
        </p:spPr>
        <p:txBody>
          <a:bodyPr/>
          <a:lstStyle/>
          <a:p>
            <a:r>
              <a:rPr lang="en-US" dirty="0">
                <a:solidFill>
                  <a:srgbClr val="C00000"/>
                </a:solidFill>
              </a:rPr>
              <a:t>Ethereum</a:t>
            </a:r>
            <a:r>
              <a:rPr lang="en-US" dirty="0"/>
              <a:t> isn't just for </a:t>
            </a:r>
            <a:br>
              <a:rPr lang="en-US" dirty="0"/>
            </a:br>
            <a:r>
              <a:rPr lang="en-US" dirty="0">
                <a:solidFill>
                  <a:srgbClr val="C00000"/>
                </a:solidFill>
              </a:rPr>
              <a:t>digital money</a:t>
            </a:r>
            <a:r>
              <a:rPr lang="en-US" dirty="0"/>
              <a:t>. </a:t>
            </a:r>
          </a:p>
          <a:p>
            <a:r>
              <a:rPr lang="en-US" dirty="0"/>
              <a:t>Anything you can own can be </a:t>
            </a:r>
            <a:r>
              <a:rPr lang="en-US" dirty="0">
                <a:solidFill>
                  <a:srgbClr val="C00000"/>
                </a:solidFill>
              </a:rPr>
              <a:t>represented</a:t>
            </a:r>
            <a:r>
              <a:rPr lang="en-US" dirty="0"/>
              <a:t>, </a:t>
            </a:r>
            <a:br>
              <a:rPr lang="en-US" dirty="0"/>
            </a:br>
            <a:r>
              <a:rPr lang="en-US" dirty="0">
                <a:solidFill>
                  <a:srgbClr val="C00000"/>
                </a:solidFill>
              </a:rPr>
              <a:t>traded</a:t>
            </a:r>
            <a:r>
              <a:rPr lang="en-US" dirty="0"/>
              <a:t> and </a:t>
            </a:r>
            <a:br>
              <a:rPr lang="en-US" dirty="0"/>
            </a:br>
            <a:r>
              <a:rPr lang="en-US" dirty="0">
                <a:solidFill>
                  <a:srgbClr val="C00000"/>
                </a:solidFill>
              </a:rPr>
              <a:t>put to use </a:t>
            </a:r>
            <a:r>
              <a:rPr lang="en-US" dirty="0"/>
              <a:t>as </a:t>
            </a:r>
            <a:br>
              <a:rPr lang="en-US" dirty="0"/>
            </a:br>
            <a:r>
              <a:rPr lang="en-US" dirty="0">
                <a:solidFill>
                  <a:srgbClr val="C00000"/>
                </a:solidFill>
              </a:rPr>
              <a:t>non-fungible tokens (NFTs)</a:t>
            </a:r>
            <a:r>
              <a:rPr lang="en-US" dirty="0"/>
              <a:t>.</a:t>
            </a:r>
          </a:p>
        </p:txBody>
      </p:sp>
      <p:sp>
        <p:nvSpPr>
          <p:cNvPr id="4" name="Slide Number Placeholder 3">
            <a:extLst>
              <a:ext uri="{FF2B5EF4-FFF2-40B4-BE49-F238E27FC236}">
                <a16:creationId xmlns:a16="http://schemas.microsoft.com/office/drawing/2014/main" id="{9FD07F69-1B74-C146-B636-6C3F5F939613}"/>
              </a:ext>
            </a:extLst>
          </p:cNvPr>
          <p:cNvSpPr>
            <a:spLocks noGrp="1"/>
          </p:cNvSpPr>
          <p:nvPr>
            <p:ph type="sldNum" sz="quarter" idx="12"/>
          </p:nvPr>
        </p:nvSpPr>
        <p:spPr/>
        <p:txBody>
          <a:bodyPr/>
          <a:lstStyle/>
          <a:p>
            <a:fld id="{5D6FF71F-CF6A-4C46-8F9B-61D49EEA70E3}" type="slidenum">
              <a:rPr lang="en-US" smtClean="0"/>
              <a:t>152</a:t>
            </a:fld>
            <a:endParaRPr lang="en-US"/>
          </a:p>
        </p:txBody>
      </p:sp>
      <p:pic>
        <p:nvPicPr>
          <p:cNvPr id="6" name="Picture 5">
            <a:extLst>
              <a:ext uri="{FF2B5EF4-FFF2-40B4-BE49-F238E27FC236}">
                <a16:creationId xmlns:a16="http://schemas.microsoft.com/office/drawing/2014/main" id="{D674C98E-F0AB-434D-B2DC-D446328A8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86563" y="1523205"/>
            <a:ext cx="4471986" cy="4888603"/>
          </a:xfrm>
          <a:prstGeom prst="rect">
            <a:avLst/>
          </a:prstGeom>
        </p:spPr>
      </p:pic>
      <p:sp>
        <p:nvSpPr>
          <p:cNvPr id="7" name="TextBox 6">
            <a:extLst>
              <a:ext uri="{FF2B5EF4-FFF2-40B4-BE49-F238E27FC236}">
                <a16:creationId xmlns:a16="http://schemas.microsoft.com/office/drawing/2014/main" id="{E76A7769-5E18-2F40-9871-1C05E1986440}"/>
              </a:ext>
            </a:extLst>
          </p:cNvPr>
          <p:cNvSpPr txBox="1"/>
          <p:nvPr/>
        </p:nvSpPr>
        <p:spPr>
          <a:xfrm>
            <a:off x="3045619" y="6518295"/>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358729246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45DA8-E2F4-B642-B239-2780981EF7A7}"/>
              </a:ext>
            </a:extLst>
          </p:cNvPr>
          <p:cNvSpPr>
            <a:spLocks noGrp="1"/>
          </p:cNvSpPr>
          <p:nvPr>
            <p:ph type="title"/>
          </p:nvPr>
        </p:nvSpPr>
        <p:spPr>
          <a:xfrm>
            <a:off x="534389" y="135104"/>
            <a:ext cx="11222181" cy="879309"/>
          </a:xfrm>
        </p:spPr>
        <p:txBody>
          <a:bodyPr/>
          <a:lstStyle/>
          <a:p>
            <a:r>
              <a:rPr lang="en-US" dirty="0"/>
              <a:t>Non-Fungible Tokens (NFT)</a:t>
            </a:r>
          </a:p>
        </p:txBody>
      </p:sp>
      <p:sp>
        <p:nvSpPr>
          <p:cNvPr id="3" name="Content Placeholder 2">
            <a:extLst>
              <a:ext uri="{FF2B5EF4-FFF2-40B4-BE49-F238E27FC236}">
                <a16:creationId xmlns:a16="http://schemas.microsoft.com/office/drawing/2014/main" id="{F7A38322-1D68-A04D-9FFA-4EB3A25FE4AF}"/>
              </a:ext>
            </a:extLst>
          </p:cNvPr>
          <p:cNvSpPr>
            <a:spLocks noGrp="1"/>
          </p:cNvSpPr>
          <p:nvPr>
            <p:ph idx="1"/>
          </p:nvPr>
        </p:nvSpPr>
        <p:spPr>
          <a:xfrm>
            <a:off x="417965" y="899821"/>
            <a:ext cx="11222181" cy="611020"/>
          </a:xfrm>
        </p:spPr>
        <p:txBody>
          <a:bodyPr>
            <a:normAutofit/>
          </a:bodyPr>
          <a:lstStyle/>
          <a:p>
            <a:pPr marL="0" indent="0" algn="ctr">
              <a:buNone/>
            </a:pPr>
            <a:r>
              <a:rPr lang="en-US" dirty="0" err="1"/>
              <a:t>CryptoKitties</a:t>
            </a:r>
            <a:endParaRPr lang="en-US" dirty="0"/>
          </a:p>
        </p:txBody>
      </p:sp>
      <p:sp>
        <p:nvSpPr>
          <p:cNvPr id="4" name="Slide Number Placeholder 3">
            <a:extLst>
              <a:ext uri="{FF2B5EF4-FFF2-40B4-BE49-F238E27FC236}">
                <a16:creationId xmlns:a16="http://schemas.microsoft.com/office/drawing/2014/main" id="{B5B4B13C-2D2A-5240-9B0A-CE812D76A24A}"/>
              </a:ext>
            </a:extLst>
          </p:cNvPr>
          <p:cNvSpPr>
            <a:spLocks noGrp="1"/>
          </p:cNvSpPr>
          <p:nvPr>
            <p:ph type="sldNum" sz="quarter" idx="12"/>
          </p:nvPr>
        </p:nvSpPr>
        <p:spPr/>
        <p:txBody>
          <a:bodyPr/>
          <a:lstStyle/>
          <a:p>
            <a:fld id="{5D6FF71F-CF6A-4C46-8F9B-61D49EEA70E3}" type="slidenum">
              <a:rPr lang="en-US" smtClean="0"/>
              <a:t>153</a:t>
            </a:fld>
            <a:endParaRPr lang="en-US"/>
          </a:p>
        </p:txBody>
      </p:sp>
      <p:sp>
        <p:nvSpPr>
          <p:cNvPr id="7" name="TextBox 6">
            <a:extLst>
              <a:ext uri="{FF2B5EF4-FFF2-40B4-BE49-F238E27FC236}">
                <a16:creationId xmlns:a16="http://schemas.microsoft.com/office/drawing/2014/main" id="{C158FACF-B41E-FA48-B217-A005DDA2939E}"/>
              </a:ext>
            </a:extLst>
          </p:cNvPr>
          <p:cNvSpPr txBox="1"/>
          <p:nvPr/>
        </p:nvSpPr>
        <p:spPr>
          <a:xfrm>
            <a:off x="1844412" y="6507676"/>
            <a:ext cx="8602133" cy="276999"/>
          </a:xfrm>
          <a:prstGeom prst="rect">
            <a:avLst/>
          </a:prstGeom>
          <a:noFill/>
        </p:spPr>
        <p:txBody>
          <a:bodyPr wrap="square">
            <a:spAutoFit/>
          </a:bodyPr>
          <a:lstStyle/>
          <a:p>
            <a:pPr algn="ctr"/>
            <a:r>
              <a:rPr lang="en-US" sz="1200" dirty="0">
                <a:solidFill>
                  <a:schemeClr val="bg1">
                    <a:lumMod val="65000"/>
                  </a:schemeClr>
                </a:solidFill>
              </a:rPr>
              <a:t>Source: Matt </a:t>
            </a:r>
            <a:r>
              <a:rPr lang="en-US" sz="1200" dirty="0" err="1">
                <a:solidFill>
                  <a:schemeClr val="bg1">
                    <a:lumMod val="65000"/>
                  </a:schemeClr>
                </a:solidFill>
              </a:rPr>
              <a:t>Fortnow</a:t>
            </a:r>
            <a:r>
              <a:rPr lang="en-US" sz="1200" dirty="0">
                <a:solidFill>
                  <a:schemeClr val="bg1">
                    <a:lumMod val="65000"/>
                  </a:schemeClr>
                </a:solidFill>
              </a:rPr>
              <a:t> and </a:t>
            </a:r>
            <a:r>
              <a:rPr lang="en-US" sz="1200" dirty="0" err="1">
                <a:solidFill>
                  <a:schemeClr val="bg1">
                    <a:lumMod val="65000"/>
                  </a:schemeClr>
                </a:solidFill>
              </a:rPr>
              <a:t>QuHarrison</a:t>
            </a:r>
            <a:r>
              <a:rPr lang="en-US" sz="1200" dirty="0">
                <a:solidFill>
                  <a:schemeClr val="bg1">
                    <a:lumMod val="65000"/>
                  </a:schemeClr>
                </a:solidFill>
              </a:rPr>
              <a:t> Terry (2021), The NFT Handbook - How to Create, Sell and Buy Non-Fungible Tokens, Wiley</a:t>
            </a:r>
          </a:p>
        </p:txBody>
      </p:sp>
      <p:pic>
        <p:nvPicPr>
          <p:cNvPr id="9" name="Picture 8">
            <a:extLst>
              <a:ext uri="{FF2B5EF4-FFF2-40B4-BE49-F238E27FC236}">
                <a16:creationId xmlns:a16="http://schemas.microsoft.com/office/drawing/2014/main" id="{1A1A8BDB-1F82-D249-AC0B-78FD92279F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8597" y="1514958"/>
            <a:ext cx="8073762" cy="4988601"/>
          </a:xfrm>
          <a:prstGeom prst="rect">
            <a:avLst/>
          </a:prstGeom>
        </p:spPr>
      </p:pic>
      <p:sp>
        <p:nvSpPr>
          <p:cNvPr id="11" name="TextBox 10">
            <a:extLst>
              <a:ext uri="{FF2B5EF4-FFF2-40B4-BE49-F238E27FC236}">
                <a16:creationId xmlns:a16="http://schemas.microsoft.com/office/drawing/2014/main" id="{7BBB75BE-F47B-8048-8E9E-D38B6AA2698B}"/>
              </a:ext>
            </a:extLst>
          </p:cNvPr>
          <p:cNvSpPr txBox="1"/>
          <p:nvPr/>
        </p:nvSpPr>
        <p:spPr>
          <a:xfrm>
            <a:off x="3278712" y="6192912"/>
            <a:ext cx="6100762" cy="369332"/>
          </a:xfrm>
          <a:prstGeom prst="rect">
            <a:avLst/>
          </a:prstGeom>
          <a:noFill/>
        </p:spPr>
        <p:txBody>
          <a:bodyPr wrap="square">
            <a:spAutoFit/>
          </a:bodyPr>
          <a:lstStyle/>
          <a:p>
            <a:pPr algn="ctr"/>
            <a:r>
              <a:rPr lang="en-US" dirty="0">
                <a:hlinkClick r:id="rId3"/>
              </a:rPr>
              <a:t>https://www.cryptokitties.co/</a:t>
            </a:r>
            <a:endParaRPr lang="en-US" dirty="0"/>
          </a:p>
        </p:txBody>
      </p:sp>
    </p:spTree>
    <p:extLst>
      <p:ext uri="{BB962C8B-B14F-4D97-AF65-F5344CB8AC3E}">
        <p14:creationId xmlns:p14="http://schemas.microsoft.com/office/powerpoint/2010/main" val="393959407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72F3-295E-F142-9D8D-499AAAF3DB0A}"/>
              </a:ext>
            </a:extLst>
          </p:cNvPr>
          <p:cNvSpPr>
            <a:spLocks noGrp="1"/>
          </p:cNvSpPr>
          <p:nvPr>
            <p:ph type="title"/>
          </p:nvPr>
        </p:nvSpPr>
        <p:spPr>
          <a:xfrm>
            <a:off x="534389" y="77952"/>
            <a:ext cx="11222181" cy="1325563"/>
          </a:xfrm>
        </p:spPr>
        <p:txBody>
          <a:bodyPr>
            <a:normAutofit fontScale="90000"/>
          </a:bodyPr>
          <a:lstStyle/>
          <a:p>
            <a:r>
              <a:rPr lang="en-US" dirty="0"/>
              <a:t>Top </a:t>
            </a:r>
            <a:r>
              <a:rPr lang="en-US" dirty="0" err="1"/>
              <a:t>Stablecoins</a:t>
            </a:r>
            <a:r>
              <a:rPr lang="en-US" dirty="0"/>
              <a:t> </a:t>
            </a:r>
            <a:br>
              <a:rPr lang="en-US" dirty="0"/>
            </a:br>
            <a:r>
              <a:rPr lang="en-US" sz="4000" dirty="0"/>
              <a:t>(Tether </a:t>
            </a:r>
            <a:r>
              <a:rPr lang="en-US" sz="4000" dirty="0">
                <a:solidFill>
                  <a:srgbClr val="C00000"/>
                </a:solidFill>
              </a:rPr>
              <a:t>USDT</a:t>
            </a:r>
            <a:r>
              <a:rPr lang="en-US" sz="4000" dirty="0"/>
              <a:t>, USD Coin </a:t>
            </a:r>
            <a:r>
              <a:rPr lang="en-US" sz="4000" dirty="0">
                <a:solidFill>
                  <a:srgbClr val="C00000"/>
                </a:solidFill>
              </a:rPr>
              <a:t>USDC</a:t>
            </a:r>
            <a:r>
              <a:rPr lang="en-US" sz="4000" dirty="0"/>
              <a:t>, </a:t>
            </a:r>
            <a:r>
              <a:rPr lang="en-US" sz="4000" dirty="0">
                <a:solidFill>
                  <a:srgbClr val="C00000"/>
                </a:solidFill>
              </a:rPr>
              <a:t>Dai</a:t>
            </a:r>
            <a:r>
              <a:rPr lang="en-US" sz="4000" dirty="0"/>
              <a:t>)</a:t>
            </a:r>
          </a:p>
        </p:txBody>
      </p:sp>
      <p:sp>
        <p:nvSpPr>
          <p:cNvPr id="4" name="Slide Number Placeholder 3">
            <a:extLst>
              <a:ext uri="{FF2B5EF4-FFF2-40B4-BE49-F238E27FC236}">
                <a16:creationId xmlns:a16="http://schemas.microsoft.com/office/drawing/2014/main" id="{EDD7F5BC-04DB-434C-9ABC-D20BD9ABCE01}"/>
              </a:ext>
            </a:extLst>
          </p:cNvPr>
          <p:cNvSpPr>
            <a:spLocks noGrp="1"/>
          </p:cNvSpPr>
          <p:nvPr>
            <p:ph type="sldNum" sz="quarter" idx="12"/>
          </p:nvPr>
        </p:nvSpPr>
        <p:spPr/>
        <p:txBody>
          <a:bodyPr/>
          <a:lstStyle/>
          <a:p>
            <a:fld id="{5D6FF71F-CF6A-4C46-8F9B-61D49EEA70E3}" type="slidenum">
              <a:rPr lang="en-US" smtClean="0"/>
              <a:t>154</a:t>
            </a:fld>
            <a:endParaRPr lang="en-US"/>
          </a:p>
        </p:txBody>
      </p:sp>
      <p:pic>
        <p:nvPicPr>
          <p:cNvPr id="6" name="Picture 5">
            <a:extLst>
              <a:ext uri="{FF2B5EF4-FFF2-40B4-BE49-F238E27FC236}">
                <a16:creationId xmlns:a16="http://schemas.microsoft.com/office/drawing/2014/main" id="{969D674E-E72D-2C40-8E0C-B3D33E33E9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84934" y="1495573"/>
            <a:ext cx="6000750" cy="5066671"/>
          </a:xfrm>
          <a:prstGeom prst="rect">
            <a:avLst/>
          </a:prstGeom>
        </p:spPr>
      </p:pic>
      <p:sp>
        <p:nvSpPr>
          <p:cNvPr id="8" name="TextBox 7">
            <a:extLst>
              <a:ext uri="{FF2B5EF4-FFF2-40B4-BE49-F238E27FC236}">
                <a16:creationId xmlns:a16="http://schemas.microsoft.com/office/drawing/2014/main" id="{CD907AA3-FD67-D646-BA63-6CFD60570311}"/>
              </a:ext>
            </a:extLst>
          </p:cNvPr>
          <p:cNvSpPr txBox="1"/>
          <p:nvPr/>
        </p:nvSpPr>
        <p:spPr>
          <a:xfrm>
            <a:off x="3095625" y="6581001"/>
            <a:ext cx="6100762" cy="276999"/>
          </a:xfrm>
          <a:prstGeom prst="rect">
            <a:avLst/>
          </a:prstGeom>
          <a:noFill/>
        </p:spPr>
        <p:txBody>
          <a:bodyPr wrap="square">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3"/>
              </a:rPr>
              <a:t>https://ethereum.org/en/stablecoins/</a:t>
            </a:r>
            <a:endParaRPr lang="en-US" sz="1200" dirty="0">
              <a:solidFill>
                <a:schemeClr val="bg1">
                  <a:lumMod val="65000"/>
                </a:schemeClr>
              </a:solidFill>
            </a:endParaRPr>
          </a:p>
        </p:txBody>
      </p:sp>
      <p:sp>
        <p:nvSpPr>
          <p:cNvPr id="10" name="TextBox 9">
            <a:extLst>
              <a:ext uri="{FF2B5EF4-FFF2-40B4-BE49-F238E27FC236}">
                <a16:creationId xmlns:a16="http://schemas.microsoft.com/office/drawing/2014/main" id="{7CCE9314-BA75-3340-A4AE-54AB991A6208}"/>
              </a:ext>
            </a:extLst>
          </p:cNvPr>
          <p:cNvSpPr txBox="1"/>
          <p:nvPr/>
        </p:nvSpPr>
        <p:spPr>
          <a:xfrm>
            <a:off x="306316" y="1495573"/>
            <a:ext cx="5578618" cy="3046988"/>
          </a:xfrm>
          <a:prstGeom prst="rect">
            <a:avLst/>
          </a:prstGeom>
          <a:noFill/>
        </p:spPr>
        <p:txBody>
          <a:bodyPr wrap="square">
            <a:spAutoFit/>
          </a:bodyPr>
          <a:lstStyle/>
          <a:p>
            <a:pPr algn="l"/>
            <a:r>
              <a:rPr lang="en-US" sz="3200" b="1" i="0" dirty="0">
                <a:solidFill>
                  <a:srgbClr val="C00000"/>
                </a:solidFill>
                <a:effectLst/>
                <a:latin typeface="Calibri" panose="020F0502020204030204" pitchFamily="34" charset="0"/>
                <a:cs typeface="Calibri" panose="020F0502020204030204" pitchFamily="34" charset="0"/>
              </a:rPr>
              <a:t>Digital money for everyday use</a:t>
            </a:r>
          </a:p>
          <a:p>
            <a:pPr algn="l"/>
            <a:r>
              <a:rPr lang="en-US" sz="3200" i="0" dirty="0" err="1">
                <a:solidFill>
                  <a:srgbClr val="C00000"/>
                </a:solidFill>
                <a:effectLst/>
                <a:latin typeface="Calibri" panose="020F0502020204030204" pitchFamily="34" charset="0"/>
                <a:cs typeface="Calibri" panose="020F0502020204030204" pitchFamily="34" charset="0"/>
              </a:rPr>
              <a:t>Stablecoins</a:t>
            </a:r>
            <a:r>
              <a:rPr lang="en-US" sz="3200" i="0" dirty="0">
                <a:solidFill>
                  <a:srgbClr val="666666"/>
                </a:solidFill>
                <a:effectLst/>
                <a:latin typeface="Calibri" panose="020F0502020204030204" pitchFamily="34" charset="0"/>
                <a:cs typeface="Calibri" panose="020F0502020204030204" pitchFamily="34" charset="0"/>
              </a:rPr>
              <a:t> are </a:t>
            </a:r>
            <a:br>
              <a:rPr lang="en-US" sz="3200" i="0" dirty="0">
                <a:solidFill>
                  <a:srgbClr val="666666"/>
                </a:solidFill>
                <a:effectLst/>
                <a:latin typeface="Calibri" panose="020F0502020204030204" pitchFamily="34" charset="0"/>
                <a:cs typeface="Calibri" panose="020F0502020204030204" pitchFamily="34" charset="0"/>
              </a:rPr>
            </a:br>
            <a:r>
              <a:rPr lang="en-US" sz="3200" i="0" dirty="0">
                <a:solidFill>
                  <a:srgbClr val="C00000"/>
                </a:solidFill>
                <a:effectLst/>
                <a:latin typeface="Calibri" panose="020F0502020204030204" pitchFamily="34" charset="0"/>
                <a:cs typeface="Calibri" panose="020F0502020204030204" pitchFamily="34" charset="0"/>
              </a:rPr>
              <a:t>Ethereum tokens </a:t>
            </a:r>
            <a:r>
              <a:rPr lang="en-US" sz="3200" i="0" dirty="0">
                <a:solidFill>
                  <a:srgbClr val="666666"/>
                </a:solidFill>
                <a:effectLst/>
                <a:latin typeface="Calibri" panose="020F0502020204030204" pitchFamily="34" charset="0"/>
                <a:cs typeface="Calibri" panose="020F0502020204030204" pitchFamily="34" charset="0"/>
              </a:rPr>
              <a:t>designed to </a:t>
            </a:r>
            <a:r>
              <a:rPr lang="en-US" sz="3200" i="0" dirty="0">
                <a:solidFill>
                  <a:srgbClr val="C00000"/>
                </a:solidFill>
                <a:effectLst/>
                <a:latin typeface="Calibri" panose="020F0502020204030204" pitchFamily="34" charset="0"/>
                <a:cs typeface="Calibri" panose="020F0502020204030204" pitchFamily="34" charset="0"/>
              </a:rPr>
              <a:t>stay at a fixed value</a:t>
            </a:r>
            <a:r>
              <a:rPr lang="en-US" sz="3200" i="0" dirty="0">
                <a:solidFill>
                  <a:srgbClr val="666666"/>
                </a:solidFill>
                <a:effectLst/>
                <a:latin typeface="Calibri" panose="020F0502020204030204" pitchFamily="34" charset="0"/>
                <a:cs typeface="Calibri" panose="020F0502020204030204" pitchFamily="34" charset="0"/>
              </a:rPr>
              <a:t>, </a:t>
            </a:r>
            <a:br>
              <a:rPr lang="en-US" sz="3200" i="0" dirty="0">
                <a:solidFill>
                  <a:srgbClr val="666666"/>
                </a:solidFill>
                <a:effectLst/>
                <a:latin typeface="Calibri" panose="020F0502020204030204" pitchFamily="34" charset="0"/>
                <a:cs typeface="Calibri" panose="020F0502020204030204" pitchFamily="34" charset="0"/>
              </a:rPr>
            </a:br>
            <a:r>
              <a:rPr lang="en-US" sz="3200" i="0" dirty="0">
                <a:solidFill>
                  <a:srgbClr val="666666"/>
                </a:solidFill>
                <a:effectLst/>
                <a:latin typeface="Calibri" panose="020F0502020204030204" pitchFamily="34" charset="0"/>
                <a:cs typeface="Calibri" panose="020F0502020204030204" pitchFamily="34" charset="0"/>
              </a:rPr>
              <a:t>even when </a:t>
            </a:r>
            <a:br>
              <a:rPr lang="en-US" sz="3200" i="0" dirty="0">
                <a:solidFill>
                  <a:srgbClr val="666666"/>
                </a:solidFill>
                <a:effectLst/>
                <a:latin typeface="Calibri" panose="020F0502020204030204" pitchFamily="34" charset="0"/>
                <a:cs typeface="Calibri" panose="020F0502020204030204" pitchFamily="34" charset="0"/>
              </a:rPr>
            </a:br>
            <a:r>
              <a:rPr lang="en-US" sz="3200" i="0" dirty="0">
                <a:solidFill>
                  <a:srgbClr val="666666"/>
                </a:solidFill>
                <a:effectLst/>
                <a:latin typeface="Calibri" panose="020F0502020204030204" pitchFamily="34" charset="0"/>
                <a:cs typeface="Calibri" panose="020F0502020204030204" pitchFamily="34" charset="0"/>
              </a:rPr>
              <a:t>the price of ETH changes.</a:t>
            </a:r>
          </a:p>
        </p:txBody>
      </p:sp>
    </p:spTree>
    <p:extLst>
      <p:ext uri="{BB962C8B-B14F-4D97-AF65-F5344CB8AC3E}">
        <p14:creationId xmlns:p14="http://schemas.microsoft.com/office/powerpoint/2010/main" val="319486553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A1B2B-3249-F349-9B00-4CF72B27363E}"/>
              </a:ext>
            </a:extLst>
          </p:cNvPr>
          <p:cNvSpPr>
            <a:spLocks noGrp="1"/>
          </p:cNvSpPr>
          <p:nvPr>
            <p:ph type="title"/>
          </p:nvPr>
        </p:nvSpPr>
        <p:spPr>
          <a:xfrm>
            <a:off x="534389" y="135105"/>
            <a:ext cx="11222181" cy="965034"/>
          </a:xfrm>
        </p:spPr>
        <p:txBody>
          <a:bodyPr/>
          <a:lstStyle/>
          <a:p>
            <a:r>
              <a:rPr lang="en-US" dirty="0"/>
              <a:t>Financial Stability Challenges</a:t>
            </a:r>
          </a:p>
        </p:txBody>
      </p:sp>
      <p:sp>
        <p:nvSpPr>
          <p:cNvPr id="4" name="Slide Number Placeholder 3">
            <a:extLst>
              <a:ext uri="{FF2B5EF4-FFF2-40B4-BE49-F238E27FC236}">
                <a16:creationId xmlns:a16="http://schemas.microsoft.com/office/drawing/2014/main" id="{B148551A-0A81-754A-AEF1-EA98195A2C9B}"/>
              </a:ext>
            </a:extLst>
          </p:cNvPr>
          <p:cNvSpPr>
            <a:spLocks noGrp="1"/>
          </p:cNvSpPr>
          <p:nvPr>
            <p:ph type="sldNum" sz="quarter" idx="12"/>
          </p:nvPr>
        </p:nvSpPr>
        <p:spPr/>
        <p:txBody>
          <a:bodyPr/>
          <a:lstStyle/>
          <a:p>
            <a:fld id="{5D6FF71F-CF6A-4C46-8F9B-61D49EEA70E3}" type="slidenum">
              <a:rPr lang="en-US" smtClean="0"/>
              <a:t>155</a:t>
            </a:fld>
            <a:endParaRPr lang="en-US"/>
          </a:p>
        </p:txBody>
      </p:sp>
      <p:sp>
        <p:nvSpPr>
          <p:cNvPr id="7" name="Rounded Rectangle 6">
            <a:extLst>
              <a:ext uri="{FF2B5EF4-FFF2-40B4-BE49-F238E27FC236}">
                <a16:creationId xmlns:a16="http://schemas.microsoft.com/office/drawing/2014/main" id="{61DB736F-D6F9-A749-9FB1-6A2C3EF05038}"/>
              </a:ext>
            </a:extLst>
          </p:cNvPr>
          <p:cNvSpPr/>
          <p:nvPr/>
        </p:nvSpPr>
        <p:spPr>
          <a:xfrm>
            <a:off x="494139" y="1100139"/>
            <a:ext cx="3237511" cy="1840942"/>
          </a:xfrm>
          <a:prstGeom prst="roundRect">
            <a:avLst>
              <a:gd name="adj" fmla="val 7634"/>
            </a:avLst>
          </a:prstGeom>
          <a:solidFill>
            <a:srgbClr val="548235">
              <a:alpha val="85098"/>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t>Crypto Ecosystem</a:t>
            </a:r>
          </a:p>
        </p:txBody>
      </p:sp>
      <p:sp>
        <p:nvSpPr>
          <p:cNvPr id="8" name="Rounded Rectangle 7">
            <a:extLst>
              <a:ext uri="{FF2B5EF4-FFF2-40B4-BE49-F238E27FC236}">
                <a16:creationId xmlns:a16="http://schemas.microsoft.com/office/drawing/2014/main" id="{130D0B8E-25BE-0142-95E5-46A1B2DC8FB1}"/>
              </a:ext>
            </a:extLst>
          </p:cNvPr>
          <p:cNvSpPr/>
          <p:nvPr/>
        </p:nvSpPr>
        <p:spPr>
          <a:xfrm>
            <a:off x="494139" y="3061810"/>
            <a:ext cx="3237511" cy="1600200"/>
          </a:xfrm>
          <a:prstGeom prst="roundRect">
            <a:avLst>
              <a:gd name="adj" fmla="val 7634"/>
            </a:avLst>
          </a:prstGeom>
          <a:solidFill>
            <a:srgbClr val="C00000">
              <a:alpha val="5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err="1"/>
              <a:t>Stablecoins</a:t>
            </a:r>
            <a:endParaRPr lang="en-US" sz="4800" b="1" dirty="0"/>
          </a:p>
        </p:txBody>
      </p:sp>
      <p:sp>
        <p:nvSpPr>
          <p:cNvPr id="9" name="Rounded Rectangle 8">
            <a:extLst>
              <a:ext uri="{FF2B5EF4-FFF2-40B4-BE49-F238E27FC236}">
                <a16:creationId xmlns:a16="http://schemas.microsoft.com/office/drawing/2014/main" id="{4F4CD329-51D2-B048-ADC1-6AA28D0F1C6C}"/>
              </a:ext>
            </a:extLst>
          </p:cNvPr>
          <p:cNvSpPr/>
          <p:nvPr/>
        </p:nvSpPr>
        <p:spPr>
          <a:xfrm>
            <a:off x="494139" y="4772018"/>
            <a:ext cx="3237511" cy="1600200"/>
          </a:xfrm>
          <a:prstGeom prst="roundRect">
            <a:avLst>
              <a:gd name="adj" fmla="val 7634"/>
            </a:avLst>
          </a:prstGeom>
          <a:solidFill>
            <a:schemeClr val="accent2">
              <a:alpha val="85098"/>
            </a:scheme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t>Macro-Financial</a:t>
            </a:r>
          </a:p>
        </p:txBody>
      </p:sp>
      <p:sp>
        <p:nvSpPr>
          <p:cNvPr id="10" name="Rounded Rectangle 9">
            <a:extLst>
              <a:ext uri="{FF2B5EF4-FFF2-40B4-BE49-F238E27FC236}">
                <a16:creationId xmlns:a16="http://schemas.microsoft.com/office/drawing/2014/main" id="{C8727986-FC52-184D-AFFF-91A6A0BCBAF4}"/>
              </a:ext>
            </a:extLst>
          </p:cNvPr>
          <p:cNvSpPr/>
          <p:nvPr/>
        </p:nvSpPr>
        <p:spPr>
          <a:xfrm>
            <a:off x="3873470" y="4772018"/>
            <a:ext cx="7286327" cy="1600200"/>
          </a:xfrm>
          <a:prstGeom prst="roundRect">
            <a:avLst>
              <a:gd name="adj" fmla="val 7634"/>
            </a:avLst>
          </a:prstGeom>
          <a:solidFill>
            <a:srgbClr val="F8CBAD">
              <a:alpha val="5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indent="-274320">
              <a:buFont typeface="Arial" panose="020B0604020202020204" pitchFamily="34" charset="0"/>
              <a:buChar char="•"/>
            </a:pPr>
            <a:r>
              <a:rPr lang="en-US" sz="2800" b="1" dirty="0" err="1">
                <a:solidFill>
                  <a:schemeClr val="tx1"/>
                </a:solidFill>
              </a:rPr>
              <a:t>Cryptoization</a:t>
            </a:r>
            <a:r>
              <a:rPr lang="en-US" sz="2800" b="1" dirty="0">
                <a:solidFill>
                  <a:schemeClr val="tx1"/>
                </a:solidFill>
              </a:rPr>
              <a:t>, capital flows, and restrictions</a:t>
            </a:r>
          </a:p>
          <a:p>
            <a:pPr indent="-274320">
              <a:buFont typeface="Arial" panose="020B0604020202020204" pitchFamily="34" charset="0"/>
              <a:buChar char="•"/>
            </a:pPr>
            <a:r>
              <a:rPr lang="en-US" sz="2800" b="1" dirty="0">
                <a:solidFill>
                  <a:schemeClr val="tx1"/>
                </a:solidFill>
              </a:rPr>
              <a:t>Monetary policy transmission</a:t>
            </a:r>
          </a:p>
          <a:p>
            <a:pPr indent="-274320">
              <a:buFont typeface="Arial" panose="020B0604020202020204" pitchFamily="34" charset="0"/>
              <a:buChar char="•"/>
            </a:pPr>
            <a:r>
              <a:rPr lang="en-US" sz="2800" b="1" dirty="0">
                <a:solidFill>
                  <a:schemeClr val="tx1"/>
                </a:solidFill>
              </a:rPr>
              <a:t>Bank disintermediation</a:t>
            </a:r>
          </a:p>
        </p:txBody>
      </p:sp>
      <p:sp>
        <p:nvSpPr>
          <p:cNvPr id="11" name="Rounded Rectangle 10">
            <a:extLst>
              <a:ext uri="{FF2B5EF4-FFF2-40B4-BE49-F238E27FC236}">
                <a16:creationId xmlns:a16="http://schemas.microsoft.com/office/drawing/2014/main" id="{27CD0C68-15CF-A144-A343-ADD32F156934}"/>
              </a:ext>
            </a:extLst>
          </p:cNvPr>
          <p:cNvSpPr/>
          <p:nvPr/>
        </p:nvSpPr>
        <p:spPr>
          <a:xfrm>
            <a:off x="3873470" y="3061810"/>
            <a:ext cx="7286327" cy="1600200"/>
          </a:xfrm>
          <a:prstGeom prst="roundRect">
            <a:avLst>
              <a:gd name="adj" fmla="val 7634"/>
            </a:avLst>
          </a:prstGeom>
          <a:solidFill>
            <a:srgbClr val="FF8AD8">
              <a:alpha val="5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indent="-274320">
              <a:buFont typeface="Arial" panose="020B0604020202020204" pitchFamily="34" charset="0"/>
              <a:buChar char="•"/>
            </a:pPr>
            <a:r>
              <a:rPr lang="en-US" sz="2600" b="1" dirty="0">
                <a:solidFill>
                  <a:schemeClr val="tx1"/>
                </a:solidFill>
              </a:rPr>
              <a:t>How stable are </a:t>
            </a:r>
            <a:r>
              <a:rPr lang="en-US" sz="2600" b="1" dirty="0" err="1">
                <a:solidFill>
                  <a:schemeClr val="tx1"/>
                </a:solidFill>
              </a:rPr>
              <a:t>stablecoins</a:t>
            </a:r>
            <a:r>
              <a:rPr lang="en-US" sz="2600" b="1" dirty="0">
                <a:solidFill>
                  <a:schemeClr val="tx1"/>
                </a:solidFill>
              </a:rPr>
              <a:t>?</a:t>
            </a:r>
          </a:p>
          <a:p>
            <a:pPr indent="-274320">
              <a:buFont typeface="Arial" panose="020B0604020202020204" pitchFamily="34" charset="0"/>
              <a:buChar char="•"/>
            </a:pPr>
            <a:r>
              <a:rPr lang="en-US" sz="2600" b="1" dirty="0">
                <a:solidFill>
                  <a:schemeClr val="tx1"/>
                </a:solidFill>
              </a:rPr>
              <a:t>Domestic and global regulatory and supervisory</a:t>
            </a:r>
            <a:br>
              <a:rPr lang="en-US" sz="2600" b="1" dirty="0">
                <a:solidFill>
                  <a:schemeClr val="tx1"/>
                </a:solidFill>
              </a:rPr>
            </a:br>
            <a:r>
              <a:rPr lang="en-US" sz="2600" b="1" dirty="0">
                <a:solidFill>
                  <a:schemeClr val="tx1"/>
                </a:solidFill>
              </a:rPr>
              <a:t>    approaches</a:t>
            </a:r>
          </a:p>
        </p:txBody>
      </p:sp>
      <p:sp>
        <p:nvSpPr>
          <p:cNvPr id="12" name="Rounded Rectangle 11">
            <a:extLst>
              <a:ext uri="{FF2B5EF4-FFF2-40B4-BE49-F238E27FC236}">
                <a16:creationId xmlns:a16="http://schemas.microsoft.com/office/drawing/2014/main" id="{CAFEF7CF-E2C9-FA45-A93D-EC068EE6A399}"/>
              </a:ext>
            </a:extLst>
          </p:cNvPr>
          <p:cNvSpPr/>
          <p:nvPr/>
        </p:nvSpPr>
        <p:spPr>
          <a:xfrm>
            <a:off x="3873470" y="1142090"/>
            <a:ext cx="7286327" cy="1798991"/>
          </a:xfrm>
          <a:prstGeom prst="roundRect">
            <a:avLst>
              <a:gd name="adj" fmla="val 7634"/>
            </a:avLst>
          </a:prstGeom>
          <a:solidFill>
            <a:srgbClr val="A9D18E">
              <a:alpha val="5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indent="-274320">
              <a:buFont typeface="Arial" panose="020B0604020202020204" pitchFamily="34" charset="0"/>
              <a:buChar char="•"/>
            </a:pPr>
            <a:r>
              <a:rPr lang="en-US" sz="2600" b="1" dirty="0">
                <a:solidFill>
                  <a:schemeClr val="tx1"/>
                </a:solidFill>
              </a:rPr>
              <a:t>Operational, cyber, and governance risks</a:t>
            </a:r>
          </a:p>
          <a:p>
            <a:pPr indent="-274320">
              <a:buFont typeface="Arial" panose="020B0604020202020204" pitchFamily="34" charset="0"/>
              <a:buChar char="•"/>
            </a:pPr>
            <a:r>
              <a:rPr lang="en-US" sz="2600" b="1" dirty="0">
                <a:solidFill>
                  <a:schemeClr val="tx1"/>
                </a:solidFill>
              </a:rPr>
              <a:t>Integrity (market and AML/CFT)</a:t>
            </a:r>
            <a:br>
              <a:rPr lang="en-US" b="1" dirty="0">
                <a:solidFill>
                  <a:schemeClr val="tx1"/>
                </a:solidFill>
              </a:rPr>
            </a:br>
            <a:r>
              <a:rPr lang="en-US" sz="1600" b="1" dirty="0">
                <a:solidFill>
                  <a:schemeClr val="tx1"/>
                </a:solidFill>
              </a:rPr>
              <a:t>      </a:t>
            </a:r>
            <a:r>
              <a:rPr lang="en-US" sz="1600" dirty="0">
                <a:solidFill>
                  <a:schemeClr val="tx1"/>
                </a:solidFill>
              </a:rPr>
              <a:t>(</a:t>
            </a:r>
            <a:r>
              <a:rPr lang="en-US" sz="1600" dirty="0">
                <a:solidFill>
                  <a:schemeClr val="tx1"/>
                </a:solidFill>
                <a:latin typeface="HelveticaNeueLTCom"/>
              </a:rPr>
              <a:t>Anti–Money Laundering / Combating the Financing of Terrorism)</a:t>
            </a:r>
            <a:endParaRPr lang="en-US" sz="1600" b="1" dirty="0">
              <a:solidFill>
                <a:schemeClr val="tx1"/>
              </a:solidFill>
            </a:endParaRPr>
          </a:p>
          <a:p>
            <a:pPr indent="-274320">
              <a:buFont typeface="Arial" panose="020B0604020202020204" pitchFamily="34" charset="0"/>
              <a:buChar char="•"/>
            </a:pPr>
            <a:r>
              <a:rPr lang="en-US" sz="2600" b="1" dirty="0">
                <a:solidFill>
                  <a:schemeClr val="tx1"/>
                </a:solidFill>
              </a:rPr>
              <a:t>Data availability / reliability</a:t>
            </a:r>
          </a:p>
          <a:p>
            <a:pPr indent="-274320">
              <a:buFont typeface="Arial" panose="020B0604020202020204" pitchFamily="34" charset="0"/>
              <a:buChar char="•"/>
            </a:pPr>
            <a:r>
              <a:rPr lang="en-US" sz="2600" b="1" dirty="0">
                <a:solidFill>
                  <a:schemeClr val="tx1"/>
                </a:solidFill>
              </a:rPr>
              <a:t>Challenges from cross-boarder </a:t>
            </a:r>
            <a:r>
              <a:rPr lang="en-US" sz="2600" b="1" dirty="0" err="1">
                <a:solidFill>
                  <a:schemeClr val="tx1"/>
                </a:solidFill>
              </a:rPr>
              <a:t>activites</a:t>
            </a:r>
            <a:endParaRPr lang="en-US" sz="2600" b="1" dirty="0">
              <a:solidFill>
                <a:schemeClr val="tx1"/>
              </a:solidFill>
            </a:endParaRPr>
          </a:p>
        </p:txBody>
      </p:sp>
      <p:sp>
        <p:nvSpPr>
          <p:cNvPr id="18" name="TextBox 17">
            <a:extLst>
              <a:ext uri="{FF2B5EF4-FFF2-40B4-BE49-F238E27FC236}">
                <a16:creationId xmlns:a16="http://schemas.microsoft.com/office/drawing/2014/main" id="{7A219FC3-608F-8148-A42F-0DE944643341}"/>
              </a:ext>
            </a:extLst>
          </p:cNvPr>
          <p:cNvSpPr txBox="1"/>
          <p:nvPr/>
        </p:nvSpPr>
        <p:spPr>
          <a:xfrm>
            <a:off x="1127521" y="6482226"/>
            <a:ext cx="9936957" cy="400110"/>
          </a:xfrm>
          <a:prstGeom prst="rect">
            <a:avLst/>
          </a:prstGeom>
          <a:noFill/>
        </p:spPr>
        <p:txBody>
          <a:bodyPr wrap="square">
            <a:spAutoFit/>
          </a:bodyPr>
          <a:lstStyle/>
          <a:p>
            <a:pPr algn="ctr"/>
            <a:r>
              <a:rPr lang="en-US" sz="1000" dirty="0">
                <a:solidFill>
                  <a:schemeClr val="bg1">
                    <a:lumMod val="65000"/>
                  </a:schemeClr>
                </a:solidFill>
              </a:rPr>
              <a:t>Source: Parma Bains, Mohamed </a:t>
            </a:r>
            <a:r>
              <a:rPr lang="en-US" sz="1000" dirty="0" err="1">
                <a:solidFill>
                  <a:schemeClr val="bg1">
                    <a:lumMod val="65000"/>
                  </a:schemeClr>
                </a:solidFill>
              </a:rPr>
              <a:t>Diaby</a:t>
            </a:r>
            <a:r>
              <a:rPr lang="en-US" sz="1000" dirty="0">
                <a:solidFill>
                  <a:schemeClr val="bg1">
                    <a:lumMod val="65000"/>
                  </a:schemeClr>
                </a:solidFill>
              </a:rPr>
              <a:t>, Dimitris </a:t>
            </a:r>
            <a:r>
              <a:rPr lang="en-US" sz="1000" dirty="0" err="1">
                <a:solidFill>
                  <a:schemeClr val="bg1">
                    <a:lumMod val="65000"/>
                  </a:schemeClr>
                </a:solidFill>
              </a:rPr>
              <a:t>Drakopoulos</a:t>
            </a:r>
            <a:r>
              <a:rPr lang="en-US" sz="1000" dirty="0">
                <a:solidFill>
                  <a:schemeClr val="bg1">
                    <a:lumMod val="65000"/>
                  </a:schemeClr>
                </a:solidFill>
              </a:rPr>
              <a:t>, Julia </a:t>
            </a:r>
            <a:r>
              <a:rPr lang="en-US" sz="1000" dirty="0" err="1">
                <a:solidFill>
                  <a:schemeClr val="bg1">
                    <a:lumMod val="65000"/>
                  </a:schemeClr>
                </a:solidFill>
              </a:rPr>
              <a:t>Faltermeier</a:t>
            </a:r>
            <a:r>
              <a:rPr lang="en-US" sz="1000" dirty="0">
                <a:solidFill>
                  <a:schemeClr val="bg1">
                    <a:lumMod val="65000"/>
                  </a:schemeClr>
                </a:solidFill>
              </a:rPr>
              <a:t>, Federico Grinberg, Evan </a:t>
            </a:r>
            <a:r>
              <a:rPr lang="en-US" sz="1000" dirty="0" err="1">
                <a:solidFill>
                  <a:schemeClr val="bg1">
                    <a:lumMod val="65000"/>
                  </a:schemeClr>
                </a:solidFill>
              </a:rPr>
              <a:t>Papageorgiou</a:t>
            </a:r>
            <a:r>
              <a:rPr lang="en-US" sz="1000" dirty="0">
                <a:solidFill>
                  <a:schemeClr val="bg1">
                    <a:lumMod val="65000"/>
                  </a:schemeClr>
                </a:solidFill>
              </a:rPr>
              <a:t>, Dmitri Petrov, Patrick Schneider, and Nobu Sugimoto (2021), </a:t>
            </a:r>
            <a:br>
              <a:rPr lang="en-US" sz="1000" dirty="0">
                <a:solidFill>
                  <a:schemeClr val="bg1">
                    <a:lumMod val="65000"/>
                  </a:schemeClr>
                </a:solidFill>
              </a:rPr>
            </a:br>
            <a:r>
              <a:rPr lang="en-US" sz="1000" dirty="0">
                <a:solidFill>
                  <a:schemeClr val="bg1">
                    <a:lumMod val="65000"/>
                  </a:schemeClr>
                </a:solidFill>
              </a:rPr>
              <a:t>The Crypto Ecosystem and Financial Stability Challenges, International Monetary Fund, October 2021</a:t>
            </a:r>
          </a:p>
        </p:txBody>
      </p:sp>
    </p:spTree>
    <p:extLst>
      <p:ext uri="{BB962C8B-B14F-4D97-AF65-F5344CB8AC3E}">
        <p14:creationId xmlns:p14="http://schemas.microsoft.com/office/powerpoint/2010/main" val="11405493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BA4A6-D66D-4440-B4F8-BCD29CA76001}"/>
              </a:ext>
            </a:extLst>
          </p:cNvPr>
          <p:cNvSpPr>
            <a:spLocks noGrp="1"/>
          </p:cNvSpPr>
          <p:nvPr>
            <p:ph type="title"/>
          </p:nvPr>
        </p:nvSpPr>
        <p:spPr>
          <a:xfrm>
            <a:off x="534389" y="63664"/>
            <a:ext cx="11222181" cy="765009"/>
          </a:xfrm>
        </p:spPr>
        <p:txBody>
          <a:bodyPr>
            <a:normAutofit fontScale="90000"/>
          </a:bodyPr>
          <a:lstStyle/>
          <a:p>
            <a:r>
              <a:rPr lang="en-US" dirty="0"/>
              <a:t>Ethereum </a:t>
            </a:r>
            <a:r>
              <a:rPr lang="en-US" dirty="0" err="1"/>
              <a:t>DeFi</a:t>
            </a:r>
            <a:r>
              <a:rPr lang="en-US" dirty="0"/>
              <a:t> Ecosystem</a:t>
            </a:r>
          </a:p>
        </p:txBody>
      </p:sp>
      <p:sp>
        <p:nvSpPr>
          <p:cNvPr id="4" name="Slide Number Placeholder 3">
            <a:extLst>
              <a:ext uri="{FF2B5EF4-FFF2-40B4-BE49-F238E27FC236}">
                <a16:creationId xmlns:a16="http://schemas.microsoft.com/office/drawing/2014/main" id="{17C5AFBA-EB40-624E-A734-D6D8E33B13F7}"/>
              </a:ext>
            </a:extLst>
          </p:cNvPr>
          <p:cNvSpPr>
            <a:spLocks noGrp="1"/>
          </p:cNvSpPr>
          <p:nvPr>
            <p:ph type="sldNum" sz="quarter" idx="12"/>
          </p:nvPr>
        </p:nvSpPr>
        <p:spPr/>
        <p:txBody>
          <a:bodyPr/>
          <a:lstStyle/>
          <a:p>
            <a:fld id="{5D6FF71F-CF6A-4C46-8F9B-61D49EEA70E3}" type="slidenum">
              <a:rPr lang="en-US" smtClean="0"/>
              <a:t>156</a:t>
            </a:fld>
            <a:endParaRPr lang="en-US"/>
          </a:p>
        </p:txBody>
      </p:sp>
      <p:sp>
        <p:nvSpPr>
          <p:cNvPr id="8" name="TextBox 7">
            <a:extLst>
              <a:ext uri="{FF2B5EF4-FFF2-40B4-BE49-F238E27FC236}">
                <a16:creationId xmlns:a16="http://schemas.microsoft.com/office/drawing/2014/main" id="{9732DA69-C6C8-DE4C-9A8A-FDFCE2C4E868}"/>
              </a:ext>
            </a:extLst>
          </p:cNvPr>
          <p:cNvSpPr txBox="1"/>
          <p:nvPr/>
        </p:nvSpPr>
        <p:spPr>
          <a:xfrm>
            <a:off x="3045619" y="6641548"/>
            <a:ext cx="6100762"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https://cryptodiffer.com/news/ethereum-defi-ecosystem/</a:t>
            </a:r>
            <a:endParaRPr lang="en-US" sz="1000" dirty="0">
              <a:solidFill>
                <a:schemeClr val="bg1">
                  <a:lumMod val="75000"/>
                </a:schemeClr>
              </a:solidFill>
            </a:endParaRPr>
          </a:p>
        </p:txBody>
      </p:sp>
      <p:pic>
        <p:nvPicPr>
          <p:cNvPr id="9" name="Content Placeholder 8">
            <a:extLst>
              <a:ext uri="{FF2B5EF4-FFF2-40B4-BE49-F238E27FC236}">
                <a16:creationId xmlns:a16="http://schemas.microsoft.com/office/drawing/2014/main" id="{7D99C38E-74F5-6B46-B9D3-F88C47F98CF4}"/>
              </a:ext>
            </a:extLst>
          </p:cNvPr>
          <p:cNvPicPr>
            <a:picLocks noGrp="1" noChangeAspect="1"/>
          </p:cNvPicPr>
          <p:nvPr>
            <p:ph idx="1"/>
          </p:nvPr>
        </p:nvPicPr>
        <p:blipFill>
          <a:blip r:embed="rId3"/>
          <a:stretch>
            <a:fillRect/>
          </a:stretch>
        </p:blipFill>
        <p:spPr>
          <a:xfrm>
            <a:off x="1067290" y="828674"/>
            <a:ext cx="10162681" cy="5812874"/>
          </a:xfrm>
        </p:spPr>
      </p:pic>
    </p:spTree>
    <p:extLst>
      <p:ext uri="{BB962C8B-B14F-4D97-AF65-F5344CB8AC3E}">
        <p14:creationId xmlns:p14="http://schemas.microsoft.com/office/powerpoint/2010/main" val="15263071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BA4A6-D66D-4440-B4F8-BCD29CA76001}"/>
              </a:ext>
            </a:extLst>
          </p:cNvPr>
          <p:cNvSpPr>
            <a:spLocks noGrp="1"/>
          </p:cNvSpPr>
          <p:nvPr>
            <p:ph type="title"/>
          </p:nvPr>
        </p:nvSpPr>
        <p:spPr>
          <a:xfrm>
            <a:off x="534389" y="63664"/>
            <a:ext cx="11222181" cy="765009"/>
          </a:xfrm>
        </p:spPr>
        <p:txBody>
          <a:bodyPr>
            <a:normAutofit fontScale="90000"/>
          </a:bodyPr>
          <a:lstStyle/>
          <a:p>
            <a:r>
              <a:rPr lang="en-US" dirty="0"/>
              <a:t>Decentralized Finance (</a:t>
            </a:r>
            <a:r>
              <a:rPr lang="en-US" dirty="0" err="1"/>
              <a:t>DeFi</a:t>
            </a:r>
            <a:r>
              <a:rPr lang="en-US" dirty="0"/>
              <a:t>) Ecosystem</a:t>
            </a:r>
          </a:p>
        </p:txBody>
      </p:sp>
      <p:pic>
        <p:nvPicPr>
          <p:cNvPr id="6" name="Content Placeholder 5">
            <a:extLst>
              <a:ext uri="{FF2B5EF4-FFF2-40B4-BE49-F238E27FC236}">
                <a16:creationId xmlns:a16="http://schemas.microsoft.com/office/drawing/2014/main" id="{688C3BAF-87A3-4841-8CC4-381AD4F22A9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10754" y="773560"/>
            <a:ext cx="9749043" cy="5908511"/>
          </a:xfrm>
        </p:spPr>
      </p:pic>
      <p:sp>
        <p:nvSpPr>
          <p:cNvPr id="4" name="Slide Number Placeholder 3">
            <a:extLst>
              <a:ext uri="{FF2B5EF4-FFF2-40B4-BE49-F238E27FC236}">
                <a16:creationId xmlns:a16="http://schemas.microsoft.com/office/drawing/2014/main" id="{17C5AFBA-EB40-624E-A734-D6D8E33B13F7}"/>
              </a:ext>
            </a:extLst>
          </p:cNvPr>
          <p:cNvSpPr>
            <a:spLocks noGrp="1"/>
          </p:cNvSpPr>
          <p:nvPr>
            <p:ph type="sldNum" sz="quarter" idx="12"/>
          </p:nvPr>
        </p:nvSpPr>
        <p:spPr/>
        <p:txBody>
          <a:bodyPr/>
          <a:lstStyle/>
          <a:p>
            <a:fld id="{5D6FF71F-CF6A-4C46-8F9B-61D49EEA70E3}" type="slidenum">
              <a:rPr lang="en-US" smtClean="0"/>
              <a:t>157</a:t>
            </a:fld>
            <a:endParaRPr lang="en-US"/>
          </a:p>
        </p:txBody>
      </p:sp>
      <p:sp>
        <p:nvSpPr>
          <p:cNvPr id="8" name="TextBox 7">
            <a:extLst>
              <a:ext uri="{FF2B5EF4-FFF2-40B4-BE49-F238E27FC236}">
                <a16:creationId xmlns:a16="http://schemas.microsoft.com/office/drawing/2014/main" id="{9732DA69-C6C8-DE4C-9A8A-FDFCE2C4E868}"/>
              </a:ext>
            </a:extLst>
          </p:cNvPr>
          <p:cNvSpPr txBox="1"/>
          <p:nvPr/>
        </p:nvSpPr>
        <p:spPr>
          <a:xfrm>
            <a:off x="3045619" y="6641548"/>
            <a:ext cx="6100762"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3"/>
              </a:rPr>
              <a:t>https://tokeny.com/defi-ecosystem/</a:t>
            </a:r>
            <a:endParaRPr lang="en-US" sz="1000" dirty="0">
              <a:solidFill>
                <a:schemeClr val="bg1">
                  <a:lumMod val="75000"/>
                </a:schemeClr>
              </a:solidFill>
            </a:endParaRPr>
          </a:p>
        </p:txBody>
      </p:sp>
    </p:spTree>
    <p:extLst>
      <p:ext uri="{BB962C8B-B14F-4D97-AF65-F5344CB8AC3E}">
        <p14:creationId xmlns:p14="http://schemas.microsoft.com/office/powerpoint/2010/main" val="193856510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7F0A-C635-DB4B-B7F9-5C9D9D3B8B1E}"/>
              </a:ext>
            </a:extLst>
          </p:cNvPr>
          <p:cNvSpPr>
            <a:spLocks noGrp="1"/>
          </p:cNvSpPr>
          <p:nvPr>
            <p:ph type="title"/>
          </p:nvPr>
        </p:nvSpPr>
        <p:spPr/>
        <p:txBody>
          <a:bodyPr>
            <a:normAutofit/>
          </a:bodyPr>
          <a:lstStyle/>
          <a:p>
            <a:r>
              <a:rPr lang="en-US" sz="6600" dirty="0"/>
              <a:t>Outline</a:t>
            </a:r>
          </a:p>
        </p:txBody>
      </p:sp>
      <p:sp>
        <p:nvSpPr>
          <p:cNvPr id="3" name="Content Placeholder 2">
            <a:extLst>
              <a:ext uri="{FF2B5EF4-FFF2-40B4-BE49-F238E27FC236}">
                <a16:creationId xmlns:a16="http://schemas.microsoft.com/office/drawing/2014/main" id="{AE1FF0B8-9D70-E143-B9B8-FB291114403D}"/>
              </a:ext>
            </a:extLst>
          </p:cNvPr>
          <p:cNvSpPr>
            <a:spLocks noGrp="1"/>
          </p:cNvSpPr>
          <p:nvPr>
            <p:ph idx="1"/>
          </p:nvPr>
        </p:nvSpPr>
        <p:spPr/>
        <p:txBody>
          <a:bodyPr>
            <a:normAutofit fontScale="92500" lnSpcReduction="10000"/>
          </a:bodyPr>
          <a:lstStyle/>
          <a:p>
            <a:pPr marL="320040" indent="-320040"/>
            <a:r>
              <a:rPr lang="en-US" sz="4400" dirty="0"/>
              <a:t>AI for Text Analytics</a:t>
            </a:r>
          </a:p>
          <a:p>
            <a:pPr marL="777240" lvl="1" indent="-320040"/>
            <a:r>
              <a:rPr lang="en-US" sz="4000" dirty="0"/>
              <a:t>Natural Language Processing with Transformers: Building Language Applications with Hugging Face</a:t>
            </a:r>
          </a:p>
          <a:p>
            <a:pPr marL="777240" lvl="1" indent="-320040"/>
            <a:r>
              <a:rPr lang="en-US" sz="4000" dirty="0"/>
              <a:t>Practical Natural Language Processing</a:t>
            </a:r>
          </a:p>
          <a:p>
            <a:pPr marL="320040" indent="-320040"/>
            <a:r>
              <a:rPr lang="en-US" sz="4400" dirty="0"/>
              <a:t>FinTech: Financial Services Innovation</a:t>
            </a:r>
            <a:endParaRPr lang="en-US" sz="4000" dirty="0"/>
          </a:p>
          <a:p>
            <a:pPr marL="320040" indent="-320040"/>
            <a:r>
              <a:rPr lang="en-US" sz="4000" dirty="0">
                <a:solidFill>
                  <a:srgbClr val="C00000"/>
                </a:solidFill>
              </a:rPr>
              <a:t>Artificial Intelligence for Knowledge Graphs of Cryptocurrency Anti-money Laundering in Fintech</a:t>
            </a:r>
          </a:p>
        </p:txBody>
      </p:sp>
      <p:sp>
        <p:nvSpPr>
          <p:cNvPr id="4" name="Slide Number Placeholder 3">
            <a:extLst>
              <a:ext uri="{FF2B5EF4-FFF2-40B4-BE49-F238E27FC236}">
                <a16:creationId xmlns:a16="http://schemas.microsoft.com/office/drawing/2014/main" id="{944F6EF3-100B-094B-BE5B-979F6BD5D30F}"/>
              </a:ext>
            </a:extLst>
          </p:cNvPr>
          <p:cNvSpPr>
            <a:spLocks noGrp="1"/>
          </p:cNvSpPr>
          <p:nvPr>
            <p:ph type="sldNum" sz="quarter" idx="12"/>
          </p:nvPr>
        </p:nvSpPr>
        <p:spPr/>
        <p:txBody>
          <a:bodyPr/>
          <a:lstStyle/>
          <a:p>
            <a:fld id="{5D6FF71F-CF6A-4C46-8F9B-61D49EEA70E3}" type="slidenum">
              <a:rPr lang="en-US" smtClean="0"/>
              <a:t>158</a:t>
            </a:fld>
            <a:endParaRPr lang="en-US"/>
          </a:p>
        </p:txBody>
      </p:sp>
    </p:spTree>
    <p:extLst>
      <p:ext uri="{BB962C8B-B14F-4D97-AF65-F5344CB8AC3E}">
        <p14:creationId xmlns:p14="http://schemas.microsoft.com/office/powerpoint/2010/main" val="197021722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67D42-C071-0746-9E64-B1C0514B91D2}"/>
              </a:ext>
            </a:extLst>
          </p:cNvPr>
          <p:cNvSpPr>
            <a:spLocks noGrp="1"/>
          </p:cNvSpPr>
          <p:nvPr>
            <p:ph type="ctrTitle"/>
          </p:nvPr>
        </p:nvSpPr>
        <p:spPr>
          <a:xfrm>
            <a:off x="360217" y="1121893"/>
            <a:ext cx="11305310" cy="2271839"/>
          </a:xfrm>
        </p:spPr>
        <p:txBody>
          <a:bodyPr>
            <a:normAutofit/>
          </a:bodyPr>
          <a:lstStyle/>
          <a:p>
            <a:r>
              <a:rPr lang="en-US" sz="4800" dirty="0">
                <a:solidFill>
                  <a:srgbClr val="C00000"/>
                </a:solidFill>
              </a:rPr>
              <a:t>Artificial Intelligence for Knowledge Graphs of Cryptocurrency Anti-money Laundering </a:t>
            </a:r>
            <a:br>
              <a:rPr lang="en-US" sz="4800" dirty="0">
                <a:solidFill>
                  <a:srgbClr val="C00000"/>
                </a:solidFill>
              </a:rPr>
            </a:br>
            <a:r>
              <a:rPr lang="en-US" sz="4800" dirty="0">
                <a:solidFill>
                  <a:srgbClr val="C00000"/>
                </a:solidFill>
              </a:rPr>
              <a:t>in Fintech</a:t>
            </a:r>
          </a:p>
        </p:txBody>
      </p:sp>
      <p:sp>
        <p:nvSpPr>
          <p:cNvPr id="3" name="Subtitle 2">
            <a:extLst>
              <a:ext uri="{FF2B5EF4-FFF2-40B4-BE49-F238E27FC236}">
                <a16:creationId xmlns:a16="http://schemas.microsoft.com/office/drawing/2014/main" id="{9BE82808-41C8-3541-8427-6C814A499C4E}"/>
              </a:ext>
            </a:extLst>
          </p:cNvPr>
          <p:cNvSpPr>
            <a:spLocks noGrp="1"/>
          </p:cNvSpPr>
          <p:nvPr>
            <p:ph type="subTitle" idx="1"/>
          </p:nvPr>
        </p:nvSpPr>
        <p:spPr>
          <a:xfrm>
            <a:off x="1487744" y="104264"/>
            <a:ext cx="9144000" cy="895694"/>
          </a:xfrm>
        </p:spPr>
        <p:txBody>
          <a:bodyPr>
            <a:normAutofit fontScale="70000" lnSpcReduction="20000"/>
          </a:bodyPr>
          <a:lstStyle/>
          <a:p>
            <a:pPr>
              <a:lnSpc>
                <a:spcPct val="120000"/>
              </a:lnSpc>
              <a:spcBef>
                <a:spcPts val="0"/>
              </a:spcBef>
            </a:pPr>
            <a:r>
              <a:rPr lang="en-US" dirty="0">
                <a:solidFill>
                  <a:schemeClr val="bg1">
                    <a:lumMod val="50000"/>
                  </a:schemeClr>
                </a:solidFill>
              </a:rPr>
              <a:t>The 12th International Workshop on Mining and Analyzing Social Networks for Decision Support (MSNDS 2021)</a:t>
            </a:r>
            <a:br>
              <a:rPr lang="en-US" dirty="0">
                <a:solidFill>
                  <a:schemeClr val="bg1">
                    <a:lumMod val="50000"/>
                  </a:schemeClr>
                </a:solidFill>
              </a:rPr>
            </a:br>
            <a:r>
              <a:rPr lang="en-US" dirty="0">
                <a:solidFill>
                  <a:schemeClr val="bg1">
                    <a:lumMod val="50000"/>
                  </a:schemeClr>
                </a:solidFill>
              </a:rPr>
              <a:t>ASONAM 2021, Virtual Event, Netherlands, November 8-11, 2021 </a:t>
            </a:r>
          </a:p>
        </p:txBody>
      </p:sp>
      <p:sp>
        <p:nvSpPr>
          <p:cNvPr id="4" name="Slide Number Placeholder 3">
            <a:extLst>
              <a:ext uri="{FF2B5EF4-FFF2-40B4-BE49-F238E27FC236}">
                <a16:creationId xmlns:a16="http://schemas.microsoft.com/office/drawing/2014/main" id="{61075702-275C-EC48-88A7-DE704319104B}"/>
              </a:ext>
            </a:extLst>
          </p:cNvPr>
          <p:cNvSpPr>
            <a:spLocks noGrp="1"/>
          </p:cNvSpPr>
          <p:nvPr>
            <p:ph type="sldNum" sz="quarter" idx="12"/>
          </p:nvPr>
        </p:nvSpPr>
        <p:spPr/>
        <p:txBody>
          <a:bodyPr/>
          <a:lstStyle/>
          <a:p>
            <a:fld id="{5D6FF71F-CF6A-4C46-8F9B-61D49EEA70E3}" type="slidenum">
              <a:rPr lang="en-US" smtClean="0"/>
              <a:t>159</a:t>
            </a:fld>
            <a:endParaRPr lang="en-US"/>
          </a:p>
        </p:txBody>
      </p:sp>
      <p:pic>
        <p:nvPicPr>
          <p:cNvPr id="6" name="Picture 4" descr="http://mail.tku.edu.tw/myday/images/Myday_Photo.jpg">
            <a:extLst>
              <a:ext uri="{FF2B5EF4-FFF2-40B4-BE49-F238E27FC236}">
                <a16:creationId xmlns:a16="http://schemas.microsoft.com/office/drawing/2014/main" id="{B70FF53B-DC87-8947-814D-5F9D6A8FEBF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60338" y="4280502"/>
            <a:ext cx="1343037" cy="1662807"/>
          </a:xfrm>
          <a:prstGeom prst="rect">
            <a:avLst/>
          </a:prstGeom>
          <a:noFill/>
        </p:spPr>
      </p:pic>
      <p:pic>
        <p:nvPicPr>
          <p:cNvPr id="7" name="Picture 6">
            <a:extLst>
              <a:ext uri="{FF2B5EF4-FFF2-40B4-BE49-F238E27FC236}">
                <a16:creationId xmlns:a16="http://schemas.microsoft.com/office/drawing/2014/main" id="{CF23D206-BC99-514C-B5C0-F6D5C12969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7C060C21-0FBF-B146-9B75-B6BC75ABEB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
        <p:nvSpPr>
          <p:cNvPr id="9" name="TextBox 8">
            <a:extLst>
              <a:ext uri="{FF2B5EF4-FFF2-40B4-BE49-F238E27FC236}">
                <a16:creationId xmlns:a16="http://schemas.microsoft.com/office/drawing/2014/main" id="{B6770CC9-9FCC-9341-91B4-C427AB550C1B}"/>
              </a:ext>
            </a:extLst>
          </p:cNvPr>
          <p:cNvSpPr txBox="1"/>
          <p:nvPr/>
        </p:nvSpPr>
        <p:spPr>
          <a:xfrm>
            <a:off x="642345" y="6396335"/>
            <a:ext cx="10907310" cy="461665"/>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The 12th International Workshop on Mining and Analyzing Social Networks for Decision Support (MSNDS 2021), </a:t>
            </a:r>
            <a:b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b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The 2021 IEEE/ACM International Conference on Advances in Social Networks Analysis and Mining (ASONAM 2021), Virtual Event, Netherlands, November 8-11, 2021</a:t>
            </a:r>
          </a:p>
        </p:txBody>
      </p:sp>
      <p:pic>
        <p:nvPicPr>
          <p:cNvPr id="12" name="Picture 11">
            <a:extLst>
              <a:ext uri="{FF2B5EF4-FFF2-40B4-BE49-F238E27FC236}">
                <a16:creationId xmlns:a16="http://schemas.microsoft.com/office/drawing/2014/main" id="{747B0886-1BC9-EB4E-BC19-DB63E8DC71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pic>
        <p:nvPicPr>
          <p:cNvPr id="13" name="Picture 12">
            <a:extLst>
              <a:ext uri="{FF2B5EF4-FFF2-40B4-BE49-F238E27FC236}">
                <a16:creationId xmlns:a16="http://schemas.microsoft.com/office/drawing/2014/main" id="{825AFF68-55EF-E644-899B-629CA3F69F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662" y="4869076"/>
            <a:ext cx="421513" cy="511280"/>
          </a:xfrm>
          <a:prstGeom prst="rect">
            <a:avLst/>
          </a:prstGeom>
        </p:spPr>
      </p:pic>
      <p:pic>
        <p:nvPicPr>
          <p:cNvPr id="14" name="Picture 13">
            <a:extLst>
              <a:ext uri="{FF2B5EF4-FFF2-40B4-BE49-F238E27FC236}">
                <a16:creationId xmlns:a16="http://schemas.microsoft.com/office/drawing/2014/main" id="{210AD5AA-B6EC-A04D-81ED-A4C9745838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647" y="5301392"/>
            <a:ext cx="511280" cy="511280"/>
          </a:xfrm>
          <a:prstGeom prst="rect">
            <a:avLst/>
          </a:prstGeom>
        </p:spPr>
      </p:pic>
      <p:pic>
        <p:nvPicPr>
          <p:cNvPr id="15" name="Picture 14">
            <a:extLst>
              <a:ext uri="{FF2B5EF4-FFF2-40B4-BE49-F238E27FC236}">
                <a16:creationId xmlns:a16="http://schemas.microsoft.com/office/drawing/2014/main" id="{34598370-D331-5E4F-99AD-2E8F20E16BF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2842" y="5296698"/>
            <a:ext cx="511280" cy="511280"/>
          </a:xfrm>
          <a:prstGeom prst="rect">
            <a:avLst/>
          </a:prstGeom>
        </p:spPr>
      </p:pic>
      <p:pic>
        <p:nvPicPr>
          <p:cNvPr id="16" name="Picture 15">
            <a:extLst>
              <a:ext uri="{FF2B5EF4-FFF2-40B4-BE49-F238E27FC236}">
                <a16:creationId xmlns:a16="http://schemas.microsoft.com/office/drawing/2014/main" id="{5CB14793-FA5C-C64B-8D83-F964E12EC4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0309" y="4346688"/>
            <a:ext cx="935665" cy="421967"/>
          </a:xfrm>
          <a:prstGeom prst="rect">
            <a:avLst/>
          </a:prstGeom>
        </p:spPr>
      </p:pic>
      <p:pic>
        <p:nvPicPr>
          <p:cNvPr id="17" name="Picture 16">
            <a:extLst>
              <a:ext uri="{FF2B5EF4-FFF2-40B4-BE49-F238E27FC236}">
                <a16:creationId xmlns:a16="http://schemas.microsoft.com/office/drawing/2014/main" id="{8A84D011-4DBC-4B44-85D3-EA578C290A5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4177" y="83114"/>
            <a:ext cx="888332" cy="888332"/>
          </a:xfrm>
          <a:prstGeom prst="rect">
            <a:avLst/>
          </a:prstGeom>
        </p:spPr>
      </p:pic>
      <p:sp>
        <p:nvSpPr>
          <p:cNvPr id="19" name="Subtitle 2">
            <a:extLst>
              <a:ext uri="{FF2B5EF4-FFF2-40B4-BE49-F238E27FC236}">
                <a16:creationId xmlns:a16="http://schemas.microsoft.com/office/drawing/2014/main" id="{BC6F96F9-F328-344C-AA7B-33101D77BA04}"/>
              </a:ext>
            </a:extLst>
          </p:cNvPr>
          <p:cNvSpPr txBox="1">
            <a:spLocks/>
          </p:cNvSpPr>
          <p:nvPr/>
        </p:nvSpPr>
        <p:spPr>
          <a:xfrm>
            <a:off x="2674730" y="4161567"/>
            <a:ext cx="7374814" cy="2281778"/>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2800" dirty="0">
                <a:solidFill>
                  <a:srgbClr val="898989"/>
                </a:solidFill>
                <a:cs typeface="Calibri" panose="020F0502020204030204" pitchFamily="34" charset="0"/>
                <a:hlinkClick r:id="rId11"/>
              </a:rPr>
              <a:t>Min-Yuh Day</a:t>
            </a:r>
            <a:r>
              <a:rPr lang="en-US" altLang="zh-TW" sz="128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28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28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28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2800" dirty="0">
                <a:solidFill>
                  <a:schemeClr val="accent1"/>
                </a:solidFill>
                <a:latin typeface="Calibri" panose="020F0502020204030204" pitchFamily="34" charset="0"/>
                <a:ea typeface="標楷體" pitchFamily="65" charset="-120"/>
                <a:cs typeface="Calibri" panose="020F0502020204030204" pitchFamily="34" charset="0"/>
              </a:rPr>
              <a:t>Associate</a:t>
            </a:r>
            <a:r>
              <a:rPr lang="zh-TW" altLang="en-US" sz="128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28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10400" dirty="0">
                <a:latin typeface="Calibri" panose="020F0502020204030204" pitchFamily="34" charset="0"/>
                <a:cs typeface="Calibri" panose="020F0502020204030204" pitchFamily="34" charset="0"/>
                <a:hlinkClick r:id="rId12"/>
              </a:rPr>
              <a:t>Graduate Institute of Information Management</a:t>
            </a:r>
            <a:r>
              <a:rPr lang="en-US" sz="10400" dirty="0">
                <a:solidFill>
                  <a:schemeClr val="accent1"/>
                </a:solidFill>
                <a:latin typeface="Calibri" panose="020F0502020204030204" pitchFamily="34" charset="0"/>
                <a:ea typeface="標楷體" pitchFamily="65" charset="-120"/>
                <a:cs typeface="Calibri" panose="020F0502020204030204" pitchFamily="34" charset="0"/>
              </a:rPr>
              <a:t>, </a:t>
            </a:r>
            <a:br>
              <a:rPr lang="en-US" sz="10400" dirty="0">
                <a:latin typeface="Calibri" panose="020F0502020204030204" pitchFamily="34" charset="0"/>
                <a:cs typeface="Calibri" panose="020F0502020204030204" pitchFamily="34" charset="0"/>
              </a:rPr>
            </a:br>
            <a:r>
              <a:rPr lang="en-US" sz="10400" dirty="0">
                <a:latin typeface="Calibri" panose="020F0502020204030204" pitchFamily="34" charset="0"/>
                <a:cs typeface="Calibri" panose="020F0502020204030204" pitchFamily="34" charset="0"/>
                <a:hlinkClick r:id="rId13"/>
              </a:rPr>
              <a:t>National Taipei University</a:t>
            </a:r>
            <a:r>
              <a:rPr lang="en-US" sz="10400" dirty="0">
                <a:solidFill>
                  <a:schemeClr val="accent1"/>
                </a:solidFill>
                <a:latin typeface="Calibri" panose="020F0502020204030204" pitchFamily="34" charset="0"/>
                <a:ea typeface="標楷體" pitchFamily="65" charset="-120"/>
                <a:cs typeface="Calibri" panose="020F0502020204030204" pitchFamily="34" charset="0"/>
              </a:rPr>
              <a:t>, Taiwan</a:t>
            </a:r>
            <a:endParaRPr lang="en-US" altLang="zh-TW" sz="10400" dirty="0">
              <a:solidFill>
                <a:schemeClr val="accent1"/>
              </a:solidFill>
              <a:latin typeface="Calibri" panose="020F0502020204030204" pitchFamily="34" charset="0"/>
              <a:ea typeface="標楷體" pitchFamily="65" charset="-120"/>
              <a:cs typeface="Calibri" panose="020F0502020204030204" pitchFamily="34" charset="0"/>
              <a:hlinkClick r:id="rId14">
                <a:extLst>
                  <a:ext uri="{A12FA001-AC4F-418D-AE19-62706E023703}">
                    <ahyp:hlinkClr xmlns:ahyp="http://schemas.microsoft.com/office/drawing/2018/hyperlinkcolor" val="tx"/>
                  </a:ext>
                </a:extLst>
              </a:hlinkClick>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15"/>
              </a:rPr>
              <a:t>https://web.ntpu.edu.tw/~myday</a:t>
            </a:r>
            <a:endParaRPr lang="en-US" sz="4800" b="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F290518-9D8D-7740-BD46-323A082672FA}"/>
              </a:ext>
            </a:extLst>
          </p:cNvPr>
          <p:cNvSpPr txBox="1"/>
          <p:nvPr/>
        </p:nvSpPr>
        <p:spPr>
          <a:xfrm>
            <a:off x="908482" y="3422903"/>
            <a:ext cx="10907310" cy="307777"/>
          </a:xfrm>
          <a:prstGeom prst="rect">
            <a:avLst/>
          </a:prstGeom>
          <a:noFill/>
        </p:spPr>
        <p:txBody>
          <a:bodyPr wrap="square" rtlCol="0">
            <a:spAutoFit/>
          </a:bodyPr>
          <a:lstStyle/>
          <a:p>
            <a:pPr algn="ctr"/>
            <a:r>
              <a:rPr lang="en-US" altLang="zh-TW" sz="14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Time: November 8, 2021, 14:00 – 15:40 [Amsterdam Time GMT+2] MSNDS 2021 (</a:t>
            </a:r>
            <a:r>
              <a:rPr lang="en-US" altLang="zh-TW" sz="1400" dirty="0" err="1">
                <a:solidFill>
                  <a:schemeClr val="bg1">
                    <a:lumMod val="65000"/>
                  </a:schemeClr>
                </a:solidFill>
                <a:latin typeface="Calibri" panose="020F0502020204030204" pitchFamily="34" charset="0"/>
                <a:ea typeface="Heiti TC Medium" pitchFamily="2" charset="-128"/>
                <a:cs typeface="Calibri" panose="020F0502020204030204" pitchFamily="34" charset="0"/>
              </a:rPr>
              <a:t>Room:Tehran</a:t>
            </a:r>
            <a:r>
              <a:rPr lang="en-US" altLang="zh-TW" sz="14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a:t>
            </a:r>
          </a:p>
        </p:txBody>
      </p:sp>
    </p:spTree>
    <p:extLst>
      <p:ext uri="{BB962C8B-B14F-4D97-AF65-F5344CB8AC3E}">
        <p14:creationId xmlns:p14="http://schemas.microsoft.com/office/powerpoint/2010/main" val="3996626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6D17B-4055-584E-AC62-6E24BF3CE415}"/>
              </a:ext>
            </a:extLst>
          </p:cNvPr>
          <p:cNvSpPr>
            <a:spLocks noGrp="1"/>
          </p:cNvSpPr>
          <p:nvPr>
            <p:ph type="title"/>
          </p:nvPr>
        </p:nvSpPr>
        <p:spPr>
          <a:xfrm>
            <a:off x="1775520" y="274638"/>
            <a:ext cx="8712968" cy="1143000"/>
          </a:xfrm>
        </p:spPr>
        <p:txBody>
          <a:bodyPr>
            <a:noAutofit/>
          </a:bodyPr>
          <a:lstStyle/>
          <a:p>
            <a:r>
              <a:rPr lang="en-US" sz="5000" dirty="0">
                <a:solidFill>
                  <a:schemeClr val="accent1"/>
                </a:solidFill>
              </a:rPr>
              <a:t>IMTKU Emotional Dialogue System Architecture</a:t>
            </a:r>
          </a:p>
        </p:txBody>
      </p:sp>
      <p:sp>
        <p:nvSpPr>
          <p:cNvPr id="4" name="Slide Number Placeholder 3">
            <a:extLst>
              <a:ext uri="{FF2B5EF4-FFF2-40B4-BE49-F238E27FC236}">
                <a16:creationId xmlns:a16="http://schemas.microsoft.com/office/drawing/2014/main" id="{3F47B367-C242-AA46-9BEC-B3B00B22909E}"/>
              </a:ext>
            </a:extLst>
          </p:cNvPr>
          <p:cNvSpPr>
            <a:spLocks noGrp="1"/>
          </p:cNvSpPr>
          <p:nvPr>
            <p:ph type="sldNum" sz="quarter" idx="12"/>
          </p:nvPr>
        </p:nvSpPr>
        <p:spPr/>
        <p:txBody>
          <a:bodyPr/>
          <a:lstStyle/>
          <a:p>
            <a:fld id="{97AE402F-9171-4F92-A403-4FC7DED30397}" type="slidenum">
              <a:rPr lang="zh-TW" altLang="en-US" smtClean="0"/>
              <a:t>16</a:t>
            </a:fld>
            <a:endParaRPr lang="zh-TW" altLang="en-US"/>
          </a:p>
        </p:txBody>
      </p:sp>
      <p:cxnSp>
        <p:nvCxnSpPr>
          <p:cNvPr id="6" name="直線接點 189">
            <a:extLst>
              <a:ext uri="{FF2B5EF4-FFF2-40B4-BE49-F238E27FC236}">
                <a16:creationId xmlns:a16="http://schemas.microsoft.com/office/drawing/2014/main" id="{F0B6DB87-5FD1-F844-8DA3-11BB1D18D597}"/>
              </a:ext>
            </a:extLst>
          </p:cNvPr>
          <p:cNvCxnSpPr>
            <a:cxnSpLocks/>
            <a:stCxn id="9" idx="3"/>
            <a:endCxn id="10" idx="1"/>
          </p:cNvCxnSpPr>
          <p:nvPr/>
        </p:nvCxnSpPr>
        <p:spPr>
          <a:xfrm flipV="1">
            <a:off x="7954046" y="4009015"/>
            <a:ext cx="628017"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圓角矩形 190">
            <a:extLst>
              <a:ext uri="{FF2B5EF4-FFF2-40B4-BE49-F238E27FC236}">
                <a16:creationId xmlns:a16="http://schemas.microsoft.com/office/drawing/2014/main" id="{0697120B-0DD6-D04A-8A47-23A3DAB98A01}"/>
              </a:ext>
            </a:extLst>
          </p:cNvPr>
          <p:cNvSpPr/>
          <p:nvPr/>
        </p:nvSpPr>
        <p:spPr>
          <a:xfrm>
            <a:off x="1775521" y="1916833"/>
            <a:ext cx="3116399" cy="186054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Retrieval-Based Model</a:t>
            </a:r>
            <a:endParaRPr kumimoji="1" lang="zh-TW" altLang="en-US" sz="3200" b="1" dirty="0">
              <a:solidFill>
                <a:schemeClr val="tx1"/>
              </a:solidFill>
            </a:endParaRPr>
          </a:p>
        </p:txBody>
      </p:sp>
      <p:sp>
        <p:nvSpPr>
          <p:cNvPr id="8" name="圓角矩形 191">
            <a:extLst>
              <a:ext uri="{FF2B5EF4-FFF2-40B4-BE49-F238E27FC236}">
                <a16:creationId xmlns:a16="http://schemas.microsoft.com/office/drawing/2014/main" id="{CF65E2D9-F7A1-3E40-8F69-F77ADFC26A5F}"/>
              </a:ext>
            </a:extLst>
          </p:cNvPr>
          <p:cNvSpPr/>
          <p:nvPr/>
        </p:nvSpPr>
        <p:spPr>
          <a:xfrm>
            <a:off x="1775521" y="4110166"/>
            <a:ext cx="3116398" cy="186054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Generation-Based Model</a:t>
            </a:r>
            <a:endParaRPr kumimoji="1" lang="zh-TW" altLang="en-US" sz="3200" b="1" dirty="0">
              <a:solidFill>
                <a:schemeClr val="tx1"/>
              </a:solidFill>
            </a:endParaRPr>
          </a:p>
        </p:txBody>
      </p:sp>
      <p:sp>
        <p:nvSpPr>
          <p:cNvPr id="9" name="圓角矩形 192">
            <a:extLst>
              <a:ext uri="{FF2B5EF4-FFF2-40B4-BE49-F238E27FC236}">
                <a16:creationId xmlns:a16="http://schemas.microsoft.com/office/drawing/2014/main" id="{5BC3F19E-751B-444E-BF50-A0B3E0DF719C}"/>
              </a:ext>
            </a:extLst>
          </p:cNvPr>
          <p:cNvSpPr/>
          <p:nvPr/>
        </p:nvSpPr>
        <p:spPr>
          <a:xfrm>
            <a:off x="5519937" y="2491120"/>
            <a:ext cx="2434109" cy="3035791"/>
          </a:xfrm>
          <a:prstGeom prst="roundRect">
            <a:avLst/>
          </a:prstGeom>
          <a:solidFill>
            <a:srgbClr val="FFD57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Emotion </a:t>
            </a:r>
            <a:r>
              <a:rPr kumimoji="1" lang="en-US" altLang="zh-TW" sz="3000" b="1" dirty="0">
                <a:solidFill>
                  <a:schemeClr val="tx1"/>
                </a:solidFill>
              </a:rPr>
              <a:t>Classification</a:t>
            </a:r>
            <a:r>
              <a:rPr kumimoji="1" lang="en-US" altLang="zh-TW" sz="3200" b="1" dirty="0">
                <a:solidFill>
                  <a:schemeClr val="tx1"/>
                </a:solidFill>
              </a:rPr>
              <a:t> </a:t>
            </a:r>
            <a:br>
              <a:rPr kumimoji="1" lang="en-US" altLang="zh-TW" sz="3200" b="1" dirty="0">
                <a:solidFill>
                  <a:schemeClr val="tx1"/>
                </a:solidFill>
              </a:rPr>
            </a:br>
            <a:r>
              <a:rPr kumimoji="1" lang="en-US" altLang="zh-TW" sz="3200" b="1" dirty="0">
                <a:solidFill>
                  <a:schemeClr val="tx1"/>
                </a:solidFill>
              </a:rPr>
              <a:t>Model</a:t>
            </a:r>
            <a:endParaRPr kumimoji="1" lang="zh-TW" altLang="en-US" sz="3200" b="1" dirty="0">
              <a:solidFill>
                <a:schemeClr val="tx1"/>
              </a:solidFill>
            </a:endParaRPr>
          </a:p>
        </p:txBody>
      </p:sp>
      <p:sp>
        <p:nvSpPr>
          <p:cNvPr id="10" name="圓角矩形 195">
            <a:extLst>
              <a:ext uri="{FF2B5EF4-FFF2-40B4-BE49-F238E27FC236}">
                <a16:creationId xmlns:a16="http://schemas.microsoft.com/office/drawing/2014/main" id="{060CBDDD-FBD1-BE40-B3D9-422027425552}"/>
              </a:ext>
            </a:extLst>
          </p:cNvPr>
          <p:cNvSpPr/>
          <p:nvPr/>
        </p:nvSpPr>
        <p:spPr>
          <a:xfrm>
            <a:off x="8582062" y="2491119"/>
            <a:ext cx="1906426" cy="3035790"/>
          </a:xfrm>
          <a:prstGeom prst="roundRect">
            <a:avLst/>
          </a:prstGeom>
          <a:solidFill>
            <a:srgbClr val="D5899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Response</a:t>
            </a:r>
          </a:p>
          <a:p>
            <a:pPr algn="ctr"/>
            <a:r>
              <a:rPr kumimoji="1" lang="en-US" altLang="zh-TW" sz="3200" b="1" dirty="0">
                <a:solidFill>
                  <a:schemeClr val="tx1"/>
                </a:solidFill>
              </a:rPr>
              <a:t>Ranking</a:t>
            </a:r>
            <a:endParaRPr kumimoji="1" lang="zh-TW" altLang="en-US" sz="3200" b="1" dirty="0">
              <a:solidFill>
                <a:schemeClr val="tx1"/>
              </a:solidFill>
            </a:endParaRPr>
          </a:p>
        </p:txBody>
      </p:sp>
      <p:cxnSp>
        <p:nvCxnSpPr>
          <p:cNvPr id="11" name="Elbow Connector 10">
            <a:extLst>
              <a:ext uri="{FF2B5EF4-FFF2-40B4-BE49-F238E27FC236}">
                <a16:creationId xmlns:a16="http://schemas.microsoft.com/office/drawing/2014/main" id="{E7890090-8E16-7543-91B5-C601EBA5A121}"/>
              </a:ext>
            </a:extLst>
          </p:cNvPr>
          <p:cNvCxnSpPr>
            <a:cxnSpLocks/>
            <a:stCxn id="7" idx="3"/>
            <a:endCxn id="9" idx="1"/>
          </p:cNvCxnSpPr>
          <p:nvPr/>
        </p:nvCxnSpPr>
        <p:spPr>
          <a:xfrm>
            <a:off x="4891920" y="2847107"/>
            <a:ext cx="628017" cy="1161908"/>
          </a:xfrm>
          <a:prstGeom prst="bentConnector3">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33088CFE-7087-8242-93EB-1FDBACAFCD07}"/>
              </a:ext>
            </a:extLst>
          </p:cNvPr>
          <p:cNvCxnSpPr>
            <a:cxnSpLocks/>
            <a:stCxn id="8" idx="3"/>
            <a:endCxn id="9" idx="1"/>
          </p:cNvCxnSpPr>
          <p:nvPr/>
        </p:nvCxnSpPr>
        <p:spPr>
          <a:xfrm flipV="1">
            <a:off x="4891920" y="4009016"/>
            <a:ext cx="628017" cy="1031425"/>
          </a:xfrm>
          <a:prstGeom prst="bentConnector3">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副標題 2">
            <a:extLst>
              <a:ext uri="{FF2B5EF4-FFF2-40B4-BE49-F238E27FC236}">
                <a16:creationId xmlns:a16="http://schemas.microsoft.com/office/drawing/2014/main" id="{50E19E93-54B5-764B-8E15-837C68BDAA33}"/>
              </a:ext>
            </a:extLst>
          </p:cNvPr>
          <p:cNvSpPr txBox="1">
            <a:spLocks/>
          </p:cNvSpPr>
          <p:nvPr/>
        </p:nvSpPr>
        <p:spPr>
          <a:xfrm>
            <a:off x="2933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19" name="文字方塊 25">
            <a:extLst>
              <a:ext uri="{FF2B5EF4-FFF2-40B4-BE49-F238E27FC236}">
                <a16:creationId xmlns:a16="http://schemas.microsoft.com/office/drawing/2014/main" id="{7C5BD87C-ACBE-3741-907B-199285B3CBB3}"/>
              </a:ext>
            </a:extLst>
          </p:cNvPr>
          <p:cNvSpPr txBox="1"/>
          <p:nvPr/>
        </p:nvSpPr>
        <p:spPr>
          <a:xfrm>
            <a:off x="8467594" y="1580600"/>
            <a:ext cx="652743" cy="1200329"/>
          </a:xfrm>
          <a:prstGeom prst="rect">
            <a:avLst/>
          </a:prstGeom>
          <a:noFill/>
        </p:spPr>
        <p:txBody>
          <a:bodyPr wrap="none" rtlCol="0">
            <a:spAutoFit/>
          </a:bodyPr>
          <a:lstStyle/>
          <a:p>
            <a:r>
              <a:rPr lang="en-US" altLang="zh-TW" sz="7200" b="1" dirty="0">
                <a:solidFill>
                  <a:srgbClr val="C00000"/>
                </a:solidFill>
              </a:rPr>
              <a:t>4</a:t>
            </a:r>
            <a:endParaRPr lang="zh-TW" altLang="en-US" sz="7200" b="1" dirty="0">
              <a:solidFill>
                <a:srgbClr val="C00000"/>
              </a:solidFill>
            </a:endParaRPr>
          </a:p>
        </p:txBody>
      </p:sp>
      <p:sp>
        <p:nvSpPr>
          <p:cNvPr id="20" name="文字方塊 25">
            <a:extLst>
              <a:ext uri="{FF2B5EF4-FFF2-40B4-BE49-F238E27FC236}">
                <a16:creationId xmlns:a16="http://schemas.microsoft.com/office/drawing/2014/main" id="{91B07ECB-B1B4-2D40-9E48-7836800834A3}"/>
              </a:ext>
            </a:extLst>
          </p:cNvPr>
          <p:cNvSpPr txBox="1"/>
          <p:nvPr/>
        </p:nvSpPr>
        <p:spPr>
          <a:xfrm>
            <a:off x="5495211" y="1556793"/>
            <a:ext cx="652743" cy="1200329"/>
          </a:xfrm>
          <a:prstGeom prst="rect">
            <a:avLst/>
          </a:prstGeom>
          <a:noFill/>
        </p:spPr>
        <p:txBody>
          <a:bodyPr wrap="none" rtlCol="0">
            <a:spAutoFit/>
          </a:bodyPr>
          <a:lstStyle/>
          <a:p>
            <a:r>
              <a:rPr lang="en-US" altLang="zh-TW" sz="7200" b="1" dirty="0">
                <a:solidFill>
                  <a:srgbClr val="C00000"/>
                </a:solidFill>
              </a:rPr>
              <a:t>3</a:t>
            </a:r>
            <a:endParaRPr lang="zh-TW" altLang="en-US" sz="7200" b="1" dirty="0">
              <a:solidFill>
                <a:srgbClr val="C00000"/>
              </a:solidFill>
            </a:endParaRPr>
          </a:p>
        </p:txBody>
      </p:sp>
      <p:sp>
        <p:nvSpPr>
          <p:cNvPr id="21" name="文字方塊 25">
            <a:extLst>
              <a:ext uri="{FF2B5EF4-FFF2-40B4-BE49-F238E27FC236}">
                <a16:creationId xmlns:a16="http://schemas.microsoft.com/office/drawing/2014/main" id="{9810BDA7-564A-FE41-A7C7-7A65624B526D}"/>
              </a:ext>
            </a:extLst>
          </p:cNvPr>
          <p:cNvSpPr txBox="1"/>
          <p:nvPr/>
        </p:nvSpPr>
        <p:spPr>
          <a:xfrm>
            <a:off x="1775521" y="1007731"/>
            <a:ext cx="652743" cy="1200329"/>
          </a:xfrm>
          <a:prstGeom prst="rect">
            <a:avLst/>
          </a:prstGeom>
          <a:noFill/>
        </p:spPr>
        <p:txBody>
          <a:bodyPr wrap="none" rtlCol="0">
            <a:spAutoFit/>
          </a:bodyPr>
          <a:lstStyle/>
          <a:p>
            <a:r>
              <a:rPr lang="en-US" altLang="zh-TW" sz="7200" b="1" dirty="0">
                <a:solidFill>
                  <a:srgbClr val="C00000"/>
                </a:solidFill>
              </a:rPr>
              <a:t>1</a:t>
            </a:r>
            <a:endParaRPr lang="zh-TW" altLang="en-US" sz="7200" b="1" dirty="0">
              <a:solidFill>
                <a:srgbClr val="C00000"/>
              </a:solidFill>
            </a:endParaRPr>
          </a:p>
        </p:txBody>
      </p:sp>
      <p:sp>
        <p:nvSpPr>
          <p:cNvPr id="22" name="文字方塊 25">
            <a:extLst>
              <a:ext uri="{FF2B5EF4-FFF2-40B4-BE49-F238E27FC236}">
                <a16:creationId xmlns:a16="http://schemas.microsoft.com/office/drawing/2014/main" id="{958D9EDD-AB8C-C049-881B-28C70E7526CE}"/>
              </a:ext>
            </a:extLst>
          </p:cNvPr>
          <p:cNvSpPr txBox="1"/>
          <p:nvPr/>
        </p:nvSpPr>
        <p:spPr>
          <a:xfrm>
            <a:off x="1775520" y="5599019"/>
            <a:ext cx="652743" cy="1200329"/>
          </a:xfrm>
          <a:prstGeom prst="rect">
            <a:avLst/>
          </a:prstGeom>
          <a:noFill/>
        </p:spPr>
        <p:txBody>
          <a:bodyPr wrap="none" rtlCol="0">
            <a:spAutoFit/>
          </a:bodyPr>
          <a:lstStyle/>
          <a:p>
            <a:r>
              <a:rPr lang="en-US" altLang="zh-TW" sz="7200" b="1" dirty="0">
                <a:solidFill>
                  <a:srgbClr val="C00000"/>
                </a:solidFill>
              </a:rPr>
              <a:t>2</a:t>
            </a:r>
            <a:endParaRPr lang="zh-TW" altLang="en-US" sz="7200" b="1" dirty="0">
              <a:solidFill>
                <a:srgbClr val="C00000"/>
              </a:solidFill>
            </a:endParaRPr>
          </a:p>
        </p:txBody>
      </p:sp>
      <p:pic>
        <p:nvPicPr>
          <p:cNvPr id="23" name="Picture 5" descr="C:\Users\myday\Downloads\TKU-logo-12cm.jpg">
            <a:extLst>
              <a:ext uri="{FF2B5EF4-FFF2-40B4-BE49-F238E27FC236}">
                <a16:creationId xmlns:a16="http://schemas.microsoft.com/office/drawing/2014/main" id="{3414E102-27F8-034C-8DB1-280FACD5BAD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04855" y="50878"/>
            <a:ext cx="427649" cy="425794"/>
          </a:xfrm>
          <a:prstGeom prst="rect">
            <a:avLst/>
          </a:prstGeom>
          <a:noFill/>
          <a:ln w="9525">
            <a:noFill/>
            <a:miter lim="800000"/>
            <a:headEnd/>
            <a:tailEnd/>
          </a:ln>
        </p:spPr>
      </p:pic>
    </p:spTree>
    <p:extLst>
      <p:ext uri="{BB962C8B-B14F-4D97-AF65-F5344CB8AC3E}">
        <p14:creationId xmlns:p14="http://schemas.microsoft.com/office/powerpoint/2010/main" val="385455037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A79DD-8677-984D-8F4C-81318F717D72}"/>
              </a:ext>
            </a:extLst>
          </p:cNvPr>
          <p:cNvSpPr>
            <a:spLocks noGrp="1"/>
          </p:cNvSpPr>
          <p:nvPr>
            <p:ph type="title"/>
          </p:nvPr>
        </p:nvSpPr>
        <p:spPr>
          <a:xfrm>
            <a:off x="534389" y="56101"/>
            <a:ext cx="11222181" cy="1084096"/>
          </a:xfrm>
        </p:spPr>
        <p:txBody>
          <a:bodyPr>
            <a:normAutofit/>
          </a:bodyPr>
          <a:lstStyle/>
          <a:p>
            <a:r>
              <a:rPr lang="en-US" dirty="0"/>
              <a:t>Knowledge Graph (KG)</a:t>
            </a:r>
          </a:p>
        </p:txBody>
      </p:sp>
      <p:sp>
        <p:nvSpPr>
          <p:cNvPr id="3" name="Content Placeholder 2">
            <a:extLst>
              <a:ext uri="{FF2B5EF4-FFF2-40B4-BE49-F238E27FC236}">
                <a16:creationId xmlns:a16="http://schemas.microsoft.com/office/drawing/2014/main" id="{94781EDD-AB81-474C-8CEA-566191CDF06B}"/>
              </a:ext>
            </a:extLst>
          </p:cNvPr>
          <p:cNvSpPr>
            <a:spLocks noGrp="1"/>
          </p:cNvSpPr>
          <p:nvPr>
            <p:ph idx="1"/>
          </p:nvPr>
        </p:nvSpPr>
        <p:spPr>
          <a:xfrm>
            <a:off x="484909" y="1140197"/>
            <a:ext cx="11271661" cy="5134099"/>
          </a:xfrm>
        </p:spPr>
        <p:txBody>
          <a:bodyPr>
            <a:noAutofit/>
          </a:bodyPr>
          <a:lstStyle/>
          <a:p>
            <a:pPr>
              <a:spcAft>
                <a:spcPts val="600"/>
              </a:spcAft>
            </a:pPr>
            <a:r>
              <a:rPr lang="en-US" dirty="0">
                <a:solidFill>
                  <a:srgbClr val="C00000"/>
                </a:solidFill>
              </a:rPr>
              <a:t>Knowledge Graph (KG)</a:t>
            </a:r>
          </a:p>
          <a:p>
            <a:pPr lvl="1">
              <a:spcAft>
                <a:spcPts val="600"/>
              </a:spcAft>
            </a:pPr>
            <a:r>
              <a:rPr lang="en-US" dirty="0"/>
              <a:t>A knowledge graph is a multi-relational graph composed of </a:t>
            </a:r>
            <a:br>
              <a:rPr lang="en-US" dirty="0"/>
            </a:br>
            <a:r>
              <a:rPr lang="en-US" dirty="0">
                <a:solidFill>
                  <a:schemeClr val="accent1"/>
                </a:solidFill>
              </a:rPr>
              <a:t>entities</a:t>
            </a:r>
            <a:r>
              <a:rPr lang="en-US" dirty="0"/>
              <a:t> and </a:t>
            </a:r>
            <a:r>
              <a:rPr lang="en-US" dirty="0">
                <a:solidFill>
                  <a:srgbClr val="C00000"/>
                </a:solidFill>
              </a:rPr>
              <a:t>relations</a:t>
            </a:r>
            <a:r>
              <a:rPr lang="en-US" dirty="0"/>
              <a:t>, which are regarded as </a:t>
            </a:r>
            <a:br>
              <a:rPr lang="en-US" dirty="0"/>
            </a:br>
            <a:r>
              <a:rPr lang="en-US" dirty="0">
                <a:solidFill>
                  <a:schemeClr val="accent1"/>
                </a:solidFill>
              </a:rPr>
              <a:t>nodes</a:t>
            </a:r>
            <a:r>
              <a:rPr lang="en-US" dirty="0"/>
              <a:t> and different types of </a:t>
            </a:r>
            <a:r>
              <a:rPr lang="en-US" dirty="0">
                <a:solidFill>
                  <a:srgbClr val="C00000"/>
                </a:solidFill>
              </a:rPr>
              <a:t>edges</a:t>
            </a:r>
            <a:r>
              <a:rPr lang="en-US" dirty="0"/>
              <a:t>, respectively (Ji et al., 2021). </a:t>
            </a:r>
          </a:p>
          <a:p>
            <a:pPr lvl="1">
              <a:spcAft>
                <a:spcPts val="600"/>
              </a:spcAft>
            </a:pPr>
            <a:r>
              <a:rPr lang="en-US" dirty="0"/>
              <a:t>Represents knowledge as </a:t>
            </a:r>
            <a:r>
              <a:rPr lang="en-US" dirty="0">
                <a:solidFill>
                  <a:schemeClr val="accent1"/>
                </a:solidFill>
              </a:rPr>
              <a:t>concepts (entities) </a:t>
            </a:r>
            <a:r>
              <a:rPr lang="en-US" dirty="0"/>
              <a:t>and </a:t>
            </a:r>
            <a:br>
              <a:rPr lang="en-US" dirty="0"/>
            </a:br>
            <a:r>
              <a:rPr lang="en-US" dirty="0"/>
              <a:t>their </a:t>
            </a:r>
            <a:r>
              <a:rPr lang="en-US" dirty="0">
                <a:solidFill>
                  <a:srgbClr val="C00000"/>
                </a:solidFill>
              </a:rPr>
              <a:t>relationships (Facts)</a:t>
            </a:r>
          </a:p>
          <a:p>
            <a:pPr lvl="1">
              <a:spcAft>
                <a:spcPts val="600"/>
              </a:spcAft>
            </a:pPr>
            <a:r>
              <a:rPr lang="en-US" dirty="0">
                <a:solidFill>
                  <a:srgbClr val="C00000"/>
                </a:solidFill>
              </a:rPr>
              <a:t>Triple</a:t>
            </a:r>
            <a:r>
              <a:rPr lang="en-US" dirty="0"/>
              <a:t> of facts</a:t>
            </a:r>
          </a:p>
          <a:p>
            <a:pPr lvl="2">
              <a:spcAft>
                <a:spcPts val="600"/>
              </a:spcAft>
            </a:pPr>
            <a:r>
              <a:rPr lang="en-US" sz="2800" i="1" dirty="0">
                <a:latin typeface="Times New Roman" panose="02020603050405020304" pitchFamily="18" charset="0"/>
                <a:cs typeface="Times New Roman" panose="02020603050405020304" pitchFamily="18" charset="0"/>
              </a:rPr>
              <a:t>SPO: (subject, predicate, object)</a:t>
            </a:r>
          </a:p>
          <a:p>
            <a:pPr lvl="2">
              <a:spcAft>
                <a:spcPts val="600"/>
              </a:spcAft>
            </a:pPr>
            <a:r>
              <a:rPr lang="en-US" sz="2800" i="1" dirty="0">
                <a:solidFill>
                  <a:srgbClr val="C00000"/>
                </a:solidFill>
                <a:latin typeface="Times New Roman" panose="02020603050405020304" pitchFamily="18" charset="0"/>
                <a:cs typeface="Times New Roman" panose="02020603050405020304" pitchFamily="18" charset="0"/>
              </a:rPr>
              <a:t>HRT: (head, relation, tail)</a:t>
            </a:r>
          </a:p>
          <a:p>
            <a:pPr>
              <a:spcAft>
                <a:spcPts val="600"/>
              </a:spcAft>
            </a:pPr>
            <a:r>
              <a:rPr lang="en-US" sz="3600" dirty="0"/>
              <a:t>Common Knowledge Graph: </a:t>
            </a:r>
            <a:r>
              <a:rPr lang="en-US" sz="3200" dirty="0" err="1"/>
              <a:t>DBpedia</a:t>
            </a:r>
            <a:r>
              <a:rPr lang="en-US" dirty="0"/>
              <a:t>, </a:t>
            </a:r>
            <a:r>
              <a:rPr lang="en-US" sz="3200" dirty="0"/>
              <a:t>YAGO, </a:t>
            </a:r>
            <a:r>
              <a:rPr lang="en-US" sz="3200" dirty="0" err="1"/>
              <a:t>Wikidata</a:t>
            </a:r>
            <a:endParaRPr lang="en-US" sz="3200" dirty="0"/>
          </a:p>
        </p:txBody>
      </p:sp>
      <p:sp>
        <p:nvSpPr>
          <p:cNvPr id="4" name="Slide Number Placeholder 3">
            <a:extLst>
              <a:ext uri="{FF2B5EF4-FFF2-40B4-BE49-F238E27FC236}">
                <a16:creationId xmlns:a16="http://schemas.microsoft.com/office/drawing/2014/main" id="{C7C93548-EF36-C245-AFC8-168B5A66DC43}"/>
              </a:ext>
            </a:extLst>
          </p:cNvPr>
          <p:cNvSpPr>
            <a:spLocks noGrp="1"/>
          </p:cNvSpPr>
          <p:nvPr>
            <p:ph type="sldNum" sz="quarter" idx="12"/>
          </p:nvPr>
        </p:nvSpPr>
        <p:spPr/>
        <p:txBody>
          <a:bodyPr/>
          <a:lstStyle/>
          <a:p>
            <a:fld id="{5D6FF71F-CF6A-4C46-8F9B-61D49EEA70E3}" type="slidenum">
              <a:rPr lang="en-US" smtClean="0"/>
              <a:t>160</a:t>
            </a:fld>
            <a:endParaRPr lang="en-US"/>
          </a:p>
        </p:txBody>
      </p:sp>
    </p:spTree>
    <p:extLst>
      <p:ext uri="{BB962C8B-B14F-4D97-AF65-F5344CB8AC3E}">
        <p14:creationId xmlns:p14="http://schemas.microsoft.com/office/powerpoint/2010/main" val="254976018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A5A68-85B7-504A-BF63-C30A96942958}"/>
              </a:ext>
            </a:extLst>
          </p:cNvPr>
          <p:cNvSpPr>
            <a:spLocks noGrp="1"/>
          </p:cNvSpPr>
          <p:nvPr>
            <p:ph type="title"/>
          </p:nvPr>
        </p:nvSpPr>
        <p:spPr/>
        <p:txBody>
          <a:bodyPr>
            <a:normAutofit/>
          </a:bodyPr>
          <a:lstStyle/>
          <a:p>
            <a:r>
              <a:rPr lang="en-US" dirty="0"/>
              <a:t>Knowledge Graph, Facts, Triple, Embedding</a:t>
            </a:r>
          </a:p>
        </p:txBody>
      </p:sp>
      <p:sp>
        <p:nvSpPr>
          <p:cNvPr id="3" name="Content Placeholder 2">
            <a:extLst>
              <a:ext uri="{FF2B5EF4-FFF2-40B4-BE49-F238E27FC236}">
                <a16:creationId xmlns:a16="http://schemas.microsoft.com/office/drawing/2014/main" id="{035A8CD7-33D8-824A-B621-7FED16EDD47F}"/>
              </a:ext>
            </a:extLst>
          </p:cNvPr>
          <p:cNvSpPr>
            <a:spLocks noGrp="1"/>
          </p:cNvSpPr>
          <p:nvPr>
            <p:ph idx="1"/>
          </p:nvPr>
        </p:nvSpPr>
        <p:spPr>
          <a:xfrm>
            <a:off x="534389" y="1460668"/>
            <a:ext cx="11222181" cy="4892632"/>
          </a:xfrm>
        </p:spPr>
        <p:txBody>
          <a:bodyPr>
            <a:normAutofit/>
          </a:bodyPr>
          <a:lstStyle/>
          <a:p>
            <a:pPr>
              <a:lnSpc>
                <a:spcPct val="110000"/>
              </a:lnSpc>
              <a:spcAft>
                <a:spcPts val="600"/>
              </a:spcAft>
            </a:pPr>
            <a:r>
              <a:rPr lang="en-US" b="0" i="1" dirty="0">
                <a:latin typeface="Times New Roman" panose="02020603050405020304" pitchFamily="18" charset="0"/>
                <a:cs typeface="Times New Roman" panose="02020603050405020304" pitchFamily="18" charset="0"/>
              </a:rPr>
              <a:t>G</a:t>
            </a:r>
          </a:p>
          <a:p>
            <a:pPr lvl="1">
              <a:lnSpc>
                <a:spcPct val="110000"/>
              </a:lnSpc>
              <a:spcAft>
                <a:spcPts val="600"/>
              </a:spcAft>
            </a:pPr>
            <a:r>
              <a:rPr lang="en-US" b="0" dirty="0">
                <a:latin typeface="Times New Roman" panose="02020603050405020304" pitchFamily="18" charset="0"/>
                <a:cs typeface="Times New Roman" panose="02020603050405020304" pitchFamily="18" charset="0"/>
              </a:rPr>
              <a:t>Knowledge graph</a:t>
            </a:r>
          </a:p>
          <a:p>
            <a:pPr>
              <a:lnSpc>
                <a:spcPct val="110000"/>
              </a:lnSpc>
              <a:spcAft>
                <a:spcPts val="600"/>
              </a:spcAft>
            </a:pPr>
            <a:r>
              <a:rPr lang="en-US" b="0" i="1" dirty="0">
                <a:latin typeface="Times New Roman" panose="02020603050405020304" pitchFamily="18" charset="0"/>
                <a:cs typeface="Times New Roman" panose="02020603050405020304" pitchFamily="18" charset="0"/>
              </a:rPr>
              <a:t>F</a:t>
            </a:r>
          </a:p>
          <a:p>
            <a:pPr lvl="1">
              <a:lnSpc>
                <a:spcPct val="110000"/>
              </a:lnSpc>
              <a:spcAft>
                <a:spcPts val="600"/>
              </a:spcAft>
            </a:pPr>
            <a:r>
              <a:rPr lang="en-US" b="0" dirty="0">
                <a:latin typeface="Times New Roman" panose="02020603050405020304" pitchFamily="18" charset="0"/>
                <a:cs typeface="Times New Roman" panose="02020603050405020304" pitchFamily="18" charset="0"/>
              </a:rPr>
              <a:t>Set of facts</a:t>
            </a:r>
          </a:p>
          <a:p>
            <a:pPr>
              <a:lnSpc>
                <a:spcPct val="110000"/>
              </a:lnSpc>
              <a:spcAft>
                <a:spcPts val="600"/>
              </a:spcAft>
            </a:pPr>
            <a:r>
              <a:rPr lang="en-US" b="0" i="1" dirty="0">
                <a:latin typeface="Times New Roman" panose="02020603050405020304" pitchFamily="18" charset="0"/>
                <a:cs typeface="Times New Roman" panose="02020603050405020304" pitchFamily="18" charset="0"/>
              </a:rPr>
              <a:t>(h, r, t)</a:t>
            </a:r>
          </a:p>
          <a:p>
            <a:pPr lvl="1">
              <a:lnSpc>
                <a:spcPct val="110000"/>
              </a:lnSpc>
              <a:spcAft>
                <a:spcPts val="600"/>
              </a:spcAft>
            </a:pPr>
            <a:r>
              <a:rPr lang="en-US" b="0" dirty="0">
                <a:latin typeface="Times New Roman" panose="02020603050405020304" pitchFamily="18" charset="0"/>
                <a:cs typeface="Times New Roman" panose="02020603050405020304" pitchFamily="18" charset="0"/>
              </a:rPr>
              <a:t>Triple of head, relation, and tail</a:t>
            </a:r>
          </a:p>
          <a:p>
            <a:pPr>
              <a:lnSpc>
                <a:spcPct val="110000"/>
              </a:lnSpc>
              <a:spcAft>
                <a:spcPts val="600"/>
              </a:spcAft>
            </a:pPr>
            <a:r>
              <a:rPr lang="en-US" dirty="0">
                <a:latin typeface="Times New Roman" panose="02020603050405020304" pitchFamily="18" charset="0"/>
                <a:cs typeface="Times New Roman" panose="02020603050405020304" pitchFamily="18" charset="0"/>
              </a:rPr>
              <a:t>(h, r, t) </a:t>
            </a:r>
          </a:p>
          <a:p>
            <a:pPr lvl="1">
              <a:lnSpc>
                <a:spcPct val="110000"/>
              </a:lnSpc>
              <a:spcAft>
                <a:spcPts val="600"/>
              </a:spcAft>
            </a:pPr>
            <a:r>
              <a:rPr lang="en-US" b="0" dirty="0">
                <a:latin typeface="Times New Roman" panose="02020603050405020304" pitchFamily="18" charset="0"/>
                <a:cs typeface="Times New Roman" panose="02020603050405020304" pitchFamily="18" charset="0"/>
              </a:rPr>
              <a:t>Embedding of head, relation, and tail</a:t>
            </a:r>
          </a:p>
        </p:txBody>
      </p:sp>
      <p:sp>
        <p:nvSpPr>
          <p:cNvPr id="4" name="Slide Number Placeholder 3">
            <a:extLst>
              <a:ext uri="{FF2B5EF4-FFF2-40B4-BE49-F238E27FC236}">
                <a16:creationId xmlns:a16="http://schemas.microsoft.com/office/drawing/2014/main" id="{836EBD00-0AEB-4D42-877A-0D5344101986}"/>
              </a:ext>
            </a:extLst>
          </p:cNvPr>
          <p:cNvSpPr>
            <a:spLocks noGrp="1"/>
          </p:cNvSpPr>
          <p:nvPr>
            <p:ph type="sldNum" sz="quarter" idx="12"/>
          </p:nvPr>
        </p:nvSpPr>
        <p:spPr/>
        <p:txBody>
          <a:bodyPr/>
          <a:lstStyle/>
          <a:p>
            <a:fld id="{5D6FF71F-CF6A-4C46-8F9B-61D49EEA70E3}" type="slidenum">
              <a:rPr lang="en-US" smtClean="0"/>
              <a:t>161</a:t>
            </a:fld>
            <a:endParaRPr lang="en-US"/>
          </a:p>
        </p:txBody>
      </p:sp>
      <p:sp>
        <p:nvSpPr>
          <p:cNvPr id="5" name="TextBox 4">
            <a:extLst>
              <a:ext uri="{FF2B5EF4-FFF2-40B4-BE49-F238E27FC236}">
                <a16:creationId xmlns:a16="http://schemas.microsoft.com/office/drawing/2014/main" id="{6D563395-2100-C849-A6DB-606373125C50}"/>
              </a:ext>
            </a:extLst>
          </p:cNvPr>
          <p:cNvSpPr txBox="1"/>
          <p:nvPr/>
        </p:nvSpPr>
        <p:spPr>
          <a:xfrm>
            <a:off x="866275" y="6396335"/>
            <a:ext cx="10138610" cy="461665"/>
          </a:xfrm>
          <a:prstGeom prst="rect">
            <a:avLst/>
          </a:prstGeom>
          <a:noFill/>
        </p:spPr>
        <p:txBody>
          <a:bodyPr wrap="square" rtlCol="0">
            <a:spAutoFit/>
          </a:bodyPr>
          <a:lstStyle/>
          <a:p>
            <a:pPr algn="ctr"/>
            <a:r>
              <a:rPr lang="en-US" sz="1200" dirty="0">
                <a:solidFill>
                  <a:schemeClr val="bg1">
                    <a:lumMod val="75000"/>
                  </a:schemeClr>
                </a:solidFill>
              </a:rPr>
              <a:t>Source: Ji, S., Pan, S., Cambria, E., </a:t>
            </a:r>
            <a:r>
              <a:rPr lang="en-US" sz="1200" dirty="0" err="1">
                <a:solidFill>
                  <a:schemeClr val="bg1">
                    <a:lumMod val="75000"/>
                  </a:schemeClr>
                </a:solidFill>
              </a:rPr>
              <a:t>Marttinen</a:t>
            </a:r>
            <a:r>
              <a:rPr lang="en-US" sz="1200" dirty="0">
                <a:solidFill>
                  <a:schemeClr val="bg1">
                    <a:lumMod val="75000"/>
                  </a:schemeClr>
                </a:solidFill>
              </a:rPr>
              <a:t>, P., &amp; Philip, S. Y. (2021). A survey on knowledge graphs: Representation, acquisition, and applications. </a:t>
            </a:r>
            <a:br>
              <a:rPr lang="en-US" sz="1200" dirty="0">
                <a:solidFill>
                  <a:schemeClr val="bg1">
                    <a:lumMod val="75000"/>
                  </a:schemeClr>
                </a:solidFill>
              </a:rPr>
            </a:br>
            <a:r>
              <a:rPr lang="en-US" sz="1200" dirty="0">
                <a:solidFill>
                  <a:schemeClr val="bg1">
                    <a:lumMod val="75000"/>
                  </a:schemeClr>
                </a:solidFill>
              </a:rPr>
              <a:t>IEEE Transactions on Neural Networks and Learning Systems.</a:t>
            </a:r>
          </a:p>
        </p:txBody>
      </p:sp>
    </p:spTree>
    <p:extLst>
      <p:ext uri="{BB962C8B-B14F-4D97-AF65-F5344CB8AC3E}">
        <p14:creationId xmlns:p14="http://schemas.microsoft.com/office/powerpoint/2010/main" val="309327502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F06EB-4E8A-2741-A3B3-A7431BB0C58A}"/>
              </a:ext>
            </a:extLst>
          </p:cNvPr>
          <p:cNvSpPr>
            <a:spLocks noGrp="1"/>
          </p:cNvSpPr>
          <p:nvPr>
            <p:ph type="title"/>
          </p:nvPr>
        </p:nvSpPr>
        <p:spPr/>
        <p:txBody>
          <a:bodyPr>
            <a:normAutofit fontScale="90000"/>
          </a:bodyPr>
          <a:lstStyle/>
          <a:p>
            <a:r>
              <a:rPr lang="en-US" dirty="0"/>
              <a:t>Knowledge Representation </a:t>
            </a:r>
            <a:br>
              <a:rPr lang="en-US" dirty="0"/>
            </a:br>
            <a:r>
              <a:rPr lang="en-US" dirty="0"/>
              <a:t>Factual Triple and Knowledge Graph</a:t>
            </a:r>
          </a:p>
        </p:txBody>
      </p:sp>
      <p:sp>
        <p:nvSpPr>
          <p:cNvPr id="3" name="Content Placeholder 2">
            <a:extLst>
              <a:ext uri="{FF2B5EF4-FFF2-40B4-BE49-F238E27FC236}">
                <a16:creationId xmlns:a16="http://schemas.microsoft.com/office/drawing/2014/main" id="{487725C9-CABE-0A42-8318-F564075F33DD}"/>
              </a:ext>
            </a:extLst>
          </p:cNvPr>
          <p:cNvSpPr>
            <a:spLocks noGrp="1"/>
          </p:cNvSpPr>
          <p:nvPr>
            <p:ph idx="1"/>
          </p:nvPr>
        </p:nvSpPr>
        <p:spPr/>
        <p:txBody>
          <a:bodyPr/>
          <a:lstStyle/>
          <a:p>
            <a:r>
              <a:rPr lang="en-US" dirty="0">
                <a:solidFill>
                  <a:srgbClr val="7030A0"/>
                </a:solidFill>
              </a:rPr>
              <a:t>Albert Einstein</a:t>
            </a:r>
            <a:r>
              <a:rPr lang="en-US" dirty="0"/>
              <a:t>, </a:t>
            </a:r>
            <a:r>
              <a:rPr lang="en-US" dirty="0">
                <a:solidFill>
                  <a:srgbClr val="C00000"/>
                </a:solidFill>
              </a:rPr>
              <a:t>winner of </a:t>
            </a:r>
            <a:r>
              <a:rPr lang="en-US" dirty="0"/>
              <a:t>the 1921 </a:t>
            </a:r>
            <a:r>
              <a:rPr lang="en-US" dirty="0">
                <a:solidFill>
                  <a:schemeClr val="accent1"/>
                </a:solidFill>
              </a:rPr>
              <a:t>Nobel prize in physics</a:t>
            </a:r>
          </a:p>
          <a:p>
            <a:r>
              <a:rPr lang="en-US" dirty="0"/>
              <a:t>The </a:t>
            </a:r>
            <a:r>
              <a:rPr lang="en-US" dirty="0">
                <a:solidFill>
                  <a:schemeClr val="accent1"/>
                </a:solidFill>
              </a:rPr>
              <a:t>Nobel Prize in Physics </a:t>
            </a:r>
            <a:r>
              <a:rPr lang="en-US" dirty="0"/>
              <a:t>1921 was </a:t>
            </a:r>
            <a:r>
              <a:rPr lang="en-US" dirty="0">
                <a:solidFill>
                  <a:srgbClr val="C00000"/>
                </a:solidFill>
              </a:rPr>
              <a:t>awarded to </a:t>
            </a:r>
            <a:r>
              <a:rPr lang="en-US" dirty="0">
                <a:solidFill>
                  <a:srgbClr val="7030A0"/>
                </a:solidFill>
              </a:rPr>
              <a:t>Albert Einstein </a:t>
            </a:r>
            <a:r>
              <a:rPr lang="en-US" dirty="0"/>
              <a:t>"for his services to Theoretical Physics, and especially for his discovery of the law of the photoelectric effect.”</a:t>
            </a:r>
          </a:p>
        </p:txBody>
      </p:sp>
      <p:sp>
        <p:nvSpPr>
          <p:cNvPr id="4" name="Slide Number Placeholder 3">
            <a:extLst>
              <a:ext uri="{FF2B5EF4-FFF2-40B4-BE49-F238E27FC236}">
                <a16:creationId xmlns:a16="http://schemas.microsoft.com/office/drawing/2014/main" id="{52CB111D-42DD-5A40-B635-4EEE36236CFA}"/>
              </a:ext>
            </a:extLst>
          </p:cNvPr>
          <p:cNvSpPr>
            <a:spLocks noGrp="1"/>
          </p:cNvSpPr>
          <p:nvPr>
            <p:ph type="sldNum" sz="quarter" idx="12"/>
          </p:nvPr>
        </p:nvSpPr>
        <p:spPr/>
        <p:txBody>
          <a:bodyPr/>
          <a:lstStyle/>
          <a:p>
            <a:fld id="{5D6FF71F-CF6A-4C46-8F9B-61D49EEA70E3}" type="slidenum">
              <a:rPr lang="en-US" smtClean="0"/>
              <a:t>162</a:t>
            </a:fld>
            <a:endParaRPr lang="en-US"/>
          </a:p>
        </p:txBody>
      </p:sp>
      <p:sp>
        <p:nvSpPr>
          <p:cNvPr id="5" name="TextBox 4">
            <a:extLst>
              <a:ext uri="{FF2B5EF4-FFF2-40B4-BE49-F238E27FC236}">
                <a16:creationId xmlns:a16="http://schemas.microsoft.com/office/drawing/2014/main" id="{9624DE45-A686-6A4B-A5B2-A2754ADCB8AB}"/>
              </a:ext>
            </a:extLst>
          </p:cNvPr>
          <p:cNvSpPr txBox="1"/>
          <p:nvPr/>
        </p:nvSpPr>
        <p:spPr>
          <a:xfrm>
            <a:off x="2500137" y="4083561"/>
            <a:ext cx="9418082" cy="584775"/>
          </a:xfrm>
          <a:prstGeom prst="rect">
            <a:avLst/>
          </a:prstGeom>
          <a:noFill/>
        </p:spPr>
        <p:txBody>
          <a:bodyPr wrap="square">
            <a:spAutoFit/>
          </a:bodyPr>
          <a:lstStyle/>
          <a:p>
            <a:r>
              <a:rPr lang="en-US" sz="3200" b="0" dirty="0">
                <a:latin typeface="Times New Roman" panose="02020603050405020304" pitchFamily="18" charset="0"/>
                <a:cs typeface="Times New Roman" panose="02020603050405020304" pitchFamily="18" charset="0"/>
              </a:rPr>
              <a:t>(</a:t>
            </a:r>
            <a:r>
              <a:rPr lang="en-US" sz="3200" b="0" dirty="0">
                <a:solidFill>
                  <a:srgbClr val="7030A0"/>
                </a:solidFill>
                <a:latin typeface="Times New Roman" panose="02020603050405020304" pitchFamily="18" charset="0"/>
                <a:cs typeface="Times New Roman" panose="02020603050405020304" pitchFamily="18" charset="0"/>
              </a:rPr>
              <a:t>Albert Einstein</a:t>
            </a:r>
            <a:r>
              <a:rPr lang="en-US" sz="3200" b="0" dirty="0">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WinnerOf</a:t>
            </a:r>
            <a:r>
              <a:rPr lang="en-US" sz="3200" b="0" dirty="0">
                <a:latin typeface="Times New Roman" panose="02020603050405020304" pitchFamily="18" charset="0"/>
                <a:cs typeface="Times New Roman" panose="02020603050405020304" pitchFamily="18" charset="0"/>
              </a:rPr>
              <a:t>,  </a:t>
            </a:r>
            <a:r>
              <a:rPr lang="en-US" sz="3200" b="0" dirty="0">
                <a:solidFill>
                  <a:schemeClr val="accent1"/>
                </a:solidFill>
                <a:latin typeface="Times New Roman" panose="02020603050405020304" pitchFamily="18" charset="0"/>
                <a:cs typeface="Times New Roman" panose="02020603050405020304" pitchFamily="18" charset="0"/>
              </a:rPr>
              <a:t>Nobel Prize in Physics</a:t>
            </a:r>
            <a:r>
              <a:rPr lang="en-US" sz="3200" b="0" dirty="0">
                <a:latin typeface="Times New Roman" panose="02020603050405020304" pitchFamily="18" charset="0"/>
                <a:cs typeface="Times New Roman" panose="02020603050405020304" pitchFamily="18" charset="0"/>
              </a:rPr>
              <a:t>)</a:t>
            </a:r>
            <a:endParaRPr lang="en-US" sz="3200" dirty="0"/>
          </a:p>
        </p:txBody>
      </p:sp>
      <p:sp>
        <p:nvSpPr>
          <p:cNvPr id="6" name="Oval 5">
            <a:extLst>
              <a:ext uri="{FF2B5EF4-FFF2-40B4-BE49-F238E27FC236}">
                <a16:creationId xmlns:a16="http://schemas.microsoft.com/office/drawing/2014/main" id="{3E869AF5-CD04-F34D-8B3D-04156D0E8E56}"/>
              </a:ext>
            </a:extLst>
          </p:cNvPr>
          <p:cNvSpPr/>
          <p:nvPr/>
        </p:nvSpPr>
        <p:spPr>
          <a:xfrm>
            <a:off x="3611214" y="5342346"/>
            <a:ext cx="1850571" cy="914400"/>
          </a:xfrm>
          <a:prstGeom prst="ellipse">
            <a:avLst/>
          </a:prstGeom>
          <a:solidFill>
            <a:srgbClr val="9437FF">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chemeClr val="tx1"/>
                </a:solidFill>
              </a:rPr>
              <a:t>Albert </a:t>
            </a:r>
            <a:br>
              <a:rPr lang="en-US" sz="2000" dirty="0">
                <a:solidFill>
                  <a:schemeClr val="tx1"/>
                </a:solidFill>
              </a:rPr>
            </a:br>
            <a:r>
              <a:rPr lang="en-US" sz="2000" dirty="0">
                <a:solidFill>
                  <a:schemeClr val="tx1"/>
                </a:solidFill>
              </a:rPr>
              <a:t>Einstein</a:t>
            </a:r>
          </a:p>
        </p:txBody>
      </p:sp>
      <p:sp>
        <p:nvSpPr>
          <p:cNvPr id="7" name="Oval 6">
            <a:extLst>
              <a:ext uri="{FF2B5EF4-FFF2-40B4-BE49-F238E27FC236}">
                <a16:creationId xmlns:a16="http://schemas.microsoft.com/office/drawing/2014/main" id="{4AB2BEF7-7D47-634D-B21A-ED2309EA4590}"/>
              </a:ext>
            </a:extLst>
          </p:cNvPr>
          <p:cNvSpPr/>
          <p:nvPr/>
        </p:nvSpPr>
        <p:spPr>
          <a:xfrm>
            <a:off x="7288693" y="5342346"/>
            <a:ext cx="1850571" cy="914400"/>
          </a:xfrm>
          <a:prstGeom prst="ellipse">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chemeClr val="tx1"/>
                </a:solidFill>
              </a:rPr>
              <a:t>Nobel Prize </a:t>
            </a:r>
            <a:br>
              <a:rPr lang="en-US" sz="2000" dirty="0">
                <a:solidFill>
                  <a:schemeClr val="tx1"/>
                </a:solidFill>
              </a:rPr>
            </a:br>
            <a:r>
              <a:rPr lang="en-US" sz="2000" dirty="0">
                <a:solidFill>
                  <a:schemeClr val="tx1"/>
                </a:solidFill>
              </a:rPr>
              <a:t>in Physics</a:t>
            </a:r>
          </a:p>
        </p:txBody>
      </p:sp>
      <p:cxnSp>
        <p:nvCxnSpPr>
          <p:cNvPr id="8" name="Straight Arrow Connector 7">
            <a:extLst>
              <a:ext uri="{FF2B5EF4-FFF2-40B4-BE49-F238E27FC236}">
                <a16:creationId xmlns:a16="http://schemas.microsoft.com/office/drawing/2014/main" id="{A8C3263B-BF16-9743-BC70-2BA83445EB0F}"/>
              </a:ext>
            </a:extLst>
          </p:cNvPr>
          <p:cNvCxnSpPr>
            <a:cxnSpLocks/>
            <a:stCxn id="6" idx="6"/>
            <a:endCxn id="7" idx="2"/>
          </p:cNvCxnSpPr>
          <p:nvPr/>
        </p:nvCxnSpPr>
        <p:spPr>
          <a:xfrm>
            <a:off x="5461785" y="5799546"/>
            <a:ext cx="182690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8B458AB-6E07-5E43-9A94-F258BD8F1BF7}"/>
              </a:ext>
            </a:extLst>
          </p:cNvPr>
          <p:cNvSpPr txBox="1"/>
          <p:nvPr/>
        </p:nvSpPr>
        <p:spPr>
          <a:xfrm>
            <a:off x="5657814" y="5477277"/>
            <a:ext cx="1192695" cy="276999"/>
          </a:xfrm>
          <a:prstGeom prst="rect">
            <a:avLst/>
          </a:prstGeom>
          <a:solidFill>
            <a:schemeClr val="bg1"/>
          </a:solidFill>
        </p:spPr>
        <p:txBody>
          <a:bodyPr wrap="square" lIns="0" tIns="0" rIns="0" bIns="0" rtlCol="0">
            <a:spAutoFit/>
          </a:bodyPr>
          <a:lstStyle/>
          <a:p>
            <a:pPr algn="ctr"/>
            <a:r>
              <a:rPr lang="en-US" dirty="0" err="1">
                <a:solidFill>
                  <a:srgbClr val="C00000"/>
                </a:solidFill>
              </a:rPr>
              <a:t>WinnerOf</a:t>
            </a:r>
            <a:endParaRPr lang="en-US" dirty="0">
              <a:solidFill>
                <a:srgbClr val="C00000"/>
              </a:solidFill>
            </a:endParaRPr>
          </a:p>
        </p:txBody>
      </p:sp>
      <p:sp>
        <p:nvSpPr>
          <p:cNvPr id="11" name="TextBox 10">
            <a:extLst>
              <a:ext uri="{FF2B5EF4-FFF2-40B4-BE49-F238E27FC236}">
                <a16:creationId xmlns:a16="http://schemas.microsoft.com/office/drawing/2014/main" id="{2A6F647F-5F2E-414E-9BD7-9F5F2331EB64}"/>
              </a:ext>
            </a:extLst>
          </p:cNvPr>
          <p:cNvSpPr txBox="1"/>
          <p:nvPr/>
        </p:nvSpPr>
        <p:spPr>
          <a:xfrm>
            <a:off x="373320" y="3922615"/>
            <a:ext cx="1413832" cy="707886"/>
          </a:xfrm>
          <a:prstGeom prst="rect">
            <a:avLst/>
          </a:prstGeom>
          <a:noFill/>
        </p:spPr>
        <p:txBody>
          <a:bodyPr wrap="square">
            <a:spAutoFit/>
          </a:bodyPr>
          <a:lstStyle/>
          <a:p>
            <a:r>
              <a:rPr lang="en-US" sz="4000" b="1" dirty="0">
                <a:solidFill>
                  <a:schemeClr val="accent1"/>
                </a:solidFill>
              </a:rPr>
              <a:t>Triple</a:t>
            </a:r>
          </a:p>
        </p:txBody>
      </p:sp>
      <p:sp>
        <p:nvSpPr>
          <p:cNvPr id="12" name="TextBox 11">
            <a:extLst>
              <a:ext uri="{FF2B5EF4-FFF2-40B4-BE49-F238E27FC236}">
                <a16:creationId xmlns:a16="http://schemas.microsoft.com/office/drawing/2014/main" id="{224D72F2-16DD-7C4F-8222-5DC1C273C461}"/>
              </a:ext>
            </a:extLst>
          </p:cNvPr>
          <p:cNvSpPr txBox="1"/>
          <p:nvPr/>
        </p:nvSpPr>
        <p:spPr>
          <a:xfrm>
            <a:off x="373320" y="5038156"/>
            <a:ext cx="2721062" cy="1323439"/>
          </a:xfrm>
          <a:prstGeom prst="rect">
            <a:avLst/>
          </a:prstGeom>
          <a:noFill/>
        </p:spPr>
        <p:txBody>
          <a:bodyPr wrap="square">
            <a:spAutoFit/>
          </a:bodyPr>
          <a:lstStyle/>
          <a:p>
            <a:r>
              <a:rPr lang="en-US" sz="4000" b="1" dirty="0">
                <a:solidFill>
                  <a:schemeClr val="accent1"/>
                </a:solidFill>
              </a:rPr>
              <a:t>Knowledge Graph</a:t>
            </a:r>
          </a:p>
        </p:txBody>
      </p:sp>
    </p:spTree>
    <p:extLst>
      <p:ext uri="{BB962C8B-B14F-4D97-AF65-F5344CB8AC3E}">
        <p14:creationId xmlns:p14="http://schemas.microsoft.com/office/powerpoint/2010/main" val="382889619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A5A68-85B7-504A-BF63-C30A96942958}"/>
              </a:ext>
            </a:extLst>
          </p:cNvPr>
          <p:cNvSpPr>
            <a:spLocks noGrp="1"/>
          </p:cNvSpPr>
          <p:nvPr>
            <p:ph type="title"/>
          </p:nvPr>
        </p:nvSpPr>
        <p:spPr>
          <a:xfrm>
            <a:off x="534389" y="135104"/>
            <a:ext cx="11222181" cy="1357595"/>
          </a:xfrm>
        </p:spPr>
        <p:txBody>
          <a:bodyPr>
            <a:normAutofit fontScale="90000"/>
          </a:bodyPr>
          <a:lstStyle/>
          <a:p>
            <a:r>
              <a:rPr lang="en-US" dirty="0"/>
              <a:t>Factual </a:t>
            </a:r>
            <a:r>
              <a:rPr lang="en-US" dirty="0">
                <a:solidFill>
                  <a:srgbClr val="C00000"/>
                </a:solidFill>
              </a:rPr>
              <a:t>Triples</a:t>
            </a:r>
            <a:r>
              <a:rPr lang="en-US" dirty="0"/>
              <a:t> in Knowledge Base</a:t>
            </a:r>
            <a:br>
              <a:rPr lang="en-US" dirty="0"/>
            </a:br>
            <a:r>
              <a:rPr lang="en-US" b="0" i="1" dirty="0">
                <a:latin typeface="Times New Roman" panose="02020603050405020304" pitchFamily="18" charset="0"/>
                <a:cs typeface="Times New Roman" panose="02020603050405020304" pitchFamily="18" charset="0"/>
              </a:rPr>
              <a:t>(h, r, t)</a:t>
            </a:r>
          </a:p>
        </p:txBody>
      </p:sp>
      <p:sp>
        <p:nvSpPr>
          <p:cNvPr id="4" name="Slide Number Placeholder 3">
            <a:extLst>
              <a:ext uri="{FF2B5EF4-FFF2-40B4-BE49-F238E27FC236}">
                <a16:creationId xmlns:a16="http://schemas.microsoft.com/office/drawing/2014/main" id="{836EBD00-0AEB-4D42-877A-0D5344101986}"/>
              </a:ext>
            </a:extLst>
          </p:cNvPr>
          <p:cNvSpPr>
            <a:spLocks noGrp="1"/>
          </p:cNvSpPr>
          <p:nvPr>
            <p:ph type="sldNum" sz="quarter" idx="12"/>
          </p:nvPr>
        </p:nvSpPr>
        <p:spPr/>
        <p:txBody>
          <a:bodyPr/>
          <a:lstStyle/>
          <a:p>
            <a:fld id="{5D6FF71F-CF6A-4C46-8F9B-61D49EEA70E3}" type="slidenum">
              <a:rPr lang="en-US" smtClean="0"/>
              <a:t>163</a:t>
            </a:fld>
            <a:endParaRPr lang="en-US"/>
          </a:p>
        </p:txBody>
      </p:sp>
      <p:sp>
        <p:nvSpPr>
          <p:cNvPr id="5" name="TextBox 4">
            <a:extLst>
              <a:ext uri="{FF2B5EF4-FFF2-40B4-BE49-F238E27FC236}">
                <a16:creationId xmlns:a16="http://schemas.microsoft.com/office/drawing/2014/main" id="{6D563395-2100-C849-A6DB-606373125C50}"/>
              </a:ext>
            </a:extLst>
          </p:cNvPr>
          <p:cNvSpPr txBox="1"/>
          <p:nvPr/>
        </p:nvSpPr>
        <p:spPr>
          <a:xfrm>
            <a:off x="866275" y="6396335"/>
            <a:ext cx="10138610" cy="461665"/>
          </a:xfrm>
          <a:prstGeom prst="rect">
            <a:avLst/>
          </a:prstGeom>
          <a:noFill/>
        </p:spPr>
        <p:txBody>
          <a:bodyPr wrap="square" rtlCol="0">
            <a:spAutoFit/>
          </a:bodyPr>
          <a:lstStyle/>
          <a:p>
            <a:pPr algn="ctr"/>
            <a:r>
              <a:rPr lang="en-US" sz="1200" dirty="0">
                <a:solidFill>
                  <a:schemeClr val="bg1">
                    <a:lumMod val="75000"/>
                  </a:schemeClr>
                </a:solidFill>
              </a:rPr>
              <a:t>Source: Ji, S., Pan, S., Cambria, E., </a:t>
            </a:r>
            <a:r>
              <a:rPr lang="en-US" sz="1200" dirty="0" err="1">
                <a:solidFill>
                  <a:schemeClr val="bg1">
                    <a:lumMod val="75000"/>
                  </a:schemeClr>
                </a:solidFill>
              </a:rPr>
              <a:t>Marttinen</a:t>
            </a:r>
            <a:r>
              <a:rPr lang="en-US" sz="1200" dirty="0">
                <a:solidFill>
                  <a:schemeClr val="bg1">
                    <a:lumMod val="75000"/>
                  </a:schemeClr>
                </a:solidFill>
              </a:rPr>
              <a:t>, P., &amp; Philip, S. Y. (2021). A survey on knowledge graphs: Representation, acquisition, and applications. </a:t>
            </a:r>
            <a:br>
              <a:rPr lang="en-US" sz="1200" dirty="0">
                <a:solidFill>
                  <a:schemeClr val="bg1">
                    <a:lumMod val="75000"/>
                  </a:schemeClr>
                </a:solidFill>
              </a:rPr>
            </a:br>
            <a:r>
              <a:rPr lang="en-US" sz="1200" dirty="0">
                <a:solidFill>
                  <a:schemeClr val="bg1">
                    <a:lumMod val="75000"/>
                  </a:schemeClr>
                </a:solidFill>
              </a:rPr>
              <a:t>IEEE Transactions on Neural Networks and Learning Systems.</a:t>
            </a:r>
          </a:p>
        </p:txBody>
      </p:sp>
      <p:pic>
        <p:nvPicPr>
          <p:cNvPr id="11" name="Picture 10">
            <a:extLst>
              <a:ext uri="{FF2B5EF4-FFF2-40B4-BE49-F238E27FC236}">
                <a16:creationId xmlns:a16="http://schemas.microsoft.com/office/drawing/2014/main" id="{8228255F-C61B-2743-BE3B-2E8E05C780F1}"/>
              </a:ext>
            </a:extLst>
          </p:cNvPr>
          <p:cNvPicPr>
            <a:picLocks noChangeAspect="1"/>
          </p:cNvPicPr>
          <p:nvPr/>
        </p:nvPicPr>
        <p:blipFill>
          <a:blip r:embed="rId2"/>
          <a:stretch>
            <a:fillRect/>
          </a:stretch>
        </p:blipFill>
        <p:spPr>
          <a:xfrm>
            <a:off x="1693780" y="1539201"/>
            <a:ext cx="8135258" cy="4810633"/>
          </a:xfrm>
          <a:prstGeom prst="rect">
            <a:avLst/>
          </a:prstGeom>
        </p:spPr>
      </p:pic>
      <p:sp>
        <p:nvSpPr>
          <p:cNvPr id="15" name="圓角矩形 30">
            <a:extLst>
              <a:ext uri="{FF2B5EF4-FFF2-40B4-BE49-F238E27FC236}">
                <a16:creationId xmlns:a16="http://schemas.microsoft.com/office/drawing/2014/main" id="{F79C223E-3983-474B-B075-B225A66E7C44}"/>
              </a:ext>
            </a:extLst>
          </p:cNvPr>
          <p:cNvSpPr/>
          <p:nvPr/>
        </p:nvSpPr>
        <p:spPr>
          <a:xfrm>
            <a:off x="1424066" y="2844958"/>
            <a:ext cx="8799226" cy="461666"/>
          </a:xfrm>
          <a:prstGeom prst="roundRect">
            <a:avLst>
              <a:gd name="adj" fmla="val 9334"/>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60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196301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A5A68-85B7-504A-BF63-C30A96942958}"/>
              </a:ext>
            </a:extLst>
          </p:cNvPr>
          <p:cNvSpPr>
            <a:spLocks noGrp="1"/>
          </p:cNvSpPr>
          <p:nvPr>
            <p:ph type="title"/>
          </p:nvPr>
        </p:nvSpPr>
        <p:spPr>
          <a:xfrm>
            <a:off x="534389" y="4478"/>
            <a:ext cx="11222181" cy="978198"/>
          </a:xfrm>
        </p:spPr>
        <p:txBody>
          <a:bodyPr>
            <a:normAutofit/>
          </a:bodyPr>
          <a:lstStyle/>
          <a:p>
            <a:r>
              <a:rPr lang="en-US" dirty="0"/>
              <a:t>Entities and Relations in Knowledge Graph</a:t>
            </a:r>
          </a:p>
        </p:txBody>
      </p:sp>
      <p:sp>
        <p:nvSpPr>
          <p:cNvPr id="4" name="Slide Number Placeholder 3">
            <a:extLst>
              <a:ext uri="{FF2B5EF4-FFF2-40B4-BE49-F238E27FC236}">
                <a16:creationId xmlns:a16="http://schemas.microsoft.com/office/drawing/2014/main" id="{836EBD00-0AEB-4D42-877A-0D5344101986}"/>
              </a:ext>
            </a:extLst>
          </p:cNvPr>
          <p:cNvSpPr>
            <a:spLocks noGrp="1"/>
          </p:cNvSpPr>
          <p:nvPr>
            <p:ph type="sldNum" sz="quarter" idx="12"/>
          </p:nvPr>
        </p:nvSpPr>
        <p:spPr/>
        <p:txBody>
          <a:bodyPr/>
          <a:lstStyle/>
          <a:p>
            <a:fld id="{5D6FF71F-CF6A-4C46-8F9B-61D49EEA70E3}" type="slidenum">
              <a:rPr lang="en-US" smtClean="0"/>
              <a:t>164</a:t>
            </a:fld>
            <a:endParaRPr lang="en-US"/>
          </a:p>
        </p:txBody>
      </p:sp>
      <p:sp>
        <p:nvSpPr>
          <p:cNvPr id="5" name="TextBox 4">
            <a:extLst>
              <a:ext uri="{FF2B5EF4-FFF2-40B4-BE49-F238E27FC236}">
                <a16:creationId xmlns:a16="http://schemas.microsoft.com/office/drawing/2014/main" id="{6D563395-2100-C849-A6DB-606373125C50}"/>
              </a:ext>
            </a:extLst>
          </p:cNvPr>
          <p:cNvSpPr txBox="1"/>
          <p:nvPr/>
        </p:nvSpPr>
        <p:spPr>
          <a:xfrm>
            <a:off x="866275" y="6396335"/>
            <a:ext cx="10138610" cy="461665"/>
          </a:xfrm>
          <a:prstGeom prst="rect">
            <a:avLst/>
          </a:prstGeom>
          <a:noFill/>
        </p:spPr>
        <p:txBody>
          <a:bodyPr wrap="square" rtlCol="0">
            <a:spAutoFit/>
          </a:bodyPr>
          <a:lstStyle/>
          <a:p>
            <a:pPr algn="ctr"/>
            <a:r>
              <a:rPr lang="en-US" sz="1200" dirty="0">
                <a:solidFill>
                  <a:schemeClr val="bg1">
                    <a:lumMod val="75000"/>
                  </a:schemeClr>
                </a:solidFill>
              </a:rPr>
              <a:t>Source: Ji, S., Pan, S., Cambria, E., </a:t>
            </a:r>
            <a:r>
              <a:rPr lang="en-US" sz="1200" dirty="0" err="1">
                <a:solidFill>
                  <a:schemeClr val="bg1">
                    <a:lumMod val="75000"/>
                  </a:schemeClr>
                </a:solidFill>
              </a:rPr>
              <a:t>Marttinen</a:t>
            </a:r>
            <a:r>
              <a:rPr lang="en-US" sz="1200" dirty="0">
                <a:solidFill>
                  <a:schemeClr val="bg1">
                    <a:lumMod val="75000"/>
                  </a:schemeClr>
                </a:solidFill>
              </a:rPr>
              <a:t>, P., &amp; Philip, S. Y. (2021). A survey on knowledge graphs: Representation, acquisition, and applications. </a:t>
            </a:r>
            <a:br>
              <a:rPr lang="en-US" sz="1200" dirty="0">
                <a:solidFill>
                  <a:schemeClr val="bg1">
                    <a:lumMod val="75000"/>
                  </a:schemeClr>
                </a:solidFill>
              </a:rPr>
            </a:br>
            <a:r>
              <a:rPr lang="en-US" sz="1200" dirty="0">
                <a:solidFill>
                  <a:schemeClr val="bg1">
                    <a:lumMod val="75000"/>
                  </a:schemeClr>
                </a:solidFill>
              </a:rPr>
              <a:t>IEEE Transactions on Neural Networks and Learning Systems.</a:t>
            </a:r>
          </a:p>
        </p:txBody>
      </p:sp>
      <p:pic>
        <p:nvPicPr>
          <p:cNvPr id="9" name="Content Placeholder 8">
            <a:extLst>
              <a:ext uri="{FF2B5EF4-FFF2-40B4-BE49-F238E27FC236}">
                <a16:creationId xmlns:a16="http://schemas.microsoft.com/office/drawing/2014/main" id="{DC34EA18-47C5-6742-9706-A8008534F625}"/>
              </a:ext>
            </a:extLst>
          </p:cNvPr>
          <p:cNvPicPr>
            <a:picLocks noGrp="1" noChangeAspect="1"/>
          </p:cNvPicPr>
          <p:nvPr>
            <p:ph idx="1"/>
          </p:nvPr>
        </p:nvPicPr>
        <p:blipFill>
          <a:blip r:embed="rId2"/>
          <a:stretch>
            <a:fillRect/>
          </a:stretch>
        </p:blipFill>
        <p:spPr>
          <a:xfrm>
            <a:off x="2169996" y="1316518"/>
            <a:ext cx="8273035" cy="4920144"/>
          </a:xfrm>
        </p:spPr>
      </p:pic>
      <p:sp>
        <p:nvSpPr>
          <p:cNvPr id="14" name="TextBox 13">
            <a:extLst>
              <a:ext uri="{FF2B5EF4-FFF2-40B4-BE49-F238E27FC236}">
                <a16:creationId xmlns:a16="http://schemas.microsoft.com/office/drawing/2014/main" id="{67DAF949-235C-454B-88DC-055A011FA58F}"/>
              </a:ext>
            </a:extLst>
          </p:cNvPr>
          <p:cNvSpPr txBox="1"/>
          <p:nvPr/>
        </p:nvSpPr>
        <p:spPr>
          <a:xfrm>
            <a:off x="3084344" y="867350"/>
            <a:ext cx="6096000" cy="369332"/>
          </a:xfrm>
          <a:prstGeom prst="rect">
            <a:avLst/>
          </a:prstGeom>
          <a:noFill/>
        </p:spPr>
        <p:txBody>
          <a:bodyPr wrap="square">
            <a:spAutoFit/>
          </a:bodyPr>
          <a:lstStyle/>
          <a:p>
            <a:r>
              <a:rPr lang="en-US" b="0" dirty="0">
                <a:latin typeface="Times New Roman" panose="02020603050405020304" pitchFamily="18" charset="0"/>
                <a:cs typeface="Times New Roman" panose="02020603050405020304" pitchFamily="18" charset="0"/>
              </a:rPr>
              <a:t>(Albert Einstein, </a:t>
            </a:r>
            <a:r>
              <a:rPr lang="en-US" b="1" dirty="0" err="1">
                <a:latin typeface="Times New Roman" panose="02020603050405020304" pitchFamily="18" charset="0"/>
                <a:cs typeface="Times New Roman" panose="02020603050405020304" pitchFamily="18" charset="0"/>
              </a:rPr>
              <a:t>WinnerOf</a:t>
            </a:r>
            <a:r>
              <a:rPr lang="en-US" b="0" dirty="0">
                <a:latin typeface="Times New Roman" panose="02020603050405020304" pitchFamily="18" charset="0"/>
                <a:cs typeface="Times New Roman" panose="02020603050405020304" pitchFamily="18" charset="0"/>
              </a:rPr>
              <a:t>,  Nobel Prize in Physics)</a:t>
            </a:r>
            <a:endParaRPr lang="en-US" dirty="0"/>
          </a:p>
        </p:txBody>
      </p:sp>
      <p:sp>
        <p:nvSpPr>
          <p:cNvPr id="18" name="圓角矩形 30">
            <a:extLst>
              <a:ext uri="{FF2B5EF4-FFF2-40B4-BE49-F238E27FC236}">
                <a16:creationId xmlns:a16="http://schemas.microsoft.com/office/drawing/2014/main" id="{B91A2DD8-5903-B342-9F4E-BA0CA1023155}"/>
              </a:ext>
            </a:extLst>
          </p:cNvPr>
          <p:cNvSpPr/>
          <p:nvPr/>
        </p:nvSpPr>
        <p:spPr>
          <a:xfrm>
            <a:off x="4631961" y="3429000"/>
            <a:ext cx="5811070" cy="1277911"/>
          </a:xfrm>
          <a:prstGeom prst="roundRect">
            <a:avLst>
              <a:gd name="adj" fmla="val 9334"/>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60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750220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A5A68-85B7-504A-BF63-C30A96942958}"/>
              </a:ext>
            </a:extLst>
          </p:cNvPr>
          <p:cNvSpPr>
            <a:spLocks noGrp="1"/>
          </p:cNvSpPr>
          <p:nvPr>
            <p:ph type="title"/>
          </p:nvPr>
        </p:nvSpPr>
        <p:spPr>
          <a:xfrm>
            <a:off x="534389" y="135105"/>
            <a:ext cx="11222181" cy="978198"/>
          </a:xfrm>
        </p:spPr>
        <p:txBody>
          <a:bodyPr>
            <a:normAutofit/>
          </a:bodyPr>
          <a:lstStyle/>
          <a:p>
            <a:r>
              <a:rPr lang="en-US" dirty="0"/>
              <a:t>knowledge base and knowledge graph</a:t>
            </a:r>
          </a:p>
        </p:txBody>
      </p:sp>
      <p:sp>
        <p:nvSpPr>
          <p:cNvPr id="4" name="Slide Number Placeholder 3">
            <a:extLst>
              <a:ext uri="{FF2B5EF4-FFF2-40B4-BE49-F238E27FC236}">
                <a16:creationId xmlns:a16="http://schemas.microsoft.com/office/drawing/2014/main" id="{836EBD00-0AEB-4D42-877A-0D5344101986}"/>
              </a:ext>
            </a:extLst>
          </p:cNvPr>
          <p:cNvSpPr>
            <a:spLocks noGrp="1"/>
          </p:cNvSpPr>
          <p:nvPr>
            <p:ph type="sldNum" sz="quarter" idx="12"/>
          </p:nvPr>
        </p:nvSpPr>
        <p:spPr/>
        <p:txBody>
          <a:bodyPr/>
          <a:lstStyle/>
          <a:p>
            <a:fld id="{5D6FF71F-CF6A-4C46-8F9B-61D49EEA70E3}" type="slidenum">
              <a:rPr lang="en-US" smtClean="0"/>
              <a:t>165</a:t>
            </a:fld>
            <a:endParaRPr lang="en-US"/>
          </a:p>
        </p:txBody>
      </p:sp>
      <p:sp>
        <p:nvSpPr>
          <p:cNvPr id="5" name="TextBox 4">
            <a:extLst>
              <a:ext uri="{FF2B5EF4-FFF2-40B4-BE49-F238E27FC236}">
                <a16:creationId xmlns:a16="http://schemas.microsoft.com/office/drawing/2014/main" id="{6D563395-2100-C849-A6DB-606373125C50}"/>
              </a:ext>
            </a:extLst>
          </p:cNvPr>
          <p:cNvSpPr txBox="1"/>
          <p:nvPr/>
        </p:nvSpPr>
        <p:spPr>
          <a:xfrm>
            <a:off x="866275" y="6396335"/>
            <a:ext cx="10138610" cy="461665"/>
          </a:xfrm>
          <a:prstGeom prst="rect">
            <a:avLst/>
          </a:prstGeom>
          <a:noFill/>
        </p:spPr>
        <p:txBody>
          <a:bodyPr wrap="square" rtlCol="0">
            <a:spAutoFit/>
          </a:bodyPr>
          <a:lstStyle/>
          <a:p>
            <a:pPr algn="ctr"/>
            <a:r>
              <a:rPr lang="en-US" sz="1200" dirty="0">
                <a:solidFill>
                  <a:schemeClr val="bg1">
                    <a:lumMod val="75000"/>
                  </a:schemeClr>
                </a:solidFill>
              </a:rPr>
              <a:t>Source: Ji, S., Pan, S., Cambria, E., </a:t>
            </a:r>
            <a:r>
              <a:rPr lang="en-US" sz="1200" dirty="0" err="1">
                <a:solidFill>
                  <a:schemeClr val="bg1">
                    <a:lumMod val="75000"/>
                  </a:schemeClr>
                </a:solidFill>
              </a:rPr>
              <a:t>Marttinen</a:t>
            </a:r>
            <a:r>
              <a:rPr lang="en-US" sz="1200" dirty="0">
                <a:solidFill>
                  <a:schemeClr val="bg1">
                    <a:lumMod val="75000"/>
                  </a:schemeClr>
                </a:solidFill>
              </a:rPr>
              <a:t>, P., &amp; Philip, S. Y. (2021). A survey on knowledge graphs: Representation, acquisition, and applications. </a:t>
            </a:r>
            <a:br>
              <a:rPr lang="en-US" sz="1200" dirty="0">
                <a:solidFill>
                  <a:schemeClr val="bg1">
                    <a:lumMod val="75000"/>
                  </a:schemeClr>
                </a:solidFill>
              </a:rPr>
            </a:br>
            <a:r>
              <a:rPr lang="en-US" sz="1200" dirty="0">
                <a:solidFill>
                  <a:schemeClr val="bg1">
                    <a:lumMod val="75000"/>
                  </a:schemeClr>
                </a:solidFill>
              </a:rPr>
              <a:t>IEEE Transactions on Neural Networks and Learning Systems.</a:t>
            </a:r>
          </a:p>
        </p:txBody>
      </p:sp>
      <p:pic>
        <p:nvPicPr>
          <p:cNvPr id="9" name="Content Placeholder 8">
            <a:extLst>
              <a:ext uri="{FF2B5EF4-FFF2-40B4-BE49-F238E27FC236}">
                <a16:creationId xmlns:a16="http://schemas.microsoft.com/office/drawing/2014/main" id="{DC34EA18-47C5-6742-9706-A8008534F625}"/>
              </a:ext>
            </a:extLst>
          </p:cNvPr>
          <p:cNvPicPr>
            <a:picLocks noGrp="1" noChangeAspect="1"/>
          </p:cNvPicPr>
          <p:nvPr>
            <p:ph idx="1"/>
          </p:nvPr>
        </p:nvPicPr>
        <p:blipFill>
          <a:blip r:embed="rId2"/>
          <a:stretch>
            <a:fillRect/>
          </a:stretch>
        </p:blipFill>
        <p:spPr>
          <a:xfrm>
            <a:off x="3737539" y="1377701"/>
            <a:ext cx="8273035" cy="4920144"/>
          </a:xfrm>
        </p:spPr>
      </p:pic>
      <p:pic>
        <p:nvPicPr>
          <p:cNvPr id="11" name="Picture 10">
            <a:extLst>
              <a:ext uri="{FF2B5EF4-FFF2-40B4-BE49-F238E27FC236}">
                <a16:creationId xmlns:a16="http://schemas.microsoft.com/office/drawing/2014/main" id="{8228255F-C61B-2743-BE3B-2E8E05C780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742" y="1559157"/>
            <a:ext cx="3263901" cy="1930047"/>
          </a:xfrm>
          <a:prstGeom prst="rect">
            <a:avLst/>
          </a:prstGeom>
        </p:spPr>
      </p:pic>
      <p:sp>
        <p:nvSpPr>
          <p:cNvPr id="12" name="TextBox 11">
            <a:extLst>
              <a:ext uri="{FF2B5EF4-FFF2-40B4-BE49-F238E27FC236}">
                <a16:creationId xmlns:a16="http://schemas.microsoft.com/office/drawing/2014/main" id="{160B08B1-20E5-7E43-B183-E68C8464BBBE}"/>
              </a:ext>
            </a:extLst>
          </p:cNvPr>
          <p:cNvSpPr txBox="1"/>
          <p:nvPr/>
        </p:nvSpPr>
        <p:spPr>
          <a:xfrm>
            <a:off x="246742" y="1007329"/>
            <a:ext cx="3490797" cy="369332"/>
          </a:xfrm>
          <a:prstGeom prst="rect">
            <a:avLst/>
          </a:prstGeom>
          <a:noFill/>
        </p:spPr>
        <p:txBody>
          <a:bodyPr wrap="square" rtlCol="0">
            <a:spAutoFit/>
          </a:bodyPr>
          <a:lstStyle/>
          <a:p>
            <a:pPr algn="ctr"/>
            <a:r>
              <a:rPr lang="en-US" b="1" dirty="0">
                <a:solidFill>
                  <a:schemeClr val="accent1"/>
                </a:solidFill>
              </a:rPr>
              <a:t>Factual triples in knowledge base</a:t>
            </a:r>
          </a:p>
        </p:txBody>
      </p:sp>
      <p:sp>
        <p:nvSpPr>
          <p:cNvPr id="13" name="TextBox 12">
            <a:extLst>
              <a:ext uri="{FF2B5EF4-FFF2-40B4-BE49-F238E27FC236}">
                <a16:creationId xmlns:a16="http://schemas.microsoft.com/office/drawing/2014/main" id="{59FC66FA-80E0-294A-A5BD-BC22B6458DAC}"/>
              </a:ext>
            </a:extLst>
          </p:cNvPr>
          <p:cNvSpPr txBox="1"/>
          <p:nvPr/>
        </p:nvSpPr>
        <p:spPr>
          <a:xfrm>
            <a:off x="5203635" y="976152"/>
            <a:ext cx="5896202" cy="461665"/>
          </a:xfrm>
          <a:prstGeom prst="rect">
            <a:avLst/>
          </a:prstGeom>
          <a:noFill/>
        </p:spPr>
        <p:txBody>
          <a:bodyPr wrap="square" rtlCol="0">
            <a:spAutoFit/>
          </a:bodyPr>
          <a:lstStyle/>
          <a:p>
            <a:r>
              <a:rPr lang="en-US" sz="2400" b="1" dirty="0">
                <a:solidFill>
                  <a:schemeClr val="accent1"/>
                </a:solidFill>
              </a:rPr>
              <a:t>Entities and relations in knowledge graph</a:t>
            </a:r>
          </a:p>
        </p:txBody>
      </p:sp>
      <p:sp>
        <p:nvSpPr>
          <p:cNvPr id="15" name="TextBox 14">
            <a:extLst>
              <a:ext uri="{FF2B5EF4-FFF2-40B4-BE49-F238E27FC236}">
                <a16:creationId xmlns:a16="http://schemas.microsoft.com/office/drawing/2014/main" id="{160ECB0C-291B-0344-BA38-84002F8732DF}"/>
              </a:ext>
            </a:extLst>
          </p:cNvPr>
          <p:cNvSpPr txBox="1"/>
          <p:nvPr/>
        </p:nvSpPr>
        <p:spPr>
          <a:xfrm>
            <a:off x="246742" y="5928513"/>
            <a:ext cx="5404550" cy="369332"/>
          </a:xfrm>
          <a:prstGeom prst="rect">
            <a:avLst/>
          </a:prstGeom>
          <a:noFill/>
        </p:spPr>
        <p:txBody>
          <a:bodyPr wrap="square">
            <a:spAutoFit/>
          </a:bodyPr>
          <a:lstStyle/>
          <a:p>
            <a:r>
              <a:rPr lang="en-US" b="0" dirty="0">
                <a:latin typeface="Times New Roman" panose="02020603050405020304" pitchFamily="18" charset="0"/>
                <a:cs typeface="Times New Roman" panose="02020603050405020304" pitchFamily="18" charset="0"/>
              </a:rPr>
              <a:t>(</a:t>
            </a:r>
            <a:r>
              <a:rPr lang="en-US" b="0" dirty="0">
                <a:solidFill>
                  <a:srgbClr val="7030A0"/>
                </a:solidFill>
                <a:latin typeface="Times New Roman" panose="02020603050405020304" pitchFamily="18" charset="0"/>
                <a:cs typeface="Times New Roman" panose="02020603050405020304" pitchFamily="18" charset="0"/>
              </a:rPr>
              <a:t>Albert Einstein</a:t>
            </a:r>
            <a:r>
              <a:rPr lang="en-US" b="0" dirty="0">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WinnerOf</a:t>
            </a:r>
            <a:r>
              <a:rPr lang="en-US" b="0" dirty="0">
                <a:latin typeface="Times New Roman" panose="02020603050405020304" pitchFamily="18" charset="0"/>
                <a:cs typeface="Times New Roman" panose="02020603050405020304" pitchFamily="18" charset="0"/>
              </a:rPr>
              <a:t>,  </a:t>
            </a:r>
            <a:r>
              <a:rPr lang="en-US" b="0" dirty="0">
                <a:solidFill>
                  <a:schemeClr val="accent1"/>
                </a:solidFill>
                <a:latin typeface="Times New Roman" panose="02020603050405020304" pitchFamily="18" charset="0"/>
                <a:cs typeface="Times New Roman" panose="02020603050405020304" pitchFamily="18" charset="0"/>
              </a:rPr>
              <a:t>Nobel Prize in Physics</a:t>
            </a:r>
            <a:r>
              <a:rPr lang="en-US" b="0" dirty="0">
                <a:latin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292012875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A5A68-85B7-504A-BF63-C30A96942958}"/>
              </a:ext>
            </a:extLst>
          </p:cNvPr>
          <p:cNvSpPr>
            <a:spLocks noGrp="1"/>
          </p:cNvSpPr>
          <p:nvPr>
            <p:ph type="title"/>
          </p:nvPr>
        </p:nvSpPr>
        <p:spPr>
          <a:xfrm>
            <a:off x="220133" y="135105"/>
            <a:ext cx="11684000" cy="684346"/>
          </a:xfrm>
        </p:spPr>
        <p:txBody>
          <a:bodyPr>
            <a:normAutofit fontScale="90000"/>
          </a:bodyPr>
          <a:lstStyle/>
          <a:p>
            <a:r>
              <a:rPr lang="en-US" dirty="0"/>
              <a:t>Categorization of Research on Knowledge Graphs</a:t>
            </a:r>
          </a:p>
        </p:txBody>
      </p:sp>
      <p:sp>
        <p:nvSpPr>
          <p:cNvPr id="4" name="Slide Number Placeholder 3">
            <a:extLst>
              <a:ext uri="{FF2B5EF4-FFF2-40B4-BE49-F238E27FC236}">
                <a16:creationId xmlns:a16="http://schemas.microsoft.com/office/drawing/2014/main" id="{836EBD00-0AEB-4D42-877A-0D5344101986}"/>
              </a:ext>
            </a:extLst>
          </p:cNvPr>
          <p:cNvSpPr>
            <a:spLocks noGrp="1"/>
          </p:cNvSpPr>
          <p:nvPr>
            <p:ph type="sldNum" sz="quarter" idx="12"/>
          </p:nvPr>
        </p:nvSpPr>
        <p:spPr/>
        <p:txBody>
          <a:bodyPr/>
          <a:lstStyle/>
          <a:p>
            <a:fld id="{5D6FF71F-CF6A-4C46-8F9B-61D49EEA70E3}" type="slidenum">
              <a:rPr lang="en-US" smtClean="0"/>
              <a:t>166</a:t>
            </a:fld>
            <a:endParaRPr lang="en-US"/>
          </a:p>
        </p:txBody>
      </p:sp>
      <p:sp>
        <p:nvSpPr>
          <p:cNvPr id="5" name="TextBox 4">
            <a:extLst>
              <a:ext uri="{FF2B5EF4-FFF2-40B4-BE49-F238E27FC236}">
                <a16:creationId xmlns:a16="http://schemas.microsoft.com/office/drawing/2014/main" id="{6D563395-2100-C849-A6DB-606373125C50}"/>
              </a:ext>
            </a:extLst>
          </p:cNvPr>
          <p:cNvSpPr txBox="1"/>
          <p:nvPr/>
        </p:nvSpPr>
        <p:spPr>
          <a:xfrm>
            <a:off x="866275" y="6396335"/>
            <a:ext cx="10138610" cy="461665"/>
          </a:xfrm>
          <a:prstGeom prst="rect">
            <a:avLst/>
          </a:prstGeom>
          <a:noFill/>
        </p:spPr>
        <p:txBody>
          <a:bodyPr wrap="square" rtlCol="0">
            <a:spAutoFit/>
          </a:bodyPr>
          <a:lstStyle/>
          <a:p>
            <a:pPr algn="ctr"/>
            <a:r>
              <a:rPr lang="en-US" sz="1200" dirty="0">
                <a:solidFill>
                  <a:schemeClr val="bg1">
                    <a:lumMod val="75000"/>
                  </a:schemeClr>
                </a:solidFill>
              </a:rPr>
              <a:t>Source: Ji, S., Pan, S., Cambria, E., </a:t>
            </a:r>
            <a:r>
              <a:rPr lang="en-US" sz="1200" dirty="0" err="1">
                <a:solidFill>
                  <a:schemeClr val="bg1">
                    <a:lumMod val="75000"/>
                  </a:schemeClr>
                </a:solidFill>
              </a:rPr>
              <a:t>Marttinen</a:t>
            </a:r>
            <a:r>
              <a:rPr lang="en-US" sz="1200" dirty="0">
                <a:solidFill>
                  <a:schemeClr val="bg1">
                    <a:lumMod val="75000"/>
                  </a:schemeClr>
                </a:solidFill>
              </a:rPr>
              <a:t>, P., &amp; Philip, S. Y. (2021). A survey on knowledge graphs: Representation, acquisition, and applications. </a:t>
            </a:r>
            <a:br>
              <a:rPr lang="en-US" sz="1200" dirty="0">
                <a:solidFill>
                  <a:schemeClr val="bg1">
                    <a:lumMod val="75000"/>
                  </a:schemeClr>
                </a:solidFill>
              </a:rPr>
            </a:br>
            <a:r>
              <a:rPr lang="en-US" sz="1200" dirty="0">
                <a:solidFill>
                  <a:schemeClr val="bg1">
                    <a:lumMod val="75000"/>
                  </a:schemeClr>
                </a:solidFill>
              </a:rPr>
              <a:t>IEEE Transactions on Neural Networks and Learning Systems.</a:t>
            </a:r>
          </a:p>
        </p:txBody>
      </p:sp>
      <p:pic>
        <p:nvPicPr>
          <p:cNvPr id="8" name="Content Placeholder 7">
            <a:extLst>
              <a:ext uri="{FF2B5EF4-FFF2-40B4-BE49-F238E27FC236}">
                <a16:creationId xmlns:a16="http://schemas.microsoft.com/office/drawing/2014/main" id="{FB53C33E-F61A-CE42-AA3C-7AEA72F62B5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69834" y="819451"/>
            <a:ext cx="10012507" cy="5576884"/>
          </a:xfrm>
        </p:spPr>
      </p:pic>
    </p:spTree>
    <p:extLst>
      <p:ext uri="{BB962C8B-B14F-4D97-AF65-F5344CB8AC3E}">
        <p14:creationId xmlns:p14="http://schemas.microsoft.com/office/powerpoint/2010/main" val="94270322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BEB9-6FE6-5E47-96AA-8DFFA68E4A47}"/>
              </a:ext>
            </a:extLst>
          </p:cNvPr>
          <p:cNvSpPr>
            <a:spLocks noGrp="1"/>
          </p:cNvSpPr>
          <p:nvPr>
            <p:ph type="title"/>
          </p:nvPr>
        </p:nvSpPr>
        <p:spPr/>
        <p:txBody>
          <a:bodyPr>
            <a:normAutofit fontScale="90000"/>
          </a:bodyPr>
          <a:lstStyle/>
          <a:p>
            <a:r>
              <a:rPr lang="en-US" dirty="0"/>
              <a:t>Knowledge Graph Completion (KGC) Datasets </a:t>
            </a:r>
          </a:p>
        </p:txBody>
      </p:sp>
      <p:graphicFrame>
        <p:nvGraphicFramePr>
          <p:cNvPr id="5" name="Content Placeholder 4">
            <a:extLst>
              <a:ext uri="{FF2B5EF4-FFF2-40B4-BE49-F238E27FC236}">
                <a16:creationId xmlns:a16="http://schemas.microsoft.com/office/drawing/2014/main" id="{50F096C3-4D2E-D242-857D-CA139F303E92}"/>
              </a:ext>
            </a:extLst>
          </p:cNvPr>
          <p:cNvGraphicFramePr>
            <a:graphicFrameLocks noGrp="1"/>
          </p:cNvGraphicFramePr>
          <p:nvPr>
            <p:ph idx="1"/>
            <p:extLst>
              <p:ext uri="{D42A27DB-BD31-4B8C-83A1-F6EECF244321}">
                <p14:modId xmlns:p14="http://schemas.microsoft.com/office/powerpoint/2010/main" val="3347299366"/>
              </p:ext>
            </p:extLst>
          </p:nvPr>
        </p:nvGraphicFramePr>
        <p:xfrm>
          <a:off x="534390" y="1911925"/>
          <a:ext cx="11103426" cy="4289368"/>
        </p:xfrm>
        <a:graphic>
          <a:graphicData uri="http://schemas.openxmlformats.org/drawingml/2006/table">
            <a:tbl>
              <a:tblPr firstRow="1" firstCol="1" bandRow="1">
                <a:tableStyleId>{5C22544A-7EE6-4342-B048-85BDC9FD1C3A}</a:tableStyleId>
              </a:tblPr>
              <a:tblGrid>
                <a:gridCol w="2574570">
                  <a:extLst>
                    <a:ext uri="{9D8B030D-6E8A-4147-A177-3AD203B41FA5}">
                      <a16:colId xmlns:a16="http://schemas.microsoft.com/office/drawing/2014/main" val="3954101180"/>
                    </a:ext>
                  </a:extLst>
                </a:gridCol>
                <a:gridCol w="1213658">
                  <a:extLst>
                    <a:ext uri="{9D8B030D-6E8A-4147-A177-3AD203B41FA5}">
                      <a16:colId xmlns:a16="http://schemas.microsoft.com/office/drawing/2014/main" val="821236993"/>
                    </a:ext>
                  </a:extLst>
                </a:gridCol>
                <a:gridCol w="1263535">
                  <a:extLst>
                    <a:ext uri="{9D8B030D-6E8A-4147-A177-3AD203B41FA5}">
                      <a16:colId xmlns:a16="http://schemas.microsoft.com/office/drawing/2014/main" val="1041880791"/>
                    </a:ext>
                  </a:extLst>
                </a:gridCol>
                <a:gridCol w="1401548">
                  <a:extLst>
                    <a:ext uri="{9D8B030D-6E8A-4147-A177-3AD203B41FA5}">
                      <a16:colId xmlns:a16="http://schemas.microsoft.com/office/drawing/2014/main" val="2179415652"/>
                    </a:ext>
                  </a:extLst>
                </a:gridCol>
                <a:gridCol w="1225274">
                  <a:extLst>
                    <a:ext uri="{9D8B030D-6E8A-4147-A177-3AD203B41FA5}">
                      <a16:colId xmlns:a16="http://schemas.microsoft.com/office/drawing/2014/main" val="4185207022"/>
                    </a:ext>
                  </a:extLst>
                </a:gridCol>
                <a:gridCol w="1246909">
                  <a:extLst>
                    <a:ext uri="{9D8B030D-6E8A-4147-A177-3AD203B41FA5}">
                      <a16:colId xmlns:a16="http://schemas.microsoft.com/office/drawing/2014/main" val="1643216387"/>
                    </a:ext>
                  </a:extLst>
                </a:gridCol>
                <a:gridCol w="2177932">
                  <a:extLst>
                    <a:ext uri="{9D8B030D-6E8A-4147-A177-3AD203B41FA5}">
                      <a16:colId xmlns:a16="http://schemas.microsoft.com/office/drawing/2014/main" val="2329883340"/>
                    </a:ext>
                  </a:extLst>
                </a:gridCol>
              </a:tblGrid>
              <a:tr h="1186166">
                <a:tc>
                  <a:txBody>
                    <a:bodyPr/>
                    <a:lstStyle/>
                    <a:p>
                      <a:pPr marL="0" marR="0" algn="ctr">
                        <a:spcBef>
                          <a:spcPts val="0"/>
                        </a:spcBef>
                        <a:spcAft>
                          <a:spcPts val="0"/>
                        </a:spcAft>
                      </a:pPr>
                      <a:r>
                        <a:rPr lang="en-US" sz="2400" dirty="0">
                          <a:effectLst/>
                        </a:rPr>
                        <a:t>Knowledge Graph Completion (KGC) Dataset</a:t>
                      </a:r>
                      <a:endParaRPr lang="en-US" sz="2400" dirty="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dirty="0">
                          <a:effectLst/>
                        </a:rPr>
                        <a:t>#Entity</a:t>
                      </a:r>
                      <a:endParaRPr lang="en-US" sz="2400" dirty="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a:effectLst/>
                        </a:rPr>
                        <a:t>#Relation</a:t>
                      </a:r>
                      <a:endParaRPr lang="en-US" sz="24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a:effectLst/>
                        </a:rPr>
                        <a:t>#Train</a:t>
                      </a:r>
                      <a:endParaRPr lang="en-US" sz="24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dirty="0">
                          <a:effectLst/>
                        </a:rPr>
                        <a:t>#Valid</a:t>
                      </a:r>
                      <a:endParaRPr lang="en-US" sz="2400" dirty="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a:effectLst/>
                        </a:rPr>
                        <a:t>#Test</a:t>
                      </a:r>
                      <a:endParaRPr lang="en-US" sz="24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dirty="0">
                          <a:effectLst/>
                        </a:rPr>
                        <a:t>Reference</a:t>
                      </a:r>
                      <a:endParaRPr lang="en-US" sz="2400" dirty="0">
                        <a:effectLst/>
                        <a:latin typeface="Times New Roman" panose="02020603050405020304" pitchFamily="18" charset="0"/>
                        <a:ea typeface="Times New Roman" panose="02020603050405020304" pitchFamily="18" charset="0"/>
                      </a:endParaRPr>
                    </a:p>
                  </a:txBody>
                  <a:tcPr marL="18415" marR="18415" marT="0" marB="0" anchor="ctr"/>
                </a:tc>
                <a:extLst>
                  <a:ext uri="{0D108BD9-81ED-4DB2-BD59-A6C34878D82A}">
                    <a16:rowId xmlns:a16="http://schemas.microsoft.com/office/drawing/2014/main" val="2719299118"/>
                  </a:ext>
                </a:extLst>
              </a:tr>
              <a:tr h="1329944">
                <a:tc>
                  <a:txBody>
                    <a:bodyPr/>
                    <a:lstStyle/>
                    <a:p>
                      <a:pPr marL="0" marR="0" algn="ctr">
                        <a:spcBef>
                          <a:spcPts val="0"/>
                        </a:spcBef>
                        <a:spcAft>
                          <a:spcPts val="0"/>
                        </a:spcAft>
                      </a:pPr>
                      <a:r>
                        <a:rPr lang="en-US" sz="2400" dirty="0">
                          <a:effectLst/>
                        </a:rPr>
                        <a:t>WN18RR</a:t>
                      </a:r>
                      <a:endParaRPr lang="en-US" sz="2400" dirty="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dirty="0">
                          <a:effectLst/>
                        </a:rPr>
                        <a:t>40,943</a:t>
                      </a:r>
                      <a:endParaRPr lang="en-US" sz="2400" dirty="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dirty="0">
                          <a:effectLst/>
                        </a:rPr>
                        <a:t>11</a:t>
                      </a:r>
                      <a:endParaRPr lang="en-US" sz="2400" dirty="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a:effectLst/>
                        </a:rPr>
                        <a:t>86,835</a:t>
                      </a:r>
                      <a:endParaRPr lang="en-US" sz="24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dirty="0">
                          <a:effectLst/>
                        </a:rPr>
                        <a:t>3,034</a:t>
                      </a:r>
                      <a:endParaRPr lang="en-US" sz="2400" dirty="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a:effectLst/>
                        </a:rPr>
                        <a:t>3,134</a:t>
                      </a:r>
                      <a:endParaRPr lang="en-US" sz="24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1600" dirty="0">
                          <a:effectLst/>
                        </a:rPr>
                        <a:t>Toutanova &amp; Chen (2015); </a:t>
                      </a:r>
                      <a:br>
                        <a:rPr lang="en-US" sz="1600" dirty="0">
                          <a:effectLst/>
                        </a:rPr>
                      </a:br>
                      <a:r>
                        <a:rPr lang="en-US" sz="1600" dirty="0">
                          <a:effectLst/>
                        </a:rPr>
                        <a:t>Zhang et al. (2020)</a:t>
                      </a:r>
                      <a:endParaRPr lang="en-US" sz="1600" dirty="0">
                        <a:effectLst/>
                        <a:latin typeface="Times New Roman" panose="02020603050405020304" pitchFamily="18" charset="0"/>
                        <a:ea typeface="Times New Roman" panose="02020603050405020304" pitchFamily="18" charset="0"/>
                      </a:endParaRPr>
                    </a:p>
                  </a:txBody>
                  <a:tcPr marL="18415" marR="18415" marT="0" marB="0" anchor="ctr"/>
                </a:tc>
                <a:extLst>
                  <a:ext uri="{0D108BD9-81ED-4DB2-BD59-A6C34878D82A}">
                    <a16:rowId xmlns:a16="http://schemas.microsoft.com/office/drawing/2014/main" val="3089844991"/>
                  </a:ext>
                </a:extLst>
              </a:tr>
              <a:tr h="886629">
                <a:tc>
                  <a:txBody>
                    <a:bodyPr/>
                    <a:lstStyle/>
                    <a:p>
                      <a:pPr marL="0" marR="0" algn="ctr">
                        <a:spcBef>
                          <a:spcPts val="0"/>
                        </a:spcBef>
                        <a:spcAft>
                          <a:spcPts val="0"/>
                        </a:spcAft>
                      </a:pPr>
                      <a:r>
                        <a:rPr lang="en-US" sz="2400">
                          <a:effectLst/>
                        </a:rPr>
                        <a:t>FB15k-237</a:t>
                      </a:r>
                      <a:endParaRPr lang="en-US" sz="24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a:effectLst/>
                        </a:rPr>
                        <a:t>14,541</a:t>
                      </a:r>
                      <a:endParaRPr lang="en-US" sz="24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dirty="0">
                          <a:effectLst/>
                        </a:rPr>
                        <a:t>237</a:t>
                      </a:r>
                      <a:endParaRPr lang="en-US" sz="2400" dirty="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dirty="0">
                          <a:effectLst/>
                        </a:rPr>
                        <a:t>272,115</a:t>
                      </a:r>
                      <a:endParaRPr lang="en-US" sz="2400" dirty="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dirty="0">
                          <a:effectLst/>
                        </a:rPr>
                        <a:t>17,535</a:t>
                      </a:r>
                      <a:endParaRPr lang="en-US" sz="2400" dirty="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dirty="0">
                          <a:effectLst/>
                        </a:rPr>
                        <a:t>20,466</a:t>
                      </a:r>
                      <a:endParaRPr lang="en-US" sz="2400" dirty="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1600" dirty="0" err="1">
                          <a:effectLst/>
                        </a:rPr>
                        <a:t>Dettmers</a:t>
                      </a:r>
                      <a:r>
                        <a:rPr lang="en-US" sz="1600" dirty="0">
                          <a:effectLst/>
                        </a:rPr>
                        <a:t> et al. (2018); Zhang et al. (2020)</a:t>
                      </a:r>
                      <a:endParaRPr lang="en-US" sz="1600" dirty="0">
                        <a:effectLst/>
                        <a:latin typeface="Times New Roman" panose="02020603050405020304" pitchFamily="18" charset="0"/>
                        <a:ea typeface="Times New Roman" panose="02020603050405020304" pitchFamily="18" charset="0"/>
                      </a:endParaRPr>
                    </a:p>
                  </a:txBody>
                  <a:tcPr marL="18415" marR="18415" marT="0" marB="0" anchor="ctr"/>
                </a:tc>
                <a:extLst>
                  <a:ext uri="{0D108BD9-81ED-4DB2-BD59-A6C34878D82A}">
                    <a16:rowId xmlns:a16="http://schemas.microsoft.com/office/drawing/2014/main" val="3666353354"/>
                  </a:ext>
                </a:extLst>
              </a:tr>
              <a:tr h="886629">
                <a:tc>
                  <a:txBody>
                    <a:bodyPr/>
                    <a:lstStyle/>
                    <a:p>
                      <a:pPr marL="0" marR="0" algn="ctr">
                        <a:spcBef>
                          <a:spcPts val="0"/>
                        </a:spcBef>
                        <a:spcAft>
                          <a:spcPts val="0"/>
                        </a:spcAft>
                      </a:pPr>
                      <a:r>
                        <a:rPr lang="en-US" sz="2400">
                          <a:effectLst/>
                        </a:rPr>
                        <a:t>YAGO3-10</a:t>
                      </a:r>
                      <a:endParaRPr lang="en-US" sz="24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a:effectLst/>
                        </a:rPr>
                        <a:t>123,182</a:t>
                      </a:r>
                      <a:endParaRPr lang="en-US" sz="24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a:effectLst/>
                        </a:rPr>
                        <a:t>37</a:t>
                      </a:r>
                      <a:endParaRPr lang="en-US" sz="24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a:effectLst/>
                        </a:rPr>
                        <a:t>1,079,040</a:t>
                      </a:r>
                      <a:endParaRPr lang="en-US" sz="24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a:effectLst/>
                        </a:rPr>
                        <a:t>5,000</a:t>
                      </a:r>
                      <a:endParaRPr lang="en-US" sz="24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2400">
                          <a:effectLst/>
                        </a:rPr>
                        <a:t>5,000</a:t>
                      </a:r>
                      <a:endParaRPr lang="en-US" sz="24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marL="0" marR="0" algn="ctr">
                        <a:spcBef>
                          <a:spcPts val="0"/>
                        </a:spcBef>
                        <a:spcAft>
                          <a:spcPts val="0"/>
                        </a:spcAft>
                      </a:pPr>
                      <a:r>
                        <a:rPr lang="en-US" sz="1600" dirty="0" err="1">
                          <a:effectLst/>
                        </a:rPr>
                        <a:t>Mahdisoltani</a:t>
                      </a:r>
                      <a:r>
                        <a:rPr lang="en-US" sz="1600" dirty="0">
                          <a:effectLst/>
                        </a:rPr>
                        <a:t> et al. (2015); Zhang et al. (2020)</a:t>
                      </a:r>
                      <a:endParaRPr lang="en-US" sz="1600" dirty="0">
                        <a:effectLst/>
                        <a:latin typeface="Times New Roman" panose="02020603050405020304" pitchFamily="18" charset="0"/>
                        <a:ea typeface="Times New Roman" panose="02020603050405020304" pitchFamily="18" charset="0"/>
                      </a:endParaRPr>
                    </a:p>
                  </a:txBody>
                  <a:tcPr marL="18415" marR="18415" marT="0" marB="0" anchor="ctr"/>
                </a:tc>
                <a:extLst>
                  <a:ext uri="{0D108BD9-81ED-4DB2-BD59-A6C34878D82A}">
                    <a16:rowId xmlns:a16="http://schemas.microsoft.com/office/drawing/2014/main" val="1779576151"/>
                  </a:ext>
                </a:extLst>
              </a:tr>
            </a:tbl>
          </a:graphicData>
        </a:graphic>
      </p:graphicFrame>
      <p:sp>
        <p:nvSpPr>
          <p:cNvPr id="4" name="Slide Number Placeholder 3">
            <a:extLst>
              <a:ext uri="{FF2B5EF4-FFF2-40B4-BE49-F238E27FC236}">
                <a16:creationId xmlns:a16="http://schemas.microsoft.com/office/drawing/2014/main" id="{4469F57B-1045-3F46-874F-C6837EF7BC14}"/>
              </a:ext>
            </a:extLst>
          </p:cNvPr>
          <p:cNvSpPr>
            <a:spLocks noGrp="1"/>
          </p:cNvSpPr>
          <p:nvPr>
            <p:ph type="sldNum" sz="quarter" idx="12"/>
          </p:nvPr>
        </p:nvSpPr>
        <p:spPr/>
        <p:txBody>
          <a:bodyPr/>
          <a:lstStyle/>
          <a:p>
            <a:fld id="{5D6FF71F-CF6A-4C46-8F9B-61D49EEA70E3}" type="slidenum">
              <a:rPr lang="en-US" smtClean="0"/>
              <a:t>167</a:t>
            </a:fld>
            <a:endParaRPr lang="en-US"/>
          </a:p>
        </p:txBody>
      </p:sp>
    </p:spTree>
    <p:extLst>
      <p:ext uri="{BB962C8B-B14F-4D97-AF65-F5344CB8AC3E}">
        <p14:creationId xmlns:p14="http://schemas.microsoft.com/office/powerpoint/2010/main" val="400890152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A79DD-8677-984D-8F4C-81318F717D72}"/>
              </a:ext>
            </a:extLst>
          </p:cNvPr>
          <p:cNvSpPr>
            <a:spLocks noGrp="1"/>
          </p:cNvSpPr>
          <p:nvPr>
            <p:ph type="title"/>
          </p:nvPr>
        </p:nvSpPr>
        <p:spPr/>
        <p:txBody>
          <a:bodyPr>
            <a:normAutofit/>
          </a:bodyPr>
          <a:lstStyle/>
          <a:p>
            <a:r>
              <a:rPr lang="en-US" dirty="0"/>
              <a:t>Domain-Specific Knowledge Graph </a:t>
            </a:r>
          </a:p>
        </p:txBody>
      </p:sp>
      <p:sp>
        <p:nvSpPr>
          <p:cNvPr id="3" name="Content Placeholder 2">
            <a:extLst>
              <a:ext uri="{FF2B5EF4-FFF2-40B4-BE49-F238E27FC236}">
                <a16:creationId xmlns:a16="http://schemas.microsoft.com/office/drawing/2014/main" id="{94781EDD-AB81-474C-8CEA-566191CDF06B}"/>
              </a:ext>
            </a:extLst>
          </p:cNvPr>
          <p:cNvSpPr>
            <a:spLocks noGrp="1"/>
          </p:cNvSpPr>
          <p:nvPr>
            <p:ph idx="1"/>
          </p:nvPr>
        </p:nvSpPr>
        <p:spPr>
          <a:xfrm>
            <a:off x="534389" y="1219200"/>
            <a:ext cx="11222181" cy="5134099"/>
          </a:xfrm>
        </p:spPr>
        <p:txBody>
          <a:bodyPr>
            <a:noAutofit/>
          </a:bodyPr>
          <a:lstStyle/>
          <a:p>
            <a:r>
              <a:rPr lang="en-US" dirty="0"/>
              <a:t>Domain-Specific Knowledge Graph </a:t>
            </a:r>
          </a:p>
          <a:p>
            <a:pPr lvl="1"/>
            <a:r>
              <a:rPr lang="en-US" sz="3200" dirty="0"/>
              <a:t>PubMed Knowledge Graph (PKG)</a:t>
            </a:r>
          </a:p>
          <a:p>
            <a:pPr lvl="2"/>
            <a:r>
              <a:rPr lang="en-US" sz="2800" b="1" dirty="0"/>
              <a:t>Extracting biological entities from 29 million PubMed abstracts</a:t>
            </a:r>
          </a:p>
          <a:p>
            <a:pPr lvl="1"/>
            <a:r>
              <a:rPr lang="en-US" sz="3200" dirty="0"/>
              <a:t>Lynx: Legal Knowledge Graph for Multilingual Compliance Services</a:t>
            </a:r>
          </a:p>
          <a:p>
            <a:pPr lvl="2"/>
            <a:r>
              <a:rPr lang="en-US" sz="2800" dirty="0"/>
              <a:t>Legal Knowledge Graph (LKG) integrates and links heterogeneous compliance data sources including legislation, case law, standards and other private contracts.</a:t>
            </a:r>
          </a:p>
          <a:p>
            <a:pPr lvl="2"/>
            <a:endParaRPr lang="en-US" sz="2800" b="1" dirty="0"/>
          </a:p>
        </p:txBody>
      </p:sp>
      <p:sp>
        <p:nvSpPr>
          <p:cNvPr id="4" name="Slide Number Placeholder 3">
            <a:extLst>
              <a:ext uri="{FF2B5EF4-FFF2-40B4-BE49-F238E27FC236}">
                <a16:creationId xmlns:a16="http://schemas.microsoft.com/office/drawing/2014/main" id="{C7C93548-EF36-C245-AFC8-168B5A66DC43}"/>
              </a:ext>
            </a:extLst>
          </p:cNvPr>
          <p:cNvSpPr>
            <a:spLocks noGrp="1"/>
          </p:cNvSpPr>
          <p:nvPr>
            <p:ph type="sldNum" sz="quarter" idx="12"/>
          </p:nvPr>
        </p:nvSpPr>
        <p:spPr/>
        <p:txBody>
          <a:bodyPr/>
          <a:lstStyle/>
          <a:p>
            <a:fld id="{5D6FF71F-CF6A-4C46-8F9B-61D49EEA70E3}" type="slidenum">
              <a:rPr lang="en-US" smtClean="0"/>
              <a:t>168</a:t>
            </a:fld>
            <a:endParaRPr lang="en-US"/>
          </a:p>
        </p:txBody>
      </p:sp>
    </p:spTree>
    <p:extLst>
      <p:ext uri="{BB962C8B-B14F-4D97-AF65-F5344CB8AC3E}">
        <p14:creationId xmlns:p14="http://schemas.microsoft.com/office/powerpoint/2010/main" val="238051486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A79DD-8677-984D-8F4C-81318F717D72}"/>
              </a:ext>
            </a:extLst>
          </p:cNvPr>
          <p:cNvSpPr>
            <a:spLocks noGrp="1"/>
          </p:cNvSpPr>
          <p:nvPr>
            <p:ph type="title"/>
          </p:nvPr>
        </p:nvSpPr>
        <p:spPr/>
        <p:txBody>
          <a:bodyPr>
            <a:normAutofit fontScale="90000"/>
          </a:bodyPr>
          <a:lstStyle/>
          <a:p>
            <a:r>
              <a:rPr lang="en-US" dirty="0"/>
              <a:t>Lynx: Legal Knowledge Graph for </a:t>
            </a:r>
            <a:br>
              <a:rPr lang="en-US" dirty="0"/>
            </a:br>
            <a:r>
              <a:rPr lang="en-US" dirty="0"/>
              <a:t>Multilingual Compliance Services</a:t>
            </a:r>
          </a:p>
        </p:txBody>
      </p:sp>
      <p:sp>
        <p:nvSpPr>
          <p:cNvPr id="4" name="Slide Number Placeholder 3">
            <a:extLst>
              <a:ext uri="{FF2B5EF4-FFF2-40B4-BE49-F238E27FC236}">
                <a16:creationId xmlns:a16="http://schemas.microsoft.com/office/drawing/2014/main" id="{C7C93548-EF36-C245-AFC8-168B5A66DC43}"/>
              </a:ext>
            </a:extLst>
          </p:cNvPr>
          <p:cNvSpPr>
            <a:spLocks noGrp="1"/>
          </p:cNvSpPr>
          <p:nvPr>
            <p:ph type="sldNum" sz="quarter" idx="12"/>
          </p:nvPr>
        </p:nvSpPr>
        <p:spPr/>
        <p:txBody>
          <a:bodyPr/>
          <a:lstStyle/>
          <a:p>
            <a:fld id="{5D6FF71F-CF6A-4C46-8F9B-61D49EEA70E3}" type="slidenum">
              <a:rPr lang="en-US" smtClean="0"/>
              <a:t>169</a:t>
            </a:fld>
            <a:endParaRPr lang="en-US"/>
          </a:p>
        </p:txBody>
      </p:sp>
      <p:pic>
        <p:nvPicPr>
          <p:cNvPr id="8" name="Picture 7">
            <a:extLst>
              <a:ext uri="{FF2B5EF4-FFF2-40B4-BE49-F238E27FC236}">
                <a16:creationId xmlns:a16="http://schemas.microsoft.com/office/drawing/2014/main" id="{07CB69FC-F3EF-F649-94DB-1BE965664E64}"/>
              </a:ext>
            </a:extLst>
          </p:cNvPr>
          <p:cNvPicPr>
            <a:picLocks noChangeAspect="1"/>
          </p:cNvPicPr>
          <p:nvPr/>
        </p:nvPicPr>
        <p:blipFill>
          <a:blip r:embed="rId2"/>
          <a:stretch>
            <a:fillRect/>
          </a:stretch>
        </p:blipFill>
        <p:spPr>
          <a:xfrm>
            <a:off x="2587558" y="1491228"/>
            <a:ext cx="6617148" cy="4896309"/>
          </a:xfrm>
          <a:prstGeom prst="rect">
            <a:avLst/>
          </a:prstGeom>
        </p:spPr>
      </p:pic>
      <p:sp>
        <p:nvSpPr>
          <p:cNvPr id="9" name="TextBox 8">
            <a:extLst>
              <a:ext uri="{FF2B5EF4-FFF2-40B4-BE49-F238E27FC236}">
                <a16:creationId xmlns:a16="http://schemas.microsoft.com/office/drawing/2014/main" id="{F22668AD-5375-1147-A19D-8A002FA342A0}"/>
              </a:ext>
            </a:extLst>
          </p:cNvPr>
          <p:cNvSpPr txBox="1"/>
          <p:nvPr/>
        </p:nvSpPr>
        <p:spPr>
          <a:xfrm>
            <a:off x="826827" y="6553600"/>
            <a:ext cx="10138610" cy="276999"/>
          </a:xfrm>
          <a:prstGeom prst="rect">
            <a:avLst/>
          </a:prstGeom>
          <a:noFill/>
        </p:spPr>
        <p:txBody>
          <a:bodyPr wrap="square" rtlCol="0">
            <a:spAutoFit/>
          </a:bodyPr>
          <a:lstStyle/>
          <a:p>
            <a:pPr algn="ctr"/>
            <a:r>
              <a:rPr lang="en-US" sz="1200" dirty="0">
                <a:solidFill>
                  <a:schemeClr val="bg1">
                    <a:lumMod val="75000"/>
                  </a:schemeClr>
                </a:solidFill>
              </a:rPr>
              <a:t>Source: Lynx Legal Knowledge Graph (LKG), </a:t>
            </a:r>
            <a:r>
              <a:rPr lang="en-US" sz="1200" dirty="0">
                <a:solidFill>
                  <a:schemeClr val="bg1">
                    <a:lumMod val="75000"/>
                  </a:schemeClr>
                </a:solidFill>
                <a:hlinkClick r:id="rId3"/>
              </a:rPr>
              <a:t>https://lynx-project.eu/</a:t>
            </a:r>
            <a:endParaRPr lang="en-US" sz="1200" dirty="0">
              <a:solidFill>
                <a:schemeClr val="bg1">
                  <a:lumMod val="75000"/>
                </a:schemeClr>
              </a:solidFill>
            </a:endParaRPr>
          </a:p>
        </p:txBody>
      </p:sp>
    </p:spTree>
    <p:extLst>
      <p:ext uri="{BB962C8B-B14F-4D97-AF65-F5344CB8AC3E}">
        <p14:creationId xmlns:p14="http://schemas.microsoft.com/office/powerpoint/2010/main" val="1342343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448A7-66E6-D94B-B8CC-4B5116C50804}"/>
              </a:ext>
            </a:extLst>
          </p:cNvPr>
          <p:cNvSpPr>
            <a:spLocks noGrp="1"/>
          </p:cNvSpPr>
          <p:nvPr>
            <p:ph type="title"/>
          </p:nvPr>
        </p:nvSpPr>
        <p:spPr>
          <a:xfrm>
            <a:off x="1981200" y="2348880"/>
            <a:ext cx="8229600" cy="3960440"/>
          </a:xfrm>
        </p:spPr>
        <p:txBody>
          <a:bodyPr/>
          <a:lstStyle/>
          <a:p>
            <a:r>
              <a:rPr lang="en-US" dirty="0">
                <a:solidFill>
                  <a:schemeClr val="accent1"/>
                </a:solidFill>
              </a:rPr>
              <a:t>Short Text Conversation Task </a:t>
            </a:r>
            <a:br>
              <a:rPr lang="en-US" dirty="0">
                <a:solidFill>
                  <a:schemeClr val="accent1"/>
                </a:solidFill>
              </a:rPr>
            </a:br>
            <a:r>
              <a:rPr lang="en-US" dirty="0">
                <a:solidFill>
                  <a:schemeClr val="accent1"/>
                </a:solidFill>
              </a:rPr>
              <a:t>(STC-3)</a:t>
            </a:r>
            <a:br>
              <a:rPr lang="en-US" dirty="0">
                <a:solidFill>
                  <a:schemeClr val="accent1"/>
                </a:solidFill>
              </a:rPr>
            </a:br>
            <a:r>
              <a:rPr lang="en-US" dirty="0">
                <a:solidFill>
                  <a:schemeClr val="accent1"/>
                </a:solidFill>
              </a:rPr>
              <a:t>Chinese Emotional Conversation Generation (CECG) Subtask</a:t>
            </a:r>
          </a:p>
        </p:txBody>
      </p:sp>
      <p:sp>
        <p:nvSpPr>
          <p:cNvPr id="4" name="Slide Number Placeholder 3">
            <a:extLst>
              <a:ext uri="{FF2B5EF4-FFF2-40B4-BE49-F238E27FC236}">
                <a16:creationId xmlns:a16="http://schemas.microsoft.com/office/drawing/2014/main" id="{A85C227F-60BB-AA4E-A5B6-48845B0C420C}"/>
              </a:ext>
            </a:extLst>
          </p:cNvPr>
          <p:cNvSpPr>
            <a:spLocks noGrp="1"/>
          </p:cNvSpPr>
          <p:nvPr>
            <p:ph type="sldNum" sz="quarter" idx="12"/>
          </p:nvPr>
        </p:nvSpPr>
        <p:spPr/>
        <p:txBody>
          <a:bodyPr/>
          <a:lstStyle/>
          <a:p>
            <a:pPr>
              <a:defRPr/>
            </a:pPr>
            <a:fld id="{E78C9E75-97FD-45D9-8ED3-955348887BB1}" type="slidenum">
              <a:rPr lang="zh-TW" altLang="en-US" smtClean="0"/>
              <a:pPr>
                <a:defRPr/>
              </a:pPr>
              <a:t>17</a:t>
            </a:fld>
            <a:endParaRPr lang="zh-TW" altLang="en-US"/>
          </a:p>
        </p:txBody>
      </p:sp>
      <p:sp>
        <p:nvSpPr>
          <p:cNvPr id="5" name="Rectangle 4">
            <a:extLst>
              <a:ext uri="{FF2B5EF4-FFF2-40B4-BE49-F238E27FC236}">
                <a16:creationId xmlns:a16="http://schemas.microsoft.com/office/drawing/2014/main" id="{1CE7C0F8-6A10-EB4D-B3C8-64C8FF36B901}"/>
              </a:ext>
            </a:extLst>
          </p:cNvPr>
          <p:cNvSpPr/>
          <p:nvPr/>
        </p:nvSpPr>
        <p:spPr>
          <a:xfrm>
            <a:off x="4479211" y="6525345"/>
            <a:ext cx="3830472" cy="276999"/>
          </a:xfrm>
          <a:prstGeom prst="rect">
            <a:avLst/>
          </a:prstGeom>
        </p:spPr>
        <p:txBody>
          <a:bodyPr wrap="none">
            <a:spAutoFit/>
          </a:bodyPr>
          <a:lstStyle/>
          <a:p>
            <a:r>
              <a:rPr lang="en-US" sz="1200" dirty="0">
                <a:solidFill>
                  <a:schemeClr val="bg1">
                    <a:lumMod val="75000"/>
                  </a:schemeClr>
                </a:solidFill>
              </a:rPr>
              <a:t>Source: </a:t>
            </a:r>
            <a:r>
              <a:rPr lang="en-US" sz="1200" dirty="0">
                <a:solidFill>
                  <a:schemeClr val="bg1">
                    <a:lumMod val="75000"/>
                  </a:schemeClr>
                </a:solidFill>
                <a:hlinkClick r:id="rId2"/>
              </a:rPr>
              <a:t>http://coai.cs.tsinghua.edu.cn/hml/challenge.html</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AA4F3858-6F05-7140-8A71-974237D1ADB2}"/>
              </a:ext>
            </a:extLst>
          </p:cNvPr>
          <p:cNvPicPr>
            <a:picLocks noChangeAspect="1"/>
          </p:cNvPicPr>
          <p:nvPr/>
        </p:nvPicPr>
        <p:blipFill>
          <a:blip r:embed="rId3"/>
          <a:stretch>
            <a:fillRect/>
          </a:stretch>
        </p:blipFill>
        <p:spPr>
          <a:xfrm>
            <a:off x="4223792" y="274638"/>
            <a:ext cx="3400378" cy="1440160"/>
          </a:xfrm>
          <a:prstGeom prst="rect">
            <a:avLst/>
          </a:prstGeom>
        </p:spPr>
      </p:pic>
    </p:spTree>
    <p:extLst>
      <p:ext uri="{BB962C8B-B14F-4D97-AF65-F5344CB8AC3E}">
        <p14:creationId xmlns:p14="http://schemas.microsoft.com/office/powerpoint/2010/main" val="95985047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A79DD-8677-984D-8F4C-81318F717D72}"/>
              </a:ext>
            </a:extLst>
          </p:cNvPr>
          <p:cNvSpPr>
            <a:spLocks noGrp="1"/>
          </p:cNvSpPr>
          <p:nvPr>
            <p:ph type="title"/>
          </p:nvPr>
        </p:nvSpPr>
        <p:spPr>
          <a:xfrm>
            <a:off x="534389" y="135104"/>
            <a:ext cx="11222181" cy="897829"/>
          </a:xfrm>
        </p:spPr>
        <p:txBody>
          <a:bodyPr>
            <a:noAutofit/>
          </a:bodyPr>
          <a:lstStyle/>
          <a:p>
            <a:r>
              <a:rPr lang="en-US" sz="3200" dirty="0"/>
              <a:t>System Architecture for </a:t>
            </a:r>
            <a:br>
              <a:rPr lang="en-US" sz="3200" dirty="0"/>
            </a:br>
            <a:r>
              <a:rPr lang="en-US" sz="3200" dirty="0"/>
              <a:t>Cryptocurrency Anti-money Laundering (AML) Knowledge Graphs</a:t>
            </a:r>
          </a:p>
        </p:txBody>
      </p:sp>
      <p:sp>
        <p:nvSpPr>
          <p:cNvPr id="4" name="Slide Number Placeholder 3">
            <a:extLst>
              <a:ext uri="{FF2B5EF4-FFF2-40B4-BE49-F238E27FC236}">
                <a16:creationId xmlns:a16="http://schemas.microsoft.com/office/drawing/2014/main" id="{C7C93548-EF36-C245-AFC8-168B5A66DC43}"/>
              </a:ext>
            </a:extLst>
          </p:cNvPr>
          <p:cNvSpPr>
            <a:spLocks noGrp="1"/>
          </p:cNvSpPr>
          <p:nvPr>
            <p:ph type="sldNum" sz="quarter" idx="12"/>
          </p:nvPr>
        </p:nvSpPr>
        <p:spPr/>
        <p:txBody>
          <a:bodyPr/>
          <a:lstStyle/>
          <a:p>
            <a:fld id="{5D6FF71F-CF6A-4C46-8F9B-61D49EEA70E3}" type="slidenum">
              <a:rPr lang="en-US" smtClean="0"/>
              <a:t>170</a:t>
            </a:fld>
            <a:endParaRPr lang="en-US"/>
          </a:p>
        </p:txBody>
      </p:sp>
      <p:sp>
        <p:nvSpPr>
          <p:cNvPr id="12" name="圓角矩形 30">
            <a:extLst>
              <a:ext uri="{FF2B5EF4-FFF2-40B4-BE49-F238E27FC236}">
                <a16:creationId xmlns:a16="http://schemas.microsoft.com/office/drawing/2014/main" id="{A7D44800-BA0F-364D-9EEE-CADA9C28EF55}"/>
              </a:ext>
            </a:extLst>
          </p:cNvPr>
          <p:cNvSpPr/>
          <p:nvPr/>
        </p:nvSpPr>
        <p:spPr>
          <a:xfrm>
            <a:off x="1999624" y="5557295"/>
            <a:ext cx="1645440" cy="822734"/>
          </a:xfrm>
          <a:prstGeom prst="roundRect">
            <a:avLst>
              <a:gd name="adj" fmla="val 9334"/>
            </a:avLst>
          </a:prstGeom>
          <a:solidFill>
            <a:schemeClr val="accent6">
              <a:lumMod val="20000"/>
              <a:lumOff val="8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2400" b="1" dirty="0">
                <a:solidFill>
                  <a:schemeClr val="tx1"/>
                </a:solidFill>
                <a:latin typeface="Calibri" panose="020F0502020204030204" pitchFamily="34" charset="0"/>
                <a:cs typeface="Calibri" panose="020F0502020204030204" pitchFamily="34" charset="0"/>
              </a:rPr>
              <a:t>Legal Documents</a:t>
            </a:r>
            <a:endParaRPr kumimoji="1" lang="zh-TW" altLang="en-US" sz="2400" b="1" dirty="0">
              <a:solidFill>
                <a:schemeClr val="tx1"/>
              </a:solidFill>
              <a:latin typeface="Calibri" panose="020F0502020204030204" pitchFamily="34" charset="0"/>
              <a:cs typeface="Calibri" panose="020F0502020204030204" pitchFamily="34" charset="0"/>
            </a:endParaRPr>
          </a:p>
        </p:txBody>
      </p:sp>
      <p:sp>
        <p:nvSpPr>
          <p:cNvPr id="13" name="圓角矩形 30">
            <a:extLst>
              <a:ext uri="{FF2B5EF4-FFF2-40B4-BE49-F238E27FC236}">
                <a16:creationId xmlns:a16="http://schemas.microsoft.com/office/drawing/2014/main" id="{987B6795-86D2-0A43-ADF8-14988642B2F2}"/>
              </a:ext>
            </a:extLst>
          </p:cNvPr>
          <p:cNvSpPr/>
          <p:nvPr/>
        </p:nvSpPr>
        <p:spPr>
          <a:xfrm>
            <a:off x="1588530" y="1518456"/>
            <a:ext cx="3887657" cy="1219777"/>
          </a:xfrm>
          <a:prstGeom prst="roundRect">
            <a:avLst>
              <a:gd name="adj" fmla="val 9334"/>
            </a:avLst>
          </a:prstGeom>
          <a:solidFill>
            <a:schemeClr val="accent6">
              <a:lumMod val="40000"/>
              <a:lumOff val="6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2400" b="1" dirty="0">
                <a:solidFill>
                  <a:schemeClr val="tx1"/>
                </a:solidFill>
                <a:latin typeface="Calibri" panose="020F0502020204030204" pitchFamily="34" charset="0"/>
                <a:cs typeface="Calibri" panose="020F0502020204030204" pitchFamily="34" charset="0"/>
              </a:rPr>
              <a:t>Open Domain </a:t>
            </a:r>
            <a:br>
              <a:rPr kumimoji="1" lang="en-US" altLang="zh-TW" sz="2400" b="1" dirty="0">
                <a:solidFill>
                  <a:schemeClr val="tx1"/>
                </a:solidFill>
                <a:latin typeface="Calibri" panose="020F0502020204030204" pitchFamily="34" charset="0"/>
                <a:cs typeface="Calibri" panose="020F0502020204030204" pitchFamily="34" charset="0"/>
              </a:rPr>
            </a:br>
            <a:r>
              <a:rPr kumimoji="1" lang="en-US" altLang="zh-TW" sz="2400" b="1" dirty="0">
                <a:solidFill>
                  <a:schemeClr val="tx1"/>
                </a:solidFill>
                <a:latin typeface="Calibri" panose="020F0502020204030204" pitchFamily="34" charset="0"/>
                <a:cs typeface="Calibri" panose="020F0502020204030204" pitchFamily="34" charset="0"/>
              </a:rPr>
              <a:t>Knowledge Graphs</a:t>
            </a:r>
          </a:p>
        </p:txBody>
      </p:sp>
      <p:sp>
        <p:nvSpPr>
          <p:cNvPr id="17" name="圓角矩形 30">
            <a:extLst>
              <a:ext uri="{FF2B5EF4-FFF2-40B4-BE49-F238E27FC236}">
                <a16:creationId xmlns:a16="http://schemas.microsoft.com/office/drawing/2014/main" id="{5B2C1E72-AF4D-8F46-9433-17D2A038F800}"/>
              </a:ext>
            </a:extLst>
          </p:cNvPr>
          <p:cNvSpPr/>
          <p:nvPr/>
        </p:nvSpPr>
        <p:spPr>
          <a:xfrm>
            <a:off x="340179" y="3836664"/>
            <a:ext cx="2163894" cy="1134179"/>
          </a:xfrm>
          <a:prstGeom prst="roundRect">
            <a:avLst>
              <a:gd name="adj" fmla="val 9334"/>
            </a:avLst>
          </a:prstGeom>
          <a:solidFill>
            <a:schemeClr val="bg1"/>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2400" b="1" dirty="0">
                <a:solidFill>
                  <a:schemeClr val="tx1"/>
                </a:solidFill>
                <a:latin typeface="Calibri" panose="020F0502020204030204" pitchFamily="34" charset="0"/>
                <a:cs typeface="Calibri" panose="020F0502020204030204" pitchFamily="34" charset="0"/>
              </a:rPr>
              <a:t>Knowledge Acquisition</a:t>
            </a:r>
            <a:endParaRPr kumimoji="1" lang="zh-TW" altLang="en-US" sz="2400" b="1" dirty="0">
              <a:solidFill>
                <a:schemeClr val="tx1"/>
              </a:solidFill>
              <a:latin typeface="Calibri" panose="020F0502020204030204" pitchFamily="34" charset="0"/>
              <a:cs typeface="Calibri" panose="020F0502020204030204" pitchFamily="34" charset="0"/>
            </a:endParaRPr>
          </a:p>
        </p:txBody>
      </p:sp>
      <p:sp>
        <p:nvSpPr>
          <p:cNvPr id="18" name="圓角矩形 30">
            <a:extLst>
              <a:ext uri="{FF2B5EF4-FFF2-40B4-BE49-F238E27FC236}">
                <a16:creationId xmlns:a16="http://schemas.microsoft.com/office/drawing/2014/main" id="{4625513A-CCB6-EA4A-9B3F-38D5EB8D8103}"/>
              </a:ext>
            </a:extLst>
          </p:cNvPr>
          <p:cNvSpPr/>
          <p:nvPr/>
        </p:nvSpPr>
        <p:spPr>
          <a:xfrm>
            <a:off x="6523167" y="3810564"/>
            <a:ext cx="2319867" cy="1186379"/>
          </a:xfrm>
          <a:prstGeom prst="roundRect">
            <a:avLst>
              <a:gd name="adj" fmla="val 9334"/>
            </a:avLst>
          </a:prstGeom>
          <a:solidFill>
            <a:schemeClr val="accent2">
              <a:lumMod val="20000"/>
              <a:lumOff val="8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2400" b="1" dirty="0">
                <a:solidFill>
                  <a:schemeClr val="tx1"/>
                </a:solidFill>
                <a:latin typeface="Calibri" panose="020F0502020204030204" pitchFamily="34" charset="0"/>
                <a:cs typeface="Calibri" panose="020F0502020204030204" pitchFamily="34" charset="0"/>
              </a:rPr>
              <a:t>Attributes and Relations</a:t>
            </a:r>
            <a:br>
              <a:rPr kumimoji="1" lang="en-US" altLang="zh-TW" sz="2400" b="1" dirty="0">
                <a:solidFill>
                  <a:schemeClr val="tx1"/>
                </a:solidFill>
                <a:latin typeface="Calibri" panose="020F0502020204030204" pitchFamily="34" charset="0"/>
                <a:cs typeface="Calibri" panose="020F0502020204030204" pitchFamily="34" charset="0"/>
              </a:rPr>
            </a:br>
            <a:r>
              <a:rPr kumimoji="1" lang="en-US" altLang="zh-TW" sz="2400" b="1" dirty="0">
                <a:solidFill>
                  <a:schemeClr val="tx1"/>
                </a:solidFill>
                <a:latin typeface="Calibri" panose="020F0502020204030204" pitchFamily="34" charset="0"/>
                <a:cs typeface="Calibri" panose="020F0502020204030204" pitchFamily="34" charset="0"/>
              </a:rPr>
              <a:t>Link Prediction</a:t>
            </a:r>
            <a:endParaRPr kumimoji="1" lang="zh-TW" altLang="en-US" sz="2400" b="1" dirty="0">
              <a:solidFill>
                <a:schemeClr val="tx1"/>
              </a:solidFill>
              <a:latin typeface="Calibri" panose="020F0502020204030204" pitchFamily="34" charset="0"/>
              <a:cs typeface="Calibri" panose="020F0502020204030204" pitchFamily="34" charset="0"/>
            </a:endParaRPr>
          </a:p>
        </p:txBody>
      </p:sp>
      <p:sp>
        <p:nvSpPr>
          <p:cNvPr id="19" name="圓角矩形 30">
            <a:extLst>
              <a:ext uri="{FF2B5EF4-FFF2-40B4-BE49-F238E27FC236}">
                <a16:creationId xmlns:a16="http://schemas.microsoft.com/office/drawing/2014/main" id="{3FAA24AF-66CC-A146-BF5B-787710010D32}"/>
              </a:ext>
            </a:extLst>
          </p:cNvPr>
          <p:cNvSpPr/>
          <p:nvPr/>
        </p:nvSpPr>
        <p:spPr>
          <a:xfrm>
            <a:off x="173691" y="5557295"/>
            <a:ext cx="1645440" cy="822734"/>
          </a:xfrm>
          <a:prstGeom prst="roundRect">
            <a:avLst>
              <a:gd name="adj" fmla="val 9334"/>
            </a:avLst>
          </a:prstGeom>
          <a:solidFill>
            <a:schemeClr val="accent6">
              <a:lumMod val="20000"/>
              <a:lumOff val="8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2400" b="1" dirty="0">
                <a:solidFill>
                  <a:schemeClr val="tx1"/>
                </a:solidFill>
                <a:latin typeface="Calibri" panose="020F0502020204030204" pitchFamily="34" charset="0"/>
                <a:cs typeface="Calibri" panose="020F0502020204030204" pitchFamily="34" charset="0"/>
              </a:rPr>
              <a:t>CAML Resources</a:t>
            </a:r>
            <a:endParaRPr kumimoji="1" lang="zh-TW" altLang="en-US" sz="2400" b="1" dirty="0">
              <a:solidFill>
                <a:schemeClr val="tx1"/>
              </a:solidFill>
              <a:latin typeface="Calibri" panose="020F0502020204030204" pitchFamily="34" charset="0"/>
              <a:cs typeface="Calibri" panose="020F0502020204030204" pitchFamily="34" charset="0"/>
            </a:endParaRPr>
          </a:p>
        </p:txBody>
      </p:sp>
      <p:sp>
        <p:nvSpPr>
          <p:cNvPr id="20" name="圓角矩形 30">
            <a:extLst>
              <a:ext uri="{FF2B5EF4-FFF2-40B4-BE49-F238E27FC236}">
                <a16:creationId xmlns:a16="http://schemas.microsoft.com/office/drawing/2014/main" id="{79C03385-7384-834D-8F3F-CE6D2F45A847}"/>
              </a:ext>
            </a:extLst>
          </p:cNvPr>
          <p:cNvSpPr/>
          <p:nvPr/>
        </p:nvSpPr>
        <p:spPr>
          <a:xfrm>
            <a:off x="3169588" y="3836664"/>
            <a:ext cx="2688064" cy="1134179"/>
          </a:xfrm>
          <a:prstGeom prst="roundRect">
            <a:avLst>
              <a:gd name="adj" fmla="val 9334"/>
            </a:avLst>
          </a:prstGeom>
          <a:solidFill>
            <a:schemeClr val="accent5">
              <a:lumMod val="20000"/>
              <a:lumOff val="8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2400" b="1" dirty="0">
                <a:solidFill>
                  <a:schemeClr val="tx1"/>
                </a:solidFill>
                <a:latin typeface="Calibri" panose="020F0502020204030204" pitchFamily="34" charset="0"/>
                <a:cs typeface="Calibri" panose="020F0502020204030204" pitchFamily="34" charset="0"/>
              </a:rPr>
              <a:t>Concepts and Entities Recognition (NER)</a:t>
            </a:r>
            <a:endParaRPr kumimoji="1" lang="zh-TW" altLang="en-US" sz="2400" b="1" dirty="0">
              <a:solidFill>
                <a:schemeClr val="tx1"/>
              </a:solidFill>
              <a:latin typeface="Calibri" panose="020F0502020204030204" pitchFamily="34" charset="0"/>
              <a:cs typeface="Calibri" panose="020F0502020204030204" pitchFamily="34" charset="0"/>
            </a:endParaRPr>
          </a:p>
        </p:txBody>
      </p:sp>
      <p:sp>
        <p:nvSpPr>
          <p:cNvPr id="21" name="圓角矩形 30">
            <a:extLst>
              <a:ext uri="{FF2B5EF4-FFF2-40B4-BE49-F238E27FC236}">
                <a16:creationId xmlns:a16="http://schemas.microsoft.com/office/drawing/2014/main" id="{AEEA134F-E00B-B44E-ADEE-25D685866FD1}"/>
              </a:ext>
            </a:extLst>
          </p:cNvPr>
          <p:cNvSpPr/>
          <p:nvPr/>
        </p:nvSpPr>
        <p:spPr>
          <a:xfrm>
            <a:off x="6096000" y="1521907"/>
            <a:ext cx="4254443" cy="1186379"/>
          </a:xfrm>
          <a:prstGeom prst="roundRect">
            <a:avLst>
              <a:gd name="adj" fmla="val 9334"/>
            </a:avLst>
          </a:prstGeom>
          <a:solidFill>
            <a:schemeClr val="accent4">
              <a:lumMod val="40000"/>
              <a:lumOff val="6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2400" b="1" dirty="0">
                <a:solidFill>
                  <a:schemeClr val="tx1"/>
                </a:solidFill>
                <a:latin typeface="Calibri" panose="020F0502020204030204" pitchFamily="34" charset="0"/>
                <a:cs typeface="Calibri" panose="020F0502020204030204" pitchFamily="34" charset="0"/>
              </a:rPr>
              <a:t>Cryptocurrency </a:t>
            </a:r>
            <a:br>
              <a:rPr kumimoji="1" lang="en-US" altLang="zh-TW" sz="2400" b="1" dirty="0">
                <a:solidFill>
                  <a:schemeClr val="tx1"/>
                </a:solidFill>
                <a:latin typeface="Calibri" panose="020F0502020204030204" pitchFamily="34" charset="0"/>
                <a:cs typeface="Calibri" panose="020F0502020204030204" pitchFamily="34" charset="0"/>
              </a:rPr>
            </a:br>
            <a:r>
              <a:rPr kumimoji="1" lang="en-US" altLang="zh-TW" sz="2400" b="1" dirty="0">
                <a:solidFill>
                  <a:schemeClr val="tx1"/>
                </a:solidFill>
                <a:latin typeface="Calibri" panose="020F0502020204030204" pitchFamily="34" charset="0"/>
                <a:cs typeface="Calibri" panose="020F0502020204030204" pitchFamily="34" charset="0"/>
              </a:rPr>
              <a:t>Anti-money Laundering (AML) </a:t>
            </a:r>
            <a:br>
              <a:rPr kumimoji="1" lang="en-US" altLang="zh-TW" sz="2400" b="1" dirty="0">
                <a:solidFill>
                  <a:schemeClr val="tx1"/>
                </a:solidFill>
                <a:latin typeface="Calibri" panose="020F0502020204030204" pitchFamily="34" charset="0"/>
                <a:cs typeface="Calibri" panose="020F0502020204030204" pitchFamily="34" charset="0"/>
              </a:rPr>
            </a:br>
            <a:r>
              <a:rPr kumimoji="1" lang="en-US" altLang="zh-TW" sz="2400" b="1" dirty="0">
                <a:solidFill>
                  <a:schemeClr val="tx1"/>
                </a:solidFill>
                <a:latin typeface="Calibri" panose="020F0502020204030204" pitchFamily="34" charset="0"/>
                <a:cs typeface="Calibri" panose="020F0502020204030204" pitchFamily="34" charset="0"/>
              </a:rPr>
              <a:t>Knowledge Graphs (KG)</a:t>
            </a:r>
            <a:endParaRPr kumimoji="1" lang="zh-TW" altLang="en-US" sz="2400" b="1" dirty="0">
              <a:solidFill>
                <a:schemeClr val="tx1"/>
              </a:solidFill>
              <a:latin typeface="Calibri" panose="020F0502020204030204" pitchFamily="34" charset="0"/>
              <a:cs typeface="Calibri" panose="020F0502020204030204" pitchFamily="34" charset="0"/>
            </a:endParaRPr>
          </a:p>
        </p:txBody>
      </p:sp>
      <p:sp>
        <p:nvSpPr>
          <p:cNvPr id="22" name="圓角矩形 30">
            <a:extLst>
              <a:ext uri="{FF2B5EF4-FFF2-40B4-BE49-F238E27FC236}">
                <a16:creationId xmlns:a16="http://schemas.microsoft.com/office/drawing/2014/main" id="{8874607D-671D-BB4D-B432-D421F5DC9E59}"/>
              </a:ext>
            </a:extLst>
          </p:cNvPr>
          <p:cNvSpPr/>
          <p:nvPr/>
        </p:nvSpPr>
        <p:spPr>
          <a:xfrm>
            <a:off x="9508549" y="3810564"/>
            <a:ext cx="2031076" cy="1186379"/>
          </a:xfrm>
          <a:prstGeom prst="roundRect">
            <a:avLst>
              <a:gd name="adj" fmla="val 9334"/>
            </a:avLst>
          </a:prstGeom>
          <a:no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2400" b="1" dirty="0">
                <a:solidFill>
                  <a:schemeClr val="tx1"/>
                </a:solidFill>
                <a:latin typeface="Calibri" panose="020F0502020204030204" pitchFamily="34" charset="0"/>
                <a:cs typeface="Calibri" panose="020F0502020204030204" pitchFamily="34" charset="0"/>
              </a:rPr>
              <a:t>Knowledge Fusion</a:t>
            </a:r>
            <a:endParaRPr kumimoji="1" lang="zh-TW" altLang="en-US" sz="2400" b="1" dirty="0">
              <a:solidFill>
                <a:schemeClr val="tx1"/>
              </a:solidFill>
              <a:latin typeface="Calibri" panose="020F0502020204030204" pitchFamily="34" charset="0"/>
              <a:cs typeface="Calibri" panose="020F0502020204030204" pitchFamily="34" charset="0"/>
            </a:endParaRPr>
          </a:p>
        </p:txBody>
      </p:sp>
      <p:cxnSp>
        <p:nvCxnSpPr>
          <p:cNvPr id="24" name="Straight Arrow Connector 23">
            <a:extLst>
              <a:ext uri="{FF2B5EF4-FFF2-40B4-BE49-F238E27FC236}">
                <a16:creationId xmlns:a16="http://schemas.microsoft.com/office/drawing/2014/main" id="{A981D374-B192-FB42-9C06-86181023AAF8}"/>
              </a:ext>
            </a:extLst>
          </p:cNvPr>
          <p:cNvCxnSpPr>
            <a:cxnSpLocks/>
            <a:stCxn id="17" idx="3"/>
            <a:endCxn id="20" idx="1"/>
          </p:cNvCxnSpPr>
          <p:nvPr/>
        </p:nvCxnSpPr>
        <p:spPr>
          <a:xfrm>
            <a:off x="2504073" y="4403754"/>
            <a:ext cx="665515"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40BF1B20-56D3-1D44-943D-1EBC2F2564B2}"/>
              </a:ext>
            </a:extLst>
          </p:cNvPr>
          <p:cNvCxnSpPr>
            <a:cxnSpLocks/>
            <a:stCxn id="22" idx="3"/>
            <a:endCxn id="21" idx="3"/>
          </p:cNvCxnSpPr>
          <p:nvPr/>
        </p:nvCxnSpPr>
        <p:spPr>
          <a:xfrm flipH="1" flipV="1">
            <a:off x="10350443" y="2115097"/>
            <a:ext cx="1189182" cy="2288657"/>
          </a:xfrm>
          <a:prstGeom prst="bentConnector3">
            <a:avLst>
              <a:gd name="adj1" fmla="val -19223"/>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5110B61-B4A0-6C4A-AEC1-C8C6243D6865}"/>
              </a:ext>
            </a:extLst>
          </p:cNvPr>
          <p:cNvCxnSpPr>
            <a:cxnSpLocks/>
            <a:stCxn id="13" idx="2"/>
            <a:endCxn id="17" idx="0"/>
          </p:cNvCxnSpPr>
          <p:nvPr/>
        </p:nvCxnSpPr>
        <p:spPr>
          <a:xfrm flipH="1">
            <a:off x="1422126" y="2738233"/>
            <a:ext cx="2110233" cy="1098431"/>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06BE75B-8DE5-5C4D-B4B6-7A497BAD4D1A}"/>
              </a:ext>
            </a:extLst>
          </p:cNvPr>
          <p:cNvCxnSpPr>
            <a:cxnSpLocks/>
            <a:stCxn id="13" idx="2"/>
            <a:endCxn id="20" idx="0"/>
          </p:cNvCxnSpPr>
          <p:nvPr/>
        </p:nvCxnSpPr>
        <p:spPr>
          <a:xfrm>
            <a:off x="3532359" y="2738233"/>
            <a:ext cx="981261" cy="1098431"/>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F386832-B5FA-AB46-8EC3-B9D7B17E17A6}"/>
              </a:ext>
            </a:extLst>
          </p:cNvPr>
          <p:cNvCxnSpPr>
            <a:cxnSpLocks/>
            <a:stCxn id="13" idx="2"/>
            <a:endCxn id="18" idx="0"/>
          </p:cNvCxnSpPr>
          <p:nvPr/>
        </p:nvCxnSpPr>
        <p:spPr>
          <a:xfrm>
            <a:off x="3532359" y="2738233"/>
            <a:ext cx="4150742" cy="1072331"/>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8CBCACD-8769-434C-B366-ED4E4FB9FBD6}"/>
              </a:ext>
            </a:extLst>
          </p:cNvPr>
          <p:cNvCxnSpPr>
            <a:cxnSpLocks/>
            <a:stCxn id="13" idx="2"/>
            <a:endCxn id="22" idx="0"/>
          </p:cNvCxnSpPr>
          <p:nvPr/>
        </p:nvCxnSpPr>
        <p:spPr>
          <a:xfrm>
            <a:off x="3532359" y="2738233"/>
            <a:ext cx="6991728" cy="1072331"/>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B8788DC-A850-C24B-9CA0-EC82590614CD}"/>
              </a:ext>
            </a:extLst>
          </p:cNvPr>
          <p:cNvCxnSpPr>
            <a:cxnSpLocks/>
            <a:stCxn id="20" idx="3"/>
            <a:endCxn id="18" idx="1"/>
          </p:cNvCxnSpPr>
          <p:nvPr/>
        </p:nvCxnSpPr>
        <p:spPr>
          <a:xfrm>
            <a:off x="5857652" y="4403754"/>
            <a:ext cx="665515"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C3B30F5-AF9A-AA41-9B9F-40D5EBBFF96C}"/>
              </a:ext>
            </a:extLst>
          </p:cNvPr>
          <p:cNvCxnSpPr>
            <a:cxnSpLocks/>
            <a:stCxn id="18" idx="3"/>
            <a:endCxn id="22" idx="1"/>
          </p:cNvCxnSpPr>
          <p:nvPr/>
        </p:nvCxnSpPr>
        <p:spPr>
          <a:xfrm>
            <a:off x="8843034" y="4403754"/>
            <a:ext cx="665515"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DC318C2-DA14-E046-B7E2-95AC3ADE7E58}"/>
              </a:ext>
            </a:extLst>
          </p:cNvPr>
          <p:cNvCxnSpPr>
            <a:cxnSpLocks/>
            <a:stCxn id="21" idx="2"/>
            <a:endCxn id="17" idx="0"/>
          </p:cNvCxnSpPr>
          <p:nvPr/>
        </p:nvCxnSpPr>
        <p:spPr>
          <a:xfrm flipH="1">
            <a:off x="1422126" y="2708286"/>
            <a:ext cx="6801096" cy="1128378"/>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3D99FB0-7E8F-6B43-968E-D45A2CD0B367}"/>
              </a:ext>
            </a:extLst>
          </p:cNvPr>
          <p:cNvCxnSpPr>
            <a:cxnSpLocks/>
            <a:stCxn id="21" idx="2"/>
            <a:endCxn id="20" idx="0"/>
          </p:cNvCxnSpPr>
          <p:nvPr/>
        </p:nvCxnSpPr>
        <p:spPr>
          <a:xfrm flipH="1">
            <a:off x="4513620" y="2708286"/>
            <a:ext cx="3709602" cy="1128378"/>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048B42B-626D-8444-9161-995C2A30421C}"/>
              </a:ext>
            </a:extLst>
          </p:cNvPr>
          <p:cNvCxnSpPr>
            <a:cxnSpLocks/>
            <a:stCxn id="21" idx="2"/>
          </p:cNvCxnSpPr>
          <p:nvPr/>
        </p:nvCxnSpPr>
        <p:spPr>
          <a:xfrm flipH="1">
            <a:off x="7625440" y="2708286"/>
            <a:ext cx="597782" cy="1140426"/>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8F0C897-B9D8-8345-BD74-56A4E476A0F8}"/>
              </a:ext>
            </a:extLst>
          </p:cNvPr>
          <p:cNvCxnSpPr>
            <a:cxnSpLocks/>
            <a:stCxn id="21" idx="2"/>
            <a:endCxn id="22" idx="0"/>
          </p:cNvCxnSpPr>
          <p:nvPr/>
        </p:nvCxnSpPr>
        <p:spPr>
          <a:xfrm>
            <a:off x="8223222" y="2708286"/>
            <a:ext cx="2300865" cy="1102278"/>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AE6A59B-4D6D-8045-85A5-47267483E8CB}"/>
              </a:ext>
            </a:extLst>
          </p:cNvPr>
          <p:cNvCxnSpPr>
            <a:cxnSpLocks/>
            <a:stCxn id="19" idx="0"/>
            <a:endCxn id="17" idx="2"/>
          </p:cNvCxnSpPr>
          <p:nvPr/>
        </p:nvCxnSpPr>
        <p:spPr>
          <a:xfrm flipV="1">
            <a:off x="996411" y="4970843"/>
            <a:ext cx="425715" cy="586452"/>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D38A2EF-8BC9-0D4F-9039-ECE3E180EE22}"/>
              </a:ext>
            </a:extLst>
          </p:cNvPr>
          <p:cNvCxnSpPr>
            <a:cxnSpLocks/>
            <a:stCxn id="12" idx="0"/>
            <a:endCxn id="17" idx="2"/>
          </p:cNvCxnSpPr>
          <p:nvPr/>
        </p:nvCxnSpPr>
        <p:spPr>
          <a:xfrm flipH="1" flipV="1">
            <a:off x="1422126" y="4970843"/>
            <a:ext cx="1400218" cy="586452"/>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5" name="圓角矩形 30">
            <a:extLst>
              <a:ext uri="{FF2B5EF4-FFF2-40B4-BE49-F238E27FC236}">
                <a16:creationId xmlns:a16="http://schemas.microsoft.com/office/drawing/2014/main" id="{2C85E786-7D06-1847-A7EA-796834F798F6}"/>
              </a:ext>
            </a:extLst>
          </p:cNvPr>
          <p:cNvSpPr/>
          <p:nvPr/>
        </p:nvSpPr>
        <p:spPr>
          <a:xfrm>
            <a:off x="2891694" y="3639536"/>
            <a:ext cx="6228286" cy="1517676"/>
          </a:xfrm>
          <a:prstGeom prst="roundRect">
            <a:avLst>
              <a:gd name="adj" fmla="val 9334"/>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6000" b="1" dirty="0">
              <a:solidFill>
                <a:srgbClr val="C00000"/>
              </a:solidFill>
              <a:latin typeface="Calibri" panose="020F0502020204030204" pitchFamily="34" charset="0"/>
              <a:cs typeface="Calibri" panose="020F0502020204030204" pitchFamily="34" charset="0"/>
            </a:endParaRPr>
          </a:p>
        </p:txBody>
      </p:sp>
      <p:sp>
        <p:nvSpPr>
          <p:cNvPr id="97" name="圓角矩形 30">
            <a:extLst>
              <a:ext uri="{FF2B5EF4-FFF2-40B4-BE49-F238E27FC236}">
                <a16:creationId xmlns:a16="http://schemas.microsoft.com/office/drawing/2014/main" id="{05A27CAB-EF71-694E-88A3-B490D4B5834A}"/>
              </a:ext>
            </a:extLst>
          </p:cNvPr>
          <p:cNvSpPr/>
          <p:nvPr/>
        </p:nvSpPr>
        <p:spPr>
          <a:xfrm>
            <a:off x="6679869" y="5535059"/>
            <a:ext cx="2276686" cy="867206"/>
          </a:xfrm>
          <a:prstGeom prst="roundRect">
            <a:avLst>
              <a:gd name="adj" fmla="val 9334"/>
            </a:avLst>
          </a:prstGeom>
          <a:solidFill>
            <a:schemeClr val="accent5">
              <a:lumMod val="60000"/>
              <a:lumOff val="4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2400" b="1" dirty="0">
                <a:solidFill>
                  <a:schemeClr val="tx1"/>
                </a:solidFill>
                <a:latin typeface="Calibri" panose="020F0502020204030204" pitchFamily="34" charset="0"/>
                <a:cs typeface="Calibri" panose="020F0502020204030204" pitchFamily="34" charset="0"/>
              </a:rPr>
              <a:t>Meta-Learning</a:t>
            </a:r>
            <a:endParaRPr kumimoji="1" lang="zh-TW" altLang="en-US" sz="2400" b="1" dirty="0">
              <a:solidFill>
                <a:schemeClr val="tx1"/>
              </a:solidFill>
              <a:latin typeface="Calibri" panose="020F0502020204030204" pitchFamily="34" charset="0"/>
              <a:cs typeface="Calibri" panose="020F0502020204030204" pitchFamily="34" charset="0"/>
            </a:endParaRPr>
          </a:p>
        </p:txBody>
      </p:sp>
      <p:sp>
        <p:nvSpPr>
          <p:cNvPr id="98" name="圓角矩形 30">
            <a:extLst>
              <a:ext uri="{FF2B5EF4-FFF2-40B4-BE49-F238E27FC236}">
                <a16:creationId xmlns:a16="http://schemas.microsoft.com/office/drawing/2014/main" id="{647F7E8D-F8E8-2E41-B388-8E26897ECCC5}"/>
              </a:ext>
            </a:extLst>
          </p:cNvPr>
          <p:cNvSpPr/>
          <p:nvPr/>
        </p:nvSpPr>
        <p:spPr>
          <a:xfrm>
            <a:off x="9137049" y="5535059"/>
            <a:ext cx="2673819" cy="867207"/>
          </a:xfrm>
          <a:prstGeom prst="roundRect">
            <a:avLst>
              <a:gd name="adj" fmla="val 9334"/>
            </a:avLst>
          </a:prstGeom>
          <a:solidFill>
            <a:schemeClr val="accent5">
              <a:lumMod val="60000"/>
              <a:lumOff val="4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2400" b="1" dirty="0">
                <a:solidFill>
                  <a:schemeClr val="tx1"/>
                </a:solidFill>
                <a:latin typeface="Calibri" panose="020F0502020204030204" pitchFamily="34" charset="0"/>
                <a:cs typeface="Calibri" panose="020F0502020204030204" pitchFamily="34" charset="0"/>
              </a:rPr>
              <a:t>Few Shot Learning</a:t>
            </a:r>
            <a:endParaRPr kumimoji="1" lang="zh-TW" altLang="en-US" sz="2400" b="1" dirty="0">
              <a:solidFill>
                <a:schemeClr val="tx1"/>
              </a:solidFill>
              <a:latin typeface="Calibri" panose="020F0502020204030204" pitchFamily="34" charset="0"/>
              <a:cs typeface="Calibri" panose="020F0502020204030204" pitchFamily="34" charset="0"/>
            </a:endParaRPr>
          </a:p>
        </p:txBody>
      </p:sp>
      <p:sp>
        <p:nvSpPr>
          <p:cNvPr id="99" name="圓角矩形 30">
            <a:extLst>
              <a:ext uri="{FF2B5EF4-FFF2-40B4-BE49-F238E27FC236}">
                <a16:creationId xmlns:a16="http://schemas.microsoft.com/office/drawing/2014/main" id="{74EE63E9-0523-804E-8A09-56714826AA51}"/>
              </a:ext>
            </a:extLst>
          </p:cNvPr>
          <p:cNvSpPr/>
          <p:nvPr/>
        </p:nvSpPr>
        <p:spPr>
          <a:xfrm>
            <a:off x="3825557" y="5564146"/>
            <a:ext cx="2673819" cy="809032"/>
          </a:xfrm>
          <a:prstGeom prst="roundRect">
            <a:avLst>
              <a:gd name="adj" fmla="val 9334"/>
            </a:avLst>
          </a:prstGeom>
          <a:solidFill>
            <a:schemeClr val="accent5">
              <a:lumMod val="60000"/>
              <a:lumOff val="4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2400" b="1" dirty="0">
                <a:solidFill>
                  <a:schemeClr val="tx1"/>
                </a:solidFill>
                <a:latin typeface="Calibri" panose="020F0502020204030204" pitchFamily="34" charset="0"/>
                <a:cs typeface="Calibri" panose="020F0502020204030204" pitchFamily="34" charset="0"/>
              </a:rPr>
              <a:t>Knowledge Graph Completion</a:t>
            </a:r>
            <a:endParaRPr kumimoji="1" lang="zh-TW" altLang="en-US" sz="2400" b="1" dirty="0">
              <a:solidFill>
                <a:schemeClr val="tx1"/>
              </a:solidFill>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B841C4DD-0163-324D-9209-AEA233BC19FD}"/>
              </a:ext>
            </a:extLst>
          </p:cNvPr>
          <p:cNvSpPr txBox="1"/>
          <p:nvPr/>
        </p:nvSpPr>
        <p:spPr>
          <a:xfrm>
            <a:off x="762000" y="6488544"/>
            <a:ext cx="10397797" cy="400110"/>
          </a:xfrm>
          <a:prstGeom prst="rect">
            <a:avLst/>
          </a:prstGeom>
          <a:noFill/>
        </p:spPr>
        <p:txBody>
          <a:bodyPr wrap="square">
            <a:spAutoFit/>
          </a:bodyPr>
          <a:lstStyle/>
          <a:p>
            <a:pPr algn="ctr"/>
            <a:r>
              <a:rPr lang="en-US" sz="1000" dirty="0">
                <a:solidFill>
                  <a:schemeClr val="bg1">
                    <a:lumMod val="75000"/>
                  </a:schemeClr>
                </a:solidFill>
              </a:rPr>
              <a:t>Source: Min-</a:t>
            </a:r>
            <a:r>
              <a:rPr lang="en-US" sz="1000" dirty="0" err="1">
                <a:solidFill>
                  <a:schemeClr val="bg1">
                    <a:lumMod val="75000"/>
                  </a:schemeClr>
                </a:solidFill>
              </a:rPr>
              <a:t>Yuh</a:t>
            </a:r>
            <a:r>
              <a:rPr lang="en-US" sz="1000" dirty="0">
                <a:solidFill>
                  <a:schemeClr val="bg1">
                    <a:lumMod val="75000"/>
                  </a:schemeClr>
                </a:solidFill>
              </a:rPr>
              <a:t> Day (2021), "Artificial Intelligence for Knowledge Graphs of Cryptocurrency Anti-money Laundering in Fintech", </a:t>
            </a:r>
            <a:br>
              <a:rPr lang="en-US" sz="1000" dirty="0">
                <a:solidFill>
                  <a:schemeClr val="bg1">
                    <a:lumMod val="75000"/>
                  </a:schemeClr>
                </a:solidFill>
              </a:rPr>
            </a:br>
            <a:r>
              <a:rPr lang="en-US" sz="1000" dirty="0">
                <a:solidFill>
                  <a:schemeClr val="bg1">
                    <a:lumMod val="75000"/>
                  </a:schemeClr>
                </a:solidFill>
              </a:rPr>
              <a:t>in Proceedings of the 2021 IEEE/ACM International Conference on Advances in Social Networks Analysis and Mining (ASONAM 2021), Virtual Event, Netherlands, November 8-11, 2021.</a:t>
            </a:r>
          </a:p>
        </p:txBody>
      </p:sp>
    </p:spTree>
    <p:extLst>
      <p:ext uri="{BB962C8B-B14F-4D97-AF65-F5344CB8AC3E}">
        <p14:creationId xmlns:p14="http://schemas.microsoft.com/office/powerpoint/2010/main" val="399497919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CBE88-1E8B-B14A-8D6A-9D3D47D00C66}"/>
              </a:ext>
            </a:extLst>
          </p:cNvPr>
          <p:cNvSpPr>
            <a:spLocks noGrp="1"/>
          </p:cNvSpPr>
          <p:nvPr>
            <p:ph type="title"/>
          </p:nvPr>
        </p:nvSpPr>
        <p:spPr>
          <a:xfrm>
            <a:off x="534389" y="135104"/>
            <a:ext cx="11222181" cy="955885"/>
          </a:xfrm>
        </p:spPr>
        <p:txBody>
          <a:bodyPr>
            <a:normAutofit fontScale="90000"/>
          </a:bodyPr>
          <a:lstStyle/>
          <a:p>
            <a:r>
              <a:rPr lang="en-US" dirty="0"/>
              <a:t>Research Trend of </a:t>
            </a:r>
            <a:r>
              <a:rPr lang="en-US" dirty="0">
                <a:solidFill>
                  <a:srgbClr val="C00000"/>
                </a:solidFill>
              </a:rPr>
              <a:t>Cryptocurrency</a:t>
            </a:r>
            <a:r>
              <a:rPr lang="en-US" dirty="0"/>
              <a:t> Research </a:t>
            </a:r>
            <a:br>
              <a:rPr lang="en-US" dirty="0"/>
            </a:br>
            <a:r>
              <a:rPr lang="en-US" dirty="0"/>
              <a:t>on Web of Science (2014-2021)</a:t>
            </a:r>
          </a:p>
        </p:txBody>
      </p:sp>
      <p:sp>
        <p:nvSpPr>
          <p:cNvPr id="4" name="Slide Number Placeholder 3">
            <a:extLst>
              <a:ext uri="{FF2B5EF4-FFF2-40B4-BE49-F238E27FC236}">
                <a16:creationId xmlns:a16="http://schemas.microsoft.com/office/drawing/2014/main" id="{36C6CDF2-CA9E-1F4C-A107-3784E64BF5F5}"/>
              </a:ext>
            </a:extLst>
          </p:cNvPr>
          <p:cNvSpPr>
            <a:spLocks noGrp="1"/>
          </p:cNvSpPr>
          <p:nvPr>
            <p:ph type="sldNum" sz="quarter" idx="12"/>
          </p:nvPr>
        </p:nvSpPr>
        <p:spPr/>
        <p:txBody>
          <a:bodyPr/>
          <a:lstStyle/>
          <a:p>
            <a:fld id="{5D6FF71F-CF6A-4C46-8F9B-61D49EEA70E3}" type="slidenum">
              <a:rPr lang="en-US" smtClean="0"/>
              <a:t>171</a:t>
            </a:fld>
            <a:endParaRPr lang="en-US"/>
          </a:p>
        </p:txBody>
      </p:sp>
      <p:pic>
        <p:nvPicPr>
          <p:cNvPr id="5" name="Picture 4">
            <a:extLst>
              <a:ext uri="{FF2B5EF4-FFF2-40B4-BE49-F238E27FC236}">
                <a16:creationId xmlns:a16="http://schemas.microsoft.com/office/drawing/2014/main" id="{9A81DAF8-7FF8-E749-B2EB-2CE9C64C87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3224" y="1305097"/>
            <a:ext cx="8372301" cy="5215582"/>
          </a:xfrm>
          <a:prstGeom prst="rect">
            <a:avLst/>
          </a:prstGeom>
        </p:spPr>
      </p:pic>
      <p:sp>
        <p:nvSpPr>
          <p:cNvPr id="7" name="TextBox 6">
            <a:extLst>
              <a:ext uri="{FF2B5EF4-FFF2-40B4-BE49-F238E27FC236}">
                <a16:creationId xmlns:a16="http://schemas.microsoft.com/office/drawing/2014/main" id="{41AFB87C-67C2-7540-B526-AD11B6CA744F}"/>
              </a:ext>
            </a:extLst>
          </p:cNvPr>
          <p:cNvSpPr txBox="1"/>
          <p:nvPr/>
        </p:nvSpPr>
        <p:spPr>
          <a:xfrm>
            <a:off x="4420986" y="1463040"/>
            <a:ext cx="3350029" cy="584775"/>
          </a:xfrm>
          <a:prstGeom prst="rect">
            <a:avLst/>
          </a:prstGeom>
          <a:noFill/>
        </p:spPr>
        <p:txBody>
          <a:bodyPr wrap="square">
            <a:spAutoFit/>
          </a:bodyPr>
          <a:lstStyle/>
          <a:p>
            <a:r>
              <a:rPr lang="en-US" sz="3200" b="1" dirty="0">
                <a:solidFill>
                  <a:srgbClr val="C00000"/>
                </a:solidFill>
              </a:rPr>
              <a:t>Cryptocurrency</a:t>
            </a:r>
          </a:p>
        </p:txBody>
      </p:sp>
      <p:sp>
        <p:nvSpPr>
          <p:cNvPr id="9" name="TextBox 8">
            <a:extLst>
              <a:ext uri="{FF2B5EF4-FFF2-40B4-BE49-F238E27FC236}">
                <a16:creationId xmlns:a16="http://schemas.microsoft.com/office/drawing/2014/main" id="{6544C2B2-AD34-AF4D-AC76-372BE3D7556A}"/>
              </a:ext>
            </a:extLst>
          </p:cNvPr>
          <p:cNvSpPr txBox="1"/>
          <p:nvPr/>
        </p:nvSpPr>
        <p:spPr>
          <a:xfrm>
            <a:off x="762000" y="6488544"/>
            <a:ext cx="10397797" cy="400110"/>
          </a:xfrm>
          <a:prstGeom prst="rect">
            <a:avLst/>
          </a:prstGeom>
          <a:noFill/>
        </p:spPr>
        <p:txBody>
          <a:bodyPr wrap="square">
            <a:spAutoFit/>
          </a:bodyPr>
          <a:lstStyle/>
          <a:p>
            <a:pPr algn="ctr"/>
            <a:r>
              <a:rPr lang="en-US" sz="1000" dirty="0">
                <a:solidFill>
                  <a:schemeClr val="bg1">
                    <a:lumMod val="75000"/>
                  </a:schemeClr>
                </a:solidFill>
              </a:rPr>
              <a:t>Source: Min-</a:t>
            </a:r>
            <a:r>
              <a:rPr lang="en-US" sz="1000" dirty="0" err="1">
                <a:solidFill>
                  <a:schemeClr val="bg1">
                    <a:lumMod val="75000"/>
                  </a:schemeClr>
                </a:solidFill>
              </a:rPr>
              <a:t>Yuh</a:t>
            </a:r>
            <a:r>
              <a:rPr lang="en-US" sz="1000" dirty="0">
                <a:solidFill>
                  <a:schemeClr val="bg1">
                    <a:lumMod val="75000"/>
                  </a:schemeClr>
                </a:solidFill>
              </a:rPr>
              <a:t> Day (2021), "Artificial Intelligence for Knowledge Graphs of Cryptocurrency Anti-money Laundering in Fintech", </a:t>
            </a:r>
            <a:br>
              <a:rPr lang="en-US" sz="1000" dirty="0">
                <a:solidFill>
                  <a:schemeClr val="bg1">
                    <a:lumMod val="75000"/>
                  </a:schemeClr>
                </a:solidFill>
              </a:rPr>
            </a:br>
            <a:r>
              <a:rPr lang="en-US" sz="1000" dirty="0">
                <a:solidFill>
                  <a:schemeClr val="bg1">
                    <a:lumMod val="75000"/>
                  </a:schemeClr>
                </a:solidFill>
              </a:rPr>
              <a:t>in Proceedings of the 2021 IEEE/ACM International Conference on Advances in Social Networks Analysis and Mining (ASONAM 2021), Virtual Event, Netherlands, November 8-11, 2021.</a:t>
            </a:r>
          </a:p>
        </p:txBody>
      </p:sp>
    </p:spTree>
    <p:extLst>
      <p:ext uri="{BB962C8B-B14F-4D97-AF65-F5344CB8AC3E}">
        <p14:creationId xmlns:p14="http://schemas.microsoft.com/office/powerpoint/2010/main" val="381155456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CBE88-1E8B-B14A-8D6A-9D3D47D00C66}"/>
              </a:ext>
            </a:extLst>
          </p:cNvPr>
          <p:cNvSpPr>
            <a:spLocks noGrp="1"/>
          </p:cNvSpPr>
          <p:nvPr>
            <p:ph type="title"/>
          </p:nvPr>
        </p:nvSpPr>
        <p:spPr>
          <a:xfrm>
            <a:off x="534389" y="135104"/>
            <a:ext cx="11222181" cy="955885"/>
          </a:xfrm>
        </p:spPr>
        <p:txBody>
          <a:bodyPr>
            <a:normAutofit fontScale="90000"/>
          </a:bodyPr>
          <a:lstStyle/>
          <a:p>
            <a:r>
              <a:rPr lang="en-US" dirty="0"/>
              <a:t>Research Trend of </a:t>
            </a:r>
            <a:r>
              <a:rPr lang="en-US" dirty="0">
                <a:solidFill>
                  <a:srgbClr val="C00000"/>
                </a:solidFill>
              </a:rPr>
              <a:t>Anti-money Laundering </a:t>
            </a:r>
            <a:r>
              <a:rPr lang="en-US" dirty="0"/>
              <a:t>Research on Web of Science (1997-2021)</a:t>
            </a:r>
          </a:p>
        </p:txBody>
      </p:sp>
      <p:sp>
        <p:nvSpPr>
          <p:cNvPr id="4" name="Slide Number Placeholder 3">
            <a:extLst>
              <a:ext uri="{FF2B5EF4-FFF2-40B4-BE49-F238E27FC236}">
                <a16:creationId xmlns:a16="http://schemas.microsoft.com/office/drawing/2014/main" id="{36C6CDF2-CA9E-1F4C-A107-3784E64BF5F5}"/>
              </a:ext>
            </a:extLst>
          </p:cNvPr>
          <p:cNvSpPr>
            <a:spLocks noGrp="1"/>
          </p:cNvSpPr>
          <p:nvPr>
            <p:ph type="sldNum" sz="quarter" idx="12"/>
          </p:nvPr>
        </p:nvSpPr>
        <p:spPr/>
        <p:txBody>
          <a:bodyPr/>
          <a:lstStyle/>
          <a:p>
            <a:fld id="{5D6FF71F-CF6A-4C46-8F9B-61D49EEA70E3}" type="slidenum">
              <a:rPr lang="en-US" smtClean="0"/>
              <a:t>172</a:t>
            </a:fld>
            <a:endParaRPr lang="en-US"/>
          </a:p>
        </p:txBody>
      </p:sp>
      <p:pic>
        <p:nvPicPr>
          <p:cNvPr id="6" name="Picture 5">
            <a:extLst>
              <a:ext uri="{FF2B5EF4-FFF2-40B4-BE49-F238E27FC236}">
                <a16:creationId xmlns:a16="http://schemas.microsoft.com/office/drawing/2014/main" id="{62BC172B-C95E-8F43-B7DF-A10758BFB9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60825" y="1443478"/>
            <a:ext cx="7769307" cy="5077201"/>
          </a:xfrm>
          <a:prstGeom prst="rect">
            <a:avLst/>
          </a:prstGeom>
        </p:spPr>
      </p:pic>
      <p:sp>
        <p:nvSpPr>
          <p:cNvPr id="7" name="TextBox 6">
            <a:extLst>
              <a:ext uri="{FF2B5EF4-FFF2-40B4-BE49-F238E27FC236}">
                <a16:creationId xmlns:a16="http://schemas.microsoft.com/office/drawing/2014/main" id="{C550B83E-F875-E646-A57A-10D6A06BC0C8}"/>
              </a:ext>
            </a:extLst>
          </p:cNvPr>
          <p:cNvSpPr txBox="1"/>
          <p:nvPr/>
        </p:nvSpPr>
        <p:spPr>
          <a:xfrm>
            <a:off x="3909753" y="1528882"/>
            <a:ext cx="4372495" cy="1077218"/>
          </a:xfrm>
          <a:prstGeom prst="rect">
            <a:avLst/>
          </a:prstGeom>
          <a:noFill/>
        </p:spPr>
        <p:txBody>
          <a:bodyPr wrap="square">
            <a:spAutoFit/>
          </a:bodyPr>
          <a:lstStyle/>
          <a:p>
            <a:pPr algn="ctr"/>
            <a:r>
              <a:rPr lang="en-US" sz="3200" b="1" dirty="0">
                <a:solidFill>
                  <a:srgbClr val="C00000"/>
                </a:solidFill>
              </a:rPr>
              <a:t>Anti-money Laundering (AML) </a:t>
            </a:r>
          </a:p>
        </p:txBody>
      </p:sp>
      <p:sp>
        <p:nvSpPr>
          <p:cNvPr id="8" name="TextBox 7">
            <a:extLst>
              <a:ext uri="{FF2B5EF4-FFF2-40B4-BE49-F238E27FC236}">
                <a16:creationId xmlns:a16="http://schemas.microsoft.com/office/drawing/2014/main" id="{97A3FD7B-CC22-F548-B3B7-20A165846C42}"/>
              </a:ext>
            </a:extLst>
          </p:cNvPr>
          <p:cNvSpPr txBox="1"/>
          <p:nvPr/>
        </p:nvSpPr>
        <p:spPr>
          <a:xfrm>
            <a:off x="762000" y="6488544"/>
            <a:ext cx="10397797" cy="400110"/>
          </a:xfrm>
          <a:prstGeom prst="rect">
            <a:avLst/>
          </a:prstGeom>
          <a:noFill/>
        </p:spPr>
        <p:txBody>
          <a:bodyPr wrap="square">
            <a:spAutoFit/>
          </a:bodyPr>
          <a:lstStyle/>
          <a:p>
            <a:pPr algn="ctr"/>
            <a:r>
              <a:rPr lang="en-US" sz="1000" dirty="0">
                <a:solidFill>
                  <a:schemeClr val="bg1">
                    <a:lumMod val="75000"/>
                  </a:schemeClr>
                </a:solidFill>
              </a:rPr>
              <a:t>Source: Min-</a:t>
            </a:r>
            <a:r>
              <a:rPr lang="en-US" sz="1000" dirty="0" err="1">
                <a:solidFill>
                  <a:schemeClr val="bg1">
                    <a:lumMod val="75000"/>
                  </a:schemeClr>
                </a:solidFill>
              </a:rPr>
              <a:t>Yuh</a:t>
            </a:r>
            <a:r>
              <a:rPr lang="en-US" sz="1000" dirty="0">
                <a:solidFill>
                  <a:schemeClr val="bg1">
                    <a:lumMod val="75000"/>
                  </a:schemeClr>
                </a:solidFill>
              </a:rPr>
              <a:t> Day (2021), "Artificial Intelligence for Knowledge Graphs of Cryptocurrency Anti-money Laundering in Fintech", </a:t>
            </a:r>
            <a:br>
              <a:rPr lang="en-US" sz="1000" dirty="0">
                <a:solidFill>
                  <a:schemeClr val="bg1">
                    <a:lumMod val="75000"/>
                  </a:schemeClr>
                </a:solidFill>
              </a:rPr>
            </a:br>
            <a:r>
              <a:rPr lang="en-US" sz="1000" dirty="0">
                <a:solidFill>
                  <a:schemeClr val="bg1">
                    <a:lumMod val="75000"/>
                  </a:schemeClr>
                </a:solidFill>
              </a:rPr>
              <a:t>in Proceedings of the 2021 IEEE/ACM International Conference on Advances in Social Networks Analysis and Mining (ASONAM 2021), Virtual Event, Netherlands, November 8-11, 2021.</a:t>
            </a:r>
          </a:p>
        </p:txBody>
      </p:sp>
    </p:spTree>
    <p:extLst>
      <p:ext uri="{BB962C8B-B14F-4D97-AF65-F5344CB8AC3E}">
        <p14:creationId xmlns:p14="http://schemas.microsoft.com/office/powerpoint/2010/main" val="59133935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9AF00-B6F5-BD49-8DBA-5ABDE104AE53}"/>
              </a:ext>
            </a:extLst>
          </p:cNvPr>
          <p:cNvSpPr>
            <a:spLocks noGrp="1"/>
          </p:cNvSpPr>
          <p:nvPr>
            <p:ph type="title"/>
          </p:nvPr>
        </p:nvSpPr>
        <p:spPr>
          <a:xfrm>
            <a:off x="534389" y="49377"/>
            <a:ext cx="11222181" cy="666418"/>
          </a:xfrm>
        </p:spPr>
        <p:txBody>
          <a:bodyPr>
            <a:normAutofit fontScale="90000"/>
          </a:bodyPr>
          <a:lstStyle/>
          <a:p>
            <a:r>
              <a:rPr lang="en-US" dirty="0"/>
              <a:t>Top keywords in </a:t>
            </a:r>
            <a:r>
              <a:rPr lang="en-US" dirty="0">
                <a:solidFill>
                  <a:srgbClr val="C00000"/>
                </a:solidFill>
              </a:rPr>
              <a:t>Cryptocurrency</a:t>
            </a:r>
          </a:p>
        </p:txBody>
      </p:sp>
      <p:graphicFrame>
        <p:nvGraphicFramePr>
          <p:cNvPr id="5" name="Content Placeholder 4">
            <a:extLst>
              <a:ext uri="{FF2B5EF4-FFF2-40B4-BE49-F238E27FC236}">
                <a16:creationId xmlns:a16="http://schemas.microsoft.com/office/drawing/2014/main" id="{8F2488FC-0041-4A4A-AA5C-F100CAAED8CD}"/>
              </a:ext>
            </a:extLst>
          </p:cNvPr>
          <p:cNvGraphicFramePr>
            <a:graphicFrameLocks noGrp="1"/>
          </p:cNvGraphicFramePr>
          <p:nvPr>
            <p:ph idx="1"/>
            <p:extLst>
              <p:ext uri="{D42A27DB-BD31-4B8C-83A1-F6EECF244321}">
                <p14:modId xmlns:p14="http://schemas.microsoft.com/office/powerpoint/2010/main" val="3457959070"/>
              </p:ext>
            </p:extLst>
          </p:nvPr>
        </p:nvGraphicFramePr>
        <p:xfrm>
          <a:off x="856077" y="755091"/>
          <a:ext cx="10479846" cy="5760720"/>
        </p:xfrm>
        <a:graphic>
          <a:graphicData uri="http://schemas.openxmlformats.org/drawingml/2006/table">
            <a:tbl>
              <a:tblPr firstRow="1" firstCol="1" bandRow="1">
                <a:tableStyleId>{5C22544A-7EE6-4342-B048-85BDC9FD1C3A}</a:tableStyleId>
              </a:tblPr>
              <a:tblGrid>
                <a:gridCol w="1172228">
                  <a:extLst>
                    <a:ext uri="{9D8B030D-6E8A-4147-A177-3AD203B41FA5}">
                      <a16:colId xmlns:a16="http://schemas.microsoft.com/office/drawing/2014/main" val="4257570844"/>
                    </a:ext>
                  </a:extLst>
                </a:gridCol>
                <a:gridCol w="5104015">
                  <a:extLst>
                    <a:ext uri="{9D8B030D-6E8A-4147-A177-3AD203B41FA5}">
                      <a16:colId xmlns:a16="http://schemas.microsoft.com/office/drawing/2014/main" val="2604254623"/>
                    </a:ext>
                  </a:extLst>
                </a:gridCol>
                <a:gridCol w="1645920">
                  <a:extLst>
                    <a:ext uri="{9D8B030D-6E8A-4147-A177-3AD203B41FA5}">
                      <a16:colId xmlns:a16="http://schemas.microsoft.com/office/drawing/2014/main" val="2287454431"/>
                    </a:ext>
                  </a:extLst>
                </a:gridCol>
                <a:gridCol w="2557683">
                  <a:extLst>
                    <a:ext uri="{9D8B030D-6E8A-4147-A177-3AD203B41FA5}">
                      <a16:colId xmlns:a16="http://schemas.microsoft.com/office/drawing/2014/main" val="2358886863"/>
                    </a:ext>
                  </a:extLst>
                </a:gridCol>
              </a:tblGrid>
              <a:tr h="268153">
                <a:tc>
                  <a:txBody>
                    <a:bodyPr/>
                    <a:lstStyle/>
                    <a:p>
                      <a:pPr marL="0" marR="0">
                        <a:spcBef>
                          <a:spcPts val="0"/>
                        </a:spcBef>
                        <a:spcAft>
                          <a:spcPts val="0"/>
                        </a:spcAft>
                      </a:pPr>
                      <a:r>
                        <a:rPr lang="en-US" sz="1800">
                          <a:effectLst/>
                        </a:rPr>
                        <a:t>Rank</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Keyword</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Frequency</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Percentage</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648987439"/>
                  </a:ext>
                </a:extLst>
              </a:tr>
              <a:tr h="268153">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bitcoin</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945</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6.91%</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2525012399"/>
                  </a:ext>
                </a:extLst>
              </a:tr>
              <a:tr h="268153">
                <a:tc>
                  <a:txBody>
                    <a:bodyPr/>
                    <a:lstStyle/>
                    <a:p>
                      <a:pPr marL="0" marR="0" algn="ctr">
                        <a:spcBef>
                          <a:spcPts val="0"/>
                        </a:spcBef>
                        <a:spcAft>
                          <a:spcPts val="0"/>
                        </a:spcAft>
                      </a:pPr>
                      <a:r>
                        <a:rPr lang="en-US" sz="1800">
                          <a:effectLst/>
                        </a:rPr>
                        <a:t>2</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cryptocurrency</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825</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6.03%</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1253495089"/>
                  </a:ext>
                </a:extLst>
              </a:tr>
              <a:tr h="268153">
                <a:tc>
                  <a:txBody>
                    <a:bodyPr/>
                    <a:lstStyle/>
                    <a:p>
                      <a:pPr marL="0" marR="0" algn="ctr">
                        <a:spcBef>
                          <a:spcPts val="0"/>
                        </a:spcBef>
                        <a:spcAft>
                          <a:spcPts val="0"/>
                        </a:spcAft>
                      </a:pPr>
                      <a:r>
                        <a:rPr lang="en-US" sz="1800">
                          <a:effectLst/>
                        </a:rPr>
                        <a:t>3</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blockchain</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523</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3.82%</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2664728399"/>
                  </a:ext>
                </a:extLst>
              </a:tr>
              <a:tr h="268153">
                <a:tc>
                  <a:txBody>
                    <a:bodyPr/>
                    <a:lstStyle/>
                    <a:p>
                      <a:pPr marL="0" marR="0" algn="ctr">
                        <a:spcBef>
                          <a:spcPts val="0"/>
                        </a:spcBef>
                        <a:spcAft>
                          <a:spcPts val="0"/>
                        </a:spcAft>
                      </a:pPr>
                      <a:r>
                        <a:rPr lang="en-US" sz="1800">
                          <a:effectLst/>
                        </a:rPr>
                        <a:t>4</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cryptocurrencies</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247</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1.81%</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1481938460"/>
                  </a:ext>
                </a:extLst>
              </a:tr>
              <a:tr h="268153">
                <a:tc>
                  <a:txBody>
                    <a:bodyPr/>
                    <a:lstStyle/>
                    <a:p>
                      <a:pPr marL="0" marR="0" algn="ctr">
                        <a:spcBef>
                          <a:spcPts val="0"/>
                        </a:spcBef>
                        <a:spcAft>
                          <a:spcPts val="0"/>
                        </a:spcAft>
                      </a:pPr>
                      <a:r>
                        <a:rPr lang="en-US" sz="1800">
                          <a:effectLst/>
                        </a:rPr>
                        <a:t>5</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volatility</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222</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1.62%</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2096443588"/>
                  </a:ext>
                </a:extLst>
              </a:tr>
              <a:tr h="268153">
                <a:tc>
                  <a:txBody>
                    <a:bodyPr/>
                    <a:lstStyle/>
                    <a:p>
                      <a:pPr marL="0" marR="0" algn="ctr">
                        <a:spcBef>
                          <a:spcPts val="0"/>
                        </a:spcBef>
                        <a:spcAft>
                          <a:spcPts val="0"/>
                        </a:spcAft>
                      </a:pPr>
                      <a:r>
                        <a:rPr lang="en-US" sz="1800">
                          <a:effectLst/>
                        </a:rPr>
                        <a:t>6</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inefficiency</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148</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1.08%</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2060331660"/>
                  </a:ext>
                </a:extLst>
              </a:tr>
              <a:tr h="268153">
                <a:tc>
                  <a:txBody>
                    <a:bodyPr/>
                    <a:lstStyle/>
                    <a:p>
                      <a:pPr marL="0" marR="0" algn="ctr">
                        <a:spcBef>
                          <a:spcPts val="0"/>
                        </a:spcBef>
                        <a:spcAft>
                          <a:spcPts val="0"/>
                        </a:spcAft>
                      </a:pPr>
                      <a:r>
                        <a:rPr lang="en-US" sz="1800">
                          <a:effectLst/>
                        </a:rPr>
                        <a:t>7</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gold</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128</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0.94%</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480377006"/>
                  </a:ext>
                </a:extLst>
              </a:tr>
              <a:tr h="268153">
                <a:tc>
                  <a:txBody>
                    <a:bodyPr/>
                    <a:lstStyle/>
                    <a:p>
                      <a:pPr marL="0" marR="0" algn="ctr">
                        <a:spcBef>
                          <a:spcPts val="0"/>
                        </a:spcBef>
                        <a:spcAft>
                          <a:spcPts val="0"/>
                        </a:spcAft>
                      </a:pPr>
                      <a:r>
                        <a:rPr lang="en-US" sz="1800">
                          <a:effectLst/>
                        </a:rPr>
                        <a:t>8</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hedge</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88</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0.64%</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1050689680"/>
                  </a:ext>
                </a:extLst>
              </a:tr>
              <a:tr h="268153">
                <a:tc>
                  <a:txBody>
                    <a:bodyPr/>
                    <a:lstStyle/>
                    <a:p>
                      <a:pPr marL="0" marR="0" algn="ctr">
                        <a:spcBef>
                          <a:spcPts val="0"/>
                        </a:spcBef>
                        <a:spcAft>
                          <a:spcPts val="0"/>
                        </a:spcAft>
                      </a:pPr>
                      <a:r>
                        <a:rPr lang="en-US" sz="1800">
                          <a:effectLst/>
                        </a:rPr>
                        <a:t>9</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err="1">
                          <a:effectLst/>
                        </a:rPr>
                        <a:t>ethereum</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85</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0.62%</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57070458"/>
                  </a:ext>
                </a:extLst>
              </a:tr>
              <a:tr h="268153">
                <a:tc>
                  <a:txBody>
                    <a:bodyPr/>
                    <a:lstStyle/>
                    <a:p>
                      <a:pPr marL="0" marR="0" algn="ctr">
                        <a:spcBef>
                          <a:spcPts val="0"/>
                        </a:spcBef>
                        <a:spcAft>
                          <a:spcPts val="0"/>
                        </a:spcAft>
                      </a:pPr>
                      <a:r>
                        <a:rPr lang="en-US" sz="1800">
                          <a:effectLst/>
                        </a:rPr>
                        <a:t>10</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economics</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75</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0.55%</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3273763531"/>
                  </a:ext>
                </a:extLst>
              </a:tr>
              <a:tr h="268153">
                <a:tc>
                  <a:txBody>
                    <a:bodyPr/>
                    <a:lstStyle/>
                    <a:p>
                      <a:pPr marL="0" marR="0" algn="ctr">
                        <a:spcBef>
                          <a:spcPts val="0"/>
                        </a:spcBef>
                        <a:spcAft>
                          <a:spcPts val="0"/>
                        </a:spcAft>
                      </a:pPr>
                      <a:r>
                        <a:rPr lang="en-US" sz="1800">
                          <a:effectLst/>
                        </a:rPr>
                        <a:t>11</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returns</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73</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0.53%</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1212587971"/>
                  </a:ext>
                </a:extLst>
              </a:tr>
              <a:tr h="268153">
                <a:tc>
                  <a:txBody>
                    <a:bodyPr/>
                    <a:lstStyle/>
                    <a:p>
                      <a:pPr marL="0" marR="0" algn="ctr">
                        <a:spcBef>
                          <a:spcPts val="0"/>
                        </a:spcBef>
                        <a:spcAft>
                          <a:spcPts val="0"/>
                        </a:spcAft>
                      </a:pPr>
                      <a:r>
                        <a:rPr lang="en-US" sz="1800">
                          <a:effectLst/>
                        </a:rPr>
                        <a:t>12</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security</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63</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0.46%</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3688043565"/>
                  </a:ext>
                </a:extLst>
              </a:tr>
              <a:tr h="268153">
                <a:tc>
                  <a:txBody>
                    <a:bodyPr/>
                    <a:lstStyle/>
                    <a:p>
                      <a:pPr marL="0" marR="0" algn="ctr">
                        <a:spcBef>
                          <a:spcPts val="0"/>
                        </a:spcBef>
                        <a:spcAft>
                          <a:spcPts val="0"/>
                        </a:spcAft>
                      </a:pPr>
                      <a:r>
                        <a:rPr lang="en-US" sz="1800">
                          <a:effectLst/>
                        </a:rPr>
                        <a:t>13</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technology</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59</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0.43%</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2888648862"/>
                  </a:ext>
                </a:extLst>
              </a:tr>
              <a:tr h="268153">
                <a:tc>
                  <a:txBody>
                    <a:bodyPr/>
                    <a:lstStyle/>
                    <a:p>
                      <a:pPr marL="0" marR="0" algn="ctr">
                        <a:spcBef>
                          <a:spcPts val="0"/>
                        </a:spcBef>
                        <a:spcAft>
                          <a:spcPts val="0"/>
                        </a:spcAft>
                      </a:pPr>
                      <a:r>
                        <a:rPr lang="en-US" sz="1800">
                          <a:effectLst/>
                        </a:rPr>
                        <a:t>14</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internet</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56</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0.41%</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633568954"/>
                  </a:ext>
                </a:extLst>
              </a:tr>
              <a:tr h="268153">
                <a:tc>
                  <a:txBody>
                    <a:bodyPr/>
                    <a:lstStyle/>
                    <a:p>
                      <a:pPr marL="0" marR="0" algn="ctr">
                        <a:spcBef>
                          <a:spcPts val="0"/>
                        </a:spcBef>
                        <a:spcAft>
                          <a:spcPts val="0"/>
                        </a:spcAft>
                      </a:pPr>
                      <a:r>
                        <a:rPr lang="en-US" sz="1800">
                          <a:effectLst/>
                        </a:rPr>
                        <a:t>15</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market</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56</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0.41%</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1059621455"/>
                  </a:ext>
                </a:extLst>
              </a:tr>
              <a:tr h="268153">
                <a:tc>
                  <a:txBody>
                    <a:bodyPr/>
                    <a:lstStyle/>
                    <a:p>
                      <a:pPr marL="0" marR="0" algn="ctr">
                        <a:spcBef>
                          <a:spcPts val="0"/>
                        </a:spcBef>
                        <a:spcAft>
                          <a:spcPts val="0"/>
                        </a:spcAft>
                      </a:pPr>
                      <a:r>
                        <a:rPr lang="en-US" sz="1800">
                          <a:effectLst/>
                        </a:rPr>
                        <a:t>16</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risk</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55</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0.40%</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4184840573"/>
                  </a:ext>
                </a:extLst>
              </a:tr>
              <a:tr h="268153">
                <a:tc>
                  <a:txBody>
                    <a:bodyPr/>
                    <a:lstStyle/>
                    <a:p>
                      <a:pPr marL="0" marR="0" algn="ctr">
                        <a:spcBef>
                          <a:spcPts val="0"/>
                        </a:spcBef>
                        <a:spcAft>
                          <a:spcPts val="0"/>
                        </a:spcAft>
                      </a:pPr>
                      <a:r>
                        <a:rPr lang="en-US" sz="1800">
                          <a:effectLst/>
                        </a:rPr>
                        <a:t>17</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safe haven</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54</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0.39%</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1485095648"/>
                  </a:ext>
                </a:extLst>
              </a:tr>
              <a:tr h="268153">
                <a:tc>
                  <a:txBody>
                    <a:bodyPr/>
                    <a:lstStyle/>
                    <a:p>
                      <a:pPr marL="0" marR="0" algn="ctr">
                        <a:spcBef>
                          <a:spcPts val="0"/>
                        </a:spcBef>
                        <a:spcAft>
                          <a:spcPts val="0"/>
                        </a:spcAft>
                      </a:pPr>
                      <a:r>
                        <a:rPr lang="en-US" sz="1800">
                          <a:effectLst/>
                        </a:rPr>
                        <a:t>18</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smart contracts</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53</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0.39%</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2592267333"/>
                  </a:ext>
                </a:extLst>
              </a:tr>
              <a:tr h="268153">
                <a:tc>
                  <a:txBody>
                    <a:bodyPr/>
                    <a:lstStyle/>
                    <a:p>
                      <a:pPr marL="0" marR="0" algn="ctr">
                        <a:spcBef>
                          <a:spcPts val="0"/>
                        </a:spcBef>
                        <a:spcAft>
                          <a:spcPts val="0"/>
                        </a:spcAft>
                      </a:pPr>
                      <a:r>
                        <a:rPr lang="en-US" sz="1800">
                          <a:effectLst/>
                        </a:rPr>
                        <a:t>19</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err="1">
                          <a:effectLst/>
                        </a:rPr>
                        <a:t>garch</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51</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0.37%</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2460754156"/>
                  </a:ext>
                </a:extLst>
              </a:tr>
              <a:tr h="268153">
                <a:tc>
                  <a:txBody>
                    <a:bodyPr/>
                    <a:lstStyle/>
                    <a:p>
                      <a:pPr marL="0" marR="0" algn="ctr">
                        <a:spcBef>
                          <a:spcPts val="0"/>
                        </a:spcBef>
                        <a:spcAft>
                          <a:spcPts val="0"/>
                        </a:spcAft>
                      </a:pPr>
                      <a:r>
                        <a:rPr lang="en-US" sz="1800">
                          <a:effectLst/>
                        </a:rPr>
                        <a:t>20</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model</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51</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0.37%</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336447138"/>
                  </a:ext>
                </a:extLst>
              </a:tr>
            </a:tbl>
          </a:graphicData>
        </a:graphic>
      </p:graphicFrame>
      <p:sp>
        <p:nvSpPr>
          <p:cNvPr id="4" name="Slide Number Placeholder 3">
            <a:extLst>
              <a:ext uri="{FF2B5EF4-FFF2-40B4-BE49-F238E27FC236}">
                <a16:creationId xmlns:a16="http://schemas.microsoft.com/office/drawing/2014/main" id="{1768E5F4-9B41-2E48-A9CB-716E6051E73F}"/>
              </a:ext>
            </a:extLst>
          </p:cNvPr>
          <p:cNvSpPr>
            <a:spLocks noGrp="1"/>
          </p:cNvSpPr>
          <p:nvPr>
            <p:ph type="sldNum" sz="quarter" idx="12"/>
          </p:nvPr>
        </p:nvSpPr>
        <p:spPr/>
        <p:txBody>
          <a:bodyPr/>
          <a:lstStyle/>
          <a:p>
            <a:fld id="{5D6FF71F-CF6A-4C46-8F9B-61D49EEA70E3}" type="slidenum">
              <a:rPr lang="en-US" smtClean="0"/>
              <a:t>173</a:t>
            </a:fld>
            <a:endParaRPr lang="en-US"/>
          </a:p>
        </p:txBody>
      </p:sp>
      <p:sp>
        <p:nvSpPr>
          <p:cNvPr id="6" name="TextBox 5">
            <a:extLst>
              <a:ext uri="{FF2B5EF4-FFF2-40B4-BE49-F238E27FC236}">
                <a16:creationId xmlns:a16="http://schemas.microsoft.com/office/drawing/2014/main" id="{9B9695C9-0921-BF47-AFF0-6D93B5C754D6}"/>
              </a:ext>
            </a:extLst>
          </p:cNvPr>
          <p:cNvSpPr txBox="1"/>
          <p:nvPr/>
        </p:nvSpPr>
        <p:spPr>
          <a:xfrm>
            <a:off x="762000" y="6516254"/>
            <a:ext cx="10397797" cy="338554"/>
          </a:xfrm>
          <a:prstGeom prst="rect">
            <a:avLst/>
          </a:prstGeom>
          <a:noFill/>
        </p:spPr>
        <p:txBody>
          <a:bodyPr wrap="square">
            <a:spAutoFit/>
          </a:bodyPr>
          <a:lstStyle/>
          <a:p>
            <a:pPr algn="ctr"/>
            <a:r>
              <a:rPr lang="en-US" sz="800" dirty="0">
                <a:solidFill>
                  <a:schemeClr val="bg1">
                    <a:lumMod val="75000"/>
                  </a:schemeClr>
                </a:solidFill>
              </a:rPr>
              <a:t>Source: Min-</a:t>
            </a:r>
            <a:r>
              <a:rPr lang="en-US" sz="800" dirty="0" err="1">
                <a:solidFill>
                  <a:schemeClr val="bg1">
                    <a:lumMod val="75000"/>
                  </a:schemeClr>
                </a:solidFill>
              </a:rPr>
              <a:t>Yuh</a:t>
            </a:r>
            <a:r>
              <a:rPr lang="en-US" sz="800" dirty="0">
                <a:solidFill>
                  <a:schemeClr val="bg1">
                    <a:lumMod val="75000"/>
                  </a:schemeClr>
                </a:solidFill>
              </a:rPr>
              <a:t> Day (2021), "Artificial Intelligence for Knowledge Graphs of Cryptocurrency Anti-money Laundering in Fintech", </a:t>
            </a:r>
            <a:br>
              <a:rPr lang="en-US" sz="800" dirty="0">
                <a:solidFill>
                  <a:schemeClr val="bg1">
                    <a:lumMod val="75000"/>
                  </a:schemeClr>
                </a:solidFill>
              </a:rPr>
            </a:br>
            <a:r>
              <a:rPr lang="en-US" sz="800" dirty="0">
                <a:solidFill>
                  <a:schemeClr val="bg1">
                    <a:lumMod val="75000"/>
                  </a:schemeClr>
                </a:solidFill>
              </a:rPr>
              <a:t>in Proceedings of the 2021 IEEE/ACM International Conference on Advances in Social Networks Analysis and Mining (ASONAM 2021), Virtual Event, Netherlands, November 8-11, 2021.</a:t>
            </a:r>
          </a:p>
        </p:txBody>
      </p:sp>
    </p:spTree>
    <p:extLst>
      <p:ext uri="{BB962C8B-B14F-4D97-AF65-F5344CB8AC3E}">
        <p14:creationId xmlns:p14="http://schemas.microsoft.com/office/powerpoint/2010/main" val="90095921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CBDD1-E54C-CA4A-9086-C5F5D10F3A2C}"/>
              </a:ext>
            </a:extLst>
          </p:cNvPr>
          <p:cNvSpPr>
            <a:spLocks noGrp="1"/>
          </p:cNvSpPr>
          <p:nvPr>
            <p:ph type="title"/>
          </p:nvPr>
        </p:nvSpPr>
        <p:spPr>
          <a:xfrm>
            <a:off x="534389" y="135105"/>
            <a:ext cx="11222181" cy="849310"/>
          </a:xfrm>
        </p:spPr>
        <p:txBody>
          <a:bodyPr>
            <a:normAutofit/>
          </a:bodyPr>
          <a:lstStyle/>
          <a:p>
            <a:r>
              <a:rPr lang="en-US" dirty="0"/>
              <a:t>Word Cloud for Cryptocurrency</a:t>
            </a:r>
          </a:p>
        </p:txBody>
      </p:sp>
      <p:sp>
        <p:nvSpPr>
          <p:cNvPr id="4" name="Slide Number Placeholder 3">
            <a:extLst>
              <a:ext uri="{FF2B5EF4-FFF2-40B4-BE49-F238E27FC236}">
                <a16:creationId xmlns:a16="http://schemas.microsoft.com/office/drawing/2014/main" id="{A927FC9A-C2D2-C34A-AF58-733AFC285D92}"/>
              </a:ext>
            </a:extLst>
          </p:cNvPr>
          <p:cNvSpPr>
            <a:spLocks noGrp="1"/>
          </p:cNvSpPr>
          <p:nvPr>
            <p:ph type="sldNum" sz="quarter" idx="12"/>
          </p:nvPr>
        </p:nvSpPr>
        <p:spPr/>
        <p:txBody>
          <a:bodyPr/>
          <a:lstStyle/>
          <a:p>
            <a:fld id="{5D6FF71F-CF6A-4C46-8F9B-61D49EEA70E3}" type="slidenum">
              <a:rPr lang="en-US" smtClean="0"/>
              <a:t>174</a:t>
            </a:fld>
            <a:endParaRPr lang="en-US"/>
          </a:p>
        </p:txBody>
      </p:sp>
      <p:pic>
        <p:nvPicPr>
          <p:cNvPr id="5" name="Content Placeholder 4">
            <a:extLst>
              <a:ext uri="{FF2B5EF4-FFF2-40B4-BE49-F238E27FC236}">
                <a16:creationId xmlns:a16="http://schemas.microsoft.com/office/drawing/2014/main" id="{EC8E9ED4-596F-0244-98E0-CB60E5CB0EB0}"/>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745672" y="928994"/>
            <a:ext cx="8113222" cy="5738482"/>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8FB7DEAD-C1EB-EE4D-B183-001526C15475}"/>
              </a:ext>
            </a:extLst>
          </p:cNvPr>
          <p:cNvSpPr txBox="1"/>
          <p:nvPr/>
        </p:nvSpPr>
        <p:spPr>
          <a:xfrm>
            <a:off x="762000" y="6516254"/>
            <a:ext cx="10397797" cy="338554"/>
          </a:xfrm>
          <a:prstGeom prst="rect">
            <a:avLst/>
          </a:prstGeom>
          <a:noFill/>
        </p:spPr>
        <p:txBody>
          <a:bodyPr wrap="square">
            <a:spAutoFit/>
          </a:bodyPr>
          <a:lstStyle/>
          <a:p>
            <a:pPr algn="ctr"/>
            <a:r>
              <a:rPr lang="en-US" sz="800" dirty="0">
                <a:solidFill>
                  <a:schemeClr val="bg1">
                    <a:lumMod val="75000"/>
                  </a:schemeClr>
                </a:solidFill>
              </a:rPr>
              <a:t>Source: Min-</a:t>
            </a:r>
            <a:r>
              <a:rPr lang="en-US" sz="800" dirty="0" err="1">
                <a:solidFill>
                  <a:schemeClr val="bg1">
                    <a:lumMod val="75000"/>
                  </a:schemeClr>
                </a:solidFill>
              </a:rPr>
              <a:t>Yuh</a:t>
            </a:r>
            <a:r>
              <a:rPr lang="en-US" sz="800" dirty="0">
                <a:solidFill>
                  <a:schemeClr val="bg1">
                    <a:lumMod val="75000"/>
                  </a:schemeClr>
                </a:solidFill>
              </a:rPr>
              <a:t> Day (2021), "Artificial Intelligence for Knowledge Graphs of Cryptocurrency Anti-money Laundering in Fintech", </a:t>
            </a:r>
            <a:br>
              <a:rPr lang="en-US" sz="800" dirty="0">
                <a:solidFill>
                  <a:schemeClr val="bg1">
                    <a:lumMod val="75000"/>
                  </a:schemeClr>
                </a:solidFill>
              </a:rPr>
            </a:br>
            <a:r>
              <a:rPr lang="en-US" sz="800" dirty="0">
                <a:solidFill>
                  <a:schemeClr val="bg1">
                    <a:lumMod val="75000"/>
                  </a:schemeClr>
                </a:solidFill>
              </a:rPr>
              <a:t>in Proceedings of the 2021 IEEE/ACM International Conference on Advances in Social Networks Analysis and Mining (ASONAM 2021), Virtual Event, Netherlands, November 8-11, 2021.</a:t>
            </a:r>
          </a:p>
        </p:txBody>
      </p:sp>
    </p:spTree>
    <p:extLst>
      <p:ext uri="{BB962C8B-B14F-4D97-AF65-F5344CB8AC3E}">
        <p14:creationId xmlns:p14="http://schemas.microsoft.com/office/powerpoint/2010/main" val="100497933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4430E-0BDF-BF44-A286-4F8616033109}"/>
              </a:ext>
            </a:extLst>
          </p:cNvPr>
          <p:cNvSpPr>
            <a:spLocks noGrp="1"/>
          </p:cNvSpPr>
          <p:nvPr>
            <p:ph type="title"/>
          </p:nvPr>
        </p:nvSpPr>
        <p:spPr>
          <a:xfrm>
            <a:off x="365760" y="51974"/>
            <a:ext cx="11587941" cy="786247"/>
          </a:xfrm>
        </p:spPr>
        <p:txBody>
          <a:bodyPr>
            <a:normAutofit fontScale="90000"/>
          </a:bodyPr>
          <a:lstStyle/>
          <a:p>
            <a:r>
              <a:rPr lang="en-US" dirty="0"/>
              <a:t>Top keywords in </a:t>
            </a:r>
            <a:r>
              <a:rPr lang="en-US" dirty="0">
                <a:solidFill>
                  <a:srgbClr val="C00000"/>
                </a:solidFill>
              </a:rPr>
              <a:t>Anti-money Laundering</a:t>
            </a:r>
          </a:p>
        </p:txBody>
      </p:sp>
      <p:graphicFrame>
        <p:nvGraphicFramePr>
          <p:cNvPr id="5" name="Content Placeholder 4">
            <a:extLst>
              <a:ext uri="{FF2B5EF4-FFF2-40B4-BE49-F238E27FC236}">
                <a16:creationId xmlns:a16="http://schemas.microsoft.com/office/drawing/2014/main" id="{4F8BD42F-4C31-854C-BA9F-CC79F7D3DF01}"/>
              </a:ext>
            </a:extLst>
          </p:cNvPr>
          <p:cNvGraphicFramePr>
            <a:graphicFrameLocks noGrp="1"/>
          </p:cNvGraphicFramePr>
          <p:nvPr>
            <p:ph idx="1"/>
            <p:extLst>
              <p:ext uri="{D42A27DB-BD31-4B8C-83A1-F6EECF244321}">
                <p14:modId xmlns:p14="http://schemas.microsoft.com/office/powerpoint/2010/main" val="4229159198"/>
              </p:ext>
            </p:extLst>
          </p:nvPr>
        </p:nvGraphicFramePr>
        <p:xfrm>
          <a:off x="713601" y="810511"/>
          <a:ext cx="10446196" cy="5760720"/>
        </p:xfrm>
        <a:graphic>
          <a:graphicData uri="http://schemas.openxmlformats.org/drawingml/2006/table">
            <a:tbl>
              <a:tblPr firstRow="1" firstCol="1" bandRow="1">
                <a:tableStyleId>{5C22544A-7EE6-4342-B048-85BDC9FD1C3A}</a:tableStyleId>
              </a:tblPr>
              <a:tblGrid>
                <a:gridCol w="1295587">
                  <a:extLst>
                    <a:ext uri="{9D8B030D-6E8A-4147-A177-3AD203B41FA5}">
                      <a16:colId xmlns:a16="http://schemas.microsoft.com/office/drawing/2014/main" val="830209174"/>
                    </a:ext>
                  </a:extLst>
                </a:gridCol>
                <a:gridCol w="5178171">
                  <a:extLst>
                    <a:ext uri="{9D8B030D-6E8A-4147-A177-3AD203B41FA5}">
                      <a16:colId xmlns:a16="http://schemas.microsoft.com/office/drawing/2014/main" val="2909782369"/>
                    </a:ext>
                  </a:extLst>
                </a:gridCol>
                <a:gridCol w="1521270">
                  <a:extLst>
                    <a:ext uri="{9D8B030D-6E8A-4147-A177-3AD203B41FA5}">
                      <a16:colId xmlns:a16="http://schemas.microsoft.com/office/drawing/2014/main" val="1582644989"/>
                    </a:ext>
                  </a:extLst>
                </a:gridCol>
                <a:gridCol w="2451168">
                  <a:extLst>
                    <a:ext uri="{9D8B030D-6E8A-4147-A177-3AD203B41FA5}">
                      <a16:colId xmlns:a16="http://schemas.microsoft.com/office/drawing/2014/main" val="3588240607"/>
                    </a:ext>
                  </a:extLst>
                </a:gridCol>
              </a:tblGrid>
              <a:tr h="146050">
                <a:tc>
                  <a:txBody>
                    <a:bodyPr/>
                    <a:lstStyle/>
                    <a:p>
                      <a:pPr marL="0" marR="0" algn="ctr">
                        <a:spcBef>
                          <a:spcPts val="0"/>
                        </a:spcBef>
                        <a:spcAft>
                          <a:spcPts val="0"/>
                        </a:spcAft>
                      </a:pPr>
                      <a:r>
                        <a:rPr lang="en-US" sz="1800">
                          <a:effectLst/>
                        </a:rPr>
                        <a:t>Rank</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Keyword</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Frequency</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Percentage</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3715897665"/>
                  </a:ext>
                </a:extLst>
              </a:tr>
              <a:tr h="146050">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money laundering</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173</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7.15%</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1462430408"/>
                  </a:ext>
                </a:extLst>
              </a:tr>
              <a:tr h="146050">
                <a:tc>
                  <a:txBody>
                    <a:bodyPr/>
                    <a:lstStyle/>
                    <a:p>
                      <a:pPr marL="0" marR="0" algn="ctr">
                        <a:spcBef>
                          <a:spcPts val="0"/>
                        </a:spcBef>
                        <a:spcAft>
                          <a:spcPts val="0"/>
                        </a:spcAft>
                      </a:pPr>
                      <a:r>
                        <a:rPr lang="en-US" sz="1800">
                          <a:effectLst/>
                        </a:rPr>
                        <a:t>2</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anti-money laundering</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91</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3.76%</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1450881640"/>
                  </a:ext>
                </a:extLst>
              </a:tr>
              <a:tr h="146050">
                <a:tc>
                  <a:txBody>
                    <a:bodyPr/>
                    <a:lstStyle/>
                    <a:p>
                      <a:pPr marL="0" marR="0" algn="ctr">
                        <a:spcBef>
                          <a:spcPts val="0"/>
                        </a:spcBef>
                        <a:spcAft>
                          <a:spcPts val="0"/>
                        </a:spcAft>
                      </a:pPr>
                      <a:r>
                        <a:rPr lang="en-US" sz="1800">
                          <a:effectLst/>
                        </a:rPr>
                        <a:t>3</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compliance</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31</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1.28%</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558686383"/>
                  </a:ext>
                </a:extLst>
              </a:tr>
              <a:tr h="146050">
                <a:tc>
                  <a:txBody>
                    <a:bodyPr/>
                    <a:lstStyle/>
                    <a:p>
                      <a:pPr marL="0" marR="0" algn="ctr">
                        <a:spcBef>
                          <a:spcPts val="0"/>
                        </a:spcBef>
                        <a:spcAft>
                          <a:spcPts val="0"/>
                        </a:spcAft>
                      </a:pPr>
                      <a:r>
                        <a:rPr lang="en-US" sz="1800">
                          <a:effectLst/>
                        </a:rPr>
                        <a:t>4</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aml</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26</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1.07%</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3011664249"/>
                  </a:ext>
                </a:extLst>
              </a:tr>
              <a:tr h="146050">
                <a:tc>
                  <a:txBody>
                    <a:bodyPr/>
                    <a:lstStyle/>
                    <a:p>
                      <a:pPr marL="0" marR="0" algn="ctr">
                        <a:spcBef>
                          <a:spcPts val="0"/>
                        </a:spcBef>
                        <a:spcAft>
                          <a:spcPts val="0"/>
                        </a:spcAft>
                      </a:pPr>
                      <a:r>
                        <a:rPr lang="en-US" sz="1800">
                          <a:effectLst/>
                        </a:rPr>
                        <a:t>5</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corruption</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23</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0.95%</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3166424707"/>
                  </a:ext>
                </a:extLst>
              </a:tr>
              <a:tr h="146050">
                <a:tc>
                  <a:txBody>
                    <a:bodyPr/>
                    <a:lstStyle/>
                    <a:p>
                      <a:pPr marL="0" marR="0" algn="ctr">
                        <a:spcBef>
                          <a:spcPts val="0"/>
                        </a:spcBef>
                        <a:spcAft>
                          <a:spcPts val="0"/>
                        </a:spcAft>
                      </a:pPr>
                      <a:r>
                        <a:rPr lang="en-US" sz="1800">
                          <a:effectLst/>
                        </a:rPr>
                        <a:t>6</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crime</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20</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0.83%</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1735501029"/>
                  </a:ext>
                </a:extLst>
              </a:tr>
              <a:tr h="146050">
                <a:tc>
                  <a:txBody>
                    <a:bodyPr/>
                    <a:lstStyle/>
                    <a:p>
                      <a:pPr marL="0" marR="0" algn="ctr">
                        <a:spcBef>
                          <a:spcPts val="0"/>
                        </a:spcBef>
                        <a:spcAft>
                          <a:spcPts val="0"/>
                        </a:spcAft>
                      </a:pPr>
                      <a:r>
                        <a:rPr lang="en-US" sz="1800">
                          <a:effectLst/>
                        </a:rPr>
                        <a:t>7</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fatf</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20</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0.83%</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2700872819"/>
                  </a:ext>
                </a:extLst>
              </a:tr>
              <a:tr h="146050">
                <a:tc>
                  <a:txBody>
                    <a:bodyPr/>
                    <a:lstStyle/>
                    <a:p>
                      <a:pPr marL="0" marR="0" algn="ctr">
                        <a:spcBef>
                          <a:spcPts val="0"/>
                        </a:spcBef>
                        <a:spcAft>
                          <a:spcPts val="0"/>
                        </a:spcAft>
                      </a:pPr>
                      <a:r>
                        <a:rPr lang="en-US" sz="1800">
                          <a:effectLst/>
                        </a:rPr>
                        <a:t>8</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terrorism</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17</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0.70%</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1617851363"/>
                  </a:ext>
                </a:extLst>
              </a:tr>
              <a:tr h="146050">
                <a:tc>
                  <a:txBody>
                    <a:bodyPr/>
                    <a:lstStyle/>
                    <a:p>
                      <a:pPr marL="0" marR="0" algn="ctr">
                        <a:spcBef>
                          <a:spcPts val="0"/>
                        </a:spcBef>
                        <a:spcAft>
                          <a:spcPts val="0"/>
                        </a:spcAft>
                      </a:pPr>
                      <a:r>
                        <a:rPr lang="en-US" sz="1800">
                          <a:effectLst/>
                        </a:rPr>
                        <a:t>9</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risk</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15</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0.62%</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672073188"/>
                  </a:ext>
                </a:extLst>
              </a:tr>
              <a:tr h="146050">
                <a:tc>
                  <a:txBody>
                    <a:bodyPr/>
                    <a:lstStyle/>
                    <a:p>
                      <a:pPr marL="0" marR="0" algn="ctr">
                        <a:spcBef>
                          <a:spcPts val="0"/>
                        </a:spcBef>
                        <a:spcAft>
                          <a:spcPts val="0"/>
                        </a:spcAft>
                      </a:pPr>
                      <a:r>
                        <a:rPr lang="en-US" sz="1800">
                          <a:effectLst/>
                        </a:rPr>
                        <a:t>10</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governance</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14</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0.58%</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2709726151"/>
                  </a:ext>
                </a:extLst>
              </a:tr>
              <a:tr h="146050">
                <a:tc>
                  <a:txBody>
                    <a:bodyPr/>
                    <a:lstStyle/>
                    <a:p>
                      <a:pPr marL="0" marR="0" algn="ctr">
                        <a:spcBef>
                          <a:spcPts val="0"/>
                        </a:spcBef>
                        <a:spcAft>
                          <a:spcPts val="0"/>
                        </a:spcAft>
                      </a:pPr>
                      <a:r>
                        <a:rPr lang="en-US" sz="1800">
                          <a:effectLst/>
                        </a:rPr>
                        <a:t>11</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regulation</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13</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0.54%</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3141119252"/>
                  </a:ext>
                </a:extLst>
              </a:tr>
              <a:tr h="146050">
                <a:tc>
                  <a:txBody>
                    <a:bodyPr/>
                    <a:lstStyle/>
                    <a:p>
                      <a:pPr marL="0" marR="0" algn="ctr">
                        <a:spcBef>
                          <a:spcPts val="0"/>
                        </a:spcBef>
                        <a:spcAft>
                          <a:spcPts val="0"/>
                        </a:spcAft>
                      </a:pPr>
                      <a:r>
                        <a:rPr lang="en-US" sz="1800">
                          <a:effectLst/>
                        </a:rPr>
                        <a:t>12</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anti-money laundering (</a:t>
                      </a:r>
                      <a:r>
                        <a:rPr lang="en-US" sz="1800" dirty="0" err="1">
                          <a:effectLst/>
                        </a:rPr>
                        <a:t>aml</a:t>
                      </a:r>
                      <a:r>
                        <a:rPr lang="en-US" sz="1800" dirty="0">
                          <a:effectLst/>
                        </a:rPr>
                        <a:t>)</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12</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0.50%</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1812779929"/>
                  </a:ext>
                </a:extLst>
              </a:tr>
              <a:tr h="146050">
                <a:tc>
                  <a:txBody>
                    <a:bodyPr/>
                    <a:lstStyle/>
                    <a:p>
                      <a:pPr marL="0" marR="0" algn="ctr">
                        <a:spcBef>
                          <a:spcPts val="0"/>
                        </a:spcBef>
                        <a:spcAft>
                          <a:spcPts val="0"/>
                        </a:spcAft>
                      </a:pPr>
                      <a:r>
                        <a:rPr lang="en-US" sz="1800">
                          <a:effectLst/>
                        </a:rPr>
                        <a:t>13</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blockchain</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12</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0.50%</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4277154454"/>
                  </a:ext>
                </a:extLst>
              </a:tr>
              <a:tr h="146050">
                <a:tc>
                  <a:txBody>
                    <a:bodyPr/>
                    <a:lstStyle/>
                    <a:p>
                      <a:pPr marL="0" marR="0" algn="ctr">
                        <a:spcBef>
                          <a:spcPts val="0"/>
                        </a:spcBef>
                        <a:spcAft>
                          <a:spcPts val="0"/>
                        </a:spcAft>
                      </a:pPr>
                      <a:r>
                        <a:rPr lang="en-US" sz="1800">
                          <a:effectLst/>
                        </a:rPr>
                        <a:t>14</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financial action task force</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12</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0.50%</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114411196"/>
                  </a:ext>
                </a:extLst>
              </a:tr>
              <a:tr h="146050">
                <a:tc>
                  <a:txBody>
                    <a:bodyPr/>
                    <a:lstStyle/>
                    <a:p>
                      <a:pPr marL="0" marR="0" algn="ctr">
                        <a:spcBef>
                          <a:spcPts val="0"/>
                        </a:spcBef>
                        <a:spcAft>
                          <a:spcPts val="0"/>
                        </a:spcAft>
                      </a:pPr>
                      <a:r>
                        <a:rPr lang="en-US" sz="1800">
                          <a:effectLst/>
                        </a:rPr>
                        <a:t>15</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lawyers</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12</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0.50%</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1565781014"/>
                  </a:ext>
                </a:extLst>
              </a:tr>
              <a:tr h="146050">
                <a:tc>
                  <a:txBody>
                    <a:bodyPr/>
                    <a:lstStyle/>
                    <a:p>
                      <a:pPr marL="0" marR="0" algn="ctr">
                        <a:spcBef>
                          <a:spcPts val="0"/>
                        </a:spcBef>
                        <a:spcAft>
                          <a:spcPts val="0"/>
                        </a:spcAft>
                      </a:pPr>
                      <a:r>
                        <a:rPr lang="en-US" sz="1800">
                          <a:effectLst/>
                        </a:rPr>
                        <a:t>16</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terrorism financing</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12</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0.50%</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1442197505"/>
                  </a:ext>
                </a:extLst>
              </a:tr>
              <a:tr h="146050">
                <a:tc>
                  <a:txBody>
                    <a:bodyPr/>
                    <a:lstStyle/>
                    <a:p>
                      <a:pPr marL="0" marR="0" algn="ctr">
                        <a:spcBef>
                          <a:spcPts val="0"/>
                        </a:spcBef>
                        <a:spcAft>
                          <a:spcPts val="0"/>
                        </a:spcAft>
                      </a:pPr>
                      <a:r>
                        <a:rPr lang="en-US" sz="1800">
                          <a:effectLst/>
                        </a:rPr>
                        <a:t>17</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bitcoin</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11</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0.45%</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3973136538"/>
                  </a:ext>
                </a:extLst>
              </a:tr>
              <a:tr h="146050">
                <a:tc>
                  <a:txBody>
                    <a:bodyPr/>
                    <a:lstStyle/>
                    <a:p>
                      <a:pPr marL="0" marR="0" algn="ctr">
                        <a:spcBef>
                          <a:spcPts val="0"/>
                        </a:spcBef>
                        <a:spcAft>
                          <a:spcPts val="0"/>
                        </a:spcAft>
                      </a:pPr>
                      <a:r>
                        <a:rPr lang="en-US" sz="1800">
                          <a:effectLst/>
                        </a:rPr>
                        <a:t>18</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customer due diligence</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11</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0.45%</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1378351328"/>
                  </a:ext>
                </a:extLst>
              </a:tr>
              <a:tr h="146050">
                <a:tc>
                  <a:txBody>
                    <a:bodyPr/>
                    <a:lstStyle/>
                    <a:p>
                      <a:pPr marL="0" marR="0" algn="ctr">
                        <a:spcBef>
                          <a:spcPts val="0"/>
                        </a:spcBef>
                        <a:spcAft>
                          <a:spcPts val="0"/>
                        </a:spcAft>
                      </a:pPr>
                      <a:r>
                        <a:rPr lang="en-US" sz="1800">
                          <a:effectLst/>
                        </a:rPr>
                        <a:t>19</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financial crime</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11</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0.45%</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4188298800"/>
                  </a:ext>
                </a:extLst>
              </a:tr>
              <a:tr h="146050">
                <a:tc>
                  <a:txBody>
                    <a:bodyPr/>
                    <a:lstStyle/>
                    <a:p>
                      <a:pPr marL="0" marR="0" algn="ctr">
                        <a:spcBef>
                          <a:spcPts val="0"/>
                        </a:spcBef>
                        <a:spcAft>
                          <a:spcPts val="0"/>
                        </a:spcAft>
                      </a:pPr>
                      <a:r>
                        <a:rPr lang="en-US" sz="1800">
                          <a:effectLst/>
                        </a:rPr>
                        <a:t>20</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global governance</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a:effectLst/>
                        </a:rPr>
                        <a:t>11</a:t>
                      </a:r>
                      <a:endParaRPr lang="en-US" sz="1800">
                        <a:effectLst/>
                        <a:latin typeface="Times New Roman" panose="02020603050405020304" pitchFamily="18" charset="0"/>
                        <a:ea typeface="Times New Roman" panose="02020603050405020304" pitchFamily="18" charset="0"/>
                      </a:endParaRPr>
                    </a:p>
                  </a:txBody>
                  <a:tcPr marL="27305" marR="27305" marT="0" marB="0" anchor="ctr"/>
                </a:tc>
                <a:tc>
                  <a:txBody>
                    <a:bodyPr/>
                    <a:lstStyle/>
                    <a:p>
                      <a:pPr marL="0" marR="0" algn="ctr">
                        <a:spcBef>
                          <a:spcPts val="0"/>
                        </a:spcBef>
                        <a:spcAft>
                          <a:spcPts val="0"/>
                        </a:spcAft>
                      </a:pPr>
                      <a:r>
                        <a:rPr lang="en-US" sz="1800" dirty="0">
                          <a:effectLst/>
                        </a:rPr>
                        <a:t>0.45%</a:t>
                      </a:r>
                      <a:endParaRPr lang="en-US" sz="1800" dirty="0">
                        <a:effectLst/>
                        <a:latin typeface="Times New Roman" panose="02020603050405020304" pitchFamily="18" charset="0"/>
                        <a:ea typeface="Times New Roman" panose="02020603050405020304" pitchFamily="18" charset="0"/>
                      </a:endParaRPr>
                    </a:p>
                  </a:txBody>
                  <a:tcPr marL="27305" marR="27305" marT="0" marB="0" anchor="ctr"/>
                </a:tc>
                <a:extLst>
                  <a:ext uri="{0D108BD9-81ED-4DB2-BD59-A6C34878D82A}">
                    <a16:rowId xmlns:a16="http://schemas.microsoft.com/office/drawing/2014/main" val="4191705041"/>
                  </a:ext>
                </a:extLst>
              </a:tr>
            </a:tbl>
          </a:graphicData>
        </a:graphic>
      </p:graphicFrame>
      <p:sp>
        <p:nvSpPr>
          <p:cNvPr id="4" name="Slide Number Placeholder 3">
            <a:extLst>
              <a:ext uri="{FF2B5EF4-FFF2-40B4-BE49-F238E27FC236}">
                <a16:creationId xmlns:a16="http://schemas.microsoft.com/office/drawing/2014/main" id="{C60B649C-85DB-2F4F-9797-C8B37E978885}"/>
              </a:ext>
            </a:extLst>
          </p:cNvPr>
          <p:cNvSpPr>
            <a:spLocks noGrp="1"/>
          </p:cNvSpPr>
          <p:nvPr>
            <p:ph type="sldNum" sz="quarter" idx="12"/>
          </p:nvPr>
        </p:nvSpPr>
        <p:spPr/>
        <p:txBody>
          <a:bodyPr/>
          <a:lstStyle/>
          <a:p>
            <a:fld id="{5D6FF71F-CF6A-4C46-8F9B-61D49EEA70E3}" type="slidenum">
              <a:rPr lang="en-US" smtClean="0"/>
              <a:t>175</a:t>
            </a:fld>
            <a:endParaRPr lang="en-US"/>
          </a:p>
        </p:txBody>
      </p:sp>
      <p:sp>
        <p:nvSpPr>
          <p:cNvPr id="6" name="TextBox 5">
            <a:extLst>
              <a:ext uri="{FF2B5EF4-FFF2-40B4-BE49-F238E27FC236}">
                <a16:creationId xmlns:a16="http://schemas.microsoft.com/office/drawing/2014/main" id="{07D3B14C-0762-DD49-BC01-30EE82ABD484}"/>
              </a:ext>
            </a:extLst>
          </p:cNvPr>
          <p:cNvSpPr txBox="1"/>
          <p:nvPr/>
        </p:nvSpPr>
        <p:spPr>
          <a:xfrm>
            <a:off x="762000" y="6516254"/>
            <a:ext cx="10397797" cy="338554"/>
          </a:xfrm>
          <a:prstGeom prst="rect">
            <a:avLst/>
          </a:prstGeom>
          <a:noFill/>
        </p:spPr>
        <p:txBody>
          <a:bodyPr wrap="square">
            <a:spAutoFit/>
          </a:bodyPr>
          <a:lstStyle/>
          <a:p>
            <a:pPr algn="ctr"/>
            <a:r>
              <a:rPr lang="en-US" sz="800" dirty="0">
                <a:solidFill>
                  <a:schemeClr val="bg1">
                    <a:lumMod val="75000"/>
                  </a:schemeClr>
                </a:solidFill>
              </a:rPr>
              <a:t>Source: Min-</a:t>
            </a:r>
            <a:r>
              <a:rPr lang="en-US" sz="800" dirty="0" err="1">
                <a:solidFill>
                  <a:schemeClr val="bg1">
                    <a:lumMod val="75000"/>
                  </a:schemeClr>
                </a:solidFill>
              </a:rPr>
              <a:t>Yuh</a:t>
            </a:r>
            <a:r>
              <a:rPr lang="en-US" sz="800" dirty="0">
                <a:solidFill>
                  <a:schemeClr val="bg1">
                    <a:lumMod val="75000"/>
                  </a:schemeClr>
                </a:solidFill>
              </a:rPr>
              <a:t> Day (2021), "Artificial Intelligence for Knowledge Graphs of Cryptocurrency Anti-money Laundering in Fintech", </a:t>
            </a:r>
            <a:br>
              <a:rPr lang="en-US" sz="800" dirty="0">
                <a:solidFill>
                  <a:schemeClr val="bg1">
                    <a:lumMod val="75000"/>
                  </a:schemeClr>
                </a:solidFill>
              </a:rPr>
            </a:br>
            <a:r>
              <a:rPr lang="en-US" sz="800" dirty="0">
                <a:solidFill>
                  <a:schemeClr val="bg1">
                    <a:lumMod val="75000"/>
                  </a:schemeClr>
                </a:solidFill>
              </a:rPr>
              <a:t>in Proceedings of the 2021 IEEE/ACM International Conference on Advances in Social Networks Analysis and Mining (ASONAM 2021), Virtual Event, Netherlands, November 8-11, 2021.</a:t>
            </a:r>
          </a:p>
        </p:txBody>
      </p:sp>
    </p:spTree>
    <p:extLst>
      <p:ext uri="{BB962C8B-B14F-4D97-AF65-F5344CB8AC3E}">
        <p14:creationId xmlns:p14="http://schemas.microsoft.com/office/powerpoint/2010/main" val="364591688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CD0A-914F-7D47-A387-5303E7F2C74D}"/>
              </a:ext>
            </a:extLst>
          </p:cNvPr>
          <p:cNvSpPr>
            <a:spLocks noGrp="1"/>
          </p:cNvSpPr>
          <p:nvPr>
            <p:ph type="title"/>
          </p:nvPr>
        </p:nvSpPr>
        <p:spPr>
          <a:xfrm>
            <a:off x="534389" y="135104"/>
            <a:ext cx="11222181" cy="1006107"/>
          </a:xfrm>
        </p:spPr>
        <p:txBody>
          <a:bodyPr>
            <a:normAutofit/>
          </a:bodyPr>
          <a:lstStyle/>
          <a:p>
            <a:r>
              <a:rPr lang="en-US" dirty="0"/>
              <a:t>Word Cloud for </a:t>
            </a:r>
            <a:r>
              <a:rPr lang="en-US" dirty="0">
                <a:solidFill>
                  <a:srgbClr val="C00000"/>
                </a:solidFill>
              </a:rPr>
              <a:t>Anti-money Laundering </a:t>
            </a:r>
          </a:p>
        </p:txBody>
      </p:sp>
      <p:sp>
        <p:nvSpPr>
          <p:cNvPr id="4" name="Slide Number Placeholder 3">
            <a:extLst>
              <a:ext uri="{FF2B5EF4-FFF2-40B4-BE49-F238E27FC236}">
                <a16:creationId xmlns:a16="http://schemas.microsoft.com/office/drawing/2014/main" id="{0A851EE6-D511-BC44-A64F-E0727C257C4A}"/>
              </a:ext>
            </a:extLst>
          </p:cNvPr>
          <p:cNvSpPr>
            <a:spLocks noGrp="1"/>
          </p:cNvSpPr>
          <p:nvPr>
            <p:ph type="sldNum" sz="quarter" idx="12"/>
          </p:nvPr>
        </p:nvSpPr>
        <p:spPr/>
        <p:txBody>
          <a:bodyPr/>
          <a:lstStyle/>
          <a:p>
            <a:fld id="{5D6FF71F-CF6A-4C46-8F9B-61D49EEA70E3}" type="slidenum">
              <a:rPr lang="en-US" smtClean="0"/>
              <a:t>176</a:t>
            </a:fld>
            <a:endParaRPr lang="en-US"/>
          </a:p>
        </p:txBody>
      </p:sp>
      <p:pic>
        <p:nvPicPr>
          <p:cNvPr id="7" name="Content Placeholder 6">
            <a:extLst>
              <a:ext uri="{FF2B5EF4-FFF2-40B4-BE49-F238E27FC236}">
                <a16:creationId xmlns:a16="http://schemas.microsoft.com/office/drawing/2014/main" id="{047DB39D-39C2-A246-ABD1-4B97D755AC5E}"/>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491345" y="1194120"/>
            <a:ext cx="5354219" cy="5354219"/>
          </a:xfrm>
          <a:prstGeom prst="rect">
            <a:avLst/>
          </a:prstGeom>
        </p:spPr>
      </p:pic>
      <p:sp>
        <p:nvSpPr>
          <p:cNvPr id="5" name="TextBox 4">
            <a:extLst>
              <a:ext uri="{FF2B5EF4-FFF2-40B4-BE49-F238E27FC236}">
                <a16:creationId xmlns:a16="http://schemas.microsoft.com/office/drawing/2014/main" id="{78DC3588-B0AF-0040-8FC4-5D9A16B51AA5}"/>
              </a:ext>
            </a:extLst>
          </p:cNvPr>
          <p:cNvSpPr txBox="1"/>
          <p:nvPr/>
        </p:nvSpPr>
        <p:spPr>
          <a:xfrm>
            <a:off x="762000" y="6516254"/>
            <a:ext cx="10397797" cy="338554"/>
          </a:xfrm>
          <a:prstGeom prst="rect">
            <a:avLst/>
          </a:prstGeom>
          <a:noFill/>
        </p:spPr>
        <p:txBody>
          <a:bodyPr wrap="square">
            <a:spAutoFit/>
          </a:bodyPr>
          <a:lstStyle/>
          <a:p>
            <a:pPr algn="ctr"/>
            <a:r>
              <a:rPr lang="en-US" sz="800" dirty="0">
                <a:solidFill>
                  <a:schemeClr val="bg1">
                    <a:lumMod val="75000"/>
                  </a:schemeClr>
                </a:solidFill>
              </a:rPr>
              <a:t>Source: Min-</a:t>
            </a:r>
            <a:r>
              <a:rPr lang="en-US" sz="800" dirty="0" err="1">
                <a:solidFill>
                  <a:schemeClr val="bg1">
                    <a:lumMod val="75000"/>
                  </a:schemeClr>
                </a:solidFill>
              </a:rPr>
              <a:t>Yuh</a:t>
            </a:r>
            <a:r>
              <a:rPr lang="en-US" sz="800" dirty="0">
                <a:solidFill>
                  <a:schemeClr val="bg1">
                    <a:lumMod val="75000"/>
                  </a:schemeClr>
                </a:solidFill>
              </a:rPr>
              <a:t> Day (2021), "Artificial Intelligence for Knowledge Graphs of Cryptocurrency Anti-money Laundering in Fintech", </a:t>
            </a:r>
            <a:br>
              <a:rPr lang="en-US" sz="800" dirty="0">
                <a:solidFill>
                  <a:schemeClr val="bg1">
                    <a:lumMod val="75000"/>
                  </a:schemeClr>
                </a:solidFill>
              </a:rPr>
            </a:br>
            <a:r>
              <a:rPr lang="en-US" sz="800" dirty="0">
                <a:solidFill>
                  <a:schemeClr val="bg1">
                    <a:lumMod val="75000"/>
                  </a:schemeClr>
                </a:solidFill>
              </a:rPr>
              <a:t>in Proceedings of the 2021 IEEE/ACM International Conference on Advances in Social Networks Analysis and Mining (ASONAM 2021), Virtual Event, Netherlands, November 8-11, 2021.</a:t>
            </a:r>
          </a:p>
        </p:txBody>
      </p:sp>
    </p:spTree>
    <p:extLst>
      <p:ext uri="{BB962C8B-B14F-4D97-AF65-F5344CB8AC3E}">
        <p14:creationId xmlns:p14="http://schemas.microsoft.com/office/powerpoint/2010/main" val="28645214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103C7-8CF1-7C45-8E68-C515C9192016}"/>
              </a:ext>
            </a:extLst>
          </p:cNvPr>
          <p:cNvSpPr>
            <a:spLocks noGrp="1"/>
          </p:cNvSpPr>
          <p:nvPr>
            <p:ph type="title"/>
          </p:nvPr>
        </p:nvSpPr>
        <p:spPr>
          <a:xfrm>
            <a:off x="534389" y="135104"/>
            <a:ext cx="11222181" cy="830999"/>
          </a:xfrm>
        </p:spPr>
        <p:txBody>
          <a:bodyPr>
            <a:normAutofit fontScale="90000"/>
          </a:bodyPr>
          <a:lstStyle/>
          <a:p>
            <a:r>
              <a:rPr lang="en-US" dirty="0"/>
              <a:t>Keyword Co-occurrence of </a:t>
            </a:r>
            <a:r>
              <a:rPr lang="en-US" dirty="0">
                <a:solidFill>
                  <a:srgbClr val="C00000"/>
                </a:solidFill>
              </a:rPr>
              <a:t>Knowledge Graph</a:t>
            </a:r>
          </a:p>
        </p:txBody>
      </p:sp>
      <p:sp>
        <p:nvSpPr>
          <p:cNvPr id="4" name="Slide Number Placeholder 3">
            <a:extLst>
              <a:ext uri="{FF2B5EF4-FFF2-40B4-BE49-F238E27FC236}">
                <a16:creationId xmlns:a16="http://schemas.microsoft.com/office/drawing/2014/main" id="{2A827A37-626A-4848-812B-D9094605E84D}"/>
              </a:ext>
            </a:extLst>
          </p:cNvPr>
          <p:cNvSpPr>
            <a:spLocks noGrp="1"/>
          </p:cNvSpPr>
          <p:nvPr>
            <p:ph type="sldNum" sz="quarter" idx="12"/>
          </p:nvPr>
        </p:nvSpPr>
        <p:spPr/>
        <p:txBody>
          <a:bodyPr/>
          <a:lstStyle/>
          <a:p>
            <a:fld id="{5D6FF71F-CF6A-4C46-8F9B-61D49EEA70E3}" type="slidenum">
              <a:rPr lang="en-US" smtClean="0"/>
              <a:t>177</a:t>
            </a:fld>
            <a:endParaRPr lang="en-US"/>
          </a:p>
        </p:txBody>
      </p:sp>
      <p:pic>
        <p:nvPicPr>
          <p:cNvPr id="5" name="Content Placeholder 4">
            <a:extLst>
              <a:ext uri="{FF2B5EF4-FFF2-40B4-BE49-F238E27FC236}">
                <a16:creationId xmlns:a16="http://schemas.microsoft.com/office/drawing/2014/main" id="{31EEA28A-0ADD-C54E-BD0D-A48EF6F2D406}"/>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944523" y="869118"/>
            <a:ext cx="6635910" cy="5756793"/>
          </a:xfrm>
          <a:prstGeom prst="rect">
            <a:avLst/>
          </a:prstGeom>
        </p:spPr>
      </p:pic>
      <p:sp>
        <p:nvSpPr>
          <p:cNvPr id="6" name="TextBox 5">
            <a:extLst>
              <a:ext uri="{FF2B5EF4-FFF2-40B4-BE49-F238E27FC236}">
                <a16:creationId xmlns:a16="http://schemas.microsoft.com/office/drawing/2014/main" id="{5B5B52CB-54CC-E442-A16A-79D6EF551C81}"/>
              </a:ext>
            </a:extLst>
          </p:cNvPr>
          <p:cNvSpPr txBox="1"/>
          <p:nvPr/>
        </p:nvSpPr>
        <p:spPr>
          <a:xfrm>
            <a:off x="144336" y="1566269"/>
            <a:ext cx="3190240" cy="523220"/>
          </a:xfrm>
          <a:prstGeom prst="rect">
            <a:avLst/>
          </a:prstGeom>
          <a:noFill/>
        </p:spPr>
        <p:txBody>
          <a:bodyPr wrap="square" rtlCol="0">
            <a:spAutoFit/>
          </a:bodyPr>
          <a:lstStyle/>
          <a:p>
            <a:r>
              <a:rPr lang="en-US" sz="1400" b="1" dirty="0" err="1"/>
              <a:t>VOSviewer</a:t>
            </a:r>
            <a:r>
              <a:rPr lang="en-US" sz="1400" b="1" dirty="0"/>
              <a:t>:</a:t>
            </a:r>
          </a:p>
          <a:p>
            <a:r>
              <a:rPr lang="en-US" sz="1400" b="1" dirty="0"/>
              <a:t>Visualizing scientific landscapes</a:t>
            </a:r>
          </a:p>
        </p:txBody>
      </p:sp>
      <p:sp>
        <p:nvSpPr>
          <p:cNvPr id="7" name="TextBox 6">
            <a:extLst>
              <a:ext uri="{FF2B5EF4-FFF2-40B4-BE49-F238E27FC236}">
                <a16:creationId xmlns:a16="http://schemas.microsoft.com/office/drawing/2014/main" id="{AAD2CF3A-ACE8-1944-98D0-3CEF9AAB7679}"/>
              </a:ext>
            </a:extLst>
          </p:cNvPr>
          <p:cNvSpPr txBox="1"/>
          <p:nvPr/>
        </p:nvSpPr>
        <p:spPr>
          <a:xfrm>
            <a:off x="762000" y="6516254"/>
            <a:ext cx="10397797" cy="338554"/>
          </a:xfrm>
          <a:prstGeom prst="rect">
            <a:avLst/>
          </a:prstGeom>
          <a:noFill/>
        </p:spPr>
        <p:txBody>
          <a:bodyPr wrap="square">
            <a:spAutoFit/>
          </a:bodyPr>
          <a:lstStyle/>
          <a:p>
            <a:pPr algn="ctr"/>
            <a:r>
              <a:rPr lang="en-US" sz="800" dirty="0">
                <a:solidFill>
                  <a:schemeClr val="bg1">
                    <a:lumMod val="75000"/>
                  </a:schemeClr>
                </a:solidFill>
              </a:rPr>
              <a:t>Source: Min-</a:t>
            </a:r>
            <a:r>
              <a:rPr lang="en-US" sz="800" dirty="0" err="1">
                <a:solidFill>
                  <a:schemeClr val="bg1">
                    <a:lumMod val="75000"/>
                  </a:schemeClr>
                </a:solidFill>
              </a:rPr>
              <a:t>Yuh</a:t>
            </a:r>
            <a:r>
              <a:rPr lang="en-US" sz="800" dirty="0">
                <a:solidFill>
                  <a:schemeClr val="bg1">
                    <a:lumMod val="75000"/>
                  </a:schemeClr>
                </a:solidFill>
              </a:rPr>
              <a:t> Day (2021), "Artificial Intelligence for Knowledge Graphs of Cryptocurrency Anti-money Laundering in Fintech", </a:t>
            </a:r>
            <a:br>
              <a:rPr lang="en-US" sz="800" dirty="0">
                <a:solidFill>
                  <a:schemeClr val="bg1">
                    <a:lumMod val="75000"/>
                  </a:schemeClr>
                </a:solidFill>
              </a:rPr>
            </a:br>
            <a:r>
              <a:rPr lang="en-US" sz="800" dirty="0">
                <a:solidFill>
                  <a:schemeClr val="bg1">
                    <a:lumMod val="75000"/>
                  </a:schemeClr>
                </a:solidFill>
              </a:rPr>
              <a:t>in Proceedings of the 2021 IEEE/ACM International Conference on Advances in Social Networks Analysis and Mining (ASONAM 2021), Virtual Event, Netherlands, November 8-11, 2021.</a:t>
            </a:r>
          </a:p>
        </p:txBody>
      </p:sp>
    </p:spTree>
    <p:extLst>
      <p:ext uri="{BB962C8B-B14F-4D97-AF65-F5344CB8AC3E}">
        <p14:creationId xmlns:p14="http://schemas.microsoft.com/office/powerpoint/2010/main" val="187676132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BD2B1-0C7A-C64E-90DE-CB08B8B34C37}"/>
              </a:ext>
            </a:extLst>
          </p:cNvPr>
          <p:cNvSpPr>
            <a:spLocks noGrp="1"/>
          </p:cNvSpPr>
          <p:nvPr>
            <p:ph type="title"/>
          </p:nvPr>
        </p:nvSpPr>
        <p:spPr>
          <a:xfrm>
            <a:off x="534389" y="56101"/>
            <a:ext cx="11222181" cy="899863"/>
          </a:xfrm>
        </p:spPr>
        <p:txBody>
          <a:bodyPr>
            <a:normAutofit/>
          </a:bodyPr>
          <a:lstStyle/>
          <a:p>
            <a:r>
              <a:rPr lang="en-US" dirty="0"/>
              <a:t>Cryptocurrency</a:t>
            </a:r>
          </a:p>
        </p:txBody>
      </p:sp>
      <p:sp>
        <p:nvSpPr>
          <p:cNvPr id="4" name="Slide Number Placeholder 3">
            <a:extLst>
              <a:ext uri="{FF2B5EF4-FFF2-40B4-BE49-F238E27FC236}">
                <a16:creationId xmlns:a16="http://schemas.microsoft.com/office/drawing/2014/main" id="{8E88375C-2F7F-AE44-B329-24763DC78904}"/>
              </a:ext>
            </a:extLst>
          </p:cNvPr>
          <p:cNvSpPr>
            <a:spLocks noGrp="1"/>
          </p:cNvSpPr>
          <p:nvPr>
            <p:ph type="sldNum" sz="quarter" idx="12"/>
          </p:nvPr>
        </p:nvSpPr>
        <p:spPr/>
        <p:txBody>
          <a:bodyPr/>
          <a:lstStyle/>
          <a:p>
            <a:fld id="{5D6FF71F-CF6A-4C46-8F9B-61D49EEA70E3}" type="slidenum">
              <a:rPr lang="en-US" smtClean="0"/>
              <a:t>178</a:t>
            </a:fld>
            <a:endParaRPr lang="en-US"/>
          </a:p>
        </p:txBody>
      </p:sp>
      <p:pic>
        <p:nvPicPr>
          <p:cNvPr id="6" name="Content Placeholder 5">
            <a:extLst>
              <a:ext uri="{FF2B5EF4-FFF2-40B4-BE49-F238E27FC236}">
                <a16:creationId xmlns:a16="http://schemas.microsoft.com/office/drawing/2014/main" id="{4F222133-6493-0140-B882-4E8677C685E6}"/>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860892" y="796769"/>
            <a:ext cx="8470215" cy="5723910"/>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826DD6CF-24DC-B048-83F8-A4FCAA7499FB}"/>
              </a:ext>
            </a:extLst>
          </p:cNvPr>
          <p:cNvSpPr txBox="1"/>
          <p:nvPr/>
        </p:nvSpPr>
        <p:spPr>
          <a:xfrm>
            <a:off x="144336" y="1566269"/>
            <a:ext cx="3190240" cy="523220"/>
          </a:xfrm>
          <a:prstGeom prst="rect">
            <a:avLst/>
          </a:prstGeom>
          <a:noFill/>
        </p:spPr>
        <p:txBody>
          <a:bodyPr wrap="square" rtlCol="0">
            <a:spAutoFit/>
          </a:bodyPr>
          <a:lstStyle/>
          <a:p>
            <a:r>
              <a:rPr lang="en-US" sz="1400" b="1" dirty="0" err="1"/>
              <a:t>VOSviewer</a:t>
            </a:r>
            <a:r>
              <a:rPr lang="en-US" sz="1400" b="1" dirty="0"/>
              <a:t>:</a:t>
            </a:r>
          </a:p>
          <a:p>
            <a:r>
              <a:rPr lang="en-US" sz="1400" b="1" dirty="0"/>
              <a:t>Visualizing scientific landscapes</a:t>
            </a:r>
          </a:p>
        </p:txBody>
      </p:sp>
      <p:sp>
        <p:nvSpPr>
          <p:cNvPr id="8" name="TextBox 7">
            <a:extLst>
              <a:ext uri="{FF2B5EF4-FFF2-40B4-BE49-F238E27FC236}">
                <a16:creationId xmlns:a16="http://schemas.microsoft.com/office/drawing/2014/main" id="{D05003E3-34D2-D44A-8E33-2C1787C9E629}"/>
              </a:ext>
            </a:extLst>
          </p:cNvPr>
          <p:cNvSpPr txBox="1"/>
          <p:nvPr/>
        </p:nvSpPr>
        <p:spPr>
          <a:xfrm>
            <a:off x="762000" y="6516254"/>
            <a:ext cx="10397797" cy="338554"/>
          </a:xfrm>
          <a:prstGeom prst="rect">
            <a:avLst/>
          </a:prstGeom>
          <a:noFill/>
        </p:spPr>
        <p:txBody>
          <a:bodyPr wrap="square">
            <a:spAutoFit/>
          </a:bodyPr>
          <a:lstStyle/>
          <a:p>
            <a:pPr algn="ctr"/>
            <a:r>
              <a:rPr lang="en-US" sz="800" dirty="0">
                <a:solidFill>
                  <a:schemeClr val="bg1">
                    <a:lumMod val="75000"/>
                  </a:schemeClr>
                </a:solidFill>
              </a:rPr>
              <a:t>Source: Min-</a:t>
            </a:r>
            <a:r>
              <a:rPr lang="en-US" sz="800" dirty="0" err="1">
                <a:solidFill>
                  <a:schemeClr val="bg1">
                    <a:lumMod val="75000"/>
                  </a:schemeClr>
                </a:solidFill>
              </a:rPr>
              <a:t>Yuh</a:t>
            </a:r>
            <a:r>
              <a:rPr lang="en-US" sz="800" dirty="0">
                <a:solidFill>
                  <a:schemeClr val="bg1">
                    <a:lumMod val="75000"/>
                  </a:schemeClr>
                </a:solidFill>
              </a:rPr>
              <a:t> Day (2021), "Artificial Intelligence for Knowledge Graphs of Cryptocurrency Anti-money Laundering in Fintech", </a:t>
            </a:r>
            <a:br>
              <a:rPr lang="en-US" sz="800" dirty="0">
                <a:solidFill>
                  <a:schemeClr val="bg1">
                    <a:lumMod val="75000"/>
                  </a:schemeClr>
                </a:solidFill>
              </a:rPr>
            </a:br>
            <a:r>
              <a:rPr lang="en-US" sz="800" dirty="0">
                <a:solidFill>
                  <a:schemeClr val="bg1">
                    <a:lumMod val="75000"/>
                  </a:schemeClr>
                </a:solidFill>
              </a:rPr>
              <a:t>in Proceedings of the 2021 IEEE/ACM International Conference on Advances in Social Networks Analysis and Mining (ASONAM 2021), Virtual Event, Netherlands, November 8-11, 2021.</a:t>
            </a:r>
          </a:p>
        </p:txBody>
      </p:sp>
    </p:spTree>
    <p:extLst>
      <p:ext uri="{BB962C8B-B14F-4D97-AF65-F5344CB8AC3E}">
        <p14:creationId xmlns:p14="http://schemas.microsoft.com/office/powerpoint/2010/main" val="369800830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F66D-03F0-B84F-94CB-41E508FE86CB}"/>
              </a:ext>
            </a:extLst>
          </p:cNvPr>
          <p:cNvSpPr>
            <a:spLocks noGrp="1"/>
          </p:cNvSpPr>
          <p:nvPr>
            <p:ph type="title"/>
          </p:nvPr>
        </p:nvSpPr>
        <p:spPr>
          <a:xfrm>
            <a:off x="534389" y="68604"/>
            <a:ext cx="11222181" cy="1045303"/>
          </a:xfrm>
        </p:spPr>
        <p:txBody>
          <a:bodyPr/>
          <a:lstStyle/>
          <a:p>
            <a:r>
              <a:rPr lang="en-US" dirty="0"/>
              <a:t>Anti-money Laundering </a:t>
            </a:r>
          </a:p>
        </p:txBody>
      </p:sp>
      <p:sp>
        <p:nvSpPr>
          <p:cNvPr id="4" name="Slide Number Placeholder 3">
            <a:extLst>
              <a:ext uri="{FF2B5EF4-FFF2-40B4-BE49-F238E27FC236}">
                <a16:creationId xmlns:a16="http://schemas.microsoft.com/office/drawing/2014/main" id="{4986F5E0-1F15-E84F-903A-99DBD7A6D199}"/>
              </a:ext>
            </a:extLst>
          </p:cNvPr>
          <p:cNvSpPr>
            <a:spLocks noGrp="1"/>
          </p:cNvSpPr>
          <p:nvPr>
            <p:ph type="sldNum" sz="quarter" idx="12"/>
          </p:nvPr>
        </p:nvSpPr>
        <p:spPr/>
        <p:txBody>
          <a:bodyPr/>
          <a:lstStyle/>
          <a:p>
            <a:fld id="{5D6FF71F-CF6A-4C46-8F9B-61D49EEA70E3}" type="slidenum">
              <a:rPr lang="en-US" smtClean="0"/>
              <a:t>179</a:t>
            </a:fld>
            <a:endParaRPr lang="en-US"/>
          </a:p>
        </p:txBody>
      </p:sp>
      <p:pic>
        <p:nvPicPr>
          <p:cNvPr id="5" name="Content Placeholder 4">
            <a:extLst>
              <a:ext uri="{FF2B5EF4-FFF2-40B4-BE49-F238E27FC236}">
                <a16:creationId xmlns:a16="http://schemas.microsoft.com/office/drawing/2014/main" id="{4EABACFA-BE4E-5F48-B22F-270E768CF683}"/>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770511" y="966579"/>
            <a:ext cx="6749936" cy="5653792"/>
          </a:xfrm>
          <a:prstGeom prst="rect">
            <a:avLst/>
          </a:prstGeom>
        </p:spPr>
      </p:pic>
      <p:sp>
        <p:nvSpPr>
          <p:cNvPr id="6" name="TextBox 5">
            <a:extLst>
              <a:ext uri="{FF2B5EF4-FFF2-40B4-BE49-F238E27FC236}">
                <a16:creationId xmlns:a16="http://schemas.microsoft.com/office/drawing/2014/main" id="{DF395559-0172-B84A-A2E6-FA2D94B6ADC2}"/>
              </a:ext>
            </a:extLst>
          </p:cNvPr>
          <p:cNvSpPr txBox="1"/>
          <p:nvPr/>
        </p:nvSpPr>
        <p:spPr>
          <a:xfrm>
            <a:off x="144336" y="1566269"/>
            <a:ext cx="3190240" cy="523220"/>
          </a:xfrm>
          <a:prstGeom prst="rect">
            <a:avLst/>
          </a:prstGeom>
          <a:noFill/>
        </p:spPr>
        <p:txBody>
          <a:bodyPr wrap="square" rtlCol="0">
            <a:spAutoFit/>
          </a:bodyPr>
          <a:lstStyle/>
          <a:p>
            <a:r>
              <a:rPr lang="en-US" sz="1400" b="1" dirty="0" err="1"/>
              <a:t>VOSviewer</a:t>
            </a:r>
            <a:r>
              <a:rPr lang="en-US" sz="1400" b="1" dirty="0"/>
              <a:t>:</a:t>
            </a:r>
          </a:p>
          <a:p>
            <a:r>
              <a:rPr lang="en-US" sz="1400" b="1" dirty="0"/>
              <a:t>Visualizing scientific landscapes</a:t>
            </a:r>
          </a:p>
        </p:txBody>
      </p:sp>
      <p:sp>
        <p:nvSpPr>
          <p:cNvPr id="7" name="TextBox 6">
            <a:extLst>
              <a:ext uri="{FF2B5EF4-FFF2-40B4-BE49-F238E27FC236}">
                <a16:creationId xmlns:a16="http://schemas.microsoft.com/office/drawing/2014/main" id="{33E27EA7-FD12-3440-A1FD-DE5CCDE7E376}"/>
              </a:ext>
            </a:extLst>
          </p:cNvPr>
          <p:cNvSpPr txBox="1"/>
          <p:nvPr/>
        </p:nvSpPr>
        <p:spPr>
          <a:xfrm>
            <a:off x="762000" y="6516254"/>
            <a:ext cx="10397797" cy="338554"/>
          </a:xfrm>
          <a:prstGeom prst="rect">
            <a:avLst/>
          </a:prstGeom>
          <a:noFill/>
        </p:spPr>
        <p:txBody>
          <a:bodyPr wrap="square">
            <a:spAutoFit/>
          </a:bodyPr>
          <a:lstStyle/>
          <a:p>
            <a:pPr algn="ctr"/>
            <a:r>
              <a:rPr lang="en-US" sz="800" dirty="0">
                <a:solidFill>
                  <a:schemeClr val="bg1">
                    <a:lumMod val="75000"/>
                  </a:schemeClr>
                </a:solidFill>
              </a:rPr>
              <a:t>Source: Min-</a:t>
            </a:r>
            <a:r>
              <a:rPr lang="en-US" sz="800" dirty="0" err="1">
                <a:solidFill>
                  <a:schemeClr val="bg1">
                    <a:lumMod val="75000"/>
                  </a:schemeClr>
                </a:solidFill>
              </a:rPr>
              <a:t>Yuh</a:t>
            </a:r>
            <a:r>
              <a:rPr lang="en-US" sz="800" dirty="0">
                <a:solidFill>
                  <a:schemeClr val="bg1">
                    <a:lumMod val="75000"/>
                  </a:schemeClr>
                </a:solidFill>
              </a:rPr>
              <a:t> Day (2021), "Artificial Intelligence for Knowledge Graphs of Cryptocurrency Anti-money Laundering in Fintech", </a:t>
            </a:r>
            <a:br>
              <a:rPr lang="en-US" sz="800" dirty="0">
                <a:solidFill>
                  <a:schemeClr val="bg1">
                    <a:lumMod val="75000"/>
                  </a:schemeClr>
                </a:solidFill>
              </a:rPr>
            </a:br>
            <a:r>
              <a:rPr lang="en-US" sz="800" dirty="0">
                <a:solidFill>
                  <a:schemeClr val="bg1">
                    <a:lumMod val="75000"/>
                  </a:schemeClr>
                </a:solidFill>
              </a:rPr>
              <a:t>in Proceedings of the 2021 IEEE/ACM International Conference on Advances in Social Networks Analysis and Mining (ASONAM 2021), Virtual Event, Netherlands, November 8-11, 2021.</a:t>
            </a:r>
          </a:p>
        </p:txBody>
      </p:sp>
    </p:spTree>
    <p:extLst>
      <p:ext uri="{BB962C8B-B14F-4D97-AF65-F5344CB8AC3E}">
        <p14:creationId xmlns:p14="http://schemas.microsoft.com/office/powerpoint/2010/main" val="2908414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8962-97AB-B24D-A765-88390A7B17E1}"/>
              </a:ext>
            </a:extLst>
          </p:cNvPr>
          <p:cNvSpPr>
            <a:spLocks noGrp="1"/>
          </p:cNvSpPr>
          <p:nvPr>
            <p:ph type="title"/>
          </p:nvPr>
        </p:nvSpPr>
        <p:spPr>
          <a:xfrm>
            <a:off x="1981200" y="116632"/>
            <a:ext cx="8229600" cy="1143000"/>
          </a:xfrm>
        </p:spPr>
        <p:txBody>
          <a:bodyPr>
            <a:normAutofit fontScale="90000"/>
          </a:bodyPr>
          <a:lstStyle/>
          <a:p>
            <a:r>
              <a:rPr lang="en-US" dirty="0">
                <a:solidFill>
                  <a:schemeClr val="accent1"/>
                </a:solidFill>
              </a:rPr>
              <a:t>NTCIR Short Text Conversation</a:t>
            </a:r>
            <a:br>
              <a:rPr lang="en-US" dirty="0">
                <a:solidFill>
                  <a:schemeClr val="accent1"/>
                </a:solidFill>
              </a:rPr>
            </a:br>
            <a:r>
              <a:rPr lang="en-US" dirty="0">
                <a:solidFill>
                  <a:schemeClr val="accent1"/>
                </a:solidFill>
              </a:rPr>
              <a:t>STC-1, STC-2, STC-3</a:t>
            </a:r>
          </a:p>
        </p:txBody>
      </p:sp>
      <p:sp>
        <p:nvSpPr>
          <p:cNvPr id="4" name="Slide Number Placeholder 3">
            <a:extLst>
              <a:ext uri="{FF2B5EF4-FFF2-40B4-BE49-F238E27FC236}">
                <a16:creationId xmlns:a16="http://schemas.microsoft.com/office/drawing/2014/main" id="{47F53D58-669B-5A40-B006-7027787991DB}"/>
              </a:ext>
            </a:extLst>
          </p:cNvPr>
          <p:cNvSpPr>
            <a:spLocks noGrp="1"/>
          </p:cNvSpPr>
          <p:nvPr>
            <p:ph type="sldNum" sz="quarter" idx="12"/>
          </p:nvPr>
        </p:nvSpPr>
        <p:spPr/>
        <p:txBody>
          <a:bodyPr/>
          <a:lstStyle/>
          <a:p>
            <a:pPr>
              <a:defRPr/>
            </a:pPr>
            <a:fld id="{E78C9E75-97FD-45D9-8ED3-955348887BB1}" type="slidenum">
              <a:rPr lang="zh-TW" altLang="en-US" smtClean="0"/>
              <a:pPr>
                <a:defRPr/>
              </a:pPr>
              <a:t>18</a:t>
            </a:fld>
            <a:endParaRPr lang="zh-TW" altLang="en-US"/>
          </a:p>
        </p:txBody>
      </p:sp>
      <p:pic>
        <p:nvPicPr>
          <p:cNvPr id="5" name="Picture 4">
            <a:extLst>
              <a:ext uri="{FF2B5EF4-FFF2-40B4-BE49-F238E27FC236}">
                <a16:creationId xmlns:a16="http://schemas.microsoft.com/office/drawing/2014/main" id="{96886BE3-18EA-D849-ADBB-1828D2F0E6EC}"/>
              </a:ext>
            </a:extLst>
          </p:cNvPr>
          <p:cNvPicPr>
            <a:picLocks noChangeAspect="1"/>
          </p:cNvPicPr>
          <p:nvPr/>
        </p:nvPicPr>
        <p:blipFill>
          <a:blip r:embed="rId2"/>
          <a:stretch>
            <a:fillRect/>
          </a:stretch>
        </p:blipFill>
        <p:spPr>
          <a:xfrm>
            <a:off x="1788195" y="1395194"/>
            <a:ext cx="8615611" cy="5129209"/>
          </a:xfrm>
          <a:prstGeom prst="rect">
            <a:avLst/>
          </a:prstGeom>
        </p:spPr>
      </p:pic>
      <p:sp>
        <p:nvSpPr>
          <p:cNvPr id="6" name="Rectangle 5">
            <a:extLst>
              <a:ext uri="{FF2B5EF4-FFF2-40B4-BE49-F238E27FC236}">
                <a16:creationId xmlns:a16="http://schemas.microsoft.com/office/drawing/2014/main" id="{681DC813-5412-464C-8904-57ACBC706658}"/>
              </a:ext>
            </a:extLst>
          </p:cNvPr>
          <p:cNvSpPr/>
          <p:nvPr/>
        </p:nvSpPr>
        <p:spPr>
          <a:xfrm>
            <a:off x="2999655" y="6475297"/>
            <a:ext cx="6192688" cy="369332"/>
          </a:xfrm>
          <a:prstGeom prst="rect">
            <a:avLst/>
          </a:prstGeom>
        </p:spPr>
        <p:txBody>
          <a:bodyPr wrap="square">
            <a:spAutoFit/>
          </a:bodyPr>
          <a:lstStyle/>
          <a:p>
            <a:pPr algn="ctr"/>
            <a:r>
              <a:rPr lang="en-US" dirty="0">
                <a:solidFill>
                  <a:schemeClr val="bg1">
                    <a:lumMod val="75000"/>
                  </a:schemeClr>
                </a:solidFill>
              </a:rPr>
              <a:t>Source: </a:t>
            </a:r>
            <a:r>
              <a:rPr lang="en-US" dirty="0">
                <a:solidFill>
                  <a:schemeClr val="bg1">
                    <a:lumMod val="75000"/>
                  </a:schemeClr>
                </a:solidFill>
                <a:hlinkClick r:id="rId3"/>
              </a:rPr>
              <a:t>https://waseda.app.box.com/v/STC3atNTCIR-14</a:t>
            </a:r>
            <a:endParaRPr lang="en-US" dirty="0">
              <a:solidFill>
                <a:schemeClr val="bg1">
                  <a:lumMod val="75000"/>
                </a:schemeClr>
              </a:solidFill>
            </a:endParaRPr>
          </a:p>
        </p:txBody>
      </p:sp>
    </p:spTree>
    <p:extLst>
      <p:ext uri="{BB962C8B-B14F-4D97-AF65-F5344CB8AC3E}">
        <p14:creationId xmlns:p14="http://schemas.microsoft.com/office/powerpoint/2010/main" val="130926095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0BA20-4ED8-AD45-B022-CCEE559ABB0D}"/>
              </a:ext>
            </a:extLst>
          </p:cNvPr>
          <p:cNvSpPr>
            <a:spLocks noGrp="1"/>
          </p:cNvSpPr>
          <p:nvPr>
            <p:ph type="title"/>
          </p:nvPr>
        </p:nvSpPr>
        <p:spPr>
          <a:xfrm>
            <a:off x="484909" y="-20802"/>
            <a:ext cx="11222181" cy="551797"/>
          </a:xfrm>
        </p:spPr>
        <p:txBody>
          <a:bodyPr>
            <a:normAutofit fontScale="90000"/>
          </a:bodyPr>
          <a:lstStyle/>
          <a:p>
            <a:r>
              <a:rPr lang="en-US" sz="3200" dirty="0"/>
              <a:t>Knowledge Graphs, Cryptocurrency, Anti-money Laundering </a:t>
            </a:r>
          </a:p>
        </p:txBody>
      </p:sp>
      <p:sp>
        <p:nvSpPr>
          <p:cNvPr id="4" name="Slide Number Placeholder 3">
            <a:extLst>
              <a:ext uri="{FF2B5EF4-FFF2-40B4-BE49-F238E27FC236}">
                <a16:creationId xmlns:a16="http://schemas.microsoft.com/office/drawing/2014/main" id="{50CA7A76-18BA-2E49-A287-203394B36807}"/>
              </a:ext>
            </a:extLst>
          </p:cNvPr>
          <p:cNvSpPr>
            <a:spLocks noGrp="1"/>
          </p:cNvSpPr>
          <p:nvPr>
            <p:ph type="sldNum" sz="quarter" idx="12"/>
          </p:nvPr>
        </p:nvSpPr>
        <p:spPr/>
        <p:txBody>
          <a:bodyPr/>
          <a:lstStyle/>
          <a:p>
            <a:fld id="{5D6FF71F-CF6A-4C46-8F9B-61D49EEA70E3}" type="slidenum">
              <a:rPr lang="en-US" smtClean="0"/>
              <a:t>180</a:t>
            </a:fld>
            <a:endParaRPr lang="en-US"/>
          </a:p>
        </p:txBody>
      </p:sp>
      <p:pic>
        <p:nvPicPr>
          <p:cNvPr id="5" name="Content Placeholder 4">
            <a:extLst>
              <a:ext uri="{FF2B5EF4-FFF2-40B4-BE49-F238E27FC236}">
                <a16:creationId xmlns:a16="http://schemas.microsoft.com/office/drawing/2014/main" id="{D80C5BBF-0631-D244-B648-72A67171CDA4}"/>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2427316" y="686902"/>
            <a:ext cx="7877286" cy="5887747"/>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B96E7565-1970-3D40-BB84-151B93ABF4DE}"/>
              </a:ext>
            </a:extLst>
          </p:cNvPr>
          <p:cNvSpPr txBox="1"/>
          <p:nvPr/>
        </p:nvSpPr>
        <p:spPr>
          <a:xfrm>
            <a:off x="144336" y="1566269"/>
            <a:ext cx="3190240" cy="523220"/>
          </a:xfrm>
          <a:prstGeom prst="rect">
            <a:avLst/>
          </a:prstGeom>
          <a:noFill/>
        </p:spPr>
        <p:txBody>
          <a:bodyPr wrap="square" rtlCol="0">
            <a:spAutoFit/>
          </a:bodyPr>
          <a:lstStyle/>
          <a:p>
            <a:r>
              <a:rPr lang="en-US" sz="1400" b="1" dirty="0" err="1"/>
              <a:t>VOSviewer</a:t>
            </a:r>
            <a:r>
              <a:rPr lang="en-US" sz="1400" b="1" dirty="0"/>
              <a:t>:</a:t>
            </a:r>
          </a:p>
          <a:p>
            <a:r>
              <a:rPr lang="en-US" sz="1400" b="1" dirty="0"/>
              <a:t>Visualizing scientific landscapes</a:t>
            </a:r>
          </a:p>
        </p:txBody>
      </p:sp>
      <p:sp>
        <p:nvSpPr>
          <p:cNvPr id="7" name="TextBox 6">
            <a:extLst>
              <a:ext uri="{FF2B5EF4-FFF2-40B4-BE49-F238E27FC236}">
                <a16:creationId xmlns:a16="http://schemas.microsoft.com/office/drawing/2014/main" id="{4C5BE027-6BB4-304D-BEAA-6D0B7B92B7B6}"/>
              </a:ext>
            </a:extLst>
          </p:cNvPr>
          <p:cNvSpPr txBox="1"/>
          <p:nvPr/>
        </p:nvSpPr>
        <p:spPr>
          <a:xfrm>
            <a:off x="762000" y="6516254"/>
            <a:ext cx="10397797" cy="338554"/>
          </a:xfrm>
          <a:prstGeom prst="rect">
            <a:avLst/>
          </a:prstGeom>
          <a:noFill/>
        </p:spPr>
        <p:txBody>
          <a:bodyPr wrap="square">
            <a:spAutoFit/>
          </a:bodyPr>
          <a:lstStyle/>
          <a:p>
            <a:pPr algn="ctr"/>
            <a:r>
              <a:rPr lang="en-US" sz="800" dirty="0">
                <a:solidFill>
                  <a:schemeClr val="bg1">
                    <a:lumMod val="75000"/>
                  </a:schemeClr>
                </a:solidFill>
              </a:rPr>
              <a:t>Source: Min-</a:t>
            </a:r>
            <a:r>
              <a:rPr lang="en-US" sz="800" dirty="0" err="1">
                <a:solidFill>
                  <a:schemeClr val="bg1">
                    <a:lumMod val="75000"/>
                  </a:schemeClr>
                </a:solidFill>
              </a:rPr>
              <a:t>Yuh</a:t>
            </a:r>
            <a:r>
              <a:rPr lang="en-US" sz="800" dirty="0">
                <a:solidFill>
                  <a:schemeClr val="bg1">
                    <a:lumMod val="75000"/>
                  </a:schemeClr>
                </a:solidFill>
              </a:rPr>
              <a:t> Day (2021), "Artificial Intelligence for Knowledge Graphs of Cryptocurrency Anti-money Laundering in Fintech", </a:t>
            </a:r>
            <a:br>
              <a:rPr lang="en-US" sz="800" dirty="0">
                <a:solidFill>
                  <a:schemeClr val="bg1">
                    <a:lumMod val="75000"/>
                  </a:schemeClr>
                </a:solidFill>
              </a:rPr>
            </a:br>
            <a:r>
              <a:rPr lang="en-US" sz="800" dirty="0">
                <a:solidFill>
                  <a:schemeClr val="bg1">
                    <a:lumMod val="75000"/>
                  </a:schemeClr>
                </a:solidFill>
              </a:rPr>
              <a:t>in Proceedings of the 2021 IEEE/ACM International Conference on Advances in Social Networks Analysis and Mining (ASONAM 2021), Virtual Event, Netherlands, November 8-11, 2021.</a:t>
            </a:r>
          </a:p>
        </p:txBody>
      </p:sp>
    </p:spTree>
    <p:extLst>
      <p:ext uri="{BB962C8B-B14F-4D97-AF65-F5344CB8AC3E}">
        <p14:creationId xmlns:p14="http://schemas.microsoft.com/office/powerpoint/2010/main" val="122026119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116B9-1FDD-E744-BED7-4A3F6D1894D7}"/>
              </a:ext>
            </a:extLst>
          </p:cNvPr>
          <p:cNvSpPr>
            <a:spLocks noGrp="1"/>
          </p:cNvSpPr>
          <p:nvPr>
            <p:ph type="title"/>
          </p:nvPr>
        </p:nvSpPr>
        <p:spPr>
          <a:xfrm>
            <a:off x="429754" y="56101"/>
            <a:ext cx="11332491" cy="565309"/>
          </a:xfrm>
        </p:spPr>
        <p:txBody>
          <a:bodyPr>
            <a:normAutofit fontScale="90000"/>
          </a:bodyPr>
          <a:lstStyle/>
          <a:p>
            <a:r>
              <a:rPr lang="en-US" sz="2400" dirty="0"/>
              <a:t>Top 20 Journal Published </a:t>
            </a:r>
            <a:r>
              <a:rPr lang="en-US" sz="2400" dirty="0">
                <a:solidFill>
                  <a:srgbClr val="C00000"/>
                </a:solidFill>
              </a:rPr>
              <a:t>Cryptocurrency</a:t>
            </a:r>
            <a:r>
              <a:rPr lang="en-US" sz="2400" dirty="0"/>
              <a:t> Research on Web of Science (Total Journals: 1572)</a:t>
            </a:r>
          </a:p>
        </p:txBody>
      </p:sp>
      <p:graphicFrame>
        <p:nvGraphicFramePr>
          <p:cNvPr id="5" name="Content Placeholder 4">
            <a:extLst>
              <a:ext uri="{FF2B5EF4-FFF2-40B4-BE49-F238E27FC236}">
                <a16:creationId xmlns:a16="http://schemas.microsoft.com/office/drawing/2014/main" id="{CFFEC240-80D8-3445-AB6C-30DE7E4ADF6D}"/>
              </a:ext>
            </a:extLst>
          </p:cNvPr>
          <p:cNvGraphicFramePr>
            <a:graphicFrameLocks noGrp="1"/>
          </p:cNvGraphicFramePr>
          <p:nvPr>
            <p:ph idx="1"/>
            <p:extLst>
              <p:ext uri="{D42A27DB-BD31-4B8C-83A1-F6EECF244321}">
                <p14:modId xmlns:p14="http://schemas.microsoft.com/office/powerpoint/2010/main" val="2785598663"/>
              </p:ext>
            </p:extLst>
          </p:nvPr>
        </p:nvGraphicFramePr>
        <p:xfrm>
          <a:off x="412290" y="621410"/>
          <a:ext cx="11227856" cy="5880546"/>
        </p:xfrm>
        <a:graphic>
          <a:graphicData uri="http://schemas.openxmlformats.org/drawingml/2006/table">
            <a:tbl>
              <a:tblPr firstRow="1" firstCol="1" bandRow="1">
                <a:tableStyleId>{5C22544A-7EE6-4342-B048-85BDC9FD1C3A}</a:tableStyleId>
              </a:tblPr>
              <a:tblGrid>
                <a:gridCol w="974578">
                  <a:extLst>
                    <a:ext uri="{9D8B030D-6E8A-4147-A177-3AD203B41FA5}">
                      <a16:colId xmlns:a16="http://schemas.microsoft.com/office/drawing/2014/main" val="3699545544"/>
                    </a:ext>
                  </a:extLst>
                </a:gridCol>
                <a:gridCol w="7492972">
                  <a:extLst>
                    <a:ext uri="{9D8B030D-6E8A-4147-A177-3AD203B41FA5}">
                      <a16:colId xmlns:a16="http://schemas.microsoft.com/office/drawing/2014/main" val="2323055409"/>
                    </a:ext>
                  </a:extLst>
                </a:gridCol>
                <a:gridCol w="994261">
                  <a:extLst>
                    <a:ext uri="{9D8B030D-6E8A-4147-A177-3AD203B41FA5}">
                      <a16:colId xmlns:a16="http://schemas.microsoft.com/office/drawing/2014/main" val="3229385956"/>
                    </a:ext>
                  </a:extLst>
                </a:gridCol>
                <a:gridCol w="1766045">
                  <a:extLst>
                    <a:ext uri="{9D8B030D-6E8A-4147-A177-3AD203B41FA5}">
                      <a16:colId xmlns:a16="http://schemas.microsoft.com/office/drawing/2014/main" val="3267870630"/>
                    </a:ext>
                  </a:extLst>
                </a:gridCol>
              </a:tblGrid>
              <a:tr h="280026">
                <a:tc>
                  <a:txBody>
                    <a:bodyPr/>
                    <a:lstStyle/>
                    <a:p>
                      <a:pPr marL="0" marR="0" algn="ctr">
                        <a:spcBef>
                          <a:spcPts val="0"/>
                        </a:spcBef>
                        <a:spcAft>
                          <a:spcPts val="0"/>
                        </a:spcAft>
                      </a:pPr>
                      <a:r>
                        <a:rPr lang="en-US" sz="1800">
                          <a:effectLst/>
                        </a:rPr>
                        <a:t>Rank</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Journal</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Count</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Percentage</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3934835291"/>
                  </a:ext>
                </a:extLst>
              </a:tr>
              <a:tr h="280026">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Finance Research Letters</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82</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5.22%</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1944768607"/>
                  </a:ext>
                </a:extLst>
              </a:tr>
              <a:tr h="280026">
                <a:tc>
                  <a:txBody>
                    <a:bodyPr/>
                    <a:lstStyle/>
                    <a:p>
                      <a:pPr marL="0" marR="0" algn="ctr">
                        <a:spcBef>
                          <a:spcPts val="0"/>
                        </a:spcBef>
                        <a:spcAft>
                          <a:spcPts val="0"/>
                        </a:spcAft>
                      </a:pPr>
                      <a:r>
                        <a:rPr lang="en-US" sz="1800">
                          <a:effectLst/>
                        </a:rPr>
                        <a:t>2</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IEEE Access</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61</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3.88%</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1778917761"/>
                  </a:ext>
                </a:extLst>
              </a:tr>
              <a:tr h="280026">
                <a:tc>
                  <a:txBody>
                    <a:bodyPr/>
                    <a:lstStyle/>
                    <a:p>
                      <a:pPr marL="0" marR="0" algn="ctr">
                        <a:spcBef>
                          <a:spcPts val="0"/>
                        </a:spcBef>
                        <a:spcAft>
                          <a:spcPts val="0"/>
                        </a:spcAft>
                      </a:pPr>
                      <a:r>
                        <a:rPr lang="en-US" sz="1800">
                          <a:effectLst/>
                        </a:rPr>
                        <a:t>3</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Journal of Risk and Financial Management</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40</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2.54%</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1992570853"/>
                  </a:ext>
                </a:extLst>
              </a:tr>
              <a:tr h="280026">
                <a:tc>
                  <a:txBody>
                    <a:bodyPr/>
                    <a:lstStyle/>
                    <a:p>
                      <a:pPr marL="0" marR="0" algn="ctr">
                        <a:spcBef>
                          <a:spcPts val="0"/>
                        </a:spcBef>
                        <a:spcAft>
                          <a:spcPts val="0"/>
                        </a:spcAft>
                      </a:pPr>
                      <a:r>
                        <a:rPr lang="en-US" sz="1800">
                          <a:effectLst/>
                        </a:rPr>
                        <a:t>4</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Physica a-Statistical Mechanics and Its Applications</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39</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2.48%</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754086395"/>
                  </a:ext>
                </a:extLst>
              </a:tr>
              <a:tr h="280026">
                <a:tc>
                  <a:txBody>
                    <a:bodyPr/>
                    <a:lstStyle/>
                    <a:p>
                      <a:pPr marL="0" marR="0" algn="ctr">
                        <a:spcBef>
                          <a:spcPts val="0"/>
                        </a:spcBef>
                        <a:spcAft>
                          <a:spcPts val="0"/>
                        </a:spcAft>
                      </a:pPr>
                      <a:r>
                        <a:rPr lang="en-US" sz="1800">
                          <a:effectLst/>
                        </a:rPr>
                        <a:t>5</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dirty="0">
                          <a:effectLst/>
                        </a:rPr>
                        <a:t>Economics Letters</a:t>
                      </a:r>
                      <a:endParaRPr lang="en-US" sz="1800" dirty="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33</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2.10%</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468401037"/>
                  </a:ext>
                </a:extLst>
              </a:tr>
              <a:tr h="280026">
                <a:tc>
                  <a:txBody>
                    <a:bodyPr/>
                    <a:lstStyle/>
                    <a:p>
                      <a:pPr marL="0" marR="0" algn="ctr">
                        <a:spcBef>
                          <a:spcPts val="0"/>
                        </a:spcBef>
                        <a:spcAft>
                          <a:spcPts val="0"/>
                        </a:spcAft>
                      </a:pPr>
                      <a:r>
                        <a:rPr lang="en-US" sz="1800">
                          <a:effectLst/>
                        </a:rPr>
                        <a:t>6</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Research in International Business and Finance</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29</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1.84%</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3854332950"/>
                  </a:ext>
                </a:extLst>
              </a:tr>
              <a:tr h="280026">
                <a:tc>
                  <a:txBody>
                    <a:bodyPr/>
                    <a:lstStyle/>
                    <a:p>
                      <a:pPr marL="0" marR="0" algn="ctr">
                        <a:spcBef>
                          <a:spcPts val="0"/>
                        </a:spcBef>
                        <a:spcAft>
                          <a:spcPts val="0"/>
                        </a:spcAft>
                      </a:pPr>
                      <a:r>
                        <a:rPr lang="en-US" sz="1800">
                          <a:effectLst/>
                        </a:rPr>
                        <a:t>7</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International Review of Financial Analysis</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28</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1.78%</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1497702046"/>
                  </a:ext>
                </a:extLst>
              </a:tr>
              <a:tr h="280026">
                <a:tc>
                  <a:txBody>
                    <a:bodyPr/>
                    <a:lstStyle/>
                    <a:p>
                      <a:pPr marL="0" marR="0" algn="ctr">
                        <a:spcBef>
                          <a:spcPts val="0"/>
                        </a:spcBef>
                        <a:spcAft>
                          <a:spcPts val="0"/>
                        </a:spcAft>
                      </a:pPr>
                      <a:r>
                        <a:rPr lang="en-US" sz="1800">
                          <a:effectLst/>
                        </a:rPr>
                        <a:t>8</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dirty="0">
                          <a:effectLst/>
                        </a:rPr>
                        <a:t>Mathematics</a:t>
                      </a:r>
                      <a:endParaRPr lang="en-US" sz="1800" dirty="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21</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1.34%</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3168304612"/>
                  </a:ext>
                </a:extLst>
              </a:tr>
              <a:tr h="280026">
                <a:tc>
                  <a:txBody>
                    <a:bodyPr/>
                    <a:lstStyle/>
                    <a:p>
                      <a:pPr marL="0" marR="0" algn="ctr">
                        <a:spcBef>
                          <a:spcPts val="0"/>
                        </a:spcBef>
                        <a:spcAft>
                          <a:spcPts val="0"/>
                        </a:spcAft>
                      </a:pPr>
                      <a:r>
                        <a:rPr lang="en-US" sz="1800">
                          <a:effectLst/>
                        </a:rPr>
                        <a:t>9</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Applied Economics Letters</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20</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1.27%</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3300732369"/>
                  </a:ext>
                </a:extLst>
              </a:tr>
              <a:tr h="280026">
                <a:tc>
                  <a:txBody>
                    <a:bodyPr/>
                    <a:lstStyle/>
                    <a:p>
                      <a:pPr marL="0" marR="0" algn="ctr">
                        <a:spcBef>
                          <a:spcPts val="0"/>
                        </a:spcBef>
                        <a:spcAft>
                          <a:spcPts val="0"/>
                        </a:spcAft>
                      </a:pPr>
                      <a:r>
                        <a:rPr lang="en-US" sz="1800">
                          <a:effectLst/>
                        </a:rPr>
                        <a:t>10</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Applied Economics</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17</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1.08%</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489769039"/>
                  </a:ext>
                </a:extLst>
              </a:tr>
              <a:tr h="280026">
                <a:tc>
                  <a:txBody>
                    <a:bodyPr/>
                    <a:lstStyle/>
                    <a:p>
                      <a:pPr marL="0" marR="0" algn="ctr">
                        <a:spcBef>
                          <a:spcPts val="0"/>
                        </a:spcBef>
                        <a:spcAft>
                          <a:spcPts val="0"/>
                        </a:spcAft>
                      </a:pPr>
                      <a:r>
                        <a:rPr lang="en-US" sz="1800">
                          <a:effectLst/>
                        </a:rPr>
                        <a:t>11</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Journal of Alternative Investments</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16</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1.02%</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3763311897"/>
                  </a:ext>
                </a:extLst>
              </a:tr>
              <a:tr h="280026">
                <a:tc>
                  <a:txBody>
                    <a:bodyPr/>
                    <a:lstStyle/>
                    <a:p>
                      <a:pPr marL="0" marR="0" algn="ctr">
                        <a:spcBef>
                          <a:spcPts val="0"/>
                        </a:spcBef>
                        <a:spcAft>
                          <a:spcPts val="0"/>
                        </a:spcAft>
                      </a:pPr>
                      <a:r>
                        <a:rPr lang="en-US" sz="1800">
                          <a:effectLst/>
                        </a:rPr>
                        <a:t>12</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Frontiers in Blockchain</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14</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0.89%</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3407664295"/>
                  </a:ext>
                </a:extLst>
              </a:tr>
              <a:tr h="280026">
                <a:tc>
                  <a:txBody>
                    <a:bodyPr/>
                    <a:lstStyle/>
                    <a:p>
                      <a:pPr marL="0" marR="0" algn="ctr">
                        <a:spcBef>
                          <a:spcPts val="0"/>
                        </a:spcBef>
                        <a:spcAft>
                          <a:spcPts val="0"/>
                        </a:spcAft>
                      </a:pPr>
                      <a:r>
                        <a:rPr lang="en-US" sz="1800">
                          <a:effectLst/>
                        </a:rPr>
                        <a:t>13</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Sustainability</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13</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0.83%</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49546253"/>
                  </a:ext>
                </a:extLst>
              </a:tr>
              <a:tr h="280026">
                <a:tc>
                  <a:txBody>
                    <a:bodyPr/>
                    <a:lstStyle/>
                    <a:p>
                      <a:pPr marL="0" marR="0" algn="ctr">
                        <a:spcBef>
                          <a:spcPts val="0"/>
                        </a:spcBef>
                        <a:spcAft>
                          <a:spcPts val="0"/>
                        </a:spcAft>
                      </a:pPr>
                      <a:r>
                        <a:rPr lang="en-US" sz="1800">
                          <a:effectLst/>
                        </a:rPr>
                        <a:t>14</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North American Journal of Economics and Finance</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12</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0.76%</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1924116165"/>
                  </a:ext>
                </a:extLst>
              </a:tr>
              <a:tr h="280026">
                <a:tc>
                  <a:txBody>
                    <a:bodyPr/>
                    <a:lstStyle/>
                    <a:p>
                      <a:pPr marL="0" marR="0" algn="ctr">
                        <a:spcBef>
                          <a:spcPts val="0"/>
                        </a:spcBef>
                        <a:spcAft>
                          <a:spcPts val="0"/>
                        </a:spcAft>
                      </a:pPr>
                      <a:r>
                        <a:rPr lang="en-US" sz="1800">
                          <a:effectLst/>
                        </a:rPr>
                        <a:t>15</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Plos One</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12</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0.76%</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1382784564"/>
                  </a:ext>
                </a:extLst>
              </a:tr>
              <a:tr h="280026">
                <a:tc>
                  <a:txBody>
                    <a:bodyPr/>
                    <a:lstStyle/>
                    <a:p>
                      <a:pPr marL="0" marR="0" algn="ctr">
                        <a:spcBef>
                          <a:spcPts val="0"/>
                        </a:spcBef>
                        <a:spcAft>
                          <a:spcPts val="0"/>
                        </a:spcAft>
                      </a:pPr>
                      <a:r>
                        <a:rPr lang="en-US" sz="1800">
                          <a:effectLst/>
                        </a:rPr>
                        <a:t>16</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Future Generation Computer Systems-the International Journal of Escience</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11</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0.70%</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3584101727"/>
                  </a:ext>
                </a:extLst>
              </a:tr>
              <a:tr h="280026">
                <a:tc>
                  <a:txBody>
                    <a:bodyPr/>
                    <a:lstStyle/>
                    <a:p>
                      <a:pPr marL="0" marR="0" algn="ctr">
                        <a:spcBef>
                          <a:spcPts val="0"/>
                        </a:spcBef>
                        <a:spcAft>
                          <a:spcPts val="0"/>
                        </a:spcAft>
                      </a:pPr>
                      <a:r>
                        <a:rPr lang="en-US" sz="1800">
                          <a:effectLst/>
                        </a:rPr>
                        <a:t>17</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Journal of International Financial Markets Institutions &amp; Money</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11</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0.70%</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2601374766"/>
                  </a:ext>
                </a:extLst>
              </a:tr>
              <a:tr h="280026">
                <a:tc>
                  <a:txBody>
                    <a:bodyPr/>
                    <a:lstStyle/>
                    <a:p>
                      <a:pPr marL="0" marR="0" algn="ctr">
                        <a:spcBef>
                          <a:spcPts val="0"/>
                        </a:spcBef>
                        <a:spcAft>
                          <a:spcPts val="0"/>
                        </a:spcAft>
                      </a:pPr>
                      <a:r>
                        <a:rPr lang="en-US" sz="1800">
                          <a:effectLst/>
                        </a:rPr>
                        <a:t>18</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Journal of Money Laundering Control</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11</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0.70%</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2500395009"/>
                  </a:ext>
                </a:extLst>
              </a:tr>
              <a:tr h="280026">
                <a:tc>
                  <a:txBody>
                    <a:bodyPr/>
                    <a:lstStyle/>
                    <a:p>
                      <a:pPr marL="0" marR="0" algn="ctr">
                        <a:spcBef>
                          <a:spcPts val="0"/>
                        </a:spcBef>
                        <a:spcAft>
                          <a:spcPts val="0"/>
                        </a:spcAft>
                      </a:pPr>
                      <a:r>
                        <a:rPr lang="en-US" sz="1800">
                          <a:effectLst/>
                        </a:rPr>
                        <a:t>19</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Technological Forecasting and Social Change</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10</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0.64%</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2240325650"/>
                  </a:ext>
                </a:extLst>
              </a:tr>
              <a:tr h="280026">
                <a:tc>
                  <a:txBody>
                    <a:bodyPr/>
                    <a:lstStyle/>
                    <a:p>
                      <a:pPr marL="0" marR="0" algn="ctr">
                        <a:spcBef>
                          <a:spcPts val="0"/>
                        </a:spcBef>
                        <a:spcAft>
                          <a:spcPts val="0"/>
                        </a:spcAft>
                      </a:pPr>
                      <a:r>
                        <a:rPr lang="en-US" sz="1800">
                          <a:effectLst/>
                        </a:rPr>
                        <a:t>20</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Chaos Solitons &amp; Fractals</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9</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dirty="0">
                          <a:effectLst/>
                        </a:rPr>
                        <a:t>0.57%</a:t>
                      </a:r>
                      <a:endParaRPr lang="en-US" sz="1800" dirty="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889686959"/>
                  </a:ext>
                </a:extLst>
              </a:tr>
            </a:tbl>
          </a:graphicData>
        </a:graphic>
      </p:graphicFrame>
      <p:sp>
        <p:nvSpPr>
          <p:cNvPr id="4" name="Slide Number Placeholder 3">
            <a:extLst>
              <a:ext uri="{FF2B5EF4-FFF2-40B4-BE49-F238E27FC236}">
                <a16:creationId xmlns:a16="http://schemas.microsoft.com/office/drawing/2014/main" id="{9F3A04FE-CBB3-2942-B807-68CE12F3A5A6}"/>
              </a:ext>
            </a:extLst>
          </p:cNvPr>
          <p:cNvSpPr>
            <a:spLocks noGrp="1"/>
          </p:cNvSpPr>
          <p:nvPr>
            <p:ph type="sldNum" sz="quarter" idx="12"/>
          </p:nvPr>
        </p:nvSpPr>
        <p:spPr/>
        <p:txBody>
          <a:bodyPr/>
          <a:lstStyle/>
          <a:p>
            <a:fld id="{5D6FF71F-CF6A-4C46-8F9B-61D49EEA70E3}" type="slidenum">
              <a:rPr lang="en-US" smtClean="0"/>
              <a:t>181</a:t>
            </a:fld>
            <a:endParaRPr lang="en-US"/>
          </a:p>
        </p:txBody>
      </p:sp>
      <p:sp>
        <p:nvSpPr>
          <p:cNvPr id="6" name="TextBox 5">
            <a:extLst>
              <a:ext uri="{FF2B5EF4-FFF2-40B4-BE49-F238E27FC236}">
                <a16:creationId xmlns:a16="http://schemas.microsoft.com/office/drawing/2014/main" id="{A48E91A7-1299-7C4F-94A4-2E9C1034E4B3}"/>
              </a:ext>
            </a:extLst>
          </p:cNvPr>
          <p:cNvSpPr txBox="1"/>
          <p:nvPr/>
        </p:nvSpPr>
        <p:spPr>
          <a:xfrm>
            <a:off x="762000" y="6516254"/>
            <a:ext cx="10397797" cy="338554"/>
          </a:xfrm>
          <a:prstGeom prst="rect">
            <a:avLst/>
          </a:prstGeom>
          <a:noFill/>
        </p:spPr>
        <p:txBody>
          <a:bodyPr wrap="square">
            <a:spAutoFit/>
          </a:bodyPr>
          <a:lstStyle/>
          <a:p>
            <a:pPr algn="ctr"/>
            <a:r>
              <a:rPr lang="en-US" sz="800" dirty="0">
                <a:solidFill>
                  <a:schemeClr val="bg1">
                    <a:lumMod val="75000"/>
                  </a:schemeClr>
                </a:solidFill>
              </a:rPr>
              <a:t>Source: Min-</a:t>
            </a:r>
            <a:r>
              <a:rPr lang="en-US" sz="800" dirty="0" err="1">
                <a:solidFill>
                  <a:schemeClr val="bg1">
                    <a:lumMod val="75000"/>
                  </a:schemeClr>
                </a:solidFill>
              </a:rPr>
              <a:t>Yuh</a:t>
            </a:r>
            <a:r>
              <a:rPr lang="en-US" sz="800" dirty="0">
                <a:solidFill>
                  <a:schemeClr val="bg1">
                    <a:lumMod val="75000"/>
                  </a:schemeClr>
                </a:solidFill>
              </a:rPr>
              <a:t> Day (2021), "Artificial Intelligence for Knowledge Graphs of Cryptocurrency Anti-money Laundering in Fintech", </a:t>
            </a:r>
            <a:br>
              <a:rPr lang="en-US" sz="800" dirty="0">
                <a:solidFill>
                  <a:schemeClr val="bg1">
                    <a:lumMod val="75000"/>
                  </a:schemeClr>
                </a:solidFill>
              </a:rPr>
            </a:br>
            <a:r>
              <a:rPr lang="en-US" sz="800" dirty="0">
                <a:solidFill>
                  <a:schemeClr val="bg1">
                    <a:lumMod val="75000"/>
                  </a:schemeClr>
                </a:solidFill>
              </a:rPr>
              <a:t>in Proceedings of the 2021 IEEE/ACM International Conference on Advances in Social Networks Analysis and Mining (ASONAM 2021), Virtual Event, Netherlands, November 8-11, 2021.</a:t>
            </a:r>
          </a:p>
        </p:txBody>
      </p:sp>
    </p:spTree>
    <p:extLst>
      <p:ext uri="{BB962C8B-B14F-4D97-AF65-F5344CB8AC3E}">
        <p14:creationId xmlns:p14="http://schemas.microsoft.com/office/powerpoint/2010/main" val="169264254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116B9-1FDD-E744-BED7-4A3F6D1894D7}"/>
              </a:ext>
            </a:extLst>
          </p:cNvPr>
          <p:cNvSpPr>
            <a:spLocks noGrp="1"/>
          </p:cNvSpPr>
          <p:nvPr>
            <p:ph type="title"/>
          </p:nvPr>
        </p:nvSpPr>
        <p:spPr>
          <a:xfrm>
            <a:off x="250627" y="56101"/>
            <a:ext cx="11690742" cy="666419"/>
          </a:xfrm>
        </p:spPr>
        <p:txBody>
          <a:bodyPr>
            <a:normAutofit fontScale="90000"/>
          </a:bodyPr>
          <a:lstStyle/>
          <a:p>
            <a:r>
              <a:rPr lang="en-US" sz="2400" dirty="0"/>
              <a:t>Top 20 Journal Published </a:t>
            </a:r>
            <a:r>
              <a:rPr lang="en-US" sz="2400" dirty="0">
                <a:solidFill>
                  <a:srgbClr val="C00000"/>
                </a:solidFill>
              </a:rPr>
              <a:t>Anti-money Laundering</a:t>
            </a:r>
            <a:r>
              <a:rPr lang="en-US" sz="2400" dirty="0"/>
              <a:t> research on Web of Science (Total Journals: 160)</a:t>
            </a:r>
          </a:p>
        </p:txBody>
      </p:sp>
      <p:sp>
        <p:nvSpPr>
          <p:cNvPr id="4" name="Slide Number Placeholder 3">
            <a:extLst>
              <a:ext uri="{FF2B5EF4-FFF2-40B4-BE49-F238E27FC236}">
                <a16:creationId xmlns:a16="http://schemas.microsoft.com/office/drawing/2014/main" id="{9F3A04FE-CBB3-2942-B807-68CE12F3A5A6}"/>
              </a:ext>
            </a:extLst>
          </p:cNvPr>
          <p:cNvSpPr>
            <a:spLocks noGrp="1"/>
          </p:cNvSpPr>
          <p:nvPr>
            <p:ph type="sldNum" sz="quarter" idx="12"/>
          </p:nvPr>
        </p:nvSpPr>
        <p:spPr/>
        <p:txBody>
          <a:bodyPr/>
          <a:lstStyle/>
          <a:p>
            <a:fld id="{5D6FF71F-CF6A-4C46-8F9B-61D49EEA70E3}" type="slidenum">
              <a:rPr lang="en-US" smtClean="0"/>
              <a:t>182</a:t>
            </a:fld>
            <a:endParaRPr lang="en-US"/>
          </a:p>
        </p:txBody>
      </p:sp>
      <p:graphicFrame>
        <p:nvGraphicFramePr>
          <p:cNvPr id="10" name="Content Placeholder 9">
            <a:extLst>
              <a:ext uri="{FF2B5EF4-FFF2-40B4-BE49-F238E27FC236}">
                <a16:creationId xmlns:a16="http://schemas.microsoft.com/office/drawing/2014/main" id="{DD08420E-5F8A-ED4B-9D8A-D2B468909EE8}"/>
              </a:ext>
            </a:extLst>
          </p:cNvPr>
          <p:cNvGraphicFramePr>
            <a:graphicFrameLocks noGrp="1"/>
          </p:cNvGraphicFramePr>
          <p:nvPr>
            <p:ph idx="1"/>
            <p:extLst>
              <p:ext uri="{D42A27DB-BD31-4B8C-83A1-F6EECF244321}">
                <p14:modId xmlns:p14="http://schemas.microsoft.com/office/powerpoint/2010/main" val="3332564767"/>
              </p:ext>
            </p:extLst>
          </p:nvPr>
        </p:nvGraphicFramePr>
        <p:xfrm>
          <a:off x="553800" y="693671"/>
          <a:ext cx="11084397" cy="5775960"/>
        </p:xfrm>
        <a:graphic>
          <a:graphicData uri="http://schemas.openxmlformats.org/drawingml/2006/table">
            <a:tbl>
              <a:tblPr firstRow="1" firstCol="1" bandRow="1">
                <a:tableStyleId>{5C22544A-7EE6-4342-B048-85BDC9FD1C3A}</a:tableStyleId>
              </a:tblPr>
              <a:tblGrid>
                <a:gridCol w="871233">
                  <a:extLst>
                    <a:ext uri="{9D8B030D-6E8A-4147-A177-3AD203B41FA5}">
                      <a16:colId xmlns:a16="http://schemas.microsoft.com/office/drawing/2014/main" val="2644429425"/>
                    </a:ext>
                  </a:extLst>
                </a:gridCol>
                <a:gridCol w="7434487">
                  <a:extLst>
                    <a:ext uri="{9D8B030D-6E8A-4147-A177-3AD203B41FA5}">
                      <a16:colId xmlns:a16="http://schemas.microsoft.com/office/drawing/2014/main" val="2705599349"/>
                    </a:ext>
                  </a:extLst>
                </a:gridCol>
                <a:gridCol w="1278033">
                  <a:extLst>
                    <a:ext uri="{9D8B030D-6E8A-4147-A177-3AD203B41FA5}">
                      <a16:colId xmlns:a16="http://schemas.microsoft.com/office/drawing/2014/main" val="418875664"/>
                    </a:ext>
                  </a:extLst>
                </a:gridCol>
                <a:gridCol w="1500644">
                  <a:extLst>
                    <a:ext uri="{9D8B030D-6E8A-4147-A177-3AD203B41FA5}">
                      <a16:colId xmlns:a16="http://schemas.microsoft.com/office/drawing/2014/main" val="3685733425"/>
                    </a:ext>
                  </a:extLst>
                </a:gridCol>
              </a:tblGrid>
              <a:tr h="146050">
                <a:tc>
                  <a:txBody>
                    <a:bodyPr/>
                    <a:lstStyle/>
                    <a:p>
                      <a:pPr marL="0" marR="0" algn="ctr">
                        <a:spcBef>
                          <a:spcPts val="0"/>
                        </a:spcBef>
                        <a:spcAft>
                          <a:spcPts val="0"/>
                        </a:spcAft>
                      </a:pPr>
                      <a:r>
                        <a:rPr lang="en-US" sz="1800">
                          <a:effectLst/>
                        </a:rPr>
                        <a:t>Rank</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Journal</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Count</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Percentage</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3351017371"/>
                  </a:ext>
                </a:extLst>
              </a:tr>
              <a:tr h="146050">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Journal of Money Laundering Control</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197</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45.39%</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3724374096"/>
                  </a:ext>
                </a:extLst>
              </a:tr>
              <a:tr h="146050">
                <a:tc>
                  <a:txBody>
                    <a:bodyPr/>
                    <a:lstStyle/>
                    <a:p>
                      <a:pPr marL="0" marR="0" algn="ctr">
                        <a:spcBef>
                          <a:spcPts val="0"/>
                        </a:spcBef>
                        <a:spcAft>
                          <a:spcPts val="0"/>
                        </a:spcAft>
                      </a:pPr>
                      <a:r>
                        <a:rPr lang="en-US" sz="1800">
                          <a:effectLst/>
                        </a:rPr>
                        <a:t>2</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Crime Law and Social Change</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18</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4.15%</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3723960910"/>
                  </a:ext>
                </a:extLst>
              </a:tr>
              <a:tr h="146050">
                <a:tc>
                  <a:txBody>
                    <a:bodyPr/>
                    <a:lstStyle/>
                    <a:p>
                      <a:pPr marL="0" marR="0" algn="ctr">
                        <a:spcBef>
                          <a:spcPts val="0"/>
                        </a:spcBef>
                        <a:spcAft>
                          <a:spcPts val="0"/>
                        </a:spcAft>
                      </a:pPr>
                      <a:r>
                        <a:rPr lang="en-US" sz="1800">
                          <a:effectLst/>
                        </a:rPr>
                        <a:t>3</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Trusts &amp; Trustees</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9</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2.07%</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4122880597"/>
                  </a:ext>
                </a:extLst>
              </a:tr>
              <a:tr h="146050">
                <a:tc>
                  <a:txBody>
                    <a:bodyPr/>
                    <a:lstStyle/>
                    <a:p>
                      <a:pPr marL="0" marR="0" algn="ctr">
                        <a:spcBef>
                          <a:spcPts val="0"/>
                        </a:spcBef>
                        <a:spcAft>
                          <a:spcPts val="0"/>
                        </a:spcAft>
                      </a:pPr>
                      <a:r>
                        <a:rPr lang="en-US" sz="1800">
                          <a:effectLst/>
                        </a:rPr>
                        <a:t>4</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Journal of Financial Regulation and Compliance</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8</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1.84%</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3127731668"/>
                  </a:ext>
                </a:extLst>
              </a:tr>
              <a:tr h="146050">
                <a:tc>
                  <a:txBody>
                    <a:bodyPr/>
                    <a:lstStyle/>
                    <a:p>
                      <a:pPr marL="0" marR="0" algn="ctr">
                        <a:spcBef>
                          <a:spcPts val="0"/>
                        </a:spcBef>
                        <a:spcAft>
                          <a:spcPts val="0"/>
                        </a:spcAft>
                      </a:pPr>
                      <a:r>
                        <a:rPr lang="en-US" sz="1800">
                          <a:effectLst/>
                        </a:rPr>
                        <a:t>5</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dirty="0">
                          <a:effectLst/>
                        </a:rPr>
                        <a:t>European Journal on Criminal Policy and Research</a:t>
                      </a:r>
                      <a:endParaRPr lang="en-US" sz="1800" dirty="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6</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1.38%</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3678342434"/>
                  </a:ext>
                </a:extLst>
              </a:tr>
              <a:tr h="146050">
                <a:tc>
                  <a:txBody>
                    <a:bodyPr/>
                    <a:lstStyle/>
                    <a:p>
                      <a:pPr marL="0" marR="0" algn="ctr">
                        <a:spcBef>
                          <a:spcPts val="0"/>
                        </a:spcBef>
                        <a:spcAft>
                          <a:spcPts val="0"/>
                        </a:spcAft>
                      </a:pPr>
                      <a:r>
                        <a:rPr lang="en-US" sz="1800">
                          <a:effectLst/>
                        </a:rPr>
                        <a:t>6</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Financial and Credit Activity-Problems of Theory and Practice</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6</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1.38%</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173049433"/>
                  </a:ext>
                </a:extLst>
              </a:tr>
              <a:tr h="146050">
                <a:tc>
                  <a:txBody>
                    <a:bodyPr/>
                    <a:lstStyle/>
                    <a:p>
                      <a:pPr marL="0" marR="0" algn="ctr">
                        <a:spcBef>
                          <a:spcPts val="0"/>
                        </a:spcBef>
                        <a:spcAft>
                          <a:spcPts val="0"/>
                        </a:spcAft>
                      </a:pPr>
                      <a:r>
                        <a:rPr lang="en-US" sz="1800">
                          <a:effectLst/>
                        </a:rPr>
                        <a:t>7</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IEEE Access</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4</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0.92%</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1073168956"/>
                  </a:ext>
                </a:extLst>
              </a:tr>
              <a:tr h="146050">
                <a:tc>
                  <a:txBody>
                    <a:bodyPr/>
                    <a:lstStyle/>
                    <a:p>
                      <a:pPr marL="0" marR="0" algn="ctr">
                        <a:spcBef>
                          <a:spcPts val="0"/>
                        </a:spcBef>
                        <a:spcAft>
                          <a:spcPts val="0"/>
                        </a:spcAft>
                      </a:pPr>
                      <a:r>
                        <a:rPr lang="en-US" sz="1800">
                          <a:effectLst/>
                        </a:rPr>
                        <a:t>8</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Journal of Banking Regulation</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4</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0.92%</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101611161"/>
                  </a:ext>
                </a:extLst>
              </a:tr>
              <a:tr h="146050">
                <a:tc>
                  <a:txBody>
                    <a:bodyPr/>
                    <a:lstStyle/>
                    <a:p>
                      <a:pPr marL="0" marR="0" algn="ctr">
                        <a:spcBef>
                          <a:spcPts val="0"/>
                        </a:spcBef>
                        <a:spcAft>
                          <a:spcPts val="0"/>
                        </a:spcAft>
                      </a:pPr>
                      <a:r>
                        <a:rPr lang="en-US" sz="1800">
                          <a:effectLst/>
                        </a:rPr>
                        <a:t>9</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International Journal of Disclosure and Governance</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3</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0.69%</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2300395128"/>
                  </a:ext>
                </a:extLst>
              </a:tr>
              <a:tr h="146050">
                <a:tc>
                  <a:txBody>
                    <a:bodyPr/>
                    <a:lstStyle/>
                    <a:p>
                      <a:pPr marL="0" marR="0" algn="ctr">
                        <a:spcBef>
                          <a:spcPts val="0"/>
                        </a:spcBef>
                        <a:spcAft>
                          <a:spcPts val="0"/>
                        </a:spcAft>
                      </a:pPr>
                      <a:r>
                        <a:rPr lang="en-US" sz="1800">
                          <a:effectLst/>
                        </a:rPr>
                        <a:t>10</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International Review of Law and Economics</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3</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0.69%</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3519763592"/>
                  </a:ext>
                </a:extLst>
              </a:tr>
              <a:tr h="146050">
                <a:tc>
                  <a:txBody>
                    <a:bodyPr/>
                    <a:lstStyle/>
                    <a:p>
                      <a:pPr marL="0" marR="0" algn="ctr">
                        <a:spcBef>
                          <a:spcPts val="0"/>
                        </a:spcBef>
                        <a:spcAft>
                          <a:spcPts val="0"/>
                        </a:spcAft>
                      </a:pPr>
                      <a:r>
                        <a:rPr lang="en-US" sz="1800">
                          <a:effectLst/>
                        </a:rPr>
                        <a:t>11</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Journal of Criminal Law</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3</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0.69%</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3998399151"/>
                  </a:ext>
                </a:extLst>
              </a:tr>
              <a:tr h="146050">
                <a:tc>
                  <a:txBody>
                    <a:bodyPr/>
                    <a:lstStyle/>
                    <a:p>
                      <a:pPr marL="0" marR="0" algn="ctr">
                        <a:spcBef>
                          <a:spcPts val="0"/>
                        </a:spcBef>
                        <a:spcAft>
                          <a:spcPts val="0"/>
                        </a:spcAft>
                      </a:pPr>
                      <a:r>
                        <a:rPr lang="en-US" sz="1800">
                          <a:effectLst/>
                        </a:rPr>
                        <a:t>12</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Security Dialogue</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3</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0.69%</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1669900110"/>
                  </a:ext>
                </a:extLst>
              </a:tr>
              <a:tr h="146050">
                <a:tc>
                  <a:txBody>
                    <a:bodyPr/>
                    <a:lstStyle/>
                    <a:p>
                      <a:pPr marL="0" marR="0" algn="ctr">
                        <a:spcBef>
                          <a:spcPts val="0"/>
                        </a:spcBef>
                        <a:spcAft>
                          <a:spcPts val="0"/>
                        </a:spcAft>
                      </a:pPr>
                      <a:r>
                        <a:rPr lang="en-US" sz="1800">
                          <a:effectLst/>
                        </a:rPr>
                        <a:t>13</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Arab Law Quarterly</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2</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0.46%</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2788397871"/>
                  </a:ext>
                </a:extLst>
              </a:tr>
              <a:tr h="146050">
                <a:tc>
                  <a:txBody>
                    <a:bodyPr/>
                    <a:lstStyle/>
                    <a:p>
                      <a:pPr marL="0" marR="0" algn="ctr">
                        <a:spcBef>
                          <a:spcPts val="0"/>
                        </a:spcBef>
                        <a:spcAft>
                          <a:spcPts val="0"/>
                        </a:spcAft>
                      </a:pPr>
                      <a:r>
                        <a:rPr lang="en-US" sz="1800">
                          <a:effectLst/>
                        </a:rPr>
                        <a:t>14</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Asian Journal of Accounting and Governance</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2</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0.46%</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2953844121"/>
                  </a:ext>
                </a:extLst>
              </a:tr>
              <a:tr h="146050">
                <a:tc>
                  <a:txBody>
                    <a:bodyPr/>
                    <a:lstStyle/>
                    <a:p>
                      <a:pPr marL="0" marR="0" algn="ctr">
                        <a:spcBef>
                          <a:spcPts val="0"/>
                        </a:spcBef>
                        <a:spcAft>
                          <a:spcPts val="0"/>
                        </a:spcAft>
                      </a:pPr>
                      <a:r>
                        <a:rPr lang="en-US" sz="1800">
                          <a:effectLst/>
                        </a:rPr>
                        <a:t>15</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Cuestiones Politicas</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2</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0.46%</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3754058295"/>
                  </a:ext>
                </a:extLst>
              </a:tr>
              <a:tr h="146050">
                <a:tc>
                  <a:txBody>
                    <a:bodyPr/>
                    <a:lstStyle/>
                    <a:p>
                      <a:pPr marL="0" marR="0" algn="ctr">
                        <a:spcBef>
                          <a:spcPts val="0"/>
                        </a:spcBef>
                        <a:spcAft>
                          <a:spcPts val="0"/>
                        </a:spcAft>
                      </a:pPr>
                      <a:r>
                        <a:rPr lang="en-US" sz="1800">
                          <a:effectLst/>
                        </a:rPr>
                        <a:t>16</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Estudios De Economia Aplicada</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2</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0.46%</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770373936"/>
                  </a:ext>
                </a:extLst>
              </a:tr>
              <a:tr h="146050">
                <a:tc>
                  <a:txBody>
                    <a:bodyPr/>
                    <a:lstStyle/>
                    <a:p>
                      <a:pPr marL="0" marR="0" algn="ctr">
                        <a:spcBef>
                          <a:spcPts val="0"/>
                        </a:spcBef>
                        <a:spcAft>
                          <a:spcPts val="0"/>
                        </a:spcAft>
                      </a:pPr>
                      <a:r>
                        <a:rPr lang="en-US" sz="1800">
                          <a:effectLst/>
                        </a:rPr>
                        <a:t>17</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European Journal of Crime Criminal Law and Criminal Justice</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2</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0.46%</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4159053851"/>
                  </a:ext>
                </a:extLst>
              </a:tr>
              <a:tr h="146050">
                <a:tc>
                  <a:txBody>
                    <a:bodyPr/>
                    <a:lstStyle/>
                    <a:p>
                      <a:pPr marL="0" marR="0" algn="ctr">
                        <a:spcBef>
                          <a:spcPts val="0"/>
                        </a:spcBef>
                        <a:spcAft>
                          <a:spcPts val="0"/>
                        </a:spcAft>
                      </a:pPr>
                      <a:r>
                        <a:rPr lang="en-US" sz="1800">
                          <a:effectLst/>
                        </a:rPr>
                        <a:t>18</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European Journal of Law and Economics</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2</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0.46%</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305968835"/>
                  </a:ext>
                </a:extLst>
              </a:tr>
              <a:tr h="146050">
                <a:tc>
                  <a:txBody>
                    <a:bodyPr/>
                    <a:lstStyle/>
                    <a:p>
                      <a:pPr marL="0" marR="0" algn="ctr">
                        <a:spcBef>
                          <a:spcPts val="0"/>
                        </a:spcBef>
                        <a:spcAft>
                          <a:spcPts val="0"/>
                        </a:spcAft>
                      </a:pPr>
                      <a:r>
                        <a:rPr lang="en-US" sz="1800">
                          <a:effectLst/>
                        </a:rPr>
                        <a:t>19</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Expert Systems with Applications</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2</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0.46%</a:t>
                      </a:r>
                      <a:endParaRPr lang="en-US" sz="180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3325275196"/>
                  </a:ext>
                </a:extLst>
              </a:tr>
              <a:tr h="289560">
                <a:tc>
                  <a:txBody>
                    <a:bodyPr/>
                    <a:lstStyle/>
                    <a:p>
                      <a:pPr marL="0" marR="0" algn="ctr">
                        <a:spcBef>
                          <a:spcPts val="0"/>
                        </a:spcBef>
                        <a:spcAft>
                          <a:spcPts val="0"/>
                        </a:spcAft>
                      </a:pPr>
                      <a:r>
                        <a:rPr lang="en-US" sz="1800">
                          <a:effectLst/>
                        </a:rPr>
                        <a:t>20</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spcBef>
                          <a:spcPts val="0"/>
                        </a:spcBef>
                        <a:spcAft>
                          <a:spcPts val="0"/>
                        </a:spcAft>
                      </a:pPr>
                      <a:r>
                        <a:rPr lang="en-US" sz="1800">
                          <a:effectLst/>
                        </a:rPr>
                        <a:t>Governance-an International Journal of Policy Administration and Institutions</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a:effectLst/>
                        </a:rPr>
                        <a:t>2</a:t>
                      </a:r>
                      <a:endParaRPr lang="en-US" sz="18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marL="0" marR="0" algn="ctr">
                        <a:spcBef>
                          <a:spcPts val="0"/>
                        </a:spcBef>
                        <a:spcAft>
                          <a:spcPts val="0"/>
                        </a:spcAft>
                      </a:pPr>
                      <a:r>
                        <a:rPr lang="en-US" sz="1800" dirty="0">
                          <a:effectLst/>
                        </a:rPr>
                        <a:t>0.46%</a:t>
                      </a:r>
                      <a:endParaRPr lang="en-US" sz="1800" dirty="0">
                        <a:effectLst/>
                        <a:latin typeface="Times New Roman" panose="02020603050405020304" pitchFamily="18" charset="0"/>
                        <a:ea typeface="Times New Roman" panose="02020603050405020304" pitchFamily="18" charset="0"/>
                      </a:endParaRPr>
                    </a:p>
                  </a:txBody>
                  <a:tcPr marL="8890" marR="8890" marT="0" marB="0" anchor="ctr"/>
                </a:tc>
                <a:extLst>
                  <a:ext uri="{0D108BD9-81ED-4DB2-BD59-A6C34878D82A}">
                    <a16:rowId xmlns:a16="http://schemas.microsoft.com/office/drawing/2014/main" val="879855367"/>
                  </a:ext>
                </a:extLst>
              </a:tr>
            </a:tbl>
          </a:graphicData>
        </a:graphic>
      </p:graphicFrame>
      <p:sp>
        <p:nvSpPr>
          <p:cNvPr id="5" name="TextBox 4">
            <a:extLst>
              <a:ext uri="{FF2B5EF4-FFF2-40B4-BE49-F238E27FC236}">
                <a16:creationId xmlns:a16="http://schemas.microsoft.com/office/drawing/2014/main" id="{4FA68ABF-E94F-084F-8FFF-E70437C5308F}"/>
              </a:ext>
            </a:extLst>
          </p:cNvPr>
          <p:cNvSpPr txBox="1"/>
          <p:nvPr/>
        </p:nvSpPr>
        <p:spPr>
          <a:xfrm>
            <a:off x="762000" y="6516254"/>
            <a:ext cx="10397797" cy="338554"/>
          </a:xfrm>
          <a:prstGeom prst="rect">
            <a:avLst/>
          </a:prstGeom>
          <a:noFill/>
        </p:spPr>
        <p:txBody>
          <a:bodyPr wrap="square">
            <a:spAutoFit/>
          </a:bodyPr>
          <a:lstStyle/>
          <a:p>
            <a:pPr algn="ctr"/>
            <a:r>
              <a:rPr lang="en-US" sz="800" dirty="0">
                <a:solidFill>
                  <a:schemeClr val="bg1">
                    <a:lumMod val="75000"/>
                  </a:schemeClr>
                </a:solidFill>
              </a:rPr>
              <a:t>Source: Min-</a:t>
            </a:r>
            <a:r>
              <a:rPr lang="en-US" sz="800" dirty="0" err="1">
                <a:solidFill>
                  <a:schemeClr val="bg1">
                    <a:lumMod val="75000"/>
                  </a:schemeClr>
                </a:solidFill>
              </a:rPr>
              <a:t>Yuh</a:t>
            </a:r>
            <a:r>
              <a:rPr lang="en-US" sz="800" dirty="0">
                <a:solidFill>
                  <a:schemeClr val="bg1">
                    <a:lumMod val="75000"/>
                  </a:schemeClr>
                </a:solidFill>
              </a:rPr>
              <a:t> Day (2021), "Artificial Intelligence for Knowledge Graphs of Cryptocurrency Anti-money Laundering in Fintech", </a:t>
            </a:r>
            <a:br>
              <a:rPr lang="en-US" sz="800" dirty="0">
                <a:solidFill>
                  <a:schemeClr val="bg1">
                    <a:lumMod val="75000"/>
                  </a:schemeClr>
                </a:solidFill>
              </a:rPr>
            </a:br>
            <a:r>
              <a:rPr lang="en-US" sz="800" dirty="0">
                <a:solidFill>
                  <a:schemeClr val="bg1">
                    <a:lumMod val="75000"/>
                  </a:schemeClr>
                </a:solidFill>
              </a:rPr>
              <a:t>in Proceedings of the 2021 IEEE/ACM International Conference on Advances in Social Networks Analysis and Mining (ASONAM 2021), Virtual Event, Netherlands, November 8-11, 2021.</a:t>
            </a:r>
          </a:p>
        </p:txBody>
      </p:sp>
    </p:spTree>
    <p:extLst>
      <p:ext uri="{BB962C8B-B14F-4D97-AF65-F5344CB8AC3E}">
        <p14:creationId xmlns:p14="http://schemas.microsoft.com/office/powerpoint/2010/main" val="16297146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7F0A-C635-DB4B-B7F9-5C9D9D3B8B1E}"/>
              </a:ext>
            </a:extLst>
          </p:cNvPr>
          <p:cNvSpPr>
            <a:spLocks noGrp="1"/>
          </p:cNvSpPr>
          <p:nvPr>
            <p:ph type="title"/>
          </p:nvPr>
        </p:nvSpPr>
        <p:spPr/>
        <p:txBody>
          <a:bodyPr>
            <a:normAutofit/>
          </a:bodyPr>
          <a:lstStyle/>
          <a:p>
            <a:r>
              <a:rPr lang="en-US" sz="6600" dirty="0"/>
              <a:t>Summary</a:t>
            </a:r>
          </a:p>
        </p:txBody>
      </p:sp>
      <p:sp>
        <p:nvSpPr>
          <p:cNvPr id="3" name="Content Placeholder 2">
            <a:extLst>
              <a:ext uri="{FF2B5EF4-FFF2-40B4-BE49-F238E27FC236}">
                <a16:creationId xmlns:a16="http://schemas.microsoft.com/office/drawing/2014/main" id="{AE1FF0B8-9D70-E143-B9B8-FB291114403D}"/>
              </a:ext>
            </a:extLst>
          </p:cNvPr>
          <p:cNvSpPr>
            <a:spLocks noGrp="1"/>
          </p:cNvSpPr>
          <p:nvPr>
            <p:ph idx="1"/>
          </p:nvPr>
        </p:nvSpPr>
        <p:spPr/>
        <p:txBody>
          <a:bodyPr>
            <a:normAutofit fontScale="92500" lnSpcReduction="10000"/>
          </a:bodyPr>
          <a:lstStyle/>
          <a:p>
            <a:pPr marL="320040" indent="-320040"/>
            <a:r>
              <a:rPr lang="en-US" sz="4400" dirty="0"/>
              <a:t>AI for Text Analytics</a:t>
            </a:r>
          </a:p>
          <a:p>
            <a:pPr marL="777240" lvl="1" indent="-320040"/>
            <a:r>
              <a:rPr lang="en-US" sz="4000" dirty="0"/>
              <a:t>Natural Language Processing with Transformers: Building Language Applications with Hugging Face</a:t>
            </a:r>
          </a:p>
          <a:p>
            <a:pPr marL="777240" lvl="1" indent="-320040"/>
            <a:r>
              <a:rPr lang="en-US" sz="4000" dirty="0"/>
              <a:t>Practical Natural Language Processing</a:t>
            </a:r>
          </a:p>
          <a:p>
            <a:pPr marL="320040" indent="-320040"/>
            <a:r>
              <a:rPr lang="en-US" sz="4400" dirty="0"/>
              <a:t>FinTech: Financial Services Innovation</a:t>
            </a:r>
            <a:endParaRPr lang="en-US" sz="4000" dirty="0"/>
          </a:p>
          <a:p>
            <a:pPr marL="320040" indent="-320040"/>
            <a:r>
              <a:rPr lang="en-US" sz="4000" dirty="0"/>
              <a:t>Artificial Intelligence for Knowledge Graphs of Cryptocurrency Anti-money Laundering in Fintech</a:t>
            </a:r>
          </a:p>
        </p:txBody>
      </p:sp>
      <p:sp>
        <p:nvSpPr>
          <p:cNvPr id="4" name="Slide Number Placeholder 3">
            <a:extLst>
              <a:ext uri="{FF2B5EF4-FFF2-40B4-BE49-F238E27FC236}">
                <a16:creationId xmlns:a16="http://schemas.microsoft.com/office/drawing/2014/main" id="{944F6EF3-100B-094B-BE5B-979F6BD5D30F}"/>
              </a:ext>
            </a:extLst>
          </p:cNvPr>
          <p:cNvSpPr>
            <a:spLocks noGrp="1"/>
          </p:cNvSpPr>
          <p:nvPr>
            <p:ph type="sldNum" sz="quarter" idx="12"/>
          </p:nvPr>
        </p:nvSpPr>
        <p:spPr/>
        <p:txBody>
          <a:bodyPr/>
          <a:lstStyle/>
          <a:p>
            <a:fld id="{5D6FF71F-CF6A-4C46-8F9B-61D49EEA70E3}" type="slidenum">
              <a:rPr lang="en-US" smtClean="0"/>
              <a:t>183</a:t>
            </a:fld>
            <a:endParaRPr lang="en-US"/>
          </a:p>
        </p:txBody>
      </p:sp>
    </p:spTree>
    <p:extLst>
      <p:ext uri="{BB962C8B-B14F-4D97-AF65-F5344CB8AC3E}">
        <p14:creationId xmlns:p14="http://schemas.microsoft.com/office/powerpoint/2010/main" val="402631118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7FBC6-97AA-2E4C-A292-A9E9C6076E51}"/>
              </a:ext>
            </a:extLst>
          </p:cNvPr>
          <p:cNvSpPr>
            <a:spLocks noGrp="1"/>
          </p:cNvSpPr>
          <p:nvPr>
            <p:ph type="title"/>
          </p:nvPr>
        </p:nvSpPr>
        <p:spPr>
          <a:xfrm>
            <a:off x="534389" y="135104"/>
            <a:ext cx="11222181" cy="934041"/>
          </a:xfrm>
        </p:spPr>
        <p:txBody>
          <a:bodyPr>
            <a:normAutofit/>
          </a:bodyPr>
          <a:lstStyle/>
          <a:p>
            <a:r>
              <a:rPr lang="en-US" altLang="zh-TW" dirty="0"/>
              <a:t>Acknowledgments: </a:t>
            </a:r>
            <a:r>
              <a:rPr lang="en-US" dirty="0"/>
              <a:t>Research Projects</a:t>
            </a:r>
          </a:p>
        </p:txBody>
      </p:sp>
      <p:sp>
        <p:nvSpPr>
          <p:cNvPr id="3" name="Content Placeholder 2">
            <a:extLst>
              <a:ext uri="{FF2B5EF4-FFF2-40B4-BE49-F238E27FC236}">
                <a16:creationId xmlns:a16="http://schemas.microsoft.com/office/drawing/2014/main" id="{35D0BBEB-DB11-EC41-B41D-6CB7BB048565}"/>
              </a:ext>
            </a:extLst>
          </p:cNvPr>
          <p:cNvSpPr>
            <a:spLocks noGrp="1"/>
          </p:cNvSpPr>
          <p:nvPr>
            <p:ph idx="1"/>
          </p:nvPr>
        </p:nvSpPr>
        <p:spPr>
          <a:xfrm>
            <a:off x="553146" y="1308294"/>
            <a:ext cx="11222181" cy="5253949"/>
          </a:xfrm>
        </p:spPr>
        <p:txBody>
          <a:bodyPr>
            <a:normAutofit fontScale="55000" lnSpcReduction="20000"/>
          </a:bodyPr>
          <a:lstStyle/>
          <a:p>
            <a:pPr>
              <a:lnSpc>
                <a:spcPct val="120000"/>
              </a:lnSpc>
              <a:spcAft>
                <a:spcPts val="600"/>
              </a:spcAft>
            </a:pPr>
            <a:r>
              <a:rPr lang="zh-TW" altLang="en-US" b="0" dirty="0"/>
              <a:t>計畫主持人，應用 </a:t>
            </a:r>
            <a:r>
              <a:rPr lang="en-US" b="0" dirty="0"/>
              <a:t>AI </a:t>
            </a:r>
            <a:r>
              <a:rPr lang="zh-TW" altLang="en-US" b="0" dirty="0"/>
              <a:t>技術建構加密貨幣反洗錢知識圖譜：少樣本學習模型 </a:t>
            </a:r>
            <a:r>
              <a:rPr lang="en-US" altLang="zh-TW" b="0" dirty="0"/>
              <a:t>(</a:t>
            </a:r>
            <a:r>
              <a:rPr lang="en-US" b="0" dirty="0"/>
              <a:t>Applying AI technology to construct knowledge graphs of cryptocurrency anti-money laundering: a few-shot learning model)，</a:t>
            </a:r>
          </a:p>
          <a:p>
            <a:pPr lvl="1">
              <a:lnSpc>
                <a:spcPct val="120000"/>
              </a:lnSpc>
              <a:spcAft>
                <a:spcPts val="600"/>
              </a:spcAft>
            </a:pPr>
            <a:r>
              <a:rPr lang="zh-TW" altLang="en-US" b="0" dirty="0"/>
              <a:t>科技部 </a:t>
            </a:r>
            <a:r>
              <a:rPr lang="en-US" altLang="zh-TW" b="0" dirty="0"/>
              <a:t>(</a:t>
            </a:r>
            <a:r>
              <a:rPr lang="zh-TW" altLang="en-US" b="0" dirty="0"/>
              <a:t>人文司 </a:t>
            </a:r>
            <a:r>
              <a:rPr lang="en-US" altLang="zh-TW" b="0" dirty="0"/>
              <a:t>- </a:t>
            </a:r>
            <a:r>
              <a:rPr lang="zh-TW" altLang="en-US" b="0" dirty="0"/>
              <a:t>商事財經法</a:t>
            </a:r>
            <a:r>
              <a:rPr lang="en-US" altLang="zh-TW" b="0" dirty="0"/>
              <a:t>)</a:t>
            </a:r>
            <a:r>
              <a:rPr lang="zh-TW" altLang="en-US" b="0" dirty="0"/>
              <a:t>，</a:t>
            </a:r>
            <a:r>
              <a:rPr lang="en-US" altLang="zh-TW" b="0" dirty="0"/>
              <a:t>110-2410-</a:t>
            </a:r>
            <a:r>
              <a:rPr lang="en-US" b="0" dirty="0"/>
              <a:t>H-305-013-MY2，2021/08/01~2023/07/31 [</a:t>
            </a:r>
            <a:r>
              <a:rPr lang="zh-TW" altLang="en-US" b="0" dirty="0"/>
              <a:t>核定經費 </a:t>
            </a:r>
            <a:r>
              <a:rPr lang="en-US" altLang="zh-TW" b="0" dirty="0"/>
              <a:t>(</a:t>
            </a:r>
            <a:r>
              <a:rPr lang="zh-TW" altLang="en-US" b="0" dirty="0"/>
              <a:t>新台幣</a:t>
            </a:r>
            <a:r>
              <a:rPr lang="en-US" altLang="zh-TW" b="0" dirty="0"/>
              <a:t>)</a:t>
            </a:r>
            <a:r>
              <a:rPr lang="zh-TW" altLang="en-US" b="0" dirty="0"/>
              <a:t>：</a:t>
            </a:r>
            <a:r>
              <a:rPr lang="en-US" altLang="zh-TW" b="0" dirty="0"/>
              <a:t>1,022,000]</a:t>
            </a:r>
          </a:p>
          <a:p>
            <a:pPr>
              <a:lnSpc>
                <a:spcPct val="120000"/>
              </a:lnSpc>
              <a:spcAft>
                <a:spcPts val="600"/>
              </a:spcAft>
            </a:pPr>
            <a:r>
              <a:rPr lang="zh-TW" altLang="en-US" b="0" dirty="0"/>
              <a:t>子計畫共同主持人，深化企業永續</a:t>
            </a:r>
            <a:r>
              <a:rPr lang="en-US" altLang="zh-TW" b="0" dirty="0"/>
              <a:t>-</a:t>
            </a:r>
            <a:r>
              <a:rPr lang="zh-TW" altLang="en-US" b="0" dirty="0"/>
              <a:t>由人工智慧、財務與策略觀點打造企業永續績效 </a:t>
            </a:r>
            <a:r>
              <a:rPr lang="en-US" altLang="zh-TW" b="0" dirty="0"/>
              <a:t>(</a:t>
            </a:r>
            <a:r>
              <a:rPr lang="en-US" b="0" dirty="0"/>
              <a:t>Deepen Corporate Sustainability: Enhance the Performance of Corporate Sustainability from AI, Financial, and Strategic Perspectives)：</a:t>
            </a:r>
            <a:r>
              <a:rPr lang="zh-TW" altLang="en-US" b="0" dirty="0"/>
              <a:t>子計畫二：人工智慧企業永續評鑑與跨語言永續績效報告書生成式模型 </a:t>
            </a:r>
            <a:r>
              <a:rPr lang="en-US" altLang="zh-TW" b="0" dirty="0"/>
              <a:t>(</a:t>
            </a:r>
            <a:r>
              <a:rPr lang="en-US" b="0" dirty="0"/>
              <a:t>AI for Corporate Sustainability Assessment and Cross Language Corporate Sustainability Reports Generative Model)</a:t>
            </a:r>
          </a:p>
          <a:p>
            <a:pPr lvl="1">
              <a:lnSpc>
                <a:spcPct val="120000"/>
              </a:lnSpc>
              <a:spcAft>
                <a:spcPts val="600"/>
              </a:spcAft>
            </a:pPr>
            <a:r>
              <a:rPr lang="zh-TW" altLang="en-US" b="0" dirty="0"/>
              <a:t>國立臺北大學，</a:t>
            </a:r>
            <a:r>
              <a:rPr lang="en-US" altLang="zh-TW" b="0" dirty="0"/>
              <a:t>111-</a:t>
            </a:r>
            <a:r>
              <a:rPr lang="en-US" b="0" dirty="0"/>
              <a:t>NTPU_ORDA-F-001，2022/01/01~2022/12/31 [</a:t>
            </a:r>
            <a:r>
              <a:rPr lang="zh-TW" altLang="en-US" b="0" dirty="0"/>
              <a:t>經費總額 </a:t>
            </a:r>
            <a:r>
              <a:rPr lang="en-US" altLang="zh-TW" b="0" dirty="0"/>
              <a:t>(</a:t>
            </a:r>
            <a:r>
              <a:rPr lang="zh-TW" altLang="en-US" b="0" dirty="0"/>
              <a:t>新台幣</a:t>
            </a:r>
            <a:r>
              <a:rPr lang="en-US" altLang="zh-TW" b="0" dirty="0"/>
              <a:t>)</a:t>
            </a:r>
            <a:r>
              <a:rPr lang="zh-TW" altLang="en-US" b="0" dirty="0"/>
              <a:t>： </a:t>
            </a:r>
            <a:r>
              <a:rPr lang="en-US" altLang="zh-TW" b="0" dirty="0"/>
              <a:t>3,228,500]</a:t>
            </a:r>
          </a:p>
          <a:p>
            <a:pPr>
              <a:lnSpc>
                <a:spcPct val="120000"/>
              </a:lnSpc>
              <a:spcAft>
                <a:spcPts val="600"/>
              </a:spcAft>
            </a:pPr>
            <a:r>
              <a:rPr lang="zh-TW" altLang="en-US" b="0" dirty="0"/>
              <a:t>子計畫主持人，人工智慧方法分析企業科技創新導入</a:t>
            </a:r>
            <a:r>
              <a:rPr lang="en-US" altLang="zh-TW" b="0" dirty="0"/>
              <a:t>- </a:t>
            </a:r>
            <a:r>
              <a:rPr lang="zh-TW" altLang="en-US" b="0" dirty="0"/>
              <a:t>專利文字分析與影像分析應用 </a:t>
            </a:r>
            <a:r>
              <a:rPr lang="en-US" altLang="zh-TW" b="0" dirty="0"/>
              <a:t>(</a:t>
            </a:r>
            <a:r>
              <a:rPr lang="en-US" b="0" dirty="0"/>
              <a:t>Artificial intelligence methods applied for analyzing the introduction of technological innovation: Patent text analysis and image analysis)：</a:t>
            </a:r>
            <a:r>
              <a:rPr lang="zh-TW" altLang="en-US" b="0" dirty="0"/>
              <a:t>子計畫三：應用人工智慧於專利文本分析金融科技知識圖譜 </a:t>
            </a:r>
            <a:r>
              <a:rPr lang="en-US" altLang="zh-TW" b="0" dirty="0"/>
              <a:t>(</a:t>
            </a:r>
            <a:r>
              <a:rPr lang="en-US" b="0" dirty="0"/>
              <a:t>Artificial Intelligence for FinTech Knowledge Graph from Patent Textual Analytics)</a:t>
            </a:r>
          </a:p>
          <a:p>
            <a:pPr lvl="1">
              <a:lnSpc>
                <a:spcPct val="120000"/>
              </a:lnSpc>
              <a:spcAft>
                <a:spcPts val="600"/>
              </a:spcAft>
            </a:pPr>
            <a:r>
              <a:rPr lang="zh-TW" altLang="en-US" b="0" dirty="0"/>
              <a:t>國立臺北大學，</a:t>
            </a:r>
            <a:r>
              <a:rPr lang="en-US" altLang="zh-TW" b="0" dirty="0"/>
              <a:t>111-</a:t>
            </a:r>
            <a:r>
              <a:rPr lang="en-US" b="0" dirty="0"/>
              <a:t>NTPU_ORDA-F-003，2022/01/01~2022/12/31 [</a:t>
            </a:r>
            <a:r>
              <a:rPr lang="zh-TW" altLang="en-US" b="0" dirty="0"/>
              <a:t>經費總額 </a:t>
            </a:r>
            <a:r>
              <a:rPr lang="en-US" altLang="zh-TW" b="0" dirty="0"/>
              <a:t>(</a:t>
            </a:r>
            <a:r>
              <a:rPr lang="zh-TW" altLang="en-US" b="0" dirty="0"/>
              <a:t>新台幣</a:t>
            </a:r>
            <a:r>
              <a:rPr lang="en-US" altLang="zh-TW" b="0" dirty="0"/>
              <a:t>)</a:t>
            </a:r>
            <a:r>
              <a:rPr lang="zh-TW" altLang="en-US" b="0" dirty="0"/>
              <a:t>： </a:t>
            </a:r>
            <a:r>
              <a:rPr lang="en-US" altLang="zh-TW" b="0" dirty="0"/>
              <a:t>1,291,950]</a:t>
            </a:r>
          </a:p>
          <a:p>
            <a:pPr>
              <a:lnSpc>
                <a:spcPct val="120000"/>
              </a:lnSpc>
              <a:spcAft>
                <a:spcPts val="600"/>
              </a:spcAft>
            </a:pPr>
            <a:r>
              <a:rPr lang="zh-TW" altLang="en-US" b="0" dirty="0"/>
              <a:t>子計畫共同主持人，企業永續動機、價值攸關性與人工智慧於企業永續績效評比之應用 </a:t>
            </a:r>
            <a:r>
              <a:rPr lang="en-US" altLang="zh-TW" b="0" dirty="0"/>
              <a:t>(</a:t>
            </a:r>
            <a:r>
              <a:rPr lang="en-US" b="0" dirty="0"/>
              <a:t>Corporate Sustainability: Motivations, Value Relevance, and the Application of AI in the Assessment)：</a:t>
            </a:r>
            <a:r>
              <a:rPr lang="zh-TW" altLang="en-US" b="0" dirty="0"/>
              <a:t>子計畫二：人工智慧 </a:t>
            </a:r>
            <a:r>
              <a:rPr lang="en-US" b="0" dirty="0"/>
              <a:t>AI </a:t>
            </a:r>
            <a:r>
              <a:rPr lang="zh-TW" altLang="en-US" b="0" dirty="0"/>
              <a:t>於企業永續評比之應用 </a:t>
            </a:r>
            <a:r>
              <a:rPr lang="en-US" altLang="zh-TW" b="0" dirty="0"/>
              <a:t>(</a:t>
            </a:r>
            <a:r>
              <a:rPr lang="en-US" b="0" dirty="0"/>
              <a:t>An application of artificial intelligence (AI) in the corporate sustainability assessment)</a:t>
            </a:r>
          </a:p>
          <a:p>
            <a:pPr lvl="1">
              <a:lnSpc>
                <a:spcPct val="120000"/>
              </a:lnSpc>
              <a:spcAft>
                <a:spcPts val="600"/>
              </a:spcAft>
            </a:pPr>
            <a:r>
              <a:rPr lang="zh-TW" altLang="en-US" b="0" dirty="0"/>
              <a:t>國立臺北大學，</a:t>
            </a:r>
            <a:r>
              <a:rPr lang="en-US" altLang="zh-TW" b="0" dirty="0"/>
              <a:t>110-</a:t>
            </a:r>
            <a:r>
              <a:rPr lang="en-US" b="0" dirty="0"/>
              <a:t>NTPU_ORDA-F-001，2021/01/01~2021/12/31 [</a:t>
            </a:r>
            <a:r>
              <a:rPr lang="zh-TW" altLang="en-US" b="0" dirty="0"/>
              <a:t>經費總額 </a:t>
            </a:r>
            <a:r>
              <a:rPr lang="en-US" altLang="zh-TW" b="0" dirty="0"/>
              <a:t>(</a:t>
            </a:r>
            <a:r>
              <a:rPr lang="zh-TW" altLang="en-US" b="0" dirty="0"/>
              <a:t>新台幣</a:t>
            </a:r>
            <a:r>
              <a:rPr lang="en-US" altLang="zh-TW" b="0" dirty="0"/>
              <a:t>)</a:t>
            </a:r>
            <a:r>
              <a:rPr lang="zh-TW" altLang="en-US" b="0" dirty="0"/>
              <a:t>： </a:t>
            </a:r>
            <a:r>
              <a:rPr lang="en-US" altLang="zh-TW" b="0" dirty="0"/>
              <a:t>3,240,000]</a:t>
            </a:r>
            <a:endParaRPr lang="en-US" b="0" dirty="0"/>
          </a:p>
        </p:txBody>
      </p:sp>
      <p:sp>
        <p:nvSpPr>
          <p:cNvPr id="4" name="Slide Number Placeholder 3">
            <a:extLst>
              <a:ext uri="{FF2B5EF4-FFF2-40B4-BE49-F238E27FC236}">
                <a16:creationId xmlns:a16="http://schemas.microsoft.com/office/drawing/2014/main" id="{7EF62AFB-FDB8-BE4F-AC2D-BE37A94E4161}"/>
              </a:ext>
            </a:extLst>
          </p:cNvPr>
          <p:cNvSpPr>
            <a:spLocks noGrp="1"/>
          </p:cNvSpPr>
          <p:nvPr>
            <p:ph type="sldNum" sz="quarter" idx="12"/>
          </p:nvPr>
        </p:nvSpPr>
        <p:spPr/>
        <p:txBody>
          <a:bodyPr/>
          <a:lstStyle/>
          <a:p>
            <a:fld id="{5D6FF71F-CF6A-4C46-8F9B-61D49EEA70E3}" type="slidenum">
              <a:rPr lang="en-US" smtClean="0"/>
              <a:t>184</a:t>
            </a:fld>
            <a:endParaRPr lang="en-US"/>
          </a:p>
        </p:txBody>
      </p:sp>
    </p:spTree>
    <p:extLst>
      <p:ext uri="{BB962C8B-B14F-4D97-AF65-F5344CB8AC3E}">
        <p14:creationId xmlns:p14="http://schemas.microsoft.com/office/powerpoint/2010/main" val="10554657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67D42-C071-0746-9E64-B1C0514B91D2}"/>
              </a:ext>
            </a:extLst>
          </p:cNvPr>
          <p:cNvSpPr>
            <a:spLocks noGrp="1"/>
          </p:cNvSpPr>
          <p:nvPr>
            <p:ph type="ctrTitle"/>
          </p:nvPr>
        </p:nvSpPr>
        <p:spPr>
          <a:xfrm>
            <a:off x="443345" y="1290798"/>
            <a:ext cx="11305310" cy="1588621"/>
          </a:xfrm>
        </p:spPr>
        <p:txBody>
          <a:bodyPr>
            <a:normAutofit fontScale="90000"/>
          </a:bodyPr>
          <a:lstStyle/>
          <a:p>
            <a:pPr>
              <a:lnSpc>
                <a:spcPct val="100000"/>
              </a:lnSpc>
            </a:pPr>
            <a:r>
              <a:rPr lang="en-US" altLang="zh-TW" sz="4400" dirty="0">
                <a:solidFill>
                  <a:srgbClr val="C00000"/>
                </a:solidFill>
                <a:latin typeface="Calibri" panose="020F0502020204030204" pitchFamily="34" charset="0"/>
                <a:ea typeface="Heiti TC Medium" pitchFamily="2" charset="-128"/>
                <a:cs typeface="Calibri" panose="020F0502020204030204" pitchFamily="34" charset="0"/>
              </a:rPr>
              <a:t>Artificial Intelligence for Text Analytics in FinTech</a:t>
            </a:r>
            <a:br>
              <a:rPr lang="en-US" altLang="zh-TW" dirty="0">
                <a:solidFill>
                  <a:srgbClr val="C00000"/>
                </a:solidFill>
                <a:latin typeface="Heiti TC Medium" pitchFamily="2" charset="-128"/>
                <a:ea typeface="Heiti TC Medium" pitchFamily="2" charset="-128"/>
              </a:rPr>
            </a:br>
            <a:r>
              <a:rPr lang="en-US" altLang="zh-TW" dirty="0">
                <a:solidFill>
                  <a:srgbClr val="C00000"/>
                </a:solidFill>
                <a:latin typeface="Heiti TC Medium" pitchFamily="2" charset="-128"/>
                <a:ea typeface="Heiti TC Medium" pitchFamily="2" charset="-128"/>
              </a:rPr>
              <a:t>(</a:t>
            </a:r>
            <a:r>
              <a:rPr lang="zh-TW" altLang="en-US" dirty="0">
                <a:solidFill>
                  <a:srgbClr val="C00000"/>
                </a:solidFill>
                <a:latin typeface="Heiti TC Medium" pitchFamily="2" charset="-128"/>
                <a:ea typeface="Heiti TC Medium" pitchFamily="2" charset="-128"/>
              </a:rPr>
              <a:t>金融科技人工智慧文本分析</a:t>
            </a:r>
            <a:r>
              <a:rPr lang="en-US" altLang="zh-TW" dirty="0">
                <a:solidFill>
                  <a:srgbClr val="C00000"/>
                </a:solidFill>
                <a:latin typeface="Heiti TC Medium" pitchFamily="2" charset="-128"/>
                <a:ea typeface="Heiti TC Medium" pitchFamily="2" charset="-128"/>
              </a:rPr>
              <a:t>)</a:t>
            </a:r>
            <a:endParaRPr lang="en-US" sz="4000" dirty="0">
              <a:solidFill>
                <a:srgbClr val="C00000"/>
              </a:solidFill>
              <a:latin typeface="Calibri" panose="020F0502020204030204" pitchFamily="34" charset="0"/>
              <a:ea typeface="Heiti TC Medium" pitchFamily="2" charset="-128"/>
              <a:cs typeface="Calibri" panose="020F0502020204030204" pitchFamily="34" charset="0"/>
            </a:endParaRPr>
          </a:p>
        </p:txBody>
      </p:sp>
      <p:sp>
        <p:nvSpPr>
          <p:cNvPr id="4" name="Slide Number Placeholder 3">
            <a:extLst>
              <a:ext uri="{FF2B5EF4-FFF2-40B4-BE49-F238E27FC236}">
                <a16:creationId xmlns:a16="http://schemas.microsoft.com/office/drawing/2014/main" id="{61075702-275C-EC48-88A7-DE704319104B}"/>
              </a:ext>
            </a:extLst>
          </p:cNvPr>
          <p:cNvSpPr>
            <a:spLocks noGrp="1"/>
          </p:cNvSpPr>
          <p:nvPr>
            <p:ph type="sldNum" sz="quarter" idx="12"/>
          </p:nvPr>
        </p:nvSpPr>
        <p:spPr/>
        <p:txBody>
          <a:bodyPr/>
          <a:lstStyle/>
          <a:p>
            <a:fld id="{5D6FF71F-CF6A-4C46-8F9B-61D49EEA70E3}" type="slidenum">
              <a:rPr lang="en-US" smtClean="0"/>
              <a:t>185</a:t>
            </a:fld>
            <a:endParaRPr lang="en-US"/>
          </a:p>
        </p:txBody>
      </p:sp>
      <p:pic>
        <p:nvPicPr>
          <p:cNvPr id="6" name="Picture 4" descr="http://mail.tku.edu.tw/myday/images/Myday_Photo.jpg">
            <a:extLst>
              <a:ext uri="{FF2B5EF4-FFF2-40B4-BE49-F238E27FC236}">
                <a16:creationId xmlns:a16="http://schemas.microsoft.com/office/drawing/2014/main" id="{B70FF53B-DC87-8947-814D-5F9D6A8FEBF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3466" y="4467459"/>
            <a:ext cx="1061722" cy="1314513"/>
          </a:xfrm>
          <a:prstGeom prst="rect">
            <a:avLst/>
          </a:prstGeom>
          <a:noFill/>
        </p:spPr>
      </p:pic>
      <p:pic>
        <p:nvPicPr>
          <p:cNvPr id="7" name="Picture 6">
            <a:extLst>
              <a:ext uri="{FF2B5EF4-FFF2-40B4-BE49-F238E27FC236}">
                <a16:creationId xmlns:a16="http://schemas.microsoft.com/office/drawing/2014/main" id="{CF23D206-BC99-514C-B5C0-F6D5C12969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7C060C21-0FBF-B146-9B75-B6BC75ABEB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2" name="Picture 11">
            <a:extLst>
              <a:ext uri="{FF2B5EF4-FFF2-40B4-BE49-F238E27FC236}">
                <a16:creationId xmlns:a16="http://schemas.microsoft.com/office/drawing/2014/main" id="{747B0886-1BC9-EB4E-BC19-DB63E8DC71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pic>
        <p:nvPicPr>
          <p:cNvPr id="13" name="Picture 12">
            <a:extLst>
              <a:ext uri="{FF2B5EF4-FFF2-40B4-BE49-F238E27FC236}">
                <a16:creationId xmlns:a16="http://schemas.microsoft.com/office/drawing/2014/main" id="{825AFF68-55EF-E644-899B-629CA3F69F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662" y="4869076"/>
            <a:ext cx="421513" cy="511280"/>
          </a:xfrm>
          <a:prstGeom prst="rect">
            <a:avLst/>
          </a:prstGeom>
        </p:spPr>
      </p:pic>
      <p:pic>
        <p:nvPicPr>
          <p:cNvPr id="14" name="Picture 13">
            <a:extLst>
              <a:ext uri="{FF2B5EF4-FFF2-40B4-BE49-F238E27FC236}">
                <a16:creationId xmlns:a16="http://schemas.microsoft.com/office/drawing/2014/main" id="{210AD5AA-B6EC-A04D-81ED-A4C9745838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647" y="5301392"/>
            <a:ext cx="511280" cy="511280"/>
          </a:xfrm>
          <a:prstGeom prst="rect">
            <a:avLst/>
          </a:prstGeom>
        </p:spPr>
      </p:pic>
      <p:pic>
        <p:nvPicPr>
          <p:cNvPr id="15" name="Picture 14">
            <a:extLst>
              <a:ext uri="{FF2B5EF4-FFF2-40B4-BE49-F238E27FC236}">
                <a16:creationId xmlns:a16="http://schemas.microsoft.com/office/drawing/2014/main" id="{34598370-D331-5E4F-99AD-2E8F20E16BF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2842" y="5296698"/>
            <a:ext cx="511280" cy="511280"/>
          </a:xfrm>
          <a:prstGeom prst="rect">
            <a:avLst/>
          </a:prstGeom>
        </p:spPr>
      </p:pic>
      <p:pic>
        <p:nvPicPr>
          <p:cNvPr id="16" name="Picture 15">
            <a:extLst>
              <a:ext uri="{FF2B5EF4-FFF2-40B4-BE49-F238E27FC236}">
                <a16:creationId xmlns:a16="http://schemas.microsoft.com/office/drawing/2014/main" id="{5CB14793-FA5C-C64B-8D83-F964E12EC4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0309" y="4397487"/>
            <a:ext cx="953813" cy="430151"/>
          </a:xfrm>
          <a:prstGeom prst="rect">
            <a:avLst/>
          </a:prstGeom>
        </p:spPr>
      </p:pic>
      <p:sp>
        <p:nvSpPr>
          <p:cNvPr id="21" name="文字方塊 5">
            <a:extLst>
              <a:ext uri="{FF2B5EF4-FFF2-40B4-BE49-F238E27FC236}">
                <a16:creationId xmlns:a16="http://schemas.microsoft.com/office/drawing/2014/main" id="{C694E8BC-63ED-2449-86D8-D3A9F8075CE1}"/>
              </a:ext>
            </a:extLst>
          </p:cNvPr>
          <p:cNvSpPr txBox="1">
            <a:spLocks noChangeArrowheads="1"/>
          </p:cNvSpPr>
          <p:nvPr/>
        </p:nvSpPr>
        <p:spPr bwMode="auto">
          <a:xfrm>
            <a:off x="1109433" y="3016128"/>
            <a:ext cx="9973135"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400" dirty="0">
                <a:solidFill>
                  <a:srgbClr val="7F7F7F"/>
                </a:solidFill>
              </a:rPr>
              <a:t>Host: </a:t>
            </a:r>
            <a:r>
              <a:rPr lang="zh-TW" altLang="en-US" sz="1400" dirty="0">
                <a:solidFill>
                  <a:srgbClr val="7F7F7F"/>
                </a:solidFill>
                <a:latin typeface="Heiti TC Medium" pitchFamily="2" charset="-128"/>
                <a:ea typeface="Heiti TC Medium" pitchFamily="2" charset="-128"/>
              </a:rPr>
              <a:t>林川傑 助理教授  </a:t>
            </a:r>
            <a:r>
              <a:rPr lang="en-US" altLang="zh-TW" sz="1400" dirty="0">
                <a:solidFill>
                  <a:srgbClr val="7F7F7F"/>
                </a:solidFill>
              </a:rPr>
              <a:t>(</a:t>
            </a:r>
            <a:r>
              <a:rPr lang="en-US" altLang="zh-TW" sz="1400" dirty="0">
                <a:solidFill>
                  <a:srgbClr val="7F7F7F"/>
                </a:solidFill>
                <a:latin typeface="Heiti TC Medium" pitchFamily="2" charset="-128"/>
                <a:ea typeface="Heiti TC Medium" pitchFamily="2" charset="-128"/>
              </a:rPr>
              <a:t>Prof. </a:t>
            </a:r>
            <a:r>
              <a:rPr lang="en-US" altLang="zh-TW" sz="1400" dirty="0" err="1">
                <a:solidFill>
                  <a:srgbClr val="7F7F7F"/>
                </a:solidFill>
                <a:latin typeface="Heiti TC Medium" pitchFamily="2" charset="-128"/>
                <a:ea typeface="Heiti TC Medium" pitchFamily="2" charset="-128"/>
              </a:rPr>
              <a:t>Chuan-Jie</a:t>
            </a:r>
            <a:r>
              <a:rPr lang="en-US" altLang="zh-TW" sz="1400" dirty="0">
                <a:solidFill>
                  <a:srgbClr val="7F7F7F"/>
                </a:solidFill>
                <a:latin typeface="Heiti TC Medium" pitchFamily="2" charset="-128"/>
                <a:ea typeface="Heiti TC Medium" pitchFamily="2" charset="-128"/>
              </a:rPr>
              <a:t> Lin)</a:t>
            </a:r>
            <a:br>
              <a:rPr lang="en-US" altLang="zh-TW" sz="1400" dirty="0">
                <a:solidFill>
                  <a:srgbClr val="7F7F7F"/>
                </a:solidFill>
              </a:rPr>
            </a:br>
            <a:r>
              <a:rPr lang="en-US" altLang="zh-TW" sz="1600" dirty="0">
                <a:solidFill>
                  <a:srgbClr val="7F7F7F"/>
                </a:solidFill>
              </a:rPr>
              <a:t>Department of Computer Science and Engineering, National Taiwan Ocean University (NTOU)</a:t>
            </a:r>
          </a:p>
          <a:p>
            <a:pPr algn="ctr" eaLnBrk="1" hangingPunct="1">
              <a:spcBef>
                <a:spcPct val="0"/>
              </a:spcBef>
              <a:buFontTx/>
              <a:buNone/>
            </a:pPr>
            <a:r>
              <a:rPr lang="en-US" altLang="zh-TW" sz="1600" dirty="0">
                <a:solidFill>
                  <a:srgbClr val="7F7F7F"/>
                </a:solidFill>
              </a:rPr>
              <a:t>Time: 13:00-15:00, May 19, 2022 (Thursday)</a:t>
            </a:r>
          </a:p>
          <a:p>
            <a:pPr algn="ctr" eaLnBrk="1" hangingPunct="1">
              <a:spcBef>
                <a:spcPct val="0"/>
              </a:spcBef>
              <a:buFontTx/>
              <a:buNone/>
            </a:pPr>
            <a:r>
              <a:rPr kumimoji="0" lang="en-US" altLang="zh-TW" sz="1600" dirty="0">
                <a:solidFill>
                  <a:srgbClr val="7F7F7F"/>
                </a:solidFill>
              </a:rPr>
              <a:t>Place</a:t>
            </a:r>
            <a:r>
              <a:rPr lang="en-US" altLang="zh-TW" sz="1600" dirty="0">
                <a:solidFill>
                  <a:srgbClr val="7F7F7F"/>
                </a:solidFill>
              </a:rPr>
              <a:t>: </a:t>
            </a:r>
            <a:r>
              <a:rPr kumimoji="0" lang="en-US" altLang="zh-TW" sz="1600" dirty="0">
                <a:solidFill>
                  <a:srgbClr val="7F7F7F"/>
                </a:solidFill>
              </a:rPr>
              <a:t>Microsoft Teams,  NTOU</a:t>
            </a:r>
          </a:p>
        </p:txBody>
      </p:sp>
      <p:sp>
        <p:nvSpPr>
          <p:cNvPr id="22" name="Subtitle 2">
            <a:extLst>
              <a:ext uri="{FF2B5EF4-FFF2-40B4-BE49-F238E27FC236}">
                <a16:creationId xmlns:a16="http://schemas.microsoft.com/office/drawing/2014/main" id="{2C23060F-0A47-D24C-9F7A-0C2FB4D1A2E2}"/>
              </a:ext>
            </a:extLst>
          </p:cNvPr>
          <p:cNvSpPr>
            <a:spLocks noGrp="1"/>
          </p:cNvSpPr>
          <p:nvPr>
            <p:ph type="subTitle" idx="1"/>
          </p:nvPr>
        </p:nvSpPr>
        <p:spPr>
          <a:xfrm>
            <a:off x="2252861" y="4265091"/>
            <a:ext cx="7686279" cy="2659848"/>
          </a:xfrm>
        </p:spPr>
        <p:txBody>
          <a:bodyPr>
            <a:normAutofit fontScale="25000" lnSpcReduction="20000"/>
          </a:bodyPr>
          <a:lstStyle/>
          <a:p>
            <a:pPr algn="ctr">
              <a:lnSpc>
                <a:spcPct val="120000"/>
              </a:lnSpc>
              <a:spcBef>
                <a:spcPts val="0"/>
              </a:spcBef>
            </a:pPr>
            <a:r>
              <a:rPr lang="zh-TW" altLang="en-US" sz="14400" b="1" dirty="0">
                <a:solidFill>
                  <a:srgbClr val="898989"/>
                </a:solidFill>
                <a:latin typeface="HEITI TC MEDIUM" pitchFamily="2" charset="-128"/>
                <a:ea typeface="HEITI TC MEDIUM" pitchFamily="2" charset="-128"/>
                <a:hlinkClick r:id="rId10"/>
              </a:rPr>
              <a:t>戴敏育</a:t>
            </a:r>
            <a:r>
              <a:rPr lang="en-US" altLang="zh-TW" sz="14400" b="1" dirty="0">
                <a:solidFill>
                  <a:srgbClr val="898989"/>
                </a:solidFill>
                <a:latin typeface="HEITI TC MEDIUM" pitchFamily="2" charset="-128"/>
                <a:ea typeface="HEITI TC MEDIUM" pitchFamily="2" charset="-128"/>
              </a:rPr>
              <a:t> </a:t>
            </a:r>
            <a:r>
              <a:rPr lang="zh-TW" altLang="en-US" sz="14400" dirty="0">
                <a:solidFill>
                  <a:schemeClr val="accent1"/>
                </a:solidFill>
                <a:latin typeface="Heiti TC Medium" pitchFamily="2" charset="-128"/>
                <a:ea typeface="Heiti TC Medium" pitchFamily="2" charset="-128"/>
                <a:cs typeface="Calibri" panose="020F0502020204030204" pitchFamily="34" charset="0"/>
              </a:rPr>
              <a:t>副教授</a:t>
            </a:r>
            <a:endParaRPr lang="en-US" altLang="zh-TW" sz="14400" dirty="0">
              <a:solidFill>
                <a:schemeClr val="accent1"/>
              </a:solidFill>
              <a:latin typeface="Heiti TC Medium" pitchFamily="2" charset="-128"/>
              <a:ea typeface="Heiti TC Medium" pitchFamily="2" charset="-128"/>
              <a:cs typeface="Calibri" panose="020F0502020204030204" pitchFamily="34" charset="0"/>
            </a:endParaRPr>
          </a:p>
          <a:p>
            <a:pPr algn="ctr">
              <a:lnSpc>
                <a:spcPct val="120000"/>
              </a:lnSpc>
              <a:spcBef>
                <a:spcPts val="0"/>
              </a:spcBef>
            </a:pPr>
            <a:r>
              <a:rPr lang="en-US" altLang="zh-TW" sz="14000" b="1" dirty="0">
                <a:solidFill>
                  <a:srgbClr val="898989"/>
                </a:solidFill>
                <a:cs typeface="Calibri" panose="020F0502020204030204" pitchFamily="34" charset="0"/>
                <a:hlinkClick r:id="rId11"/>
              </a:rPr>
              <a:t>Min-Yuh Day</a:t>
            </a:r>
            <a:r>
              <a:rPr lang="en-US" altLang="zh-TW" sz="14000" b="1"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0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000" dirty="0">
                <a:solidFill>
                  <a:schemeClr val="accent1"/>
                </a:solidFill>
                <a:latin typeface="Calibri" panose="020F0502020204030204" pitchFamily="34" charset="0"/>
                <a:ea typeface="標楷體" pitchFamily="65" charset="-120"/>
                <a:cs typeface="Calibri" panose="020F0502020204030204" pitchFamily="34" charset="0"/>
              </a:rPr>
              <a:t>, Associate</a:t>
            </a:r>
            <a:r>
              <a:rPr lang="zh-TW" altLang="en-US" sz="140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000" dirty="0">
                <a:solidFill>
                  <a:schemeClr val="accent1"/>
                </a:solidFill>
                <a:latin typeface="Calibri" panose="020F0502020204030204" pitchFamily="34" charset="0"/>
                <a:ea typeface="標楷體" pitchFamily="65" charset="-120"/>
                <a:cs typeface="Calibri" panose="020F0502020204030204" pitchFamily="34" charset="0"/>
              </a:rPr>
              <a:t>Professor</a:t>
            </a:r>
            <a:endParaRPr kumimoji="0" lang="en-US" altLang="zh-TW" sz="14000" dirty="0">
              <a:solidFill>
                <a:schemeClr val="accent1"/>
              </a:solidFill>
              <a:latin typeface="Calibri" panose="020F0502020204030204" pitchFamily="34" charset="0"/>
              <a:ea typeface="標楷體" pitchFamily="65" charset="-120"/>
              <a:cs typeface="Calibri" panose="020F0502020204030204" pitchFamily="34" charset="0"/>
            </a:endParaRPr>
          </a:p>
          <a:p>
            <a:pPr algn="ctr">
              <a:lnSpc>
                <a:spcPct val="120000"/>
              </a:lnSpc>
              <a:spcBef>
                <a:spcPts val="600"/>
              </a:spcBef>
            </a:pPr>
            <a:r>
              <a:rPr lang="zh-TW" altLang="en-US" sz="14400" b="1" dirty="0">
                <a:latin typeface="HEITI TC MEDIUM" pitchFamily="2" charset="-128"/>
                <a:ea typeface="HEITI TC MEDIUM" pitchFamily="2" charset="-128"/>
                <a:cs typeface="DFKai-SB" panose="03000509000000000000" pitchFamily="49" charset="-120"/>
                <a:hlinkClick r:id="rId12"/>
              </a:rPr>
              <a:t>國立臺北大學</a:t>
            </a:r>
            <a:r>
              <a:rPr lang="zh-TW" altLang="en-US" sz="14400" b="1" dirty="0">
                <a:latin typeface="HEITI TC MEDIUM" pitchFamily="2" charset="-128"/>
                <a:ea typeface="HEITI TC MEDIUM" pitchFamily="2" charset="-128"/>
                <a:cs typeface="DFKai-SB" panose="03000509000000000000" pitchFamily="49" charset="-120"/>
              </a:rPr>
              <a:t> </a:t>
            </a:r>
            <a:r>
              <a:rPr lang="zh-TW" altLang="en-US" sz="14400" b="1" dirty="0">
                <a:latin typeface="HEITI TC MEDIUM" pitchFamily="2" charset="-128"/>
                <a:ea typeface="HEITI TC MEDIUM" pitchFamily="2" charset="-128"/>
                <a:cs typeface="DFKai-SB" panose="03000509000000000000" pitchFamily="49" charset="-120"/>
                <a:hlinkClick r:id="rId13"/>
              </a:rPr>
              <a:t>資訊管理研究所</a:t>
            </a:r>
            <a:endParaRPr lang="en-US" altLang="zh-TW" sz="14400" b="1" dirty="0">
              <a:latin typeface="HEITI TC MEDIUM" pitchFamily="2" charset="-128"/>
              <a:ea typeface="HEITI TC MEDIUM" pitchFamily="2" charset="-128"/>
              <a:cs typeface="DFKai-SB" panose="03000509000000000000" pitchFamily="49" charset="-120"/>
            </a:endParaRPr>
          </a:p>
          <a:p>
            <a:pPr algn="ctr">
              <a:lnSpc>
                <a:spcPct val="120000"/>
              </a:lnSpc>
              <a:spcBef>
                <a:spcPts val="600"/>
              </a:spcBef>
            </a:pPr>
            <a:r>
              <a:rPr lang="en-US" sz="8000" b="1" dirty="0">
                <a:latin typeface="Calibri" panose="020F0502020204030204" pitchFamily="34" charset="0"/>
                <a:cs typeface="Calibri" panose="020F0502020204030204" pitchFamily="34" charset="0"/>
                <a:hlinkClick r:id="rId14"/>
              </a:rPr>
              <a:t>Institute of Information Management</a:t>
            </a:r>
            <a:r>
              <a:rPr lang="en-US" sz="8000" b="1" dirty="0">
                <a:latin typeface="Calibri" panose="020F0502020204030204" pitchFamily="34" charset="0"/>
                <a:cs typeface="Calibri" panose="020F0502020204030204" pitchFamily="34" charset="0"/>
              </a:rPr>
              <a:t>, </a:t>
            </a:r>
            <a:r>
              <a:rPr lang="en-US" sz="8000" b="1" dirty="0">
                <a:latin typeface="Calibri" panose="020F0502020204030204" pitchFamily="34" charset="0"/>
                <a:cs typeface="Calibri" panose="020F0502020204030204" pitchFamily="34" charset="0"/>
                <a:hlinkClick r:id="rId12"/>
              </a:rPr>
              <a:t>National Taipei University</a:t>
            </a:r>
            <a:endParaRPr lang="en-US" altLang="zh-TW" sz="8000" b="1" dirty="0">
              <a:solidFill>
                <a:srgbClr val="898989"/>
              </a:solidFill>
              <a:latin typeface="Calibri" panose="020F0502020204030204" pitchFamily="34" charset="0"/>
              <a:cs typeface="Calibri" panose="020F0502020204030204" pitchFamily="34" charset="0"/>
              <a:hlinkClick r:id="rId15"/>
            </a:endParaRPr>
          </a:p>
          <a:p>
            <a:pPr algn="ctr">
              <a:lnSpc>
                <a:spcPct val="120000"/>
              </a:lnSpc>
              <a:spcBef>
                <a:spcPts val="600"/>
              </a:spcBef>
            </a:pPr>
            <a:r>
              <a:rPr lang="en-US" sz="4000" b="0" dirty="0">
                <a:latin typeface="Arial" panose="020B0604020202020204" pitchFamily="34" charset="0"/>
                <a:cs typeface="Arial" panose="020B0604020202020204" pitchFamily="34" charset="0"/>
                <a:hlinkClick r:id="rId16"/>
              </a:rPr>
              <a:t>https://web.ntpu.edu.tw/~myday</a:t>
            </a:r>
            <a:endParaRPr lang="en-US" sz="4000" b="0" dirty="0">
              <a:latin typeface="Arial" panose="020B0604020202020204" pitchFamily="34" charset="0"/>
              <a:cs typeface="Arial" panose="020B0604020202020204" pitchFamily="34" charset="0"/>
            </a:endParaRPr>
          </a:p>
          <a:p>
            <a:pPr algn="ctr">
              <a:lnSpc>
                <a:spcPct val="120000"/>
              </a:lnSpc>
              <a:spcBef>
                <a:spcPts val="600"/>
              </a:spcBef>
            </a:pPr>
            <a:r>
              <a:rPr lang="en-US" altLang="zh-TW" sz="3700" dirty="0">
                <a:solidFill>
                  <a:srgbClr val="898989"/>
                </a:solidFill>
                <a:cs typeface="Times New Roman" pitchFamily="18" charset="0"/>
              </a:rPr>
              <a:t>2022-05-19</a:t>
            </a:r>
            <a:endParaRPr lang="en-US" sz="3700" dirty="0">
              <a:solidFill>
                <a:schemeClr val="bg1">
                  <a:lumMod val="6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A262DE2-1D34-E3C6-DE54-669D6851EB03}"/>
              </a:ext>
            </a:extLst>
          </p:cNvPr>
          <p:cNvPicPr>
            <a:picLocks noChangeAspect="1"/>
          </p:cNvPicPr>
          <p:nvPr/>
        </p:nvPicPr>
        <p:blipFill>
          <a:blip r:embed="rId17"/>
          <a:stretch>
            <a:fillRect/>
          </a:stretch>
        </p:blipFill>
        <p:spPr>
          <a:xfrm>
            <a:off x="159435" y="127854"/>
            <a:ext cx="814493" cy="786014"/>
          </a:xfrm>
          <a:prstGeom prst="rect">
            <a:avLst/>
          </a:prstGeom>
        </p:spPr>
      </p:pic>
      <p:sp>
        <p:nvSpPr>
          <p:cNvPr id="17" name="圓角矩形 30">
            <a:extLst>
              <a:ext uri="{FF2B5EF4-FFF2-40B4-BE49-F238E27FC236}">
                <a16:creationId xmlns:a16="http://schemas.microsoft.com/office/drawing/2014/main" id="{E6A58927-0FF8-B33C-B417-625FE4E4AAA4}"/>
              </a:ext>
            </a:extLst>
          </p:cNvPr>
          <p:cNvSpPr/>
          <p:nvPr/>
        </p:nvSpPr>
        <p:spPr>
          <a:xfrm>
            <a:off x="4212356" y="94476"/>
            <a:ext cx="3767289" cy="884065"/>
          </a:xfrm>
          <a:prstGeom prst="roundRect">
            <a:avLst>
              <a:gd name="adj" fmla="val 9334"/>
            </a:avLst>
          </a:prstGeom>
          <a:solidFill>
            <a:srgbClr val="FFC000"/>
          </a:solidFill>
          <a:ln w="190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6000" b="1" dirty="0">
                <a:solidFill>
                  <a:srgbClr val="C00000"/>
                </a:solidFill>
                <a:latin typeface="Calibri" panose="020F0502020204030204" pitchFamily="34" charset="0"/>
                <a:cs typeface="Calibri" panose="020F0502020204030204" pitchFamily="34" charset="0"/>
              </a:rPr>
              <a:t>Q &amp; A</a:t>
            </a:r>
            <a:endParaRPr kumimoji="1" lang="zh-TW" altLang="en-US" sz="6000" b="1" dirty="0">
              <a:solidFill>
                <a:srgbClr val="C0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A5DE4A44-B898-15D9-C3EA-210D410E636F}"/>
              </a:ext>
            </a:extLst>
          </p:cNvPr>
          <p:cNvSpPr txBox="1"/>
          <p:nvPr/>
        </p:nvSpPr>
        <p:spPr>
          <a:xfrm>
            <a:off x="131059" y="877117"/>
            <a:ext cx="871244" cy="246221"/>
          </a:xfrm>
          <a:prstGeom prst="rect">
            <a:avLst/>
          </a:prstGeom>
          <a:noFill/>
        </p:spPr>
        <p:txBody>
          <a:bodyPr wrap="square" lIns="0" tIns="0" rIns="0" bIns="0">
            <a:spAutoFit/>
          </a:bodyPr>
          <a:lstStyle/>
          <a:p>
            <a:pPr algn="ctr"/>
            <a:r>
              <a:rPr lang="en-US" sz="1600" b="1" dirty="0"/>
              <a:t>NTOU</a:t>
            </a:r>
          </a:p>
        </p:txBody>
      </p:sp>
    </p:spTree>
    <p:extLst>
      <p:ext uri="{BB962C8B-B14F-4D97-AF65-F5344CB8AC3E}">
        <p14:creationId xmlns:p14="http://schemas.microsoft.com/office/powerpoint/2010/main" val="116217855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4C863-4E67-E144-9B0E-37A7E6E4039F}"/>
              </a:ext>
            </a:extLst>
          </p:cNvPr>
          <p:cNvSpPr>
            <a:spLocks noGrp="1"/>
          </p:cNvSpPr>
          <p:nvPr>
            <p:ph type="title"/>
          </p:nvPr>
        </p:nvSpPr>
        <p:spPr>
          <a:xfrm>
            <a:off x="484908" y="56102"/>
            <a:ext cx="11222181" cy="689486"/>
          </a:xfrm>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0524A52D-31A0-3140-9325-CC38F727F882}"/>
              </a:ext>
            </a:extLst>
          </p:cNvPr>
          <p:cNvSpPr>
            <a:spLocks noGrp="1"/>
          </p:cNvSpPr>
          <p:nvPr>
            <p:ph idx="1"/>
          </p:nvPr>
        </p:nvSpPr>
        <p:spPr>
          <a:xfrm>
            <a:off x="71504" y="858129"/>
            <a:ext cx="12048991" cy="5704115"/>
          </a:xfrm>
        </p:spPr>
        <p:txBody>
          <a:bodyPr>
            <a:noAutofit/>
          </a:bodyPr>
          <a:lstStyle/>
          <a:p>
            <a:pPr fontAlgn="t">
              <a:lnSpc>
                <a:spcPct val="120000"/>
              </a:lnSpc>
              <a:spcAft>
                <a:spcPts val="0"/>
              </a:spcAft>
            </a:pPr>
            <a:r>
              <a:rPr lang="en-US" sz="750" b="0" dirty="0"/>
              <a:t>Lewis Tunstall, Leandro von Werra, and Thomas Wolf (2022), Natural Language Processing with Transformers:  Building Language Applications with Hugging Face,  O'Reilly Media.</a:t>
            </a:r>
          </a:p>
          <a:p>
            <a:pPr fontAlgn="t">
              <a:lnSpc>
                <a:spcPct val="120000"/>
              </a:lnSpc>
              <a:spcAft>
                <a:spcPts val="0"/>
              </a:spcAft>
            </a:pPr>
            <a:r>
              <a:rPr lang="en-US" sz="750" b="0" dirty="0"/>
              <a:t>Denis Rothman (2021), Transformers for Natural Language Processing: Build innovative deep neural network architectures for NLP with Python, </a:t>
            </a:r>
            <a:r>
              <a:rPr lang="en-US" sz="750" b="0" dirty="0" err="1"/>
              <a:t>PyTorch</a:t>
            </a:r>
            <a:r>
              <a:rPr lang="en-US" sz="750" b="0" dirty="0"/>
              <a:t>, TensorFlow, BERT, </a:t>
            </a:r>
            <a:r>
              <a:rPr lang="en-US" sz="750" b="0" dirty="0" err="1"/>
              <a:t>RoBERTa</a:t>
            </a:r>
            <a:r>
              <a:rPr lang="en-US" sz="750" b="0" dirty="0"/>
              <a:t>, and more, </a:t>
            </a:r>
            <a:r>
              <a:rPr lang="en-US" sz="750" b="0" dirty="0" err="1"/>
              <a:t>Packt</a:t>
            </a:r>
            <a:r>
              <a:rPr lang="en-US" sz="750" b="0" dirty="0"/>
              <a:t> Publishing.</a:t>
            </a:r>
          </a:p>
          <a:p>
            <a:pPr fontAlgn="t">
              <a:lnSpc>
                <a:spcPct val="120000"/>
              </a:lnSpc>
              <a:spcAft>
                <a:spcPts val="0"/>
              </a:spcAft>
            </a:pPr>
            <a:r>
              <a:rPr lang="en-US" sz="750" b="0" dirty="0" err="1"/>
              <a:t>Savaş</a:t>
            </a:r>
            <a:r>
              <a:rPr lang="en-US" sz="750" b="0" dirty="0"/>
              <a:t> </a:t>
            </a:r>
            <a:r>
              <a:rPr lang="en-US" sz="750" b="0" dirty="0" err="1"/>
              <a:t>Yıldırım</a:t>
            </a:r>
            <a:r>
              <a:rPr lang="en-US" sz="750" b="0" dirty="0"/>
              <a:t> and </a:t>
            </a:r>
            <a:r>
              <a:rPr lang="en-US" sz="750" b="0" dirty="0" err="1"/>
              <a:t>Meysam</a:t>
            </a:r>
            <a:r>
              <a:rPr lang="en-US" sz="750" b="0" dirty="0"/>
              <a:t> </a:t>
            </a:r>
            <a:r>
              <a:rPr lang="en-US" sz="750" b="0" dirty="0" err="1"/>
              <a:t>Asgari-Chenaghlu</a:t>
            </a:r>
            <a:r>
              <a:rPr lang="en-US" sz="750" b="0" dirty="0"/>
              <a:t> (2021), Mastering Transformers: Build state-of-the-art models from scratch with advanced natural language processing techniques, </a:t>
            </a:r>
            <a:r>
              <a:rPr lang="en-US" sz="750" b="0" dirty="0" err="1"/>
              <a:t>Packt</a:t>
            </a:r>
            <a:r>
              <a:rPr lang="en-US" sz="750" b="0" dirty="0"/>
              <a:t> Publishing.</a:t>
            </a:r>
          </a:p>
          <a:p>
            <a:pPr fontAlgn="t">
              <a:lnSpc>
                <a:spcPct val="120000"/>
              </a:lnSpc>
              <a:spcAft>
                <a:spcPts val="0"/>
              </a:spcAft>
            </a:pPr>
            <a:r>
              <a:rPr lang="en-US" sz="750" b="0" dirty="0"/>
              <a:t>Sowmya </a:t>
            </a:r>
            <a:r>
              <a:rPr lang="en-US" sz="750" b="0" dirty="0" err="1"/>
              <a:t>Vajjala</a:t>
            </a:r>
            <a:r>
              <a:rPr lang="en-US" sz="750" b="0" dirty="0"/>
              <a:t>, Bodhisattwa Majumder, Anuj Gupta (2020), Practical Natural Language Processing: A Comprehensive Guide to Building Real-World NLP Systems, O'Reilly Media.</a:t>
            </a:r>
          </a:p>
          <a:p>
            <a:pPr fontAlgn="t">
              <a:lnSpc>
                <a:spcPct val="120000"/>
              </a:lnSpc>
              <a:spcAft>
                <a:spcPts val="0"/>
              </a:spcAft>
            </a:pPr>
            <a:r>
              <a:rPr lang="en-US" sz="750" b="0" dirty="0"/>
              <a:t>Campbell R. Harvey, Ashwin Ramachandran, Joey Santoro, Fred Ehrsam (2021), </a:t>
            </a:r>
            <a:r>
              <a:rPr lang="en-US" sz="750" b="0" dirty="0" err="1"/>
              <a:t>DeFi</a:t>
            </a:r>
            <a:r>
              <a:rPr lang="en-US" sz="750" b="0" dirty="0"/>
              <a:t> and the Future of Finance, Wiley</a:t>
            </a:r>
          </a:p>
          <a:p>
            <a:pPr fontAlgn="t">
              <a:lnSpc>
                <a:spcPct val="120000"/>
              </a:lnSpc>
              <a:spcAft>
                <a:spcPts val="0"/>
              </a:spcAft>
            </a:pPr>
            <a:r>
              <a:rPr lang="en-US" sz="750" b="0" dirty="0" err="1"/>
              <a:t>Aurélien</a:t>
            </a:r>
            <a:r>
              <a:rPr lang="en-US" sz="750" b="0" dirty="0"/>
              <a:t> </a:t>
            </a:r>
            <a:r>
              <a:rPr lang="en-US" sz="750" b="0" dirty="0" err="1"/>
              <a:t>Géron</a:t>
            </a:r>
            <a:r>
              <a:rPr lang="en-US" sz="750" b="0" dirty="0"/>
              <a:t> (2019), Hands-On Machine Learning with Scikit-Learn, </a:t>
            </a:r>
            <a:r>
              <a:rPr lang="en-US" sz="750" b="0" dirty="0" err="1"/>
              <a:t>Keras</a:t>
            </a:r>
            <a:r>
              <a:rPr lang="en-US" sz="750" b="0" dirty="0"/>
              <a:t>, and TensorFlow: Concepts, Tools, and Techniques to Build Intelligent Systems, 2nd Edition, O’Reilly Media.</a:t>
            </a:r>
          </a:p>
          <a:p>
            <a:pPr fontAlgn="t">
              <a:lnSpc>
                <a:spcPct val="120000"/>
              </a:lnSpc>
              <a:spcAft>
                <a:spcPts val="0"/>
              </a:spcAft>
            </a:pPr>
            <a:r>
              <a:rPr lang="en-US" sz="750" b="0" dirty="0"/>
              <a:t>Paolo </a:t>
            </a:r>
            <a:r>
              <a:rPr lang="en-US" sz="750" b="0" dirty="0" err="1"/>
              <a:t>Sironi</a:t>
            </a:r>
            <a:r>
              <a:rPr lang="en-US" sz="750" b="0" dirty="0"/>
              <a:t> (2016), FinTech Innovation: From Robo-Advisors to Goal Based Investing and Gamification, Wiley.</a:t>
            </a:r>
          </a:p>
          <a:p>
            <a:pPr fontAlgn="t">
              <a:lnSpc>
                <a:spcPct val="120000"/>
              </a:lnSpc>
              <a:spcAft>
                <a:spcPts val="0"/>
              </a:spcAft>
            </a:pPr>
            <a:r>
              <a:rPr lang="en-US" sz="750" b="0" dirty="0"/>
              <a:t>Matt </a:t>
            </a:r>
            <a:r>
              <a:rPr lang="en-US" sz="750" b="0" dirty="0" err="1"/>
              <a:t>Fortnow</a:t>
            </a:r>
            <a:r>
              <a:rPr lang="en-US" sz="750" b="0" dirty="0"/>
              <a:t> and </a:t>
            </a:r>
            <a:r>
              <a:rPr lang="en-US" sz="750" b="0" dirty="0" err="1"/>
              <a:t>QuHarrison</a:t>
            </a:r>
            <a:r>
              <a:rPr lang="en-US" sz="750" b="0" dirty="0"/>
              <a:t> Terry (2021), The NFT Handbook - How to Create, Sell and Buy Non-Fungible Tokens, Wiley</a:t>
            </a:r>
          </a:p>
          <a:p>
            <a:pPr fontAlgn="t">
              <a:lnSpc>
                <a:spcPct val="120000"/>
              </a:lnSpc>
              <a:spcAft>
                <a:spcPts val="0"/>
              </a:spcAft>
            </a:pPr>
            <a:r>
              <a:rPr lang="en-US" sz="750" b="0" dirty="0"/>
              <a:t>Parma Bains, Mohamed </a:t>
            </a:r>
            <a:r>
              <a:rPr lang="en-US" sz="750" b="0" dirty="0" err="1"/>
              <a:t>Diaby</a:t>
            </a:r>
            <a:r>
              <a:rPr lang="en-US" sz="750" b="0" dirty="0"/>
              <a:t>, Dimitris </a:t>
            </a:r>
            <a:r>
              <a:rPr lang="en-US" sz="750" b="0" dirty="0" err="1"/>
              <a:t>Drakopoulos</a:t>
            </a:r>
            <a:r>
              <a:rPr lang="en-US" sz="750" b="0" dirty="0"/>
              <a:t>, Julia </a:t>
            </a:r>
            <a:r>
              <a:rPr lang="en-US" sz="750" b="0" dirty="0" err="1"/>
              <a:t>Faltermeier</a:t>
            </a:r>
            <a:r>
              <a:rPr lang="en-US" sz="750" b="0" dirty="0"/>
              <a:t>, Federico Grinberg, Evan </a:t>
            </a:r>
            <a:r>
              <a:rPr lang="en-US" sz="750" b="0" dirty="0" err="1"/>
              <a:t>Papageorgiou</a:t>
            </a:r>
            <a:r>
              <a:rPr lang="en-US" sz="750" b="0" dirty="0"/>
              <a:t>, Dmitri Petrov, Patrick Schneider, and Nobu Sugimoto (2021), </a:t>
            </a:r>
            <a:br>
              <a:rPr lang="en-US" sz="750" b="0" dirty="0"/>
            </a:br>
            <a:r>
              <a:rPr lang="en-US" sz="750" b="0" dirty="0"/>
              <a:t>The Crypto Ecosystem and Financial Stability Challenges, International Monetary Fund, October 2021</a:t>
            </a:r>
          </a:p>
          <a:p>
            <a:pPr fontAlgn="t">
              <a:lnSpc>
                <a:spcPct val="120000"/>
              </a:lnSpc>
              <a:spcAft>
                <a:spcPts val="0"/>
              </a:spcAft>
            </a:pPr>
            <a:r>
              <a:rPr lang="en-US" sz="750" b="0" dirty="0"/>
              <a:t>Ramesh Sharda, </a:t>
            </a:r>
            <a:r>
              <a:rPr lang="en-US" sz="750" b="0" dirty="0" err="1"/>
              <a:t>Dursun</a:t>
            </a:r>
            <a:r>
              <a:rPr lang="en-US" sz="750" b="0" dirty="0"/>
              <a:t> </a:t>
            </a:r>
            <a:r>
              <a:rPr lang="en-US" sz="750" b="0" dirty="0" err="1"/>
              <a:t>Delen</a:t>
            </a:r>
            <a:r>
              <a:rPr lang="en-US" sz="750" b="0" dirty="0"/>
              <a:t>, and Efraim Turban (2017), “Business Intelligence, Analytics, and Data Science: A Managerial Perspective”, 4th Edition, Pearson</a:t>
            </a:r>
          </a:p>
          <a:p>
            <a:pPr fontAlgn="t">
              <a:lnSpc>
                <a:spcPct val="120000"/>
              </a:lnSpc>
              <a:spcAft>
                <a:spcPts val="0"/>
              </a:spcAft>
            </a:pPr>
            <a:r>
              <a:rPr lang="en-US" sz="750" b="0" dirty="0"/>
              <a:t>Frederic S. Mishkin (2015), “The Economics of Money, Banking and Financial Markets”, 11th Edition, Pearson</a:t>
            </a:r>
          </a:p>
          <a:p>
            <a:pPr fontAlgn="t">
              <a:lnSpc>
                <a:spcPct val="120000"/>
              </a:lnSpc>
              <a:spcAft>
                <a:spcPts val="0"/>
              </a:spcAft>
            </a:pPr>
            <a:r>
              <a:rPr lang="en-US" sz="750" b="0" dirty="0"/>
              <a:t>Xiao-</a:t>
            </a:r>
            <a:r>
              <a:rPr lang="en-US" sz="750" b="0" dirty="0" err="1"/>
              <a:t>lin</a:t>
            </a:r>
            <a:r>
              <a:rPr lang="en-US" sz="750" b="0" dirty="0"/>
              <a:t> Zheng, Meng-</a:t>
            </a:r>
            <a:r>
              <a:rPr lang="en-US" sz="750" b="0" dirty="0" err="1"/>
              <a:t>ying</a:t>
            </a:r>
            <a:r>
              <a:rPr lang="en-US" sz="750" b="0" dirty="0"/>
              <a:t> Zhu, Qi-</a:t>
            </a:r>
            <a:r>
              <a:rPr lang="en-US" sz="750" b="0" dirty="0" err="1"/>
              <a:t>bing</a:t>
            </a:r>
            <a:r>
              <a:rPr lang="en-US" sz="750" b="0" dirty="0"/>
              <a:t> Li, Chao-chao Chen, and Yan-chao Tan (2019), "</a:t>
            </a:r>
            <a:r>
              <a:rPr lang="en-US" sz="750" b="0" dirty="0" err="1"/>
              <a:t>Finbrain</a:t>
            </a:r>
            <a:r>
              <a:rPr lang="en-US" sz="750" b="0" dirty="0"/>
              <a:t>: When finance meets AI 2.0." Frontiers of Information Technology &amp; Electronic Engineering 20, no. 7, pp. 914-924</a:t>
            </a:r>
          </a:p>
          <a:p>
            <a:pPr fontAlgn="t">
              <a:lnSpc>
                <a:spcPct val="120000"/>
              </a:lnSpc>
              <a:spcAft>
                <a:spcPts val="0"/>
              </a:spcAft>
            </a:pPr>
            <a:r>
              <a:rPr lang="en-US" sz="750" b="0" dirty="0" err="1"/>
              <a:t>Liye</a:t>
            </a:r>
            <a:r>
              <a:rPr lang="en-US" sz="750" b="0" dirty="0"/>
              <a:t> Ma and </a:t>
            </a:r>
            <a:r>
              <a:rPr lang="en-US" sz="750" b="0" dirty="0" err="1"/>
              <a:t>Baohong</a:t>
            </a:r>
            <a:r>
              <a:rPr lang="en-US" sz="750" b="0" dirty="0"/>
              <a:t> Sun (2020), "Machine learning and AI in marketing – Connecting computing power to human insights." International Journal of Research in Marketing, 37, no. 3, 481-504.</a:t>
            </a:r>
          </a:p>
          <a:p>
            <a:pPr fontAlgn="t">
              <a:lnSpc>
                <a:spcPct val="120000"/>
              </a:lnSpc>
              <a:spcAft>
                <a:spcPts val="0"/>
              </a:spcAft>
            </a:pPr>
            <a:r>
              <a:rPr lang="en-US" sz="750" b="0" dirty="0"/>
              <a:t>Ahmet Murat </a:t>
            </a:r>
            <a:r>
              <a:rPr lang="en-US" sz="750" b="0" dirty="0" err="1"/>
              <a:t>Ozbayoglu</a:t>
            </a:r>
            <a:r>
              <a:rPr lang="en-US" sz="750" b="0" dirty="0"/>
              <a:t>, Mehmet </a:t>
            </a:r>
            <a:r>
              <a:rPr lang="en-US" sz="750" b="0" dirty="0" err="1"/>
              <a:t>Ugur</a:t>
            </a:r>
            <a:r>
              <a:rPr lang="en-US" sz="750" b="0" dirty="0"/>
              <a:t> </a:t>
            </a:r>
            <a:r>
              <a:rPr lang="en-US" sz="750" b="0" dirty="0" err="1"/>
              <a:t>Gudelek</a:t>
            </a:r>
            <a:r>
              <a:rPr lang="en-US" sz="750" b="0" dirty="0"/>
              <a:t>, and Omer </a:t>
            </a:r>
            <a:r>
              <a:rPr lang="en-US" sz="750" b="0" dirty="0" err="1"/>
              <a:t>Berat</a:t>
            </a:r>
            <a:r>
              <a:rPr lang="en-US" sz="750" b="0" dirty="0"/>
              <a:t> </a:t>
            </a:r>
            <a:r>
              <a:rPr lang="en-US" sz="750" b="0" dirty="0" err="1"/>
              <a:t>Sezer</a:t>
            </a:r>
            <a:r>
              <a:rPr lang="en-US" sz="750" b="0" dirty="0"/>
              <a:t> (2020). "Deep learning for financial applications: A survey." Applied Soft Computing (2020): 106384.</a:t>
            </a:r>
          </a:p>
          <a:p>
            <a:pPr fontAlgn="t">
              <a:lnSpc>
                <a:spcPct val="120000"/>
              </a:lnSpc>
              <a:spcAft>
                <a:spcPts val="0"/>
              </a:spcAft>
            </a:pPr>
            <a:r>
              <a:rPr lang="en-US" sz="750" b="0" dirty="0"/>
              <a:t>Omer </a:t>
            </a:r>
            <a:r>
              <a:rPr lang="en-US" sz="750" b="0" dirty="0" err="1"/>
              <a:t>Berat</a:t>
            </a:r>
            <a:r>
              <a:rPr lang="en-US" sz="750" b="0" dirty="0"/>
              <a:t> </a:t>
            </a:r>
            <a:r>
              <a:rPr lang="en-US" sz="750" b="0" dirty="0" err="1"/>
              <a:t>Sezer</a:t>
            </a:r>
            <a:r>
              <a:rPr lang="en-US" sz="750" b="0" dirty="0"/>
              <a:t>, Mehmet </a:t>
            </a:r>
            <a:r>
              <a:rPr lang="en-US" sz="750" b="0" dirty="0" err="1"/>
              <a:t>Ugur</a:t>
            </a:r>
            <a:r>
              <a:rPr lang="en-US" sz="750" b="0" dirty="0"/>
              <a:t> </a:t>
            </a:r>
            <a:r>
              <a:rPr lang="en-US" sz="750" b="0" dirty="0" err="1"/>
              <a:t>Gudelek</a:t>
            </a:r>
            <a:r>
              <a:rPr lang="en-US" sz="750" b="0" dirty="0"/>
              <a:t>, and Ahmet Murat </a:t>
            </a:r>
            <a:r>
              <a:rPr lang="en-US" sz="750" b="0" dirty="0" err="1"/>
              <a:t>Ozbayoglu</a:t>
            </a:r>
            <a:r>
              <a:rPr lang="en-US" sz="750" b="0" dirty="0"/>
              <a:t> (2020), "Financial time series forecasting with deep learning: A systematic literature review: 2005–2019." Applied Soft Computing 90 (2020): 106181.</a:t>
            </a:r>
          </a:p>
          <a:p>
            <a:pPr fontAlgn="t">
              <a:lnSpc>
                <a:spcPct val="120000"/>
              </a:lnSpc>
              <a:spcAft>
                <a:spcPts val="0"/>
              </a:spcAft>
            </a:pPr>
            <a:r>
              <a:rPr lang="en-US" sz="750" b="0" dirty="0"/>
              <a:t>Ji, S., Pan, S., Cambria, E., </a:t>
            </a:r>
            <a:r>
              <a:rPr lang="en-US" sz="750" b="0" dirty="0" err="1"/>
              <a:t>Marttinen</a:t>
            </a:r>
            <a:r>
              <a:rPr lang="en-US" sz="750" b="0" dirty="0"/>
              <a:t>, P., &amp; Philip, S. Y. (2021). “A survey on knowledge graphs: Representation, acquisition, and applications.” IEEE Transactions on Neural Networks and Learning Systems.</a:t>
            </a:r>
          </a:p>
          <a:p>
            <a:pPr fontAlgn="t">
              <a:lnSpc>
                <a:spcPct val="120000"/>
              </a:lnSpc>
              <a:spcAft>
                <a:spcPts val="0"/>
              </a:spcAft>
            </a:pPr>
            <a:r>
              <a:rPr lang="en-US" sz="750" b="0" dirty="0"/>
              <a:t>Min-</a:t>
            </a:r>
            <a:r>
              <a:rPr lang="en-US" sz="750" b="0" dirty="0" err="1"/>
              <a:t>Yuh</a:t>
            </a:r>
            <a:r>
              <a:rPr lang="en-US" sz="750" b="0" dirty="0"/>
              <a:t> Day, </a:t>
            </a:r>
            <a:r>
              <a:rPr lang="en-US" sz="750" b="0" dirty="0" err="1"/>
              <a:t>Yirung</a:t>
            </a:r>
            <a:r>
              <a:rPr lang="en-US" sz="750" b="0" dirty="0"/>
              <a:t> Cheng, </a:t>
            </a:r>
            <a:r>
              <a:rPr lang="en-US" sz="750" b="0" dirty="0" err="1"/>
              <a:t>Paoyu</a:t>
            </a:r>
            <a:r>
              <a:rPr lang="en-US" sz="750" b="0" dirty="0"/>
              <a:t> Huang, and </a:t>
            </a:r>
            <a:r>
              <a:rPr lang="en-US" sz="750" b="0" dirty="0" err="1"/>
              <a:t>Yensen</a:t>
            </a:r>
            <a:r>
              <a:rPr lang="en-US" sz="750" b="0" dirty="0"/>
              <a:t> Ni (2022), "The profitability of trading US stocks in Quarter 4 - evidence from trading signals emitted by SOI and RSI", Applied Economics Letters, 17 February 2022, pp. 1-6.</a:t>
            </a:r>
          </a:p>
          <a:p>
            <a:pPr fontAlgn="t">
              <a:lnSpc>
                <a:spcPct val="120000"/>
              </a:lnSpc>
              <a:spcAft>
                <a:spcPts val="0"/>
              </a:spcAft>
            </a:pPr>
            <a:r>
              <a:rPr lang="en-US" sz="750" b="0" dirty="0" err="1"/>
              <a:t>Kuei</a:t>
            </a:r>
            <a:r>
              <a:rPr lang="en-US" sz="750" b="0" dirty="0"/>
              <a:t>-Hui Cheng, Min-</a:t>
            </a:r>
            <a:r>
              <a:rPr lang="en-US" sz="750" b="0" dirty="0" err="1"/>
              <a:t>Yuh</a:t>
            </a:r>
            <a:r>
              <a:rPr lang="en-US" sz="750" b="0" dirty="0"/>
              <a:t> Day, and Hsiao-</a:t>
            </a:r>
            <a:r>
              <a:rPr lang="en-US" sz="750" b="0" dirty="0" err="1"/>
              <a:t>Lun</a:t>
            </a:r>
            <a:r>
              <a:rPr lang="en-US" sz="750" b="0" dirty="0"/>
              <a:t> Lin (2021), "The Impact of Revenue Key Audit Matters on the Difference between Self-declared and Audited Revenue", Taiwan Accounting Review, Volume 17, Number 2, December 2021, pp. 309-356.</a:t>
            </a:r>
          </a:p>
          <a:p>
            <a:pPr fontAlgn="t">
              <a:lnSpc>
                <a:spcPct val="120000"/>
              </a:lnSpc>
              <a:spcAft>
                <a:spcPts val="0"/>
              </a:spcAft>
            </a:pPr>
            <a:r>
              <a:rPr lang="en-US" sz="750" b="0" dirty="0" err="1"/>
              <a:t>Yulu</a:t>
            </a:r>
            <a:r>
              <a:rPr lang="en-US" sz="750" b="0" dirty="0"/>
              <a:t> Liao, Min-</a:t>
            </a:r>
            <a:r>
              <a:rPr lang="en-US" sz="750" b="0" dirty="0" err="1"/>
              <a:t>Yuh</a:t>
            </a:r>
            <a:r>
              <a:rPr lang="en-US" sz="750" b="0" dirty="0"/>
              <a:t> Day, </a:t>
            </a:r>
            <a:r>
              <a:rPr lang="en-US" sz="750" b="0" dirty="0" err="1"/>
              <a:t>Yirung</a:t>
            </a:r>
            <a:r>
              <a:rPr lang="en-US" sz="750" b="0" dirty="0"/>
              <a:t> Cheng, </a:t>
            </a:r>
            <a:r>
              <a:rPr lang="en-US" sz="750" b="0" dirty="0" err="1"/>
              <a:t>Paoyu</a:t>
            </a:r>
            <a:r>
              <a:rPr lang="en-US" sz="750" b="0" dirty="0"/>
              <a:t> Huang, and </a:t>
            </a:r>
            <a:r>
              <a:rPr lang="en-US" sz="750" b="0" dirty="0" err="1"/>
              <a:t>Yensen</a:t>
            </a:r>
            <a:r>
              <a:rPr lang="en-US" sz="750" b="0" dirty="0"/>
              <a:t> Ni (2021), "The profitability of Technical Trading for Hotel Stocks Under COVID-19 Pandemic", Journal of Computers, Volume 32, Number 5, October 2021, pp. 44-54.</a:t>
            </a:r>
          </a:p>
          <a:p>
            <a:pPr fontAlgn="t">
              <a:lnSpc>
                <a:spcPct val="120000"/>
              </a:lnSpc>
              <a:spcAft>
                <a:spcPts val="0"/>
              </a:spcAft>
            </a:pPr>
            <a:r>
              <a:rPr lang="en-US" sz="750" b="0" dirty="0" err="1"/>
              <a:t>Yulu</a:t>
            </a:r>
            <a:r>
              <a:rPr lang="en-US" sz="750" b="0" dirty="0"/>
              <a:t> Liao, Min-</a:t>
            </a:r>
            <a:r>
              <a:rPr lang="en-US" sz="750" b="0" dirty="0" err="1"/>
              <a:t>Yuh</a:t>
            </a:r>
            <a:r>
              <a:rPr lang="en-US" sz="750" b="0" dirty="0"/>
              <a:t> Day, </a:t>
            </a:r>
            <a:r>
              <a:rPr lang="en-US" sz="750" b="0" dirty="0" err="1"/>
              <a:t>Yirung</a:t>
            </a:r>
            <a:r>
              <a:rPr lang="en-US" sz="750" b="0" dirty="0"/>
              <a:t> Cheng, </a:t>
            </a:r>
            <a:r>
              <a:rPr lang="en-US" sz="750" b="0" dirty="0" err="1"/>
              <a:t>Paoyu</a:t>
            </a:r>
            <a:r>
              <a:rPr lang="en-US" sz="750" b="0" dirty="0"/>
              <a:t> Huang, and </a:t>
            </a:r>
            <a:r>
              <a:rPr lang="en-US" sz="750" b="0" dirty="0" err="1"/>
              <a:t>Yensen</a:t>
            </a:r>
            <a:r>
              <a:rPr lang="en-US" sz="750" b="0" dirty="0"/>
              <a:t> Ni (2021), "Does CBOE volatility index jumped or located at a higher level matter for evaluating DJ 30, NASDAQ, and S&amp;P500 index subsequent performance", Journal of Computers, Volume 32, Number 4, August 2021, pp. 57-66. </a:t>
            </a:r>
          </a:p>
          <a:p>
            <a:pPr fontAlgn="t">
              <a:lnSpc>
                <a:spcPct val="120000"/>
              </a:lnSpc>
              <a:spcAft>
                <a:spcPts val="0"/>
              </a:spcAft>
            </a:pPr>
            <a:r>
              <a:rPr lang="en-US" sz="750" b="0" dirty="0"/>
              <a:t>Min-</a:t>
            </a:r>
            <a:r>
              <a:rPr lang="en-US" sz="750" b="0" dirty="0" err="1"/>
              <a:t>Yuh</a:t>
            </a:r>
            <a:r>
              <a:rPr lang="en-US" sz="750" b="0" dirty="0"/>
              <a:t> Day, Pao-Yu Huang, </a:t>
            </a:r>
            <a:r>
              <a:rPr lang="en-US" sz="750" b="0" dirty="0" err="1"/>
              <a:t>Yirung</a:t>
            </a:r>
            <a:r>
              <a:rPr lang="en-US" sz="750" b="0" dirty="0"/>
              <a:t> Cheng, Yin-Tzu Lin, and </a:t>
            </a:r>
            <a:r>
              <a:rPr lang="en-US" sz="750" b="0" dirty="0" err="1"/>
              <a:t>Yensen</a:t>
            </a:r>
            <a:r>
              <a:rPr lang="en-US" sz="750" b="0" dirty="0"/>
              <a:t> Ni (2021), "Profitable day trading Bitcoin futures following continuous bullish (bearish) candlesticks", Applied Economics Letters, 16 March 2021, pp. 1-8. </a:t>
            </a:r>
          </a:p>
          <a:p>
            <a:pPr fontAlgn="t">
              <a:lnSpc>
                <a:spcPct val="120000"/>
              </a:lnSpc>
              <a:spcAft>
                <a:spcPts val="0"/>
              </a:spcAft>
            </a:pPr>
            <a:r>
              <a:rPr lang="en-US" sz="750" b="0" dirty="0" err="1"/>
              <a:t>Yensen</a:t>
            </a:r>
            <a:r>
              <a:rPr lang="en-US" sz="750" b="0" dirty="0"/>
              <a:t> Ni, Min-</a:t>
            </a:r>
            <a:r>
              <a:rPr lang="en-US" sz="750" b="0" dirty="0" err="1"/>
              <a:t>Yuh</a:t>
            </a:r>
            <a:r>
              <a:rPr lang="en-US" sz="750" b="0" dirty="0"/>
              <a:t> Day, and </a:t>
            </a:r>
            <a:r>
              <a:rPr lang="en-US" sz="750" b="0" dirty="0" err="1"/>
              <a:t>Paoyu</a:t>
            </a:r>
            <a:r>
              <a:rPr lang="en-US" sz="750" b="0" dirty="0"/>
              <a:t> Huang (2020), "Trading Stocks Following Sharp Movements in the USDX, GBP/USD, and USD/CNY", Financial Innovation, Volume 6, 35, 2020, pp. 1-17.</a:t>
            </a:r>
          </a:p>
          <a:p>
            <a:pPr fontAlgn="t">
              <a:lnSpc>
                <a:spcPct val="120000"/>
              </a:lnSpc>
              <a:spcAft>
                <a:spcPts val="0"/>
              </a:spcAft>
            </a:pPr>
            <a:r>
              <a:rPr lang="en-US" sz="750" b="0" dirty="0" err="1"/>
              <a:t>Yensen</a:t>
            </a:r>
            <a:r>
              <a:rPr lang="en-US" sz="750" b="0" dirty="0"/>
              <a:t> Ni, Min-</a:t>
            </a:r>
            <a:r>
              <a:rPr lang="en-US" sz="750" b="0" dirty="0" err="1"/>
              <a:t>Yuh</a:t>
            </a:r>
            <a:r>
              <a:rPr lang="en-US" sz="750" b="0" dirty="0"/>
              <a:t> Day, </a:t>
            </a:r>
            <a:r>
              <a:rPr lang="en-US" sz="750" b="0" dirty="0" err="1"/>
              <a:t>Paoyu</a:t>
            </a:r>
            <a:r>
              <a:rPr lang="en-US" sz="750" b="0" dirty="0"/>
              <a:t> Huang, and Shang-Ru </a:t>
            </a:r>
            <a:r>
              <a:rPr lang="en-US" sz="750" b="0" dirty="0" err="1"/>
              <a:t>Yua</a:t>
            </a:r>
            <a:r>
              <a:rPr lang="en-US" sz="750" b="0" dirty="0"/>
              <a:t> (2020), "The profitability of Bollinger Bands: Evidence from the constituent stocks of Taiwan 50", </a:t>
            </a:r>
            <a:r>
              <a:rPr lang="en-US" sz="750" b="0" dirty="0" err="1"/>
              <a:t>Physica</a:t>
            </a:r>
            <a:r>
              <a:rPr lang="en-US" sz="750" b="0" dirty="0"/>
              <a:t> A: Statistical Mechanics and its Applications, Volume 551, 1 August 2020, 124144, pp. 1-14. </a:t>
            </a:r>
          </a:p>
          <a:p>
            <a:pPr fontAlgn="t">
              <a:lnSpc>
                <a:spcPct val="120000"/>
              </a:lnSpc>
              <a:spcAft>
                <a:spcPts val="0"/>
              </a:spcAft>
            </a:pPr>
            <a:r>
              <a:rPr lang="en-US" sz="750" b="0" dirty="0" err="1"/>
              <a:t>Yensen</a:t>
            </a:r>
            <a:r>
              <a:rPr lang="en-US" sz="750" b="0" dirty="0"/>
              <a:t> Ni, </a:t>
            </a:r>
            <a:r>
              <a:rPr lang="en-US" sz="750" b="0" dirty="0" err="1"/>
              <a:t>Paoyu</a:t>
            </a:r>
            <a:r>
              <a:rPr lang="en-US" sz="750" b="0" dirty="0"/>
              <a:t> Huang, </a:t>
            </a:r>
            <a:r>
              <a:rPr lang="en-US" sz="750" b="0" dirty="0" err="1"/>
              <a:t>Yaochia</a:t>
            </a:r>
            <a:r>
              <a:rPr lang="en-US" sz="750" b="0" dirty="0"/>
              <a:t> Ku, </a:t>
            </a:r>
            <a:r>
              <a:rPr lang="en-US" sz="750" b="0" dirty="0" err="1"/>
              <a:t>Yiching</a:t>
            </a:r>
            <a:r>
              <a:rPr lang="en-US" sz="750" b="0" dirty="0"/>
              <a:t> Liao, and Min-</a:t>
            </a:r>
            <a:r>
              <a:rPr lang="en-US" sz="750" b="0" dirty="0" err="1"/>
              <a:t>Yuh</a:t>
            </a:r>
            <a:r>
              <a:rPr lang="en-US" sz="750" b="0" dirty="0"/>
              <a:t> Day (2020), "Investing Strategies as Stochastic Oscillator Indicators Staying in Overreaction Zones for Consecutive Days with Big Data Concerns", Journal of Computers, Volume 31, Number 1, February 2020, pp. 1-17. </a:t>
            </a:r>
          </a:p>
          <a:p>
            <a:pPr fontAlgn="t">
              <a:lnSpc>
                <a:spcPct val="120000"/>
              </a:lnSpc>
              <a:spcAft>
                <a:spcPts val="0"/>
              </a:spcAft>
            </a:pPr>
            <a:r>
              <a:rPr lang="en-US" sz="750" b="0" dirty="0" err="1"/>
              <a:t>Yensen</a:t>
            </a:r>
            <a:r>
              <a:rPr lang="en-US" sz="750" b="0" dirty="0"/>
              <a:t> Ni, Manhwa Wu, Min-</a:t>
            </a:r>
            <a:r>
              <a:rPr lang="en-US" sz="750" b="0" dirty="0" err="1"/>
              <a:t>Yuh</a:t>
            </a:r>
            <a:r>
              <a:rPr lang="en-US" sz="750" b="0" dirty="0"/>
              <a:t> Day, and </a:t>
            </a:r>
            <a:r>
              <a:rPr lang="en-US" sz="750" b="0" dirty="0" err="1"/>
              <a:t>Paoyu</a:t>
            </a:r>
            <a:r>
              <a:rPr lang="en-US" sz="750" b="0" dirty="0"/>
              <a:t> Huang (2020), "Do sharp movements in oil prices matter for stock markets?", </a:t>
            </a:r>
            <a:r>
              <a:rPr lang="en-US" sz="750" b="0" dirty="0" err="1"/>
              <a:t>Physica</a:t>
            </a:r>
            <a:r>
              <a:rPr lang="en-US" sz="750" b="0" dirty="0"/>
              <a:t> A: Statistical Mechanics and its Applications, Volume 539, 1 February 2020, pp. 1-11.</a:t>
            </a:r>
          </a:p>
          <a:p>
            <a:pPr fontAlgn="t">
              <a:lnSpc>
                <a:spcPct val="120000"/>
              </a:lnSpc>
              <a:spcAft>
                <a:spcPts val="0"/>
              </a:spcAft>
            </a:pPr>
            <a:r>
              <a:rPr lang="en-US" sz="750" b="0" dirty="0"/>
              <a:t>Min-</a:t>
            </a:r>
            <a:r>
              <a:rPr lang="en-US" sz="750" b="0" dirty="0" err="1"/>
              <a:t>Yuh</a:t>
            </a:r>
            <a:r>
              <a:rPr lang="en-US" sz="750" b="0" dirty="0"/>
              <a:t> Day, </a:t>
            </a:r>
            <a:r>
              <a:rPr lang="en-US" sz="750" b="0" dirty="0" err="1"/>
              <a:t>Paoyu</a:t>
            </a:r>
            <a:r>
              <a:rPr lang="en-US" sz="750" b="0" dirty="0"/>
              <a:t> Huang, and </a:t>
            </a:r>
            <a:r>
              <a:rPr lang="en-US" sz="750" b="0" dirty="0" err="1"/>
              <a:t>Yensen</a:t>
            </a:r>
            <a:r>
              <a:rPr lang="en-US" sz="750" b="0" dirty="0"/>
              <a:t> Ni (2019), "Trading as sharp movements in oil prices and technical trading signals emitted with big data concerns", </a:t>
            </a:r>
            <a:r>
              <a:rPr lang="en-US" sz="750" b="0" dirty="0" err="1"/>
              <a:t>Physica</a:t>
            </a:r>
            <a:r>
              <a:rPr lang="en-US" sz="750" b="0" dirty="0"/>
              <a:t> A: Statistical Mechanics and its Applications, Volume 525, 1 July 2019, pp. 349-372.</a:t>
            </a:r>
          </a:p>
          <a:p>
            <a:pPr fontAlgn="t">
              <a:lnSpc>
                <a:spcPct val="120000"/>
              </a:lnSpc>
              <a:spcAft>
                <a:spcPts val="0"/>
              </a:spcAft>
            </a:pPr>
            <a:r>
              <a:rPr lang="en-US" sz="750" b="0" dirty="0" err="1"/>
              <a:t>Yensen</a:t>
            </a:r>
            <a:r>
              <a:rPr lang="en-US" sz="750" b="0" dirty="0"/>
              <a:t> Ni, Min-</a:t>
            </a:r>
            <a:r>
              <a:rPr lang="en-US" sz="750" b="0" dirty="0" err="1"/>
              <a:t>Yuh</a:t>
            </a:r>
            <a:r>
              <a:rPr lang="en-US" sz="750" b="0" dirty="0"/>
              <a:t> Day, and </a:t>
            </a:r>
            <a:r>
              <a:rPr lang="en-US" sz="750" b="0" dirty="0" err="1"/>
              <a:t>Paoyu</a:t>
            </a:r>
            <a:r>
              <a:rPr lang="en-US" sz="750" b="0" dirty="0"/>
              <a:t> Huang (2019), "Does Data Frequency Matter for Trading Signals Emitted by Various Technical Trading Rules? ", Pacific Business Review International, Volume 11, Issue 10, April 2019, pp. 7-17.</a:t>
            </a:r>
          </a:p>
          <a:p>
            <a:pPr fontAlgn="t">
              <a:lnSpc>
                <a:spcPct val="120000"/>
              </a:lnSpc>
              <a:spcAft>
                <a:spcPts val="0"/>
              </a:spcAft>
            </a:pPr>
            <a:r>
              <a:rPr lang="en-US" sz="750" b="0" dirty="0"/>
              <a:t>Min-</a:t>
            </a:r>
            <a:r>
              <a:rPr lang="en-US" sz="750" b="0" dirty="0" err="1"/>
              <a:t>Yuh</a:t>
            </a:r>
            <a:r>
              <a:rPr lang="en-US" sz="750" b="0" dirty="0"/>
              <a:t> Day, Manhwa Wu, </a:t>
            </a:r>
            <a:r>
              <a:rPr lang="en-US" sz="750" b="0" dirty="0" err="1"/>
              <a:t>Paoyu</a:t>
            </a:r>
            <a:r>
              <a:rPr lang="en-US" sz="750" b="0" dirty="0"/>
              <a:t> Huang, and </a:t>
            </a:r>
            <a:r>
              <a:rPr lang="en-US" sz="750" b="0" dirty="0" err="1"/>
              <a:t>Yensen</a:t>
            </a:r>
            <a:r>
              <a:rPr lang="en-US" sz="750" b="0" dirty="0"/>
              <a:t> Ni (2018), "Investing Strategies as a Sharp Movement in Exchange Rates Occurred– Evidence for the Constituent Stocks of SSE 50 and TW 50", The Journal of Investing, Volume 27, Issue 4, Winter 2018, pp. 58-68.</a:t>
            </a:r>
          </a:p>
          <a:p>
            <a:pPr fontAlgn="t">
              <a:lnSpc>
                <a:spcPct val="120000"/>
              </a:lnSpc>
              <a:spcAft>
                <a:spcPts val="0"/>
              </a:spcAft>
            </a:pPr>
            <a:r>
              <a:rPr lang="en-US" sz="750" b="0" dirty="0"/>
              <a:t>Min-</a:t>
            </a:r>
            <a:r>
              <a:rPr lang="en-US" sz="750" b="0" dirty="0" err="1"/>
              <a:t>Yuh</a:t>
            </a:r>
            <a:r>
              <a:rPr lang="en-US" sz="750" b="0" dirty="0"/>
              <a:t> Day, </a:t>
            </a:r>
            <a:r>
              <a:rPr lang="en-US" sz="750" b="0" dirty="0" err="1"/>
              <a:t>Paoyu</a:t>
            </a:r>
            <a:r>
              <a:rPr lang="en-US" sz="750" b="0" dirty="0"/>
              <a:t> Huang, </a:t>
            </a:r>
            <a:r>
              <a:rPr lang="en-US" sz="750" b="0" dirty="0" err="1"/>
              <a:t>Yensen</a:t>
            </a:r>
            <a:r>
              <a:rPr lang="en-US" sz="750" b="0" dirty="0"/>
              <a:t> Ni, and </a:t>
            </a:r>
            <a:r>
              <a:rPr lang="en-US" sz="750" b="0" dirty="0" err="1"/>
              <a:t>Yuhsin</a:t>
            </a:r>
            <a:r>
              <a:rPr lang="en-US" sz="750" b="0" dirty="0"/>
              <a:t> Chen (2018), "Do Implicit Phenomena Matter? Evidence from China Stock Index Futures", The Journal of Alternative Investments, Volume 21, Issue 1, Summer 2018, pp. 79-91. </a:t>
            </a:r>
          </a:p>
          <a:p>
            <a:pPr fontAlgn="t">
              <a:lnSpc>
                <a:spcPct val="120000"/>
              </a:lnSpc>
              <a:spcAft>
                <a:spcPts val="0"/>
              </a:spcAft>
            </a:pPr>
            <a:r>
              <a:rPr lang="en-US" sz="750" b="0" dirty="0" err="1"/>
              <a:t>Yensen</a:t>
            </a:r>
            <a:r>
              <a:rPr lang="en-US" sz="750" b="0" dirty="0"/>
              <a:t> Ni, </a:t>
            </a:r>
            <a:r>
              <a:rPr lang="en-US" sz="750" b="0" dirty="0" err="1"/>
              <a:t>Yirung</a:t>
            </a:r>
            <a:r>
              <a:rPr lang="en-US" sz="750" b="0" dirty="0"/>
              <a:t> Cheng, </a:t>
            </a:r>
            <a:r>
              <a:rPr lang="en-US" sz="750" b="0" dirty="0" err="1"/>
              <a:t>Paoyu</a:t>
            </a:r>
            <a:r>
              <a:rPr lang="en-US" sz="750" b="0" dirty="0"/>
              <a:t> Huang, and Min-</a:t>
            </a:r>
            <a:r>
              <a:rPr lang="en-US" sz="750" b="0" dirty="0" err="1"/>
              <a:t>Yuh</a:t>
            </a:r>
            <a:r>
              <a:rPr lang="en-US" sz="750" b="0" dirty="0"/>
              <a:t> Day (2018), "Trading strategies in terms of continuous rising (falling) prices or continuous bullish (bearish) candlesticks emitted", </a:t>
            </a:r>
            <a:r>
              <a:rPr lang="en-US" sz="750" b="0" dirty="0" err="1"/>
              <a:t>Physica</a:t>
            </a:r>
            <a:r>
              <a:rPr lang="en-US" sz="750" b="0" dirty="0"/>
              <a:t> A: Statistical Mechanics and its Applications, Volume 501, 1 July 2018, pp. 188-204.</a:t>
            </a:r>
          </a:p>
          <a:p>
            <a:pPr fontAlgn="t">
              <a:lnSpc>
                <a:spcPct val="120000"/>
              </a:lnSpc>
              <a:spcAft>
                <a:spcPts val="0"/>
              </a:spcAft>
            </a:pPr>
            <a:r>
              <a:rPr lang="en-US" sz="750" b="0" dirty="0"/>
              <a:t>Min-</a:t>
            </a:r>
            <a:r>
              <a:rPr lang="en-US" sz="750" b="0" dirty="0" err="1"/>
              <a:t>Yuh</a:t>
            </a:r>
            <a:r>
              <a:rPr lang="en-US" sz="750" b="0" dirty="0"/>
              <a:t> Day, </a:t>
            </a:r>
            <a:r>
              <a:rPr lang="en-US" sz="750" b="0" dirty="0" err="1"/>
              <a:t>Paoyu</a:t>
            </a:r>
            <a:r>
              <a:rPr lang="en-US" sz="750" b="0" dirty="0"/>
              <a:t> Huang, </a:t>
            </a:r>
            <a:r>
              <a:rPr lang="en-US" sz="750" b="0" dirty="0" err="1"/>
              <a:t>Yensen</a:t>
            </a:r>
            <a:r>
              <a:rPr lang="en-US" sz="750" b="0" dirty="0"/>
              <a:t> Ni, and </a:t>
            </a:r>
            <a:r>
              <a:rPr lang="en-US" sz="750" b="0" dirty="0" err="1"/>
              <a:t>Yuhsin</a:t>
            </a:r>
            <a:r>
              <a:rPr lang="en-US" sz="750" b="0" dirty="0"/>
              <a:t> Chen (2018), "Do Intraday Large Price Changes Matter for Trading Index Futures? Evidence from China Futures Markets", Journal of Financial Studies, Volume 26, Number 2, June 2018, pp. 139-174.</a:t>
            </a:r>
          </a:p>
          <a:p>
            <a:pPr fontAlgn="t">
              <a:lnSpc>
                <a:spcPct val="120000"/>
              </a:lnSpc>
              <a:spcAft>
                <a:spcPts val="0"/>
              </a:spcAft>
            </a:pPr>
            <a:r>
              <a:rPr lang="en-US" sz="750" b="0" dirty="0"/>
              <a:t>Min-</a:t>
            </a:r>
            <a:r>
              <a:rPr lang="en-US" sz="750" b="0" dirty="0" err="1"/>
              <a:t>Yuh</a:t>
            </a:r>
            <a:r>
              <a:rPr lang="en-US" sz="750" b="0" dirty="0"/>
              <a:t> Day (2021), "Artificial Intelligence for Knowledge Graphs of Cryptocurrency Anti-money Laundering in Fintech", in Proceedings of the 2021 IEEE/ACM International Conference on Advances in Social Networks Analysis and Mining (ASONAM 2021), Virtual Event, Netherlands, November 8-11, 2021.</a:t>
            </a:r>
          </a:p>
          <a:p>
            <a:pPr fontAlgn="t">
              <a:lnSpc>
                <a:spcPct val="120000"/>
              </a:lnSpc>
              <a:spcAft>
                <a:spcPts val="0"/>
              </a:spcAft>
            </a:pPr>
            <a:r>
              <a:rPr lang="en-US" sz="750" b="0" dirty="0"/>
              <a:t>Min-</a:t>
            </a:r>
            <a:r>
              <a:rPr lang="en-US" sz="750" b="0" dirty="0" err="1"/>
              <a:t>Yuh</a:t>
            </a:r>
            <a:r>
              <a:rPr lang="en-US" sz="750" b="0" dirty="0"/>
              <a:t> Day and Jian-Ting Lin (2019), "Artificial Intelligence for ETF Market Prediction and Portfolio Optimization", in Proceedings of the 2019 IEEE/ACM International Conference on Advances in Social Networks Analysis and Mining (ASONAM 2019), Vancouver, Canada, August 27-30, 2019.</a:t>
            </a:r>
          </a:p>
          <a:p>
            <a:pPr fontAlgn="t">
              <a:lnSpc>
                <a:spcPct val="120000"/>
              </a:lnSpc>
              <a:spcAft>
                <a:spcPts val="0"/>
              </a:spcAft>
            </a:pPr>
            <a:r>
              <a:rPr lang="en-US" sz="750" b="0" dirty="0"/>
              <a:t>Min-</a:t>
            </a:r>
            <a:r>
              <a:rPr lang="en-US" sz="750" b="0" dirty="0" err="1"/>
              <a:t>Yuh</a:t>
            </a:r>
            <a:r>
              <a:rPr lang="en-US" sz="750" b="0" dirty="0"/>
              <a:t> </a:t>
            </a:r>
            <a:r>
              <a:rPr lang="en-US" sz="750" b="0" dirty="0" err="1"/>
              <a:t>Day,Tun</a:t>
            </a:r>
            <a:r>
              <a:rPr lang="en-US" sz="750" b="0" dirty="0"/>
              <a:t>-Kung Cheng and </a:t>
            </a:r>
            <a:r>
              <a:rPr lang="en-US" sz="750" b="0" dirty="0" err="1"/>
              <a:t>Jheng</a:t>
            </a:r>
            <a:r>
              <a:rPr lang="en-US" sz="750" b="0" dirty="0"/>
              <a:t>-Gang Li (2018), "AI Robo-Advisor with Big Data Analytics for Financial Services", in Proceedings of the 2018 IEEE/ACM International Conference on Advances in Social Networks Analysis and Mining (ASONAM 2018), Barcelona, Spain, August 28-31, 2018.</a:t>
            </a:r>
          </a:p>
          <a:p>
            <a:pPr fontAlgn="t">
              <a:lnSpc>
                <a:spcPct val="120000"/>
              </a:lnSpc>
              <a:spcAft>
                <a:spcPts val="0"/>
              </a:spcAft>
            </a:pPr>
            <a:r>
              <a:rPr lang="en-US" sz="750" b="0" dirty="0"/>
              <a:t>Min-</a:t>
            </a:r>
            <a:r>
              <a:rPr lang="en-US" sz="750" b="0" dirty="0" err="1"/>
              <a:t>Yuh</a:t>
            </a:r>
            <a:r>
              <a:rPr lang="en-US" sz="750" b="0" dirty="0"/>
              <a:t> Day, Jian-Ting Lin and Yuan-</a:t>
            </a:r>
            <a:r>
              <a:rPr lang="en-US" sz="750" b="0" dirty="0" err="1"/>
              <a:t>Chih</a:t>
            </a:r>
            <a:r>
              <a:rPr lang="en-US" sz="750" b="0" dirty="0"/>
              <a:t> Chen (2018), "Artificial Intelligence for Conversational Robo-Advisor", in Proceedings of the 2018 IEEE/ACM International Conference on Advances in Social Networks Analysis and Mining (ASONAM 2018), Barcelona, Spain, August 28-31, 2018.</a:t>
            </a:r>
          </a:p>
          <a:p>
            <a:pPr fontAlgn="t">
              <a:lnSpc>
                <a:spcPct val="120000"/>
              </a:lnSpc>
              <a:spcAft>
                <a:spcPts val="0"/>
              </a:spcAft>
            </a:pPr>
            <a:r>
              <a:rPr lang="en-US" sz="750" b="0" dirty="0"/>
              <a:t>Min-</a:t>
            </a:r>
            <a:r>
              <a:rPr lang="en-US" sz="750" b="0" dirty="0" err="1"/>
              <a:t>Yuh</a:t>
            </a:r>
            <a:r>
              <a:rPr lang="en-US" sz="750" b="0" dirty="0"/>
              <a:t> Day and Chia-Chou Lee (2016), "Deep Learning for Financial Sentiment Analysis on Finance News Providers", in Proceedings of the 2016 IEEE/ACM International Conference on Advances in Social Networks Analysis and Mining (ASONAM 2016), San Francisco, California, USA, Aug 18-21, 2016.</a:t>
            </a:r>
          </a:p>
        </p:txBody>
      </p:sp>
      <p:sp>
        <p:nvSpPr>
          <p:cNvPr id="4" name="Slide Number Placeholder 3">
            <a:extLst>
              <a:ext uri="{FF2B5EF4-FFF2-40B4-BE49-F238E27FC236}">
                <a16:creationId xmlns:a16="http://schemas.microsoft.com/office/drawing/2014/main" id="{229AAB85-22EF-124A-8AE1-C0F4C34BE271}"/>
              </a:ext>
            </a:extLst>
          </p:cNvPr>
          <p:cNvSpPr>
            <a:spLocks noGrp="1"/>
          </p:cNvSpPr>
          <p:nvPr>
            <p:ph type="sldNum" sz="quarter" idx="12"/>
          </p:nvPr>
        </p:nvSpPr>
        <p:spPr/>
        <p:txBody>
          <a:bodyPr/>
          <a:lstStyle/>
          <a:p>
            <a:fld id="{5D6FF71F-CF6A-4C46-8F9B-61D49EEA70E3}" type="slidenum">
              <a:rPr lang="en-US" smtClean="0"/>
              <a:t>186</a:t>
            </a:fld>
            <a:endParaRPr lang="en-US"/>
          </a:p>
        </p:txBody>
      </p:sp>
    </p:spTree>
    <p:extLst>
      <p:ext uri="{BB962C8B-B14F-4D97-AF65-F5344CB8AC3E}">
        <p14:creationId xmlns:p14="http://schemas.microsoft.com/office/powerpoint/2010/main" val="64422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6B866-25D6-7B40-B61C-9B0C3165A401}"/>
              </a:ext>
            </a:extLst>
          </p:cNvPr>
          <p:cNvSpPr>
            <a:spLocks noGrp="1"/>
          </p:cNvSpPr>
          <p:nvPr>
            <p:ph type="title"/>
          </p:nvPr>
        </p:nvSpPr>
        <p:spPr>
          <a:xfrm>
            <a:off x="1981200" y="274638"/>
            <a:ext cx="8229600" cy="6245225"/>
          </a:xfrm>
        </p:spPr>
        <p:txBody>
          <a:bodyPr/>
          <a:lstStyle/>
          <a:p>
            <a:r>
              <a:rPr lang="en-US" sz="7200" dirty="0">
                <a:solidFill>
                  <a:srgbClr val="FF0000"/>
                </a:solidFill>
              </a:rPr>
              <a:t>AI Humanoid </a:t>
            </a:r>
            <a:br>
              <a:rPr lang="en-US" sz="7200" dirty="0">
                <a:solidFill>
                  <a:srgbClr val="FF0000"/>
                </a:solidFill>
              </a:rPr>
            </a:br>
            <a:r>
              <a:rPr lang="en-US" sz="7200" dirty="0" err="1">
                <a:solidFill>
                  <a:srgbClr val="FF0000"/>
                </a:solidFill>
              </a:rPr>
              <a:t>Robo</a:t>
            </a:r>
            <a:r>
              <a:rPr lang="en-US" sz="7200" dirty="0">
                <a:solidFill>
                  <a:srgbClr val="FF0000"/>
                </a:solidFill>
              </a:rPr>
              <a:t>-Advisor</a:t>
            </a:r>
          </a:p>
        </p:txBody>
      </p:sp>
      <p:sp>
        <p:nvSpPr>
          <p:cNvPr id="4" name="Slide Number Placeholder 3">
            <a:extLst>
              <a:ext uri="{FF2B5EF4-FFF2-40B4-BE49-F238E27FC236}">
                <a16:creationId xmlns:a16="http://schemas.microsoft.com/office/drawing/2014/main" id="{1AB1F5C3-D371-5A4C-9643-1DE85B83D9FA}"/>
              </a:ext>
            </a:extLst>
          </p:cNvPr>
          <p:cNvSpPr>
            <a:spLocks noGrp="1"/>
          </p:cNvSpPr>
          <p:nvPr>
            <p:ph type="sldNum" sz="quarter" idx="12"/>
          </p:nvPr>
        </p:nvSpPr>
        <p:spPr/>
        <p:txBody>
          <a:bodyPr/>
          <a:lstStyle/>
          <a:p>
            <a:pPr>
              <a:defRPr/>
            </a:pPr>
            <a:fld id="{E78C9E75-97FD-45D9-8ED3-955348887BB1}" type="slidenum">
              <a:rPr lang="zh-TW" altLang="en-US" smtClean="0"/>
              <a:pPr>
                <a:defRPr/>
              </a:pPr>
              <a:t>19</a:t>
            </a:fld>
            <a:endParaRPr lang="zh-TW" altLang="en-US"/>
          </a:p>
        </p:txBody>
      </p:sp>
    </p:spTree>
    <p:extLst>
      <p:ext uri="{BB962C8B-B14F-4D97-AF65-F5344CB8AC3E}">
        <p14:creationId xmlns:p14="http://schemas.microsoft.com/office/powerpoint/2010/main" val="3107198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378261" y="110597"/>
            <a:ext cx="7435478" cy="1648309"/>
          </a:xfrm>
        </p:spPr>
        <p:txBody>
          <a:bodyPr vert="horz" lIns="91440" tIns="45720" rIns="91440" bIns="45720" rtlCol="0" anchor="ctr">
            <a:normAutofit/>
          </a:bodyPr>
          <a:lstStyle/>
          <a:p>
            <a:pPr algn="ctr"/>
            <a:r>
              <a:rPr lang="zh-TW" altLang="en-US" sz="5000" b="1" dirty="0">
                <a:solidFill>
                  <a:schemeClr val="accent1">
                    <a:lumMod val="75000"/>
                  </a:schemeClr>
                </a:solidFill>
                <a:latin typeface="HEITI TC MEDIUM" pitchFamily="2" charset="-128"/>
                <a:ea typeface="HEITI TC MEDIUM" pitchFamily="2" charset="-128"/>
              </a:rPr>
              <a:t>戴敏育 博士 </a:t>
            </a:r>
            <a:br>
              <a:rPr lang="en-US" altLang="zh-TW" sz="5000" b="1" dirty="0">
                <a:solidFill>
                  <a:schemeClr val="accent1">
                    <a:lumMod val="75000"/>
                  </a:schemeClr>
                </a:solidFill>
                <a:latin typeface="Calibri" pitchFamily="34" charset="0"/>
                <a:ea typeface="標楷體" pitchFamily="65" charset="-120"/>
              </a:rPr>
            </a:br>
            <a:r>
              <a:rPr lang="en-US" altLang="zh-TW" sz="5000" b="1" dirty="0">
                <a:solidFill>
                  <a:schemeClr val="accent1">
                    <a:lumMod val="75000"/>
                  </a:schemeClr>
                </a:solidFill>
                <a:latin typeface="Calibri" pitchFamily="34" charset="0"/>
                <a:ea typeface="標楷體" pitchFamily="65" charset="-120"/>
              </a:rPr>
              <a:t>(Min-</a:t>
            </a:r>
            <a:r>
              <a:rPr lang="en-US" altLang="zh-TW" sz="5000" b="1" dirty="0" err="1">
                <a:solidFill>
                  <a:schemeClr val="accent1">
                    <a:lumMod val="75000"/>
                  </a:schemeClr>
                </a:solidFill>
                <a:latin typeface="Calibri" pitchFamily="34" charset="0"/>
                <a:ea typeface="標楷體" pitchFamily="65" charset="-120"/>
              </a:rPr>
              <a:t>Yuh</a:t>
            </a:r>
            <a:r>
              <a:rPr lang="en-US" altLang="zh-TW" sz="5000" b="1" dirty="0">
                <a:solidFill>
                  <a:schemeClr val="accent1">
                    <a:lumMod val="75000"/>
                  </a:schemeClr>
                </a:solidFill>
                <a:latin typeface="Calibri" pitchFamily="34" charset="0"/>
                <a:ea typeface="標楷體" pitchFamily="65" charset="-120"/>
              </a:rPr>
              <a:t> Day, Ph.D.)</a:t>
            </a:r>
            <a:endParaRPr lang="en-US" altLang="zh-TW" sz="5000" dirty="0">
              <a:latin typeface="Calibri" panose="020F0502020204030204" pitchFamily="34" charset="0"/>
              <a:ea typeface="標楷體" pitchFamily="65" charset="-120"/>
              <a:cs typeface="Calibri" panose="020F0502020204030204" pitchFamily="34" charset="0"/>
            </a:endParaRP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13" name="Picture 12">
            <a:extLst>
              <a:ext uri="{FF2B5EF4-FFF2-40B4-BE49-F238E27FC236}">
                <a16:creationId xmlns:a16="http://schemas.microsoft.com/office/drawing/2014/main" id="{85CB6C18-77CE-B145-8DC7-B1EC8E9705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9264" y="1729374"/>
            <a:ext cx="1377870" cy="1671305"/>
          </a:xfrm>
          <a:prstGeom prst="rect">
            <a:avLst/>
          </a:prstGeom>
        </p:spPr>
      </p:pic>
      <p:pic>
        <p:nvPicPr>
          <p:cNvPr id="14" name="Picture 13">
            <a:extLst>
              <a:ext uri="{FF2B5EF4-FFF2-40B4-BE49-F238E27FC236}">
                <a16:creationId xmlns:a16="http://schemas.microsoft.com/office/drawing/2014/main" id="{D751F3E2-8EFF-BF41-89E2-40DADA6FCC18}"/>
              </a:ext>
            </a:extLst>
          </p:cNvPr>
          <p:cNvPicPr>
            <a:picLocks noChangeAspect="1"/>
          </p:cNvPicPr>
          <p:nvPr/>
        </p:nvPicPr>
        <p:blipFill>
          <a:blip r:embed="rId3"/>
          <a:stretch>
            <a:fillRect/>
          </a:stretch>
        </p:blipFill>
        <p:spPr>
          <a:xfrm>
            <a:off x="91633" y="5167671"/>
            <a:ext cx="1673132" cy="1673132"/>
          </a:xfrm>
          <a:prstGeom prst="rect">
            <a:avLst/>
          </a:prstGeom>
        </p:spPr>
      </p:pic>
      <p:pic>
        <p:nvPicPr>
          <p:cNvPr id="15" name="Picture 14">
            <a:extLst>
              <a:ext uri="{FF2B5EF4-FFF2-40B4-BE49-F238E27FC236}">
                <a16:creationId xmlns:a16="http://schemas.microsoft.com/office/drawing/2014/main" id="{D80C7E5A-EC88-8747-B29C-54F32DEA0BCD}"/>
              </a:ext>
            </a:extLst>
          </p:cNvPr>
          <p:cNvPicPr>
            <a:picLocks noChangeAspect="1"/>
          </p:cNvPicPr>
          <p:nvPr/>
        </p:nvPicPr>
        <p:blipFill>
          <a:blip r:embed="rId4"/>
          <a:stretch>
            <a:fillRect/>
          </a:stretch>
        </p:blipFill>
        <p:spPr>
          <a:xfrm>
            <a:off x="91633" y="3462124"/>
            <a:ext cx="1673132" cy="1673132"/>
          </a:xfrm>
          <a:prstGeom prst="rect">
            <a:avLst/>
          </a:prstGeom>
        </p:spPr>
      </p:pic>
      <p:sp>
        <p:nvSpPr>
          <p:cNvPr id="19" name="Slide Number Placeholder 19">
            <a:extLst>
              <a:ext uri="{FF2B5EF4-FFF2-40B4-BE49-F238E27FC236}">
                <a16:creationId xmlns:a16="http://schemas.microsoft.com/office/drawing/2014/main" id="{CA9869AF-47C5-5F4E-BD49-27D342931373}"/>
              </a:ext>
            </a:extLst>
          </p:cNvPr>
          <p:cNvSpPr txBox="1">
            <a:spLocks/>
          </p:cNvSpPr>
          <p:nvPr/>
        </p:nvSpPr>
        <p:spPr>
          <a:xfrm>
            <a:off x="152399" y="26271"/>
            <a:ext cx="45719" cy="45719"/>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lumMod val="75000"/>
                  </a:schemeClr>
                </a:solidFill>
                <a:latin typeface="Helvetica Neue LT Std 65 Medium" charset="0"/>
                <a:ea typeface="Helvetica Neue LT Std 65 Medium" charset="0"/>
                <a:cs typeface="Helvetica Neue LT Std 65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1</a:t>
            </a:r>
            <a:endParaRPr lang="en-US" dirty="0">
              <a:solidFill>
                <a:schemeClr val="bg1"/>
              </a:solidFill>
            </a:endParaRPr>
          </a:p>
        </p:txBody>
      </p:sp>
      <p:pic>
        <p:nvPicPr>
          <p:cNvPr id="20" name="Picture 19">
            <a:extLst>
              <a:ext uri="{FF2B5EF4-FFF2-40B4-BE49-F238E27FC236}">
                <a16:creationId xmlns:a16="http://schemas.microsoft.com/office/drawing/2014/main" id="{F91252FE-896F-2147-BDA4-17839CBFD3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732" y="221752"/>
            <a:ext cx="1314378" cy="847986"/>
          </a:xfrm>
          <a:prstGeom prst="rect">
            <a:avLst/>
          </a:prstGeom>
        </p:spPr>
      </p:pic>
      <p:pic>
        <p:nvPicPr>
          <p:cNvPr id="21" name="Picture 20">
            <a:extLst>
              <a:ext uri="{FF2B5EF4-FFF2-40B4-BE49-F238E27FC236}">
                <a16:creationId xmlns:a16="http://schemas.microsoft.com/office/drawing/2014/main" id="{92DD3CAF-A908-2D43-9658-F8A428E32C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9624" y="1144819"/>
            <a:ext cx="1317405" cy="321117"/>
          </a:xfrm>
          <a:prstGeom prst="rect">
            <a:avLst/>
          </a:prstGeom>
        </p:spPr>
      </p:pic>
      <p:pic>
        <p:nvPicPr>
          <p:cNvPr id="22" name="Picture 21">
            <a:extLst>
              <a:ext uri="{FF2B5EF4-FFF2-40B4-BE49-F238E27FC236}">
                <a16:creationId xmlns:a16="http://schemas.microsoft.com/office/drawing/2014/main" id="{A64DF82F-245D-624A-8587-A44F24A9F1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87681" y="5938749"/>
            <a:ext cx="791692" cy="791692"/>
          </a:xfrm>
          <a:prstGeom prst="rect">
            <a:avLst/>
          </a:prstGeom>
        </p:spPr>
      </p:pic>
      <p:sp>
        <p:nvSpPr>
          <p:cNvPr id="24" name="內容版面配置區 2">
            <a:extLst>
              <a:ext uri="{FF2B5EF4-FFF2-40B4-BE49-F238E27FC236}">
                <a16:creationId xmlns:a16="http://schemas.microsoft.com/office/drawing/2014/main" id="{71150D98-055E-E542-B2BE-F58C2FCA4C37}"/>
              </a:ext>
            </a:extLst>
          </p:cNvPr>
          <p:cNvSpPr>
            <a:spLocks noGrp="1"/>
          </p:cNvSpPr>
          <p:nvPr>
            <p:ph idx="1"/>
          </p:nvPr>
        </p:nvSpPr>
        <p:spPr>
          <a:xfrm>
            <a:off x="1945482" y="1726079"/>
            <a:ext cx="8635432" cy="3394162"/>
          </a:xfrm>
        </p:spPr>
        <p:txBody>
          <a:bodyPr>
            <a:normAutofit fontScale="92500" lnSpcReduction="20000"/>
          </a:bodyPr>
          <a:lstStyle/>
          <a:p>
            <a:pPr marL="0" indent="0" algn="ctr">
              <a:buFont typeface="Arial" pitchFamily="34" charset="0"/>
              <a:buNone/>
            </a:pPr>
            <a:r>
              <a:rPr lang="zh-TW" altLang="en-US" sz="3200" dirty="0">
                <a:solidFill>
                  <a:srgbClr val="C00000"/>
                </a:solidFill>
                <a:latin typeface="Heiti TC Medium" pitchFamily="2" charset="-128"/>
                <a:ea typeface="Heiti TC Medium" pitchFamily="2" charset="-128"/>
                <a:cs typeface="DFKai-SB" panose="03000509000000000000" pitchFamily="49" charset="-120"/>
              </a:rPr>
              <a:t>國立臺北大學</a:t>
            </a:r>
            <a:r>
              <a:rPr lang="en-US" altLang="zh-TW" sz="3200" dirty="0">
                <a:solidFill>
                  <a:srgbClr val="C00000"/>
                </a:solidFill>
                <a:latin typeface="Heiti TC Medium" pitchFamily="2" charset="-128"/>
                <a:ea typeface="Heiti TC Medium" pitchFamily="2" charset="-128"/>
                <a:cs typeface="DFKai-SB" panose="03000509000000000000" pitchFamily="49" charset="-120"/>
              </a:rPr>
              <a:t> </a:t>
            </a:r>
            <a:r>
              <a:rPr lang="zh-TW" altLang="en-US" sz="3200" dirty="0">
                <a:solidFill>
                  <a:srgbClr val="C00000"/>
                </a:solidFill>
                <a:latin typeface="Heiti TC Medium" pitchFamily="2" charset="-128"/>
                <a:ea typeface="Heiti TC Medium" pitchFamily="2" charset="-128"/>
                <a:cs typeface="DFKai-SB" panose="03000509000000000000" pitchFamily="49" charset="-120"/>
              </a:rPr>
              <a:t>資訊管理研究所</a:t>
            </a:r>
            <a:r>
              <a:rPr lang="en-US" altLang="zh-TW" sz="3200" dirty="0">
                <a:solidFill>
                  <a:srgbClr val="C00000"/>
                </a:solidFill>
                <a:latin typeface="Heiti TC Medium" pitchFamily="2" charset="-128"/>
                <a:ea typeface="Heiti TC Medium" pitchFamily="2" charset="-128"/>
                <a:cs typeface="DFKai-SB" panose="03000509000000000000" pitchFamily="49" charset="-120"/>
              </a:rPr>
              <a:t> </a:t>
            </a:r>
            <a:r>
              <a:rPr lang="zh-TW" altLang="en-US" sz="3200" dirty="0">
                <a:solidFill>
                  <a:srgbClr val="C00000"/>
                </a:solidFill>
                <a:latin typeface="Heiti TC Medium" pitchFamily="2" charset="-128"/>
                <a:ea typeface="Heiti TC Medium" pitchFamily="2" charset="-128"/>
                <a:cs typeface="DFKai-SB" panose="03000509000000000000" pitchFamily="49" charset="-120"/>
              </a:rPr>
              <a:t>副教授</a:t>
            </a:r>
            <a:endParaRPr lang="en-US" altLang="zh-TW" sz="3200" dirty="0">
              <a:solidFill>
                <a:srgbClr val="C00000"/>
              </a:solidFill>
              <a:latin typeface="Heiti TC Medium" pitchFamily="2" charset="-128"/>
              <a:ea typeface="Heiti TC Medium" pitchFamily="2" charset="-128"/>
              <a:cs typeface="DFKai-SB" panose="03000509000000000000" pitchFamily="49" charset="-120"/>
            </a:endParaRPr>
          </a:p>
          <a:p>
            <a:pPr marL="0" indent="0" algn="ctr">
              <a:buFont typeface="Arial" pitchFamily="34" charset="0"/>
              <a:buNone/>
            </a:pPr>
            <a:r>
              <a:rPr lang="zh-TW" altLang="en-US" sz="3200" dirty="0">
                <a:solidFill>
                  <a:schemeClr val="tx2"/>
                </a:solidFill>
                <a:latin typeface="Heiti TC Medium" pitchFamily="2" charset="-128"/>
                <a:ea typeface="Heiti TC Medium" pitchFamily="2" charset="-128"/>
                <a:cs typeface="DFKai-SB" panose="03000509000000000000" pitchFamily="49" charset="-120"/>
              </a:rPr>
              <a:t>中央研究院</a:t>
            </a:r>
            <a:r>
              <a:rPr lang="en-US" altLang="zh-TW" sz="3200" dirty="0">
                <a:solidFill>
                  <a:schemeClr val="tx2"/>
                </a:solidFill>
                <a:latin typeface="Heiti TC Medium" pitchFamily="2" charset="-128"/>
                <a:ea typeface="Heiti TC Medium" pitchFamily="2" charset="-128"/>
                <a:cs typeface="DFKai-SB" panose="03000509000000000000" pitchFamily="49" charset="-120"/>
              </a:rPr>
              <a:t> </a:t>
            </a:r>
            <a:r>
              <a:rPr lang="zh-TW" altLang="en-US" sz="3200" dirty="0">
                <a:solidFill>
                  <a:schemeClr val="tx2"/>
                </a:solidFill>
                <a:latin typeface="Heiti TC Medium" pitchFamily="2" charset="-128"/>
                <a:ea typeface="Heiti TC Medium" pitchFamily="2" charset="-128"/>
                <a:cs typeface="DFKai-SB" panose="03000509000000000000" pitchFamily="49" charset="-120"/>
              </a:rPr>
              <a:t>資訊科學研究所</a:t>
            </a:r>
            <a:r>
              <a:rPr lang="en-US" altLang="zh-TW" sz="3200" dirty="0">
                <a:solidFill>
                  <a:schemeClr val="tx2"/>
                </a:solidFill>
                <a:latin typeface="Heiti TC Medium" pitchFamily="2" charset="-128"/>
                <a:ea typeface="Heiti TC Medium" pitchFamily="2" charset="-128"/>
                <a:cs typeface="DFKai-SB" panose="03000509000000000000" pitchFamily="49" charset="-120"/>
              </a:rPr>
              <a:t> </a:t>
            </a:r>
            <a:r>
              <a:rPr lang="zh-TW" altLang="en-US" sz="3200" dirty="0">
                <a:solidFill>
                  <a:schemeClr val="tx2"/>
                </a:solidFill>
                <a:latin typeface="Heiti TC Medium" pitchFamily="2" charset="-128"/>
                <a:ea typeface="Heiti TC Medium" pitchFamily="2" charset="-128"/>
                <a:cs typeface="DFKai-SB" panose="03000509000000000000" pitchFamily="49" charset="-120"/>
              </a:rPr>
              <a:t>訪問學人</a:t>
            </a:r>
            <a:endParaRPr lang="en-US" altLang="zh-TW" sz="3200" dirty="0">
              <a:solidFill>
                <a:schemeClr val="tx2"/>
              </a:solidFill>
              <a:latin typeface="Heiti TC Medium" pitchFamily="2" charset="-128"/>
              <a:ea typeface="Heiti TC Medium" pitchFamily="2" charset="-128"/>
              <a:cs typeface="DFKai-SB" panose="03000509000000000000" pitchFamily="49" charset="-120"/>
            </a:endParaRPr>
          </a:p>
          <a:p>
            <a:pPr marL="0" indent="0" algn="ctr">
              <a:buNone/>
            </a:pPr>
            <a:r>
              <a:rPr lang="zh-TW" altLang="en-US" dirty="0">
                <a:solidFill>
                  <a:srgbClr val="984807"/>
                </a:solidFill>
                <a:latin typeface="Heiti TC Medium" pitchFamily="2" charset="-128"/>
                <a:ea typeface="Heiti TC Medium" pitchFamily="2" charset="-128"/>
                <a:cs typeface="DFKai-SB" panose="03000509000000000000" pitchFamily="49" charset="-120"/>
              </a:rPr>
              <a:t>國立臺灣</a:t>
            </a:r>
            <a:r>
              <a:rPr lang="zh-TW" altLang="en-US" sz="3200" dirty="0">
                <a:solidFill>
                  <a:srgbClr val="984807"/>
                </a:solidFill>
                <a:latin typeface="Heiti TC Medium" pitchFamily="2" charset="-128"/>
                <a:ea typeface="Heiti TC Medium" pitchFamily="2" charset="-128"/>
                <a:cs typeface="DFKai-SB" panose="03000509000000000000" pitchFamily="49" charset="-120"/>
              </a:rPr>
              <a:t>大學</a:t>
            </a:r>
            <a:r>
              <a:rPr lang="en-US" altLang="zh-TW" sz="3200" dirty="0">
                <a:solidFill>
                  <a:srgbClr val="984807"/>
                </a:solidFill>
                <a:latin typeface="Heiti TC Medium" pitchFamily="2" charset="-128"/>
                <a:ea typeface="Heiti TC Medium" pitchFamily="2" charset="-128"/>
                <a:cs typeface="DFKai-SB" panose="03000509000000000000" pitchFamily="49" charset="-120"/>
              </a:rPr>
              <a:t> </a:t>
            </a:r>
            <a:r>
              <a:rPr lang="zh-TW" altLang="en-US" sz="3200" dirty="0">
                <a:solidFill>
                  <a:srgbClr val="984807"/>
                </a:solidFill>
                <a:latin typeface="Heiti TC Medium" pitchFamily="2" charset="-128"/>
                <a:ea typeface="Heiti TC Medium" pitchFamily="2" charset="-128"/>
                <a:cs typeface="DFKai-SB" panose="03000509000000000000" pitchFamily="49" charset="-120"/>
              </a:rPr>
              <a:t>資訊管理</a:t>
            </a:r>
            <a:r>
              <a:rPr lang="en-US" altLang="zh-TW" sz="3200" dirty="0">
                <a:solidFill>
                  <a:srgbClr val="984807"/>
                </a:solidFill>
                <a:latin typeface="Heiti TC Medium" pitchFamily="2" charset="-128"/>
                <a:ea typeface="Heiti TC Medium" pitchFamily="2" charset="-128"/>
                <a:cs typeface="DFKai-SB" panose="03000509000000000000" pitchFamily="49" charset="-120"/>
              </a:rPr>
              <a:t> </a:t>
            </a:r>
            <a:r>
              <a:rPr lang="zh-TW" altLang="en-US" sz="3200" dirty="0">
                <a:solidFill>
                  <a:srgbClr val="984807"/>
                </a:solidFill>
                <a:latin typeface="Heiti TC Medium" pitchFamily="2" charset="-128"/>
                <a:ea typeface="Heiti TC Medium" pitchFamily="2" charset="-128"/>
                <a:cs typeface="DFKai-SB" panose="03000509000000000000" pitchFamily="49" charset="-120"/>
              </a:rPr>
              <a:t>博士</a:t>
            </a:r>
            <a:endParaRPr lang="en-US" altLang="zh-TW" sz="3200" dirty="0">
              <a:solidFill>
                <a:srgbClr val="984807"/>
              </a:solidFill>
              <a:latin typeface="Heiti TC Medium" pitchFamily="2" charset="-128"/>
              <a:ea typeface="Heiti TC Medium" pitchFamily="2" charset="-128"/>
              <a:cs typeface="DFKai-SB" panose="03000509000000000000" pitchFamily="49" charset="-120"/>
            </a:endParaRPr>
          </a:p>
          <a:p>
            <a:pPr marL="0" indent="0" algn="ctr">
              <a:buFont typeface="Arial" pitchFamily="34" charset="0"/>
              <a:buNone/>
            </a:pPr>
            <a:r>
              <a:rPr lang="en-US" altLang="zh-TW" sz="2000" dirty="0">
                <a:solidFill>
                  <a:srgbClr val="17375E"/>
                </a:solidFill>
              </a:rPr>
              <a:t>Publications Co-Chairs, IEEE/ACM International Conference on </a:t>
            </a:r>
            <a:br>
              <a:rPr lang="en-US" altLang="zh-TW" sz="2000" dirty="0">
                <a:solidFill>
                  <a:srgbClr val="17375E"/>
                </a:solidFill>
              </a:rPr>
            </a:br>
            <a:r>
              <a:rPr lang="en-US" altLang="zh-TW" sz="2000" dirty="0">
                <a:solidFill>
                  <a:srgbClr val="17375E"/>
                </a:solidFill>
              </a:rPr>
              <a:t>Advances in Social Networks Analysis and Mining (ASONAM 2013- )</a:t>
            </a:r>
          </a:p>
          <a:p>
            <a:pPr marL="0" indent="0" algn="ctr">
              <a:buFont typeface="Arial" pitchFamily="34" charset="0"/>
              <a:buNone/>
            </a:pPr>
            <a:r>
              <a:rPr lang="en-US" altLang="zh-TW" sz="2000" dirty="0">
                <a:solidFill>
                  <a:srgbClr val="17375E"/>
                </a:solidFill>
              </a:rPr>
              <a:t>Program Co-Chair, IEEE International Workshop on </a:t>
            </a:r>
            <a:br>
              <a:rPr lang="en-US" altLang="zh-TW" sz="2000" dirty="0">
                <a:solidFill>
                  <a:srgbClr val="17375E"/>
                </a:solidFill>
              </a:rPr>
            </a:br>
            <a:r>
              <a:rPr lang="en-US" altLang="zh-TW" sz="2000" dirty="0">
                <a:solidFill>
                  <a:srgbClr val="17375E"/>
                </a:solidFill>
              </a:rPr>
              <a:t>Empirical Methods for Recognizing Inference in </a:t>
            </a:r>
            <a:r>
              <a:rPr lang="en-US" altLang="zh-TW" sz="2000" dirty="0" err="1">
                <a:solidFill>
                  <a:srgbClr val="17375E"/>
                </a:solidFill>
              </a:rPr>
              <a:t>TExt</a:t>
            </a:r>
            <a:r>
              <a:rPr lang="en-US" altLang="zh-TW" sz="2000" dirty="0">
                <a:solidFill>
                  <a:srgbClr val="17375E"/>
                </a:solidFill>
              </a:rPr>
              <a:t> (IEEE EM-RITE 2012- )</a:t>
            </a:r>
          </a:p>
          <a:p>
            <a:pPr marL="0" indent="0" algn="ctr">
              <a:buFont typeface="Arial" pitchFamily="34" charset="0"/>
              <a:buNone/>
            </a:pPr>
            <a:r>
              <a:rPr lang="en-US" altLang="zh-TW" sz="2000" dirty="0">
                <a:solidFill>
                  <a:srgbClr val="17375E"/>
                </a:solidFill>
              </a:rPr>
              <a:t>Publications Chair, The IEEE International Conference on </a:t>
            </a:r>
            <a:br>
              <a:rPr lang="en-US" altLang="zh-TW" sz="2000" dirty="0">
                <a:solidFill>
                  <a:srgbClr val="17375E"/>
                </a:solidFill>
              </a:rPr>
            </a:br>
            <a:r>
              <a:rPr lang="en-US" altLang="zh-TW" sz="2000" dirty="0">
                <a:solidFill>
                  <a:srgbClr val="17375E"/>
                </a:solidFill>
              </a:rPr>
              <a:t>Information Reuse and Integration for Data Science (IEEE IRI)</a:t>
            </a:r>
            <a:endParaRPr lang="zh-TW" altLang="en-US" sz="2000" dirty="0">
              <a:solidFill>
                <a:srgbClr val="17375E"/>
              </a:solidFill>
            </a:endParaRPr>
          </a:p>
        </p:txBody>
      </p:sp>
      <p:pic>
        <p:nvPicPr>
          <p:cNvPr id="25" name="Picture 2" descr="http://mail.tku.edu.tw/myday/images/AS_Logo1.gif">
            <a:extLst>
              <a:ext uri="{FF2B5EF4-FFF2-40B4-BE49-F238E27FC236}">
                <a16:creationId xmlns:a16="http://schemas.microsoft.com/office/drawing/2014/main" id="{71A58C9C-FDE7-FD43-A09F-110AB5E4DC2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72473" y="5119337"/>
            <a:ext cx="166211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descr="http://mail.tku.edu.tw/myday/images/NTU_logo.jpg">
            <a:extLst>
              <a:ext uri="{FF2B5EF4-FFF2-40B4-BE49-F238E27FC236}">
                <a16:creationId xmlns:a16="http://schemas.microsoft.com/office/drawing/2014/main" id="{6338E75D-FB6A-0045-8B06-4421D2F573C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016689" y="5157192"/>
            <a:ext cx="1593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A671C6FB-8820-DB40-AE72-FA2BFF57ECF7}"/>
              </a:ext>
            </a:extLst>
          </p:cNvPr>
          <p:cNvGrpSpPr/>
          <p:nvPr/>
        </p:nvGrpSpPr>
        <p:grpSpPr>
          <a:xfrm>
            <a:off x="3220823" y="5178296"/>
            <a:ext cx="1563618" cy="1491064"/>
            <a:chOff x="1940523" y="5229200"/>
            <a:chExt cx="1563618" cy="1491064"/>
          </a:xfrm>
        </p:grpSpPr>
        <p:pic>
          <p:nvPicPr>
            <p:cNvPr id="28" name="Picture 27">
              <a:extLst>
                <a:ext uri="{FF2B5EF4-FFF2-40B4-BE49-F238E27FC236}">
                  <a16:creationId xmlns:a16="http://schemas.microsoft.com/office/drawing/2014/main" id="{259807F4-34F7-A14B-A584-E2E3836F558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40523" y="5229200"/>
              <a:ext cx="1563618" cy="1008786"/>
            </a:xfrm>
            <a:prstGeom prst="rect">
              <a:avLst/>
            </a:prstGeom>
          </p:spPr>
        </p:pic>
        <p:pic>
          <p:nvPicPr>
            <p:cNvPr id="29" name="Picture 28">
              <a:extLst>
                <a:ext uri="{FF2B5EF4-FFF2-40B4-BE49-F238E27FC236}">
                  <a16:creationId xmlns:a16="http://schemas.microsoft.com/office/drawing/2014/main" id="{F33AB105-6FE2-094F-9576-54A1BC92E9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40523" y="6339133"/>
              <a:ext cx="1563618" cy="381131"/>
            </a:xfrm>
            <a:prstGeom prst="rect">
              <a:avLst/>
            </a:prstGeom>
          </p:spPr>
        </p:pic>
      </p:grpSp>
      <p:pic>
        <p:nvPicPr>
          <p:cNvPr id="32" name="Picture 31">
            <a:extLst>
              <a:ext uri="{FF2B5EF4-FFF2-40B4-BE49-F238E27FC236}">
                <a16:creationId xmlns:a16="http://schemas.microsoft.com/office/drawing/2014/main" id="{506EEB28-FD8C-D248-BC5C-CEC1A61D3144}"/>
              </a:ext>
            </a:extLst>
          </p:cNvPr>
          <p:cNvPicPr>
            <a:picLocks noChangeAspect="1"/>
          </p:cNvPicPr>
          <p:nvPr/>
        </p:nvPicPr>
        <p:blipFill>
          <a:blip r:embed="rId11"/>
          <a:stretch>
            <a:fillRect/>
          </a:stretch>
        </p:blipFill>
        <p:spPr>
          <a:xfrm>
            <a:off x="9899020" y="331552"/>
            <a:ext cx="2150226" cy="969710"/>
          </a:xfrm>
          <a:prstGeom prst="rect">
            <a:avLst/>
          </a:prstGeom>
        </p:spPr>
      </p:pic>
      <p:pic>
        <p:nvPicPr>
          <p:cNvPr id="33" name="Picture 4" descr="http://mail.tku.edu.tw/myday/images/Myday_Photo.jpg">
            <a:extLst>
              <a:ext uri="{FF2B5EF4-FFF2-40B4-BE49-F238E27FC236}">
                <a16:creationId xmlns:a16="http://schemas.microsoft.com/office/drawing/2014/main" id="{D3C60B34-B829-464B-9877-4E2FD95C96A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116011" y="212228"/>
            <a:ext cx="1104812" cy="1367862"/>
          </a:xfrm>
          <a:prstGeom prst="rect">
            <a:avLst/>
          </a:prstGeom>
          <a:noFill/>
        </p:spPr>
      </p:pic>
    </p:spTree>
    <p:extLst>
      <p:ext uri="{BB962C8B-B14F-4D97-AF65-F5344CB8AC3E}">
        <p14:creationId xmlns:p14="http://schemas.microsoft.com/office/powerpoint/2010/main" val="2961451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C59E-4113-774D-BE1F-8664429CF5A8}"/>
              </a:ext>
            </a:extLst>
          </p:cNvPr>
          <p:cNvSpPr>
            <a:spLocks noGrp="1"/>
          </p:cNvSpPr>
          <p:nvPr>
            <p:ph type="title"/>
          </p:nvPr>
        </p:nvSpPr>
        <p:spPr>
          <a:xfrm>
            <a:off x="1559497" y="197768"/>
            <a:ext cx="9001571" cy="1143000"/>
          </a:xfrm>
        </p:spPr>
        <p:txBody>
          <a:bodyPr>
            <a:normAutofit fontScale="90000"/>
          </a:bodyPr>
          <a:lstStyle/>
          <a:p>
            <a:r>
              <a:rPr lang="en-US" dirty="0">
                <a:solidFill>
                  <a:schemeClr val="accent1"/>
                </a:solidFill>
              </a:rPr>
              <a:t>AI Humanoid </a:t>
            </a:r>
            <a:r>
              <a:rPr lang="en-US" dirty="0" err="1">
                <a:solidFill>
                  <a:schemeClr val="accent1"/>
                </a:solidFill>
              </a:rPr>
              <a:t>Robo</a:t>
            </a:r>
            <a:r>
              <a:rPr lang="en-US" dirty="0">
                <a:solidFill>
                  <a:schemeClr val="accent1"/>
                </a:solidFill>
              </a:rPr>
              <a:t>-Advisor</a:t>
            </a:r>
            <a:br>
              <a:rPr lang="en-US" dirty="0">
                <a:solidFill>
                  <a:schemeClr val="accent1"/>
                </a:solidFill>
              </a:rPr>
            </a:br>
            <a:r>
              <a:rPr lang="en-US" sz="3600" dirty="0">
                <a:solidFill>
                  <a:schemeClr val="accent1"/>
                </a:solidFill>
              </a:rPr>
              <a:t>for Multi-channel Conversational Commerce</a:t>
            </a:r>
          </a:p>
        </p:txBody>
      </p:sp>
      <p:sp>
        <p:nvSpPr>
          <p:cNvPr id="4" name="Slide Number Placeholder 3">
            <a:extLst>
              <a:ext uri="{FF2B5EF4-FFF2-40B4-BE49-F238E27FC236}">
                <a16:creationId xmlns:a16="http://schemas.microsoft.com/office/drawing/2014/main" id="{DB43108B-7662-314B-B03B-2E14F166BF88}"/>
              </a:ext>
            </a:extLst>
          </p:cNvPr>
          <p:cNvSpPr>
            <a:spLocks noGrp="1"/>
          </p:cNvSpPr>
          <p:nvPr>
            <p:ph type="sldNum" sz="quarter" idx="12"/>
          </p:nvPr>
        </p:nvSpPr>
        <p:spPr/>
        <p:txBody>
          <a:bodyPr/>
          <a:lstStyle/>
          <a:p>
            <a:pPr>
              <a:defRPr/>
            </a:pPr>
            <a:fld id="{E78C9E75-97FD-45D9-8ED3-955348887BB1}" type="slidenum">
              <a:rPr lang="zh-TW" altLang="en-US" smtClean="0"/>
              <a:pPr>
                <a:defRPr/>
              </a:pPr>
              <a:t>20</a:t>
            </a:fld>
            <a:endParaRPr lang="zh-TW" altLang="en-US"/>
          </a:p>
        </p:txBody>
      </p:sp>
      <p:sp>
        <p:nvSpPr>
          <p:cNvPr id="5" name="圓角矩形 5">
            <a:extLst>
              <a:ext uri="{FF2B5EF4-FFF2-40B4-BE49-F238E27FC236}">
                <a16:creationId xmlns:a16="http://schemas.microsoft.com/office/drawing/2014/main" id="{E36A21FB-5C23-9F41-9DE9-EFB26C19048B}"/>
              </a:ext>
            </a:extLst>
          </p:cNvPr>
          <p:cNvSpPr/>
          <p:nvPr/>
        </p:nvSpPr>
        <p:spPr>
          <a:xfrm>
            <a:off x="1970246" y="2032248"/>
            <a:ext cx="4572000" cy="1828800"/>
          </a:xfrm>
          <a:prstGeom prst="roundRect">
            <a:avLst>
              <a:gd name="adj" fmla="val 897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600" b="1" dirty="0"/>
              <a:t>AI Portfolio</a:t>
            </a:r>
          </a:p>
          <a:p>
            <a:pPr algn="ctr">
              <a:defRPr/>
            </a:pPr>
            <a:r>
              <a:rPr lang="en-US" altLang="zh-TW" sz="3600" b="1" dirty="0"/>
              <a:t>Asset Allocation</a:t>
            </a:r>
            <a:endParaRPr lang="zh-TW" altLang="en-US" sz="3600" b="1" dirty="0"/>
          </a:p>
        </p:txBody>
      </p:sp>
      <p:sp>
        <p:nvSpPr>
          <p:cNvPr id="6" name="圓角矩形 93">
            <a:extLst>
              <a:ext uri="{FF2B5EF4-FFF2-40B4-BE49-F238E27FC236}">
                <a16:creationId xmlns:a16="http://schemas.microsoft.com/office/drawing/2014/main" id="{902EA011-35CB-5E4D-8196-E6428A07FBB2}"/>
              </a:ext>
            </a:extLst>
          </p:cNvPr>
          <p:cNvSpPr/>
          <p:nvPr/>
        </p:nvSpPr>
        <p:spPr>
          <a:xfrm>
            <a:off x="1970246" y="4293096"/>
            <a:ext cx="4572000" cy="1828800"/>
          </a:xfrm>
          <a:prstGeom prst="roundRect">
            <a:avLst>
              <a:gd name="adj" fmla="val 8205"/>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altLang="zh-TW" sz="3600" b="1" dirty="0"/>
              <a:t>AI Conversation</a:t>
            </a:r>
          </a:p>
          <a:p>
            <a:pPr algn="ctr">
              <a:defRPr/>
            </a:pPr>
            <a:r>
              <a:rPr lang="en-US" altLang="zh-TW" sz="3600" b="1" dirty="0"/>
              <a:t>Dialog System</a:t>
            </a:r>
            <a:endParaRPr lang="zh-TW" altLang="en-US" sz="3600" b="1" dirty="0"/>
          </a:p>
        </p:txBody>
      </p:sp>
      <p:sp>
        <p:nvSpPr>
          <p:cNvPr id="7" name="圓角矩形 94">
            <a:extLst>
              <a:ext uri="{FF2B5EF4-FFF2-40B4-BE49-F238E27FC236}">
                <a16:creationId xmlns:a16="http://schemas.microsoft.com/office/drawing/2014/main" id="{36A6E313-2A9A-CC42-9CAA-0778C0E75648}"/>
              </a:ext>
            </a:extLst>
          </p:cNvPr>
          <p:cNvSpPr/>
          <p:nvPr/>
        </p:nvSpPr>
        <p:spPr>
          <a:xfrm>
            <a:off x="7320136" y="2032249"/>
            <a:ext cx="3024336" cy="4089647"/>
          </a:xfrm>
          <a:prstGeom prst="roundRect">
            <a:avLst>
              <a:gd name="adj" fmla="val 6434"/>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3600" b="1" dirty="0"/>
              <a:t>Multichannel</a:t>
            </a:r>
          </a:p>
          <a:p>
            <a:pPr algn="ctr">
              <a:defRPr/>
            </a:pPr>
            <a:r>
              <a:rPr lang="en-US" altLang="zh-TW" sz="3600" b="1" dirty="0"/>
              <a:t>Platforms</a:t>
            </a:r>
          </a:p>
          <a:p>
            <a:pPr algn="ctr">
              <a:defRPr/>
            </a:pPr>
            <a:r>
              <a:rPr lang="en-US" altLang="zh-TW" sz="3600" dirty="0">
                <a:solidFill>
                  <a:srgbClr val="FFFF00"/>
                </a:solidFill>
              </a:rPr>
              <a:t>Web</a:t>
            </a:r>
          </a:p>
          <a:p>
            <a:pPr algn="ctr">
              <a:defRPr/>
            </a:pPr>
            <a:r>
              <a:rPr lang="en-US" altLang="zh-TW" sz="3600" dirty="0">
                <a:solidFill>
                  <a:srgbClr val="FFFF00"/>
                </a:solidFill>
              </a:rPr>
              <a:t>LINE</a:t>
            </a:r>
          </a:p>
          <a:p>
            <a:pPr algn="ctr">
              <a:defRPr/>
            </a:pPr>
            <a:r>
              <a:rPr lang="en-US" altLang="zh-TW" sz="3600" dirty="0">
                <a:solidFill>
                  <a:srgbClr val="FFFF00"/>
                </a:solidFill>
              </a:rPr>
              <a:t>Facebook</a:t>
            </a:r>
          </a:p>
          <a:p>
            <a:pPr algn="ctr">
              <a:defRPr/>
            </a:pPr>
            <a:r>
              <a:rPr lang="en-US" altLang="zh-TW" sz="3600" dirty="0">
                <a:solidFill>
                  <a:srgbClr val="FF0000"/>
                </a:solidFill>
              </a:rPr>
              <a:t>Humanoid Robot</a:t>
            </a:r>
          </a:p>
        </p:txBody>
      </p:sp>
      <p:cxnSp>
        <p:nvCxnSpPr>
          <p:cNvPr id="8" name="肘形接點 8">
            <a:extLst>
              <a:ext uri="{FF2B5EF4-FFF2-40B4-BE49-F238E27FC236}">
                <a16:creationId xmlns:a16="http://schemas.microsoft.com/office/drawing/2014/main" id="{BF8EBD17-C41F-3B4D-9C84-48AC21B338A7}"/>
              </a:ext>
            </a:extLst>
          </p:cNvPr>
          <p:cNvCxnSpPr>
            <a:cxnSpLocks/>
            <a:stCxn id="5" idx="3"/>
            <a:endCxn id="7" idx="1"/>
          </p:cNvCxnSpPr>
          <p:nvPr/>
        </p:nvCxnSpPr>
        <p:spPr>
          <a:xfrm>
            <a:off x="6542246" y="2946648"/>
            <a:ext cx="777890" cy="1130425"/>
          </a:xfrm>
          <a:prstGeom prst="bentConnector3">
            <a:avLst>
              <a:gd name="adj1" fmla="val 50000"/>
            </a:avLst>
          </a:prstGeom>
          <a:ln w="76200">
            <a:tailEnd type="triangle"/>
          </a:ln>
        </p:spPr>
        <p:style>
          <a:lnRef idx="1">
            <a:schemeClr val="dk1"/>
          </a:lnRef>
          <a:fillRef idx="0">
            <a:schemeClr val="dk1"/>
          </a:fillRef>
          <a:effectRef idx="0">
            <a:schemeClr val="dk1"/>
          </a:effectRef>
          <a:fontRef idx="minor">
            <a:schemeClr val="tx1"/>
          </a:fontRef>
        </p:style>
      </p:cxnSp>
      <p:cxnSp>
        <p:nvCxnSpPr>
          <p:cNvPr id="9" name="肘形接點 95">
            <a:extLst>
              <a:ext uri="{FF2B5EF4-FFF2-40B4-BE49-F238E27FC236}">
                <a16:creationId xmlns:a16="http://schemas.microsoft.com/office/drawing/2014/main" id="{EA868EA7-FF60-7E40-B3F7-6FC2EFAE329C}"/>
              </a:ext>
            </a:extLst>
          </p:cNvPr>
          <p:cNvCxnSpPr>
            <a:cxnSpLocks/>
            <a:stCxn id="6" idx="3"/>
            <a:endCxn id="7" idx="1"/>
          </p:cNvCxnSpPr>
          <p:nvPr/>
        </p:nvCxnSpPr>
        <p:spPr>
          <a:xfrm flipV="1">
            <a:off x="6542246" y="4077073"/>
            <a:ext cx="777890" cy="1130423"/>
          </a:xfrm>
          <a:prstGeom prst="bentConnector3">
            <a:avLst>
              <a:gd name="adj1" fmla="val 50000"/>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92652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A09A7-1F50-5F40-9CA4-FCCA8F16C1EF}"/>
              </a:ext>
            </a:extLst>
          </p:cNvPr>
          <p:cNvSpPr>
            <a:spLocks noGrp="1"/>
          </p:cNvSpPr>
          <p:nvPr>
            <p:ph type="title"/>
          </p:nvPr>
        </p:nvSpPr>
        <p:spPr>
          <a:xfrm>
            <a:off x="1981200" y="138536"/>
            <a:ext cx="8229600" cy="1274241"/>
          </a:xfrm>
        </p:spPr>
        <p:txBody>
          <a:bodyPr>
            <a:normAutofit fontScale="90000"/>
          </a:bodyPr>
          <a:lstStyle/>
          <a:p>
            <a:r>
              <a:rPr lang="en-US" dirty="0">
                <a:solidFill>
                  <a:schemeClr val="accent1"/>
                </a:solidFill>
              </a:rPr>
              <a:t>System Architecture of </a:t>
            </a:r>
            <a:br>
              <a:rPr lang="en-US" dirty="0">
                <a:solidFill>
                  <a:schemeClr val="accent1"/>
                </a:solidFill>
              </a:rPr>
            </a:br>
            <a:r>
              <a:rPr lang="en-US" dirty="0">
                <a:solidFill>
                  <a:schemeClr val="accent1"/>
                </a:solidFill>
              </a:rPr>
              <a:t>AI Humanoid </a:t>
            </a:r>
            <a:r>
              <a:rPr lang="en-US" dirty="0" err="1">
                <a:solidFill>
                  <a:schemeClr val="accent1"/>
                </a:solidFill>
              </a:rPr>
              <a:t>Robo</a:t>
            </a:r>
            <a:r>
              <a:rPr lang="en-US" dirty="0">
                <a:solidFill>
                  <a:schemeClr val="accent1"/>
                </a:solidFill>
              </a:rPr>
              <a:t>-Advisor</a:t>
            </a:r>
          </a:p>
        </p:txBody>
      </p:sp>
      <p:sp>
        <p:nvSpPr>
          <p:cNvPr id="4" name="Slide Number Placeholder 3">
            <a:extLst>
              <a:ext uri="{FF2B5EF4-FFF2-40B4-BE49-F238E27FC236}">
                <a16:creationId xmlns:a16="http://schemas.microsoft.com/office/drawing/2014/main" id="{E9819A6F-296B-1641-BE49-B787133F5DE7}"/>
              </a:ext>
            </a:extLst>
          </p:cNvPr>
          <p:cNvSpPr>
            <a:spLocks noGrp="1"/>
          </p:cNvSpPr>
          <p:nvPr>
            <p:ph type="sldNum" sz="quarter" idx="12"/>
          </p:nvPr>
        </p:nvSpPr>
        <p:spPr/>
        <p:txBody>
          <a:bodyPr/>
          <a:lstStyle/>
          <a:p>
            <a:pPr>
              <a:defRPr/>
            </a:pPr>
            <a:fld id="{E78C9E75-97FD-45D9-8ED3-955348887BB1}" type="slidenum">
              <a:rPr lang="zh-TW" altLang="en-US" smtClean="0"/>
              <a:pPr>
                <a:defRPr/>
              </a:pPr>
              <a:t>21</a:t>
            </a:fld>
            <a:endParaRPr lang="zh-TW" altLang="en-US"/>
          </a:p>
        </p:txBody>
      </p:sp>
      <p:pic>
        <p:nvPicPr>
          <p:cNvPr id="5" name="Content Placeholder 4" descr="Picture2.png">
            <a:extLst>
              <a:ext uri="{FF2B5EF4-FFF2-40B4-BE49-F238E27FC236}">
                <a16:creationId xmlns:a16="http://schemas.microsoft.com/office/drawing/2014/main" id="{AC2A6970-7859-5745-8455-4BE6C5101796}"/>
              </a:ext>
            </a:extLst>
          </p:cNvPr>
          <p:cNvPicPr>
            <a:picLocks noGrp="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847528" y="1556792"/>
            <a:ext cx="8568952" cy="4824536"/>
          </a:xfrm>
          <a:prstGeom prst="rect">
            <a:avLst/>
          </a:prstGeom>
          <a:noFill/>
          <a:ln>
            <a:noFill/>
          </a:ln>
        </p:spPr>
      </p:pic>
      <p:sp>
        <p:nvSpPr>
          <p:cNvPr id="7" name="Rounded Rectangle 6">
            <a:extLst>
              <a:ext uri="{FF2B5EF4-FFF2-40B4-BE49-F238E27FC236}">
                <a16:creationId xmlns:a16="http://schemas.microsoft.com/office/drawing/2014/main" id="{817C1FFF-EAA3-AB4A-A85F-C14D2AB4B6DF}"/>
              </a:ext>
            </a:extLst>
          </p:cNvPr>
          <p:cNvSpPr/>
          <p:nvPr/>
        </p:nvSpPr>
        <p:spPr>
          <a:xfrm>
            <a:off x="1847528" y="4005064"/>
            <a:ext cx="6480720" cy="2376264"/>
          </a:xfrm>
          <a:prstGeom prst="roundRect">
            <a:avLst/>
          </a:prstGeom>
          <a:noFill/>
          <a:ln>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ED2F5F8B-6B1B-4540-8331-ADD77D588F74}"/>
              </a:ext>
            </a:extLst>
          </p:cNvPr>
          <p:cNvSpPr/>
          <p:nvPr/>
        </p:nvSpPr>
        <p:spPr>
          <a:xfrm>
            <a:off x="1847528" y="1556792"/>
            <a:ext cx="6480720" cy="2304256"/>
          </a:xfrm>
          <a:prstGeom prst="roundRect">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2">
            <a:extLst>
              <a:ext uri="{FF2B5EF4-FFF2-40B4-BE49-F238E27FC236}">
                <a16:creationId xmlns:a16="http://schemas.microsoft.com/office/drawing/2014/main" id="{2F46E396-B2F1-474F-A5DB-65B858180E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63949" y="1585651"/>
            <a:ext cx="1192894" cy="1192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5CF17A90-8235-0141-9AB7-C70AE262ADA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8659" y="4509120"/>
            <a:ext cx="1024257" cy="1160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a:extLst>
              <a:ext uri="{FF2B5EF4-FFF2-40B4-BE49-F238E27FC236}">
                <a16:creationId xmlns:a16="http://schemas.microsoft.com/office/drawing/2014/main" id="{1E024C57-96E3-4549-8226-526B70C80BE9}"/>
              </a:ext>
            </a:extLst>
          </p:cNvPr>
          <p:cNvSpPr/>
          <p:nvPr/>
        </p:nvSpPr>
        <p:spPr>
          <a:xfrm>
            <a:off x="8760296" y="1551312"/>
            <a:ext cx="1800200" cy="4830017"/>
          </a:xfrm>
          <a:prstGeom prst="roundRect">
            <a:avLst/>
          </a:pr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1" name="TextBox 10">
            <a:extLst>
              <a:ext uri="{FF2B5EF4-FFF2-40B4-BE49-F238E27FC236}">
                <a16:creationId xmlns:a16="http://schemas.microsoft.com/office/drawing/2014/main" id="{D91FD3EB-597C-7940-8211-9F041F4C71EB}"/>
              </a:ext>
            </a:extLst>
          </p:cNvPr>
          <p:cNvSpPr txBox="1"/>
          <p:nvPr/>
        </p:nvSpPr>
        <p:spPr>
          <a:xfrm>
            <a:off x="8910880" y="5734998"/>
            <a:ext cx="1475147" cy="646331"/>
          </a:xfrm>
          <a:prstGeom prst="rect">
            <a:avLst/>
          </a:prstGeom>
          <a:noFill/>
        </p:spPr>
        <p:txBody>
          <a:bodyPr wrap="none" rtlCol="0">
            <a:spAutoFit/>
          </a:bodyPr>
          <a:lstStyle/>
          <a:p>
            <a:r>
              <a:rPr lang="en-US" dirty="0">
                <a:solidFill>
                  <a:srgbClr val="FF0000"/>
                </a:solidFill>
              </a:rPr>
              <a:t>AI Humanoid </a:t>
            </a:r>
            <a:br>
              <a:rPr lang="en-US" dirty="0">
                <a:solidFill>
                  <a:srgbClr val="FF0000"/>
                </a:solidFill>
              </a:rPr>
            </a:br>
            <a:r>
              <a:rPr lang="en-US" dirty="0" err="1">
                <a:solidFill>
                  <a:srgbClr val="FF0000"/>
                </a:solidFill>
              </a:rPr>
              <a:t>Robo</a:t>
            </a:r>
            <a:r>
              <a:rPr lang="en-US" dirty="0">
                <a:solidFill>
                  <a:srgbClr val="FF0000"/>
                </a:solidFill>
              </a:rPr>
              <a:t>-advisor </a:t>
            </a:r>
          </a:p>
        </p:txBody>
      </p:sp>
    </p:spTree>
    <p:extLst>
      <p:ext uri="{BB962C8B-B14F-4D97-AF65-F5344CB8AC3E}">
        <p14:creationId xmlns:p14="http://schemas.microsoft.com/office/powerpoint/2010/main" val="3744370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ACBB-F888-ED43-9F47-53977219AE69}"/>
              </a:ext>
            </a:extLst>
          </p:cNvPr>
          <p:cNvSpPr>
            <a:spLocks noGrp="1"/>
          </p:cNvSpPr>
          <p:nvPr>
            <p:ph type="title"/>
          </p:nvPr>
        </p:nvSpPr>
        <p:spPr>
          <a:xfrm>
            <a:off x="1981200" y="-1"/>
            <a:ext cx="8229600" cy="1272917"/>
          </a:xfrm>
        </p:spPr>
        <p:txBody>
          <a:bodyPr>
            <a:normAutofit fontScale="90000"/>
          </a:bodyPr>
          <a:lstStyle/>
          <a:p>
            <a:r>
              <a:rPr lang="en-US" dirty="0">
                <a:solidFill>
                  <a:schemeClr val="accent1"/>
                </a:solidFill>
              </a:rPr>
              <a:t>Conversational Model </a:t>
            </a:r>
            <a:br>
              <a:rPr lang="en-US" dirty="0">
                <a:solidFill>
                  <a:schemeClr val="accent1"/>
                </a:solidFill>
              </a:rPr>
            </a:br>
            <a:r>
              <a:rPr lang="en-US" sz="3200" dirty="0">
                <a:solidFill>
                  <a:schemeClr val="accent1"/>
                </a:solidFill>
              </a:rPr>
              <a:t>(LINE, FB Messenger)</a:t>
            </a:r>
          </a:p>
        </p:txBody>
      </p:sp>
      <p:sp>
        <p:nvSpPr>
          <p:cNvPr id="4" name="Slide Number Placeholder 3">
            <a:extLst>
              <a:ext uri="{FF2B5EF4-FFF2-40B4-BE49-F238E27FC236}">
                <a16:creationId xmlns:a16="http://schemas.microsoft.com/office/drawing/2014/main" id="{9F15561F-E653-D646-87CD-FAB054E1D710}"/>
              </a:ext>
            </a:extLst>
          </p:cNvPr>
          <p:cNvSpPr>
            <a:spLocks noGrp="1"/>
          </p:cNvSpPr>
          <p:nvPr>
            <p:ph type="sldNum" sz="quarter" idx="12"/>
          </p:nvPr>
        </p:nvSpPr>
        <p:spPr/>
        <p:txBody>
          <a:bodyPr/>
          <a:lstStyle/>
          <a:p>
            <a:pPr>
              <a:defRPr/>
            </a:pPr>
            <a:fld id="{E78C9E75-97FD-45D9-8ED3-955348887BB1}" type="slidenum">
              <a:rPr lang="zh-TW" altLang="en-US" smtClean="0"/>
              <a:pPr>
                <a:defRPr/>
              </a:pPr>
              <a:t>22</a:t>
            </a:fld>
            <a:endParaRPr lang="zh-TW" altLang="en-US"/>
          </a:p>
        </p:txBody>
      </p:sp>
      <p:pic>
        <p:nvPicPr>
          <p:cNvPr id="5" name="Picture 2">
            <a:extLst>
              <a:ext uri="{FF2B5EF4-FFF2-40B4-BE49-F238E27FC236}">
                <a16:creationId xmlns:a16="http://schemas.microsoft.com/office/drawing/2014/main" id="{2C78E919-03EE-1E4C-AF9B-D512CD80DF4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4989" y="1268760"/>
            <a:ext cx="3554102" cy="52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DF174CE0-1F92-D84E-93BB-A534EB0902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84839" y="1272917"/>
            <a:ext cx="3554102" cy="52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687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D0D41-42E5-3945-8166-6A8D24E538D7}"/>
              </a:ext>
            </a:extLst>
          </p:cNvPr>
          <p:cNvSpPr>
            <a:spLocks noGrp="1"/>
          </p:cNvSpPr>
          <p:nvPr>
            <p:ph type="title"/>
          </p:nvPr>
        </p:nvSpPr>
        <p:spPr>
          <a:xfrm>
            <a:off x="1981200" y="116632"/>
            <a:ext cx="8229600" cy="1807201"/>
          </a:xfrm>
        </p:spPr>
        <p:txBody>
          <a:bodyPr>
            <a:normAutofit fontScale="90000"/>
          </a:bodyPr>
          <a:lstStyle/>
          <a:p>
            <a:r>
              <a:rPr lang="en-US" dirty="0">
                <a:solidFill>
                  <a:schemeClr val="accent1"/>
                </a:solidFill>
              </a:rPr>
              <a:t>Conversational </a:t>
            </a:r>
            <a:r>
              <a:rPr lang="en-US" dirty="0" err="1">
                <a:solidFill>
                  <a:schemeClr val="accent1"/>
                </a:solidFill>
              </a:rPr>
              <a:t>Robo</a:t>
            </a:r>
            <a:r>
              <a:rPr lang="en-US" dirty="0">
                <a:solidFill>
                  <a:schemeClr val="accent1"/>
                </a:solidFill>
              </a:rPr>
              <a:t>-Advisor</a:t>
            </a:r>
            <a:br>
              <a:rPr lang="en-US" dirty="0">
                <a:solidFill>
                  <a:schemeClr val="accent1"/>
                </a:solidFill>
              </a:rPr>
            </a:br>
            <a:r>
              <a:rPr lang="en-US" dirty="0">
                <a:solidFill>
                  <a:schemeClr val="accent1"/>
                </a:solidFill>
              </a:rPr>
              <a:t>Multichannel UI/UX </a:t>
            </a:r>
            <a:br>
              <a:rPr lang="en-US" dirty="0">
                <a:solidFill>
                  <a:schemeClr val="accent1"/>
                </a:solidFill>
              </a:rPr>
            </a:br>
            <a:r>
              <a:rPr lang="en-US" dirty="0">
                <a:solidFill>
                  <a:schemeClr val="accent1"/>
                </a:solidFill>
              </a:rPr>
              <a:t>Robots</a:t>
            </a:r>
          </a:p>
        </p:txBody>
      </p:sp>
      <p:sp>
        <p:nvSpPr>
          <p:cNvPr id="4" name="Slide Number Placeholder 3">
            <a:extLst>
              <a:ext uri="{FF2B5EF4-FFF2-40B4-BE49-F238E27FC236}">
                <a16:creationId xmlns:a16="http://schemas.microsoft.com/office/drawing/2014/main" id="{D663888E-EF82-AE4C-BD57-467F1C95C27E}"/>
              </a:ext>
            </a:extLst>
          </p:cNvPr>
          <p:cNvSpPr>
            <a:spLocks noGrp="1"/>
          </p:cNvSpPr>
          <p:nvPr>
            <p:ph type="sldNum" sz="quarter" idx="12"/>
          </p:nvPr>
        </p:nvSpPr>
        <p:spPr/>
        <p:txBody>
          <a:bodyPr/>
          <a:lstStyle/>
          <a:p>
            <a:pPr>
              <a:defRPr/>
            </a:pPr>
            <a:fld id="{E78C9E75-97FD-45D9-8ED3-955348887BB1}" type="slidenum">
              <a:rPr lang="zh-TW" altLang="en-US" smtClean="0"/>
              <a:pPr>
                <a:defRPr/>
              </a:pPr>
              <a:t>23</a:t>
            </a:fld>
            <a:endParaRPr lang="zh-TW" altLang="en-US"/>
          </a:p>
        </p:txBody>
      </p:sp>
      <p:pic>
        <p:nvPicPr>
          <p:cNvPr id="5" name="Picture 4" descr="C:\Users\myday\Downloads\TKU-logo-12cm.jpg">
            <a:extLst>
              <a:ext uri="{FF2B5EF4-FFF2-40B4-BE49-F238E27FC236}">
                <a16:creationId xmlns:a16="http://schemas.microsoft.com/office/drawing/2014/main" id="{A4A4A9E7-49D0-4544-9667-B0BC1D097EF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61550" y="1"/>
            <a:ext cx="806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陳元致\Downloads\messageImage_1527601070920.jpg">
            <a:extLst>
              <a:ext uri="{FF2B5EF4-FFF2-40B4-BE49-F238E27FC236}">
                <a16:creationId xmlns:a16="http://schemas.microsoft.com/office/drawing/2014/main" id="{4756A56C-6151-9A41-9465-572AACE8CD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74572" y="985646"/>
            <a:ext cx="1067966" cy="10487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EC03DFE-5E84-294D-B941-1E7444327D9D}"/>
              </a:ext>
            </a:extLst>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2135560" y="2782448"/>
            <a:ext cx="3528392"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F90605CA-3C76-9445-B100-B4D13D4A25B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56040" y="2782840"/>
            <a:ext cx="3114678" cy="35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字方塊 7">
            <a:extLst>
              <a:ext uri="{FF2B5EF4-FFF2-40B4-BE49-F238E27FC236}">
                <a16:creationId xmlns:a16="http://schemas.microsoft.com/office/drawing/2014/main" id="{75D2326C-565F-CF4B-B01F-987BA687033C}"/>
              </a:ext>
            </a:extLst>
          </p:cNvPr>
          <p:cNvSpPr txBox="1"/>
          <p:nvPr/>
        </p:nvSpPr>
        <p:spPr>
          <a:xfrm>
            <a:off x="2351584" y="2132856"/>
            <a:ext cx="3024336" cy="523220"/>
          </a:xfrm>
          <a:prstGeom prst="rect">
            <a:avLst/>
          </a:prstGeom>
          <a:noFill/>
        </p:spPr>
        <p:txBody>
          <a:bodyPr wrap="square" rtlCol="0">
            <a:spAutoFit/>
          </a:bodyPr>
          <a:lstStyle/>
          <a:p>
            <a:pPr algn="ctr"/>
            <a:r>
              <a:rPr lang="en-US" altLang="zh-TW" sz="2800" b="1" dirty="0">
                <a:solidFill>
                  <a:srgbClr val="C00000"/>
                </a:solidFill>
              </a:rPr>
              <a:t>ALPHA 2</a:t>
            </a:r>
            <a:endParaRPr lang="zh-TW" altLang="en-US" sz="2800" b="1" dirty="0">
              <a:solidFill>
                <a:srgbClr val="C00000"/>
              </a:solidFill>
            </a:endParaRPr>
          </a:p>
        </p:txBody>
      </p:sp>
      <p:sp>
        <p:nvSpPr>
          <p:cNvPr id="10" name="文字方塊 11">
            <a:extLst>
              <a:ext uri="{FF2B5EF4-FFF2-40B4-BE49-F238E27FC236}">
                <a16:creationId xmlns:a16="http://schemas.microsoft.com/office/drawing/2014/main" id="{A89C40F3-88B5-D645-BBB0-3B841A720458}"/>
              </a:ext>
            </a:extLst>
          </p:cNvPr>
          <p:cNvSpPr txBox="1"/>
          <p:nvPr/>
        </p:nvSpPr>
        <p:spPr>
          <a:xfrm>
            <a:off x="6443886" y="2132856"/>
            <a:ext cx="3024336" cy="523220"/>
          </a:xfrm>
          <a:prstGeom prst="rect">
            <a:avLst/>
          </a:prstGeom>
          <a:noFill/>
        </p:spPr>
        <p:txBody>
          <a:bodyPr wrap="square" rtlCol="0">
            <a:spAutoFit/>
          </a:bodyPr>
          <a:lstStyle/>
          <a:p>
            <a:pPr algn="ctr"/>
            <a:r>
              <a:rPr lang="en-US" altLang="zh-TW" sz="2800" b="1" dirty="0">
                <a:solidFill>
                  <a:srgbClr val="C00000"/>
                </a:solidFill>
              </a:rPr>
              <a:t>ZENBO</a:t>
            </a:r>
            <a:endParaRPr lang="zh-TW" altLang="en-US" sz="2800" b="1" dirty="0">
              <a:solidFill>
                <a:srgbClr val="C00000"/>
              </a:solidFill>
            </a:endParaRPr>
          </a:p>
        </p:txBody>
      </p:sp>
    </p:spTree>
    <p:extLst>
      <p:ext uri="{BB962C8B-B14F-4D97-AF65-F5344CB8AC3E}">
        <p14:creationId xmlns:p14="http://schemas.microsoft.com/office/powerpoint/2010/main" val="2428333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29" y="320100"/>
            <a:ext cx="10726328" cy="6217800"/>
          </a:xfrm>
        </p:spPr>
        <p:txBody>
          <a:bodyPr>
            <a:normAutofit/>
          </a:bodyPr>
          <a:lstStyle/>
          <a:p>
            <a:r>
              <a:rPr lang="en-US" sz="7200" dirty="0">
                <a:solidFill>
                  <a:srgbClr val="C00000"/>
                </a:solidFill>
              </a:rPr>
              <a:t>Artificial Intelligence (AI) </a:t>
            </a:r>
            <a:br>
              <a:rPr lang="en-US" sz="7200" dirty="0">
                <a:solidFill>
                  <a:srgbClr val="C00000"/>
                </a:solidFill>
              </a:rPr>
            </a:br>
            <a:r>
              <a:rPr lang="en-US" sz="7200" dirty="0">
                <a:solidFill>
                  <a:srgbClr val="C00000"/>
                </a:solidFill>
              </a:rPr>
              <a:t>for </a:t>
            </a:r>
            <a:br>
              <a:rPr lang="en-US" sz="7200" dirty="0">
                <a:solidFill>
                  <a:srgbClr val="C00000"/>
                </a:solidFill>
              </a:rPr>
            </a:br>
            <a:r>
              <a:rPr lang="en-US" sz="7200" dirty="0">
                <a:solidFill>
                  <a:srgbClr val="C00000"/>
                </a:solidFill>
              </a:rPr>
              <a:t>Text Analytics (TA)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24</a:t>
            </a:fld>
            <a:endParaRPr lang="zh-TW" altLang="en-US"/>
          </a:p>
        </p:txBody>
      </p:sp>
    </p:spTree>
    <p:extLst>
      <p:ext uri="{BB962C8B-B14F-4D97-AF65-F5344CB8AC3E}">
        <p14:creationId xmlns:p14="http://schemas.microsoft.com/office/powerpoint/2010/main" val="1966331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4671-40E1-8E4F-B07F-1ECE77B3E05E}"/>
              </a:ext>
            </a:extLst>
          </p:cNvPr>
          <p:cNvSpPr>
            <a:spLocks noGrp="1"/>
          </p:cNvSpPr>
          <p:nvPr>
            <p:ph type="title"/>
          </p:nvPr>
        </p:nvSpPr>
        <p:spPr>
          <a:xfrm>
            <a:off x="1981200" y="44624"/>
            <a:ext cx="8229600" cy="778098"/>
          </a:xfrm>
        </p:spPr>
        <p:txBody>
          <a:bodyPr>
            <a:normAutofit fontScale="90000"/>
          </a:bodyPr>
          <a:lstStyle/>
          <a:p>
            <a:r>
              <a:rPr lang="en-US" dirty="0">
                <a:solidFill>
                  <a:schemeClr val="accent1"/>
                </a:solidFill>
              </a:rPr>
              <a:t>Text Analytics and Text Mining</a:t>
            </a:r>
          </a:p>
        </p:txBody>
      </p:sp>
      <p:sp>
        <p:nvSpPr>
          <p:cNvPr id="4" name="Slide Number Placeholder 3">
            <a:extLst>
              <a:ext uri="{FF2B5EF4-FFF2-40B4-BE49-F238E27FC236}">
                <a16:creationId xmlns:a16="http://schemas.microsoft.com/office/drawing/2014/main" id="{B8A61B12-0185-F144-827D-0038BA85F56A}"/>
              </a:ext>
            </a:extLst>
          </p:cNvPr>
          <p:cNvSpPr>
            <a:spLocks noGrp="1"/>
          </p:cNvSpPr>
          <p:nvPr>
            <p:ph type="sldNum" sz="quarter" idx="12"/>
          </p:nvPr>
        </p:nvSpPr>
        <p:spPr/>
        <p:txBody>
          <a:bodyPr/>
          <a:lstStyle/>
          <a:p>
            <a:fld id="{E008237F-23CD-E54D-BDBA-FE95A073E4E0}" type="slidenum">
              <a:rPr lang="zh-TW" altLang="en-US" smtClean="0"/>
              <a:pPr/>
              <a:t>25</a:t>
            </a:fld>
            <a:endParaRPr lang="zh-TW" altLang="en-US"/>
          </a:p>
        </p:txBody>
      </p:sp>
      <p:sp>
        <p:nvSpPr>
          <p:cNvPr id="5" name="矩形 4">
            <a:extLst>
              <a:ext uri="{FF2B5EF4-FFF2-40B4-BE49-F238E27FC236}">
                <a16:creationId xmlns:a16="http://schemas.microsoft.com/office/drawing/2014/main" id="{087BBE14-362F-294E-AEA0-520D7EADC0D4}"/>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pic>
        <p:nvPicPr>
          <p:cNvPr id="6" name="Picture 5">
            <a:extLst>
              <a:ext uri="{FF2B5EF4-FFF2-40B4-BE49-F238E27FC236}">
                <a16:creationId xmlns:a16="http://schemas.microsoft.com/office/drawing/2014/main" id="{3EE45F35-0B27-5847-A87F-1E0B7A42FF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9248" y="764705"/>
            <a:ext cx="8453216" cy="5855671"/>
          </a:xfrm>
          <a:prstGeom prst="rect">
            <a:avLst/>
          </a:prstGeom>
        </p:spPr>
      </p:pic>
    </p:spTree>
    <p:extLst>
      <p:ext uri="{BB962C8B-B14F-4D97-AF65-F5344CB8AC3E}">
        <p14:creationId xmlns:p14="http://schemas.microsoft.com/office/powerpoint/2010/main" val="2164490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78BD-4D21-BA4A-B619-84BCB50D2B10}"/>
              </a:ext>
            </a:extLst>
          </p:cNvPr>
          <p:cNvSpPr>
            <a:spLocks noGrp="1"/>
          </p:cNvSpPr>
          <p:nvPr>
            <p:ph type="title"/>
          </p:nvPr>
        </p:nvSpPr>
        <p:spPr>
          <a:xfrm>
            <a:off x="534389" y="135104"/>
            <a:ext cx="11222181" cy="1205871"/>
          </a:xfrm>
        </p:spPr>
        <p:txBody>
          <a:bodyPr>
            <a:normAutofit/>
          </a:bodyPr>
          <a:lstStyle/>
          <a:p>
            <a:r>
              <a:rPr lang="en-US" sz="5600" dirty="0"/>
              <a:t>AI, NLP, ML, DL</a:t>
            </a:r>
          </a:p>
        </p:txBody>
      </p:sp>
      <p:sp>
        <p:nvSpPr>
          <p:cNvPr id="4" name="Slide Number Placeholder 3">
            <a:extLst>
              <a:ext uri="{FF2B5EF4-FFF2-40B4-BE49-F238E27FC236}">
                <a16:creationId xmlns:a16="http://schemas.microsoft.com/office/drawing/2014/main" id="{AA77FD3B-0C7D-7142-AE3A-471C000506F6}"/>
              </a:ext>
            </a:extLst>
          </p:cNvPr>
          <p:cNvSpPr>
            <a:spLocks noGrp="1"/>
          </p:cNvSpPr>
          <p:nvPr>
            <p:ph type="sldNum" sz="quarter" idx="12"/>
          </p:nvPr>
        </p:nvSpPr>
        <p:spPr/>
        <p:txBody>
          <a:bodyPr/>
          <a:lstStyle/>
          <a:p>
            <a:fld id="{5D6FF71F-CF6A-4C46-8F9B-61D49EEA70E3}" type="slidenum">
              <a:rPr lang="en-US" smtClean="0"/>
              <a:t>26</a:t>
            </a:fld>
            <a:endParaRPr lang="en-US"/>
          </a:p>
        </p:txBody>
      </p:sp>
      <p:pic>
        <p:nvPicPr>
          <p:cNvPr id="10" name="Content Placeholder 9">
            <a:extLst>
              <a:ext uri="{FF2B5EF4-FFF2-40B4-BE49-F238E27FC236}">
                <a16:creationId xmlns:a16="http://schemas.microsoft.com/office/drawing/2014/main" id="{75FA943C-1B34-694C-B144-52037D8C48A0}"/>
              </a:ext>
            </a:extLst>
          </p:cNvPr>
          <p:cNvPicPr>
            <a:picLocks noGrp="1" noChangeAspect="1"/>
          </p:cNvPicPr>
          <p:nvPr>
            <p:ph idx="1"/>
          </p:nvPr>
        </p:nvPicPr>
        <p:blipFill>
          <a:blip r:embed="rId2"/>
          <a:stretch>
            <a:fillRect/>
          </a:stretch>
        </p:blipFill>
        <p:spPr>
          <a:xfrm>
            <a:off x="2543100" y="1340975"/>
            <a:ext cx="8074127" cy="5221269"/>
          </a:xfrm>
        </p:spPr>
      </p:pic>
      <p:sp>
        <p:nvSpPr>
          <p:cNvPr id="11" name="TextBox 10">
            <a:extLst>
              <a:ext uri="{FF2B5EF4-FFF2-40B4-BE49-F238E27FC236}">
                <a16:creationId xmlns:a16="http://schemas.microsoft.com/office/drawing/2014/main" id="{500C4D71-C80B-3B4C-BF27-489D63C6A900}"/>
              </a:ext>
            </a:extLst>
          </p:cNvPr>
          <p:cNvSpPr txBox="1"/>
          <p:nvPr/>
        </p:nvSpPr>
        <p:spPr>
          <a:xfrm>
            <a:off x="699513" y="6611779"/>
            <a:ext cx="10792974" cy="246221"/>
          </a:xfrm>
          <a:prstGeom prst="rect">
            <a:avLst/>
          </a:prstGeom>
          <a:noFill/>
        </p:spPr>
        <p:txBody>
          <a:bodyPr wrap="square">
            <a:spAutoFit/>
          </a:bodyPr>
          <a:lstStyle/>
          <a:p>
            <a:pPr algn="ctr">
              <a:spcAft>
                <a:spcPts val="0"/>
              </a:spcAft>
            </a:pPr>
            <a:r>
              <a:rPr lang="en-US" altLang="zh-TW" sz="1000" b="0" dirty="0">
                <a:solidFill>
                  <a:schemeClr val="bg1">
                    <a:lumMod val="65000"/>
                  </a:schemeClr>
                </a:solidFill>
                <a:latin typeface="Calibri" charset="0"/>
                <a:ea typeface="標楷體" charset="-120"/>
              </a:rPr>
              <a:t>Source: Sowmya </a:t>
            </a:r>
            <a:r>
              <a:rPr lang="en-US" altLang="zh-TW" sz="1000" b="0" dirty="0" err="1">
                <a:solidFill>
                  <a:schemeClr val="bg1">
                    <a:lumMod val="65000"/>
                  </a:schemeClr>
                </a:solidFill>
                <a:latin typeface="Calibri" charset="0"/>
                <a:ea typeface="標楷體" charset="-120"/>
              </a:rPr>
              <a:t>Vajjala</a:t>
            </a:r>
            <a:r>
              <a:rPr lang="en-US" altLang="zh-TW" sz="1000" b="0" dirty="0">
                <a:solidFill>
                  <a:schemeClr val="bg1">
                    <a:lumMod val="65000"/>
                  </a:schemeClr>
                </a:solidFill>
                <a:latin typeface="Calibri" charset="0"/>
                <a:ea typeface="標楷體" charset="-120"/>
              </a:rPr>
              <a:t>, Bodhisattwa Majumder, Anuj Gupta (2020), Practical Natural Language Processing: A Comprehensive Guide to Building Real-World NLP Systems, O'Reilly Media.</a:t>
            </a:r>
          </a:p>
        </p:txBody>
      </p:sp>
    </p:spTree>
    <p:extLst>
      <p:ext uri="{BB962C8B-B14F-4D97-AF65-F5344CB8AC3E}">
        <p14:creationId xmlns:p14="http://schemas.microsoft.com/office/powerpoint/2010/main" val="3697316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29" y="320100"/>
            <a:ext cx="10726328" cy="6217800"/>
          </a:xfrm>
        </p:spPr>
        <p:txBody>
          <a:bodyPr/>
          <a:lstStyle/>
          <a:p>
            <a:r>
              <a:rPr lang="en-US" sz="8800" dirty="0">
                <a:solidFill>
                  <a:srgbClr val="C00000"/>
                </a:solidFill>
              </a:rPr>
              <a:t>Artificial Intelligence </a:t>
            </a:r>
            <a:br>
              <a:rPr lang="en-US" sz="7200" dirty="0">
                <a:solidFill>
                  <a:srgbClr val="C00000"/>
                </a:solidFill>
              </a:rPr>
            </a:br>
            <a:r>
              <a:rPr lang="en-US" sz="12000" dirty="0">
                <a:solidFill>
                  <a:srgbClr val="C00000"/>
                </a:solidFill>
              </a:rPr>
              <a:t>(AI)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27</a:t>
            </a:fld>
            <a:endParaRPr lang="zh-TW" altLang="en-US"/>
          </a:p>
        </p:txBody>
      </p:sp>
    </p:spTree>
    <p:extLst>
      <p:ext uri="{BB962C8B-B14F-4D97-AF65-F5344CB8AC3E}">
        <p14:creationId xmlns:p14="http://schemas.microsoft.com/office/powerpoint/2010/main" val="3996277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350E-C22F-3744-B665-0859223A6C49}"/>
              </a:ext>
            </a:extLst>
          </p:cNvPr>
          <p:cNvSpPr>
            <a:spLocks noGrp="1"/>
          </p:cNvSpPr>
          <p:nvPr>
            <p:ph type="title"/>
          </p:nvPr>
        </p:nvSpPr>
        <p:spPr>
          <a:xfrm>
            <a:off x="1981200" y="122238"/>
            <a:ext cx="8229600" cy="1786210"/>
          </a:xfrm>
        </p:spPr>
        <p:txBody>
          <a:bodyPr>
            <a:normAutofit fontScale="90000"/>
          </a:bodyPr>
          <a:lstStyle/>
          <a:p>
            <a:r>
              <a:rPr lang="en-US" b="1" dirty="0">
                <a:solidFill>
                  <a:srgbClr val="C00000"/>
                </a:solidFill>
              </a:rPr>
              <a:t>AI, Big Data, Cloud Computing</a:t>
            </a:r>
            <a:br>
              <a:rPr lang="en-US" b="1" dirty="0">
                <a:solidFill>
                  <a:schemeClr val="accent1"/>
                </a:solidFill>
              </a:rPr>
            </a:br>
            <a:r>
              <a:rPr lang="en-US" b="1" dirty="0">
                <a:solidFill>
                  <a:schemeClr val="accent1"/>
                </a:solidFill>
              </a:rPr>
              <a:t>Evolution of Decision Support, Business Intelligence, and Analytics</a:t>
            </a:r>
          </a:p>
        </p:txBody>
      </p:sp>
      <p:sp>
        <p:nvSpPr>
          <p:cNvPr id="4" name="Slide Number Placeholder 3">
            <a:extLst>
              <a:ext uri="{FF2B5EF4-FFF2-40B4-BE49-F238E27FC236}">
                <a16:creationId xmlns:a16="http://schemas.microsoft.com/office/drawing/2014/main" id="{EBF53333-FD96-FF4B-B82B-483AD2971C1F}"/>
              </a:ext>
            </a:extLst>
          </p:cNvPr>
          <p:cNvSpPr>
            <a:spLocks noGrp="1"/>
          </p:cNvSpPr>
          <p:nvPr>
            <p:ph type="sldNum" sz="quarter" idx="12"/>
          </p:nvPr>
        </p:nvSpPr>
        <p:spPr/>
        <p:txBody>
          <a:bodyPr/>
          <a:lstStyle/>
          <a:p>
            <a:fld id="{E008237F-23CD-E54D-BDBA-FE95A073E4E0}" type="slidenum">
              <a:rPr lang="zh-TW" altLang="en-US" smtClean="0"/>
              <a:pPr/>
              <a:t>28</a:t>
            </a:fld>
            <a:endParaRPr lang="zh-TW" altLang="en-US"/>
          </a:p>
        </p:txBody>
      </p:sp>
      <p:pic>
        <p:nvPicPr>
          <p:cNvPr id="5" name="Picture 4">
            <a:extLst>
              <a:ext uri="{FF2B5EF4-FFF2-40B4-BE49-F238E27FC236}">
                <a16:creationId xmlns:a16="http://schemas.microsoft.com/office/drawing/2014/main" id="{CB0390DC-1A50-9148-B677-58C96BA33407}"/>
              </a:ext>
            </a:extLst>
          </p:cNvPr>
          <p:cNvPicPr>
            <a:picLocks noChangeAspect="1"/>
          </p:cNvPicPr>
          <p:nvPr/>
        </p:nvPicPr>
        <p:blipFill>
          <a:blip r:embed="rId2"/>
          <a:stretch>
            <a:fillRect/>
          </a:stretch>
        </p:blipFill>
        <p:spPr>
          <a:xfrm>
            <a:off x="1743956" y="2780928"/>
            <a:ext cx="8744533" cy="3240360"/>
          </a:xfrm>
          <a:prstGeom prst="rect">
            <a:avLst/>
          </a:prstGeom>
        </p:spPr>
      </p:pic>
      <p:sp>
        <p:nvSpPr>
          <p:cNvPr id="8" name="矩形 4">
            <a:extLst>
              <a:ext uri="{FF2B5EF4-FFF2-40B4-BE49-F238E27FC236}">
                <a16:creationId xmlns:a16="http://schemas.microsoft.com/office/drawing/2014/main" id="{6513A895-9AA5-F241-B415-FB2F9BEEFDF4}"/>
              </a:ext>
            </a:extLst>
          </p:cNvPr>
          <p:cNvSpPr>
            <a:spLocks noChangeArrowheads="1"/>
          </p:cNvSpPr>
          <p:nvPr/>
        </p:nvSpPr>
        <p:spPr bwMode="auto">
          <a:xfrm>
            <a:off x="2094384" y="6457890"/>
            <a:ext cx="8003232" cy="400110"/>
          </a:xfrm>
          <a:prstGeom prst="rect">
            <a:avLst/>
          </a:prstGeom>
          <a:noFill/>
          <a:ln w="9525">
            <a:noFill/>
            <a:miter lim="800000"/>
            <a:headEnd/>
            <a:tailEnd/>
          </a:ln>
        </p:spPr>
        <p:txBody>
          <a:bodyPr wrap="square">
            <a:spAutoFit/>
          </a:bodyPr>
          <a:lstStyle/>
          <a:p>
            <a:pPr algn="ctr"/>
            <a:r>
              <a:rPr lang="en-US" altLang="zh-TW" sz="1000" dirty="0">
                <a:solidFill>
                  <a:srgbClr val="A6A6A6"/>
                </a:solidFill>
              </a:rPr>
              <a:t>Source: Ramesh Sharda, </a:t>
            </a:r>
            <a:r>
              <a:rPr lang="en-US" altLang="zh-TW" sz="1000" dirty="0" err="1">
                <a:solidFill>
                  <a:srgbClr val="A6A6A6"/>
                </a:solidFill>
              </a:rPr>
              <a:t>Dursun</a:t>
            </a:r>
            <a:r>
              <a:rPr lang="en-US" altLang="zh-TW" sz="1000" dirty="0">
                <a:solidFill>
                  <a:srgbClr val="A6A6A6"/>
                </a:solidFill>
              </a:rPr>
              <a:t> </a:t>
            </a:r>
            <a:r>
              <a:rPr lang="en-US" altLang="zh-TW" sz="1000" dirty="0" err="1">
                <a:solidFill>
                  <a:srgbClr val="A6A6A6"/>
                </a:solidFill>
              </a:rPr>
              <a:t>Delen</a:t>
            </a:r>
            <a:r>
              <a:rPr lang="en-US" altLang="zh-TW" sz="1000" dirty="0">
                <a:solidFill>
                  <a:srgbClr val="A6A6A6"/>
                </a:solidFill>
              </a:rPr>
              <a:t>, and Efraim Turban (2017), </a:t>
            </a:r>
            <a:br>
              <a:rPr lang="en-US" altLang="zh-TW" sz="1000" dirty="0">
                <a:solidFill>
                  <a:srgbClr val="A6A6A6"/>
                </a:solidFill>
              </a:rPr>
            </a:br>
            <a:r>
              <a:rPr lang="en-US" altLang="zh-TW" sz="1000" dirty="0">
                <a:solidFill>
                  <a:srgbClr val="A6A6A6"/>
                </a:solidFill>
              </a:rPr>
              <a:t>Business Intelligence, Analytics, and Data Science: A Managerial Perspective, 4th Edition, Pearson</a:t>
            </a:r>
          </a:p>
        </p:txBody>
      </p:sp>
      <p:sp>
        <p:nvSpPr>
          <p:cNvPr id="3" name="TextBox 2">
            <a:extLst>
              <a:ext uri="{FF2B5EF4-FFF2-40B4-BE49-F238E27FC236}">
                <a16:creationId xmlns:a16="http://schemas.microsoft.com/office/drawing/2014/main" id="{7B9DD6DB-96C9-1849-8048-C37BF82BF676}"/>
              </a:ext>
            </a:extLst>
          </p:cNvPr>
          <p:cNvSpPr txBox="1"/>
          <p:nvPr/>
        </p:nvSpPr>
        <p:spPr>
          <a:xfrm>
            <a:off x="1927508" y="2356510"/>
            <a:ext cx="452368" cy="461665"/>
          </a:xfrm>
          <a:prstGeom prst="rect">
            <a:avLst/>
          </a:prstGeom>
          <a:noFill/>
        </p:spPr>
        <p:txBody>
          <a:bodyPr wrap="none" rtlCol="0">
            <a:spAutoFit/>
          </a:bodyPr>
          <a:lstStyle/>
          <a:p>
            <a:r>
              <a:rPr lang="en-US" sz="2400" b="1" dirty="0">
                <a:solidFill>
                  <a:srgbClr val="C00000"/>
                </a:solidFill>
              </a:rPr>
              <a:t>AI</a:t>
            </a:r>
          </a:p>
        </p:txBody>
      </p:sp>
      <p:sp>
        <p:nvSpPr>
          <p:cNvPr id="7" name="TextBox 6">
            <a:extLst>
              <a:ext uri="{FF2B5EF4-FFF2-40B4-BE49-F238E27FC236}">
                <a16:creationId xmlns:a16="http://schemas.microsoft.com/office/drawing/2014/main" id="{52D32C1E-8C48-F44A-A823-7251F95BB278}"/>
              </a:ext>
            </a:extLst>
          </p:cNvPr>
          <p:cNvSpPr txBox="1"/>
          <p:nvPr/>
        </p:nvSpPr>
        <p:spPr>
          <a:xfrm>
            <a:off x="5421014" y="2356510"/>
            <a:ext cx="2390398" cy="461665"/>
          </a:xfrm>
          <a:prstGeom prst="rect">
            <a:avLst/>
          </a:prstGeom>
          <a:noFill/>
        </p:spPr>
        <p:txBody>
          <a:bodyPr wrap="none" rtlCol="0">
            <a:spAutoFit/>
          </a:bodyPr>
          <a:lstStyle/>
          <a:p>
            <a:r>
              <a:rPr lang="en-US" sz="2400" b="1" dirty="0">
                <a:solidFill>
                  <a:srgbClr val="C00000"/>
                </a:solidFill>
              </a:rPr>
              <a:t>Cloud Computing</a:t>
            </a:r>
          </a:p>
        </p:txBody>
      </p:sp>
      <p:sp>
        <p:nvSpPr>
          <p:cNvPr id="9" name="TextBox 8">
            <a:extLst>
              <a:ext uri="{FF2B5EF4-FFF2-40B4-BE49-F238E27FC236}">
                <a16:creationId xmlns:a16="http://schemas.microsoft.com/office/drawing/2014/main" id="{FC7B8E16-E0F5-F345-AEEA-5798AFEEDD52}"/>
              </a:ext>
            </a:extLst>
          </p:cNvPr>
          <p:cNvSpPr txBox="1"/>
          <p:nvPr/>
        </p:nvSpPr>
        <p:spPr>
          <a:xfrm>
            <a:off x="8300293" y="2356510"/>
            <a:ext cx="1247970" cy="461665"/>
          </a:xfrm>
          <a:prstGeom prst="rect">
            <a:avLst/>
          </a:prstGeom>
          <a:noFill/>
        </p:spPr>
        <p:txBody>
          <a:bodyPr wrap="none" rtlCol="0">
            <a:spAutoFit/>
          </a:bodyPr>
          <a:lstStyle/>
          <a:p>
            <a:r>
              <a:rPr lang="en-US" sz="2400" b="1" dirty="0">
                <a:solidFill>
                  <a:srgbClr val="C00000"/>
                </a:solidFill>
              </a:rPr>
              <a:t>Big Data</a:t>
            </a:r>
          </a:p>
        </p:txBody>
      </p:sp>
      <p:sp>
        <p:nvSpPr>
          <p:cNvPr id="6" name="Rounded Rectangle 5">
            <a:extLst>
              <a:ext uri="{FF2B5EF4-FFF2-40B4-BE49-F238E27FC236}">
                <a16:creationId xmlns:a16="http://schemas.microsoft.com/office/drawing/2014/main" id="{F97F7362-9C56-344B-A504-E283CA3FB680}"/>
              </a:ext>
            </a:extLst>
          </p:cNvPr>
          <p:cNvSpPr/>
          <p:nvPr/>
        </p:nvSpPr>
        <p:spPr>
          <a:xfrm rot="2617693">
            <a:off x="2072700" y="3557554"/>
            <a:ext cx="352576"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AFC055B-2A76-1C4D-BAF5-3F808415766D}"/>
              </a:ext>
            </a:extLst>
          </p:cNvPr>
          <p:cNvSpPr/>
          <p:nvPr/>
        </p:nvSpPr>
        <p:spPr>
          <a:xfrm rot="2617693">
            <a:off x="5783288" y="3766321"/>
            <a:ext cx="1544363"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7020D1D3-6FEE-9444-8450-509EF5EA063B}"/>
              </a:ext>
            </a:extLst>
          </p:cNvPr>
          <p:cNvSpPr/>
          <p:nvPr/>
        </p:nvSpPr>
        <p:spPr>
          <a:xfrm rot="2617693">
            <a:off x="7584527" y="4081603"/>
            <a:ext cx="1732476" cy="332094"/>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93D91960-0BB2-9F43-8442-3021FB9CE124}"/>
              </a:ext>
            </a:extLst>
          </p:cNvPr>
          <p:cNvSpPr/>
          <p:nvPr/>
        </p:nvSpPr>
        <p:spPr>
          <a:xfrm rot="2617693">
            <a:off x="6783993" y="4022111"/>
            <a:ext cx="1844056"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44DD7452-ED3A-764D-8069-7032C158C7FD}"/>
              </a:ext>
            </a:extLst>
          </p:cNvPr>
          <p:cNvSpPr/>
          <p:nvPr/>
        </p:nvSpPr>
        <p:spPr>
          <a:xfrm rot="2617693">
            <a:off x="6482205" y="4071423"/>
            <a:ext cx="1652419" cy="308163"/>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3035EB1-85BC-AD44-9178-76EA6EA478FD}"/>
              </a:ext>
            </a:extLst>
          </p:cNvPr>
          <p:cNvSpPr txBox="1"/>
          <p:nvPr/>
        </p:nvSpPr>
        <p:spPr>
          <a:xfrm>
            <a:off x="6231501" y="2931021"/>
            <a:ext cx="647934" cy="461665"/>
          </a:xfrm>
          <a:prstGeom prst="rect">
            <a:avLst/>
          </a:prstGeom>
          <a:noFill/>
        </p:spPr>
        <p:txBody>
          <a:bodyPr wrap="none" rtlCol="0">
            <a:spAutoFit/>
          </a:bodyPr>
          <a:lstStyle/>
          <a:p>
            <a:r>
              <a:rPr lang="en-US" sz="2400" b="1" dirty="0">
                <a:solidFill>
                  <a:srgbClr val="C00000"/>
                </a:solidFill>
              </a:rPr>
              <a:t>DM</a:t>
            </a:r>
          </a:p>
        </p:txBody>
      </p:sp>
      <p:sp>
        <p:nvSpPr>
          <p:cNvPr id="16" name="TextBox 15">
            <a:extLst>
              <a:ext uri="{FF2B5EF4-FFF2-40B4-BE49-F238E27FC236}">
                <a16:creationId xmlns:a16="http://schemas.microsoft.com/office/drawing/2014/main" id="{1DF5ACF1-27D9-3F4B-8974-307A8393827A}"/>
              </a:ext>
            </a:extLst>
          </p:cNvPr>
          <p:cNvSpPr txBox="1"/>
          <p:nvPr/>
        </p:nvSpPr>
        <p:spPr>
          <a:xfrm>
            <a:off x="6853643" y="2910423"/>
            <a:ext cx="439544" cy="461665"/>
          </a:xfrm>
          <a:prstGeom prst="rect">
            <a:avLst/>
          </a:prstGeom>
          <a:noFill/>
        </p:spPr>
        <p:txBody>
          <a:bodyPr wrap="none" rtlCol="0">
            <a:spAutoFit/>
          </a:bodyPr>
          <a:lstStyle/>
          <a:p>
            <a:r>
              <a:rPr lang="en-US" sz="2400" b="1" dirty="0">
                <a:solidFill>
                  <a:srgbClr val="C00000"/>
                </a:solidFill>
              </a:rPr>
              <a:t>BI</a:t>
            </a:r>
          </a:p>
        </p:txBody>
      </p:sp>
      <p:sp>
        <p:nvSpPr>
          <p:cNvPr id="17" name="Right Arrow 16">
            <a:extLst>
              <a:ext uri="{FF2B5EF4-FFF2-40B4-BE49-F238E27FC236}">
                <a16:creationId xmlns:a16="http://schemas.microsoft.com/office/drawing/2014/main" id="{D247676A-FAFB-6244-AB52-DAB57304C3D2}"/>
              </a:ext>
            </a:extLst>
          </p:cNvPr>
          <p:cNvSpPr/>
          <p:nvPr/>
        </p:nvSpPr>
        <p:spPr>
          <a:xfrm>
            <a:off x="1849021" y="1834675"/>
            <a:ext cx="8534400" cy="595030"/>
          </a:xfrm>
          <a:prstGeom prst="rightArrow">
            <a:avLst>
              <a:gd name="adj1" fmla="val 62806"/>
              <a:gd name="adj2" fmla="val 50000"/>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C00000"/>
                </a:solidFill>
              </a:rPr>
              <a:t>AI</a:t>
            </a:r>
          </a:p>
        </p:txBody>
      </p:sp>
    </p:spTree>
    <p:extLst>
      <p:ext uri="{BB962C8B-B14F-4D97-AF65-F5344CB8AC3E}">
        <p14:creationId xmlns:p14="http://schemas.microsoft.com/office/powerpoint/2010/main" val="3672033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0D90D-A554-BF4A-B3C6-F3F13AB35705}"/>
              </a:ext>
            </a:extLst>
          </p:cNvPr>
          <p:cNvSpPr>
            <a:spLocks noGrp="1"/>
          </p:cNvSpPr>
          <p:nvPr>
            <p:ph type="title"/>
          </p:nvPr>
        </p:nvSpPr>
        <p:spPr>
          <a:xfrm>
            <a:off x="1981200" y="116632"/>
            <a:ext cx="8229600" cy="706090"/>
          </a:xfrm>
        </p:spPr>
        <p:txBody>
          <a:bodyPr>
            <a:normAutofit fontScale="90000"/>
          </a:bodyPr>
          <a:lstStyle/>
          <a:p>
            <a:r>
              <a:rPr lang="en-US" dirty="0">
                <a:solidFill>
                  <a:schemeClr val="accent1"/>
                </a:solidFill>
              </a:rPr>
              <a:t>The Rise of AI</a:t>
            </a:r>
          </a:p>
        </p:txBody>
      </p:sp>
      <p:sp>
        <p:nvSpPr>
          <p:cNvPr id="4" name="Slide Number Placeholder 3">
            <a:extLst>
              <a:ext uri="{FF2B5EF4-FFF2-40B4-BE49-F238E27FC236}">
                <a16:creationId xmlns:a16="http://schemas.microsoft.com/office/drawing/2014/main" id="{865D809F-13C7-7341-8AFC-8F934CE41D8C}"/>
              </a:ext>
            </a:extLst>
          </p:cNvPr>
          <p:cNvSpPr>
            <a:spLocks noGrp="1"/>
          </p:cNvSpPr>
          <p:nvPr>
            <p:ph type="sldNum" sz="quarter" idx="12"/>
          </p:nvPr>
        </p:nvSpPr>
        <p:spPr/>
        <p:txBody>
          <a:bodyPr/>
          <a:lstStyle/>
          <a:p>
            <a:pPr>
              <a:defRPr/>
            </a:pPr>
            <a:fld id="{E78C9E75-97FD-45D9-8ED3-955348887BB1}" type="slidenum">
              <a:rPr lang="zh-TW" altLang="en-US" smtClean="0"/>
              <a:pPr>
                <a:defRPr/>
              </a:pPr>
              <a:t>29</a:t>
            </a:fld>
            <a:endParaRPr lang="zh-TW" altLang="en-US"/>
          </a:p>
        </p:txBody>
      </p:sp>
      <p:sp>
        <p:nvSpPr>
          <p:cNvPr id="5" name="Rectangle 4">
            <a:extLst>
              <a:ext uri="{FF2B5EF4-FFF2-40B4-BE49-F238E27FC236}">
                <a16:creationId xmlns:a16="http://schemas.microsoft.com/office/drawing/2014/main" id="{E95BE83D-1FF1-8344-AE69-5A5CFEEC5A36}"/>
              </a:ext>
            </a:extLst>
          </p:cNvPr>
          <p:cNvSpPr/>
          <p:nvPr/>
        </p:nvSpPr>
        <p:spPr>
          <a:xfrm>
            <a:off x="2792022" y="6457890"/>
            <a:ext cx="6607957" cy="400110"/>
          </a:xfrm>
          <a:prstGeom prst="rect">
            <a:avLst/>
          </a:prstGeom>
        </p:spPr>
        <p:txBody>
          <a:bodyPr wrap="square">
            <a:spAutoFit/>
          </a:bodyPr>
          <a:lstStyle/>
          <a:p>
            <a:pPr algn="ctr"/>
            <a:r>
              <a:rPr lang="en-US" sz="1000" dirty="0">
                <a:solidFill>
                  <a:schemeClr val="bg1">
                    <a:lumMod val="75000"/>
                  </a:schemeClr>
                </a:solidFill>
              </a:rPr>
              <a:t>Source: DHL (2018), Artificial Intelligence in Logistics,  </a:t>
            </a:r>
            <a:br>
              <a:rPr lang="en-US" sz="1000" dirty="0">
                <a:solidFill>
                  <a:schemeClr val="bg1">
                    <a:lumMod val="75000"/>
                  </a:schemeClr>
                </a:solidFill>
              </a:rPr>
            </a:br>
            <a:r>
              <a:rPr lang="en-US" sz="1000" dirty="0">
                <a:solidFill>
                  <a:schemeClr val="bg1">
                    <a:lumMod val="75000"/>
                  </a:schemeClr>
                </a:solidFill>
              </a:rPr>
              <a:t>http://</a:t>
            </a:r>
            <a:r>
              <a:rPr lang="en-US" sz="1000" dirty="0" err="1">
                <a:solidFill>
                  <a:schemeClr val="bg1">
                    <a:lumMod val="75000"/>
                  </a:schemeClr>
                </a:solidFill>
              </a:rPr>
              <a:t>www.globalhha.com</a:t>
            </a:r>
            <a:r>
              <a:rPr lang="en-US" sz="1000" dirty="0">
                <a:solidFill>
                  <a:schemeClr val="bg1">
                    <a:lumMod val="75000"/>
                  </a:schemeClr>
                </a:solidFill>
              </a:rPr>
              <a:t>/</a:t>
            </a:r>
            <a:r>
              <a:rPr lang="en-US" sz="1000" dirty="0" err="1">
                <a:solidFill>
                  <a:schemeClr val="bg1">
                    <a:lumMod val="75000"/>
                  </a:schemeClr>
                </a:solidFill>
              </a:rPr>
              <a:t>doclib</a:t>
            </a:r>
            <a:r>
              <a:rPr lang="en-US" sz="1000" dirty="0">
                <a:solidFill>
                  <a:schemeClr val="bg1">
                    <a:lumMod val="75000"/>
                  </a:schemeClr>
                </a:solidFill>
              </a:rPr>
              <a:t>/data/upload/</a:t>
            </a:r>
            <a:r>
              <a:rPr lang="en-US" sz="1000" dirty="0" err="1">
                <a:solidFill>
                  <a:schemeClr val="bg1">
                    <a:lumMod val="75000"/>
                  </a:schemeClr>
                </a:solidFill>
              </a:rPr>
              <a:t>doc_con</a:t>
            </a:r>
            <a:r>
              <a:rPr lang="en-US" sz="1000" dirty="0">
                <a:solidFill>
                  <a:schemeClr val="bg1">
                    <a:lumMod val="75000"/>
                  </a:schemeClr>
                </a:solidFill>
              </a:rPr>
              <a:t>/5e50c53c5bf67.pdf/</a:t>
            </a:r>
          </a:p>
        </p:txBody>
      </p:sp>
      <p:pic>
        <p:nvPicPr>
          <p:cNvPr id="6" name="Picture 5">
            <a:extLst>
              <a:ext uri="{FF2B5EF4-FFF2-40B4-BE49-F238E27FC236}">
                <a16:creationId xmlns:a16="http://schemas.microsoft.com/office/drawing/2014/main" id="{6499BAE8-51A7-7D49-B3DB-AEC28A3C3B17}"/>
              </a:ext>
            </a:extLst>
          </p:cNvPr>
          <p:cNvPicPr>
            <a:picLocks noChangeAspect="1"/>
          </p:cNvPicPr>
          <p:nvPr/>
        </p:nvPicPr>
        <p:blipFill>
          <a:blip r:embed="rId2"/>
          <a:stretch>
            <a:fillRect/>
          </a:stretch>
        </p:blipFill>
        <p:spPr>
          <a:xfrm>
            <a:off x="1630934" y="1052737"/>
            <a:ext cx="8929563" cy="5191607"/>
          </a:xfrm>
          <a:prstGeom prst="rect">
            <a:avLst/>
          </a:prstGeom>
        </p:spPr>
      </p:pic>
    </p:spTree>
    <p:extLst>
      <p:ext uri="{BB962C8B-B14F-4D97-AF65-F5344CB8AC3E}">
        <p14:creationId xmlns:p14="http://schemas.microsoft.com/office/powerpoint/2010/main" val="1382183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7F0A-C635-DB4B-B7F9-5C9D9D3B8B1E}"/>
              </a:ext>
            </a:extLst>
          </p:cNvPr>
          <p:cNvSpPr>
            <a:spLocks noGrp="1"/>
          </p:cNvSpPr>
          <p:nvPr>
            <p:ph type="title"/>
          </p:nvPr>
        </p:nvSpPr>
        <p:spPr/>
        <p:txBody>
          <a:bodyPr>
            <a:normAutofit/>
          </a:bodyPr>
          <a:lstStyle/>
          <a:p>
            <a:r>
              <a:rPr lang="en-US" sz="6600" dirty="0"/>
              <a:t>Outline</a:t>
            </a:r>
          </a:p>
        </p:txBody>
      </p:sp>
      <p:sp>
        <p:nvSpPr>
          <p:cNvPr id="3" name="Content Placeholder 2">
            <a:extLst>
              <a:ext uri="{FF2B5EF4-FFF2-40B4-BE49-F238E27FC236}">
                <a16:creationId xmlns:a16="http://schemas.microsoft.com/office/drawing/2014/main" id="{AE1FF0B8-9D70-E143-B9B8-FB291114403D}"/>
              </a:ext>
            </a:extLst>
          </p:cNvPr>
          <p:cNvSpPr>
            <a:spLocks noGrp="1"/>
          </p:cNvSpPr>
          <p:nvPr>
            <p:ph idx="1"/>
          </p:nvPr>
        </p:nvSpPr>
        <p:spPr/>
        <p:txBody>
          <a:bodyPr>
            <a:normAutofit fontScale="92500" lnSpcReduction="10000"/>
          </a:bodyPr>
          <a:lstStyle/>
          <a:p>
            <a:pPr marL="320040" indent="-320040"/>
            <a:r>
              <a:rPr lang="en-US" sz="4400" dirty="0">
                <a:solidFill>
                  <a:srgbClr val="C00000"/>
                </a:solidFill>
              </a:rPr>
              <a:t>AI for Text Analytics</a:t>
            </a:r>
          </a:p>
          <a:p>
            <a:pPr marL="777240" lvl="1" indent="-320040"/>
            <a:r>
              <a:rPr lang="en-US" sz="4000" dirty="0">
                <a:solidFill>
                  <a:srgbClr val="C00000"/>
                </a:solidFill>
              </a:rPr>
              <a:t>Natural Language Processing with Transformers: Building Language Applications with Hugging Face</a:t>
            </a:r>
          </a:p>
          <a:p>
            <a:pPr marL="777240" lvl="1" indent="-320040"/>
            <a:r>
              <a:rPr lang="en-US" sz="4000" dirty="0">
                <a:solidFill>
                  <a:srgbClr val="C00000"/>
                </a:solidFill>
              </a:rPr>
              <a:t>Practical Natural Language Processing</a:t>
            </a:r>
          </a:p>
          <a:p>
            <a:pPr marL="320040" indent="-320040"/>
            <a:r>
              <a:rPr lang="en-US" sz="4400" dirty="0"/>
              <a:t>FinTech: Financial Services Innovation</a:t>
            </a:r>
            <a:endParaRPr lang="en-US" sz="4000" dirty="0"/>
          </a:p>
          <a:p>
            <a:pPr marL="320040" indent="-320040"/>
            <a:r>
              <a:rPr lang="en-US" sz="4000" dirty="0"/>
              <a:t>Artificial Intelligence for Knowledge Graphs of Cryptocurrency Anti-money Laundering in Fintech</a:t>
            </a:r>
          </a:p>
        </p:txBody>
      </p:sp>
      <p:sp>
        <p:nvSpPr>
          <p:cNvPr id="4" name="Slide Number Placeholder 3">
            <a:extLst>
              <a:ext uri="{FF2B5EF4-FFF2-40B4-BE49-F238E27FC236}">
                <a16:creationId xmlns:a16="http://schemas.microsoft.com/office/drawing/2014/main" id="{944F6EF3-100B-094B-BE5B-979F6BD5D30F}"/>
              </a:ext>
            </a:extLst>
          </p:cNvPr>
          <p:cNvSpPr>
            <a:spLocks noGrp="1"/>
          </p:cNvSpPr>
          <p:nvPr>
            <p:ph type="sldNum" sz="quarter" idx="12"/>
          </p:nvPr>
        </p:nvSpPr>
        <p:spPr/>
        <p:txBody>
          <a:bodyPr/>
          <a:lstStyle/>
          <a:p>
            <a:fld id="{5D6FF71F-CF6A-4C46-8F9B-61D49EEA70E3}" type="slidenum">
              <a:rPr lang="en-US" smtClean="0"/>
              <a:t>3</a:t>
            </a:fld>
            <a:endParaRPr lang="en-US"/>
          </a:p>
        </p:txBody>
      </p:sp>
    </p:spTree>
    <p:extLst>
      <p:ext uri="{BB962C8B-B14F-4D97-AF65-F5344CB8AC3E}">
        <p14:creationId xmlns:p14="http://schemas.microsoft.com/office/powerpoint/2010/main" val="3724608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072" y="260648"/>
            <a:ext cx="8229600" cy="6217800"/>
          </a:xfrm>
        </p:spPr>
        <p:txBody>
          <a:bodyPr/>
          <a:lstStyle/>
          <a:p>
            <a:r>
              <a:rPr lang="en-US" sz="7200" dirty="0">
                <a:solidFill>
                  <a:srgbClr val="C00000"/>
                </a:solidFill>
              </a:rPr>
              <a:t>Definition </a:t>
            </a:r>
            <a:br>
              <a:rPr lang="en-US" sz="7200" dirty="0">
                <a:solidFill>
                  <a:srgbClr val="C00000"/>
                </a:solidFill>
              </a:rPr>
            </a:br>
            <a:r>
              <a:rPr lang="en-US" sz="7200" dirty="0">
                <a:solidFill>
                  <a:srgbClr val="C00000"/>
                </a:solidFill>
              </a:rPr>
              <a:t>of </a:t>
            </a:r>
            <a:br>
              <a:rPr lang="en-US" sz="7200" dirty="0">
                <a:solidFill>
                  <a:srgbClr val="C00000"/>
                </a:solidFill>
              </a:rPr>
            </a:br>
            <a:r>
              <a:rPr lang="en-US" sz="7200" dirty="0">
                <a:solidFill>
                  <a:srgbClr val="C00000"/>
                </a:solidFill>
              </a:rPr>
              <a:t>Artificial Intelligence (A.I.)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30</a:t>
            </a:fld>
            <a:endParaRPr lang="zh-TW" altLang="en-US"/>
          </a:p>
        </p:txBody>
      </p:sp>
    </p:spTree>
    <p:extLst>
      <p:ext uri="{BB962C8B-B14F-4D97-AF65-F5344CB8AC3E}">
        <p14:creationId xmlns:p14="http://schemas.microsoft.com/office/powerpoint/2010/main" val="4194331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072" y="260648"/>
            <a:ext cx="8229600" cy="6217800"/>
          </a:xfrm>
        </p:spPr>
        <p:txBody>
          <a:bodyPr>
            <a:normAutofit fontScale="90000"/>
          </a:bodyPr>
          <a:lstStyle/>
          <a:p>
            <a:r>
              <a:rPr lang="en-US" sz="6000" dirty="0">
                <a:solidFill>
                  <a:srgbClr val="FF0000"/>
                </a:solidFill>
              </a:rPr>
              <a:t>Artificial Intelligence </a:t>
            </a:r>
            <a:br>
              <a:rPr lang="en-US" sz="6000" dirty="0"/>
            </a:br>
            <a:br>
              <a:rPr lang="en-US" b="1" dirty="0"/>
            </a:br>
            <a:r>
              <a:rPr lang="en-US" b="1" dirty="0"/>
              <a:t>“… </a:t>
            </a:r>
            <a:r>
              <a:rPr lang="en-US" b="1" dirty="0">
                <a:solidFill>
                  <a:srgbClr val="FF0000"/>
                </a:solidFill>
              </a:rPr>
              <a:t>the </a:t>
            </a:r>
            <a:r>
              <a:rPr lang="en-US" sz="6000" dirty="0">
                <a:solidFill>
                  <a:srgbClr val="FF0000"/>
                </a:solidFill>
              </a:rPr>
              <a:t>science</a:t>
            </a:r>
            <a:r>
              <a:rPr lang="en-US" b="1" dirty="0">
                <a:solidFill>
                  <a:srgbClr val="FF0000"/>
                </a:solidFill>
              </a:rPr>
              <a:t> and </a:t>
            </a:r>
            <a:br>
              <a:rPr lang="en-US" b="1" dirty="0">
                <a:solidFill>
                  <a:srgbClr val="FF0000"/>
                </a:solidFill>
              </a:rPr>
            </a:br>
            <a:r>
              <a:rPr lang="en-US" sz="6000" dirty="0">
                <a:solidFill>
                  <a:srgbClr val="FF0000"/>
                </a:solidFill>
              </a:rPr>
              <a:t>engineering</a:t>
            </a:r>
            <a:r>
              <a:rPr lang="en-US" b="1" dirty="0">
                <a:solidFill>
                  <a:srgbClr val="FF0000"/>
                </a:solidFill>
              </a:rPr>
              <a:t> </a:t>
            </a:r>
            <a:br>
              <a:rPr lang="en-US" b="1" dirty="0">
                <a:solidFill>
                  <a:srgbClr val="FF0000"/>
                </a:solidFill>
              </a:rPr>
            </a:br>
            <a:r>
              <a:rPr lang="en-US" b="1" dirty="0">
                <a:solidFill>
                  <a:srgbClr val="FF0000"/>
                </a:solidFill>
              </a:rPr>
              <a:t>of </a:t>
            </a:r>
            <a:br>
              <a:rPr lang="en-US" b="1" dirty="0">
                <a:solidFill>
                  <a:srgbClr val="FF0000"/>
                </a:solidFill>
              </a:rPr>
            </a:br>
            <a:r>
              <a:rPr lang="en-US" b="1" dirty="0">
                <a:solidFill>
                  <a:srgbClr val="FF0000"/>
                </a:solidFill>
              </a:rPr>
              <a:t>making </a:t>
            </a:r>
            <a:br>
              <a:rPr lang="en-US" b="1" dirty="0">
                <a:solidFill>
                  <a:srgbClr val="FF0000"/>
                </a:solidFill>
              </a:rPr>
            </a:br>
            <a:r>
              <a:rPr lang="en-US" sz="6000" dirty="0">
                <a:solidFill>
                  <a:srgbClr val="FF0000"/>
                </a:solidFill>
              </a:rPr>
              <a:t>intelligent</a:t>
            </a:r>
            <a:r>
              <a:rPr lang="en-US" b="1" dirty="0">
                <a:solidFill>
                  <a:srgbClr val="FF0000"/>
                </a:solidFill>
              </a:rPr>
              <a:t> </a:t>
            </a:r>
            <a:r>
              <a:rPr lang="en-US" sz="6000" dirty="0">
                <a:solidFill>
                  <a:srgbClr val="FF0000"/>
                </a:solidFill>
              </a:rPr>
              <a:t>machines</a:t>
            </a:r>
            <a:r>
              <a:rPr lang="en-US" b="1" dirty="0"/>
              <a:t>” </a:t>
            </a:r>
            <a:br>
              <a:rPr lang="en-US" b="1" dirty="0"/>
            </a:br>
            <a:r>
              <a:rPr lang="en-US" sz="3600" dirty="0"/>
              <a:t>(John McCarthy, 1955)</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31</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3151353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normAutofit/>
          </a:bodyPr>
          <a:lstStyle/>
          <a:p>
            <a:r>
              <a:rPr lang="en-US" sz="7200" dirty="0">
                <a:solidFill>
                  <a:srgbClr val="FF0000"/>
                </a:solidFill>
              </a:rPr>
              <a:t>Artificial Intelligence </a:t>
            </a:r>
            <a:br>
              <a:rPr lang="en-US" sz="7200" dirty="0"/>
            </a:br>
            <a:r>
              <a:rPr lang="en-US" b="1" dirty="0"/>
              <a:t> </a:t>
            </a:r>
            <a:br>
              <a:rPr lang="en-US" sz="7200" dirty="0"/>
            </a:br>
            <a:r>
              <a:rPr lang="en-US" sz="7200" dirty="0"/>
              <a:t>“… </a:t>
            </a:r>
            <a:r>
              <a:rPr lang="en-US" sz="7200" dirty="0">
                <a:solidFill>
                  <a:srgbClr val="FF0000"/>
                </a:solidFill>
              </a:rPr>
              <a:t>technology that </a:t>
            </a:r>
            <a:br>
              <a:rPr lang="en-US" sz="7200" dirty="0">
                <a:solidFill>
                  <a:srgbClr val="FF0000"/>
                </a:solidFill>
              </a:rPr>
            </a:br>
            <a:r>
              <a:rPr lang="en-US" sz="7200" dirty="0">
                <a:solidFill>
                  <a:srgbClr val="FF0000"/>
                </a:solidFill>
              </a:rPr>
              <a:t>thinks and acts </a:t>
            </a:r>
            <a:br>
              <a:rPr lang="en-US" sz="7200" dirty="0">
                <a:solidFill>
                  <a:srgbClr val="FF0000"/>
                </a:solidFill>
              </a:rPr>
            </a:br>
            <a:r>
              <a:rPr lang="en-US" sz="7200" dirty="0">
                <a:solidFill>
                  <a:srgbClr val="FF0000"/>
                </a:solidFill>
              </a:rPr>
              <a:t>like humans</a:t>
            </a:r>
            <a:r>
              <a:rPr lang="en-US" sz="7200" dirty="0"/>
              <a: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32</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23811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normAutofit fontScale="90000"/>
          </a:bodyPr>
          <a:lstStyle/>
          <a:p>
            <a:r>
              <a:rPr lang="en-US" sz="7200" dirty="0">
                <a:solidFill>
                  <a:srgbClr val="FF0000"/>
                </a:solidFill>
              </a:rPr>
              <a:t>Artificial Intelligence </a:t>
            </a:r>
            <a:br>
              <a:rPr lang="en-US" sz="7200" dirty="0"/>
            </a:br>
            <a:r>
              <a:rPr lang="en-US" b="1" dirty="0"/>
              <a:t> </a:t>
            </a:r>
            <a:br>
              <a:rPr lang="en-US" sz="7200" dirty="0"/>
            </a:br>
            <a:r>
              <a:rPr lang="en-US" sz="7200" dirty="0"/>
              <a:t>“… </a:t>
            </a:r>
            <a:r>
              <a:rPr lang="en-US" sz="7200" dirty="0">
                <a:solidFill>
                  <a:srgbClr val="FF0000"/>
                </a:solidFill>
              </a:rPr>
              <a:t>intelligence</a:t>
            </a:r>
            <a:r>
              <a:rPr lang="en-US" sz="7200" dirty="0"/>
              <a:t> exhibited by </a:t>
            </a:r>
            <a:r>
              <a:rPr lang="en-US" sz="7200" dirty="0">
                <a:solidFill>
                  <a:srgbClr val="FF0000"/>
                </a:solidFill>
              </a:rPr>
              <a:t>machines</a:t>
            </a:r>
            <a:r>
              <a:rPr lang="en-US" sz="7200" dirty="0"/>
              <a:t> or </a:t>
            </a:r>
            <a:r>
              <a:rPr lang="en-US" sz="7200" dirty="0">
                <a:solidFill>
                  <a:srgbClr val="FF0000"/>
                </a:solidFill>
              </a:rPr>
              <a:t>software</a:t>
            </a:r>
            <a:r>
              <a:rPr lang="en-US" sz="7200" dirty="0"/>
              <a: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33</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3546886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46" y="116633"/>
            <a:ext cx="8229600" cy="901463"/>
          </a:xfrm>
        </p:spPr>
        <p:txBody>
          <a:bodyPr/>
          <a:lstStyle/>
          <a:p>
            <a:r>
              <a:rPr lang="en-US" b="1" dirty="0">
                <a:solidFill>
                  <a:schemeClr val="accent1"/>
                </a:solidFill>
              </a:rPr>
              <a:t>4 Approaches of AI</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34</a:t>
            </a:fld>
            <a:endParaRPr lang="zh-TW" altLang="en-US"/>
          </a:p>
        </p:txBody>
      </p:sp>
      <p:graphicFrame>
        <p:nvGraphicFramePr>
          <p:cNvPr id="7" name="Table 6"/>
          <p:cNvGraphicFramePr>
            <a:graphicFrameLocks noGrp="1"/>
          </p:cNvGraphicFramePr>
          <p:nvPr/>
        </p:nvGraphicFramePr>
        <p:xfrm>
          <a:off x="1793972" y="1063472"/>
          <a:ext cx="8603148" cy="5389864"/>
        </p:xfrm>
        <a:graphic>
          <a:graphicData uri="http://schemas.openxmlformats.org/drawingml/2006/table">
            <a:tbl>
              <a:tblPr firstRow="1" bandRow="1">
                <a:tableStyleId>{5C22544A-7EE6-4342-B048-85BDC9FD1C3A}</a:tableStyleId>
              </a:tblPr>
              <a:tblGrid>
                <a:gridCol w="4301574">
                  <a:extLst>
                    <a:ext uri="{9D8B030D-6E8A-4147-A177-3AD203B41FA5}">
                      <a16:colId xmlns:a16="http://schemas.microsoft.com/office/drawing/2014/main" val="20000"/>
                    </a:ext>
                  </a:extLst>
                </a:gridCol>
                <a:gridCol w="4301574">
                  <a:extLst>
                    <a:ext uri="{9D8B030D-6E8A-4147-A177-3AD203B41FA5}">
                      <a16:colId xmlns:a16="http://schemas.microsoft.com/office/drawing/2014/main" val="20001"/>
                    </a:ext>
                  </a:extLst>
                </a:gridCol>
              </a:tblGrid>
              <a:tr h="2604462">
                <a:tc>
                  <a:txBody>
                    <a:bodyPr/>
                    <a:lstStyle/>
                    <a:p>
                      <a:pPr algn="ctr"/>
                      <a:r>
                        <a:rPr lang="en-US" sz="3600" b="1" dirty="0">
                          <a:solidFill>
                            <a:schemeClr val="accent1"/>
                          </a:solidFill>
                        </a:rPr>
                        <a:t>Thinking Humanly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Thinking</a:t>
                      </a:r>
                      <a:r>
                        <a:rPr lang="en-US" sz="3600" b="1" baseline="0" dirty="0">
                          <a:solidFill>
                            <a:schemeClr val="accent1"/>
                          </a:solidFill>
                        </a:rPr>
                        <a:t> Rationally</a:t>
                      </a: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785402">
                <a:tc>
                  <a:txBody>
                    <a:bodyPr/>
                    <a:lstStyle/>
                    <a:p>
                      <a:pPr algn="ctr"/>
                      <a:r>
                        <a:rPr lang="en-US" sz="3600" b="1" dirty="0">
                          <a:solidFill>
                            <a:schemeClr val="accent1"/>
                          </a:solidFill>
                        </a:rPr>
                        <a:t>Acting Humanly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Acting Rationally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92264BB9-0532-2E4A-BB32-E00C293A33F5}"/>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646725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46" y="44625"/>
            <a:ext cx="8229600" cy="901463"/>
          </a:xfrm>
        </p:spPr>
        <p:txBody>
          <a:bodyPr/>
          <a:lstStyle/>
          <a:p>
            <a:r>
              <a:rPr lang="en-US" b="1" dirty="0">
                <a:solidFill>
                  <a:schemeClr val="accent1"/>
                </a:solidFill>
              </a:rPr>
              <a:t>4 Approaches of AI</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35</a:t>
            </a:fld>
            <a:endParaRPr lang="zh-TW" altLang="en-US"/>
          </a:p>
        </p:txBody>
      </p:sp>
      <p:graphicFrame>
        <p:nvGraphicFramePr>
          <p:cNvPr id="7" name="Table 6"/>
          <p:cNvGraphicFramePr>
            <a:graphicFrameLocks noGrp="1"/>
          </p:cNvGraphicFramePr>
          <p:nvPr/>
        </p:nvGraphicFramePr>
        <p:xfrm>
          <a:off x="1793972" y="980728"/>
          <a:ext cx="8603148" cy="5498122"/>
        </p:xfrm>
        <a:graphic>
          <a:graphicData uri="http://schemas.openxmlformats.org/drawingml/2006/table">
            <a:tbl>
              <a:tblPr firstRow="1" bandRow="1">
                <a:tableStyleId>{5C22544A-7EE6-4342-B048-85BDC9FD1C3A}</a:tableStyleId>
              </a:tblPr>
              <a:tblGrid>
                <a:gridCol w="4301574">
                  <a:extLst>
                    <a:ext uri="{9D8B030D-6E8A-4147-A177-3AD203B41FA5}">
                      <a16:colId xmlns:a16="http://schemas.microsoft.com/office/drawing/2014/main" val="20000"/>
                    </a:ext>
                  </a:extLst>
                </a:gridCol>
                <a:gridCol w="4301574">
                  <a:extLst>
                    <a:ext uri="{9D8B030D-6E8A-4147-A177-3AD203B41FA5}">
                      <a16:colId xmlns:a16="http://schemas.microsoft.com/office/drawing/2014/main" val="20001"/>
                    </a:ext>
                  </a:extLst>
                </a:gridCol>
              </a:tblGrid>
              <a:tr h="2604462">
                <a:tc>
                  <a:txBody>
                    <a:bodyPr/>
                    <a:lstStyle/>
                    <a:p>
                      <a:pPr algn="ctr"/>
                      <a:r>
                        <a:rPr lang="en-US" sz="3600" b="1" dirty="0">
                          <a:solidFill>
                            <a:schemeClr val="accent1"/>
                          </a:solidFill>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accent1"/>
                          </a:solidFill>
                        </a:rPr>
                        <a:t>Thinking Humanly: The Cognitive</a:t>
                      </a:r>
                      <a:r>
                        <a:rPr lang="en-US" sz="3600" b="1" baseline="0" dirty="0">
                          <a:solidFill>
                            <a:schemeClr val="accent1"/>
                          </a:solidFill>
                        </a:rPr>
                        <a:t> Modeling Approach</a:t>
                      </a: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3. </a:t>
                      </a:r>
                    </a:p>
                    <a:p>
                      <a:pPr algn="ctr"/>
                      <a:r>
                        <a:rPr lang="en-US" sz="3600" b="1" dirty="0">
                          <a:solidFill>
                            <a:schemeClr val="accent1"/>
                          </a:solidFill>
                        </a:rPr>
                        <a:t>Thinking</a:t>
                      </a:r>
                      <a:r>
                        <a:rPr lang="en-US" sz="3600" b="1" baseline="0" dirty="0">
                          <a:solidFill>
                            <a:schemeClr val="accent1"/>
                          </a:solidFill>
                        </a:rPr>
                        <a:t> Rationally:</a:t>
                      </a:r>
                      <a:br>
                        <a:rPr lang="en-US" sz="3600" b="1" baseline="0" dirty="0">
                          <a:solidFill>
                            <a:schemeClr val="accent1"/>
                          </a:solidFill>
                        </a:rPr>
                      </a:br>
                      <a:r>
                        <a:rPr lang="en-US" sz="3200" b="1" baseline="0" dirty="0">
                          <a:solidFill>
                            <a:schemeClr val="accent1"/>
                          </a:solidFill>
                        </a:rPr>
                        <a:t>The “Laws of Thought” Approach</a:t>
                      </a:r>
                    </a:p>
                    <a:p>
                      <a:pPr algn="ct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785402">
                <a:tc>
                  <a:txBody>
                    <a:bodyPr/>
                    <a:lstStyle/>
                    <a:p>
                      <a:pPr algn="ctr"/>
                      <a:r>
                        <a:rPr lang="en-US" sz="3600" b="1" dirty="0">
                          <a:solidFill>
                            <a:schemeClr val="accent1"/>
                          </a:solidFill>
                        </a:rPr>
                        <a:t>1.</a:t>
                      </a:r>
                    </a:p>
                    <a:p>
                      <a:pPr algn="ctr"/>
                      <a:r>
                        <a:rPr lang="en-US" sz="3600" b="1" dirty="0">
                          <a:solidFill>
                            <a:schemeClr val="accent1"/>
                          </a:solidFill>
                        </a:rPr>
                        <a:t>Acting Humanly: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1"/>
                          </a:solidFill>
                        </a:rPr>
                        <a:t>The Turing Test Approach </a:t>
                      </a:r>
                      <a:r>
                        <a:rPr lang="en-US" sz="1200" b="1" dirty="0">
                          <a:solidFill>
                            <a:schemeClr val="accent1"/>
                          </a:solidFill>
                        </a:rPr>
                        <a:t>(1950)</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4. </a:t>
                      </a:r>
                    </a:p>
                    <a:p>
                      <a:pPr algn="ctr"/>
                      <a:r>
                        <a:rPr lang="en-US" sz="3600" b="1" dirty="0">
                          <a:solidFill>
                            <a:schemeClr val="accent1"/>
                          </a:solidFill>
                        </a:rPr>
                        <a:t>Acting Rationally:</a:t>
                      </a:r>
                      <a:br>
                        <a:rPr lang="en-US" sz="3600" b="1" dirty="0">
                          <a:solidFill>
                            <a:schemeClr val="accent1"/>
                          </a:solidFill>
                        </a:rPr>
                      </a:br>
                      <a:r>
                        <a:rPr lang="en-US" sz="3600" b="1" dirty="0">
                          <a:solidFill>
                            <a:schemeClr val="accent1"/>
                          </a:solidFill>
                        </a:rPr>
                        <a:t>The Rational Agent Approach</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9F2DE54B-427E-284E-9D0E-42B3D473DF08}"/>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1832585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844824"/>
          </a:xfrm>
        </p:spPr>
        <p:txBody>
          <a:bodyPr>
            <a:normAutofit fontScale="90000"/>
          </a:bodyPr>
          <a:lstStyle/>
          <a:p>
            <a:r>
              <a:rPr lang="en-US" b="1" dirty="0">
                <a:solidFill>
                  <a:schemeClr val="accent1"/>
                </a:solidFill>
              </a:rPr>
              <a:t>AI Acting Humanly:</a:t>
            </a:r>
            <a:br>
              <a:rPr lang="en-US" b="1" dirty="0">
                <a:solidFill>
                  <a:schemeClr val="accent1"/>
                </a:solidFill>
              </a:rPr>
            </a:br>
            <a:r>
              <a:rPr lang="en-US" b="1" dirty="0">
                <a:solidFill>
                  <a:schemeClr val="accent1"/>
                </a:solidFill>
              </a:rPr>
              <a:t>The Turing Test Approach</a:t>
            </a:r>
            <a:br>
              <a:rPr lang="en-US" b="1" dirty="0">
                <a:solidFill>
                  <a:schemeClr val="accent1"/>
                </a:solidFill>
              </a:rPr>
            </a:br>
            <a:r>
              <a:rPr lang="en-US" sz="3200" dirty="0">
                <a:solidFill>
                  <a:schemeClr val="accent1"/>
                </a:solidFill>
              </a:rPr>
              <a:t>(Alan Turing, 1950)</a:t>
            </a:r>
          </a:p>
        </p:txBody>
      </p:sp>
      <p:sp>
        <p:nvSpPr>
          <p:cNvPr id="3" name="Content Placeholder 2"/>
          <p:cNvSpPr>
            <a:spLocks noGrp="1"/>
          </p:cNvSpPr>
          <p:nvPr>
            <p:ph idx="1"/>
          </p:nvPr>
        </p:nvSpPr>
        <p:spPr>
          <a:xfrm>
            <a:off x="944380" y="2132856"/>
            <a:ext cx="10373194" cy="4176464"/>
          </a:xfrm>
        </p:spPr>
        <p:txBody>
          <a:bodyPr>
            <a:normAutofit lnSpcReduction="10000"/>
          </a:bodyPr>
          <a:lstStyle/>
          <a:p>
            <a:r>
              <a:rPr lang="en-US" b="1" dirty="0">
                <a:solidFill>
                  <a:schemeClr val="accent1"/>
                </a:solidFill>
              </a:rPr>
              <a:t>Knowledge Representation</a:t>
            </a:r>
          </a:p>
          <a:p>
            <a:r>
              <a:rPr lang="en-US" b="1" dirty="0">
                <a:solidFill>
                  <a:schemeClr val="accent1"/>
                </a:solidFill>
              </a:rPr>
              <a:t>Automated Reasoning</a:t>
            </a:r>
          </a:p>
          <a:p>
            <a:r>
              <a:rPr lang="en-US" b="1" dirty="0">
                <a:solidFill>
                  <a:srgbClr val="FF0000"/>
                </a:solidFill>
              </a:rPr>
              <a:t>Machine Learning (ML)</a:t>
            </a:r>
          </a:p>
          <a:p>
            <a:pPr lvl="1"/>
            <a:r>
              <a:rPr lang="en-US" sz="3200" dirty="0">
                <a:solidFill>
                  <a:srgbClr val="FF0000"/>
                </a:solidFill>
              </a:rPr>
              <a:t>Deep Learning (DL)</a:t>
            </a:r>
          </a:p>
          <a:p>
            <a:r>
              <a:rPr lang="en-US" b="1" dirty="0">
                <a:solidFill>
                  <a:srgbClr val="C00000"/>
                </a:solidFill>
              </a:rPr>
              <a:t>Computer Vision</a:t>
            </a:r>
            <a:r>
              <a:rPr lang="zh-TW" altLang="en-US" b="1" dirty="0">
                <a:solidFill>
                  <a:srgbClr val="C00000"/>
                </a:solidFill>
              </a:rPr>
              <a:t> </a:t>
            </a:r>
            <a:r>
              <a:rPr lang="en-US" altLang="zh-TW" b="1" dirty="0">
                <a:solidFill>
                  <a:srgbClr val="C00000"/>
                </a:solidFill>
              </a:rPr>
              <a:t>(Image, Video)</a:t>
            </a:r>
            <a:endParaRPr lang="en-US" b="1" dirty="0">
              <a:solidFill>
                <a:srgbClr val="C00000"/>
              </a:solidFill>
            </a:endParaRPr>
          </a:p>
          <a:p>
            <a:r>
              <a:rPr lang="en-US" b="1" dirty="0">
                <a:solidFill>
                  <a:srgbClr val="C00000"/>
                </a:solidFill>
              </a:rPr>
              <a:t>Natural Language Processing (NLP)</a:t>
            </a:r>
          </a:p>
          <a:p>
            <a:r>
              <a:rPr lang="en-US" b="1" dirty="0">
                <a:solidFill>
                  <a:srgbClr val="C00000"/>
                </a:solidFill>
              </a:rPr>
              <a:t>Robotics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36</a:t>
            </a:fld>
            <a:endParaRPr lang="zh-TW" altLang="en-US"/>
          </a:p>
        </p:txBody>
      </p:sp>
      <p:sp>
        <p:nvSpPr>
          <p:cNvPr id="6" name="Rectangle 5">
            <a:extLst>
              <a:ext uri="{FF2B5EF4-FFF2-40B4-BE49-F238E27FC236}">
                <a16:creationId xmlns:a16="http://schemas.microsoft.com/office/drawing/2014/main" id="{86332DB0-FB6C-9E4E-8231-F39C2A9843E7}"/>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833407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75F3-C685-C245-B282-FD6E9EC6F118}"/>
              </a:ext>
            </a:extLst>
          </p:cNvPr>
          <p:cNvSpPr>
            <a:spLocks noGrp="1"/>
          </p:cNvSpPr>
          <p:nvPr>
            <p:ph type="title"/>
          </p:nvPr>
        </p:nvSpPr>
        <p:spPr>
          <a:xfrm>
            <a:off x="1981200" y="28631"/>
            <a:ext cx="8229600" cy="768043"/>
          </a:xfrm>
        </p:spPr>
        <p:txBody>
          <a:bodyPr>
            <a:normAutofit fontScale="90000"/>
          </a:bodyPr>
          <a:lstStyle/>
          <a:p>
            <a:r>
              <a:rPr lang="en-US" sz="6000" dirty="0">
                <a:solidFill>
                  <a:schemeClr val="accent1"/>
                </a:solidFill>
                <a:cs typeface="Calibri" panose="020F0502020204030204" pitchFamily="34" charset="0"/>
              </a:rPr>
              <a:t>AI, ML, DL</a:t>
            </a:r>
          </a:p>
        </p:txBody>
      </p:sp>
      <p:sp>
        <p:nvSpPr>
          <p:cNvPr id="4" name="Slide Number Placeholder 3">
            <a:extLst>
              <a:ext uri="{FF2B5EF4-FFF2-40B4-BE49-F238E27FC236}">
                <a16:creationId xmlns:a16="http://schemas.microsoft.com/office/drawing/2014/main" id="{5151A1CA-9AF3-D241-9418-692A7D106100}"/>
              </a:ext>
            </a:extLst>
          </p:cNvPr>
          <p:cNvSpPr>
            <a:spLocks noGrp="1"/>
          </p:cNvSpPr>
          <p:nvPr>
            <p:ph type="sldNum" sz="quarter" idx="12"/>
          </p:nvPr>
        </p:nvSpPr>
        <p:spPr/>
        <p:txBody>
          <a:bodyPr/>
          <a:lstStyle/>
          <a:p>
            <a:fld id="{E008237F-23CD-E54D-BDBA-FE95A073E4E0}" type="slidenum">
              <a:rPr lang="zh-TW" altLang="en-US" smtClean="0"/>
              <a:pPr/>
              <a:t>37</a:t>
            </a:fld>
            <a:endParaRPr lang="zh-TW" altLang="en-US"/>
          </a:p>
        </p:txBody>
      </p:sp>
      <p:sp>
        <p:nvSpPr>
          <p:cNvPr id="5" name="Rectangle 4">
            <a:extLst>
              <a:ext uri="{FF2B5EF4-FFF2-40B4-BE49-F238E27FC236}">
                <a16:creationId xmlns:a16="http://schemas.microsoft.com/office/drawing/2014/main" id="{DCB1EEF8-9F9B-3A44-BB07-3FAD5A4205BD}"/>
              </a:ext>
            </a:extLst>
          </p:cNvPr>
          <p:cNvSpPr/>
          <p:nvPr/>
        </p:nvSpPr>
        <p:spPr>
          <a:xfrm>
            <a:off x="2756756" y="6611780"/>
            <a:ext cx="6678488" cy="246221"/>
          </a:xfrm>
          <a:prstGeom prst="rect">
            <a:avLst/>
          </a:prstGeom>
        </p:spPr>
        <p:txBody>
          <a:bodyPr wrap="square">
            <a:spAutoFit/>
          </a:bodyPr>
          <a:lstStyle/>
          <a:p>
            <a:pPr algn="ctr"/>
            <a:r>
              <a:rPr lang="en-US" sz="1000" dirty="0">
                <a:solidFill>
                  <a:schemeClr val="bg1">
                    <a:lumMod val="65000"/>
                  </a:schemeClr>
                </a:solidFill>
              </a:rPr>
              <a:t>Source: https://</a:t>
            </a:r>
            <a:r>
              <a:rPr lang="en-US" sz="1000" dirty="0" err="1">
                <a:solidFill>
                  <a:schemeClr val="bg1">
                    <a:lumMod val="65000"/>
                  </a:schemeClr>
                </a:solidFill>
              </a:rPr>
              <a:t>leonardoaraujosantos.gitbooks.io</a:t>
            </a:r>
            <a:r>
              <a:rPr lang="en-US" sz="1000" dirty="0">
                <a:solidFill>
                  <a:schemeClr val="bg1">
                    <a:lumMod val="65000"/>
                  </a:schemeClr>
                </a:solidFill>
              </a:rPr>
              <a:t>/artificial-</a:t>
            </a:r>
            <a:r>
              <a:rPr lang="en-US" sz="1000" dirty="0" err="1">
                <a:solidFill>
                  <a:schemeClr val="bg1">
                    <a:lumMod val="65000"/>
                  </a:schemeClr>
                </a:solidFill>
              </a:rPr>
              <a:t>inteligence</a:t>
            </a:r>
            <a:r>
              <a:rPr lang="en-US" sz="1000" dirty="0">
                <a:solidFill>
                  <a:schemeClr val="bg1">
                    <a:lumMod val="65000"/>
                  </a:schemeClr>
                </a:solidFill>
              </a:rPr>
              <a:t>/content/</a:t>
            </a:r>
            <a:r>
              <a:rPr lang="en-US" sz="1000" dirty="0" err="1">
                <a:solidFill>
                  <a:schemeClr val="bg1">
                    <a:lumMod val="65000"/>
                  </a:schemeClr>
                </a:solidFill>
              </a:rPr>
              <a:t>deep_learning.html</a:t>
            </a:r>
            <a:endParaRPr lang="en-US" sz="1000" dirty="0">
              <a:solidFill>
                <a:schemeClr val="bg1">
                  <a:lumMod val="65000"/>
                </a:schemeClr>
              </a:solidFill>
            </a:endParaRPr>
          </a:p>
        </p:txBody>
      </p:sp>
      <p:sp>
        <p:nvSpPr>
          <p:cNvPr id="7" name="Rounded Rectangle 9">
            <a:extLst>
              <a:ext uri="{FF2B5EF4-FFF2-40B4-BE49-F238E27FC236}">
                <a16:creationId xmlns:a16="http://schemas.microsoft.com/office/drawing/2014/main" id="{F37D7453-69B7-A34F-A31B-BAECF8894E6D}"/>
              </a:ext>
            </a:extLst>
          </p:cNvPr>
          <p:cNvSpPr>
            <a:spLocks noChangeArrowheads="1"/>
          </p:cNvSpPr>
          <p:nvPr/>
        </p:nvSpPr>
        <p:spPr bwMode="auto">
          <a:xfrm>
            <a:off x="1847528" y="883467"/>
            <a:ext cx="8496944" cy="5688632"/>
          </a:xfrm>
          <a:prstGeom prst="roundRect">
            <a:avLst>
              <a:gd name="adj" fmla="val 7587"/>
            </a:avLst>
          </a:prstGeom>
          <a:solidFill>
            <a:schemeClr val="accent6">
              <a:lumMod val="20000"/>
              <a:lumOff val="8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8" name="TextBox 7">
            <a:extLst>
              <a:ext uri="{FF2B5EF4-FFF2-40B4-BE49-F238E27FC236}">
                <a16:creationId xmlns:a16="http://schemas.microsoft.com/office/drawing/2014/main" id="{CCC61AE9-BB18-AC40-A8FD-B88023EA7682}"/>
              </a:ext>
            </a:extLst>
          </p:cNvPr>
          <p:cNvSpPr txBox="1"/>
          <p:nvPr/>
        </p:nvSpPr>
        <p:spPr>
          <a:xfrm>
            <a:off x="4151784" y="961564"/>
            <a:ext cx="4176464" cy="523220"/>
          </a:xfrm>
          <a:prstGeom prst="rect">
            <a:avLst/>
          </a:prstGeom>
          <a:noFill/>
        </p:spPr>
        <p:txBody>
          <a:bodyPr wrap="square" rtlCol="0">
            <a:spAutoFit/>
          </a:bodyPr>
          <a:lstStyle/>
          <a:p>
            <a:pPr algn="ctr"/>
            <a:r>
              <a:rPr lang="en-US" sz="2800" b="1" dirty="0">
                <a:solidFill>
                  <a:srgbClr val="C00000"/>
                </a:solidFill>
                <a:latin typeface="Calibri" panose="020F0502020204030204" pitchFamily="34" charset="0"/>
                <a:cs typeface="Calibri" panose="020F0502020204030204" pitchFamily="34" charset="0"/>
              </a:rPr>
              <a:t>Artificial Intelligence (AI)</a:t>
            </a:r>
          </a:p>
        </p:txBody>
      </p:sp>
      <p:sp>
        <p:nvSpPr>
          <p:cNvPr id="9" name="Rounded Rectangle 9">
            <a:extLst>
              <a:ext uri="{FF2B5EF4-FFF2-40B4-BE49-F238E27FC236}">
                <a16:creationId xmlns:a16="http://schemas.microsoft.com/office/drawing/2014/main" id="{ABCEF111-C555-9347-9A77-33D3519F11FC}"/>
              </a:ext>
            </a:extLst>
          </p:cNvPr>
          <p:cNvSpPr>
            <a:spLocks noChangeArrowheads="1"/>
          </p:cNvSpPr>
          <p:nvPr/>
        </p:nvSpPr>
        <p:spPr bwMode="auto">
          <a:xfrm>
            <a:off x="2639616" y="1772816"/>
            <a:ext cx="7174804" cy="4752528"/>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0" name="Rounded Rectangle 9">
            <a:extLst>
              <a:ext uri="{FF2B5EF4-FFF2-40B4-BE49-F238E27FC236}">
                <a16:creationId xmlns:a16="http://schemas.microsoft.com/office/drawing/2014/main" id="{9515A1E4-E118-E94E-88CF-1470571311DB}"/>
              </a:ext>
            </a:extLst>
          </p:cNvPr>
          <p:cNvSpPr>
            <a:spLocks noChangeArrowheads="1"/>
          </p:cNvSpPr>
          <p:nvPr/>
        </p:nvSpPr>
        <p:spPr bwMode="auto">
          <a:xfrm>
            <a:off x="2927648" y="2598028"/>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1" name="Rounded Rectangle 10">
            <a:extLst>
              <a:ext uri="{FF2B5EF4-FFF2-40B4-BE49-F238E27FC236}">
                <a16:creationId xmlns:a16="http://schemas.microsoft.com/office/drawing/2014/main" id="{01C22123-9E90-2F41-A977-B8C2CB8CBB5E}"/>
              </a:ext>
            </a:extLst>
          </p:cNvPr>
          <p:cNvSpPr>
            <a:spLocks noChangeArrowheads="1"/>
          </p:cNvSpPr>
          <p:nvPr/>
        </p:nvSpPr>
        <p:spPr bwMode="auto">
          <a:xfrm>
            <a:off x="2927648" y="4470757"/>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2" name="Rounded Rectangle 11">
            <a:extLst>
              <a:ext uri="{FF2B5EF4-FFF2-40B4-BE49-F238E27FC236}">
                <a16:creationId xmlns:a16="http://schemas.microsoft.com/office/drawing/2014/main" id="{EC97F93D-7333-1B4B-AE30-157A7572E326}"/>
              </a:ext>
            </a:extLst>
          </p:cNvPr>
          <p:cNvSpPr>
            <a:spLocks noChangeArrowheads="1"/>
          </p:cNvSpPr>
          <p:nvPr/>
        </p:nvSpPr>
        <p:spPr bwMode="auto">
          <a:xfrm>
            <a:off x="6240016" y="4470757"/>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3" name="Rounded Rectangle 12">
            <a:extLst>
              <a:ext uri="{FF2B5EF4-FFF2-40B4-BE49-F238E27FC236}">
                <a16:creationId xmlns:a16="http://schemas.microsoft.com/office/drawing/2014/main" id="{85D0B649-6114-8849-9680-7606998E34F2}"/>
              </a:ext>
            </a:extLst>
          </p:cNvPr>
          <p:cNvSpPr>
            <a:spLocks noChangeArrowheads="1"/>
          </p:cNvSpPr>
          <p:nvPr/>
        </p:nvSpPr>
        <p:spPr bwMode="auto">
          <a:xfrm>
            <a:off x="6234412" y="2598028"/>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4" name="Rounded Rectangle 13">
            <a:extLst>
              <a:ext uri="{FF2B5EF4-FFF2-40B4-BE49-F238E27FC236}">
                <a16:creationId xmlns:a16="http://schemas.microsoft.com/office/drawing/2014/main" id="{98806050-1B07-0E4B-8ADE-95B1DD59F46D}"/>
              </a:ext>
            </a:extLst>
          </p:cNvPr>
          <p:cNvSpPr>
            <a:spLocks noChangeArrowheads="1"/>
          </p:cNvSpPr>
          <p:nvPr/>
        </p:nvSpPr>
        <p:spPr bwMode="auto">
          <a:xfrm>
            <a:off x="4462706" y="3606140"/>
            <a:ext cx="3312596" cy="1902074"/>
          </a:xfrm>
          <a:prstGeom prst="roundRect">
            <a:avLst>
              <a:gd name="adj" fmla="val 7587"/>
            </a:avLst>
          </a:prstGeom>
          <a:solidFill>
            <a:srgbClr val="92D050"/>
          </a:solidFill>
          <a:ln w="38100">
            <a:solidFill>
              <a:schemeClr val="tx2"/>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5" name="TextBox 14">
            <a:extLst>
              <a:ext uri="{FF2B5EF4-FFF2-40B4-BE49-F238E27FC236}">
                <a16:creationId xmlns:a16="http://schemas.microsoft.com/office/drawing/2014/main" id="{0FF8DC4D-8CA7-5042-82B4-AF8BBBF44B8F}"/>
              </a:ext>
            </a:extLst>
          </p:cNvPr>
          <p:cNvSpPr txBox="1"/>
          <p:nvPr/>
        </p:nvSpPr>
        <p:spPr>
          <a:xfrm>
            <a:off x="4235855" y="1844824"/>
            <a:ext cx="4176464" cy="523220"/>
          </a:xfrm>
          <a:prstGeom prst="rect">
            <a:avLst/>
          </a:prstGeom>
          <a:noFill/>
        </p:spPr>
        <p:txBody>
          <a:bodyPr wrap="square" rtlCol="0">
            <a:spAutoFit/>
          </a:bodyPr>
          <a:lstStyle/>
          <a:p>
            <a:pPr algn="ctr"/>
            <a:r>
              <a:rPr lang="en-US" sz="2800" b="1" dirty="0">
                <a:solidFill>
                  <a:srgbClr val="C00000"/>
                </a:solidFill>
                <a:latin typeface="Calibri" panose="020F0502020204030204" pitchFamily="34" charset="0"/>
                <a:cs typeface="Calibri" panose="020F0502020204030204" pitchFamily="34" charset="0"/>
              </a:rPr>
              <a:t>Machine Learning (ML)</a:t>
            </a:r>
          </a:p>
        </p:txBody>
      </p:sp>
      <p:sp>
        <p:nvSpPr>
          <p:cNvPr id="16" name="TextBox 15">
            <a:extLst>
              <a:ext uri="{FF2B5EF4-FFF2-40B4-BE49-F238E27FC236}">
                <a16:creationId xmlns:a16="http://schemas.microsoft.com/office/drawing/2014/main" id="{FBD03364-5747-7B4B-99A7-E2E638EA7045}"/>
              </a:ext>
            </a:extLst>
          </p:cNvPr>
          <p:cNvSpPr txBox="1"/>
          <p:nvPr/>
        </p:nvSpPr>
        <p:spPr>
          <a:xfrm>
            <a:off x="4462706" y="3688850"/>
            <a:ext cx="3312596" cy="1815882"/>
          </a:xfrm>
          <a:prstGeom prst="rect">
            <a:avLst/>
          </a:prstGeom>
          <a:noFill/>
        </p:spPr>
        <p:txBody>
          <a:bodyPr wrap="square" rtlCol="0">
            <a:spAutoFit/>
          </a:bodyPr>
          <a:lstStyle/>
          <a:p>
            <a:pPr algn="ctr"/>
            <a:r>
              <a:rPr lang="en-US" sz="2800" b="1" dirty="0">
                <a:solidFill>
                  <a:srgbClr val="C00000"/>
                </a:solidFill>
                <a:latin typeface="Calibri" panose="020F0502020204030204" pitchFamily="34" charset="0"/>
                <a:cs typeface="Calibri" panose="020F0502020204030204" pitchFamily="34" charset="0"/>
              </a:rPr>
              <a:t>Deep Learning (DL)</a:t>
            </a:r>
          </a:p>
          <a:p>
            <a:pPr algn="ctr"/>
            <a:r>
              <a:rPr lang="en-US" sz="2800" b="1" dirty="0">
                <a:latin typeface="Calibri" panose="020F0502020204030204" pitchFamily="34" charset="0"/>
                <a:cs typeface="Calibri" panose="020F0502020204030204" pitchFamily="34" charset="0"/>
              </a:rPr>
              <a:t>CNN</a:t>
            </a:r>
          </a:p>
          <a:p>
            <a:pPr algn="ctr"/>
            <a:r>
              <a:rPr lang="en-US" sz="2800" b="1" dirty="0">
                <a:latin typeface="Calibri" panose="020F0502020204030204" pitchFamily="34" charset="0"/>
                <a:cs typeface="Calibri" panose="020F0502020204030204" pitchFamily="34" charset="0"/>
              </a:rPr>
              <a:t>RNN LSTM GRU</a:t>
            </a:r>
          </a:p>
          <a:p>
            <a:pPr algn="ctr"/>
            <a:r>
              <a:rPr lang="en-US" sz="2800" b="1" dirty="0">
                <a:latin typeface="Calibri" panose="020F0502020204030204" pitchFamily="34" charset="0"/>
                <a:cs typeface="Calibri" panose="020F0502020204030204" pitchFamily="34" charset="0"/>
              </a:rPr>
              <a:t>GAN</a:t>
            </a:r>
          </a:p>
        </p:txBody>
      </p:sp>
      <p:sp>
        <p:nvSpPr>
          <p:cNvPr id="17" name="TextBox 16">
            <a:extLst>
              <a:ext uri="{FF2B5EF4-FFF2-40B4-BE49-F238E27FC236}">
                <a16:creationId xmlns:a16="http://schemas.microsoft.com/office/drawing/2014/main" id="{50994226-F57C-CF4A-8BDB-A9FB770D8BCC}"/>
              </a:ext>
            </a:extLst>
          </p:cNvPr>
          <p:cNvSpPr txBox="1"/>
          <p:nvPr/>
        </p:nvSpPr>
        <p:spPr>
          <a:xfrm>
            <a:off x="2976650" y="2674441"/>
            <a:ext cx="3312596"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Supervised </a:t>
            </a:r>
            <a:br>
              <a:rPr lang="en-US" sz="28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Learning</a:t>
            </a:r>
          </a:p>
        </p:txBody>
      </p:sp>
      <p:sp>
        <p:nvSpPr>
          <p:cNvPr id="18" name="TextBox 17">
            <a:extLst>
              <a:ext uri="{FF2B5EF4-FFF2-40B4-BE49-F238E27FC236}">
                <a16:creationId xmlns:a16="http://schemas.microsoft.com/office/drawing/2014/main" id="{CC61831E-48D1-AA4B-AB8C-20130B915125}"/>
              </a:ext>
            </a:extLst>
          </p:cNvPr>
          <p:cNvSpPr txBox="1"/>
          <p:nvPr/>
        </p:nvSpPr>
        <p:spPr>
          <a:xfrm>
            <a:off x="6239548" y="2661814"/>
            <a:ext cx="3258458"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Unsupervised Learning</a:t>
            </a:r>
          </a:p>
        </p:txBody>
      </p:sp>
      <p:sp>
        <p:nvSpPr>
          <p:cNvPr id="19" name="TextBox 18">
            <a:extLst>
              <a:ext uri="{FF2B5EF4-FFF2-40B4-BE49-F238E27FC236}">
                <a16:creationId xmlns:a16="http://schemas.microsoft.com/office/drawing/2014/main" id="{341ED119-4142-8D41-B147-1E915B1336BF}"/>
              </a:ext>
            </a:extLst>
          </p:cNvPr>
          <p:cNvSpPr txBox="1"/>
          <p:nvPr/>
        </p:nvSpPr>
        <p:spPr>
          <a:xfrm>
            <a:off x="3011110" y="5445225"/>
            <a:ext cx="3182894"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Semi-supervised Learning</a:t>
            </a:r>
          </a:p>
        </p:txBody>
      </p:sp>
      <p:sp>
        <p:nvSpPr>
          <p:cNvPr id="20" name="TextBox 19">
            <a:extLst>
              <a:ext uri="{FF2B5EF4-FFF2-40B4-BE49-F238E27FC236}">
                <a16:creationId xmlns:a16="http://schemas.microsoft.com/office/drawing/2014/main" id="{5AF50849-55BF-5B45-806E-6E9D9214B132}"/>
              </a:ext>
            </a:extLst>
          </p:cNvPr>
          <p:cNvSpPr txBox="1"/>
          <p:nvPr/>
        </p:nvSpPr>
        <p:spPr>
          <a:xfrm>
            <a:off x="6286256" y="5468894"/>
            <a:ext cx="3182894"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Reinforcement Learning</a:t>
            </a:r>
          </a:p>
        </p:txBody>
      </p:sp>
    </p:spTree>
    <p:extLst>
      <p:ext uri="{BB962C8B-B14F-4D97-AF65-F5344CB8AC3E}">
        <p14:creationId xmlns:p14="http://schemas.microsoft.com/office/powerpoint/2010/main" val="2987984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4624"/>
            <a:ext cx="8229600" cy="792088"/>
          </a:xfrm>
        </p:spPr>
        <p:txBody>
          <a:bodyPr>
            <a:normAutofit fontScale="90000"/>
          </a:bodyPr>
          <a:lstStyle/>
          <a:p>
            <a:r>
              <a:rPr lang="en-US" dirty="0">
                <a:solidFill>
                  <a:schemeClr val="accent1"/>
                </a:solidFill>
              </a:rPr>
              <a:t>3 Machine Learning Algorithms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38</a:t>
            </a:fld>
            <a:endParaRPr lang="zh-TW" altLang="en-US"/>
          </a:p>
        </p:txBody>
      </p:sp>
      <p:pic>
        <p:nvPicPr>
          <p:cNvPr id="5" name="Picture 4"/>
          <p:cNvPicPr>
            <a:picLocks noChangeAspect="1"/>
          </p:cNvPicPr>
          <p:nvPr/>
        </p:nvPicPr>
        <p:blipFill>
          <a:blip r:embed="rId2"/>
          <a:stretch>
            <a:fillRect/>
          </a:stretch>
        </p:blipFill>
        <p:spPr>
          <a:xfrm>
            <a:off x="3503712" y="765473"/>
            <a:ext cx="4766590" cy="5912482"/>
          </a:xfrm>
          <a:prstGeom prst="rect">
            <a:avLst/>
          </a:prstGeom>
        </p:spPr>
      </p:pic>
      <p:sp>
        <p:nvSpPr>
          <p:cNvPr id="6" name="Rectangle 5"/>
          <p:cNvSpPr/>
          <p:nvPr/>
        </p:nvSpPr>
        <p:spPr>
          <a:xfrm>
            <a:off x="2351584" y="6648568"/>
            <a:ext cx="7488832" cy="246221"/>
          </a:xfrm>
          <a:prstGeom prst="rect">
            <a:avLst/>
          </a:prstGeom>
        </p:spPr>
        <p:txBody>
          <a:bodyPr wrap="square">
            <a:spAutoFit/>
          </a:bodyPr>
          <a:lstStyle/>
          <a:p>
            <a:pPr algn="ctr"/>
            <a:r>
              <a:rPr lang="en-US" sz="1000" dirty="0">
                <a:solidFill>
                  <a:schemeClr val="bg1">
                    <a:lumMod val="75000"/>
                  </a:schemeClr>
                </a:solidFill>
              </a:rPr>
              <a:t>Source: Enrico </a:t>
            </a:r>
            <a:r>
              <a:rPr lang="en-US" sz="1000" dirty="0" err="1">
                <a:solidFill>
                  <a:schemeClr val="bg1">
                    <a:lumMod val="75000"/>
                  </a:schemeClr>
                </a:solidFill>
              </a:rPr>
              <a:t>Galimberti</a:t>
            </a:r>
            <a:r>
              <a:rPr lang="en-US" sz="1000" dirty="0">
                <a:solidFill>
                  <a:schemeClr val="bg1">
                    <a:lumMod val="75000"/>
                  </a:schemeClr>
                </a:solidFill>
              </a:rPr>
              <a:t>, http://</a:t>
            </a:r>
            <a:r>
              <a:rPr lang="en-US" sz="1000" dirty="0" err="1">
                <a:solidFill>
                  <a:schemeClr val="bg1">
                    <a:lumMod val="75000"/>
                  </a:schemeClr>
                </a:solidFill>
              </a:rPr>
              <a:t>blogs.teradata.com</a:t>
            </a:r>
            <a:r>
              <a:rPr lang="en-US" sz="1000" dirty="0">
                <a:solidFill>
                  <a:schemeClr val="bg1">
                    <a:lumMod val="75000"/>
                  </a:schemeClr>
                </a:solidFill>
              </a:rPr>
              <a:t>/data-points/tree-machine-learning-algorithms/</a:t>
            </a:r>
          </a:p>
        </p:txBody>
      </p:sp>
    </p:spTree>
    <p:extLst>
      <p:ext uri="{BB962C8B-B14F-4D97-AF65-F5344CB8AC3E}">
        <p14:creationId xmlns:p14="http://schemas.microsoft.com/office/powerpoint/2010/main" val="2235276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19794-C508-414E-872F-6FF55806DF76}"/>
              </a:ext>
            </a:extLst>
          </p:cNvPr>
          <p:cNvSpPr>
            <a:spLocks noGrp="1"/>
          </p:cNvSpPr>
          <p:nvPr>
            <p:ph type="title"/>
          </p:nvPr>
        </p:nvSpPr>
        <p:spPr>
          <a:xfrm>
            <a:off x="1981200" y="1"/>
            <a:ext cx="8229600" cy="737519"/>
          </a:xfrm>
        </p:spPr>
        <p:txBody>
          <a:bodyPr>
            <a:normAutofit fontScale="90000"/>
          </a:bodyPr>
          <a:lstStyle/>
          <a:p>
            <a:r>
              <a:rPr lang="en-US" altLang="zh-TW" dirty="0">
                <a:solidFill>
                  <a:srgbClr val="4F81BD"/>
                </a:solidFill>
              </a:rPr>
              <a:t>Machine Learning (ML)</a:t>
            </a:r>
            <a:endParaRPr lang="en-US" dirty="0"/>
          </a:p>
        </p:txBody>
      </p:sp>
      <p:sp>
        <p:nvSpPr>
          <p:cNvPr id="4" name="Slide Number Placeholder 3">
            <a:extLst>
              <a:ext uri="{FF2B5EF4-FFF2-40B4-BE49-F238E27FC236}">
                <a16:creationId xmlns:a16="http://schemas.microsoft.com/office/drawing/2014/main" id="{9DF1CD9B-AEE0-A14F-B928-BC64E44AF87A}"/>
              </a:ext>
            </a:extLst>
          </p:cNvPr>
          <p:cNvSpPr>
            <a:spLocks noGrp="1"/>
          </p:cNvSpPr>
          <p:nvPr>
            <p:ph type="sldNum" sz="quarter" idx="12"/>
          </p:nvPr>
        </p:nvSpPr>
        <p:spPr/>
        <p:txBody>
          <a:bodyPr/>
          <a:lstStyle/>
          <a:p>
            <a:pPr>
              <a:defRPr/>
            </a:pPr>
            <a:fld id="{E78C9E75-97FD-45D9-8ED3-955348887BB1}" type="slidenum">
              <a:rPr lang="zh-TW" altLang="en-US" smtClean="0"/>
              <a:pPr>
                <a:defRPr/>
              </a:pPr>
              <a:t>39</a:t>
            </a:fld>
            <a:endParaRPr lang="zh-TW" altLang="en-US"/>
          </a:p>
        </p:txBody>
      </p:sp>
      <p:sp>
        <p:nvSpPr>
          <p:cNvPr id="5" name="Rectangle 4">
            <a:extLst>
              <a:ext uri="{FF2B5EF4-FFF2-40B4-BE49-F238E27FC236}">
                <a16:creationId xmlns:a16="http://schemas.microsoft.com/office/drawing/2014/main" id="{E3F3E290-80C7-D54C-ACEF-80F6533F8A50}"/>
              </a:ext>
            </a:extLst>
          </p:cNvPr>
          <p:cNvSpPr/>
          <p:nvPr/>
        </p:nvSpPr>
        <p:spPr>
          <a:xfrm>
            <a:off x="3224808" y="6638768"/>
            <a:ext cx="5742384"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www.mactores.com</a:t>
            </a:r>
            <a:r>
              <a:rPr lang="en-US" sz="1000" dirty="0">
                <a:solidFill>
                  <a:schemeClr val="bg1">
                    <a:lumMod val="75000"/>
                  </a:schemeClr>
                </a:solidFill>
              </a:rPr>
              <a:t>/services/</a:t>
            </a:r>
            <a:r>
              <a:rPr lang="en-US" sz="1000" dirty="0" err="1">
                <a:solidFill>
                  <a:schemeClr val="bg1">
                    <a:lumMod val="75000"/>
                  </a:schemeClr>
                </a:solidFill>
              </a:rPr>
              <a:t>aws</a:t>
            </a:r>
            <a:r>
              <a:rPr lang="en-US" sz="1000" dirty="0">
                <a:solidFill>
                  <a:schemeClr val="bg1">
                    <a:lumMod val="75000"/>
                  </a:schemeClr>
                </a:solidFill>
              </a:rPr>
              <a:t>-big-data-machine-learning-cognitive-services/</a:t>
            </a:r>
          </a:p>
        </p:txBody>
      </p:sp>
      <p:pic>
        <p:nvPicPr>
          <p:cNvPr id="7" name="Picture 6">
            <a:extLst>
              <a:ext uri="{FF2B5EF4-FFF2-40B4-BE49-F238E27FC236}">
                <a16:creationId xmlns:a16="http://schemas.microsoft.com/office/drawing/2014/main" id="{94BCF145-03DB-7942-92AC-0EE4A207CB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6901"/>
          <a:stretch/>
        </p:blipFill>
        <p:spPr>
          <a:xfrm>
            <a:off x="2063552" y="737519"/>
            <a:ext cx="8113234" cy="5930748"/>
          </a:xfrm>
          <a:prstGeom prst="rect">
            <a:avLst/>
          </a:prstGeom>
        </p:spPr>
      </p:pic>
    </p:spTree>
    <p:extLst>
      <p:ext uri="{BB962C8B-B14F-4D97-AF65-F5344CB8AC3E}">
        <p14:creationId xmlns:p14="http://schemas.microsoft.com/office/powerpoint/2010/main" val="3844448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6995A-FC54-8645-8C54-9C3ABAD68CC2}"/>
              </a:ext>
            </a:extLst>
          </p:cNvPr>
          <p:cNvSpPr>
            <a:spLocks noGrp="1"/>
          </p:cNvSpPr>
          <p:nvPr>
            <p:ph type="title"/>
          </p:nvPr>
        </p:nvSpPr>
        <p:spPr>
          <a:xfrm>
            <a:off x="1981200" y="116632"/>
            <a:ext cx="8229600" cy="1728192"/>
          </a:xfrm>
        </p:spPr>
        <p:txBody>
          <a:bodyPr>
            <a:normAutofit fontScale="90000"/>
          </a:bodyPr>
          <a:lstStyle/>
          <a:p>
            <a:r>
              <a:rPr lang="en-US" dirty="0">
                <a:solidFill>
                  <a:schemeClr val="accent1"/>
                </a:solidFill>
              </a:rPr>
              <a:t>AIWISFIN </a:t>
            </a:r>
            <a:br>
              <a:rPr lang="en-US" dirty="0">
                <a:solidFill>
                  <a:schemeClr val="accent1"/>
                </a:solidFill>
              </a:rPr>
            </a:br>
            <a:r>
              <a:rPr lang="en-US" dirty="0">
                <a:solidFill>
                  <a:schemeClr val="accent1"/>
                </a:solidFill>
              </a:rPr>
              <a:t>AI Conversational </a:t>
            </a:r>
            <a:r>
              <a:rPr lang="en-US" dirty="0" err="1">
                <a:solidFill>
                  <a:schemeClr val="accent1"/>
                </a:solidFill>
              </a:rPr>
              <a:t>Robo</a:t>
            </a:r>
            <a:r>
              <a:rPr lang="en-US" dirty="0">
                <a:solidFill>
                  <a:schemeClr val="accent1"/>
                </a:solidFill>
              </a:rPr>
              <a:t>-Advisor</a:t>
            </a:r>
            <a:br>
              <a:rPr lang="en-US" dirty="0">
                <a:solidFill>
                  <a:schemeClr val="accent1"/>
                </a:solidFill>
              </a:rPr>
            </a:br>
            <a:r>
              <a:rPr lang="en-US" dirty="0">
                <a:solidFill>
                  <a:schemeClr val="accent1"/>
                </a:solidFill>
              </a:rPr>
              <a:t>(</a:t>
            </a:r>
            <a:r>
              <a:rPr lang="zh-TW" altLang="en-US" dirty="0">
                <a:solidFill>
                  <a:schemeClr val="accent1"/>
                </a:solidFill>
              </a:rPr>
              <a:t>人工智慧對話式理財機器人</a:t>
            </a:r>
            <a:r>
              <a:rPr lang="en-US" altLang="zh-TW" dirty="0">
                <a:solidFill>
                  <a:schemeClr val="accent1"/>
                </a:solidFill>
              </a:rPr>
              <a:t>)</a:t>
            </a:r>
            <a:endParaRPr lang="en-US" dirty="0">
              <a:solidFill>
                <a:schemeClr val="accent1"/>
              </a:solidFill>
            </a:endParaRPr>
          </a:p>
        </p:txBody>
      </p:sp>
      <p:sp>
        <p:nvSpPr>
          <p:cNvPr id="4" name="Slide Number Placeholder 3">
            <a:extLst>
              <a:ext uri="{FF2B5EF4-FFF2-40B4-BE49-F238E27FC236}">
                <a16:creationId xmlns:a16="http://schemas.microsoft.com/office/drawing/2014/main" id="{949C06D2-32FC-D148-8FEF-FF0DD0B451CE}"/>
              </a:ext>
            </a:extLst>
          </p:cNvPr>
          <p:cNvSpPr>
            <a:spLocks noGrp="1"/>
          </p:cNvSpPr>
          <p:nvPr>
            <p:ph type="sldNum" sz="quarter" idx="12"/>
          </p:nvPr>
        </p:nvSpPr>
        <p:spPr>
          <a:xfrm>
            <a:off x="9264352" y="6519864"/>
            <a:ext cx="1368723" cy="365125"/>
          </a:xfrm>
        </p:spPr>
        <p:txBody>
          <a:bodyPr/>
          <a:lstStyle/>
          <a:p>
            <a:pPr>
              <a:defRPr/>
            </a:pPr>
            <a:endParaRPr lang="en-US" altLang="zh-TW" dirty="0"/>
          </a:p>
          <a:p>
            <a:pPr>
              <a:defRPr/>
            </a:pPr>
            <a:fld id="{E78C9E75-97FD-45D9-8ED3-955348887BB1}" type="slidenum">
              <a:rPr lang="zh-TW" altLang="en-US" smtClean="0"/>
              <a:pPr>
                <a:defRPr/>
              </a:pPr>
              <a:t>4</a:t>
            </a:fld>
            <a:endParaRPr lang="zh-TW" altLang="en-US" dirty="0"/>
          </a:p>
        </p:txBody>
      </p:sp>
      <p:sp>
        <p:nvSpPr>
          <p:cNvPr id="5" name="Rectangle 4">
            <a:extLst>
              <a:ext uri="{FF2B5EF4-FFF2-40B4-BE49-F238E27FC236}">
                <a16:creationId xmlns:a16="http://schemas.microsoft.com/office/drawing/2014/main" id="{E07044FA-9B1A-4B4A-834E-37A77C2E25E6}"/>
              </a:ext>
            </a:extLst>
          </p:cNvPr>
          <p:cNvSpPr/>
          <p:nvPr/>
        </p:nvSpPr>
        <p:spPr>
          <a:xfrm>
            <a:off x="3224808" y="6444044"/>
            <a:ext cx="5742384" cy="369332"/>
          </a:xfrm>
          <a:prstGeom prst="rect">
            <a:avLst/>
          </a:prstGeom>
        </p:spPr>
        <p:txBody>
          <a:bodyPr wrap="square">
            <a:spAutoFit/>
          </a:bodyPr>
          <a:lstStyle/>
          <a:p>
            <a:pPr algn="ctr"/>
            <a:r>
              <a:rPr lang="en-US" dirty="0">
                <a:hlinkClick r:id="rId2"/>
              </a:rPr>
              <a:t>https://www.youtube.com/watch?v=sEhmyoTXmGk</a:t>
            </a:r>
            <a:endParaRPr lang="en-US" dirty="0"/>
          </a:p>
        </p:txBody>
      </p:sp>
      <p:pic>
        <p:nvPicPr>
          <p:cNvPr id="6" name="Picture 5">
            <a:extLst>
              <a:ext uri="{FF2B5EF4-FFF2-40B4-BE49-F238E27FC236}">
                <a16:creationId xmlns:a16="http://schemas.microsoft.com/office/drawing/2014/main" id="{6424417A-57F3-2D44-9C5A-9697668030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5801" y="2885924"/>
            <a:ext cx="3386385" cy="3558120"/>
          </a:xfrm>
          <a:prstGeom prst="rect">
            <a:avLst/>
          </a:prstGeom>
        </p:spPr>
      </p:pic>
      <p:sp>
        <p:nvSpPr>
          <p:cNvPr id="3" name="Rectangle 2">
            <a:extLst>
              <a:ext uri="{FF2B5EF4-FFF2-40B4-BE49-F238E27FC236}">
                <a16:creationId xmlns:a16="http://schemas.microsoft.com/office/drawing/2014/main" id="{CC9B6627-4E47-C947-8CEB-028F27BDEB60}"/>
              </a:ext>
            </a:extLst>
          </p:cNvPr>
          <p:cNvSpPr/>
          <p:nvPr/>
        </p:nvSpPr>
        <p:spPr>
          <a:xfrm>
            <a:off x="2952800" y="2088375"/>
            <a:ext cx="5630259" cy="553998"/>
          </a:xfrm>
          <a:prstGeom prst="rect">
            <a:avLst/>
          </a:prstGeom>
        </p:spPr>
        <p:txBody>
          <a:bodyPr wrap="none">
            <a:spAutoFit/>
          </a:bodyPr>
          <a:lstStyle/>
          <a:p>
            <a:r>
              <a:rPr lang="en-US" altLang="zh-TW" sz="3000" dirty="0">
                <a:solidFill>
                  <a:srgbClr val="C00000"/>
                </a:solidFill>
              </a:rPr>
              <a:t>First Place, </a:t>
            </a:r>
            <a:r>
              <a:rPr lang="en-US" altLang="zh-TW" sz="3000" dirty="0" err="1">
                <a:solidFill>
                  <a:srgbClr val="C00000"/>
                </a:solidFill>
              </a:rPr>
              <a:t>InnoServe</a:t>
            </a:r>
            <a:r>
              <a:rPr lang="en-US" altLang="zh-TW" sz="3000" dirty="0">
                <a:solidFill>
                  <a:srgbClr val="C00000"/>
                </a:solidFill>
              </a:rPr>
              <a:t> Awards 2018</a:t>
            </a:r>
            <a:endParaRPr lang="en-US" sz="3000" dirty="0">
              <a:solidFill>
                <a:srgbClr val="C00000"/>
              </a:solidFill>
            </a:endParaRPr>
          </a:p>
        </p:txBody>
      </p:sp>
    </p:spTree>
    <p:extLst>
      <p:ext uri="{BB962C8B-B14F-4D97-AF65-F5344CB8AC3E}">
        <p14:creationId xmlns:p14="http://schemas.microsoft.com/office/powerpoint/2010/main" val="3696270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1981200" y="188914"/>
            <a:ext cx="8229600" cy="936625"/>
          </a:xfrm>
        </p:spPr>
        <p:txBody>
          <a:bodyPr/>
          <a:lstStyle/>
          <a:p>
            <a:r>
              <a:rPr lang="en-US" altLang="en-US">
                <a:solidFill>
                  <a:schemeClr val="accent1"/>
                </a:solidFill>
                <a:latin typeface="Calibri" charset="0"/>
                <a:ea typeface="標楷體" charset="-120"/>
              </a:rPr>
              <a:t>Machine Learning Models</a:t>
            </a:r>
          </a:p>
        </p:txBody>
      </p:sp>
      <p:sp>
        <p:nvSpPr>
          <p:cNvPr id="286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3110B95A-611E-CD4F-AC69-036E7F9ECD6B}" type="slidenum">
              <a:rPr kumimoji="0" lang="zh-TW" altLang="en-US" sz="1200">
                <a:solidFill>
                  <a:srgbClr val="898989"/>
                </a:solidFill>
                <a:latin typeface="Calibri" charset="0"/>
              </a:rPr>
              <a:pPr eaLnBrk="1" hangingPunct="1"/>
              <a:t>40</a:t>
            </a:fld>
            <a:endParaRPr kumimoji="0" lang="zh-TW" altLang="en-US" sz="1200">
              <a:solidFill>
                <a:srgbClr val="898989"/>
              </a:solidFill>
              <a:latin typeface="Calibri" charset="0"/>
            </a:endParaRPr>
          </a:p>
        </p:txBody>
      </p:sp>
      <p:sp>
        <p:nvSpPr>
          <p:cNvPr id="7" name="Rounded Rectangle 6"/>
          <p:cNvSpPr>
            <a:spLocks noChangeArrowheads="1"/>
          </p:cNvSpPr>
          <p:nvPr/>
        </p:nvSpPr>
        <p:spPr bwMode="auto">
          <a:xfrm>
            <a:off x="2063750" y="1412876"/>
            <a:ext cx="3671888" cy="792163"/>
          </a:xfrm>
          <a:prstGeom prst="roundRect">
            <a:avLst>
              <a:gd name="adj" fmla="val 16667"/>
            </a:avLst>
          </a:prstGeom>
          <a:gradFill rotWithShape="1">
            <a:gsLst>
              <a:gs pos="0">
                <a:srgbClr val="FF8F26"/>
              </a:gs>
              <a:gs pos="20000">
                <a:srgbClr val="FF8F2A"/>
              </a:gs>
              <a:gs pos="100000">
                <a:srgbClr val="CB6C1D"/>
              </a:gs>
            </a:gsLst>
            <a:lin ang="5400000"/>
          </a:gradFill>
          <a:ln w="9525">
            <a:solidFill>
              <a:srgbClr val="F69240"/>
            </a:solidFill>
            <a:round/>
            <a:headEnd/>
            <a:tailEnd/>
          </a:ln>
          <a:effectLst>
            <a:outerShdw blurRad="40000" dist="23000" dir="5400000" rotWithShape="0">
              <a:srgbClr val="000000">
                <a:alpha val="34999"/>
              </a:srgbClr>
            </a:outerShdw>
          </a:effectLst>
        </p:spPr>
        <p:txBody>
          <a:bodyPr anchor="ctr"/>
          <a:lstStyle/>
          <a:p>
            <a:pPr algn="ctr">
              <a:defRPr/>
            </a:pPr>
            <a:r>
              <a:rPr lang="en-US" sz="2600" dirty="0">
                <a:solidFill>
                  <a:schemeClr val="lt1"/>
                </a:solidFill>
              </a:rPr>
              <a:t>Deep Learning</a:t>
            </a:r>
          </a:p>
        </p:txBody>
      </p:sp>
      <p:sp>
        <p:nvSpPr>
          <p:cNvPr id="8" name="Rounded Rectangle 7"/>
          <p:cNvSpPr>
            <a:spLocks noChangeArrowheads="1"/>
          </p:cNvSpPr>
          <p:nvPr/>
        </p:nvSpPr>
        <p:spPr bwMode="auto">
          <a:xfrm>
            <a:off x="6240464" y="2457451"/>
            <a:ext cx="3671887" cy="792163"/>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a:defRPr/>
            </a:pPr>
            <a:r>
              <a:rPr lang="en-US" sz="2600" dirty="0">
                <a:solidFill>
                  <a:schemeClr val="lt1"/>
                </a:solidFill>
              </a:rPr>
              <a:t>Ensemble </a:t>
            </a:r>
          </a:p>
        </p:txBody>
      </p:sp>
      <p:sp>
        <p:nvSpPr>
          <p:cNvPr id="9" name="Rounded Rectangle 8"/>
          <p:cNvSpPr>
            <a:spLocks noChangeArrowheads="1"/>
          </p:cNvSpPr>
          <p:nvPr/>
        </p:nvSpPr>
        <p:spPr bwMode="auto">
          <a:xfrm>
            <a:off x="2063750" y="4581526"/>
            <a:ext cx="3671888" cy="792163"/>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a:defRPr/>
            </a:pPr>
            <a:r>
              <a:rPr lang="en-US" sz="2600" dirty="0">
                <a:solidFill>
                  <a:schemeClr val="lt1"/>
                </a:solidFill>
              </a:rPr>
              <a:t>Clustering</a:t>
            </a:r>
          </a:p>
        </p:txBody>
      </p:sp>
      <p:sp>
        <p:nvSpPr>
          <p:cNvPr id="10" name="Rounded Rectangle 9"/>
          <p:cNvSpPr>
            <a:spLocks noChangeArrowheads="1"/>
          </p:cNvSpPr>
          <p:nvPr/>
        </p:nvSpPr>
        <p:spPr bwMode="auto">
          <a:xfrm>
            <a:off x="6240464" y="4581526"/>
            <a:ext cx="3671887" cy="792163"/>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a:defRPr/>
            </a:pPr>
            <a:r>
              <a:rPr lang="en-US" sz="2600" dirty="0">
                <a:solidFill>
                  <a:schemeClr val="lt1"/>
                </a:solidFill>
              </a:rPr>
              <a:t>Regression Analysis</a:t>
            </a:r>
          </a:p>
        </p:txBody>
      </p:sp>
      <p:sp>
        <p:nvSpPr>
          <p:cNvPr id="11" name="Rounded Rectangle 10"/>
          <p:cNvSpPr>
            <a:spLocks noChangeArrowheads="1"/>
          </p:cNvSpPr>
          <p:nvPr/>
        </p:nvSpPr>
        <p:spPr bwMode="auto">
          <a:xfrm>
            <a:off x="6240464" y="1412876"/>
            <a:ext cx="3671887" cy="792163"/>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a:defRPr/>
            </a:pPr>
            <a:r>
              <a:rPr lang="en-US" sz="2600" dirty="0">
                <a:solidFill>
                  <a:schemeClr val="lt1"/>
                </a:solidFill>
              </a:rPr>
              <a:t>Kernel </a:t>
            </a:r>
          </a:p>
        </p:txBody>
      </p:sp>
      <p:sp>
        <p:nvSpPr>
          <p:cNvPr id="12" name="Rounded Rectangle 11"/>
          <p:cNvSpPr>
            <a:spLocks noChangeArrowheads="1"/>
          </p:cNvSpPr>
          <p:nvPr/>
        </p:nvSpPr>
        <p:spPr bwMode="auto">
          <a:xfrm>
            <a:off x="6240464" y="3500438"/>
            <a:ext cx="3671887" cy="792162"/>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a:defRPr/>
            </a:pPr>
            <a:r>
              <a:rPr lang="en-US" sz="2600" dirty="0">
                <a:solidFill>
                  <a:schemeClr val="lt1"/>
                </a:solidFill>
              </a:rPr>
              <a:t>Dimensionality reduction</a:t>
            </a:r>
          </a:p>
        </p:txBody>
      </p:sp>
      <p:sp>
        <p:nvSpPr>
          <p:cNvPr id="13" name="Rounded Rectangle 12"/>
          <p:cNvSpPr>
            <a:spLocks noChangeArrowheads="1"/>
          </p:cNvSpPr>
          <p:nvPr/>
        </p:nvSpPr>
        <p:spPr bwMode="auto">
          <a:xfrm>
            <a:off x="2063750" y="3500438"/>
            <a:ext cx="3671888" cy="792162"/>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a:defRPr/>
            </a:pPr>
            <a:r>
              <a:rPr lang="en-US" sz="2600" dirty="0">
                <a:solidFill>
                  <a:schemeClr val="lt1"/>
                </a:solidFill>
              </a:rPr>
              <a:t>Decision tree</a:t>
            </a:r>
          </a:p>
        </p:txBody>
      </p:sp>
      <p:sp>
        <p:nvSpPr>
          <p:cNvPr id="14" name="Rounded Rectangle 13"/>
          <p:cNvSpPr>
            <a:spLocks noChangeArrowheads="1"/>
          </p:cNvSpPr>
          <p:nvPr/>
        </p:nvSpPr>
        <p:spPr bwMode="auto">
          <a:xfrm>
            <a:off x="6240464" y="5589588"/>
            <a:ext cx="3671887" cy="792162"/>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a:defRPr/>
            </a:pPr>
            <a:r>
              <a:rPr lang="en-US" sz="2600" dirty="0">
                <a:solidFill>
                  <a:schemeClr val="lt1"/>
                </a:solidFill>
              </a:rPr>
              <a:t>Instance based</a:t>
            </a:r>
          </a:p>
        </p:txBody>
      </p:sp>
      <p:sp>
        <p:nvSpPr>
          <p:cNvPr id="15" name="Rounded Rectangle 14"/>
          <p:cNvSpPr>
            <a:spLocks noChangeArrowheads="1"/>
          </p:cNvSpPr>
          <p:nvPr/>
        </p:nvSpPr>
        <p:spPr bwMode="auto">
          <a:xfrm>
            <a:off x="2063750" y="5589588"/>
            <a:ext cx="3671888" cy="792162"/>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a:defRPr/>
            </a:pPr>
            <a:r>
              <a:rPr lang="en-US" sz="2600" dirty="0">
                <a:solidFill>
                  <a:schemeClr val="lt1"/>
                </a:solidFill>
              </a:rPr>
              <a:t>Bayesian</a:t>
            </a:r>
          </a:p>
        </p:txBody>
      </p:sp>
      <p:sp>
        <p:nvSpPr>
          <p:cNvPr id="16" name="Rounded Rectangle 15"/>
          <p:cNvSpPr>
            <a:spLocks noChangeArrowheads="1"/>
          </p:cNvSpPr>
          <p:nvPr/>
        </p:nvSpPr>
        <p:spPr bwMode="auto">
          <a:xfrm>
            <a:off x="2063750" y="2457451"/>
            <a:ext cx="3671888" cy="792163"/>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a:defRPr/>
            </a:pPr>
            <a:r>
              <a:rPr lang="en-US" sz="2600" dirty="0">
                <a:solidFill>
                  <a:schemeClr val="lt1"/>
                </a:solidFill>
              </a:rPr>
              <a:t>Association rules</a:t>
            </a:r>
          </a:p>
        </p:txBody>
      </p:sp>
      <p:sp>
        <p:nvSpPr>
          <p:cNvPr id="17" name="Rectangle 16"/>
          <p:cNvSpPr/>
          <p:nvPr/>
        </p:nvSpPr>
        <p:spPr>
          <a:xfrm>
            <a:off x="3216275" y="6581776"/>
            <a:ext cx="5759450" cy="276225"/>
          </a:xfrm>
          <a:prstGeom prst="rect">
            <a:avLst/>
          </a:prstGeom>
        </p:spPr>
        <p:txBody>
          <a:bodyPr>
            <a:spAutoFit/>
          </a:bodyPr>
          <a:lstStyle/>
          <a:p>
            <a:pPr algn="ctr" eaLnBrk="0" hangingPunct="0">
              <a:spcBef>
                <a:spcPct val="30000"/>
              </a:spcBef>
              <a:defRPr/>
            </a:pPr>
            <a:r>
              <a:rPr lang="en-US" sz="1200" dirty="0">
                <a:solidFill>
                  <a:schemeClr val="bg1">
                    <a:lumMod val="75000"/>
                  </a:schemeClr>
                </a:solidFill>
                <a:ea typeface="新細明體" charset="0"/>
                <a:cs typeface="新細明體" charset="0"/>
              </a:rPr>
              <a:t>Source: </a:t>
            </a:r>
            <a:r>
              <a:rPr lang="en-US" altLang="zh-TW" sz="1200" dirty="0" err="1">
                <a:solidFill>
                  <a:schemeClr val="bg1">
                    <a:lumMod val="75000"/>
                  </a:schemeClr>
                </a:solidFill>
                <a:latin typeface="Calibri" charset="0"/>
                <a:ea typeface="標楷體" charset="0"/>
                <a:cs typeface="標楷體" charset="0"/>
              </a:rPr>
              <a:t>Sunila</a:t>
            </a:r>
            <a:r>
              <a:rPr lang="en-US" altLang="zh-TW" sz="1200" dirty="0">
                <a:solidFill>
                  <a:schemeClr val="bg1">
                    <a:lumMod val="75000"/>
                  </a:schemeClr>
                </a:solidFill>
                <a:latin typeface="Calibri" charset="0"/>
                <a:ea typeface="標楷體" charset="0"/>
                <a:cs typeface="標楷體" charset="0"/>
              </a:rPr>
              <a:t> </a:t>
            </a:r>
            <a:r>
              <a:rPr lang="en-US" altLang="zh-TW" sz="1200" dirty="0" err="1">
                <a:solidFill>
                  <a:schemeClr val="bg1">
                    <a:lumMod val="75000"/>
                  </a:schemeClr>
                </a:solidFill>
                <a:latin typeface="Calibri" charset="0"/>
                <a:ea typeface="標楷體" charset="0"/>
                <a:cs typeface="標楷體" charset="0"/>
              </a:rPr>
              <a:t>Gollapudi</a:t>
            </a:r>
            <a:r>
              <a:rPr lang="en-US" altLang="zh-TW" sz="1200" dirty="0">
                <a:solidFill>
                  <a:schemeClr val="bg1">
                    <a:lumMod val="75000"/>
                  </a:schemeClr>
                </a:solidFill>
                <a:latin typeface="Calibri" charset="0"/>
                <a:ea typeface="標楷體" charset="0"/>
                <a:cs typeface="標楷體" charset="0"/>
              </a:rPr>
              <a:t> (2016), Practical Machine Learning, </a:t>
            </a:r>
            <a:r>
              <a:rPr lang="en-US" altLang="zh-TW" sz="1200" dirty="0" err="1">
                <a:solidFill>
                  <a:schemeClr val="bg1">
                    <a:lumMod val="75000"/>
                  </a:schemeClr>
                </a:solidFill>
                <a:latin typeface="Calibri" charset="0"/>
                <a:ea typeface="標楷體" charset="0"/>
                <a:cs typeface="標楷體" charset="0"/>
              </a:rPr>
              <a:t>Packt</a:t>
            </a:r>
            <a:r>
              <a:rPr lang="en-US" altLang="zh-TW" sz="1200" dirty="0">
                <a:solidFill>
                  <a:schemeClr val="bg1">
                    <a:lumMod val="75000"/>
                  </a:schemeClr>
                </a:solidFill>
                <a:latin typeface="Calibri" charset="0"/>
                <a:ea typeface="標楷體" charset="0"/>
                <a:cs typeface="標楷體" charset="0"/>
              </a:rPr>
              <a:t> Publishing</a:t>
            </a:r>
          </a:p>
        </p:txBody>
      </p:sp>
    </p:spTree>
    <p:extLst>
      <p:ext uri="{BB962C8B-B14F-4D97-AF65-F5344CB8AC3E}">
        <p14:creationId xmlns:p14="http://schemas.microsoft.com/office/powerpoint/2010/main" val="4104534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03512" y="80628"/>
            <a:ext cx="8640960" cy="756084"/>
          </a:xfrm>
        </p:spPr>
        <p:txBody>
          <a:bodyPr/>
          <a:lstStyle/>
          <a:p>
            <a:r>
              <a:rPr lang="en-US" altLang="zh-TW" sz="3600" dirty="0">
                <a:solidFill>
                  <a:srgbClr val="4F81BD"/>
                </a:solidFill>
              </a:rPr>
              <a:t>Machine Learning (ML</a:t>
            </a:r>
            <a:r>
              <a:rPr lang="en-US" altLang="zh-TW" sz="3600">
                <a:solidFill>
                  <a:srgbClr val="4F81BD"/>
                </a:solidFill>
              </a:rPr>
              <a:t>) / Deep </a:t>
            </a:r>
            <a:r>
              <a:rPr lang="en-US" altLang="zh-TW" sz="3600" dirty="0">
                <a:solidFill>
                  <a:srgbClr val="4F81BD"/>
                </a:solidFill>
              </a:rPr>
              <a:t>Learning (</a:t>
            </a:r>
            <a:r>
              <a:rPr lang="en-US" altLang="zh-TW" sz="3600">
                <a:solidFill>
                  <a:srgbClr val="4F81BD"/>
                </a:solidFill>
              </a:rPr>
              <a:t>DL)</a:t>
            </a:r>
            <a:endParaRPr lang="zh-TW" altLang="en-US" sz="3600" dirty="0">
              <a:solidFill>
                <a:srgbClr val="4F81BD"/>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41</a:t>
            </a:fld>
            <a:endParaRPr lang="zh-TW" altLang="en-US"/>
          </a:p>
        </p:txBody>
      </p:sp>
      <p:sp>
        <p:nvSpPr>
          <p:cNvPr id="3" name="Rectangle 2"/>
          <p:cNvSpPr/>
          <p:nvPr/>
        </p:nvSpPr>
        <p:spPr>
          <a:xfrm>
            <a:off x="2063552" y="6457890"/>
            <a:ext cx="7848872" cy="400110"/>
          </a:xfrm>
          <a:prstGeom prst="rect">
            <a:avLst/>
          </a:prstGeom>
        </p:spPr>
        <p:txBody>
          <a:bodyPr wrap="square">
            <a:spAutoFit/>
          </a:bodyPr>
          <a:lstStyle/>
          <a:p>
            <a:pPr algn="ctr" eaLnBrk="1" hangingPunct="1"/>
            <a:r>
              <a:rPr lang="en-US" altLang="zh-TW" sz="1000" dirty="0">
                <a:solidFill>
                  <a:schemeClr val="bg1">
                    <a:lumMod val="75000"/>
                  </a:schemeClr>
                </a:solidFill>
              </a:rPr>
              <a:t>Source: Jesus Serrano-Guerrero, Jose A. </a:t>
            </a:r>
            <a:r>
              <a:rPr lang="en-US" altLang="zh-TW" sz="1000" dirty="0" err="1">
                <a:solidFill>
                  <a:schemeClr val="bg1">
                    <a:lumMod val="75000"/>
                  </a:schemeClr>
                </a:solidFill>
              </a:rPr>
              <a:t>Olivas</a:t>
            </a:r>
            <a:r>
              <a:rPr lang="en-US" altLang="zh-TW" sz="1000" dirty="0">
                <a:solidFill>
                  <a:schemeClr val="bg1">
                    <a:lumMod val="75000"/>
                  </a:schemeClr>
                </a:solidFill>
              </a:rPr>
              <a:t>, Francisco P. Romero, and Enrique Herrera-</a:t>
            </a:r>
            <a:r>
              <a:rPr lang="en-US" altLang="zh-TW" sz="1000" dirty="0" err="1">
                <a:solidFill>
                  <a:schemeClr val="bg1">
                    <a:lumMod val="75000"/>
                  </a:schemeClr>
                </a:solidFill>
              </a:rPr>
              <a:t>Viedma</a:t>
            </a:r>
            <a:r>
              <a:rPr lang="en-US" altLang="zh-TW" sz="1000" dirty="0">
                <a:solidFill>
                  <a:schemeClr val="bg1">
                    <a:lumMod val="75000"/>
                  </a:schemeClr>
                </a:solidFill>
              </a:rPr>
              <a:t>  (2015), </a:t>
            </a:r>
            <a:br>
              <a:rPr lang="en-US" altLang="zh-TW" sz="1000" dirty="0">
                <a:solidFill>
                  <a:schemeClr val="bg1">
                    <a:lumMod val="75000"/>
                  </a:schemeClr>
                </a:solidFill>
              </a:rPr>
            </a:br>
            <a:r>
              <a:rPr lang="en-US" altLang="zh-TW" sz="1000" dirty="0">
                <a:solidFill>
                  <a:schemeClr val="bg1">
                    <a:lumMod val="75000"/>
                  </a:schemeClr>
                </a:solidFill>
              </a:rPr>
              <a:t>"Sentiment analysis: A review and comparative analysis of web services," Information Sciences, 311, pp. 18-38.</a:t>
            </a:r>
          </a:p>
        </p:txBody>
      </p:sp>
      <p:sp>
        <p:nvSpPr>
          <p:cNvPr id="7" name="Rounded Rectangle 6"/>
          <p:cNvSpPr/>
          <p:nvPr/>
        </p:nvSpPr>
        <p:spPr>
          <a:xfrm>
            <a:off x="1703512" y="2564904"/>
            <a:ext cx="1512168" cy="1512168"/>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200" dirty="0">
                <a:solidFill>
                  <a:srgbClr val="FF0000"/>
                </a:solidFill>
              </a:rPr>
              <a:t>Machine Learning</a:t>
            </a:r>
          </a:p>
          <a:p>
            <a:pPr algn="ctr"/>
            <a:r>
              <a:rPr lang="en-US" sz="2200" dirty="0">
                <a:solidFill>
                  <a:srgbClr val="FF0000"/>
                </a:solidFill>
              </a:rPr>
              <a:t>(ML)</a:t>
            </a:r>
          </a:p>
        </p:txBody>
      </p:sp>
      <p:sp>
        <p:nvSpPr>
          <p:cNvPr id="11" name="Rounded Rectangle 10"/>
          <p:cNvSpPr/>
          <p:nvPr/>
        </p:nvSpPr>
        <p:spPr>
          <a:xfrm>
            <a:off x="3719736" y="1412776"/>
            <a:ext cx="1728192" cy="936104"/>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rgbClr val="FF0000"/>
                </a:solidFill>
              </a:rPr>
              <a:t>Supervised Learning</a:t>
            </a:r>
            <a:endParaRPr lang="en-US" sz="2000" dirty="0">
              <a:solidFill>
                <a:srgbClr val="FF0000"/>
              </a:solidFill>
            </a:endParaRPr>
          </a:p>
        </p:txBody>
      </p:sp>
      <p:sp>
        <p:nvSpPr>
          <p:cNvPr id="12" name="Rounded Rectangle 11"/>
          <p:cNvSpPr/>
          <p:nvPr/>
        </p:nvSpPr>
        <p:spPr>
          <a:xfrm>
            <a:off x="3719736" y="3356992"/>
            <a:ext cx="1728192" cy="864096"/>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rgbClr val="FF0000"/>
                </a:solidFill>
              </a:rPr>
              <a:t>Unsupervised Learning</a:t>
            </a:r>
            <a:endParaRPr lang="en-US" sz="2000" dirty="0">
              <a:solidFill>
                <a:srgbClr val="FF0000"/>
              </a:solidFill>
            </a:endParaRPr>
          </a:p>
        </p:txBody>
      </p:sp>
      <p:sp>
        <p:nvSpPr>
          <p:cNvPr id="17" name="Rounded Rectangle 16"/>
          <p:cNvSpPr/>
          <p:nvPr/>
        </p:nvSpPr>
        <p:spPr>
          <a:xfrm>
            <a:off x="5951984" y="1052736"/>
            <a:ext cx="1512168"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Decision Tree Classifiers</a:t>
            </a:r>
            <a:endParaRPr lang="en-US" sz="2000" dirty="0">
              <a:solidFill>
                <a:schemeClr val="tx1"/>
              </a:solidFill>
            </a:endParaRPr>
          </a:p>
        </p:txBody>
      </p:sp>
      <p:sp>
        <p:nvSpPr>
          <p:cNvPr id="18" name="Rounded Rectangle 17"/>
          <p:cNvSpPr/>
          <p:nvPr/>
        </p:nvSpPr>
        <p:spPr>
          <a:xfrm>
            <a:off x="5951984" y="1844824"/>
            <a:ext cx="1512168"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Linear Classifiers</a:t>
            </a:r>
            <a:endParaRPr lang="en-US" sz="2000" dirty="0">
              <a:solidFill>
                <a:schemeClr val="tx1"/>
              </a:solidFill>
            </a:endParaRPr>
          </a:p>
        </p:txBody>
      </p:sp>
      <p:sp>
        <p:nvSpPr>
          <p:cNvPr id="19" name="Rounded Rectangle 18"/>
          <p:cNvSpPr/>
          <p:nvPr/>
        </p:nvSpPr>
        <p:spPr>
          <a:xfrm>
            <a:off x="5951984" y="2636912"/>
            <a:ext cx="1512168"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Rule-based Classifiers</a:t>
            </a:r>
            <a:endParaRPr lang="en-US" sz="2000" dirty="0">
              <a:solidFill>
                <a:schemeClr val="tx1"/>
              </a:solidFill>
            </a:endParaRPr>
          </a:p>
        </p:txBody>
      </p:sp>
      <p:sp>
        <p:nvSpPr>
          <p:cNvPr id="20" name="Rounded Rectangle 19"/>
          <p:cNvSpPr/>
          <p:nvPr/>
        </p:nvSpPr>
        <p:spPr>
          <a:xfrm>
            <a:off x="5951984" y="3429000"/>
            <a:ext cx="1512168"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Probabilistic Classifiers</a:t>
            </a:r>
            <a:endParaRPr lang="en-US" sz="2000" dirty="0">
              <a:solidFill>
                <a:schemeClr val="tx1"/>
              </a:solidFill>
            </a:endParaRPr>
          </a:p>
        </p:txBody>
      </p:sp>
      <p:sp>
        <p:nvSpPr>
          <p:cNvPr id="21" name="Rounded Rectangle 20"/>
          <p:cNvSpPr/>
          <p:nvPr/>
        </p:nvSpPr>
        <p:spPr>
          <a:xfrm>
            <a:off x="8040216" y="980728"/>
            <a:ext cx="1512168" cy="504056"/>
          </a:xfrm>
          <a:prstGeom prst="roundRect">
            <a:avLst>
              <a:gd name="adj" fmla="val 12156"/>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1600" dirty="0">
                <a:solidFill>
                  <a:schemeClr val="tx1"/>
                </a:solidFill>
              </a:rPr>
              <a:t>Support Vector Machine (SVM)</a:t>
            </a:r>
            <a:endParaRPr lang="en-US" sz="1600" dirty="0">
              <a:solidFill>
                <a:schemeClr val="tx1"/>
              </a:solidFill>
            </a:endParaRPr>
          </a:p>
        </p:txBody>
      </p:sp>
      <p:sp>
        <p:nvSpPr>
          <p:cNvPr id="22" name="Rounded Rectangle 21"/>
          <p:cNvSpPr/>
          <p:nvPr/>
        </p:nvSpPr>
        <p:spPr>
          <a:xfrm>
            <a:off x="8040216" y="2276872"/>
            <a:ext cx="1512168" cy="504056"/>
          </a:xfrm>
          <a:prstGeom prst="roundRect">
            <a:avLst>
              <a:gd name="adj" fmla="val 12156"/>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1600" dirty="0">
                <a:solidFill>
                  <a:srgbClr val="FF0000"/>
                </a:solidFill>
              </a:rPr>
              <a:t>Deep Learning (DL)</a:t>
            </a:r>
            <a:endParaRPr lang="en-US" sz="1600" dirty="0">
              <a:solidFill>
                <a:srgbClr val="FF0000"/>
              </a:solidFill>
            </a:endParaRPr>
          </a:p>
        </p:txBody>
      </p:sp>
      <p:sp>
        <p:nvSpPr>
          <p:cNvPr id="23" name="Rounded Rectangle 22"/>
          <p:cNvSpPr/>
          <p:nvPr/>
        </p:nvSpPr>
        <p:spPr>
          <a:xfrm>
            <a:off x="8040216" y="1628800"/>
            <a:ext cx="1512168" cy="504056"/>
          </a:xfrm>
          <a:prstGeom prst="roundRect">
            <a:avLst>
              <a:gd name="adj" fmla="val 12156"/>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1600" dirty="0">
                <a:solidFill>
                  <a:schemeClr val="tx1"/>
                </a:solidFill>
              </a:rPr>
              <a:t>Neural Network (NN)</a:t>
            </a:r>
            <a:endParaRPr lang="en-US" sz="1600" dirty="0">
              <a:solidFill>
                <a:schemeClr val="tx1"/>
              </a:solidFill>
            </a:endParaRPr>
          </a:p>
        </p:txBody>
      </p:sp>
      <p:sp>
        <p:nvSpPr>
          <p:cNvPr id="24" name="Rounded Rectangle 23"/>
          <p:cNvSpPr/>
          <p:nvPr/>
        </p:nvSpPr>
        <p:spPr>
          <a:xfrm>
            <a:off x="8040216" y="3645024"/>
            <a:ext cx="1512168" cy="504056"/>
          </a:xfrm>
          <a:prstGeom prst="roundRect">
            <a:avLst>
              <a:gd name="adj" fmla="val 12156"/>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1600" dirty="0">
                <a:solidFill>
                  <a:schemeClr val="tx1"/>
                </a:solidFill>
              </a:rPr>
              <a:t>Bayesian Network (BN)</a:t>
            </a:r>
            <a:endParaRPr lang="en-US" sz="1600" dirty="0">
              <a:solidFill>
                <a:schemeClr val="tx1"/>
              </a:solidFill>
            </a:endParaRPr>
          </a:p>
        </p:txBody>
      </p:sp>
      <p:sp>
        <p:nvSpPr>
          <p:cNvPr id="25" name="Rounded Rectangle 24"/>
          <p:cNvSpPr/>
          <p:nvPr/>
        </p:nvSpPr>
        <p:spPr>
          <a:xfrm>
            <a:off x="8040216" y="4293096"/>
            <a:ext cx="1512168" cy="504056"/>
          </a:xfrm>
          <a:prstGeom prst="roundRect">
            <a:avLst>
              <a:gd name="adj" fmla="val 12156"/>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1600" dirty="0">
                <a:solidFill>
                  <a:schemeClr val="tx1"/>
                </a:solidFill>
              </a:rPr>
              <a:t>Maximum Entropy (ME)</a:t>
            </a:r>
            <a:endParaRPr lang="en-US" sz="1600" dirty="0">
              <a:solidFill>
                <a:schemeClr val="tx1"/>
              </a:solidFill>
            </a:endParaRPr>
          </a:p>
        </p:txBody>
      </p:sp>
      <p:cxnSp>
        <p:nvCxnSpPr>
          <p:cNvPr id="32" name="Elbow Connector 31"/>
          <p:cNvCxnSpPr>
            <a:stCxn id="7" idx="3"/>
            <a:endCxn id="11" idx="1"/>
          </p:cNvCxnSpPr>
          <p:nvPr/>
        </p:nvCxnSpPr>
        <p:spPr>
          <a:xfrm flipV="1">
            <a:off x="3215680" y="1880828"/>
            <a:ext cx="504056" cy="144016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7" idx="3"/>
            <a:endCxn id="12" idx="1"/>
          </p:cNvCxnSpPr>
          <p:nvPr/>
        </p:nvCxnSpPr>
        <p:spPr>
          <a:xfrm>
            <a:off x="3215680" y="3320988"/>
            <a:ext cx="504056" cy="46805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8" name="Elbow Connector 37"/>
          <p:cNvCxnSpPr>
            <a:stCxn id="11" idx="3"/>
            <a:endCxn id="17" idx="1"/>
          </p:cNvCxnSpPr>
          <p:nvPr/>
        </p:nvCxnSpPr>
        <p:spPr>
          <a:xfrm flipV="1">
            <a:off x="5447928" y="1376772"/>
            <a:ext cx="504056" cy="504056"/>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Elbow Connector 43"/>
          <p:cNvCxnSpPr>
            <a:stCxn id="11" idx="3"/>
            <a:endCxn id="18" idx="1"/>
          </p:cNvCxnSpPr>
          <p:nvPr/>
        </p:nvCxnSpPr>
        <p:spPr>
          <a:xfrm>
            <a:off x="5447928" y="1880828"/>
            <a:ext cx="504056" cy="28803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7" name="Elbow Connector 46"/>
          <p:cNvCxnSpPr>
            <a:stCxn id="11" idx="3"/>
            <a:endCxn id="19" idx="1"/>
          </p:cNvCxnSpPr>
          <p:nvPr/>
        </p:nvCxnSpPr>
        <p:spPr>
          <a:xfrm>
            <a:off x="5447928" y="1880828"/>
            <a:ext cx="504056" cy="108012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Elbow Connector 48"/>
          <p:cNvCxnSpPr>
            <a:stCxn id="11" idx="3"/>
            <a:endCxn id="20" idx="1"/>
          </p:cNvCxnSpPr>
          <p:nvPr/>
        </p:nvCxnSpPr>
        <p:spPr>
          <a:xfrm>
            <a:off x="5447928" y="1880828"/>
            <a:ext cx="504056" cy="1872208"/>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Elbow Connector 67"/>
          <p:cNvCxnSpPr>
            <a:stCxn id="18" idx="3"/>
            <a:endCxn id="22" idx="1"/>
          </p:cNvCxnSpPr>
          <p:nvPr/>
        </p:nvCxnSpPr>
        <p:spPr>
          <a:xfrm>
            <a:off x="7464152" y="2168860"/>
            <a:ext cx="576064" cy="36004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Elbow Connector 71"/>
          <p:cNvCxnSpPr>
            <a:stCxn id="18" idx="3"/>
            <a:endCxn id="23" idx="1"/>
          </p:cNvCxnSpPr>
          <p:nvPr/>
        </p:nvCxnSpPr>
        <p:spPr>
          <a:xfrm flipV="1">
            <a:off x="7464152" y="1880828"/>
            <a:ext cx="576064" cy="28803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5" name="Elbow Connector 74"/>
          <p:cNvCxnSpPr>
            <a:stCxn id="18" idx="3"/>
            <a:endCxn id="21" idx="1"/>
          </p:cNvCxnSpPr>
          <p:nvPr/>
        </p:nvCxnSpPr>
        <p:spPr>
          <a:xfrm flipV="1">
            <a:off x="7464152" y="1232756"/>
            <a:ext cx="576064" cy="936104"/>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8" name="Elbow Connector 77"/>
          <p:cNvCxnSpPr>
            <a:stCxn id="20" idx="3"/>
            <a:endCxn id="24" idx="1"/>
          </p:cNvCxnSpPr>
          <p:nvPr/>
        </p:nvCxnSpPr>
        <p:spPr>
          <a:xfrm>
            <a:off x="7464152" y="3753036"/>
            <a:ext cx="576064" cy="144016"/>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Elbow Connector 81"/>
          <p:cNvCxnSpPr>
            <a:stCxn id="20" idx="3"/>
            <a:endCxn id="25" idx="1"/>
          </p:cNvCxnSpPr>
          <p:nvPr/>
        </p:nvCxnSpPr>
        <p:spPr>
          <a:xfrm>
            <a:off x="7464152" y="3753036"/>
            <a:ext cx="576064" cy="792088"/>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5" name="Elbow Connector 84"/>
          <p:cNvCxnSpPr>
            <a:stCxn id="20" idx="3"/>
            <a:endCxn id="87" idx="1"/>
          </p:cNvCxnSpPr>
          <p:nvPr/>
        </p:nvCxnSpPr>
        <p:spPr>
          <a:xfrm flipV="1">
            <a:off x="7464152" y="3248980"/>
            <a:ext cx="576064" cy="504056"/>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7" name="Rounded Rectangle 86"/>
          <p:cNvSpPr/>
          <p:nvPr/>
        </p:nvSpPr>
        <p:spPr>
          <a:xfrm>
            <a:off x="8040216" y="2996952"/>
            <a:ext cx="1512168" cy="504056"/>
          </a:xfrm>
          <a:prstGeom prst="roundRect">
            <a:avLst>
              <a:gd name="adj" fmla="val 12156"/>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1600" dirty="0">
                <a:solidFill>
                  <a:schemeClr val="tx1"/>
                </a:solidFill>
              </a:rPr>
              <a:t>Naïve Bayes </a:t>
            </a:r>
            <a:br>
              <a:rPr lang="en-US" altLang="zh-TW" sz="1600" dirty="0">
                <a:solidFill>
                  <a:schemeClr val="tx1"/>
                </a:solidFill>
              </a:rPr>
            </a:br>
            <a:r>
              <a:rPr lang="en-US" altLang="zh-TW" sz="1600" dirty="0">
                <a:solidFill>
                  <a:schemeClr val="tx1"/>
                </a:solidFill>
              </a:rPr>
              <a:t>(NB)</a:t>
            </a:r>
            <a:endParaRPr lang="en-US" sz="1600" dirty="0">
              <a:solidFill>
                <a:schemeClr val="tx1"/>
              </a:solidFill>
            </a:endParaRPr>
          </a:p>
        </p:txBody>
      </p:sp>
      <p:sp>
        <p:nvSpPr>
          <p:cNvPr id="42" name="Rounded Rectangle 41"/>
          <p:cNvSpPr/>
          <p:nvPr/>
        </p:nvSpPr>
        <p:spPr>
          <a:xfrm>
            <a:off x="3716157" y="4941168"/>
            <a:ext cx="1731771" cy="864096"/>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rgbClr val="FF0000"/>
                </a:solidFill>
              </a:rPr>
              <a:t>Reinforcement  Learning</a:t>
            </a:r>
            <a:endParaRPr lang="en-US" sz="2000" dirty="0">
              <a:solidFill>
                <a:srgbClr val="FF0000"/>
              </a:solidFill>
            </a:endParaRPr>
          </a:p>
        </p:txBody>
      </p:sp>
      <p:cxnSp>
        <p:nvCxnSpPr>
          <p:cNvPr id="50" name="Elbow Connector 49"/>
          <p:cNvCxnSpPr>
            <a:stCxn id="7" idx="3"/>
            <a:endCxn id="42" idx="1"/>
          </p:cNvCxnSpPr>
          <p:nvPr/>
        </p:nvCxnSpPr>
        <p:spPr>
          <a:xfrm>
            <a:off x="3215680" y="3320988"/>
            <a:ext cx="500476" cy="2052228"/>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9327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a:xfrm>
            <a:off x="1981200" y="274638"/>
            <a:ext cx="8229600" cy="5962650"/>
          </a:xfrm>
        </p:spPr>
        <p:txBody>
          <a:bodyPr/>
          <a:lstStyle/>
          <a:p>
            <a:r>
              <a:rPr lang="en-US" altLang="zh-TW" sz="10000" dirty="0">
                <a:solidFill>
                  <a:srgbClr val="FF0000"/>
                </a:solidFill>
                <a:latin typeface="Calibri" charset="0"/>
                <a:ea typeface="標楷體" charset="-120"/>
              </a:rPr>
              <a:t>Text Analytics </a:t>
            </a:r>
            <a:br>
              <a:rPr lang="en-US" altLang="zh-TW" sz="10000" dirty="0">
                <a:solidFill>
                  <a:srgbClr val="FF0000"/>
                </a:solidFill>
                <a:latin typeface="Calibri" charset="0"/>
                <a:ea typeface="標楷體" charset="-120"/>
              </a:rPr>
            </a:br>
            <a:r>
              <a:rPr lang="en-US" altLang="zh-TW" sz="9600" dirty="0">
                <a:solidFill>
                  <a:srgbClr val="FF0000"/>
                </a:solidFill>
                <a:latin typeface="Calibri" charset="0"/>
                <a:ea typeface="標楷體" charset="-120"/>
              </a:rPr>
              <a:t>and </a:t>
            </a:r>
            <a:br>
              <a:rPr lang="en-US" altLang="zh-TW" sz="9600" dirty="0">
                <a:solidFill>
                  <a:srgbClr val="FF0000"/>
                </a:solidFill>
                <a:latin typeface="Calibri" charset="0"/>
                <a:ea typeface="標楷體" charset="-120"/>
              </a:rPr>
            </a:br>
            <a:r>
              <a:rPr lang="en-US" altLang="zh-TW" sz="9600" dirty="0">
                <a:solidFill>
                  <a:srgbClr val="FF0000"/>
                </a:solidFill>
                <a:latin typeface="Calibri" charset="0"/>
                <a:ea typeface="標楷體" charset="-120"/>
              </a:rPr>
              <a:t>Text Mining</a:t>
            </a:r>
            <a:endParaRPr lang="en-US" altLang="en-US" sz="9600" dirty="0">
              <a:latin typeface="Calibri" charset="0"/>
              <a:ea typeface="標楷體" charset="-120"/>
            </a:endParaRPr>
          </a:p>
        </p:txBody>
      </p:sp>
      <p:sp>
        <p:nvSpPr>
          <p:cNvPr id="1474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569571A7-5618-974A-9A3A-8948314A004F}" type="slidenum">
              <a:rPr kumimoji="0" lang="zh-TW" altLang="en-US" sz="1200">
                <a:solidFill>
                  <a:srgbClr val="898989"/>
                </a:solidFill>
                <a:latin typeface="Calibri" charset="0"/>
              </a:rPr>
              <a:pPr eaLnBrk="1" hangingPunct="1"/>
              <a:t>42</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385225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a:xfrm>
            <a:off x="1981200" y="274638"/>
            <a:ext cx="8229600" cy="5962650"/>
          </a:xfrm>
        </p:spPr>
        <p:txBody>
          <a:bodyPr/>
          <a:lstStyle/>
          <a:p>
            <a:r>
              <a:rPr lang="en-US" altLang="zh-TW" sz="10000" dirty="0">
                <a:solidFill>
                  <a:srgbClr val="C00000"/>
                </a:solidFill>
                <a:latin typeface="Calibri" charset="0"/>
                <a:ea typeface="標楷體" charset="-120"/>
              </a:rPr>
              <a:t>Text Analytics </a:t>
            </a:r>
            <a:br>
              <a:rPr lang="en-US" altLang="zh-TW" sz="10000" dirty="0">
                <a:solidFill>
                  <a:srgbClr val="C00000"/>
                </a:solidFill>
                <a:latin typeface="Calibri" charset="0"/>
                <a:ea typeface="標楷體" charset="-120"/>
              </a:rPr>
            </a:br>
            <a:r>
              <a:rPr lang="en-US" altLang="zh-TW" sz="9600" dirty="0">
                <a:solidFill>
                  <a:srgbClr val="C00000"/>
                </a:solidFill>
                <a:latin typeface="Calibri" charset="0"/>
                <a:ea typeface="標楷體" charset="-120"/>
              </a:rPr>
              <a:t>(TA) </a:t>
            </a:r>
            <a:endParaRPr lang="en-US" altLang="en-US" sz="9600" dirty="0">
              <a:solidFill>
                <a:srgbClr val="C00000"/>
              </a:solidFill>
              <a:latin typeface="Calibri" charset="0"/>
              <a:ea typeface="標楷體" charset="-120"/>
            </a:endParaRPr>
          </a:p>
        </p:txBody>
      </p:sp>
      <p:sp>
        <p:nvSpPr>
          <p:cNvPr id="1474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569571A7-5618-974A-9A3A-8948314A004F}" type="slidenum">
              <a:rPr kumimoji="0" lang="zh-TW" altLang="en-US" sz="1200">
                <a:solidFill>
                  <a:srgbClr val="898989"/>
                </a:solidFill>
                <a:latin typeface="Calibri" charset="0"/>
              </a:rPr>
              <a:pPr eaLnBrk="1" hangingPunct="1"/>
              <a:t>43</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080559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9616F-CE56-8742-8AFA-8DA2FB01E6F8}"/>
              </a:ext>
            </a:extLst>
          </p:cNvPr>
          <p:cNvSpPr>
            <a:spLocks noGrp="1"/>
          </p:cNvSpPr>
          <p:nvPr>
            <p:ph idx="1"/>
          </p:nvPr>
        </p:nvSpPr>
        <p:spPr>
          <a:xfrm>
            <a:off x="1819249" y="996873"/>
            <a:ext cx="9033630" cy="5519146"/>
          </a:xfrm>
        </p:spPr>
        <p:txBody>
          <a:bodyPr>
            <a:noAutofit/>
          </a:bodyPr>
          <a:lstStyle/>
          <a:p>
            <a:r>
              <a:rPr lang="en-US" sz="4400" dirty="0">
                <a:solidFill>
                  <a:srgbClr val="FF0000"/>
                </a:solidFill>
              </a:rPr>
              <a:t>Text Analytics </a:t>
            </a:r>
            <a:r>
              <a:rPr lang="en-US" sz="4400" dirty="0"/>
              <a:t>= </a:t>
            </a:r>
            <a:br>
              <a:rPr lang="en-US" sz="4400" dirty="0"/>
            </a:br>
            <a:r>
              <a:rPr lang="en-US" sz="4400" dirty="0"/>
              <a:t>Information Retrieval + </a:t>
            </a:r>
            <a:br>
              <a:rPr lang="en-US" sz="4400" dirty="0"/>
            </a:br>
            <a:r>
              <a:rPr lang="en-US" sz="4400" dirty="0">
                <a:solidFill>
                  <a:srgbClr val="C00000"/>
                </a:solidFill>
              </a:rPr>
              <a:t>Information Extraction + </a:t>
            </a:r>
            <a:br>
              <a:rPr lang="en-US" sz="4400" dirty="0">
                <a:solidFill>
                  <a:srgbClr val="C00000"/>
                </a:solidFill>
              </a:rPr>
            </a:br>
            <a:r>
              <a:rPr lang="en-US" sz="4400" dirty="0">
                <a:solidFill>
                  <a:srgbClr val="C00000"/>
                </a:solidFill>
              </a:rPr>
              <a:t>Data Mining + </a:t>
            </a:r>
            <a:br>
              <a:rPr lang="en-US" sz="4400" dirty="0">
                <a:solidFill>
                  <a:srgbClr val="C00000"/>
                </a:solidFill>
              </a:rPr>
            </a:br>
            <a:r>
              <a:rPr lang="en-US" sz="4400" dirty="0">
                <a:solidFill>
                  <a:srgbClr val="C00000"/>
                </a:solidFill>
              </a:rPr>
              <a:t>Web Mining</a:t>
            </a:r>
          </a:p>
          <a:p>
            <a:r>
              <a:rPr lang="en-US" sz="4400" dirty="0">
                <a:solidFill>
                  <a:srgbClr val="FF0000"/>
                </a:solidFill>
              </a:rPr>
              <a:t>Text Analytics </a:t>
            </a:r>
            <a:r>
              <a:rPr lang="en-US" sz="4400" dirty="0"/>
              <a:t>= </a:t>
            </a:r>
            <a:br>
              <a:rPr lang="en-US" sz="4400" dirty="0"/>
            </a:br>
            <a:r>
              <a:rPr lang="en-US" sz="4400" dirty="0"/>
              <a:t>Information Retrieval + </a:t>
            </a:r>
            <a:br>
              <a:rPr lang="en-US" sz="4400" dirty="0"/>
            </a:br>
            <a:r>
              <a:rPr lang="en-US" sz="4400" dirty="0">
                <a:solidFill>
                  <a:srgbClr val="FF0000"/>
                </a:solidFill>
              </a:rPr>
              <a:t>Text Mining </a:t>
            </a:r>
          </a:p>
          <a:p>
            <a:endParaRPr lang="en-US" sz="4400" dirty="0"/>
          </a:p>
        </p:txBody>
      </p:sp>
      <p:sp>
        <p:nvSpPr>
          <p:cNvPr id="4" name="Slide Number Placeholder 3">
            <a:extLst>
              <a:ext uri="{FF2B5EF4-FFF2-40B4-BE49-F238E27FC236}">
                <a16:creationId xmlns:a16="http://schemas.microsoft.com/office/drawing/2014/main" id="{9E09C232-3407-DA49-A640-9A2344534DC0}"/>
              </a:ext>
            </a:extLst>
          </p:cNvPr>
          <p:cNvSpPr>
            <a:spLocks noGrp="1"/>
          </p:cNvSpPr>
          <p:nvPr>
            <p:ph type="sldNum" sz="quarter" idx="12"/>
          </p:nvPr>
        </p:nvSpPr>
        <p:spPr/>
        <p:txBody>
          <a:bodyPr/>
          <a:lstStyle/>
          <a:p>
            <a:fld id="{E008237F-23CD-E54D-BDBA-FE95A073E4E0}" type="slidenum">
              <a:rPr lang="zh-TW" altLang="en-US" smtClean="0"/>
              <a:pPr/>
              <a:t>44</a:t>
            </a:fld>
            <a:endParaRPr lang="zh-TW" altLang="en-US"/>
          </a:p>
        </p:txBody>
      </p:sp>
      <p:sp>
        <p:nvSpPr>
          <p:cNvPr id="5" name="Title 1">
            <a:extLst>
              <a:ext uri="{FF2B5EF4-FFF2-40B4-BE49-F238E27FC236}">
                <a16:creationId xmlns:a16="http://schemas.microsoft.com/office/drawing/2014/main" id="{78AA4CDC-48A7-4F4F-BEFE-32E07A092587}"/>
              </a:ext>
            </a:extLst>
          </p:cNvPr>
          <p:cNvSpPr>
            <a:spLocks noGrp="1"/>
          </p:cNvSpPr>
          <p:nvPr>
            <p:ph type="title"/>
          </p:nvPr>
        </p:nvSpPr>
        <p:spPr>
          <a:xfrm>
            <a:off x="1981200" y="218774"/>
            <a:ext cx="8229600" cy="778098"/>
          </a:xfrm>
        </p:spPr>
        <p:txBody>
          <a:bodyPr>
            <a:normAutofit fontScale="90000"/>
          </a:bodyPr>
          <a:lstStyle/>
          <a:p>
            <a:r>
              <a:rPr lang="en-US" sz="6000" dirty="0">
                <a:solidFill>
                  <a:schemeClr val="accent1"/>
                </a:solidFill>
              </a:rPr>
              <a:t>Text Analytics</a:t>
            </a:r>
          </a:p>
        </p:txBody>
      </p:sp>
      <p:sp>
        <p:nvSpPr>
          <p:cNvPr id="6" name="矩形 4">
            <a:extLst>
              <a:ext uri="{FF2B5EF4-FFF2-40B4-BE49-F238E27FC236}">
                <a16:creationId xmlns:a16="http://schemas.microsoft.com/office/drawing/2014/main" id="{2E3646AD-733B-1449-A404-B251FE3893B7}"/>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875266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9616F-CE56-8742-8AFA-8DA2FB01E6F8}"/>
              </a:ext>
            </a:extLst>
          </p:cNvPr>
          <p:cNvSpPr>
            <a:spLocks noGrp="1"/>
          </p:cNvSpPr>
          <p:nvPr>
            <p:ph idx="1"/>
          </p:nvPr>
        </p:nvSpPr>
        <p:spPr>
          <a:xfrm>
            <a:off x="1981200" y="1268761"/>
            <a:ext cx="8229600" cy="4857403"/>
          </a:xfrm>
        </p:spPr>
        <p:txBody>
          <a:bodyPr/>
          <a:lstStyle/>
          <a:p>
            <a:r>
              <a:rPr lang="en-US" sz="4400" dirty="0"/>
              <a:t>Text Data Mining</a:t>
            </a:r>
          </a:p>
          <a:p>
            <a:r>
              <a:rPr lang="en-US" sz="4400" dirty="0"/>
              <a:t>Knowledge Discovery in </a:t>
            </a:r>
            <a:br>
              <a:rPr lang="en-US" sz="4400" dirty="0"/>
            </a:br>
            <a:r>
              <a:rPr lang="en-US" sz="4400" dirty="0"/>
              <a:t>Textual Databases </a:t>
            </a:r>
          </a:p>
        </p:txBody>
      </p:sp>
      <p:sp>
        <p:nvSpPr>
          <p:cNvPr id="4" name="Slide Number Placeholder 3">
            <a:extLst>
              <a:ext uri="{FF2B5EF4-FFF2-40B4-BE49-F238E27FC236}">
                <a16:creationId xmlns:a16="http://schemas.microsoft.com/office/drawing/2014/main" id="{9E09C232-3407-DA49-A640-9A2344534DC0}"/>
              </a:ext>
            </a:extLst>
          </p:cNvPr>
          <p:cNvSpPr>
            <a:spLocks noGrp="1"/>
          </p:cNvSpPr>
          <p:nvPr>
            <p:ph type="sldNum" sz="quarter" idx="12"/>
          </p:nvPr>
        </p:nvSpPr>
        <p:spPr/>
        <p:txBody>
          <a:bodyPr/>
          <a:lstStyle/>
          <a:p>
            <a:fld id="{E008237F-23CD-E54D-BDBA-FE95A073E4E0}" type="slidenum">
              <a:rPr lang="zh-TW" altLang="en-US" smtClean="0"/>
              <a:pPr/>
              <a:t>45</a:t>
            </a:fld>
            <a:endParaRPr lang="zh-TW" altLang="en-US"/>
          </a:p>
        </p:txBody>
      </p:sp>
      <p:sp>
        <p:nvSpPr>
          <p:cNvPr id="5" name="Title 1">
            <a:extLst>
              <a:ext uri="{FF2B5EF4-FFF2-40B4-BE49-F238E27FC236}">
                <a16:creationId xmlns:a16="http://schemas.microsoft.com/office/drawing/2014/main" id="{78AA4CDC-48A7-4F4F-BEFE-32E07A092587}"/>
              </a:ext>
            </a:extLst>
          </p:cNvPr>
          <p:cNvSpPr>
            <a:spLocks noGrp="1"/>
          </p:cNvSpPr>
          <p:nvPr>
            <p:ph type="title"/>
          </p:nvPr>
        </p:nvSpPr>
        <p:spPr>
          <a:xfrm>
            <a:off x="1981200" y="202630"/>
            <a:ext cx="8229600" cy="778098"/>
          </a:xfrm>
        </p:spPr>
        <p:txBody>
          <a:bodyPr>
            <a:normAutofit fontScale="90000"/>
          </a:bodyPr>
          <a:lstStyle/>
          <a:p>
            <a:r>
              <a:rPr lang="en-US" sz="6000" dirty="0">
                <a:solidFill>
                  <a:schemeClr val="accent1"/>
                </a:solidFill>
              </a:rPr>
              <a:t>Text Mining</a:t>
            </a:r>
          </a:p>
        </p:txBody>
      </p:sp>
      <p:sp>
        <p:nvSpPr>
          <p:cNvPr id="6" name="矩形 4">
            <a:extLst>
              <a:ext uri="{FF2B5EF4-FFF2-40B4-BE49-F238E27FC236}">
                <a16:creationId xmlns:a16="http://schemas.microsoft.com/office/drawing/2014/main" id="{2E3646AD-733B-1449-A404-B251FE3893B7}"/>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2400691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1981200" y="44450"/>
            <a:ext cx="8229600" cy="850900"/>
          </a:xfrm>
        </p:spPr>
        <p:txBody>
          <a:bodyPr/>
          <a:lstStyle/>
          <a:p>
            <a:r>
              <a:rPr lang="en-US" altLang="zh-TW" dirty="0">
                <a:solidFill>
                  <a:schemeClr val="accent1"/>
                </a:solidFill>
                <a:latin typeface="Calibri" charset="0"/>
                <a:ea typeface="標楷體" charset="0"/>
                <a:cs typeface="標楷體" charset="0"/>
              </a:rPr>
              <a:t>Text Mining Technologies</a:t>
            </a:r>
            <a:endParaRPr lang="zh-TW" altLang="en-US" dirty="0">
              <a:solidFill>
                <a:schemeClr val="accent1"/>
              </a:solidFill>
              <a:latin typeface="Calibri" charset="0"/>
              <a:ea typeface="標楷體" charset="0"/>
              <a:cs typeface="標楷體" charset="0"/>
            </a:endParaRPr>
          </a:p>
        </p:txBody>
      </p:sp>
      <p:sp>
        <p:nvSpPr>
          <p:cNvPr id="25603" name="投影片編號版面配置區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cs typeface="新細明體" charset="0"/>
              </a:defRPr>
            </a:lvl2pPr>
            <a:lvl3pPr marL="1143000" indent="-228600" eaLnBrk="0" hangingPunct="0">
              <a:defRPr kumimoji="1">
                <a:solidFill>
                  <a:schemeClr val="tx1"/>
                </a:solidFill>
                <a:latin typeface="Arial" charset="0"/>
                <a:ea typeface="新細明體" charset="0"/>
                <a:cs typeface="新細明體" charset="0"/>
              </a:defRPr>
            </a:lvl3pPr>
            <a:lvl4pPr marL="1600200" indent="-228600" eaLnBrk="0" hangingPunct="0">
              <a:defRPr kumimoji="1">
                <a:solidFill>
                  <a:schemeClr val="tx1"/>
                </a:solidFill>
                <a:latin typeface="Arial" charset="0"/>
                <a:ea typeface="新細明體" charset="0"/>
                <a:cs typeface="新細明體" charset="0"/>
              </a:defRPr>
            </a:lvl4pPr>
            <a:lvl5pPr marL="2057400" indent="-228600" eaLnBrk="0" hangingPunct="0">
              <a:defRPr kumimoji="1">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cs typeface="新細明體" charset="0"/>
              </a:defRPr>
            </a:lvl9pPr>
          </a:lstStyle>
          <a:p>
            <a:pPr eaLnBrk="1" hangingPunct="1"/>
            <a:fld id="{256F6ED4-D993-2C45-8822-E3B5B69D2734}" type="slidenum">
              <a:rPr kumimoji="0" lang="zh-TW" altLang="en-US">
                <a:solidFill>
                  <a:srgbClr val="898989"/>
                </a:solidFill>
                <a:latin typeface="Calibri" charset="0"/>
              </a:rPr>
              <a:pPr eaLnBrk="1" hangingPunct="1"/>
              <a:t>46</a:t>
            </a:fld>
            <a:endParaRPr kumimoji="0" lang="zh-TW" altLang="en-US">
              <a:solidFill>
                <a:srgbClr val="898989"/>
              </a:solidFill>
              <a:latin typeface="Calibri" charset="0"/>
            </a:endParaRPr>
          </a:p>
        </p:txBody>
      </p:sp>
      <p:sp>
        <p:nvSpPr>
          <p:cNvPr id="6" name="文字方塊 32"/>
          <p:cNvSpPr txBox="1">
            <a:spLocks noChangeArrowheads="1"/>
          </p:cNvSpPr>
          <p:nvPr/>
        </p:nvSpPr>
        <p:spPr bwMode="auto">
          <a:xfrm>
            <a:off x="2424113" y="6597651"/>
            <a:ext cx="7200900"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新細明體" charset="0"/>
                <a:cs typeface="新細明體" charset="0"/>
              </a:defRPr>
            </a:lvl1pPr>
            <a:lvl2pPr>
              <a:defRPr sz="2800">
                <a:solidFill>
                  <a:schemeClr val="tx1"/>
                </a:solidFill>
                <a:latin typeface="Calibri" charset="0"/>
                <a:ea typeface="新細明體" charset="0"/>
                <a:cs typeface="新細明體" charset="0"/>
              </a:defRPr>
            </a:lvl2pPr>
            <a:lvl3pPr>
              <a:defRPr sz="2400">
                <a:solidFill>
                  <a:schemeClr val="tx1"/>
                </a:solidFill>
                <a:latin typeface="Calibri" charset="0"/>
                <a:ea typeface="新細明體" charset="0"/>
                <a:cs typeface="新細明體" charset="0"/>
              </a:defRPr>
            </a:lvl3pPr>
            <a:lvl4pPr>
              <a:defRPr sz="2000">
                <a:solidFill>
                  <a:schemeClr val="tx1"/>
                </a:solidFill>
                <a:latin typeface="Calibri" charset="0"/>
                <a:ea typeface="新細明體" charset="0"/>
                <a:cs typeface="新細明體" charset="0"/>
              </a:defRPr>
            </a:lvl4pPr>
            <a:lvl5pPr>
              <a:defRPr sz="2000">
                <a:solidFill>
                  <a:schemeClr val="tx1"/>
                </a:solidFill>
                <a:latin typeface="Calibri" charset="0"/>
                <a:ea typeface="新細明體" charset="0"/>
                <a:cs typeface="新細明體" charset="0"/>
              </a:defRPr>
            </a:lvl5pPr>
            <a:lvl6pPr eaLnBrk="0" fontAlgn="base" hangingPunct="0">
              <a:spcAft>
                <a:spcPct val="0"/>
              </a:spcAft>
              <a:buFont typeface="Arial" charset="0"/>
              <a:buChar char="»"/>
              <a:defRPr sz="2000">
                <a:solidFill>
                  <a:schemeClr val="tx1"/>
                </a:solidFill>
                <a:latin typeface="Calibri" charset="0"/>
                <a:ea typeface="新細明體" charset="0"/>
                <a:cs typeface="新細明體" charset="0"/>
              </a:defRPr>
            </a:lvl6pPr>
            <a:lvl7pPr eaLnBrk="0" fontAlgn="base" hangingPunct="0">
              <a:spcAft>
                <a:spcPct val="0"/>
              </a:spcAft>
              <a:buFont typeface="Arial" charset="0"/>
              <a:buChar char="»"/>
              <a:defRPr sz="2000">
                <a:solidFill>
                  <a:schemeClr val="tx1"/>
                </a:solidFill>
                <a:latin typeface="Calibri" charset="0"/>
                <a:ea typeface="新細明體" charset="0"/>
                <a:cs typeface="新細明體" charset="0"/>
              </a:defRPr>
            </a:lvl7pPr>
            <a:lvl8pPr eaLnBrk="0" fontAlgn="base" hangingPunct="0">
              <a:spcAft>
                <a:spcPct val="0"/>
              </a:spcAft>
              <a:buFont typeface="Arial" charset="0"/>
              <a:buChar char="»"/>
              <a:defRPr sz="2000">
                <a:solidFill>
                  <a:schemeClr val="tx1"/>
                </a:solidFill>
                <a:latin typeface="Calibri" charset="0"/>
                <a:ea typeface="新細明體" charset="0"/>
                <a:cs typeface="新細明體" charset="0"/>
              </a:defRPr>
            </a:lvl8pPr>
            <a:lvl9pPr eaLnBrk="0" fontAlgn="base" hangingPunct="0">
              <a:spcAft>
                <a:spcPct val="0"/>
              </a:spcAft>
              <a:buFont typeface="Arial" charset="0"/>
              <a:buChar char="»"/>
              <a:defRPr sz="2000">
                <a:solidFill>
                  <a:schemeClr val="tx1"/>
                </a:solidFill>
                <a:latin typeface="Calibri" charset="0"/>
                <a:ea typeface="新細明體" charset="0"/>
                <a:cs typeface="新細明體" charset="0"/>
              </a:defRPr>
            </a:lvl9pPr>
          </a:lstStyle>
          <a:p>
            <a:pPr algn="ctr"/>
            <a:r>
              <a:rPr lang="en-US" altLang="zh-TW" sz="1000" dirty="0">
                <a:solidFill>
                  <a:srgbClr val="A6A6A6"/>
                </a:solidFill>
              </a:rPr>
              <a:t>Adapted from: </a:t>
            </a:r>
            <a:r>
              <a:rPr lang="en-US" altLang="zh-TW" sz="1000" dirty="0" err="1">
                <a:solidFill>
                  <a:srgbClr val="A6A6A6"/>
                </a:solidFill>
              </a:rPr>
              <a:t>Jiawei</a:t>
            </a:r>
            <a:r>
              <a:rPr lang="en-US" altLang="zh-TW" sz="1000" dirty="0">
                <a:solidFill>
                  <a:srgbClr val="A6A6A6"/>
                </a:solidFill>
              </a:rPr>
              <a:t> Han and </a:t>
            </a:r>
            <a:r>
              <a:rPr lang="en-US" altLang="zh-TW" sz="1000" dirty="0" err="1">
                <a:solidFill>
                  <a:srgbClr val="A6A6A6"/>
                </a:solidFill>
              </a:rPr>
              <a:t>Micheline</a:t>
            </a:r>
            <a:r>
              <a:rPr lang="en-US" altLang="zh-TW" sz="1000" dirty="0">
                <a:solidFill>
                  <a:srgbClr val="A6A6A6"/>
                </a:solidFill>
              </a:rPr>
              <a:t> </a:t>
            </a:r>
            <a:r>
              <a:rPr lang="en-US" altLang="zh-TW" sz="1000" dirty="0" err="1">
                <a:solidFill>
                  <a:srgbClr val="A6A6A6"/>
                </a:solidFill>
              </a:rPr>
              <a:t>Kamber</a:t>
            </a:r>
            <a:r>
              <a:rPr lang="en-US" altLang="zh-TW" sz="1000" dirty="0">
                <a:solidFill>
                  <a:srgbClr val="A6A6A6"/>
                </a:solidFill>
              </a:rPr>
              <a:t> (2011), Data Mining: Concepts and Techniques, Third Edition, Elsevier</a:t>
            </a:r>
            <a:endParaRPr lang="zh-TW" altLang="en-US" sz="1000" dirty="0">
              <a:solidFill>
                <a:srgbClr val="A6A6A6"/>
              </a:solidFill>
            </a:endParaRPr>
          </a:p>
        </p:txBody>
      </p:sp>
      <p:sp>
        <p:nvSpPr>
          <p:cNvPr id="7" name="圓角矩形 6"/>
          <p:cNvSpPr/>
          <p:nvPr/>
        </p:nvSpPr>
        <p:spPr>
          <a:xfrm>
            <a:off x="5197475" y="3213101"/>
            <a:ext cx="1944688" cy="1008063"/>
          </a:xfrm>
          <a:prstGeom prst="roundRect">
            <a:avLst>
              <a:gd name="adj" fmla="val 4171"/>
            </a:avLst>
          </a:prstGeom>
          <a:solidFill>
            <a:srgbClr val="FFFF99"/>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rgbClr val="FF0000"/>
                </a:solidFill>
              </a:rPr>
              <a:t>Text Mining</a:t>
            </a:r>
          </a:p>
        </p:txBody>
      </p:sp>
      <p:sp>
        <p:nvSpPr>
          <p:cNvPr id="8" name="圓角矩形 7"/>
          <p:cNvSpPr/>
          <p:nvPr/>
        </p:nvSpPr>
        <p:spPr>
          <a:xfrm>
            <a:off x="5197475" y="1106488"/>
            <a:ext cx="1944688" cy="1008062"/>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Machine Learning</a:t>
            </a:r>
          </a:p>
        </p:txBody>
      </p:sp>
      <p:sp>
        <p:nvSpPr>
          <p:cNvPr id="9" name="圓角矩形 8"/>
          <p:cNvSpPr/>
          <p:nvPr/>
        </p:nvSpPr>
        <p:spPr>
          <a:xfrm>
            <a:off x="2066925" y="1106488"/>
            <a:ext cx="1944688" cy="1008062"/>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Statistics</a:t>
            </a:r>
          </a:p>
        </p:txBody>
      </p:sp>
      <p:sp>
        <p:nvSpPr>
          <p:cNvPr id="10" name="圓角矩形 9"/>
          <p:cNvSpPr/>
          <p:nvPr/>
        </p:nvSpPr>
        <p:spPr>
          <a:xfrm>
            <a:off x="2066925" y="2535238"/>
            <a:ext cx="1944688" cy="1008062"/>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Database Systems</a:t>
            </a:r>
          </a:p>
        </p:txBody>
      </p:sp>
      <p:sp>
        <p:nvSpPr>
          <p:cNvPr id="11" name="圓角矩形 10"/>
          <p:cNvSpPr/>
          <p:nvPr/>
        </p:nvSpPr>
        <p:spPr>
          <a:xfrm>
            <a:off x="2066925" y="3933056"/>
            <a:ext cx="1944688" cy="1121196"/>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rgbClr val="984807"/>
                </a:solidFill>
              </a:rPr>
              <a:t>Natural Language Processing</a:t>
            </a:r>
          </a:p>
        </p:txBody>
      </p:sp>
      <p:sp>
        <p:nvSpPr>
          <p:cNvPr id="12" name="圓角矩形 11"/>
          <p:cNvSpPr/>
          <p:nvPr/>
        </p:nvSpPr>
        <p:spPr>
          <a:xfrm>
            <a:off x="2066925" y="5383002"/>
            <a:ext cx="1944688" cy="1008062"/>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Information Retrieval</a:t>
            </a:r>
          </a:p>
        </p:txBody>
      </p:sp>
      <p:sp>
        <p:nvSpPr>
          <p:cNvPr id="13" name="圓角矩形 12"/>
          <p:cNvSpPr/>
          <p:nvPr/>
        </p:nvSpPr>
        <p:spPr>
          <a:xfrm>
            <a:off x="8328025" y="3933056"/>
            <a:ext cx="1944688" cy="1121196"/>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Algorithms</a:t>
            </a:r>
          </a:p>
        </p:txBody>
      </p:sp>
      <p:sp>
        <p:nvSpPr>
          <p:cNvPr id="14" name="圓角矩形 13"/>
          <p:cNvSpPr/>
          <p:nvPr/>
        </p:nvSpPr>
        <p:spPr>
          <a:xfrm>
            <a:off x="8328025" y="2535238"/>
            <a:ext cx="1944688" cy="1008062"/>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Visualization</a:t>
            </a:r>
          </a:p>
        </p:txBody>
      </p:sp>
      <p:sp>
        <p:nvSpPr>
          <p:cNvPr id="15" name="圓角矩形 14"/>
          <p:cNvSpPr/>
          <p:nvPr/>
        </p:nvSpPr>
        <p:spPr>
          <a:xfrm>
            <a:off x="8328025" y="5383002"/>
            <a:ext cx="1944688" cy="1008062"/>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200" b="1" dirty="0">
                <a:solidFill>
                  <a:schemeClr val="tx1"/>
                </a:solidFill>
              </a:rPr>
              <a:t>High-performance Computing</a:t>
            </a:r>
          </a:p>
        </p:txBody>
      </p:sp>
      <p:sp>
        <p:nvSpPr>
          <p:cNvPr id="16" name="圓角矩形 15"/>
          <p:cNvSpPr/>
          <p:nvPr/>
        </p:nvSpPr>
        <p:spPr>
          <a:xfrm>
            <a:off x="5197475" y="5383002"/>
            <a:ext cx="1944688" cy="1008062"/>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Applications</a:t>
            </a:r>
          </a:p>
        </p:txBody>
      </p:sp>
      <p:sp>
        <p:nvSpPr>
          <p:cNvPr id="17" name="圓角矩形 16"/>
          <p:cNvSpPr/>
          <p:nvPr/>
        </p:nvSpPr>
        <p:spPr>
          <a:xfrm>
            <a:off x="8328025" y="1106488"/>
            <a:ext cx="1944688" cy="1008062"/>
          </a:xfrm>
          <a:prstGeom prst="roundRect">
            <a:avLst>
              <a:gd name="adj" fmla="val 4171"/>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Pattern Recognition</a:t>
            </a:r>
          </a:p>
        </p:txBody>
      </p:sp>
      <p:cxnSp>
        <p:nvCxnSpPr>
          <p:cNvPr id="25616" name="Straight Arrow Connector 32"/>
          <p:cNvCxnSpPr>
            <a:cxnSpLocks noChangeShapeType="1"/>
          </p:cNvCxnSpPr>
          <p:nvPr/>
        </p:nvCxnSpPr>
        <p:spPr bwMode="auto">
          <a:xfrm>
            <a:off x="4011613" y="2065338"/>
            <a:ext cx="1579562" cy="1147762"/>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5617" name="Straight Arrow Connector 32"/>
          <p:cNvCxnSpPr>
            <a:cxnSpLocks noChangeShapeType="1"/>
            <a:stCxn id="10" idx="3"/>
          </p:cNvCxnSpPr>
          <p:nvPr/>
        </p:nvCxnSpPr>
        <p:spPr bwMode="auto">
          <a:xfrm>
            <a:off x="4011613" y="3040064"/>
            <a:ext cx="1185862" cy="503237"/>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5618" name="Straight Arrow Connector 32"/>
          <p:cNvCxnSpPr>
            <a:cxnSpLocks noChangeShapeType="1"/>
            <a:stCxn id="11" idx="3"/>
          </p:cNvCxnSpPr>
          <p:nvPr/>
        </p:nvCxnSpPr>
        <p:spPr bwMode="auto">
          <a:xfrm flipV="1">
            <a:off x="4011613" y="3933058"/>
            <a:ext cx="1185862" cy="560596"/>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5619" name="Straight Arrow Connector 32"/>
          <p:cNvCxnSpPr>
            <a:cxnSpLocks noChangeShapeType="1"/>
          </p:cNvCxnSpPr>
          <p:nvPr/>
        </p:nvCxnSpPr>
        <p:spPr bwMode="auto">
          <a:xfrm flipV="1">
            <a:off x="4011613" y="4230688"/>
            <a:ext cx="1579562" cy="116205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5620" name="Straight Arrow Connector 32"/>
          <p:cNvCxnSpPr>
            <a:cxnSpLocks noChangeShapeType="1"/>
            <a:stCxn id="8" idx="2"/>
            <a:endCxn id="7" idx="0"/>
          </p:cNvCxnSpPr>
          <p:nvPr/>
        </p:nvCxnSpPr>
        <p:spPr bwMode="auto">
          <a:xfrm>
            <a:off x="6169025" y="2114550"/>
            <a:ext cx="0" cy="109855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5621" name="Straight Arrow Connector 32"/>
          <p:cNvCxnSpPr>
            <a:cxnSpLocks noChangeShapeType="1"/>
            <a:stCxn id="16" idx="0"/>
            <a:endCxn id="7" idx="2"/>
          </p:cNvCxnSpPr>
          <p:nvPr/>
        </p:nvCxnSpPr>
        <p:spPr bwMode="auto">
          <a:xfrm flipV="1">
            <a:off x="6169819" y="4221164"/>
            <a:ext cx="0" cy="1161839"/>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5622" name="Straight Arrow Connector 32"/>
          <p:cNvCxnSpPr>
            <a:cxnSpLocks noChangeShapeType="1"/>
          </p:cNvCxnSpPr>
          <p:nvPr/>
        </p:nvCxnSpPr>
        <p:spPr bwMode="auto">
          <a:xfrm flipH="1" flipV="1">
            <a:off x="6888163" y="4230688"/>
            <a:ext cx="1439862" cy="116205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5623" name="Straight Arrow Connector 32"/>
          <p:cNvCxnSpPr>
            <a:cxnSpLocks noChangeShapeType="1"/>
            <a:stCxn id="13" idx="1"/>
          </p:cNvCxnSpPr>
          <p:nvPr/>
        </p:nvCxnSpPr>
        <p:spPr bwMode="auto">
          <a:xfrm flipH="1" flipV="1">
            <a:off x="7142163" y="3933058"/>
            <a:ext cx="1185862" cy="560596"/>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5624" name="Straight Arrow Connector 32"/>
          <p:cNvCxnSpPr>
            <a:cxnSpLocks noChangeShapeType="1"/>
            <a:stCxn id="14" idx="1"/>
          </p:cNvCxnSpPr>
          <p:nvPr/>
        </p:nvCxnSpPr>
        <p:spPr bwMode="auto">
          <a:xfrm flipH="1">
            <a:off x="7142163" y="3040064"/>
            <a:ext cx="1185862" cy="503237"/>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5625" name="Straight Arrow Connector 32"/>
          <p:cNvCxnSpPr>
            <a:cxnSpLocks noChangeShapeType="1"/>
          </p:cNvCxnSpPr>
          <p:nvPr/>
        </p:nvCxnSpPr>
        <p:spPr bwMode="auto">
          <a:xfrm flipH="1">
            <a:off x="6743701" y="2114550"/>
            <a:ext cx="1584325" cy="109855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313562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9616F-CE56-8742-8AFA-8DA2FB01E6F8}"/>
              </a:ext>
            </a:extLst>
          </p:cNvPr>
          <p:cNvSpPr>
            <a:spLocks noGrp="1"/>
          </p:cNvSpPr>
          <p:nvPr>
            <p:ph idx="1"/>
          </p:nvPr>
        </p:nvSpPr>
        <p:spPr>
          <a:xfrm>
            <a:off x="1981200" y="1268761"/>
            <a:ext cx="8229600" cy="4857403"/>
          </a:xfrm>
        </p:spPr>
        <p:txBody>
          <a:bodyPr/>
          <a:lstStyle/>
          <a:p>
            <a:r>
              <a:rPr lang="en-US" sz="3600" dirty="0"/>
              <a:t>Information extraction</a:t>
            </a:r>
          </a:p>
          <a:p>
            <a:r>
              <a:rPr lang="en-US" sz="3600" dirty="0"/>
              <a:t>Topic tracking </a:t>
            </a:r>
          </a:p>
          <a:p>
            <a:r>
              <a:rPr lang="en-US" sz="3600" dirty="0"/>
              <a:t>Summarization </a:t>
            </a:r>
          </a:p>
          <a:p>
            <a:r>
              <a:rPr lang="en-US" sz="3600" dirty="0"/>
              <a:t>Categorization </a:t>
            </a:r>
          </a:p>
          <a:p>
            <a:r>
              <a:rPr lang="en-US" sz="3600" dirty="0"/>
              <a:t>Clustering </a:t>
            </a:r>
          </a:p>
          <a:p>
            <a:r>
              <a:rPr lang="en-US" sz="3600" dirty="0"/>
              <a:t>Concept linking </a:t>
            </a:r>
          </a:p>
          <a:p>
            <a:r>
              <a:rPr lang="en-US" sz="3600" dirty="0"/>
              <a:t>Question answering</a:t>
            </a:r>
          </a:p>
        </p:txBody>
      </p:sp>
      <p:sp>
        <p:nvSpPr>
          <p:cNvPr id="4" name="Slide Number Placeholder 3">
            <a:extLst>
              <a:ext uri="{FF2B5EF4-FFF2-40B4-BE49-F238E27FC236}">
                <a16:creationId xmlns:a16="http://schemas.microsoft.com/office/drawing/2014/main" id="{9E09C232-3407-DA49-A640-9A2344534DC0}"/>
              </a:ext>
            </a:extLst>
          </p:cNvPr>
          <p:cNvSpPr>
            <a:spLocks noGrp="1"/>
          </p:cNvSpPr>
          <p:nvPr>
            <p:ph type="sldNum" sz="quarter" idx="12"/>
          </p:nvPr>
        </p:nvSpPr>
        <p:spPr/>
        <p:txBody>
          <a:bodyPr/>
          <a:lstStyle/>
          <a:p>
            <a:fld id="{E008237F-23CD-E54D-BDBA-FE95A073E4E0}" type="slidenum">
              <a:rPr lang="zh-TW" altLang="en-US" smtClean="0"/>
              <a:pPr/>
              <a:t>47</a:t>
            </a:fld>
            <a:endParaRPr lang="zh-TW" altLang="en-US"/>
          </a:p>
        </p:txBody>
      </p:sp>
      <p:sp>
        <p:nvSpPr>
          <p:cNvPr id="5" name="Title 1">
            <a:extLst>
              <a:ext uri="{FF2B5EF4-FFF2-40B4-BE49-F238E27FC236}">
                <a16:creationId xmlns:a16="http://schemas.microsoft.com/office/drawing/2014/main" id="{78AA4CDC-48A7-4F4F-BEFE-32E07A092587}"/>
              </a:ext>
            </a:extLst>
          </p:cNvPr>
          <p:cNvSpPr>
            <a:spLocks noGrp="1"/>
          </p:cNvSpPr>
          <p:nvPr>
            <p:ph type="title"/>
          </p:nvPr>
        </p:nvSpPr>
        <p:spPr>
          <a:xfrm>
            <a:off x="1981200" y="44624"/>
            <a:ext cx="8229600" cy="778098"/>
          </a:xfrm>
        </p:spPr>
        <p:txBody>
          <a:bodyPr>
            <a:normAutofit fontScale="90000"/>
          </a:bodyPr>
          <a:lstStyle/>
          <a:p>
            <a:r>
              <a:rPr lang="en-US" dirty="0">
                <a:solidFill>
                  <a:schemeClr val="accent1"/>
                </a:solidFill>
              </a:rPr>
              <a:t>Application Areas of Text Mining</a:t>
            </a:r>
          </a:p>
        </p:txBody>
      </p:sp>
      <p:sp>
        <p:nvSpPr>
          <p:cNvPr id="6" name="矩形 4">
            <a:extLst>
              <a:ext uri="{FF2B5EF4-FFF2-40B4-BE49-F238E27FC236}">
                <a16:creationId xmlns:a16="http://schemas.microsoft.com/office/drawing/2014/main" id="{2E3646AD-733B-1449-A404-B251FE3893B7}"/>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14908118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50706"/>
          </a:xfrm>
        </p:spPr>
        <p:txBody>
          <a:bodyPr/>
          <a:lstStyle/>
          <a:p>
            <a:r>
              <a:rPr lang="en-US" sz="9600" dirty="0">
                <a:solidFill>
                  <a:schemeClr val="accent1"/>
                </a:solidFill>
              </a:rPr>
              <a:t>Text Mining</a:t>
            </a:r>
            <a:br>
              <a:rPr lang="en-US" sz="9600" dirty="0">
                <a:solidFill>
                  <a:schemeClr val="accent1"/>
                </a:solidFill>
              </a:rPr>
            </a:br>
            <a:r>
              <a:rPr lang="en-US" sz="9600" dirty="0">
                <a:solidFill>
                  <a:schemeClr val="accent1"/>
                </a:solidFill>
              </a:rPr>
              <a:t>Technologies</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48</a:t>
            </a:fld>
            <a:endParaRPr lang="zh-TW" altLang="en-US"/>
          </a:p>
        </p:txBody>
      </p:sp>
    </p:spTree>
    <p:extLst>
      <p:ext uri="{BB962C8B-B14F-4D97-AF65-F5344CB8AC3E}">
        <p14:creationId xmlns:p14="http://schemas.microsoft.com/office/powerpoint/2010/main" val="33111148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3717032"/>
            <a:ext cx="8301608" cy="2218258"/>
          </a:xfrm>
        </p:spPr>
        <p:txBody>
          <a:bodyPr/>
          <a:lstStyle/>
          <a:p>
            <a:r>
              <a:rPr lang="en-US" sz="5400" b="0" dirty="0">
                <a:solidFill>
                  <a:schemeClr val="accent1"/>
                </a:solidFill>
              </a:rPr>
              <a:t> </a:t>
            </a:r>
            <a:r>
              <a:rPr lang="en-US" sz="5000" dirty="0">
                <a:solidFill>
                  <a:schemeClr val="accent1"/>
                </a:solidFill>
              </a:rPr>
              <a:t>Natural Language Processing </a:t>
            </a:r>
            <a:br>
              <a:rPr lang="en-US" sz="5000" dirty="0">
                <a:solidFill>
                  <a:schemeClr val="accent1"/>
                </a:solidFill>
              </a:rPr>
            </a:br>
            <a:r>
              <a:rPr lang="en-US" sz="5000" dirty="0">
                <a:solidFill>
                  <a:schemeClr val="accent1"/>
                </a:solidFill>
              </a:rPr>
              <a:t>(NLP)</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49</a:t>
            </a:fld>
            <a:endParaRPr lang="zh-TW" altLang="en-US"/>
          </a:p>
        </p:txBody>
      </p:sp>
      <p:sp>
        <p:nvSpPr>
          <p:cNvPr id="5" name="Title 1"/>
          <p:cNvSpPr txBox="1">
            <a:spLocks/>
          </p:cNvSpPr>
          <p:nvPr/>
        </p:nvSpPr>
        <p:spPr bwMode="auto">
          <a:xfrm>
            <a:off x="1991544" y="908720"/>
            <a:ext cx="8229600"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sz="7200" dirty="0">
                <a:solidFill>
                  <a:srgbClr val="FF0000"/>
                </a:solidFill>
              </a:rPr>
              <a:t> Text Mining</a:t>
            </a:r>
            <a:br>
              <a:rPr lang="en-US" sz="7200" dirty="0">
                <a:solidFill>
                  <a:srgbClr val="FF0000"/>
                </a:solidFill>
              </a:rPr>
            </a:br>
            <a:r>
              <a:rPr lang="en-US" sz="7200" dirty="0">
                <a:solidFill>
                  <a:srgbClr val="FF0000"/>
                </a:solidFill>
              </a:rPr>
              <a:t>(TM)</a:t>
            </a:r>
          </a:p>
        </p:txBody>
      </p:sp>
    </p:spTree>
    <p:extLst>
      <p:ext uri="{BB962C8B-B14F-4D97-AF65-F5344CB8AC3E}">
        <p14:creationId xmlns:p14="http://schemas.microsoft.com/office/powerpoint/2010/main" val="1261043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B878B0-4EDE-8345-B17C-67D6C9ED2D35}"/>
              </a:ext>
            </a:extLst>
          </p:cNvPr>
          <p:cNvSpPr>
            <a:spLocks noGrp="1"/>
          </p:cNvSpPr>
          <p:nvPr>
            <p:ph idx="1"/>
          </p:nvPr>
        </p:nvSpPr>
        <p:spPr>
          <a:xfrm>
            <a:off x="1981200" y="2636912"/>
            <a:ext cx="8229600" cy="3878744"/>
          </a:xfrm>
        </p:spPr>
        <p:txBody>
          <a:bodyPr/>
          <a:lstStyle/>
          <a:p>
            <a:r>
              <a:rPr lang="en-US" dirty="0"/>
              <a:t>Annual ICT application competition held for university and college students</a:t>
            </a:r>
          </a:p>
          <a:p>
            <a:r>
              <a:rPr lang="en-US" dirty="0"/>
              <a:t>The largest and the most significant contest in Taiwan.</a:t>
            </a:r>
          </a:p>
          <a:p>
            <a:r>
              <a:rPr lang="en-US" dirty="0"/>
              <a:t>More than </a:t>
            </a:r>
            <a:r>
              <a:rPr lang="en-US" dirty="0">
                <a:solidFill>
                  <a:srgbClr val="C00000"/>
                </a:solidFill>
              </a:rPr>
              <a:t>ten thousand teachers and students</a:t>
            </a:r>
            <a:r>
              <a:rPr lang="en-US" dirty="0"/>
              <a:t> from over </a:t>
            </a:r>
            <a:r>
              <a:rPr lang="en-US" dirty="0">
                <a:solidFill>
                  <a:srgbClr val="C00000"/>
                </a:solidFill>
              </a:rPr>
              <a:t>one hundred universities and colleges</a:t>
            </a:r>
            <a:r>
              <a:rPr lang="en-US" dirty="0"/>
              <a:t> have participated in the Contest.</a:t>
            </a:r>
          </a:p>
        </p:txBody>
      </p:sp>
      <p:sp>
        <p:nvSpPr>
          <p:cNvPr id="4" name="Slide Number Placeholder 3">
            <a:extLst>
              <a:ext uri="{FF2B5EF4-FFF2-40B4-BE49-F238E27FC236}">
                <a16:creationId xmlns:a16="http://schemas.microsoft.com/office/drawing/2014/main" id="{853F0063-850D-E240-B28A-170BB5A21632}"/>
              </a:ext>
            </a:extLst>
          </p:cNvPr>
          <p:cNvSpPr>
            <a:spLocks noGrp="1"/>
          </p:cNvSpPr>
          <p:nvPr>
            <p:ph type="sldNum" sz="quarter" idx="12"/>
          </p:nvPr>
        </p:nvSpPr>
        <p:spPr/>
        <p:txBody>
          <a:bodyPr/>
          <a:lstStyle/>
          <a:p>
            <a:pPr>
              <a:defRPr/>
            </a:pPr>
            <a:fld id="{E78C9E75-97FD-45D9-8ED3-955348887BB1}" type="slidenum">
              <a:rPr lang="zh-TW" altLang="en-US" smtClean="0"/>
              <a:pPr>
                <a:defRPr/>
              </a:pPr>
              <a:t>5</a:t>
            </a:fld>
            <a:endParaRPr lang="zh-TW" altLang="en-US"/>
          </a:p>
        </p:txBody>
      </p:sp>
      <p:sp>
        <p:nvSpPr>
          <p:cNvPr id="5" name="Title 1">
            <a:extLst>
              <a:ext uri="{FF2B5EF4-FFF2-40B4-BE49-F238E27FC236}">
                <a16:creationId xmlns:a16="http://schemas.microsoft.com/office/drawing/2014/main" id="{F50178C4-939B-5048-B5DA-E6958B768A4C}"/>
              </a:ext>
            </a:extLst>
          </p:cNvPr>
          <p:cNvSpPr>
            <a:spLocks noGrp="1"/>
          </p:cNvSpPr>
          <p:nvPr>
            <p:ph type="title"/>
          </p:nvPr>
        </p:nvSpPr>
        <p:spPr>
          <a:xfrm>
            <a:off x="1703512" y="0"/>
            <a:ext cx="8784976" cy="2027188"/>
          </a:xfrm>
        </p:spPr>
        <p:txBody>
          <a:bodyPr>
            <a:normAutofit fontScale="90000"/>
          </a:bodyPr>
          <a:lstStyle/>
          <a:p>
            <a:r>
              <a:rPr lang="en-US" altLang="zh-TW" dirty="0">
                <a:solidFill>
                  <a:schemeClr val="accent1"/>
                </a:solidFill>
              </a:rPr>
              <a:t> 2018 The 23</a:t>
            </a:r>
            <a:r>
              <a:rPr lang="en-US" altLang="zh-TW" baseline="30000" dirty="0">
                <a:solidFill>
                  <a:schemeClr val="accent1"/>
                </a:solidFill>
              </a:rPr>
              <a:t>th</a:t>
            </a:r>
            <a:r>
              <a:rPr lang="en-US" altLang="zh-TW" dirty="0">
                <a:solidFill>
                  <a:schemeClr val="accent1"/>
                </a:solidFill>
              </a:rPr>
              <a:t> International ICT </a:t>
            </a:r>
            <a:br>
              <a:rPr lang="en-US" altLang="zh-TW" dirty="0">
                <a:solidFill>
                  <a:schemeClr val="accent1"/>
                </a:solidFill>
              </a:rPr>
            </a:br>
            <a:r>
              <a:rPr lang="en-US" altLang="zh-TW" dirty="0">
                <a:solidFill>
                  <a:schemeClr val="accent1"/>
                </a:solidFill>
              </a:rPr>
              <a:t>Innovative Services Awards </a:t>
            </a:r>
            <a:br>
              <a:rPr lang="en-US" altLang="zh-TW" dirty="0">
                <a:solidFill>
                  <a:schemeClr val="accent1"/>
                </a:solidFill>
              </a:rPr>
            </a:br>
            <a:r>
              <a:rPr lang="en-US" altLang="zh-TW" dirty="0">
                <a:solidFill>
                  <a:schemeClr val="accent1"/>
                </a:solidFill>
              </a:rPr>
              <a:t>(</a:t>
            </a:r>
            <a:r>
              <a:rPr lang="en-US" altLang="zh-TW" dirty="0" err="1">
                <a:solidFill>
                  <a:schemeClr val="accent1"/>
                </a:solidFill>
              </a:rPr>
              <a:t>InnoServe</a:t>
            </a:r>
            <a:r>
              <a:rPr lang="en-US" altLang="zh-TW" dirty="0">
                <a:solidFill>
                  <a:schemeClr val="accent1"/>
                </a:solidFill>
              </a:rPr>
              <a:t> Awards 2018) </a:t>
            </a:r>
            <a:endParaRPr lang="en-US" dirty="0">
              <a:solidFill>
                <a:schemeClr val="accent1"/>
              </a:solidFill>
            </a:endParaRPr>
          </a:p>
        </p:txBody>
      </p:sp>
      <p:sp>
        <p:nvSpPr>
          <p:cNvPr id="6" name="Rectangle 5">
            <a:extLst>
              <a:ext uri="{FF2B5EF4-FFF2-40B4-BE49-F238E27FC236}">
                <a16:creationId xmlns:a16="http://schemas.microsoft.com/office/drawing/2014/main" id="{997558A1-7388-F84C-8B9C-968A54AFC870}"/>
              </a:ext>
            </a:extLst>
          </p:cNvPr>
          <p:cNvSpPr/>
          <p:nvPr/>
        </p:nvSpPr>
        <p:spPr>
          <a:xfrm>
            <a:off x="4003120" y="6515656"/>
            <a:ext cx="3965701" cy="369332"/>
          </a:xfrm>
          <a:prstGeom prst="rect">
            <a:avLst/>
          </a:prstGeom>
        </p:spPr>
        <p:txBody>
          <a:bodyPr wrap="none">
            <a:spAutoFit/>
          </a:bodyPr>
          <a:lstStyle/>
          <a:p>
            <a:r>
              <a:rPr lang="en-US" dirty="0">
                <a:hlinkClick r:id="rId2"/>
              </a:rPr>
              <a:t>https://innoserve.tca.org.tw/award.aspx</a:t>
            </a:r>
            <a:endParaRPr lang="en-US" dirty="0"/>
          </a:p>
        </p:txBody>
      </p:sp>
      <p:pic>
        <p:nvPicPr>
          <p:cNvPr id="9" name="Picture 8">
            <a:extLst>
              <a:ext uri="{FF2B5EF4-FFF2-40B4-BE49-F238E27FC236}">
                <a16:creationId xmlns:a16="http://schemas.microsoft.com/office/drawing/2014/main" id="{518FC456-E374-A24C-A72F-93E32B87F6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9026" r="53259"/>
          <a:stretch/>
        </p:blipFill>
        <p:spPr>
          <a:xfrm>
            <a:off x="5124838" y="2027188"/>
            <a:ext cx="1907267" cy="746092"/>
          </a:xfrm>
          <a:prstGeom prst="rect">
            <a:avLst/>
          </a:prstGeom>
        </p:spPr>
      </p:pic>
    </p:spTree>
    <p:extLst>
      <p:ext uri="{BB962C8B-B14F-4D97-AF65-F5344CB8AC3E}">
        <p14:creationId xmlns:p14="http://schemas.microsoft.com/office/powerpoint/2010/main" val="3348137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50</a:t>
            </a:fld>
            <a:endParaRPr lang="zh-TW" altLang="en-US"/>
          </a:p>
        </p:txBody>
      </p:sp>
      <p:sp>
        <p:nvSpPr>
          <p:cNvPr id="6" name="Rounded Rectangle 5"/>
          <p:cNvSpPr/>
          <p:nvPr/>
        </p:nvSpPr>
        <p:spPr>
          <a:xfrm>
            <a:off x="1955540" y="620688"/>
            <a:ext cx="8352928" cy="10081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t>Text mining</a:t>
            </a:r>
          </a:p>
        </p:txBody>
      </p:sp>
      <p:sp>
        <p:nvSpPr>
          <p:cNvPr id="7" name="Rounded Rectangle 6"/>
          <p:cNvSpPr/>
          <p:nvPr/>
        </p:nvSpPr>
        <p:spPr>
          <a:xfrm>
            <a:off x="1955540" y="3597018"/>
            <a:ext cx="8352928" cy="10081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t>Intelligent Text Analysis</a:t>
            </a:r>
          </a:p>
        </p:txBody>
      </p:sp>
      <p:sp>
        <p:nvSpPr>
          <p:cNvPr id="8" name="Rounded Rectangle 7"/>
          <p:cNvSpPr/>
          <p:nvPr/>
        </p:nvSpPr>
        <p:spPr>
          <a:xfrm>
            <a:off x="1955540" y="2108853"/>
            <a:ext cx="8352928" cy="10081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t>Text Data Mining</a:t>
            </a:r>
          </a:p>
        </p:txBody>
      </p:sp>
      <p:sp>
        <p:nvSpPr>
          <p:cNvPr id="9" name="Rounded Rectangle 8"/>
          <p:cNvSpPr/>
          <p:nvPr/>
        </p:nvSpPr>
        <p:spPr>
          <a:xfrm>
            <a:off x="1955540" y="5085184"/>
            <a:ext cx="8352928" cy="10081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t>Knowledge-Discovery in Text (KDT)</a:t>
            </a:r>
          </a:p>
        </p:txBody>
      </p:sp>
      <p:sp>
        <p:nvSpPr>
          <p:cNvPr id="11" name="Rectangle 10"/>
          <p:cNvSpPr/>
          <p:nvPr/>
        </p:nvSpPr>
        <p:spPr>
          <a:xfrm>
            <a:off x="2891644" y="6457890"/>
            <a:ext cx="6408712" cy="400110"/>
          </a:xfrm>
          <a:prstGeom prst="rect">
            <a:avLst/>
          </a:prstGeom>
        </p:spPr>
        <p:txBody>
          <a:bodyPr wrap="square">
            <a:spAutoFit/>
          </a:bodyPr>
          <a:lstStyle/>
          <a:p>
            <a:pPr algn="ctr" eaLnBrk="1" hangingPunct="1"/>
            <a:r>
              <a:rPr lang="en-US" altLang="zh-TW" sz="1000" dirty="0">
                <a:solidFill>
                  <a:schemeClr val="bg1">
                    <a:lumMod val="75000"/>
                  </a:schemeClr>
                </a:solidFill>
              </a:rPr>
              <a:t>Source: Vishal Gupta and </a:t>
            </a:r>
            <a:r>
              <a:rPr lang="en-US" altLang="zh-TW" sz="1000" dirty="0" err="1">
                <a:solidFill>
                  <a:schemeClr val="bg1">
                    <a:lumMod val="75000"/>
                  </a:schemeClr>
                </a:solidFill>
              </a:rPr>
              <a:t>Gurpreet</a:t>
            </a:r>
            <a:r>
              <a:rPr lang="en-US" altLang="zh-TW" sz="1000" dirty="0">
                <a:solidFill>
                  <a:schemeClr val="bg1">
                    <a:lumMod val="75000"/>
                  </a:schemeClr>
                </a:solidFill>
              </a:rPr>
              <a:t> S. </a:t>
            </a:r>
            <a:r>
              <a:rPr lang="en-US" altLang="zh-TW" sz="1000" dirty="0" err="1">
                <a:solidFill>
                  <a:schemeClr val="bg1">
                    <a:lumMod val="75000"/>
                  </a:schemeClr>
                </a:solidFill>
              </a:rPr>
              <a:t>Lehal</a:t>
            </a:r>
            <a:r>
              <a:rPr lang="en-US" altLang="zh-TW" sz="1000" dirty="0">
                <a:solidFill>
                  <a:schemeClr val="bg1">
                    <a:lumMod val="75000"/>
                  </a:schemeClr>
                </a:solidFill>
              </a:rPr>
              <a:t> (2009), "A survey of text mining techniques and applications," </a:t>
            </a:r>
            <a:br>
              <a:rPr lang="en-US" altLang="zh-TW" sz="1000" dirty="0">
                <a:solidFill>
                  <a:schemeClr val="bg1">
                    <a:lumMod val="75000"/>
                  </a:schemeClr>
                </a:solidFill>
              </a:rPr>
            </a:br>
            <a:r>
              <a:rPr lang="en-US" altLang="zh-TW" sz="1000" dirty="0">
                <a:solidFill>
                  <a:schemeClr val="bg1">
                    <a:lumMod val="75000"/>
                  </a:schemeClr>
                </a:solidFill>
              </a:rPr>
              <a:t>Journal of emerging technologies in web intelligence, vol. 1, no. 1, pp. 60-76.</a:t>
            </a:r>
          </a:p>
        </p:txBody>
      </p:sp>
    </p:spTree>
    <p:extLst>
      <p:ext uri="{BB962C8B-B14F-4D97-AF65-F5344CB8AC3E}">
        <p14:creationId xmlns:p14="http://schemas.microsoft.com/office/powerpoint/2010/main" val="1790394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標題 1"/>
          <p:cNvSpPr>
            <a:spLocks noGrp="1"/>
          </p:cNvSpPr>
          <p:nvPr>
            <p:ph type="title"/>
          </p:nvPr>
        </p:nvSpPr>
        <p:spPr>
          <a:xfrm>
            <a:off x="2089150" y="115888"/>
            <a:ext cx="8229600" cy="2305050"/>
          </a:xfrm>
        </p:spPr>
        <p:txBody>
          <a:bodyPr>
            <a:normAutofit fontScale="90000"/>
          </a:bodyPr>
          <a:lstStyle/>
          <a:p>
            <a:r>
              <a:rPr lang="en-US" altLang="zh-TW" sz="8000">
                <a:solidFill>
                  <a:srgbClr val="FF0000"/>
                </a:solidFill>
                <a:latin typeface="Calibri" charset="0"/>
                <a:ea typeface="標楷體" charset="-120"/>
              </a:rPr>
              <a:t>Text Mining</a:t>
            </a:r>
            <a:br>
              <a:rPr lang="en-US" altLang="zh-TW" sz="8000">
                <a:solidFill>
                  <a:srgbClr val="FF0000"/>
                </a:solidFill>
                <a:latin typeface="Calibri" charset="0"/>
                <a:ea typeface="標楷體" charset="-120"/>
              </a:rPr>
            </a:br>
            <a:r>
              <a:rPr lang="en-US" altLang="zh-TW" sz="8000">
                <a:solidFill>
                  <a:srgbClr val="FF0000"/>
                </a:solidFill>
                <a:latin typeface="Calibri" charset="0"/>
                <a:ea typeface="標楷體" charset="-120"/>
              </a:rPr>
              <a:t>(text data mining)</a:t>
            </a:r>
            <a:endParaRPr lang="zh-TW" altLang="en-US" sz="8000">
              <a:solidFill>
                <a:srgbClr val="FF0000"/>
              </a:solidFill>
              <a:latin typeface="Calibri" charset="0"/>
              <a:ea typeface="標楷體" charset="-120"/>
            </a:endParaRPr>
          </a:p>
        </p:txBody>
      </p:sp>
      <p:sp>
        <p:nvSpPr>
          <p:cNvPr id="28674" name="內容版面配置區 2"/>
          <p:cNvSpPr>
            <a:spLocks noGrp="1"/>
          </p:cNvSpPr>
          <p:nvPr>
            <p:ph idx="1"/>
          </p:nvPr>
        </p:nvSpPr>
        <p:spPr>
          <a:xfrm>
            <a:off x="1919288" y="2997200"/>
            <a:ext cx="8229600" cy="3455988"/>
          </a:xfrm>
        </p:spPr>
        <p:txBody>
          <a:bodyPr/>
          <a:lstStyle/>
          <a:p>
            <a:pPr marL="457200" lvl="1" indent="0" algn="ctr">
              <a:buNone/>
              <a:defRPr/>
            </a:pPr>
            <a:r>
              <a:rPr lang="en-US" altLang="zh-TW" sz="5400" dirty="0">
                <a:solidFill>
                  <a:schemeClr val="accent1">
                    <a:lumMod val="75000"/>
                  </a:schemeClr>
                </a:solidFill>
                <a:cs typeface="新細明體" pitchFamily="18" charset="-120"/>
              </a:rPr>
              <a:t>the process of </a:t>
            </a:r>
            <a:br>
              <a:rPr lang="en-US" altLang="zh-TW" sz="5400" dirty="0">
                <a:solidFill>
                  <a:schemeClr val="accent1">
                    <a:lumMod val="75000"/>
                  </a:schemeClr>
                </a:solidFill>
                <a:cs typeface="新細明體" pitchFamily="18" charset="-120"/>
              </a:rPr>
            </a:br>
            <a:r>
              <a:rPr lang="en-US" altLang="zh-TW" sz="5400" dirty="0">
                <a:solidFill>
                  <a:schemeClr val="accent1">
                    <a:lumMod val="75000"/>
                  </a:schemeClr>
                </a:solidFill>
                <a:cs typeface="新細明體" pitchFamily="18" charset="-120"/>
              </a:rPr>
              <a:t>deriving </a:t>
            </a:r>
            <a:br>
              <a:rPr lang="en-US" altLang="zh-TW" sz="5400" dirty="0">
                <a:solidFill>
                  <a:schemeClr val="accent1">
                    <a:lumMod val="75000"/>
                  </a:schemeClr>
                </a:solidFill>
                <a:cs typeface="新細明體" pitchFamily="18" charset="-120"/>
              </a:rPr>
            </a:br>
            <a:r>
              <a:rPr lang="en-US" altLang="zh-TW" sz="5400" dirty="0">
                <a:solidFill>
                  <a:schemeClr val="accent1">
                    <a:lumMod val="75000"/>
                  </a:schemeClr>
                </a:solidFill>
                <a:cs typeface="新細明體" pitchFamily="18" charset="-120"/>
              </a:rPr>
              <a:t>high-quality information </a:t>
            </a:r>
            <a:br>
              <a:rPr lang="en-US" altLang="zh-TW" sz="5400" dirty="0">
                <a:solidFill>
                  <a:schemeClr val="accent1">
                    <a:lumMod val="75000"/>
                  </a:schemeClr>
                </a:solidFill>
                <a:cs typeface="新細明體" pitchFamily="18" charset="-120"/>
              </a:rPr>
            </a:br>
            <a:r>
              <a:rPr lang="en-US" altLang="zh-TW" sz="5400" dirty="0">
                <a:solidFill>
                  <a:schemeClr val="accent1">
                    <a:lumMod val="75000"/>
                  </a:schemeClr>
                </a:solidFill>
                <a:cs typeface="新細明體" pitchFamily="18" charset="-120"/>
              </a:rPr>
              <a:t>from text</a:t>
            </a:r>
          </a:p>
        </p:txBody>
      </p:sp>
      <p:sp>
        <p:nvSpPr>
          <p:cNvPr id="2867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129DA3EB-5AB6-8148-889D-C59170120C7E}" type="slidenum">
              <a:rPr kumimoji="0" lang="zh-TW" altLang="en-US" sz="1200">
                <a:solidFill>
                  <a:srgbClr val="898989"/>
                </a:solidFill>
                <a:latin typeface="Calibri" charset="0"/>
                <a:ea typeface="MS PGothic" charset="-128"/>
              </a:rPr>
              <a:pPr eaLnBrk="1" hangingPunct="1"/>
              <a:t>51</a:t>
            </a:fld>
            <a:endParaRPr kumimoji="0" lang="zh-TW" altLang="en-US" sz="1200">
              <a:solidFill>
                <a:srgbClr val="898989"/>
              </a:solidFill>
              <a:latin typeface="Calibri" charset="0"/>
              <a:ea typeface="MS PGothic" charset="-128"/>
            </a:endParaRPr>
          </a:p>
        </p:txBody>
      </p:sp>
      <p:sp>
        <p:nvSpPr>
          <p:cNvPr id="28676" name="矩形 4"/>
          <p:cNvSpPr>
            <a:spLocks noChangeArrowheads="1"/>
          </p:cNvSpPr>
          <p:nvPr/>
        </p:nvSpPr>
        <p:spPr bwMode="auto">
          <a:xfrm>
            <a:off x="4511675" y="661193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a:ea typeface="MS PGothic" charset="-128"/>
                <a:hlinkClick r:id="rId2"/>
              </a:rPr>
              <a:t>http://en.wikipedia.org/wiki/Text_mining</a:t>
            </a:r>
            <a:endParaRPr lang="zh-TW" altLang="en-US" sz="1000">
              <a:ea typeface="MS PGothic" charset="-128"/>
            </a:endParaRPr>
          </a:p>
        </p:txBody>
      </p:sp>
    </p:spTree>
    <p:extLst>
      <p:ext uri="{BB962C8B-B14F-4D97-AF65-F5344CB8AC3E}">
        <p14:creationId xmlns:p14="http://schemas.microsoft.com/office/powerpoint/2010/main" val="14191275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106690"/>
          </a:xfrm>
        </p:spPr>
        <p:txBody>
          <a:bodyPr/>
          <a:lstStyle/>
          <a:p>
            <a:r>
              <a:rPr lang="en-US" sz="7200" dirty="0">
                <a:solidFill>
                  <a:srgbClr val="FF0000"/>
                </a:solidFill>
              </a:rPr>
              <a:t>Text Mining</a:t>
            </a:r>
            <a:r>
              <a:rPr lang="en-US" dirty="0"/>
              <a:t>:</a:t>
            </a:r>
            <a:br>
              <a:rPr lang="en-US" dirty="0"/>
            </a:br>
            <a:r>
              <a:rPr lang="en-US" sz="5400" dirty="0"/>
              <a:t>the </a:t>
            </a:r>
            <a:r>
              <a:rPr lang="en-US" sz="5400" dirty="0">
                <a:solidFill>
                  <a:schemeClr val="accent1"/>
                </a:solidFill>
              </a:rPr>
              <a:t>process</a:t>
            </a:r>
            <a:r>
              <a:rPr lang="en-US" sz="5400" dirty="0"/>
              <a:t> of </a:t>
            </a:r>
            <a:r>
              <a:rPr lang="en-US" sz="5400" dirty="0">
                <a:solidFill>
                  <a:srgbClr val="4F81BD"/>
                </a:solidFill>
              </a:rPr>
              <a:t>extracting</a:t>
            </a:r>
            <a:r>
              <a:rPr lang="en-US" sz="5400" dirty="0"/>
              <a:t> </a:t>
            </a:r>
            <a:r>
              <a:rPr lang="en-US" sz="5400" dirty="0">
                <a:solidFill>
                  <a:schemeClr val="accent4">
                    <a:lumMod val="75000"/>
                  </a:schemeClr>
                </a:solidFill>
              </a:rPr>
              <a:t>interesting</a:t>
            </a:r>
            <a:r>
              <a:rPr lang="en-US" sz="5400" dirty="0"/>
              <a:t> and </a:t>
            </a:r>
            <a:r>
              <a:rPr lang="en-US" sz="5400" dirty="0">
                <a:solidFill>
                  <a:srgbClr val="604A7B"/>
                </a:solidFill>
              </a:rPr>
              <a:t>non-trivial </a:t>
            </a:r>
            <a:br>
              <a:rPr lang="en-US" sz="5400" dirty="0"/>
            </a:br>
            <a:r>
              <a:rPr lang="en-US" sz="5400" dirty="0">
                <a:solidFill>
                  <a:schemeClr val="accent6">
                    <a:lumMod val="50000"/>
                  </a:schemeClr>
                </a:solidFill>
              </a:rPr>
              <a:t>information and knowledge</a:t>
            </a:r>
            <a:br>
              <a:rPr lang="en-US" sz="5400" dirty="0"/>
            </a:br>
            <a:r>
              <a:rPr lang="en-US" sz="5400" dirty="0"/>
              <a:t>from </a:t>
            </a:r>
            <a:r>
              <a:rPr lang="en-US" sz="5400" dirty="0">
                <a:solidFill>
                  <a:srgbClr val="008000"/>
                </a:solidFill>
              </a:rPr>
              <a:t>unstructured text</a:t>
            </a:r>
            <a:r>
              <a:rPr lang="en-US" sz="5400" dirty="0"/>
              <a:t>.</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52</a:t>
            </a:fld>
            <a:endParaRPr lang="zh-TW" altLang="en-US"/>
          </a:p>
        </p:txBody>
      </p:sp>
      <p:sp>
        <p:nvSpPr>
          <p:cNvPr id="5" name="Rectangle 4"/>
          <p:cNvSpPr/>
          <p:nvPr/>
        </p:nvSpPr>
        <p:spPr>
          <a:xfrm>
            <a:off x="2891644" y="6457890"/>
            <a:ext cx="6408712" cy="400110"/>
          </a:xfrm>
          <a:prstGeom prst="rect">
            <a:avLst/>
          </a:prstGeom>
        </p:spPr>
        <p:txBody>
          <a:bodyPr wrap="square">
            <a:spAutoFit/>
          </a:bodyPr>
          <a:lstStyle/>
          <a:p>
            <a:pPr algn="ctr" eaLnBrk="1" hangingPunct="1"/>
            <a:r>
              <a:rPr lang="en-US" altLang="zh-TW" sz="1000" dirty="0">
                <a:solidFill>
                  <a:schemeClr val="bg1">
                    <a:lumMod val="75000"/>
                  </a:schemeClr>
                </a:solidFill>
              </a:rPr>
              <a:t>Source: Vishal Gupta and </a:t>
            </a:r>
            <a:r>
              <a:rPr lang="en-US" altLang="zh-TW" sz="1000" dirty="0" err="1">
                <a:solidFill>
                  <a:schemeClr val="bg1">
                    <a:lumMod val="75000"/>
                  </a:schemeClr>
                </a:solidFill>
              </a:rPr>
              <a:t>Gurpreet</a:t>
            </a:r>
            <a:r>
              <a:rPr lang="en-US" altLang="zh-TW" sz="1000" dirty="0">
                <a:solidFill>
                  <a:schemeClr val="bg1">
                    <a:lumMod val="75000"/>
                  </a:schemeClr>
                </a:solidFill>
              </a:rPr>
              <a:t> S. </a:t>
            </a:r>
            <a:r>
              <a:rPr lang="en-US" altLang="zh-TW" sz="1000" dirty="0" err="1">
                <a:solidFill>
                  <a:schemeClr val="bg1">
                    <a:lumMod val="75000"/>
                  </a:schemeClr>
                </a:solidFill>
              </a:rPr>
              <a:t>Lehal</a:t>
            </a:r>
            <a:r>
              <a:rPr lang="en-US" altLang="zh-TW" sz="1000" dirty="0">
                <a:solidFill>
                  <a:schemeClr val="bg1">
                    <a:lumMod val="75000"/>
                  </a:schemeClr>
                </a:solidFill>
              </a:rPr>
              <a:t> (2009), "A survey of text mining techniques and applications," </a:t>
            </a:r>
            <a:br>
              <a:rPr lang="en-US" altLang="zh-TW" sz="1000" dirty="0">
                <a:solidFill>
                  <a:schemeClr val="bg1">
                    <a:lumMod val="75000"/>
                  </a:schemeClr>
                </a:solidFill>
              </a:rPr>
            </a:br>
            <a:r>
              <a:rPr lang="en-US" altLang="zh-TW" sz="1000" dirty="0">
                <a:solidFill>
                  <a:schemeClr val="bg1">
                    <a:lumMod val="75000"/>
                  </a:schemeClr>
                </a:solidFill>
              </a:rPr>
              <a:t>Journal of emerging technologies in web intelligence, vol. 1, no. 1, pp. 60-76.</a:t>
            </a:r>
          </a:p>
        </p:txBody>
      </p:sp>
    </p:spTree>
    <p:extLst>
      <p:ext uri="{BB962C8B-B14F-4D97-AF65-F5344CB8AC3E}">
        <p14:creationId xmlns:p14="http://schemas.microsoft.com/office/powerpoint/2010/main" val="1041484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106690"/>
          </a:xfrm>
        </p:spPr>
        <p:txBody>
          <a:bodyPr>
            <a:normAutofit fontScale="90000"/>
          </a:bodyPr>
          <a:lstStyle/>
          <a:p>
            <a:r>
              <a:rPr lang="en-US" sz="7200" dirty="0">
                <a:solidFill>
                  <a:srgbClr val="FF0000"/>
                </a:solidFill>
              </a:rPr>
              <a:t>Text Mining</a:t>
            </a:r>
            <a:r>
              <a:rPr lang="en-US" dirty="0"/>
              <a:t>:</a:t>
            </a:r>
            <a:br>
              <a:rPr lang="en-US" dirty="0"/>
            </a:br>
            <a:r>
              <a:rPr lang="en-US" dirty="0">
                <a:solidFill>
                  <a:schemeClr val="accent1"/>
                </a:solidFill>
              </a:rPr>
              <a:t>discovery</a:t>
            </a:r>
            <a:r>
              <a:rPr lang="en-US" dirty="0"/>
              <a:t> by computer of </a:t>
            </a:r>
            <a:br>
              <a:rPr lang="en-US" dirty="0"/>
            </a:br>
            <a:r>
              <a:rPr lang="en-US" sz="5400" dirty="0">
                <a:solidFill>
                  <a:srgbClr val="FF0000"/>
                </a:solidFill>
              </a:rPr>
              <a:t>new, previously </a:t>
            </a:r>
            <a:br>
              <a:rPr lang="en-US" sz="5400" dirty="0">
                <a:solidFill>
                  <a:srgbClr val="FF0000"/>
                </a:solidFill>
              </a:rPr>
            </a:br>
            <a:r>
              <a:rPr lang="en-US" sz="5400" dirty="0">
                <a:solidFill>
                  <a:srgbClr val="FF0000"/>
                </a:solidFill>
              </a:rPr>
              <a:t>unknown information</a:t>
            </a:r>
            <a:r>
              <a:rPr lang="en-US" dirty="0"/>
              <a:t>, </a:t>
            </a:r>
            <a:br>
              <a:rPr lang="en-US" dirty="0"/>
            </a:br>
            <a:r>
              <a:rPr lang="en-US" dirty="0"/>
              <a:t>by </a:t>
            </a:r>
            <a:r>
              <a:rPr lang="en-US" sz="5400" dirty="0">
                <a:solidFill>
                  <a:schemeClr val="accent6">
                    <a:lumMod val="50000"/>
                  </a:schemeClr>
                </a:solidFill>
              </a:rPr>
              <a:t>automatically </a:t>
            </a:r>
            <a:br>
              <a:rPr lang="en-US" sz="5400" dirty="0">
                <a:solidFill>
                  <a:schemeClr val="accent6">
                    <a:lumMod val="50000"/>
                  </a:schemeClr>
                </a:solidFill>
              </a:rPr>
            </a:br>
            <a:r>
              <a:rPr lang="en-US" sz="5400" dirty="0">
                <a:solidFill>
                  <a:schemeClr val="accent6">
                    <a:lumMod val="50000"/>
                  </a:schemeClr>
                </a:solidFill>
              </a:rPr>
              <a:t>extracting information</a:t>
            </a:r>
            <a:r>
              <a:rPr lang="en-US" sz="5400" dirty="0"/>
              <a:t> </a:t>
            </a:r>
            <a:br>
              <a:rPr lang="en-US" dirty="0"/>
            </a:br>
            <a:r>
              <a:rPr lang="en-US" dirty="0"/>
              <a:t>from </a:t>
            </a:r>
            <a:r>
              <a:rPr lang="en-US" dirty="0">
                <a:solidFill>
                  <a:schemeClr val="accent3">
                    <a:lumMod val="50000"/>
                  </a:schemeClr>
                </a:solidFill>
              </a:rPr>
              <a:t>different written resources</a:t>
            </a:r>
            <a:r>
              <a:rPr lang="en-US" dirty="0"/>
              <a:t>.</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53</a:t>
            </a:fld>
            <a:endParaRPr lang="zh-TW" altLang="en-US"/>
          </a:p>
        </p:txBody>
      </p:sp>
      <p:sp>
        <p:nvSpPr>
          <p:cNvPr id="5" name="Rectangle 4"/>
          <p:cNvSpPr/>
          <p:nvPr/>
        </p:nvSpPr>
        <p:spPr>
          <a:xfrm>
            <a:off x="2891644" y="6457890"/>
            <a:ext cx="6408712" cy="400110"/>
          </a:xfrm>
          <a:prstGeom prst="rect">
            <a:avLst/>
          </a:prstGeom>
        </p:spPr>
        <p:txBody>
          <a:bodyPr wrap="square">
            <a:spAutoFit/>
          </a:bodyPr>
          <a:lstStyle/>
          <a:p>
            <a:pPr algn="ctr" eaLnBrk="1" hangingPunct="1"/>
            <a:r>
              <a:rPr lang="en-US" altLang="zh-TW" sz="1000" dirty="0">
                <a:solidFill>
                  <a:schemeClr val="bg1">
                    <a:lumMod val="75000"/>
                  </a:schemeClr>
                </a:solidFill>
              </a:rPr>
              <a:t>Source: Vishal Gupta and </a:t>
            </a:r>
            <a:r>
              <a:rPr lang="en-US" altLang="zh-TW" sz="1000" dirty="0" err="1">
                <a:solidFill>
                  <a:schemeClr val="bg1">
                    <a:lumMod val="75000"/>
                  </a:schemeClr>
                </a:solidFill>
              </a:rPr>
              <a:t>Gurpreet</a:t>
            </a:r>
            <a:r>
              <a:rPr lang="en-US" altLang="zh-TW" sz="1000" dirty="0">
                <a:solidFill>
                  <a:schemeClr val="bg1">
                    <a:lumMod val="75000"/>
                  </a:schemeClr>
                </a:solidFill>
              </a:rPr>
              <a:t> S. </a:t>
            </a:r>
            <a:r>
              <a:rPr lang="en-US" altLang="zh-TW" sz="1000" dirty="0" err="1">
                <a:solidFill>
                  <a:schemeClr val="bg1">
                    <a:lumMod val="75000"/>
                  </a:schemeClr>
                </a:solidFill>
              </a:rPr>
              <a:t>Lehal</a:t>
            </a:r>
            <a:r>
              <a:rPr lang="en-US" altLang="zh-TW" sz="1000" dirty="0">
                <a:solidFill>
                  <a:schemeClr val="bg1">
                    <a:lumMod val="75000"/>
                  </a:schemeClr>
                </a:solidFill>
              </a:rPr>
              <a:t> (2009), "A survey of text mining techniques and applications," </a:t>
            </a:r>
            <a:br>
              <a:rPr lang="en-US" altLang="zh-TW" sz="1000" dirty="0">
                <a:solidFill>
                  <a:schemeClr val="bg1">
                    <a:lumMod val="75000"/>
                  </a:schemeClr>
                </a:solidFill>
              </a:rPr>
            </a:br>
            <a:r>
              <a:rPr lang="en-US" altLang="zh-TW" sz="1000" dirty="0">
                <a:solidFill>
                  <a:schemeClr val="bg1">
                    <a:lumMod val="75000"/>
                  </a:schemeClr>
                </a:solidFill>
              </a:rPr>
              <a:t>Journal of emerging technologies in web intelligence, vol. 1, no. 1, pp. 60-76.</a:t>
            </a:r>
          </a:p>
        </p:txBody>
      </p:sp>
    </p:spTree>
    <p:extLst>
      <p:ext uri="{BB962C8B-B14F-4D97-AF65-F5344CB8AC3E}">
        <p14:creationId xmlns:p14="http://schemas.microsoft.com/office/powerpoint/2010/main" val="1495901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655840" y="1700808"/>
            <a:ext cx="3240360" cy="3456384"/>
          </a:xfrm>
          <a:prstGeom prst="roundRect">
            <a:avLst>
              <a:gd name="adj" fmla="val 7848"/>
            </a:avLst>
          </a:prstGeom>
          <a:solidFill>
            <a:schemeClr val="accent2">
              <a:lumMod val="20000"/>
              <a:lumOff val="8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3200" dirty="0">
                <a:solidFill>
                  <a:srgbClr val="FF0000"/>
                </a:solidFill>
              </a:rPr>
              <a:t>Analyze Text</a:t>
            </a:r>
          </a:p>
        </p:txBody>
      </p:sp>
      <p:sp>
        <p:nvSpPr>
          <p:cNvPr id="2" name="Title 1"/>
          <p:cNvSpPr>
            <a:spLocks noGrp="1"/>
          </p:cNvSpPr>
          <p:nvPr>
            <p:ph type="title"/>
          </p:nvPr>
        </p:nvSpPr>
        <p:spPr>
          <a:xfrm>
            <a:off x="1981200" y="116632"/>
            <a:ext cx="8229600" cy="864096"/>
          </a:xfrm>
        </p:spPr>
        <p:txBody>
          <a:bodyPr/>
          <a:lstStyle/>
          <a:p>
            <a:r>
              <a:rPr lang="en-US" dirty="0">
                <a:solidFill>
                  <a:schemeClr val="accent1"/>
                </a:solidFill>
              </a:rPr>
              <a:t>An example of Text Mining</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54</a:t>
            </a:fld>
            <a:endParaRPr lang="zh-TW" altLang="en-US"/>
          </a:p>
        </p:txBody>
      </p:sp>
      <p:sp>
        <p:nvSpPr>
          <p:cNvPr id="8" name="Rounded Rectangle 7"/>
          <p:cNvSpPr/>
          <p:nvPr/>
        </p:nvSpPr>
        <p:spPr>
          <a:xfrm>
            <a:off x="1703512" y="5661248"/>
            <a:ext cx="1296144" cy="720080"/>
          </a:xfrm>
          <a:prstGeom prst="roundRect">
            <a:avLst>
              <a:gd name="adj" fmla="val 12156"/>
            </a:avLst>
          </a:prstGeom>
          <a:solidFill>
            <a:srgbClr val="CCFFCC"/>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Document Collection</a:t>
            </a:r>
          </a:p>
        </p:txBody>
      </p:sp>
      <p:sp>
        <p:nvSpPr>
          <p:cNvPr id="9" name="Rounded Rectangle 8"/>
          <p:cNvSpPr/>
          <p:nvPr/>
        </p:nvSpPr>
        <p:spPr>
          <a:xfrm>
            <a:off x="3071664" y="4365104"/>
            <a:ext cx="1296144" cy="1224136"/>
          </a:xfrm>
          <a:prstGeom prst="roundRect">
            <a:avLst>
              <a:gd name="adj" fmla="val 12156"/>
            </a:avLst>
          </a:prstGeom>
          <a:solidFill>
            <a:srgbClr val="FFFF99"/>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Retrieve and preprocess document</a:t>
            </a:r>
          </a:p>
        </p:txBody>
      </p:sp>
      <p:sp>
        <p:nvSpPr>
          <p:cNvPr id="10" name="Rounded Rectangle 9"/>
          <p:cNvSpPr/>
          <p:nvPr/>
        </p:nvSpPr>
        <p:spPr>
          <a:xfrm>
            <a:off x="4799856" y="2348880"/>
            <a:ext cx="2952328" cy="720080"/>
          </a:xfrm>
          <a:prstGeom prst="roundRect">
            <a:avLst>
              <a:gd name="adj" fmla="val 12156"/>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Information Extraction</a:t>
            </a:r>
          </a:p>
        </p:txBody>
      </p:sp>
      <p:sp>
        <p:nvSpPr>
          <p:cNvPr id="11" name="Rounded Rectangle 10"/>
          <p:cNvSpPr/>
          <p:nvPr/>
        </p:nvSpPr>
        <p:spPr>
          <a:xfrm>
            <a:off x="4799856" y="3789040"/>
            <a:ext cx="2952328" cy="576064"/>
          </a:xfrm>
          <a:prstGeom prst="roundRect">
            <a:avLst>
              <a:gd name="adj" fmla="val 12156"/>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Summarization</a:t>
            </a:r>
          </a:p>
        </p:txBody>
      </p:sp>
      <p:sp>
        <p:nvSpPr>
          <p:cNvPr id="12" name="Rounded Rectangle 11"/>
          <p:cNvSpPr/>
          <p:nvPr/>
        </p:nvSpPr>
        <p:spPr>
          <a:xfrm>
            <a:off x="4799856" y="4437112"/>
            <a:ext cx="2952328" cy="504056"/>
          </a:xfrm>
          <a:prstGeom prst="roundRect">
            <a:avLst>
              <a:gd name="adj" fmla="val 12156"/>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Clustering</a:t>
            </a:r>
          </a:p>
        </p:txBody>
      </p:sp>
      <p:sp>
        <p:nvSpPr>
          <p:cNvPr id="15" name="Can 14"/>
          <p:cNvSpPr/>
          <p:nvPr/>
        </p:nvSpPr>
        <p:spPr>
          <a:xfrm>
            <a:off x="8040216" y="2132856"/>
            <a:ext cx="1080120" cy="1224136"/>
          </a:xfrm>
          <a:prstGeom prst="can">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Management Information System</a:t>
            </a:r>
          </a:p>
        </p:txBody>
      </p:sp>
      <p:sp>
        <p:nvSpPr>
          <p:cNvPr id="17" name="Rounded Rectangle 16"/>
          <p:cNvSpPr/>
          <p:nvPr/>
        </p:nvSpPr>
        <p:spPr>
          <a:xfrm>
            <a:off x="4799856" y="3140968"/>
            <a:ext cx="2952328" cy="576064"/>
          </a:xfrm>
          <a:prstGeom prst="roundRect">
            <a:avLst>
              <a:gd name="adj" fmla="val 12156"/>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Classification</a:t>
            </a:r>
          </a:p>
        </p:txBody>
      </p:sp>
      <p:sp>
        <p:nvSpPr>
          <p:cNvPr id="18" name="Bent-Up Arrow 17"/>
          <p:cNvSpPr/>
          <p:nvPr/>
        </p:nvSpPr>
        <p:spPr>
          <a:xfrm>
            <a:off x="2999656" y="5661248"/>
            <a:ext cx="648072" cy="360040"/>
          </a:xfrm>
          <a:prstGeom prst="bentUpArrow">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Bent-Up Arrow 18"/>
          <p:cNvSpPr/>
          <p:nvPr/>
        </p:nvSpPr>
        <p:spPr>
          <a:xfrm>
            <a:off x="4367808" y="5157192"/>
            <a:ext cx="648072" cy="360040"/>
          </a:xfrm>
          <a:prstGeom prst="bentUpArrow">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Bent-Up Arrow 19"/>
          <p:cNvSpPr/>
          <p:nvPr/>
        </p:nvSpPr>
        <p:spPr>
          <a:xfrm>
            <a:off x="7968208" y="3429000"/>
            <a:ext cx="648072" cy="360040"/>
          </a:xfrm>
          <a:prstGeom prst="bentUpArrow">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Bent-Up Arrow 20"/>
          <p:cNvSpPr/>
          <p:nvPr/>
        </p:nvSpPr>
        <p:spPr>
          <a:xfrm>
            <a:off x="9192344" y="2204864"/>
            <a:ext cx="648072" cy="360040"/>
          </a:xfrm>
          <a:prstGeom prst="bentUpArrow">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891644" y="6457890"/>
            <a:ext cx="6408712" cy="400110"/>
          </a:xfrm>
          <a:prstGeom prst="rect">
            <a:avLst/>
          </a:prstGeom>
        </p:spPr>
        <p:txBody>
          <a:bodyPr wrap="square">
            <a:spAutoFit/>
          </a:bodyPr>
          <a:lstStyle/>
          <a:p>
            <a:pPr algn="ctr" eaLnBrk="1" hangingPunct="1"/>
            <a:r>
              <a:rPr lang="en-US" altLang="zh-TW" sz="1000" dirty="0">
                <a:solidFill>
                  <a:schemeClr val="bg1">
                    <a:lumMod val="75000"/>
                  </a:schemeClr>
                </a:solidFill>
              </a:rPr>
              <a:t>Source: Vishal Gupta and </a:t>
            </a:r>
            <a:r>
              <a:rPr lang="en-US" altLang="zh-TW" sz="1000" dirty="0" err="1">
                <a:solidFill>
                  <a:schemeClr val="bg1">
                    <a:lumMod val="75000"/>
                  </a:schemeClr>
                </a:solidFill>
              </a:rPr>
              <a:t>Gurpreet</a:t>
            </a:r>
            <a:r>
              <a:rPr lang="en-US" altLang="zh-TW" sz="1000" dirty="0">
                <a:solidFill>
                  <a:schemeClr val="bg1">
                    <a:lumMod val="75000"/>
                  </a:schemeClr>
                </a:solidFill>
              </a:rPr>
              <a:t> S. </a:t>
            </a:r>
            <a:r>
              <a:rPr lang="en-US" altLang="zh-TW" sz="1000" dirty="0" err="1">
                <a:solidFill>
                  <a:schemeClr val="bg1">
                    <a:lumMod val="75000"/>
                  </a:schemeClr>
                </a:solidFill>
              </a:rPr>
              <a:t>Lehal</a:t>
            </a:r>
            <a:r>
              <a:rPr lang="en-US" altLang="zh-TW" sz="1000" dirty="0">
                <a:solidFill>
                  <a:schemeClr val="bg1">
                    <a:lumMod val="75000"/>
                  </a:schemeClr>
                </a:solidFill>
              </a:rPr>
              <a:t> (2009), "A survey of text mining techniques and applications," </a:t>
            </a:r>
            <a:br>
              <a:rPr lang="en-US" altLang="zh-TW" sz="1000" dirty="0">
                <a:solidFill>
                  <a:schemeClr val="bg1">
                    <a:lumMod val="75000"/>
                  </a:schemeClr>
                </a:solidFill>
              </a:rPr>
            </a:br>
            <a:r>
              <a:rPr lang="en-US" altLang="zh-TW" sz="1000" dirty="0">
                <a:solidFill>
                  <a:schemeClr val="bg1">
                    <a:lumMod val="75000"/>
                  </a:schemeClr>
                </a:solidFill>
              </a:rPr>
              <a:t>Journal of emerging technologies in web intelligence, vol. 1, no. 1, pp. 60-76.</a:t>
            </a:r>
          </a:p>
        </p:txBody>
      </p:sp>
      <p:sp>
        <p:nvSpPr>
          <p:cNvPr id="23" name="等腰三角形 69"/>
          <p:cNvSpPr/>
          <p:nvPr/>
        </p:nvSpPr>
        <p:spPr>
          <a:xfrm>
            <a:off x="9264651" y="1124794"/>
            <a:ext cx="1152525" cy="1008062"/>
          </a:xfrm>
          <a:prstGeom prst="triangle">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solidFill>
                <a:srgbClr val="FFFFFF"/>
              </a:solidFill>
              <a:latin typeface="Calibri" charset="0"/>
              <a:ea typeface="新細明體" charset="0"/>
              <a:cs typeface="新細明體" charset="0"/>
            </a:endParaRPr>
          </a:p>
        </p:txBody>
      </p:sp>
      <p:sp>
        <p:nvSpPr>
          <p:cNvPr id="24" name="Text Box 2080"/>
          <p:cNvSpPr txBox="1">
            <a:spLocks noChangeArrowheads="1"/>
          </p:cNvSpPr>
          <p:nvPr/>
        </p:nvSpPr>
        <p:spPr bwMode="auto">
          <a:xfrm>
            <a:off x="9120189" y="1413719"/>
            <a:ext cx="1368425" cy="400050"/>
          </a:xfrm>
          <a:prstGeom prst="rect">
            <a:avLst/>
          </a:prstGeom>
          <a:noFill/>
          <a:ln w="12700">
            <a:noFill/>
            <a:miter lim="800000"/>
            <a:headEnd type="none" w="sm" len="sm"/>
            <a:tailEnd type="none" w="sm" len="sm"/>
          </a:ln>
        </p:spPr>
        <p:txBody>
          <a:bodyPr wrap="none">
            <a:spAutoFit/>
          </a:bodyPr>
          <a:lstStyle/>
          <a:p>
            <a:pPr>
              <a:defRPr/>
            </a:pPr>
            <a:r>
              <a:rPr lang="en-US" altLang="zh-TW" sz="2000" b="1" dirty="0">
                <a:solidFill>
                  <a:srgbClr val="FF0000"/>
                </a:solidFill>
                <a:ea typeface="Arial Unicode MS" pitchFamily="34" charset="-120"/>
                <a:cs typeface="Arial Unicode MS" pitchFamily="34" charset="-120"/>
              </a:rPr>
              <a:t>Knowledge</a:t>
            </a:r>
          </a:p>
        </p:txBody>
      </p:sp>
    </p:spTree>
    <p:extLst>
      <p:ext uri="{BB962C8B-B14F-4D97-AF65-F5344CB8AC3E}">
        <p14:creationId xmlns:p14="http://schemas.microsoft.com/office/powerpoint/2010/main" val="13773167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16632"/>
            <a:ext cx="8229600" cy="2016224"/>
          </a:xfrm>
        </p:spPr>
        <p:txBody>
          <a:bodyPr>
            <a:normAutofit fontScale="90000"/>
          </a:bodyPr>
          <a:lstStyle/>
          <a:p>
            <a:r>
              <a:rPr lang="en-US" dirty="0">
                <a:solidFill>
                  <a:schemeClr val="accent1"/>
                </a:solidFill>
              </a:rPr>
              <a:t>Overview of </a:t>
            </a:r>
            <a:br>
              <a:rPr lang="en-US" dirty="0">
                <a:solidFill>
                  <a:schemeClr val="accent1"/>
                </a:solidFill>
              </a:rPr>
            </a:br>
            <a:r>
              <a:rPr lang="en-US" dirty="0">
                <a:solidFill>
                  <a:schemeClr val="accent1"/>
                </a:solidFill>
              </a:rPr>
              <a:t>Information Extraction based </a:t>
            </a:r>
            <a:br>
              <a:rPr lang="en-US" dirty="0">
                <a:solidFill>
                  <a:schemeClr val="accent1"/>
                </a:solidFill>
              </a:rPr>
            </a:br>
            <a:r>
              <a:rPr lang="en-US" dirty="0">
                <a:solidFill>
                  <a:schemeClr val="accent1"/>
                </a:solidFill>
              </a:rPr>
              <a:t>Text Mining Framework</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55</a:t>
            </a:fld>
            <a:endParaRPr lang="zh-TW" altLang="en-US"/>
          </a:p>
        </p:txBody>
      </p:sp>
      <p:sp>
        <p:nvSpPr>
          <p:cNvPr id="8" name="Rounded Rectangle 7"/>
          <p:cNvSpPr/>
          <p:nvPr/>
        </p:nvSpPr>
        <p:spPr>
          <a:xfrm>
            <a:off x="1775520" y="3645024"/>
            <a:ext cx="1224136" cy="1152128"/>
          </a:xfrm>
          <a:prstGeom prst="roundRect">
            <a:avLst>
              <a:gd name="adj" fmla="val 12156"/>
            </a:avLst>
          </a:prstGeom>
          <a:solidFill>
            <a:srgbClr val="CCFFCC"/>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Text</a:t>
            </a:r>
          </a:p>
        </p:txBody>
      </p:sp>
      <p:sp>
        <p:nvSpPr>
          <p:cNvPr id="10" name="Rounded Rectangle 9"/>
          <p:cNvSpPr/>
          <p:nvPr/>
        </p:nvSpPr>
        <p:spPr>
          <a:xfrm>
            <a:off x="3575720" y="4005064"/>
            <a:ext cx="1800200" cy="936104"/>
          </a:xfrm>
          <a:prstGeom prst="roundRect">
            <a:avLst>
              <a:gd name="adj" fmla="val 12156"/>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Information Extraction</a:t>
            </a:r>
          </a:p>
        </p:txBody>
      </p:sp>
      <p:sp>
        <p:nvSpPr>
          <p:cNvPr id="14" name="Can 13"/>
          <p:cNvSpPr/>
          <p:nvPr/>
        </p:nvSpPr>
        <p:spPr>
          <a:xfrm>
            <a:off x="5735960" y="3861048"/>
            <a:ext cx="1080120" cy="1224136"/>
          </a:xfrm>
          <a:prstGeom prst="can">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DB</a:t>
            </a:r>
          </a:p>
        </p:txBody>
      </p:sp>
      <p:sp>
        <p:nvSpPr>
          <p:cNvPr id="20" name="Rounded Rectangle 19"/>
          <p:cNvSpPr/>
          <p:nvPr/>
        </p:nvSpPr>
        <p:spPr>
          <a:xfrm>
            <a:off x="7176120" y="4005064"/>
            <a:ext cx="1800200" cy="936104"/>
          </a:xfrm>
          <a:prstGeom prst="roundRect">
            <a:avLst>
              <a:gd name="adj" fmla="val 12156"/>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Data Mining</a:t>
            </a:r>
          </a:p>
        </p:txBody>
      </p:sp>
      <p:sp>
        <p:nvSpPr>
          <p:cNvPr id="21" name="Rounded Rectangle 20"/>
          <p:cNvSpPr/>
          <p:nvPr/>
        </p:nvSpPr>
        <p:spPr>
          <a:xfrm>
            <a:off x="1847528" y="3789040"/>
            <a:ext cx="1224136" cy="1152128"/>
          </a:xfrm>
          <a:prstGeom prst="roundRect">
            <a:avLst>
              <a:gd name="adj" fmla="val 12156"/>
            </a:avLst>
          </a:prstGeom>
          <a:solidFill>
            <a:srgbClr val="CCFFCC"/>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Text</a:t>
            </a:r>
          </a:p>
        </p:txBody>
      </p:sp>
      <p:sp>
        <p:nvSpPr>
          <p:cNvPr id="22" name="Rounded Rectangle 21"/>
          <p:cNvSpPr/>
          <p:nvPr/>
        </p:nvSpPr>
        <p:spPr>
          <a:xfrm>
            <a:off x="1919536" y="3897052"/>
            <a:ext cx="1224136" cy="1152128"/>
          </a:xfrm>
          <a:prstGeom prst="roundRect">
            <a:avLst>
              <a:gd name="adj" fmla="val 12156"/>
            </a:avLst>
          </a:prstGeom>
          <a:solidFill>
            <a:srgbClr val="CCFFCC"/>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Text</a:t>
            </a:r>
          </a:p>
        </p:txBody>
      </p:sp>
      <p:sp>
        <p:nvSpPr>
          <p:cNvPr id="23" name="Oval 22"/>
          <p:cNvSpPr/>
          <p:nvPr/>
        </p:nvSpPr>
        <p:spPr>
          <a:xfrm>
            <a:off x="9264352" y="4077072"/>
            <a:ext cx="1187624" cy="792088"/>
          </a:xfrm>
          <a:prstGeom prst="ellipse">
            <a:avLst/>
          </a:prstGeom>
          <a:solidFill>
            <a:srgbClr val="FF99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solidFill>
                  <a:schemeClr val="tx1"/>
                </a:solidFill>
              </a:rPr>
              <a:t>Rule</a:t>
            </a:r>
          </a:p>
        </p:txBody>
      </p:sp>
      <p:sp>
        <p:nvSpPr>
          <p:cNvPr id="24" name="Rounded Rectangle 23"/>
          <p:cNvSpPr/>
          <p:nvPr/>
        </p:nvSpPr>
        <p:spPr>
          <a:xfrm>
            <a:off x="3287688" y="2924944"/>
            <a:ext cx="5904656" cy="2664296"/>
          </a:xfrm>
          <a:prstGeom prst="roundRect">
            <a:avLst>
              <a:gd name="adj" fmla="val 6264"/>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25" name="TextBox 24"/>
          <p:cNvSpPr txBox="1"/>
          <p:nvPr/>
        </p:nvSpPr>
        <p:spPr>
          <a:xfrm>
            <a:off x="3935760" y="2924945"/>
            <a:ext cx="4142994" cy="769441"/>
          </a:xfrm>
          <a:prstGeom prst="rect">
            <a:avLst/>
          </a:prstGeom>
          <a:noFill/>
        </p:spPr>
        <p:txBody>
          <a:bodyPr wrap="none" rtlCol="0">
            <a:spAutoFit/>
          </a:bodyPr>
          <a:lstStyle/>
          <a:p>
            <a:r>
              <a:rPr lang="en-US" sz="4400" b="1" dirty="0">
                <a:solidFill>
                  <a:srgbClr val="FF0000"/>
                </a:solidFill>
              </a:rPr>
              <a:t>Text Data Mining</a:t>
            </a:r>
          </a:p>
        </p:txBody>
      </p:sp>
      <p:cxnSp>
        <p:nvCxnSpPr>
          <p:cNvPr id="26" name="Straight Arrow Connector 32"/>
          <p:cNvCxnSpPr>
            <a:cxnSpLocks noChangeShapeType="1"/>
            <a:stCxn id="22" idx="3"/>
            <a:endCxn id="10" idx="1"/>
          </p:cNvCxnSpPr>
          <p:nvPr/>
        </p:nvCxnSpPr>
        <p:spPr bwMode="auto">
          <a:xfrm>
            <a:off x="3143672" y="4473116"/>
            <a:ext cx="43204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29" name="Straight Arrow Connector 32"/>
          <p:cNvCxnSpPr>
            <a:cxnSpLocks noChangeShapeType="1"/>
            <a:stCxn id="10" idx="3"/>
            <a:endCxn id="14" idx="2"/>
          </p:cNvCxnSpPr>
          <p:nvPr/>
        </p:nvCxnSpPr>
        <p:spPr bwMode="auto">
          <a:xfrm>
            <a:off x="5375920" y="4473116"/>
            <a:ext cx="360040"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2" name="Straight Arrow Connector 32"/>
          <p:cNvCxnSpPr>
            <a:cxnSpLocks noChangeShapeType="1"/>
            <a:stCxn id="14" idx="4"/>
            <a:endCxn id="20" idx="1"/>
          </p:cNvCxnSpPr>
          <p:nvPr/>
        </p:nvCxnSpPr>
        <p:spPr bwMode="auto">
          <a:xfrm>
            <a:off x="6816080" y="4473116"/>
            <a:ext cx="360040"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5" name="Straight Arrow Connector 32"/>
          <p:cNvCxnSpPr>
            <a:cxnSpLocks noChangeShapeType="1"/>
            <a:stCxn id="20" idx="3"/>
            <a:endCxn id="23" idx="2"/>
          </p:cNvCxnSpPr>
          <p:nvPr/>
        </p:nvCxnSpPr>
        <p:spPr bwMode="auto">
          <a:xfrm>
            <a:off x="8976320" y="4473116"/>
            <a:ext cx="288032"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8" name="Rectangle 37"/>
          <p:cNvSpPr/>
          <p:nvPr/>
        </p:nvSpPr>
        <p:spPr>
          <a:xfrm>
            <a:off x="2891644" y="6457890"/>
            <a:ext cx="6408712" cy="400110"/>
          </a:xfrm>
          <a:prstGeom prst="rect">
            <a:avLst/>
          </a:prstGeom>
        </p:spPr>
        <p:txBody>
          <a:bodyPr wrap="square">
            <a:spAutoFit/>
          </a:bodyPr>
          <a:lstStyle/>
          <a:p>
            <a:pPr algn="ctr" eaLnBrk="1" hangingPunct="1"/>
            <a:r>
              <a:rPr lang="en-US" altLang="zh-TW" sz="1000" dirty="0">
                <a:solidFill>
                  <a:schemeClr val="bg1">
                    <a:lumMod val="75000"/>
                  </a:schemeClr>
                </a:solidFill>
              </a:rPr>
              <a:t>Source: Vishal Gupta and </a:t>
            </a:r>
            <a:r>
              <a:rPr lang="en-US" altLang="zh-TW" sz="1000" dirty="0" err="1">
                <a:solidFill>
                  <a:schemeClr val="bg1">
                    <a:lumMod val="75000"/>
                  </a:schemeClr>
                </a:solidFill>
              </a:rPr>
              <a:t>Gurpreet</a:t>
            </a:r>
            <a:r>
              <a:rPr lang="en-US" altLang="zh-TW" sz="1000" dirty="0">
                <a:solidFill>
                  <a:schemeClr val="bg1">
                    <a:lumMod val="75000"/>
                  </a:schemeClr>
                </a:solidFill>
              </a:rPr>
              <a:t> S. </a:t>
            </a:r>
            <a:r>
              <a:rPr lang="en-US" altLang="zh-TW" sz="1000" dirty="0" err="1">
                <a:solidFill>
                  <a:schemeClr val="bg1">
                    <a:lumMod val="75000"/>
                  </a:schemeClr>
                </a:solidFill>
              </a:rPr>
              <a:t>Lehal</a:t>
            </a:r>
            <a:r>
              <a:rPr lang="en-US" altLang="zh-TW" sz="1000" dirty="0">
                <a:solidFill>
                  <a:schemeClr val="bg1">
                    <a:lumMod val="75000"/>
                  </a:schemeClr>
                </a:solidFill>
              </a:rPr>
              <a:t> (2009), "A survey of text mining techniques and applications," </a:t>
            </a:r>
            <a:br>
              <a:rPr lang="en-US" altLang="zh-TW" sz="1000" dirty="0">
                <a:solidFill>
                  <a:schemeClr val="bg1">
                    <a:lumMod val="75000"/>
                  </a:schemeClr>
                </a:solidFill>
              </a:rPr>
            </a:br>
            <a:r>
              <a:rPr lang="en-US" altLang="zh-TW" sz="1000" dirty="0">
                <a:solidFill>
                  <a:schemeClr val="bg1">
                    <a:lumMod val="75000"/>
                  </a:schemeClr>
                </a:solidFill>
              </a:rPr>
              <a:t>Journal of emerging technologies in web intelligence, vol. 1, no. 1, pp. 60-76.</a:t>
            </a:r>
          </a:p>
        </p:txBody>
      </p:sp>
    </p:spTree>
    <p:extLst>
      <p:ext uri="{BB962C8B-B14F-4D97-AF65-F5344CB8AC3E}">
        <p14:creationId xmlns:p14="http://schemas.microsoft.com/office/powerpoint/2010/main" val="2994671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9616F-CE56-8742-8AFA-8DA2FB01E6F8}"/>
              </a:ext>
            </a:extLst>
          </p:cNvPr>
          <p:cNvSpPr>
            <a:spLocks noGrp="1"/>
          </p:cNvSpPr>
          <p:nvPr>
            <p:ph idx="1"/>
          </p:nvPr>
        </p:nvSpPr>
        <p:spPr>
          <a:xfrm>
            <a:off x="1573967" y="1268761"/>
            <a:ext cx="9368853" cy="4857403"/>
          </a:xfrm>
        </p:spPr>
        <p:txBody>
          <a:bodyPr>
            <a:normAutofit/>
          </a:bodyPr>
          <a:lstStyle/>
          <a:p>
            <a:r>
              <a:rPr lang="en-US" sz="4400" dirty="0">
                <a:solidFill>
                  <a:srgbClr val="C00000"/>
                </a:solidFill>
              </a:rPr>
              <a:t>Natural language processing (NLP)</a:t>
            </a:r>
            <a:r>
              <a:rPr lang="en-US" sz="4400" dirty="0"/>
              <a:t> </a:t>
            </a:r>
            <a:br>
              <a:rPr lang="en-US" sz="4400" dirty="0"/>
            </a:br>
            <a:r>
              <a:rPr lang="en-US" sz="4400" dirty="0"/>
              <a:t>is an </a:t>
            </a:r>
            <a:r>
              <a:rPr lang="en-US" sz="4400" dirty="0">
                <a:solidFill>
                  <a:srgbClr val="C00000"/>
                </a:solidFill>
              </a:rPr>
              <a:t>important component of </a:t>
            </a:r>
            <a:br>
              <a:rPr lang="en-US" sz="4400" dirty="0">
                <a:solidFill>
                  <a:srgbClr val="C00000"/>
                </a:solidFill>
              </a:rPr>
            </a:br>
            <a:r>
              <a:rPr lang="en-US" sz="4400" dirty="0">
                <a:solidFill>
                  <a:srgbClr val="C00000"/>
                </a:solidFill>
              </a:rPr>
              <a:t>text mining </a:t>
            </a:r>
            <a:r>
              <a:rPr lang="en-US" sz="4400" dirty="0"/>
              <a:t>and </a:t>
            </a:r>
            <a:br>
              <a:rPr lang="en-US" sz="4400" dirty="0"/>
            </a:br>
            <a:r>
              <a:rPr lang="en-US" sz="4400" dirty="0"/>
              <a:t>is a </a:t>
            </a:r>
            <a:r>
              <a:rPr lang="en-US" sz="4400" dirty="0">
                <a:solidFill>
                  <a:srgbClr val="C00000"/>
                </a:solidFill>
              </a:rPr>
              <a:t>subfield of </a:t>
            </a:r>
            <a:br>
              <a:rPr lang="en-US" sz="4400" dirty="0">
                <a:solidFill>
                  <a:srgbClr val="C00000"/>
                </a:solidFill>
              </a:rPr>
            </a:br>
            <a:r>
              <a:rPr lang="en-US" sz="4400" dirty="0">
                <a:solidFill>
                  <a:srgbClr val="C00000"/>
                </a:solidFill>
              </a:rPr>
              <a:t>artificial intelligence and </a:t>
            </a:r>
            <a:br>
              <a:rPr lang="en-US" sz="4400" dirty="0">
                <a:solidFill>
                  <a:srgbClr val="C00000"/>
                </a:solidFill>
              </a:rPr>
            </a:br>
            <a:r>
              <a:rPr lang="en-US" sz="4400" dirty="0">
                <a:solidFill>
                  <a:srgbClr val="C00000"/>
                </a:solidFill>
              </a:rPr>
              <a:t>computational linguistics</a:t>
            </a:r>
            <a:r>
              <a:rPr lang="en-US" sz="4400" dirty="0"/>
              <a:t>.</a:t>
            </a:r>
          </a:p>
        </p:txBody>
      </p:sp>
      <p:sp>
        <p:nvSpPr>
          <p:cNvPr id="4" name="Slide Number Placeholder 3">
            <a:extLst>
              <a:ext uri="{FF2B5EF4-FFF2-40B4-BE49-F238E27FC236}">
                <a16:creationId xmlns:a16="http://schemas.microsoft.com/office/drawing/2014/main" id="{9E09C232-3407-DA49-A640-9A2344534DC0}"/>
              </a:ext>
            </a:extLst>
          </p:cNvPr>
          <p:cNvSpPr>
            <a:spLocks noGrp="1"/>
          </p:cNvSpPr>
          <p:nvPr>
            <p:ph type="sldNum" sz="quarter" idx="12"/>
          </p:nvPr>
        </p:nvSpPr>
        <p:spPr/>
        <p:txBody>
          <a:bodyPr/>
          <a:lstStyle/>
          <a:p>
            <a:fld id="{E008237F-23CD-E54D-BDBA-FE95A073E4E0}" type="slidenum">
              <a:rPr lang="zh-TW" altLang="en-US" smtClean="0"/>
              <a:pPr/>
              <a:t>56</a:t>
            </a:fld>
            <a:endParaRPr lang="zh-TW" altLang="en-US"/>
          </a:p>
        </p:txBody>
      </p:sp>
      <p:sp>
        <p:nvSpPr>
          <p:cNvPr id="5" name="Title 1">
            <a:extLst>
              <a:ext uri="{FF2B5EF4-FFF2-40B4-BE49-F238E27FC236}">
                <a16:creationId xmlns:a16="http://schemas.microsoft.com/office/drawing/2014/main" id="{78AA4CDC-48A7-4F4F-BEFE-32E07A092587}"/>
              </a:ext>
            </a:extLst>
          </p:cNvPr>
          <p:cNvSpPr>
            <a:spLocks noGrp="1"/>
          </p:cNvSpPr>
          <p:nvPr>
            <p:ph type="title"/>
          </p:nvPr>
        </p:nvSpPr>
        <p:spPr>
          <a:xfrm>
            <a:off x="1981200" y="44624"/>
            <a:ext cx="8229600" cy="778098"/>
          </a:xfrm>
        </p:spPr>
        <p:txBody>
          <a:bodyPr>
            <a:normAutofit fontScale="90000"/>
          </a:bodyPr>
          <a:lstStyle/>
          <a:p>
            <a:r>
              <a:rPr lang="en-US" dirty="0">
                <a:solidFill>
                  <a:schemeClr val="accent1"/>
                </a:solidFill>
              </a:rPr>
              <a:t>Natural Language Processing (NLP)</a:t>
            </a:r>
          </a:p>
        </p:txBody>
      </p:sp>
      <p:sp>
        <p:nvSpPr>
          <p:cNvPr id="6" name="矩形 4">
            <a:extLst>
              <a:ext uri="{FF2B5EF4-FFF2-40B4-BE49-F238E27FC236}">
                <a16:creationId xmlns:a16="http://schemas.microsoft.com/office/drawing/2014/main" id="{2E3646AD-733B-1449-A404-B251FE3893B7}"/>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490258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29" y="320100"/>
            <a:ext cx="10726328" cy="6217800"/>
          </a:xfrm>
        </p:spPr>
        <p:txBody>
          <a:bodyPr>
            <a:normAutofit/>
          </a:bodyPr>
          <a:lstStyle/>
          <a:p>
            <a:r>
              <a:rPr lang="en-US" sz="6500" dirty="0">
                <a:solidFill>
                  <a:srgbClr val="C00000"/>
                </a:solidFill>
              </a:rPr>
              <a:t>Natural Language Processing with Transformers: </a:t>
            </a:r>
            <a:br>
              <a:rPr lang="en-US" sz="7200" dirty="0">
                <a:solidFill>
                  <a:srgbClr val="C00000"/>
                </a:solidFill>
              </a:rPr>
            </a:br>
            <a:r>
              <a:rPr lang="en-US" sz="5600" dirty="0">
                <a:solidFill>
                  <a:srgbClr val="C00000"/>
                </a:solidFill>
              </a:rPr>
              <a:t>Building Language Applications with </a:t>
            </a:r>
            <a:br>
              <a:rPr lang="en-US" sz="5600" dirty="0">
                <a:solidFill>
                  <a:srgbClr val="C00000"/>
                </a:solidFill>
              </a:rPr>
            </a:br>
            <a:r>
              <a:rPr lang="en-US" sz="5600" dirty="0">
                <a:solidFill>
                  <a:srgbClr val="C00000"/>
                </a:solidFill>
              </a:rPr>
              <a:t>Hugging Face</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57</a:t>
            </a:fld>
            <a:endParaRPr lang="zh-TW" altLang="en-US"/>
          </a:p>
        </p:txBody>
      </p:sp>
    </p:spTree>
    <p:extLst>
      <p:ext uri="{BB962C8B-B14F-4D97-AF65-F5344CB8AC3E}">
        <p14:creationId xmlns:p14="http://schemas.microsoft.com/office/powerpoint/2010/main" val="36629292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4"/>
            <a:ext cx="11222181" cy="1998496"/>
          </a:xfrm>
        </p:spPr>
        <p:txBody>
          <a:bodyPr>
            <a:noAutofit/>
          </a:bodyPr>
          <a:lstStyle/>
          <a:p>
            <a:r>
              <a:rPr lang="en-US" sz="2800" dirty="0"/>
              <a:t>Lewis Tunstall, Leandro von Werra, and Thomas Wolf (2022), </a:t>
            </a:r>
            <a:br>
              <a:rPr lang="en-US" sz="2800" dirty="0"/>
            </a:br>
            <a:r>
              <a:rPr lang="en-US" sz="3600" dirty="0">
                <a:solidFill>
                  <a:srgbClr val="FF0000"/>
                </a:solidFill>
              </a:rPr>
              <a:t>Natural Language Processing with Transformers: </a:t>
            </a:r>
            <a:br>
              <a:rPr lang="en-US" sz="3600" dirty="0">
                <a:solidFill>
                  <a:srgbClr val="FF0000"/>
                </a:solidFill>
              </a:rPr>
            </a:br>
            <a:r>
              <a:rPr lang="en-US" sz="2800" b="0" dirty="0">
                <a:solidFill>
                  <a:srgbClr val="FF0000"/>
                </a:solidFill>
              </a:rPr>
              <a:t>Building Language Applications with Hugging Face</a:t>
            </a:r>
            <a:r>
              <a:rPr lang="en-US" sz="3200" b="0" dirty="0"/>
              <a:t>, </a:t>
            </a:r>
            <a:br>
              <a:rPr lang="en-US" sz="3200" b="0" dirty="0"/>
            </a:br>
            <a:r>
              <a:rPr lang="en-US" sz="2400" b="0" dirty="0"/>
              <a:t>O'Reilly Media.</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58</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https://www.amazon.com/Natural-Language-Processing-Transformers-Applications/dp/1098103246</a:t>
            </a:r>
            <a:endParaRPr lang="en-US" altLang="zh-TW" sz="1000" dirty="0">
              <a:solidFill>
                <a:srgbClr val="BFBFBF"/>
              </a:solidFill>
            </a:endParaRPr>
          </a:p>
        </p:txBody>
      </p:sp>
      <p:pic>
        <p:nvPicPr>
          <p:cNvPr id="6" name="Picture 5">
            <a:extLst>
              <a:ext uri="{FF2B5EF4-FFF2-40B4-BE49-F238E27FC236}">
                <a16:creationId xmlns:a16="http://schemas.microsoft.com/office/drawing/2014/main" id="{575A1053-A106-1A44-9F66-FBBB968B21F6}"/>
              </a:ext>
            </a:extLst>
          </p:cNvPr>
          <p:cNvPicPr>
            <a:picLocks noChangeAspect="1"/>
          </p:cNvPicPr>
          <p:nvPr/>
        </p:nvPicPr>
        <p:blipFill>
          <a:blip r:embed="rId3"/>
          <a:stretch>
            <a:fillRect/>
          </a:stretch>
        </p:blipFill>
        <p:spPr>
          <a:xfrm>
            <a:off x="4375774" y="2093521"/>
            <a:ext cx="3440452" cy="4508802"/>
          </a:xfrm>
          <a:prstGeom prst="rect">
            <a:avLst/>
          </a:prstGeom>
        </p:spPr>
      </p:pic>
    </p:spTree>
    <p:extLst>
      <p:ext uri="{BB962C8B-B14F-4D97-AF65-F5344CB8AC3E}">
        <p14:creationId xmlns:p14="http://schemas.microsoft.com/office/powerpoint/2010/main" val="29582918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81316"/>
            <a:ext cx="11222181" cy="2241383"/>
          </a:xfrm>
        </p:spPr>
        <p:txBody>
          <a:bodyPr>
            <a:noAutofit/>
          </a:bodyPr>
          <a:lstStyle/>
          <a:p>
            <a:r>
              <a:rPr lang="en-US" sz="2800" dirty="0"/>
              <a:t>Denis Rothman (2021), </a:t>
            </a:r>
            <a:br>
              <a:rPr lang="en-US" sz="3200" dirty="0"/>
            </a:br>
            <a:r>
              <a:rPr lang="en-US" sz="3600" dirty="0">
                <a:solidFill>
                  <a:srgbClr val="FF0000"/>
                </a:solidFill>
              </a:rPr>
              <a:t>Transformers for Natural Language Processing</a:t>
            </a:r>
            <a:r>
              <a:rPr lang="en-US" sz="3200" dirty="0">
                <a:solidFill>
                  <a:srgbClr val="FF0000"/>
                </a:solidFill>
              </a:rPr>
              <a:t>: </a:t>
            </a:r>
            <a:br>
              <a:rPr lang="en-US" sz="3200" dirty="0">
                <a:solidFill>
                  <a:srgbClr val="FF0000"/>
                </a:solidFill>
              </a:rPr>
            </a:br>
            <a:r>
              <a:rPr lang="en-US" sz="2800" b="0" dirty="0">
                <a:solidFill>
                  <a:srgbClr val="FF0000"/>
                </a:solidFill>
              </a:rPr>
              <a:t>Build innovative deep neural network architectures for NLP with Python, </a:t>
            </a:r>
            <a:r>
              <a:rPr lang="en-US" sz="2800" b="0" dirty="0" err="1">
                <a:solidFill>
                  <a:srgbClr val="FF0000"/>
                </a:solidFill>
              </a:rPr>
              <a:t>PyTorch</a:t>
            </a:r>
            <a:r>
              <a:rPr lang="en-US" sz="2800" b="0" dirty="0">
                <a:solidFill>
                  <a:srgbClr val="FF0000"/>
                </a:solidFill>
              </a:rPr>
              <a:t>, TensorFlow, BERT, </a:t>
            </a:r>
            <a:r>
              <a:rPr lang="en-US" sz="2800" b="0" dirty="0" err="1">
                <a:solidFill>
                  <a:srgbClr val="FF0000"/>
                </a:solidFill>
              </a:rPr>
              <a:t>RoBERTa</a:t>
            </a:r>
            <a:r>
              <a:rPr lang="en-US" sz="2800" b="0" dirty="0">
                <a:solidFill>
                  <a:srgbClr val="FF0000"/>
                </a:solidFill>
              </a:rPr>
              <a:t>, and more</a:t>
            </a:r>
            <a:r>
              <a:rPr lang="en-US" sz="3200" dirty="0"/>
              <a:t>, </a:t>
            </a:r>
            <a:br>
              <a:rPr lang="en-US" sz="3200" dirty="0"/>
            </a:br>
            <a:r>
              <a:rPr lang="en-US" sz="2400" b="0" dirty="0" err="1"/>
              <a:t>Packt</a:t>
            </a:r>
            <a:r>
              <a:rPr lang="en-US" sz="2400" b="0" dirty="0"/>
              <a:t> Publishing.</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59</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https://www.amazon.com/Transformers-Natural-Language-Processing-architectures/dp/1800565798</a:t>
            </a:r>
            <a:endParaRPr lang="en-US" altLang="zh-TW" sz="1000" dirty="0">
              <a:solidFill>
                <a:srgbClr val="BFBFBF"/>
              </a:solidFill>
            </a:endParaRPr>
          </a:p>
        </p:txBody>
      </p:sp>
      <p:pic>
        <p:nvPicPr>
          <p:cNvPr id="6" name="Picture 5">
            <a:extLst>
              <a:ext uri="{FF2B5EF4-FFF2-40B4-BE49-F238E27FC236}">
                <a16:creationId xmlns:a16="http://schemas.microsoft.com/office/drawing/2014/main" id="{C766DFCF-6A9D-4048-9626-EB14559EF421}"/>
              </a:ext>
            </a:extLst>
          </p:cNvPr>
          <p:cNvPicPr>
            <a:picLocks noChangeAspect="1"/>
          </p:cNvPicPr>
          <p:nvPr/>
        </p:nvPicPr>
        <p:blipFill>
          <a:blip r:embed="rId3"/>
          <a:stretch>
            <a:fillRect/>
          </a:stretch>
        </p:blipFill>
        <p:spPr>
          <a:xfrm>
            <a:off x="4441081" y="2368308"/>
            <a:ext cx="3408795" cy="4198023"/>
          </a:xfrm>
          <a:prstGeom prst="rect">
            <a:avLst/>
          </a:prstGeom>
        </p:spPr>
      </p:pic>
    </p:spTree>
    <p:extLst>
      <p:ext uri="{BB962C8B-B14F-4D97-AF65-F5344CB8AC3E}">
        <p14:creationId xmlns:p14="http://schemas.microsoft.com/office/powerpoint/2010/main" val="2269322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7112-A330-3E4C-9B49-13C9E30D15F4}"/>
              </a:ext>
            </a:extLst>
          </p:cNvPr>
          <p:cNvSpPr>
            <a:spLocks noGrp="1"/>
          </p:cNvSpPr>
          <p:nvPr>
            <p:ph type="title"/>
          </p:nvPr>
        </p:nvSpPr>
        <p:spPr>
          <a:xfrm>
            <a:off x="1703512" y="0"/>
            <a:ext cx="8784976" cy="1583170"/>
          </a:xfrm>
        </p:spPr>
        <p:txBody>
          <a:bodyPr/>
          <a:lstStyle/>
          <a:p>
            <a:r>
              <a:rPr lang="en-US" altLang="zh-TW" sz="3200" dirty="0">
                <a:solidFill>
                  <a:schemeClr val="accent1"/>
                </a:solidFill>
              </a:rPr>
              <a:t> 2018 International ICT Innovative Services Awards (</a:t>
            </a:r>
            <a:r>
              <a:rPr lang="en-US" altLang="zh-TW" sz="3200" dirty="0" err="1">
                <a:solidFill>
                  <a:schemeClr val="accent1"/>
                </a:solidFill>
              </a:rPr>
              <a:t>InnoServe</a:t>
            </a:r>
            <a:r>
              <a:rPr lang="en-US" altLang="zh-TW" sz="3200" dirty="0">
                <a:solidFill>
                  <a:schemeClr val="accent1"/>
                </a:solidFill>
              </a:rPr>
              <a:t> Awards 2018) </a:t>
            </a:r>
            <a:br>
              <a:rPr lang="en-US" altLang="zh-TW" sz="3200" dirty="0">
                <a:solidFill>
                  <a:schemeClr val="accent1"/>
                </a:solidFill>
              </a:rPr>
            </a:br>
            <a:r>
              <a:rPr lang="en-US" altLang="zh-TW" sz="3200" dirty="0">
                <a:solidFill>
                  <a:schemeClr val="accent1"/>
                </a:solidFill>
              </a:rPr>
              <a:t>(2018</a:t>
            </a:r>
            <a:r>
              <a:rPr lang="zh-TW" altLang="en-US" sz="3200" dirty="0">
                <a:solidFill>
                  <a:schemeClr val="accent1"/>
                </a:solidFill>
              </a:rPr>
              <a:t>第</a:t>
            </a:r>
            <a:r>
              <a:rPr lang="en-US" altLang="zh-TW" sz="3200" dirty="0">
                <a:solidFill>
                  <a:schemeClr val="accent1"/>
                </a:solidFill>
              </a:rPr>
              <a:t>23</a:t>
            </a:r>
            <a:r>
              <a:rPr lang="zh-TW" altLang="en-US" sz="3200" dirty="0">
                <a:solidFill>
                  <a:schemeClr val="accent1"/>
                </a:solidFill>
              </a:rPr>
              <a:t>屆大專校院資訊應用服務創新競賽</a:t>
            </a:r>
            <a:r>
              <a:rPr lang="en-US" altLang="zh-TW" sz="3200" dirty="0">
                <a:solidFill>
                  <a:schemeClr val="accent1"/>
                </a:solidFill>
              </a:rPr>
              <a:t>)</a:t>
            </a:r>
            <a:endParaRPr lang="en-US" sz="3200" dirty="0">
              <a:solidFill>
                <a:schemeClr val="accent1"/>
              </a:solidFill>
            </a:endParaRPr>
          </a:p>
        </p:txBody>
      </p:sp>
      <p:sp>
        <p:nvSpPr>
          <p:cNvPr id="4" name="Slide Number Placeholder 3">
            <a:extLst>
              <a:ext uri="{FF2B5EF4-FFF2-40B4-BE49-F238E27FC236}">
                <a16:creationId xmlns:a16="http://schemas.microsoft.com/office/drawing/2014/main" id="{D9CEB519-F37B-BE40-91DC-8A077105277E}"/>
              </a:ext>
            </a:extLst>
          </p:cNvPr>
          <p:cNvSpPr>
            <a:spLocks noGrp="1"/>
          </p:cNvSpPr>
          <p:nvPr>
            <p:ph type="sldNum" sz="quarter" idx="12"/>
          </p:nvPr>
        </p:nvSpPr>
        <p:spPr/>
        <p:txBody>
          <a:bodyPr/>
          <a:lstStyle/>
          <a:p>
            <a:pPr>
              <a:defRPr/>
            </a:pPr>
            <a:fld id="{E78C9E75-97FD-45D9-8ED3-955348887BB1}" type="slidenum">
              <a:rPr lang="zh-TW" altLang="en-US" smtClean="0"/>
              <a:pPr>
                <a:defRPr/>
              </a:pPr>
              <a:t>6</a:t>
            </a:fld>
            <a:endParaRPr lang="zh-TW" altLang="en-US"/>
          </a:p>
        </p:txBody>
      </p:sp>
      <p:pic>
        <p:nvPicPr>
          <p:cNvPr id="6" name="Picture 5">
            <a:extLst>
              <a:ext uri="{FF2B5EF4-FFF2-40B4-BE49-F238E27FC236}">
                <a16:creationId xmlns:a16="http://schemas.microsoft.com/office/drawing/2014/main" id="{6FA75FD9-AF36-7341-AECE-D910D74269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139" y="1652744"/>
            <a:ext cx="7641720" cy="4862913"/>
          </a:xfrm>
          <a:prstGeom prst="rect">
            <a:avLst/>
          </a:prstGeom>
        </p:spPr>
      </p:pic>
      <p:sp>
        <p:nvSpPr>
          <p:cNvPr id="7" name="Rectangle 6">
            <a:extLst>
              <a:ext uri="{FF2B5EF4-FFF2-40B4-BE49-F238E27FC236}">
                <a16:creationId xmlns:a16="http://schemas.microsoft.com/office/drawing/2014/main" id="{926B3FF7-9037-8240-A31C-103902076737}"/>
              </a:ext>
            </a:extLst>
          </p:cNvPr>
          <p:cNvSpPr/>
          <p:nvPr/>
        </p:nvSpPr>
        <p:spPr>
          <a:xfrm>
            <a:off x="4003120" y="6515656"/>
            <a:ext cx="3965701" cy="369332"/>
          </a:xfrm>
          <a:prstGeom prst="rect">
            <a:avLst/>
          </a:prstGeom>
        </p:spPr>
        <p:txBody>
          <a:bodyPr wrap="none">
            <a:spAutoFit/>
          </a:bodyPr>
          <a:lstStyle/>
          <a:p>
            <a:r>
              <a:rPr lang="en-US" dirty="0">
                <a:hlinkClick r:id="rId3"/>
              </a:rPr>
              <a:t>https://innoserve.tca.org.tw/award.aspx</a:t>
            </a:r>
            <a:endParaRPr lang="en-US" dirty="0"/>
          </a:p>
        </p:txBody>
      </p:sp>
    </p:spTree>
    <p:extLst>
      <p:ext uri="{BB962C8B-B14F-4D97-AF65-F5344CB8AC3E}">
        <p14:creationId xmlns:p14="http://schemas.microsoft.com/office/powerpoint/2010/main" val="41411886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4"/>
            <a:ext cx="11222181" cy="2177790"/>
          </a:xfrm>
        </p:spPr>
        <p:txBody>
          <a:bodyPr>
            <a:noAutofit/>
          </a:bodyPr>
          <a:lstStyle/>
          <a:p>
            <a:r>
              <a:rPr lang="en-US" sz="2800" dirty="0" err="1"/>
              <a:t>Savaş</a:t>
            </a:r>
            <a:r>
              <a:rPr lang="en-US" sz="2800" dirty="0"/>
              <a:t> </a:t>
            </a:r>
            <a:r>
              <a:rPr lang="en-US" sz="2800" dirty="0" err="1"/>
              <a:t>Yıldırım</a:t>
            </a:r>
            <a:r>
              <a:rPr lang="en-US" sz="2800" dirty="0"/>
              <a:t> and </a:t>
            </a:r>
            <a:r>
              <a:rPr lang="en-US" sz="2800" dirty="0" err="1"/>
              <a:t>Meysam</a:t>
            </a:r>
            <a:r>
              <a:rPr lang="en-US" sz="2800" dirty="0"/>
              <a:t> </a:t>
            </a:r>
            <a:r>
              <a:rPr lang="en-US" sz="2800" dirty="0" err="1"/>
              <a:t>Asgari-Chenaghlu</a:t>
            </a:r>
            <a:r>
              <a:rPr lang="en-US" sz="2800" dirty="0"/>
              <a:t> (2021), </a:t>
            </a:r>
            <a:br>
              <a:rPr lang="en-US" sz="3200" dirty="0"/>
            </a:br>
            <a:r>
              <a:rPr lang="en-US" sz="3600" dirty="0">
                <a:solidFill>
                  <a:srgbClr val="FF0000"/>
                </a:solidFill>
              </a:rPr>
              <a:t>Mastering Transformers: </a:t>
            </a:r>
            <a:br>
              <a:rPr lang="en-US" sz="3600" dirty="0">
                <a:solidFill>
                  <a:srgbClr val="FF0000"/>
                </a:solidFill>
              </a:rPr>
            </a:br>
            <a:r>
              <a:rPr lang="en-US" sz="2800" b="0" dirty="0">
                <a:solidFill>
                  <a:srgbClr val="FF0000"/>
                </a:solidFill>
              </a:rPr>
              <a:t>Build state-of-the-art models from scratch with </a:t>
            </a:r>
            <a:br>
              <a:rPr lang="en-US" sz="2800" b="0" dirty="0">
                <a:solidFill>
                  <a:srgbClr val="FF0000"/>
                </a:solidFill>
              </a:rPr>
            </a:br>
            <a:r>
              <a:rPr lang="en-US" sz="2800" b="0" dirty="0">
                <a:solidFill>
                  <a:srgbClr val="FF0000"/>
                </a:solidFill>
              </a:rPr>
              <a:t>advanced natural language processing techniques, </a:t>
            </a:r>
            <a:br>
              <a:rPr lang="en-US" sz="2800" b="0" dirty="0"/>
            </a:br>
            <a:r>
              <a:rPr lang="en-US" sz="2400" b="0" dirty="0" err="1"/>
              <a:t>Packt</a:t>
            </a:r>
            <a:r>
              <a:rPr lang="en-US" sz="2400" b="0" dirty="0"/>
              <a:t> Publishing.</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60</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https://www.amazon.com/Mastering-Transformers-state-art-processing/dp/1801077657/</a:t>
            </a:r>
            <a:endParaRPr lang="en-US" altLang="zh-TW" sz="1000" dirty="0">
              <a:solidFill>
                <a:srgbClr val="BFBFBF"/>
              </a:solidFill>
            </a:endParaRPr>
          </a:p>
        </p:txBody>
      </p:sp>
      <p:pic>
        <p:nvPicPr>
          <p:cNvPr id="6" name="Picture 5">
            <a:extLst>
              <a:ext uri="{FF2B5EF4-FFF2-40B4-BE49-F238E27FC236}">
                <a16:creationId xmlns:a16="http://schemas.microsoft.com/office/drawing/2014/main" id="{4812D684-79BF-A24F-A2BD-BE07150F2798}"/>
              </a:ext>
            </a:extLst>
          </p:cNvPr>
          <p:cNvPicPr>
            <a:picLocks noChangeAspect="1"/>
          </p:cNvPicPr>
          <p:nvPr/>
        </p:nvPicPr>
        <p:blipFill>
          <a:blip r:embed="rId3"/>
          <a:stretch>
            <a:fillRect/>
          </a:stretch>
        </p:blipFill>
        <p:spPr>
          <a:xfrm>
            <a:off x="4395704" y="2423437"/>
            <a:ext cx="3400591" cy="4187920"/>
          </a:xfrm>
          <a:prstGeom prst="rect">
            <a:avLst/>
          </a:prstGeom>
        </p:spPr>
      </p:pic>
    </p:spTree>
    <p:extLst>
      <p:ext uri="{BB962C8B-B14F-4D97-AF65-F5344CB8AC3E}">
        <p14:creationId xmlns:p14="http://schemas.microsoft.com/office/powerpoint/2010/main" val="34262144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29" y="320100"/>
            <a:ext cx="10726328" cy="6217800"/>
          </a:xfrm>
        </p:spPr>
        <p:txBody>
          <a:bodyPr>
            <a:normAutofit/>
          </a:bodyPr>
          <a:lstStyle/>
          <a:p>
            <a:r>
              <a:rPr lang="en-US" sz="6500" dirty="0">
                <a:solidFill>
                  <a:srgbClr val="C00000"/>
                </a:solidFill>
              </a:rPr>
              <a:t>Practical </a:t>
            </a:r>
            <a:br>
              <a:rPr lang="en-US" sz="6500" dirty="0">
                <a:solidFill>
                  <a:srgbClr val="C00000"/>
                </a:solidFill>
              </a:rPr>
            </a:br>
            <a:r>
              <a:rPr lang="en-US" sz="6500" dirty="0">
                <a:solidFill>
                  <a:srgbClr val="C00000"/>
                </a:solidFill>
              </a:rPr>
              <a:t>Natural Language Processing</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61</a:t>
            </a:fld>
            <a:endParaRPr lang="zh-TW" altLang="en-US"/>
          </a:p>
        </p:txBody>
      </p:sp>
    </p:spTree>
    <p:extLst>
      <p:ext uri="{BB962C8B-B14F-4D97-AF65-F5344CB8AC3E}">
        <p14:creationId xmlns:p14="http://schemas.microsoft.com/office/powerpoint/2010/main" val="9848864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4"/>
            <a:ext cx="11222181" cy="1998496"/>
          </a:xfrm>
        </p:spPr>
        <p:txBody>
          <a:bodyPr>
            <a:noAutofit/>
          </a:bodyPr>
          <a:lstStyle/>
          <a:p>
            <a:r>
              <a:rPr lang="en-US" sz="3200" dirty="0"/>
              <a:t>Sowmya </a:t>
            </a:r>
            <a:r>
              <a:rPr lang="en-US" sz="3200" dirty="0" err="1"/>
              <a:t>Vajjala</a:t>
            </a:r>
            <a:r>
              <a:rPr lang="en-US" sz="3200" dirty="0"/>
              <a:t>, Bodhisattwa Majumder, Anuj Gupta (2020), </a:t>
            </a:r>
            <a:r>
              <a:rPr lang="en-US" sz="3600" dirty="0">
                <a:solidFill>
                  <a:srgbClr val="FF0000"/>
                </a:solidFill>
              </a:rPr>
              <a:t>Practical Natural Language Processing: </a:t>
            </a:r>
            <a:br>
              <a:rPr lang="en-US" sz="3200" dirty="0">
                <a:solidFill>
                  <a:srgbClr val="FF0000"/>
                </a:solidFill>
              </a:rPr>
            </a:br>
            <a:r>
              <a:rPr lang="en-US" sz="2800" b="0" dirty="0">
                <a:solidFill>
                  <a:srgbClr val="FF0000"/>
                </a:solidFill>
              </a:rPr>
              <a:t>A Comprehensive Guide to Building Real-World NLP Systems,</a:t>
            </a:r>
            <a:r>
              <a:rPr lang="en-US" sz="2800" dirty="0">
                <a:solidFill>
                  <a:srgbClr val="FF0000"/>
                </a:solidFill>
              </a:rPr>
              <a:t> </a:t>
            </a:r>
            <a:br>
              <a:rPr lang="en-US" sz="3200" b="0" dirty="0"/>
            </a:br>
            <a:r>
              <a:rPr lang="en-US" sz="2400" b="0" dirty="0"/>
              <a:t>O'Reilly Media.</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62</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https://www.amazon.com/Practical-Natural-Language-Processing-Pragmatic/dp/1492054054</a:t>
            </a:r>
            <a:endParaRPr lang="en-US" altLang="zh-TW" sz="1000" dirty="0">
              <a:solidFill>
                <a:srgbClr val="BFBFBF"/>
              </a:solidFill>
            </a:endParaRPr>
          </a:p>
        </p:txBody>
      </p:sp>
      <p:pic>
        <p:nvPicPr>
          <p:cNvPr id="6" name="Picture 5">
            <a:extLst>
              <a:ext uri="{FF2B5EF4-FFF2-40B4-BE49-F238E27FC236}">
                <a16:creationId xmlns:a16="http://schemas.microsoft.com/office/drawing/2014/main" id="{F2AD2DEE-9F35-B844-9B64-9564A8B5BFB5}"/>
              </a:ext>
            </a:extLst>
          </p:cNvPr>
          <p:cNvPicPr>
            <a:picLocks noChangeAspect="1"/>
          </p:cNvPicPr>
          <p:nvPr/>
        </p:nvPicPr>
        <p:blipFill>
          <a:blip r:embed="rId3"/>
          <a:stretch>
            <a:fillRect/>
          </a:stretch>
        </p:blipFill>
        <p:spPr>
          <a:xfrm>
            <a:off x="4406356" y="2133600"/>
            <a:ext cx="3379287" cy="4428644"/>
          </a:xfrm>
          <a:prstGeom prst="rect">
            <a:avLst/>
          </a:prstGeom>
        </p:spPr>
      </p:pic>
    </p:spTree>
    <p:extLst>
      <p:ext uri="{BB962C8B-B14F-4D97-AF65-F5344CB8AC3E}">
        <p14:creationId xmlns:p14="http://schemas.microsoft.com/office/powerpoint/2010/main" val="6200834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399967" y="6386082"/>
            <a:ext cx="11777043" cy="239655"/>
          </a:xfrm>
        </p:spPr>
        <p:txBody>
          <a:bodyPr>
            <a:noAutofit/>
          </a:bodyPr>
          <a:lstStyle/>
          <a:p>
            <a:r>
              <a:rPr lang="en-US" sz="1200" b="0" dirty="0">
                <a:solidFill>
                  <a:schemeClr val="tx1"/>
                </a:solidFill>
              </a:rPr>
              <a:t>Source: Sowmya </a:t>
            </a:r>
            <a:r>
              <a:rPr lang="en-US" sz="1200" b="0" dirty="0" err="1">
                <a:solidFill>
                  <a:schemeClr val="tx1"/>
                </a:solidFill>
              </a:rPr>
              <a:t>Vajjala</a:t>
            </a:r>
            <a:r>
              <a:rPr lang="en-US" sz="1200" b="0" dirty="0">
                <a:solidFill>
                  <a:schemeClr val="tx1"/>
                </a:solidFill>
              </a:rPr>
              <a:t>, Bodhisattwa Majumder, Anuj Gupta (2020), Practical Natural Language Processing: A Comprehensive Guide to Building Real-World NLP Systems, O'Reilly Media.</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63</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https://www.amazon.com/Practical-Natural-Language-Processing-Pragmatic/dp/1492054054</a:t>
            </a:r>
            <a:endParaRPr lang="en-US" altLang="zh-TW" sz="1000" dirty="0">
              <a:solidFill>
                <a:srgbClr val="BFBFBF"/>
              </a:solidFill>
            </a:endParaRPr>
          </a:p>
        </p:txBody>
      </p:sp>
      <p:pic>
        <p:nvPicPr>
          <p:cNvPr id="5" name="Picture 4">
            <a:extLst>
              <a:ext uri="{FF2B5EF4-FFF2-40B4-BE49-F238E27FC236}">
                <a16:creationId xmlns:a16="http://schemas.microsoft.com/office/drawing/2014/main" id="{DB3141E1-FD5F-9D4B-BAC9-2625AF86ED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42402" y="190592"/>
            <a:ext cx="7904588" cy="3573882"/>
          </a:xfrm>
          <a:prstGeom prst="rect">
            <a:avLst/>
          </a:prstGeom>
        </p:spPr>
      </p:pic>
      <p:pic>
        <p:nvPicPr>
          <p:cNvPr id="6" name="Picture 5">
            <a:extLst>
              <a:ext uri="{FF2B5EF4-FFF2-40B4-BE49-F238E27FC236}">
                <a16:creationId xmlns:a16="http://schemas.microsoft.com/office/drawing/2014/main" id="{A9206C13-DCA8-1047-9BA5-05C852CA3A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42401" y="3891025"/>
            <a:ext cx="7904588" cy="2357880"/>
          </a:xfrm>
          <a:prstGeom prst="rect">
            <a:avLst/>
          </a:prstGeom>
        </p:spPr>
      </p:pic>
      <p:pic>
        <p:nvPicPr>
          <p:cNvPr id="7" name="Picture 6">
            <a:extLst>
              <a:ext uri="{FF2B5EF4-FFF2-40B4-BE49-F238E27FC236}">
                <a16:creationId xmlns:a16="http://schemas.microsoft.com/office/drawing/2014/main" id="{415EFEB4-E789-EA41-A129-47F808D2D14C}"/>
              </a:ext>
            </a:extLst>
          </p:cNvPr>
          <p:cNvPicPr>
            <a:picLocks noChangeAspect="1"/>
          </p:cNvPicPr>
          <p:nvPr/>
        </p:nvPicPr>
        <p:blipFill>
          <a:blip r:embed="rId5"/>
          <a:stretch>
            <a:fillRect/>
          </a:stretch>
        </p:blipFill>
        <p:spPr>
          <a:xfrm>
            <a:off x="237143" y="920124"/>
            <a:ext cx="3705257" cy="4855836"/>
          </a:xfrm>
          <a:prstGeom prst="rect">
            <a:avLst/>
          </a:prstGeom>
        </p:spPr>
      </p:pic>
    </p:spTree>
    <p:extLst>
      <p:ext uri="{BB962C8B-B14F-4D97-AF65-F5344CB8AC3E}">
        <p14:creationId xmlns:p14="http://schemas.microsoft.com/office/powerpoint/2010/main" val="18609544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78BD-4D21-BA4A-B619-84BCB50D2B10}"/>
              </a:ext>
            </a:extLst>
          </p:cNvPr>
          <p:cNvSpPr>
            <a:spLocks noGrp="1"/>
          </p:cNvSpPr>
          <p:nvPr>
            <p:ph type="title"/>
          </p:nvPr>
        </p:nvSpPr>
        <p:spPr>
          <a:xfrm>
            <a:off x="534389" y="135104"/>
            <a:ext cx="11222181" cy="891263"/>
          </a:xfrm>
        </p:spPr>
        <p:txBody>
          <a:bodyPr>
            <a:noAutofit/>
          </a:bodyPr>
          <a:lstStyle/>
          <a:p>
            <a:r>
              <a:rPr lang="en-US" sz="5600" dirty="0"/>
              <a:t>NLP Tasks</a:t>
            </a:r>
          </a:p>
        </p:txBody>
      </p:sp>
      <p:pic>
        <p:nvPicPr>
          <p:cNvPr id="6" name="Content Placeholder 5">
            <a:extLst>
              <a:ext uri="{FF2B5EF4-FFF2-40B4-BE49-F238E27FC236}">
                <a16:creationId xmlns:a16="http://schemas.microsoft.com/office/drawing/2014/main" id="{89CE6015-F8E3-864B-AAB9-790306E1CE47}"/>
              </a:ext>
            </a:extLst>
          </p:cNvPr>
          <p:cNvPicPr>
            <a:picLocks noGrp="1" noChangeAspect="1"/>
          </p:cNvPicPr>
          <p:nvPr>
            <p:ph idx="1"/>
          </p:nvPr>
        </p:nvPicPr>
        <p:blipFill>
          <a:blip r:embed="rId2"/>
          <a:stretch>
            <a:fillRect/>
          </a:stretch>
        </p:blipFill>
        <p:spPr>
          <a:xfrm>
            <a:off x="4265240" y="1026367"/>
            <a:ext cx="6923701" cy="5535877"/>
          </a:xfrm>
        </p:spPr>
      </p:pic>
      <p:sp>
        <p:nvSpPr>
          <p:cNvPr id="4" name="Slide Number Placeholder 3">
            <a:extLst>
              <a:ext uri="{FF2B5EF4-FFF2-40B4-BE49-F238E27FC236}">
                <a16:creationId xmlns:a16="http://schemas.microsoft.com/office/drawing/2014/main" id="{AA77FD3B-0C7D-7142-AE3A-471C000506F6}"/>
              </a:ext>
            </a:extLst>
          </p:cNvPr>
          <p:cNvSpPr>
            <a:spLocks noGrp="1"/>
          </p:cNvSpPr>
          <p:nvPr>
            <p:ph type="sldNum" sz="quarter" idx="12"/>
          </p:nvPr>
        </p:nvSpPr>
        <p:spPr/>
        <p:txBody>
          <a:bodyPr/>
          <a:lstStyle/>
          <a:p>
            <a:fld id="{5D6FF71F-CF6A-4C46-8F9B-61D49EEA70E3}" type="slidenum">
              <a:rPr lang="en-US" smtClean="0"/>
              <a:t>64</a:t>
            </a:fld>
            <a:endParaRPr lang="en-US"/>
          </a:p>
        </p:txBody>
      </p:sp>
      <p:pic>
        <p:nvPicPr>
          <p:cNvPr id="7" name="Picture 6">
            <a:extLst>
              <a:ext uri="{FF2B5EF4-FFF2-40B4-BE49-F238E27FC236}">
                <a16:creationId xmlns:a16="http://schemas.microsoft.com/office/drawing/2014/main" id="{14826D33-D123-904B-9B32-49A077740C93}"/>
              </a:ext>
            </a:extLst>
          </p:cNvPr>
          <p:cNvPicPr>
            <a:picLocks noChangeAspect="1"/>
          </p:cNvPicPr>
          <p:nvPr/>
        </p:nvPicPr>
        <p:blipFill>
          <a:blip r:embed="rId3"/>
          <a:stretch>
            <a:fillRect/>
          </a:stretch>
        </p:blipFill>
        <p:spPr>
          <a:xfrm>
            <a:off x="534389" y="1736484"/>
            <a:ext cx="3379287" cy="4428644"/>
          </a:xfrm>
          <a:prstGeom prst="rect">
            <a:avLst/>
          </a:prstGeom>
        </p:spPr>
      </p:pic>
      <p:sp>
        <p:nvSpPr>
          <p:cNvPr id="9" name="TextBox 8">
            <a:extLst>
              <a:ext uri="{FF2B5EF4-FFF2-40B4-BE49-F238E27FC236}">
                <a16:creationId xmlns:a16="http://schemas.microsoft.com/office/drawing/2014/main" id="{E37C5468-0050-3C44-8421-AC9948CEB57C}"/>
              </a:ext>
            </a:extLst>
          </p:cNvPr>
          <p:cNvSpPr txBox="1"/>
          <p:nvPr/>
        </p:nvSpPr>
        <p:spPr>
          <a:xfrm>
            <a:off x="699513" y="6611779"/>
            <a:ext cx="10792974" cy="246221"/>
          </a:xfrm>
          <a:prstGeom prst="rect">
            <a:avLst/>
          </a:prstGeom>
          <a:noFill/>
        </p:spPr>
        <p:txBody>
          <a:bodyPr wrap="square">
            <a:spAutoFit/>
          </a:bodyPr>
          <a:lstStyle/>
          <a:p>
            <a:pPr algn="ctr">
              <a:spcAft>
                <a:spcPts val="0"/>
              </a:spcAft>
            </a:pPr>
            <a:r>
              <a:rPr lang="en-US" altLang="zh-TW" sz="1000" b="0" dirty="0">
                <a:solidFill>
                  <a:schemeClr val="bg1">
                    <a:lumMod val="65000"/>
                  </a:schemeClr>
                </a:solidFill>
                <a:latin typeface="Calibri" charset="0"/>
                <a:ea typeface="標楷體" charset="-120"/>
              </a:rPr>
              <a:t>Source: Sowmya </a:t>
            </a:r>
            <a:r>
              <a:rPr lang="en-US" altLang="zh-TW" sz="1000" b="0" dirty="0" err="1">
                <a:solidFill>
                  <a:schemeClr val="bg1">
                    <a:lumMod val="65000"/>
                  </a:schemeClr>
                </a:solidFill>
                <a:latin typeface="Calibri" charset="0"/>
                <a:ea typeface="標楷體" charset="-120"/>
              </a:rPr>
              <a:t>Vajjala</a:t>
            </a:r>
            <a:r>
              <a:rPr lang="en-US" altLang="zh-TW" sz="1000" b="0" dirty="0">
                <a:solidFill>
                  <a:schemeClr val="bg1">
                    <a:lumMod val="65000"/>
                  </a:schemeClr>
                </a:solidFill>
                <a:latin typeface="Calibri" charset="0"/>
                <a:ea typeface="標楷體" charset="-120"/>
              </a:rPr>
              <a:t>, Bodhisattwa Majumder, Anuj Gupta (2020), Practical Natural Language Processing: A Comprehensive Guide to Building Real-World NLP Systems, O'Reilly Media.</a:t>
            </a:r>
          </a:p>
        </p:txBody>
      </p:sp>
    </p:spTree>
    <p:extLst>
      <p:ext uri="{BB962C8B-B14F-4D97-AF65-F5344CB8AC3E}">
        <p14:creationId xmlns:p14="http://schemas.microsoft.com/office/powerpoint/2010/main" val="3679757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78BD-4D21-BA4A-B619-84BCB50D2B10}"/>
              </a:ext>
            </a:extLst>
          </p:cNvPr>
          <p:cNvSpPr>
            <a:spLocks noGrp="1"/>
          </p:cNvSpPr>
          <p:nvPr>
            <p:ph type="title"/>
          </p:nvPr>
        </p:nvSpPr>
        <p:spPr>
          <a:xfrm>
            <a:off x="534389" y="135105"/>
            <a:ext cx="11222181" cy="1021892"/>
          </a:xfrm>
        </p:spPr>
        <p:txBody>
          <a:bodyPr>
            <a:normAutofit fontScale="90000"/>
          </a:bodyPr>
          <a:lstStyle/>
          <a:p>
            <a:r>
              <a:rPr lang="en-US" dirty="0"/>
              <a:t>Building Blocks of Language and Applications</a:t>
            </a:r>
          </a:p>
        </p:txBody>
      </p:sp>
      <p:pic>
        <p:nvPicPr>
          <p:cNvPr id="8" name="Content Placeholder 7">
            <a:extLst>
              <a:ext uri="{FF2B5EF4-FFF2-40B4-BE49-F238E27FC236}">
                <a16:creationId xmlns:a16="http://schemas.microsoft.com/office/drawing/2014/main" id="{D17AC5A3-9C70-8E43-9D33-240A7D50CBBD}"/>
              </a:ext>
            </a:extLst>
          </p:cNvPr>
          <p:cNvPicPr>
            <a:picLocks noGrp="1" noChangeAspect="1"/>
          </p:cNvPicPr>
          <p:nvPr>
            <p:ph idx="1"/>
          </p:nvPr>
        </p:nvPicPr>
        <p:blipFill>
          <a:blip r:embed="rId2"/>
          <a:stretch>
            <a:fillRect/>
          </a:stretch>
        </p:blipFill>
        <p:spPr>
          <a:xfrm>
            <a:off x="2519265" y="1189060"/>
            <a:ext cx="6972716" cy="5373184"/>
          </a:xfrm>
        </p:spPr>
      </p:pic>
      <p:sp>
        <p:nvSpPr>
          <p:cNvPr id="4" name="Slide Number Placeholder 3">
            <a:extLst>
              <a:ext uri="{FF2B5EF4-FFF2-40B4-BE49-F238E27FC236}">
                <a16:creationId xmlns:a16="http://schemas.microsoft.com/office/drawing/2014/main" id="{AA77FD3B-0C7D-7142-AE3A-471C000506F6}"/>
              </a:ext>
            </a:extLst>
          </p:cNvPr>
          <p:cNvSpPr>
            <a:spLocks noGrp="1"/>
          </p:cNvSpPr>
          <p:nvPr>
            <p:ph type="sldNum" sz="quarter" idx="12"/>
          </p:nvPr>
        </p:nvSpPr>
        <p:spPr/>
        <p:txBody>
          <a:bodyPr/>
          <a:lstStyle/>
          <a:p>
            <a:fld id="{5D6FF71F-CF6A-4C46-8F9B-61D49EEA70E3}" type="slidenum">
              <a:rPr lang="en-US" smtClean="0"/>
              <a:t>65</a:t>
            </a:fld>
            <a:endParaRPr lang="en-US"/>
          </a:p>
        </p:txBody>
      </p:sp>
      <p:sp>
        <p:nvSpPr>
          <p:cNvPr id="9" name="TextBox 8">
            <a:extLst>
              <a:ext uri="{FF2B5EF4-FFF2-40B4-BE49-F238E27FC236}">
                <a16:creationId xmlns:a16="http://schemas.microsoft.com/office/drawing/2014/main" id="{93E4EBD1-59FC-114D-9CB9-5ED16D0EBD13}"/>
              </a:ext>
            </a:extLst>
          </p:cNvPr>
          <p:cNvSpPr txBox="1"/>
          <p:nvPr/>
        </p:nvSpPr>
        <p:spPr>
          <a:xfrm>
            <a:off x="699513" y="6611779"/>
            <a:ext cx="10792974" cy="246221"/>
          </a:xfrm>
          <a:prstGeom prst="rect">
            <a:avLst/>
          </a:prstGeom>
          <a:noFill/>
        </p:spPr>
        <p:txBody>
          <a:bodyPr wrap="square">
            <a:spAutoFit/>
          </a:bodyPr>
          <a:lstStyle/>
          <a:p>
            <a:pPr algn="ctr">
              <a:spcAft>
                <a:spcPts val="0"/>
              </a:spcAft>
            </a:pPr>
            <a:r>
              <a:rPr lang="en-US" altLang="zh-TW" sz="1000" b="0" dirty="0">
                <a:solidFill>
                  <a:schemeClr val="bg1">
                    <a:lumMod val="65000"/>
                  </a:schemeClr>
                </a:solidFill>
                <a:latin typeface="Calibri" charset="0"/>
                <a:ea typeface="標楷體" charset="-120"/>
              </a:rPr>
              <a:t>Source: Sowmya </a:t>
            </a:r>
            <a:r>
              <a:rPr lang="en-US" altLang="zh-TW" sz="1000" b="0" dirty="0" err="1">
                <a:solidFill>
                  <a:schemeClr val="bg1">
                    <a:lumMod val="65000"/>
                  </a:schemeClr>
                </a:solidFill>
                <a:latin typeface="Calibri" charset="0"/>
                <a:ea typeface="標楷體" charset="-120"/>
              </a:rPr>
              <a:t>Vajjala</a:t>
            </a:r>
            <a:r>
              <a:rPr lang="en-US" altLang="zh-TW" sz="1000" b="0" dirty="0">
                <a:solidFill>
                  <a:schemeClr val="bg1">
                    <a:lumMod val="65000"/>
                  </a:schemeClr>
                </a:solidFill>
                <a:latin typeface="Calibri" charset="0"/>
                <a:ea typeface="標楷體" charset="-120"/>
              </a:rPr>
              <a:t>, Bodhisattwa Majumder, Anuj Gupta (2020), Practical Natural Language Processing: A Comprehensive Guide to Building Real-World NLP Systems, O'Reilly Media.</a:t>
            </a:r>
          </a:p>
        </p:txBody>
      </p:sp>
    </p:spTree>
    <p:extLst>
      <p:ext uri="{BB962C8B-B14F-4D97-AF65-F5344CB8AC3E}">
        <p14:creationId xmlns:p14="http://schemas.microsoft.com/office/powerpoint/2010/main" val="23270904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 The Transformers Timeline</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66</a:t>
            </a:fld>
            <a:endParaRPr lang="en-US"/>
          </a:p>
        </p:txBody>
      </p:sp>
      <p:sp>
        <p:nvSpPr>
          <p:cNvPr id="6" name="TextBox 5">
            <a:extLst>
              <a:ext uri="{FF2B5EF4-FFF2-40B4-BE49-F238E27FC236}">
                <a16:creationId xmlns:a16="http://schemas.microsoft.com/office/drawing/2014/main" id="{AD6DCA31-EAE0-7D40-91E7-DF2EDFC83D6C}"/>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cxnSp>
        <p:nvCxnSpPr>
          <p:cNvPr id="8" name="Straight Arrow Connector 7">
            <a:extLst>
              <a:ext uri="{FF2B5EF4-FFF2-40B4-BE49-F238E27FC236}">
                <a16:creationId xmlns:a16="http://schemas.microsoft.com/office/drawing/2014/main" id="{25B96249-4D2C-C646-9570-3D7DA57F5526}"/>
              </a:ext>
            </a:extLst>
          </p:cNvPr>
          <p:cNvCxnSpPr>
            <a:cxnSpLocks/>
          </p:cNvCxnSpPr>
          <p:nvPr/>
        </p:nvCxnSpPr>
        <p:spPr>
          <a:xfrm>
            <a:off x="397330" y="5016500"/>
            <a:ext cx="11359240" cy="0"/>
          </a:xfrm>
          <a:prstGeom prst="straightConnector1">
            <a:avLst/>
          </a:pr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EE52D7A-23CC-F447-B4BE-B2BA349E26A1}"/>
              </a:ext>
            </a:extLst>
          </p:cNvPr>
          <p:cNvSpPr txBox="1"/>
          <p:nvPr/>
        </p:nvSpPr>
        <p:spPr>
          <a:xfrm>
            <a:off x="214019"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2017</a:t>
            </a:r>
          </a:p>
        </p:txBody>
      </p:sp>
      <p:cxnSp>
        <p:nvCxnSpPr>
          <p:cNvPr id="13" name="Straight Arrow Connector 12">
            <a:extLst>
              <a:ext uri="{FF2B5EF4-FFF2-40B4-BE49-F238E27FC236}">
                <a16:creationId xmlns:a16="http://schemas.microsoft.com/office/drawing/2014/main" id="{CA96C379-7F0F-B743-9C66-E3BF6F000A16}"/>
              </a:ext>
            </a:extLst>
          </p:cNvPr>
          <p:cNvCxnSpPr>
            <a:cxnSpLocks/>
          </p:cNvCxnSpPr>
          <p:nvPr/>
        </p:nvCxnSpPr>
        <p:spPr>
          <a:xfrm flipV="1">
            <a:off x="617334" y="4895813"/>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0DE3A66-6174-0945-BA88-BCCD672122CC}"/>
              </a:ext>
            </a:extLst>
          </p:cNvPr>
          <p:cNvCxnSpPr>
            <a:cxnSpLocks/>
          </p:cNvCxnSpPr>
          <p:nvPr/>
        </p:nvCxnSpPr>
        <p:spPr>
          <a:xfrm flipV="1">
            <a:off x="2954134" y="4913565"/>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0F0D096-B5AC-C842-9E69-9EDAD46BA0A8}"/>
              </a:ext>
            </a:extLst>
          </p:cNvPr>
          <p:cNvCxnSpPr>
            <a:cxnSpLocks/>
          </p:cNvCxnSpPr>
          <p:nvPr/>
        </p:nvCxnSpPr>
        <p:spPr>
          <a:xfrm flipV="1">
            <a:off x="5316334" y="4895813"/>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9BB671-7C82-3D4F-929D-C51A80EE27A1}"/>
              </a:ext>
            </a:extLst>
          </p:cNvPr>
          <p:cNvCxnSpPr>
            <a:cxnSpLocks/>
          </p:cNvCxnSpPr>
          <p:nvPr/>
        </p:nvCxnSpPr>
        <p:spPr>
          <a:xfrm flipV="1">
            <a:off x="7767434" y="4918617"/>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BF391EF-ED29-E740-8D5C-4B050CDDCA84}"/>
              </a:ext>
            </a:extLst>
          </p:cNvPr>
          <p:cNvCxnSpPr>
            <a:cxnSpLocks/>
          </p:cNvCxnSpPr>
          <p:nvPr/>
        </p:nvCxnSpPr>
        <p:spPr>
          <a:xfrm flipV="1">
            <a:off x="10104234" y="4895813"/>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1B570B8-344D-A74F-9AEC-3D98A9D911B2}"/>
              </a:ext>
            </a:extLst>
          </p:cNvPr>
          <p:cNvSpPr txBox="1"/>
          <p:nvPr/>
        </p:nvSpPr>
        <p:spPr>
          <a:xfrm>
            <a:off x="2665118"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2018</a:t>
            </a:r>
          </a:p>
        </p:txBody>
      </p:sp>
      <p:sp>
        <p:nvSpPr>
          <p:cNvPr id="20" name="TextBox 19">
            <a:extLst>
              <a:ext uri="{FF2B5EF4-FFF2-40B4-BE49-F238E27FC236}">
                <a16:creationId xmlns:a16="http://schemas.microsoft.com/office/drawing/2014/main" id="{72DEF7C6-3702-9D44-8BDB-F62D355D6873}"/>
              </a:ext>
            </a:extLst>
          </p:cNvPr>
          <p:cNvSpPr txBox="1"/>
          <p:nvPr/>
        </p:nvSpPr>
        <p:spPr>
          <a:xfrm>
            <a:off x="4913018"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2019</a:t>
            </a:r>
          </a:p>
        </p:txBody>
      </p:sp>
      <p:sp>
        <p:nvSpPr>
          <p:cNvPr id="21" name="TextBox 20">
            <a:extLst>
              <a:ext uri="{FF2B5EF4-FFF2-40B4-BE49-F238E27FC236}">
                <a16:creationId xmlns:a16="http://schemas.microsoft.com/office/drawing/2014/main" id="{06A68BDB-BEB2-034B-A412-82601EB248B9}"/>
              </a:ext>
            </a:extLst>
          </p:cNvPr>
          <p:cNvSpPr txBox="1"/>
          <p:nvPr/>
        </p:nvSpPr>
        <p:spPr>
          <a:xfrm>
            <a:off x="7364118"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2020</a:t>
            </a:r>
          </a:p>
        </p:txBody>
      </p:sp>
      <p:sp>
        <p:nvSpPr>
          <p:cNvPr id="22" name="TextBox 21">
            <a:extLst>
              <a:ext uri="{FF2B5EF4-FFF2-40B4-BE49-F238E27FC236}">
                <a16:creationId xmlns:a16="http://schemas.microsoft.com/office/drawing/2014/main" id="{F2CA0ED8-E637-544D-AA25-B4DC32E60451}"/>
              </a:ext>
            </a:extLst>
          </p:cNvPr>
          <p:cNvSpPr txBox="1"/>
          <p:nvPr/>
        </p:nvSpPr>
        <p:spPr>
          <a:xfrm>
            <a:off x="9700918"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2021</a:t>
            </a:r>
          </a:p>
        </p:txBody>
      </p:sp>
      <p:cxnSp>
        <p:nvCxnSpPr>
          <p:cNvPr id="23" name="Straight Arrow Connector 22">
            <a:extLst>
              <a:ext uri="{FF2B5EF4-FFF2-40B4-BE49-F238E27FC236}">
                <a16:creationId xmlns:a16="http://schemas.microsoft.com/office/drawing/2014/main" id="{E1468AFD-17D9-8841-863B-80C33DAEFCA3}"/>
              </a:ext>
            </a:extLst>
          </p:cNvPr>
          <p:cNvCxnSpPr>
            <a:cxnSpLocks/>
          </p:cNvCxnSpPr>
          <p:nvPr/>
        </p:nvCxnSpPr>
        <p:spPr>
          <a:xfrm flipV="1">
            <a:off x="1760334" y="3859296"/>
            <a:ext cx="0" cy="112114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093B743-3936-6146-A8EC-D168494F5D70}"/>
              </a:ext>
            </a:extLst>
          </p:cNvPr>
          <p:cNvCxnSpPr>
            <a:cxnSpLocks/>
          </p:cNvCxnSpPr>
          <p:nvPr/>
        </p:nvCxnSpPr>
        <p:spPr>
          <a:xfrm flipV="1">
            <a:off x="3209519"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8DE19AB-CD60-F043-9739-2A1C2F9912F0}"/>
              </a:ext>
            </a:extLst>
          </p:cNvPr>
          <p:cNvCxnSpPr>
            <a:cxnSpLocks/>
          </p:cNvCxnSpPr>
          <p:nvPr/>
        </p:nvCxnSpPr>
        <p:spPr>
          <a:xfrm flipV="1">
            <a:off x="4176567"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DFD74AA-1945-3641-9AAD-BDAE7D934652}"/>
              </a:ext>
            </a:extLst>
          </p:cNvPr>
          <p:cNvCxnSpPr>
            <a:cxnSpLocks/>
          </p:cNvCxnSpPr>
          <p:nvPr/>
        </p:nvCxnSpPr>
        <p:spPr>
          <a:xfrm flipV="1">
            <a:off x="4919367"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7DB69E7-9370-1143-BB2A-4E64F454DF3A}"/>
              </a:ext>
            </a:extLst>
          </p:cNvPr>
          <p:cNvCxnSpPr>
            <a:cxnSpLocks/>
          </p:cNvCxnSpPr>
          <p:nvPr/>
        </p:nvCxnSpPr>
        <p:spPr>
          <a:xfrm flipV="1">
            <a:off x="6651185"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D724237-45C0-DE4B-9E14-B9B256F8876C}"/>
              </a:ext>
            </a:extLst>
          </p:cNvPr>
          <p:cNvCxnSpPr>
            <a:cxnSpLocks/>
          </p:cNvCxnSpPr>
          <p:nvPr/>
        </p:nvCxnSpPr>
        <p:spPr>
          <a:xfrm flipV="1">
            <a:off x="7601607"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428BFDE-AB93-C84C-B183-3EFB5F29FEDE}"/>
              </a:ext>
            </a:extLst>
          </p:cNvPr>
          <p:cNvCxnSpPr>
            <a:cxnSpLocks/>
          </p:cNvCxnSpPr>
          <p:nvPr/>
        </p:nvCxnSpPr>
        <p:spPr>
          <a:xfrm flipV="1">
            <a:off x="9100669"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05D0A68-894C-7843-8E0F-4E1EFAC82D57}"/>
              </a:ext>
            </a:extLst>
          </p:cNvPr>
          <p:cNvCxnSpPr>
            <a:cxnSpLocks/>
          </p:cNvCxnSpPr>
          <p:nvPr/>
        </p:nvCxnSpPr>
        <p:spPr>
          <a:xfrm flipV="1">
            <a:off x="1030047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12AAA38-A209-7A4D-AB3D-A56E5041D7D0}"/>
              </a:ext>
            </a:extLst>
          </p:cNvPr>
          <p:cNvCxnSpPr>
            <a:cxnSpLocks/>
          </p:cNvCxnSpPr>
          <p:nvPr/>
        </p:nvCxnSpPr>
        <p:spPr>
          <a:xfrm flipV="1">
            <a:off x="5719649"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B911B9F-527D-0B48-891F-D5A6C9D17CBC}"/>
              </a:ext>
            </a:extLst>
          </p:cNvPr>
          <p:cNvCxnSpPr>
            <a:cxnSpLocks/>
          </p:cNvCxnSpPr>
          <p:nvPr/>
        </p:nvCxnSpPr>
        <p:spPr>
          <a:xfrm flipV="1">
            <a:off x="7364118"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22D0C53-AFCF-924F-B089-F51D34CAA24C}"/>
              </a:ext>
            </a:extLst>
          </p:cNvPr>
          <p:cNvCxnSpPr>
            <a:cxnSpLocks/>
          </p:cNvCxnSpPr>
          <p:nvPr/>
        </p:nvCxnSpPr>
        <p:spPr>
          <a:xfrm flipV="1">
            <a:off x="8680300"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4A467F8-B0E5-9D4D-90BD-9CFF81C27B43}"/>
              </a:ext>
            </a:extLst>
          </p:cNvPr>
          <p:cNvCxnSpPr>
            <a:cxnSpLocks/>
          </p:cNvCxnSpPr>
          <p:nvPr/>
        </p:nvCxnSpPr>
        <p:spPr>
          <a:xfrm flipV="1">
            <a:off x="9231711" y="3267133"/>
            <a:ext cx="0" cy="171331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918D2F9-EB48-2146-A168-AF9B991B11DE}"/>
              </a:ext>
            </a:extLst>
          </p:cNvPr>
          <p:cNvCxnSpPr>
            <a:cxnSpLocks/>
          </p:cNvCxnSpPr>
          <p:nvPr/>
        </p:nvCxnSpPr>
        <p:spPr>
          <a:xfrm flipV="1">
            <a:off x="11326518"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D48E717-FFC3-E846-B68C-B4BD33F754F3}"/>
              </a:ext>
            </a:extLst>
          </p:cNvPr>
          <p:cNvSpPr txBox="1"/>
          <p:nvPr/>
        </p:nvSpPr>
        <p:spPr>
          <a:xfrm>
            <a:off x="838713" y="3304213"/>
            <a:ext cx="174349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Transformer</a:t>
            </a:r>
          </a:p>
        </p:txBody>
      </p:sp>
      <p:sp>
        <p:nvSpPr>
          <p:cNvPr id="43" name="TextBox 42">
            <a:extLst>
              <a:ext uri="{FF2B5EF4-FFF2-40B4-BE49-F238E27FC236}">
                <a16:creationId xmlns:a16="http://schemas.microsoft.com/office/drawing/2014/main" id="{723C46F9-B8D2-B841-9096-DC722F135F50}"/>
              </a:ext>
            </a:extLst>
          </p:cNvPr>
          <p:cNvSpPr txBox="1"/>
          <p:nvPr/>
        </p:nvSpPr>
        <p:spPr>
          <a:xfrm>
            <a:off x="3783000" y="3304213"/>
            <a:ext cx="695127"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a:t>
            </a:r>
          </a:p>
        </p:txBody>
      </p:sp>
      <p:sp>
        <p:nvSpPr>
          <p:cNvPr id="44" name="TextBox 43">
            <a:extLst>
              <a:ext uri="{FF2B5EF4-FFF2-40B4-BE49-F238E27FC236}">
                <a16:creationId xmlns:a16="http://schemas.microsoft.com/office/drawing/2014/main" id="{DF09B523-07D7-2944-9856-9D6EB396DE0A}"/>
              </a:ext>
            </a:extLst>
          </p:cNvPr>
          <p:cNvSpPr txBox="1"/>
          <p:nvPr/>
        </p:nvSpPr>
        <p:spPr>
          <a:xfrm>
            <a:off x="5238682"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GPT-2</a:t>
            </a:r>
          </a:p>
        </p:txBody>
      </p:sp>
      <p:sp>
        <p:nvSpPr>
          <p:cNvPr id="45" name="TextBox 44">
            <a:extLst>
              <a:ext uri="{FF2B5EF4-FFF2-40B4-BE49-F238E27FC236}">
                <a16:creationId xmlns:a16="http://schemas.microsoft.com/office/drawing/2014/main" id="{BFE54638-214A-D541-A1A8-59E396CAEC34}"/>
              </a:ext>
            </a:extLst>
          </p:cNvPr>
          <p:cNvSpPr txBox="1"/>
          <p:nvPr/>
        </p:nvSpPr>
        <p:spPr>
          <a:xfrm>
            <a:off x="6433579" y="3304213"/>
            <a:ext cx="1587229"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DistrilBERT</a:t>
            </a:r>
            <a:endParaRPr lang="en-US" sz="2400" b="1"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867D1324-1BE2-E24F-BC38-1C3774125629}"/>
              </a:ext>
            </a:extLst>
          </p:cNvPr>
          <p:cNvSpPr txBox="1"/>
          <p:nvPr/>
        </p:nvSpPr>
        <p:spPr>
          <a:xfrm>
            <a:off x="8035729"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GPT-3</a:t>
            </a:r>
          </a:p>
        </p:txBody>
      </p:sp>
      <p:sp>
        <p:nvSpPr>
          <p:cNvPr id="47" name="TextBox 46">
            <a:extLst>
              <a:ext uri="{FF2B5EF4-FFF2-40B4-BE49-F238E27FC236}">
                <a16:creationId xmlns:a16="http://schemas.microsoft.com/office/drawing/2014/main" id="{42414A64-A267-5F40-9290-85386F6B81A1}"/>
              </a:ext>
            </a:extLst>
          </p:cNvPr>
          <p:cNvSpPr txBox="1"/>
          <p:nvPr/>
        </p:nvSpPr>
        <p:spPr>
          <a:xfrm>
            <a:off x="9104165" y="2769499"/>
            <a:ext cx="49244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T5</a:t>
            </a:r>
          </a:p>
        </p:txBody>
      </p:sp>
      <p:sp>
        <p:nvSpPr>
          <p:cNvPr id="48" name="TextBox 47">
            <a:extLst>
              <a:ext uri="{FF2B5EF4-FFF2-40B4-BE49-F238E27FC236}">
                <a16:creationId xmlns:a16="http://schemas.microsoft.com/office/drawing/2014/main" id="{6CA9C0ED-6352-DB4F-B661-897B535079C8}"/>
              </a:ext>
            </a:extLst>
          </p:cNvPr>
          <p:cNvSpPr txBox="1"/>
          <p:nvPr/>
        </p:nvSpPr>
        <p:spPr>
          <a:xfrm>
            <a:off x="10890885" y="3304213"/>
            <a:ext cx="871265"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GPT-J</a:t>
            </a:r>
          </a:p>
        </p:txBody>
      </p:sp>
      <p:sp>
        <p:nvSpPr>
          <p:cNvPr id="49" name="TextBox 48">
            <a:extLst>
              <a:ext uri="{FF2B5EF4-FFF2-40B4-BE49-F238E27FC236}">
                <a16:creationId xmlns:a16="http://schemas.microsoft.com/office/drawing/2014/main" id="{60DB067C-6032-BC44-9479-F708EFA84481}"/>
              </a:ext>
            </a:extLst>
          </p:cNvPr>
          <p:cNvSpPr txBox="1"/>
          <p:nvPr/>
        </p:nvSpPr>
        <p:spPr>
          <a:xfrm>
            <a:off x="2514436" y="2208903"/>
            <a:ext cx="110799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ULMFit</a:t>
            </a:r>
            <a:endParaRPr lang="en-US" sz="2400" b="1" dirty="0">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4B135F35-E003-2D4D-909B-5B1B2E34499C}"/>
              </a:ext>
            </a:extLst>
          </p:cNvPr>
          <p:cNvSpPr txBox="1"/>
          <p:nvPr/>
        </p:nvSpPr>
        <p:spPr>
          <a:xfrm>
            <a:off x="4503934" y="2208903"/>
            <a:ext cx="830868"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BERT</a:t>
            </a:r>
          </a:p>
        </p:txBody>
      </p:sp>
      <p:sp>
        <p:nvSpPr>
          <p:cNvPr id="51" name="TextBox 50">
            <a:extLst>
              <a:ext uri="{FF2B5EF4-FFF2-40B4-BE49-F238E27FC236}">
                <a16:creationId xmlns:a16="http://schemas.microsoft.com/office/drawing/2014/main" id="{284FF93B-3391-1744-BABD-AE1C37F25702}"/>
              </a:ext>
            </a:extLst>
          </p:cNvPr>
          <p:cNvSpPr txBox="1"/>
          <p:nvPr/>
        </p:nvSpPr>
        <p:spPr>
          <a:xfrm>
            <a:off x="5926147" y="2208903"/>
            <a:ext cx="129272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RoBERTa</a:t>
            </a:r>
            <a:endParaRPr lang="en-US" sz="2400" b="1" dirty="0">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0C47DED8-634F-5147-9E47-4FC9BB84EFD1}"/>
              </a:ext>
            </a:extLst>
          </p:cNvPr>
          <p:cNvSpPr txBox="1"/>
          <p:nvPr/>
        </p:nvSpPr>
        <p:spPr>
          <a:xfrm>
            <a:off x="7195404" y="2208903"/>
            <a:ext cx="102143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XLM-R</a:t>
            </a:r>
          </a:p>
        </p:txBody>
      </p:sp>
      <p:sp>
        <p:nvSpPr>
          <p:cNvPr id="53" name="TextBox 52">
            <a:extLst>
              <a:ext uri="{FF2B5EF4-FFF2-40B4-BE49-F238E27FC236}">
                <a16:creationId xmlns:a16="http://schemas.microsoft.com/office/drawing/2014/main" id="{2DC5B282-8184-E446-B00A-5162705D5ABE}"/>
              </a:ext>
            </a:extLst>
          </p:cNvPr>
          <p:cNvSpPr txBox="1"/>
          <p:nvPr/>
        </p:nvSpPr>
        <p:spPr>
          <a:xfrm>
            <a:off x="8387830" y="2208903"/>
            <a:ext cx="1309333"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DeBERTa</a:t>
            </a:r>
            <a:endParaRPr lang="en-US" sz="2400" b="1"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CD2E0594-BADB-0C4C-96B0-201FE5009344}"/>
              </a:ext>
            </a:extLst>
          </p:cNvPr>
          <p:cNvSpPr txBox="1"/>
          <p:nvPr/>
        </p:nvSpPr>
        <p:spPr>
          <a:xfrm>
            <a:off x="9612729" y="2208903"/>
            <a:ext cx="129125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GPT-Neo</a:t>
            </a:r>
          </a:p>
        </p:txBody>
      </p:sp>
      <p:sp>
        <p:nvSpPr>
          <p:cNvPr id="55" name="TextBox 54">
            <a:extLst>
              <a:ext uri="{FF2B5EF4-FFF2-40B4-BE49-F238E27FC236}">
                <a16:creationId xmlns:a16="http://schemas.microsoft.com/office/drawing/2014/main" id="{CAB59A2F-DD79-B143-B7D3-94445E67EC8D}"/>
              </a:ext>
            </a:extLst>
          </p:cNvPr>
          <p:cNvSpPr txBox="1"/>
          <p:nvPr/>
        </p:nvSpPr>
        <p:spPr>
          <a:xfrm>
            <a:off x="11326517"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2022</a:t>
            </a:r>
          </a:p>
        </p:txBody>
      </p:sp>
    </p:spTree>
    <p:extLst>
      <p:ext uri="{BB962C8B-B14F-4D97-AF65-F5344CB8AC3E}">
        <p14:creationId xmlns:p14="http://schemas.microsoft.com/office/powerpoint/2010/main" val="5840877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Arrow Connector 67">
            <a:extLst>
              <a:ext uri="{FF2B5EF4-FFF2-40B4-BE49-F238E27FC236}">
                <a16:creationId xmlns:a16="http://schemas.microsoft.com/office/drawing/2014/main" id="{6F01DB9F-B8F7-9346-A3C8-3A300D181C9C}"/>
              </a:ext>
            </a:extLst>
          </p:cNvPr>
          <p:cNvCxnSpPr>
            <a:cxnSpLocks/>
            <a:endCxn id="37" idx="0"/>
          </p:cNvCxnSpPr>
          <p:nvPr/>
        </p:nvCxnSpPr>
        <p:spPr>
          <a:xfrm>
            <a:off x="3514214" y="2853359"/>
            <a:ext cx="0" cy="304187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26928B4-B7F9-BB4C-9D9A-44B21C19448E}"/>
              </a:ext>
            </a:extLst>
          </p:cNvPr>
          <p:cNvCxnSpPr>
            <a:cxnSpLocks/>
            <a:stCxn id="41" idx="2"/>
            <a:endCxn id="45" idx="0"/>
          </p:cNvCxnSpPr>
          <p:nvPr/>
        </p:nvCxnSpPr>
        <p:spPr>
          <a:xfrm>
            <a:off x="8837492" y="2892679"/>
            <a:ext cx="0" cy="1571405"/>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2135D5E-5DB0-CE4D-91E4-1F75679BF6BD}"/>
              </a:ext>
            </a:extLst>
          </p:cNvPr>
          <p:cNvCxnSpPr>
            <a:cxnSpLocks/>
            <a:stCxn id="24" idx="2"/>
            <a:endCxn id="30" idx="0"/>
          </p:cNvCxnSpPr>
          <p:nvPr/>
        </p:nvCxnSpPr>
        <p:spPr>
          <a:xfrm>
            <a:off x="6204976" y="2904584"/>
            <a:ext cx="13677" cy="155950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972352D4-DA19-B546-8DE0-73C4FD961818}"/>
              </a:ext>
            </a:extLst>
          </p:cNvPr>
          <p:cNvSpPr/>
          <p:nvPr/>
        </p:nvSpPr>
        <p:spPr>
          <a:xfrm>
            <a:off x="4140201" y="792383"/>
            <a:ext cx="4114800" cy="1259163"/>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b="1" dirty="0">
              <a:solidFill>
                <a:schemeClr val="tx1"/>
              </a:solidFill>
            </a:endParaRPr>
          </a:p>
        </p:txBody>
      </p:sp>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Transformer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67</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8" name="Rounded Rectangle 7">
            <a:extLst>
              <a:ext uri="{FF2B5EF4-FFF2-40B4-BE49-F238E27FC236}">
                <a16:creationId xmlns:a16="http://schemas.microsoft.com/office/drawing/2014/main" id="{B4C85BF3-9229-E14E-B39C-2B5D3F264C4E}"/>
              </a:ext>
            </a:extLst>
          </p:cNvPr>
          <p:cNvSpPr/>
          <p:nvPr/>
        </p:nvSpPr>
        <p:spPr>
          <a:xfrm>
            <a:off x="4312796" y="1370309"/>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Encoder</a:t>
            </a:r>
          </a:p>
        </p:txBody>
      </p:sp>
      <p:cxnSp>
        <p:nvCxnSpPr>
          <p:cNvPr id="18" name="Straight Arrow Connector 17">
            <a:extLst>
              <a:ext uri="{FF2B5EF4-FFF2-40B4-BE49-F238E27FC236}">
                <a16:creationId xmlns:a16="http://schemas.microsoft.com/office/drawing/2014/main" id="{553CE586-6A02-0F42-AA32-5F47E69963FD}"/>
              </a:ext>
            </a:extLst>
          </p:cNvPr>
          <p:cNvCxnSpPr>
            <a:cxnSpLocks/>
            <a:stCxn id="26" idx="2"/>
            <a:endCxn id="24" idx="0"/>
          </p:cNvCxnSpPr>
          <p:nvPr/>
        </p:nvCxnSpPr>
        <p:spPr>
          <a:xfrm>
            <a:off x="6197601" y="2051546"/>
            <a:ext cx="7375" cy="27772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B544C86F-73CA-D541-BE92-2E7FAC60AF83}"/>
              </a:ext>
            </a:extLst>
          </p:cNvPr>
          <p:cNvSpPr/>
          <p:nvPr/>
        </p:nvSpPr>
        <p:spPr>
          <a:xfrm>
            <a:off x="6348462" y="1370309"/>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Decoder</a:t>
            </a:r>
          </a:p>
        </p:txBody>
      </p:sp>
      <p:sp>
        <p:nvSpPr>
          <p:cNvPr id="24" name="Rounded Rectangle 23">
            <a:extLst>
              <a:ext uri="{FF2B5EF4-FFF2-40B4-BE49-F238E27FC236}">
                <a16:creationId xmlns:a16="http://schemas.microsoft.com/office/drawing/2014/main" id="{1FA94EFE-97DF-A74E-80E2-D1E42679CFCC}"/>
              </a:ext>
            </a:extLst>
          </p:cNvPr>
          <p:cNvSpPr/>
          <p:nvPr/>
        </p:nvSpPr>
        <p:spPr>
          <a:xfrm>
            <a:off x="5325304" y="232926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T5</a:t>
            </a:r>
          </a:p>
        </p:txBody>
      </p:sp>
      <p:sp>
        <p:nvSpPr>
          <p:cNvPr id="28" name="Rounded Rectangle 27">
            <a:extLst>
              <a:ext uri="{FF2B5EF4-FFF2-40B4-BE49-F238E27FC236}">
                <a16:creationId xmlns:a16="http://schemas.microsoft.com/office/drawing/2014/main" id="{739645F3-818D-894A-9CCA-85D43083099F}"/>
              </a:ext>
            </a:extLst>
          </p:cNvPr>
          <p:cNvSpPr/>
          <p:nvPr/>
        </p:nvSpPr>
        <p:spPr>
          <a:xfrm>
            <a:off x="5338981" y="3032936"/>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BART</a:t>
            </a:r>
          </a:p>
        </p:txBody>
      </p:sp>
      <p:sp>
        <p:nvSpPr>
          <p:cNvPr id="29" name="Rounded Rectangle 28">
            <a:extLst>
              <a:ext uri="{FF2B5EF4-FFF2-40B4-BE49-F238E27FC236}">
                <a16:creationId xmlns:a16="http://schemas.microsoft.com/office/drawing/2014/main" id="{CB3019F1-625D-BC43-96A7-1FD0DA7587F5}"/>
              </a:ext>
            </a:extLst>
          </p:cNvPr>
          <p:cNvSpPr/>
          <p:nvPr/>
        </p:nvSpPr>
        <p:spPr>
          <a:xfrm>
            <a:off x="5338981" y="3748510"/>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M2M-100</a:t>
            </a:r>
          </a:p>
        </p:txBody>
      </p:sp>
      <p:sp>
        <p:nvSpPr>
          <p:cNvPr id="30" name="Rounded Rectangle 29">
            <a:extLst>
              <a:ext uri="{FF2B5EF4-FFF2-40B4-BE49-F238E27FC236}">
                <a16:creationId xmlns:a16="http://schemas.microsoft.com/office/drawing/2014/main" id="{10D8A875-92AB-E549-B028-943A063F05ED}"/>
              </a:ext>
            </a:extLst>
          </p:cNvPr>
          <p:cNvSpPr/>
          <p:nvPr/>
        </p:nvSpPr>
        <p:spPr>
          <a:xfrm>
            <a:off x="5338981" y="4464084"/>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tx1"/>
                </a:solidFill>
              </a:rPr>
              <a:t>BigBird</a:t>
            </a:r>
            <a:endParaRPr lang="en-US" sz="2400" b="1" dirty="0">
              <a:solidFill>
                <a:schemeClr val="tx1"/>
              </a:solidFill>
            </a:endParaRPr>
          </a:p>
        </p:txBody>
      </p:sp>
      <p:sp>
        <p:nvSpPr>
          <p:cNvPr id="31" name="Rounded Rectangle 30">
            <a:extLst>
              <a:ext uri="{FF2B5EF4-FFF2-40B4-BE49-F238E27FC236}">
                <a16:creationId xmlns:a16="http://schemas.microsoft.com/office/drawing/2014/main" id="{32D81B0E-4AA7-2848-9B3A-C2CD5D395471}"/>
              </a:ext>
            </a:extLst>
          </p:cNvPr>
          <p:cNvSpPr/>
          <p:nvPr/>
        </p:nvSpPr>
        <p:spPr>
          <a:xfrm>
            <a:off x="2634542"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BERT</a:t>
            </a:r>
          </a:p>
        </p:txBody>
      </p:sp>
      <p:sp>
        <p:nvSpPr>
          <p:cNvPr id="32" name="Rounded Rectangle 31">
            <a:extLst>
              <a:ext uri="{FF2B5EF4-FFF2-40B4-BE49-F238E27FC236}">
                <a16:creationId xmlns:a16="http://schemas.microsoft.com/office/drawing/2014/main" id="{E025668F-FD57-F746-9682-25687C7A170F}"/>
              </a:ext>
            </a:extLst>
          </p:cNvPr>
          <p:cNvSpPr/>
          <p:nvPr/>
        </p:nvSpPr>
        <p:spPr>
          <a:xfrm>
            <a:off x="576444"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DistilBERT</a:t>
            </a:r>
            <a:endParaRPr lang="en-US" sz="2400" b="1" dirty="0">
              <a:solidFill>
                <a:schemeClr val="bg1"/>
              </a:solidFill>
            </a:endParaRPr>
          </a:p>
        </p:txBody>
      </p:sp>
      <p:sp>
        <p:nvSpPr>
          <p:cNvPr id="33" name="Rounded Rectangle 32">
            <a:extLst>
              <a:ext uri="{FF2B5EF4-FFF2-40B4-BE49-F238E27FC236}">
                <a16:creationId xmlns:a16="http://schemas.microsoft.com/office/drawing/2014/main" id="{3FECC75C-5389-6C42-95D1-AE83F66D2FC9}"/>
              </a:ext>
            </a:extLst>
          </p:cNvPr>
          <p:cNvSpPr/>
          <p:nvPr/>
        </p:nvSpPr>
        <p:spPr>
          <a:xfrm>
            <a:off x="2634542" y="3032936"/>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RoBERTa</a:t>
            </a:r>
            <a:endParaRPr lang="en-US" sz="2400" b="1" dirty="0">
              <a:solidFill>
                <a:schemeClr val="bg1"/>
              </a:solidFill>
            </a:endParaRPr>
          </a:p>
        </p:txBody>
      </p:sp>
      <p:sp>
        <p:nvSpPr>
          <p:cNvPr id="34" name="Rounded Rectangle 33">
            <a:extLst>
              <a:ext uri="{FF2B5EF4-FFF2-40B4-BE49-F238E27FC236}">
                <a16:creationId xmlns:a16="http://schemas.microsoft.com/office/drawing/2014/main" id="{A565FC37-68FA-2444-A309-D620C431483B}"/>
              </a:ext>
            </a:extLst>
          </p:cNvPr>
          <p:cNvSpPr/>
          <p:nvPr/>
        </p:nvSpPr>
        <p:spPr>
          <a:xfrm>
            <a:off x="2634542" y="3748510"/>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a:t>
            </a:r>
          </a:p>
        </p:txBody>
      </p:sp>
      <p:sp>
        <p:nvSpPr>
          <p:cNvPr id="35" name="Rounded Rectangle 34">
            <a:extLst>
              <a:ext uri="{FF2B5EF4-FFF2-40B4-BE49-F238E27FC236}">
                <a16:creationId xmlns:a16="http://schemas.microsoft.com/office/drawing/2014/main" id="{6CEB0521-F2C6-7641-BAB8-6788B158ECF8}"/>
              </a:ext>
            </a:extLst>
          </p:cNvPr>
          <p:cNvSpPr/>
          <p:nvPr/>
        </p:nvSpPr>
        <p:spPr>
          <a:xfrm>
            <a:off x="2634542" y="4464084"/>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ALBERT</a:t>
            </a:r>
          </a:p>
        </p:txBody>
      </p:sp>
      <p:sp>
        <p:nvSpPr>
          <p:cNvPr id="36" name="Rounded Rectangle 35">
            <a:extLst>
              <a:ext uri="{FF2B5EF4-FFF2-40B4-BE49-F238E27FC236}">
                <a16:creationId xmlns:a16="http://schemas.microsoft.com/office/drawing/2014/main" id="{B3A06231-4415-EA4F-9334-7E5C0210EB08}"/>
              </a:ext>
            </a:extLst>
          </p:cNvPr>
          <p:cNvSpPr/>
          <p:nvPr/>
        </p:nvSpPr>
        <p:spPr>
          <a:xfrm>
            <a:off x="2634542" y="5179658"/>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ELECTRA</a:t>
            </a:r>
          </a:p>
        </p:txBody>
      </p:sp>
      <p:sp>
        <p:nvSpPr>
          <p:cNvPr id="37" name="Rounded Rectangle 36">
            <a:extLst>
              <a:ext uri="{FF2B5EF4-FFF2-40B4-BE49-F238E27FC236}">
                <a16:creationId xmlns:a16="http://schemas.microsoft.com/office/drawing/2014/main" id="{435E01B1-DABE-8C43-9CFA-BCA4EFD04815}"/>
              </a:ext>
            </a:extLst>
          </p:cNvPr>
          <p:cNvSpPr/>
          <p:nvPr/>
        </p:nvSpPr>
        <p:spPr>
          <a:xfrm>
            <a:off x="2634542" y="5895231"/>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DeBERTa</a:t>
            </a:r>
            <a:endParaRPr lang="en-US" sz="2400" b="1" dirty="0">
              <a:solidFill>
                <a:schemeClr val="bg1"/>
              </a:solidFill>
            </a:endParaRPr>
          </a:p>
        </p:txBody>
      </p:sp>
      <p:sp>
        <p:nvSpPr>
          <p:cNvPr id="38" name="Rounded Rectangle 37">
            <a:extLst>
              <a:ext uri="{FF2B5EF4-FFF2-40B4-BE49-F238E27FC236}">
                <a16:creationId xmlns:a16="http://schemas.microsoft.com/office/drawing/2014/main" id="{B9A792FB-5D6F-464C-A9A5-1FD136036352}"/>
              </a:ext>
            </a:extLst>
          </p:cNvPr>
          <p:cNvSpPr/>
          <p:nvPr/>
        </p:nvSpPr>
        <p:spPr>
          <a:xfrm>
            <a:off x="576444" y="3750867"/>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XLM-R</a:t>
            </a:r>
          </a:p>
        </p:txBody>
      </p:sp>
      <p:sp>
        <p:nvSpPr>
          <p:cNvPr id="41" name="Rounded Rectangle 40">
            <a:extLst>
              <a:ext uri="{FF2B5EF4-FFF2-40B4-BE49-F238E27FC236}">
                <a16:creationId xmlns:a16="http://schemas.microsoft.com/office/drawing/2014/main" id="{4804B8AD-8829-184A-A874-6342B87D8AA4}"/>
              </a:ext>
            </a:extLst>
          </p:cNvPr>
          <p:cNvSpPr/>
          <p:nvPr/>
        </p:nvSpPr>
        <p:spPr>
          <a:xfrm>
            <a:off x="7957820" y="2317362"/>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a:t>
            </a:r>
          </a:p>
        </p:txBody>
      </p:sp>
      <p:sp>
        <p:nvSpPr>
          <p:cNvPr id="42" name="Rounded Rectangle 41">
            <a:extLst>
              <a:ext uri="{FF2B5EF4-FFF2-40B4-BE49-F238E27FC236}">
                <a16:creationId xmlns:a16="http://schemas.microsoft.com/office/drawing/2014/main" id="{59903450-B93F-1A4C-B22E-0E02C11FA91B}"/>
              </a:ext>
            </a:extLst>
          </p:cNvPr>
          <p:cNvSpPr/>
          <p:nvPr/>
        </p:nvSpPr>
        <p:spPr>
          <a:xfrm>
            <a:off x="7957820" y="3032936"/>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GPT-2</a:t>
            </a:r>
          </a:p>
        </p:txBody>
      </p:sp>
      <p:sp>
        <p:nvSpPr>
          <p:cNvPr id="43" name="Rounded Rectangle 42">
            <a:extLst>
              <a:ext uri="{FF2B5EF4-FFF2-40B4-BE49-F238E27FC236}">
                <a16:creationId xmlns:a16="http://schemas.microsoft.com/office/drawing/2014/main" id="{AE606D0E-8507-964D-B775-AE25F89E90B5}"/>
              </a:ext>
            </a:extLst>
          </p:cNvPr>
          <p:cNvSpPr/>
          <p:nvPr/>
        </p:nvSpPr>
        <p:spPr>
          <a:xfrm>
            <a:off x="9887873" y="303333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CTRL</a:t>
            </a:r>
          </a:p>
        </p:txBody>
      </p:sp>
      <p:sp>
        <p:nvSpPr>
          <p:cNvPr id="44" name="Rounded Rectangle 43">
            <a:extLst>
              <a:ext uri="{FF2B5EF4-FFF2-40B4-BE49-F238E27FC236}">
                <a16:creationId xmlns:a16="http://schemas.microsoft.com/office/drawing/2014/main" id="{47F98176-A18D-4944-89F5-D8737FEAF475}"/>
              </a:ext>
            </a:extLst>
          </p:cNvPr>
          <p:cNvSpPr/>
          <p:nvPr/>
        </p:nvSpPr>
        <p:spPr>
          <a:xfrm>
            <a:off x="7957820" y="3748510"/>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GPT-3</a:t>
            </a:r>
          </a:p>
        </p:txBody>
      </p:sp>
      <p:sp>
        <p:nvSpPr>
          <p:cNvPr id="45" name="Rounded Rectangle 44">
            <a:extLst>
              <a:ext uri="{FF2B5EF4-FFF2-40B4-BE49-F238E27FC236}">
                <a16:creationId xmlns:a16="http://schemas.microsoft.com/office/drawing/2014/main" id="{541DCF14-6322-174E-A036-D4E73B7CDBF5}"/>
              </a:ext>
            </a:extLst>
          </p:cNvPr>
          <p:cNvSpPr/>
          <p:nvPr/>
        </p:nvSpPr>
        <p:spPr>
          <a:xfrm>
            <a:off x="7957820" y="446408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GPT-Neo</a:t>
            </a:r>
          </a:p>
        </p:txBody>
      </p:sp>
      <p:sp>
        <p:nvSpPr>
          <p:cNvPr id="46" name="Rounded Rectangle 45">
            <a:extLst>
              <a:ext uri="{FF2B5EF4-FFF2-40B4-BE49-F238E27FC236}">
                <a16:creationId xmlns:a16="http://schemas.microsoft.com/office/drawing/2014/main" id="{2FD4E888-24E6-7F40-A150-4B6E4C0A67C1}"/>
              </a:ext>
            </a:extLst>
          </p:cNvPr>
          <p:cNvSpPr/>
          <p:nvPr/>
        </p:nvSpPr>
        <p:spPr>
          <a:xfrm>
            <a:off x="9887873" y="446408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GPT-J</a:t>
            </a:r>
          </a:p>
        </p:txBody>
      </p:sp>
      <p:sp>
        <p:nvSpPr>
          <p:cNvPr id="47" name="TextBox 46">
            <a:extLst>
              <a:ext uri="{FF2B5EF4-FFF2-40B4-BE49-F238E27FC236}">
                <a16:creationId xmlns:a16="http://schemas.microsoft.com/office/drawing/2014/main" id="{546DF64F-43D2-F044-A563-2F25F52FE61A}"/>
              </a:ext>
            </a:extLst>
          </p:cNvPr>
          <p:cNvSpPr txBox="1"/>
          <p:nvPr/>
        </p:nvSpPr>
        <p:spPr>
          <a:xfrm>
            <a:off x="4976799" y="712442"/>
            <a:ext cx="2522101"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Transformer</a:t>
            </a:r>
          </a:p>
        </p:txBody>
      </p:sp>
      <p:cxnSp>
        <p:nvCxnSpPr>
          <p:cNvPr id="51" name="Elbow Connector 50">
            <a:extLst>
              <a:ext uri="{FF2B5EF4-FFF2-40B4-BE49-F238E27FC236}">
                <a16:creationId xmlns:a16="http://schemas.microsoft.com/office/drawing/2014/main" id="{9AB5C071-BE1A-1F41-8D06-F510357193AF}"/>
              </a:ext>
            </a:extLst>
          </p:cNvPr>
          <p:cNvCxnSpPr>
            <a:cxnSpLocks/>
            <a:stCxn id="26" idx="3"/>
            <a:endCxn id="41" idx="0"/>
          </p:cNvCxnSpPr>
          <p:nvPr/>
        </p:nvCxnSpPr>
        <p:spPr>
          <a:xfrm>
            <a:off x="8255001" y="1421965"/>
            <a:ext cx="582491"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2D7418E8-A7BC-234C-B78C-C2B48CA1FECB}"/>
              </a:ext>
            </a:extLst>
          </p:cNvPr>
          <p:cNvCxnSpPr>
            <a:cxnSpLocks/>
            <a:stCxn id="26" idx="1"/>
            <a:endCxn id="31" idx="0"/>
          </p:cNvCxnSpPr>
          <p:nvPr/>
        </p:nvCxnSpPr>
        <p:spPr>
          <a:xfrm rot="10800000" flipV="1">
            <a:off x="3514215" y="1421964"/>
            <a:ext cx="625987"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BEA54D2-2B2E-5148-B36F-9370220CD0F1}"/>
              </a:ext>
            </a:extLst>
          </p:cNvPr>
          <p:cNvCxnSpPr>
            <a:cxnSpLocks/>
            <a:stCxn id="31" idx="1"/>
            <a:endCxn id="32" idx="3"/>
          </p:cNvCxnSpPr>
          <p:nvPr/>
        </p:nvCxnSpPr>
        <p:spPr>
          <a:xfrm flipH="1">
            <a:off x="2335788" y="2605021"/>
            <a:ext cx="298754"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84F7DFE-C069-4344-AD15-EC340CCCA659}"/>
              </a:ext>
            </a:extLst>
          </p:cNvPr>
          <p:cNvCxnSpPr>
            <a:cxnSpLocks/>
            <a:stCxn id="34" idx="1"/>
            <a:endCxn id="38" idx="3"/>
          </p:cNvCxnSpPr>
          <p:nvPr/>
        </p:nvCxnSpPr>
        <p:spPr>
          <a:xfrm flipH="1">
            <a:off x="2335788" y="4036169"/>
            <a:ext cx="298754" cy="235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540001B-0531-124A-AC5B-FC8AE4BCC698}"/>
              </a:ext>
            </a:extLst>
          </p:cNvPr>
          <p:cNvCxnSpPr>
            <a:cxnSpLocks/>
            <a:stCxn id="43" idx="1"/>
            <a:endCxn id="42" idx="3"/>
          </p:cNvCxnSpPr>
          <p:nvPr/>
        </p:nvCxnSpPr>
        <p:spPr>
          <a:xfrm flipH="1" flipV="1">
            <a:off x="9717164" y="3320595"/>
            <a:ext cx="170709" cy="39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114DC8A-7088-4B4E-ADF6-86D52C1BCA58}"/>
              </a:ext>
            </a:extLst>
          </p:cNvPr>
          <p:cNvCxnSpPr>
            <a:cxnSpLocks/>
            <a:stCxn id="46" idx="1"/>
            <a:endCxn id="45" idx="3"/>
          </p:cNvCxnSpPr>
          <p:nvPr/>
        </p:nvCxnSpPr>
        <p:spPr>
          <a:xfrm flipH="1">
            <a:off x="9717164" y="4751742"/>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0A2329E-CD6D-5249-BBB5-13C353C006C3}"/>
              </a:ext>
            </a:extLst>
          </p:cNvPr>
          <p:cNvCxnSpPr>
            <a:cxnSpLocks/>
            <a:stCxn id="23" idx="1"/>
            <a:endCxn id="8" idx="3"/>
          </p:cNvCxnSpPr>
          <p:nvPr/>
        </p:nvCxnSpPr>
        <p:spPr>
          <a:xfrm flipH="1">
            <a:off x="6072140" y="1657968"/>
            <a:ext cx="276322"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6761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66EE2-23DB-8847-BAAB-EBC698CE584F}"/>
              </a:ext>
            </a:extLst>
          </p:cNvPr>
          <p:cNvSpPr>
            <a:spLocks noGrp="1"/>
          </p:cNvSpPr>
          <p:nvPr>
            <p:ph type="title"/>
          </p:nvPr>
        </p:nvSpPr>
        <p:spPr>
          <a:xfrm>
            <a:off x="500211" y="100455"/>
            <a:ext cx="11028784" cy="975394"/>
          </a:xfrm>
        </p:spPr>
        <p:txBody>
          <a:bodyPr>
            <a:normAutofit/>
          </a:bodyPr>
          <a:lstStyle/>
          <a:p>
            <a:r>
              <a:rPr lang="en-US" dirty="0">
                <a:solidFill>
                  <a:schemeClr val="accent1"/>
                </a:solidFill>
              </a:rPr>
              <a:t>Transformers Pre-trained Language Model </a:t>
            </a:r>
          </a:p>
        </p:txBody>
      </p:sp>
      <p:sp>
        <p:nvSpPr>
          <p:cNvPr id="4" name="Slide Number Placeholder 3">
            <a:extLst>
              <a:ext uri="{FF2B5EF4-FFF2-40B4-BE49-F238E27FC236}">
                <a16:creationId xmlns:a16="http://schemas.microsoft.com/office/drawing/2014/main" id="{3501E80D-0FDE-9C4E-A53B-B703F745D291}"/>
              </a:ext>
            </a:extLst>
          </p:cNvPr>
          <p:cNvSpPr>
            <a:spLocks noGrp="1"/>
          </p:cNvSpPr>
          <p:nvPr>
            <p:ph type="sldNum" sz="quarter" idx="12"/>
          </p:nvPr>
        </p:nvSpPr>
        <p:spPr/>
        <p:txBody>
          <a:bodyPr/>
          <a:lstStyle/>
          <a:p>
            <a:pPr>
              <a:defRPr/>
            </a:pPr>
            <a:fld id="{E78C9E75-97FD-45D9-8ED3-955348887BB1}" type="slidenum">
              <a:rPr lang="zh-TW" altLang="en-US" smtClean="0"/>
              <a:pPr>
                <a:defRPr/>
              </a:pPr>
              <a:t>68</a:t>
            </a:fld>
            <a:endParaRPr lang="zh-TW" altLang="en-US"/>
          </a:p>
        </p:txBody>
      </p:sp>
      <p:pic>
        <p:nvPicPr>
          <p:cNvPr id="6" name="Picture 5">
            <a:extLst>
              <a:ext uri="{FF2B5EF4-FFF2-40B4-BE49-F238E27FC236}">
                <a16:creationId xmlns:a16="http://schemas.microsoft.com/office/drawing/2014/main" id="{27D80E04-7A64-9041-BB20-B062D8544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545" y="1412776"/>
            <a:ext cx="8861648" cy="4987842"/>
          </a:xfrm>
          <a:prstGeom prst="rect">
            <a:avLst/>
          </a:prstGeom>
        </p:spPr>
      </p:pic>
      <p:sp>
        <p:nvSpPr>
          <p:cNvPr id="8" name="TextBox 7">
            <a:extLst>
              <a:ext uri="{FF2B5EF4-FFF2-40B4-BE49-F238E27FC236}">
                <a16:creationId xmlns:a16="http://schemas.microsoft.com/office/drawing/2014/main" id="{656FDD40-8C4D-7544-AEFC-6BAF56277E72}"/>
              </a:ext>
            </a:extLst>
          </p:cNvPr>
          <p:cNvSpPr txBox="1"/>
          <p:nvPr/>
        </p:nvSpPr>
        <p:spPr>
          <a:xfrm>
            <a:off x="2605324" y="6597353"/>
            <a:ext cx="6580648" cy="246221"/>
          </a:xfrm>
          <a:prstGeom prst="rect">
            <a:avLst/>
          </a:prstGeom>
          <a:noFill/>
        </p:spPr>
        <p:txBody>
          <a:bodyPr wrap="none" rtlCol="0">
            <a:spAutoFit/>
          </a:bodyPr>
          <a:lstStyle/>
          <a:p>
            <a:r>
              <a:rPr lang="en-US" sz="1000" dirty="0">
                <a:solidFill>
                  <a:schemeClr val="bg1">
                    <a:lumMod val="75000"/>
                  </a:schemeClr>
                </a:solidFill>
              </a:rPr>
              <a:t>Source: </a:t>
            </a:r>
            <a:r>
              <a:rPr lang="en-US" sz="1000" dirty="0">
                <a:hlinkClick r:id="rId3"/>
              </a:rPr>
              <a:t>https://www.microsoft.com/en-us/research/blog/turing-nlg-a-17-billion-parameter-language-model-by-microsoft/</a:t>
            </a:r>
            <a:endParaRPr lang="en-US" sz="1000" dirty="0"/>
          </a:p>
        </p:txBody>
      </p:sp>
      <p:sp>
        <p:nvSpPr>
          <p:cNvPr id="10" name="TextBox 9">
            <a:extLst>
              <a:ext uri="{FF2B5EF4-FFF2-40B4-BE49-F238E27FC236}">
                <a16:creationId xmlns:a16="http://schemas.microsoft.com/office/drawing/2014/main" id="{B1DE7569-03B2-C84B-B1D9-4C0DE95F60A4}"/>
              </a:ext>
            </a:extLst>
          </p:cNvPr>
          <p:cNvSpPr txBox="1"/>
          <p:nvPr/>
        </p:nvSpPr>
        <p:spPr>
          <a:xfrm>
            <a:off x="2954834" y="4725145"/>
            <a:ext cx="1307729" cy="584775"/>
          </a:xfrm>
          <a:prstGeom prst="rect">
            <a:avLst/>
          </a:prstGeom>
          <a:noFill/>
        </p:spPr>
        <p:txBody>
          <a:bodyPr wrap="none" rtlCol="0">
            <a:spAutoFit/>
          </a:bodyPr>
          <a:lstStyle/>
          <a:p>
            <a:pPr algn="ctr"/>
            <a:r>
              <a:rPr lang="en-US" sz="1600" dirty="0">
                <a:solidFill>
                  <a:srgbClr val="FF0000"/>
                </a:solidFill>
                <a:latin typeface="Arial" panose="020B0604020202020204" pitchFamily="34" charset="0"/>
                <a:cs typeface="Arial" panose="020B0604020202020204" pitchFamily="34" charset="0"/>
              </a:rPr>
              <a:t>BERT-Large</a:t>
            </a:r>
          </a:p>
          <a:p>
            <a:pPr algn="ctr"/>
            <a:r>
              <a:rPr lang="en-US" sz="1600" dirty="0">
                <a:solidFill>
                  <a:srgbClr val="FF0000"/>
                </a:solidFill>
                <a:latin typeface="Arial" panose="020B0604020202020204" pitchFamily="34" charset="0"/>
                <a:cs typeface="Arial" panose="020B0604020202020204" pitchFamily="34" charset="0"/>
              </a:rPr>
              <a:t>340m</a:t>
            </a:r>
          </a:p>
        </p:txBody>
      </p:sp>
      <p:sp>
        <p:nvSpPr>
          <p:cNvPr id="11" name="TextBox 10">
            <a:extLst>
              <a:ext uri="{FF2B5EF4-FFF2-40B4-BE49-F238E27FC236}">
                <a16:creationId xmlns:a16="http://schemas.microsoft.com/office/drawing/2014/main" id="{120ED7AC-AD88-234E-9476-0002BE54B8C8}"/>
              </a:ext>
            </a:extLst>
          </p:cNvPr>
          <p:cNvSpPr txBox="1"/>
          <p:nvPr/>
        </p:nvSpPr>
        <p:spPr>
          <a:xfrm>
            <a:off x="938610" y="626220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2018</a:t>
            </a:r>
          </a:p>
        </p:txBody>
      </p:sp>
      <p:sp>
        <p:nvSpPr>
          <p:cNvPr id="12" name="TextBox 11">
            <a:extLst>
              <a:ext uri="{FF2B5EF4-FFF2-40B4-BE49-F238E27FC236}">
                <a16:creationId xmlns:a16="http://schemas.microsoft.com/office/drawing/2014/main" id="{40C8432B-8D9A-754C-8FEE-AC36D3524E5A}"/>
              </a:ext>
            </a:extLst>
          </p:cNvPr>
          <p:cNvSpPr txBox="1"/>
          <p:nvPr/>
        </p:nvSpPr>
        <p:spPr>
          <a:xfrm>
            <a:off x="4105725" y="626220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2019</a:t>
            </a:r>
          </a:p>
        </p:txBody>
      </p:sp>
      <p:sp>
        <p:nvSpPr>
          <p:cNvPr id="13" name="TextBox 12">
            <a:extLst>
              <a:ext uri="{FF2B5EF4-FFF2-40B4-BE49-F238E27FC236}">
                <a16:creationId xmlns:a16="http://schemas.microsoft.com/office/drawing/2014/main" id="{410517E7-9AEA-0E49-A375-09767C58BE9E}"/>
              </a:ext>
            </a:extLst>
          </p:cNvPr>
          <p:cNvSpPr txBox="1"/>
          <p:nvPr/>
        </p:nvSpPr>
        <p:spPr>
          <a:xfrm>
            <a:off x="7670326" y="625493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2020</a:t>
            </a:r>
          </a:p>
        </p:txBody>
      </p:sp>
      <p:sp>
        <p:nvSpPr>
          <p:cNvPr id="14" name="TextBox 13">
            <a:extLst>
              <a:ext uri="{FF2B5EF4-FFF2-40B4-BE49-F238E27FC236}">
                <a16:creationId xmlns:a16="http://schemas.microsoft.com/office/drawing/2014/main" id="{A801E867-3D4D-EF4F-BD7A-C0F0E775AC4E}"/>
              </a:ext>
            </a:extLst>
          </p:cNvPr>
          <p:cNvSpPr txBox="1"/>
          <p:nvPr/>
        </p:nvSpPr>
        <p:spPr>
          <a:xfrm>
            <a:off x="4460766" y="4365105"/>
            <a:ext cx="777649" cy="584775"/>
          </a:xfrm>
          <a:prstGeom prst="rect">
            <a:avLst/>
          </a:prstGeom>
          <a:noFill/>
        </p:spPr>
        <p:txBody>
          <a:bodyPr wrap="none" rtlCol="0">
            <a:spAutoFit/>
          </a:bodyPr>
          <a:lstStyle/>
          <a:p>
            <a:pPr algn="ctr"/>
            <a:r>
              <a:rPr lang="en-US" sz="1600" dirty="0">
                <a:solidFill>
                  <a:srgbClr val="C00000"/>
                </a:solidFill>
                <a:latin typeface="Arial" panose="020B0604020202020204" pitchFamily="34" charset="0"/>
                <a:cs typeface="Arial" panose="020B0604020202020204" pitchFamily="34" charset="0"/>
              </a:rPr>
              <a:t>GPT-2</a:t>
            </a:r>
          </a:p>
          <a:p>
            <a:pPr algn="ctr"/>
            <a:r>
              <a:rPr lang="en-US" sz="1600" dirty="0">
                <a:solidFill>
                  <a:srgbClr val="C00000"/>
                </a:solidFill>
                <a:latin typeface="Arial" panose="020B0604020202020204" pitchFamily="34" charset="0"/>
                <a:cs typeface="Arial" panose="020B0604020202020204" pitchFamily="34" charset="0"/>
              </a:rPr>
              <a:t>1.5b</a:t>
            </a:r>
          </a:p>
        </p:txBody>
      </p:sp>
      <p:sp>
        <p:nvSpPr>
          <p:cNvPr id="15" name="TextBox 14">
            <a:extLst>
              <a:ext uri="{FF2B5EF4-FFF2-40B4-BE49-F238E27FC236}">
                <a16:creationId xmlns:a16="http://schemas.microsoft.com/office/drawing/2014/main" id="{EB16A68D-7CC3-E14C-BCC8-F6D1C33AA089}"/>
              </a:ext>
            </a:extLst>
          </p:cNvPr>
          <p:cNvSpPr txBox="1"/>
          <p:nvPr/>
        </p:nvSpPr>
        <p:spPr>
          <a:xfrm>
            <a:off x="6123186" y="4716434"/>
            <a:ext cx="1078309" cy="584775"/>
          </a:xfrm>
          <a:prstGeom prst="rect">
            <a:avLst/>
          </a:prstGeom>
          <a:noFill/>
        </p:spPr>
        <p:txBody>
          <a:bodyPr wrap="none" rtlCol="0">
            <a:spAutoFit/>
          </a:bodyPr>
          <a:lstStyle/>
          <a:p>
            <a:pPr algn="ctr"/>
            <a:r>
              <a:rPr lang="en-US" sz="1600" dirty="0" err="1">
                <a:solidFill>
                  <a:srgbClr val="FF0000"/>
                </a:solidFill>
                <a:latin typeface="Arial" panose="020B0604020202020204" pitchFamily="34" charset="0"/>
                <a:cs typeface="Arial" panose="020B0604020202020204" pitchFamily="34" charset="0"/>
              </a:rPr>
              <a:t>RoBERTa</a:t>
            </a:r>
            <a:endParaRPr lang="en-US" sz="1600" dirty="0">
              <a:solidFill>
                <a:srgbClr val="FF0000"/>
              </a:solidFill>
              <a:latin typeface="Arial" panose="020B0604020202020204" pitchFamily="34" charset="0"/>
              <a:cs typeface="Arial" panose="020B0604020202020204" pitchFamily="34" charset="0"/>
            </a:endParaRPr>
          </a:p>
          <a:p>
            <a:pPr algn="ctr"/>
            <a:r>
              <a:rPr lang="en-US" sz="1600" dirty="0">
                <a:solidFill>
                  <a:srgbClr val="FF0000"/>
                </a:solidFill>
                <a:latin typeface="Arial" panose="020B0604020202020204" pitchFamily="34" charset="0"/>
                <a:cs typeface="Arial" panose="020B0604020202020204" pitchFamily="34" charset="0"/>
              </a:rPr>
              <a:t>355m</a:t>
            </a:r>
          </a:p>
        </p:txBody>
      </p:sp>
      <p:sp>
        <p:nvSpPr>
          <p:cNvPr id="19" name="TextBox 18">
            <a:extLst>
              <a:ext uri="{FF2B5EF4-FFF2-40B4-BE49-F238E27FC236}">
                <a16:creationId xmlns:a16="http://schemas.microsoft.com/office/drawing/2014/main" id="{67F32030-DF4D-1840-9799-94CEB3819DA8}"/>
              </a:ext>
            </a:extLst>
          </p:cNvPr>
          <p:cNvSpPr txBox="1"/>
          <p:nvPr/>
        </p:nvSpPr>
        <p:spPr>
          <a:xfrm>
            <a:off x="6971011" y="5053361"/>
            <a:ext cx="1168398" cy="584775"/>
          </a:xfrm>
          <a:prstGeom prst="rect">
            <a:avLst/>
          </a:prstGeom>
          <a:noFill/>
        </p:spPr>
        <p:txBody>
          <a:bodyPr wrap="none" rtlCol="0">
            <a:spAutoFit/>
          </a:bodyPr>
          <a:lstStyle/>
          <a:p>
            <a:pPr algn="ctr"/>
            <a:r>
              <a:rPr lang="en-US" sz="1600" dirty="0" err="1">
                <a:solidFill>
                  <a:srgbClr val="FF0000"/>
                </a:solidFill>
                <a:latin typeface="Arial" panose="020B0604020202020204" pitchFamily="34" charset="0"/>
                <a:cs typeface="Arial" panose="020B0604020202020204" pitchFamily="34" charset="0"/>
              </a:rPr>
              <a:t>DistilBERT</a:t>
            </a:r>
            <a:endParaRPr lang="en-US" sz="1600" dirty="0">
              <a:solidFill>
                <a:srgbClr val="FF0000"/>
              </a:solidFill>
              <a:latin typeface="Arial" panose="020B0604020202020204" pitchFamily="34" charset="0"/>
              <a:cs typeface="Arial" panose="020B0604020202020204" pitchFamily="34" charset="0"/>
            </a:endParaRPr>
          </a:p>
          <a:p>
            <a:pPr algn="ctr"/>
            <a:r>
              <a:rPr lang="en-US" sz="1600" dirty="0">
                <a:solidFill>
                  <a:srgbClr val="FF0000"/>
                </a:solidFill>
                <a:latin typeface="Arial" panose="020B0604020202020204" pitchFamily="34" charset="0"/>
                <a:cs typeface="Arial" panose="020B0604020202020204" pitchFamily="34" charset="0"/>
              </a:rPr>
              <a:t>66m</a:t>
            </a:r>
          </a:p>
        </p:txBody>
      </p:sp>
      <p:sp>
        <p:nvSpPr>
          <p:cNvPr id="20" name="TextBox 19">
            <a:extLst>
              <a:ext uri="{FF2B5EF4-FFF2-40B4-BE49-F238E27FC236}">
                <a16:creationId xmlns:a16="http://schemas.microsoft.com/office/drawing/2014/main" id="{A3BF2FB0-7BBE-8745-A1C5-DB45BA000114}"/>
              </a:ext>
            </a:extLst>
          </p:cNvPr>
          <p:cNvSpPr txBox="1"/>
          <p:nvPr/>
        </p:nvSpPr>
        <p:spPr>
          <a:xfrm>
            <a:off x="5987414" y="3132258"/>
            <a:ext cx="1337226" cy="584775"/>
          </a:xfrm>
          <a:prstGeom prst="rect">
            <a:avLst/>
          </a:prstGeom>
          <a:noFill/>
        </p:spPr>
        <p:txBody>
          <a:bodyPr wrap="none" rtlCol="0">
            <a:spAutoFit/>
          </a:bodyPr>
          <a:lstStyle/>
          <a:p>
            <a:pPr algn="ctr"/>
            <a:r>
              <a:rPr lang="en-US" sz="1600" dirty="0" err="1">
                <a:solidFill>
                  <a:srgbClr val="C00000"/>
                </a:solidFill>
                <a:latin typeface="Arial" panose="020B0604020202020204" pitchFamily="34" charset="0"/>
                <a:cs typeface="Arial" panose="020B0604020202020204" pitchFamily="34" charset="0"/>
              </a:rPr>
              <a:t>MegatronLM</a:t>
            </a:r>
            <a:endParaRPr lang="en-US" sz="1600" dirty="0">
              <a:solidFill>
                <a:srgbClr val="C00000"/>
              </a:solidFill>
              <a:latin typeface="Arial" panose="020B0604020202020204" pitchFamily="34" charset="0"/>
              <a:cs typeface="Arial" panose="020B0604020202020204" pitchFamily="34" charset="0"/>
            </a:endParaRPr>
          </a:p>
          <a:p>
            <a:pPr algn="ctr"/>
            <a:r>
              <a:rPr lang="en-US" sz="1600" dirty="0">
                <a:solidFill>
                  <a:srgbClr val="C00000"/>
                </a:solidFill>
                <a:latin typeface="Arial" panose="020B0604020202020204" pitchFamily="34" charset="0"/>
                <a:cs typeface="Arial" panose="020B0604020202020204" pitchFamily="34" charset="0"/>
              </a:rPr>
              <a:t>8.3b</a:t>
            </a:r>
          </a:p>
        </p:txBody>
      </p:sp>
      <p:sp>
        <p:nvSpPr>
          <p:cNvPr id="21" name="TextBox 20">
            <a:extLst>
              <a:ext uri="{FF2B5EF4-FFF2-40B4-BE49-F238E27FC236}">
                <a16:creationId xmlns:a16="http://schemas.microsoft.com/office/drawing/2014/main" id="{5BE54D9C-99AB-8341-B8D8-CF6504698272}"/>
              </a:ext>
            </a:extLst>
          </p:cNvPr>
          <p:cNvSpPr txBox="1"/>
          <p:nvPr/>
        </p:nvSpPr>
        <p:spPr>
          <a:xfrm>
            <a:off x="7422547" y="1412777"/>
            <a:ext cx="788870" cy="584775"/>
          </a:xfrm>
          <a:prstGeom prst="rect">
            <a:avLst/>
          </a:prstGeom>
          <a:noFill/>
        </p:spPr>
        <p:txBody>
          <a:bodyPr wrap="none" rtlCol="0">
            <a:spAutoFit/>
          </a:bodyPr>
          <a:lstStyle/>
          <a:p>
            <a:pPr algn="ctr"/>
            <a:r>
              <a:rPr lang="en-US" sz="1600" dirty="0">
                <a:solidFill>
                  <a:srgbClr val="C00000"/>
                </a:solidFill>
                <a:latin typeface="Arial" panose="020B0604020202020204" pitchFamily="34" charset="0"/>
                <a:cs typeface="Arial" panose="020B0604020202020204" pitchFamily="34" charset="0"/>
              </a:rPr>
              <a:t>T-NLG</a:t>
            </a:r>
          </a:p>
          <a:p>
            <a:pPr algn="ctr"/>
            <a:r>
              <a:rPr lang="en-US" sz="1600" dirty="0">
                <a:solidFill>
                  <a:srgbClr val="C00000"/>
                </a:solidFill>
                <a:latin typeface="Arial" panose="020B0604020202020204" pitchFamily="34" charset="0"/>
                <a:cs typeface="Arial" panose="020B0604020202020204" pitchFamily="34" charset="0"/>
              </a:rPr>
              <a:t>17b</a:t>
            </a:r>
          </a:p>
        </p:txBody>
      </p:sp>
      <p:sp>
        <p:nvSpPr>
          <p:cNvPr id="22" name="TextBox 21">
            <a:extLst>
              <a:ext uri="{FF2B5EF4-FFF2-40B4-BE49-F238E27FC236}">
                <a16:creationId xmlns:a16="http://schemas.microsoft.com/office/drawing/2014/main" id="{2CD3EFEE-EABC-1F4E-850E-D20A3A7B88EE}"/>
              </a:ext>
            </a:extLst>
          </p:cNvPr>
          <p:cNvSpPr txBox="1"/>
          <p:nvPr/>
        </p:nvSpPr>
        <p:spPr>
          <a:xfrm>
            <a:off x="9612829" y="625493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2021</a:t>
            </a:r>
          </a:p>
        </p:txBody>
      </p:sp>
      <p:sp>
        <p:nvSpPr>
          <p:cNvPr id="23" name="TextBox 22">
            <a:extLst>
              <a:ext uri="{FF2B5EF4-FFF2-40B4-BE49-F238E27FC236}">
                <a16:creationId xmlns:a16="http://schemas.microsoft.com/office/drawing/2014/main" id="{E3E1286D-849A-AC46-8B98-B0F2E85E7CC5}"/>
              </a:ext>
            </a:extLst>
          </p:cNvPr>
          <p:cNvSpPr txBox="1"/>
          <p:nvPr/>
        </p:nvSpPr>
        <p:spPr>
          <a:xfrm>
            <a:off x="11209035" y="6228437"/>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2022</a:t>
            </a:r>
          </a:p>
        </p:txBody>
      </p:sp>
      <p:sp>
        <p:nvSpPr>
          <p:cNvPr id="24" name="TextBox 23">
            <a:extLst>
              <a:ext uri="{FF2B5EF4-FFF2-40B4-BE49-F238E27FC236}">
                <a16:creationId xmlns:a16="http://schemas.microsoft.com/office/drawing/2014/main" id="{36F4364C-09E6-A04E-B6E9-17291166EC3C}"/>
              </a:ext>
            </a:extLst>
          </p:cNvPr>
          <p:cNvSpPr txBox="1"/>
          <p:nvPr/>
        </p:nvSpPr>
        <p:spPr>
          <a:xfrm>
            <a:off x="8939182" y="1409656"/>
            <a:ext cx="2909772" cy="769441"/>
          </a:xfrm>
          <a:prstGeom prst="rect">
            <a:avLst/>
          </a:prstGeom>
          <a:noFill/>
        </p:spPr>
        <p:txBody>
          <a:bodyPr wrap="none" rtlCol="0">
            <a:spAutoFit/>
          </a:bodyPr>
          <a:lstStyle/>
          <a:p>
            <a:pPr algn="ctr"/>
            <a:r>
              <a:rPr lang="en-US" sz="4400" b="1" dirty="0">
                <a:solidFill>
                  <a:srgbClr val="C00000"/>
                </a:solidFill>
                <a:latin typeface="Calibri" panose="020F0502020204030204" pitchFamily="34" charset="0"/>
                <a:cs typeface="Calibri" panose="020F0502020204030204" pitchFamily="34" charset="0"/>
              </a:rPr>
              <a:t>90+ Models</a:t>
            </a:r>
          </a:p>
        </p:txBody>
      </p:sp>
    </p:spTree>
    <p:extLst>
      <p:ext uri="{BB962C8B-B14F-4D97-AF65-F5344CB8AC3E}">
        <p14:creationId xmlns:p14="http://schemas.microsoft.com/office/powerpoint/2010/main" val="27566252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p:txBody>
          <a:bodyPr/>
          <a:lstStyle/>
          <a:p>
            <a:r>
              <a:rPr lang="en-US" dirty="0"/>
              <a:t>Scaling Transformers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69</a:t>
            </a:fld>
            <a:endParaRPr lang="en-US"/>
          </a:p>
        </p:txBody>
      </p:sp>
      <p:pic>
        <p:nvPicPr>
          <p:cNvPr id="12" name="Picture 11">
            <a:extLst>
              <a:ext uri="{FF2B5EF4-FFF2-40B4-BE49-F238E27FC236}">
                <a16:creationId xmlns:a16="http://schemas.microsoft.com/office/drawing/2014/main" id="{D6855286-1E54-294A-B6EF-853F1CD5666E}"/>
              </a:ext>
            </a:extLst>
          </p:cNvPr>
          <p:cNvPicPr>
            <a:picLocks noChangeAspect="1"/>
          </p:cNvPicPr>
          <p:nvPr/>
        </p:nvPicPr>
        <p:blipFill rotWithShape="1">
          <a:blip r:embed="rId2"/>
          <a:srcRect l="5328" t="8470" r="8787" b="3018"/>
          <a:stretch/>
        </p:blipFill>
        <p:spPr>
          <a:xfrm>
            <a:off x="928624" y="1236731"/>
            <a:ext cx="10334751" cy="5325513"/>
          </a:xfrm>
          <a:prstGeom prst="rect">
            <a:avLst/>
          </a:prstGeom>
        </p:spPr>
      </p:pic>
    </p:spTree>
    <p:extLst>
      <p:ext uri="{BB962C8B-B14F-4D97-AF65-F5344CB8AC3E}">
        <p14:creationId xmlns:p14="http://schemas.microsoft.com/office/powerpoint/2010/main" val="1980305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2495600" y="6453336"/>
            <a:ext cx="7488832" cy="432048"/>
          </a:xfrm>
        </p:spPr>
        <p:txBody>
          <a:bodyPr>
            <a:noAutofit/>
          </a:bodyPr>
          <a:lstStyle/>
          <a:p>
            <a:r>
              <a:rPr lang="en-US" altLang="zh-TW" sz="1800" dirty="0"/>
              <a:t>NTCIR-9 Workshop, December 6-9, 2011, Tokyo, Japan</a:t>
            </a:r>
          </a:p>
        </p:txBody>
      </p:sp>
      <p:sp>
        <p:nvSpPr>
          <p:cNvPr id="12" name="副標題 2"/>
          <p:cNvSpPr txBox="1">
            <a:spLocks/>
          </p:cNvSpPr>
          <p:nvPr/>
        </p:nvSpPr>
        <p:spPr>
          <a:xfrm>
            <a:off x="3719736" y="6165304"/>
            <a:ext cx="5112568" cy="288032"/>
          </a:xfrm>
          <a:prstGeom prst="rect">
            <a:avLst/>
          </a:prstGeom>
        </p:spPr>
        <p:txBody>
          <a:bodyPr vert="horz" lIns="91440" tIns="45720" rIns="91440" bIns="45720" rtlCol="0">
            <a:normAutofit fontScale="70000" lnSpcReduction="20000"/>
          </a:bodyPr>
          <a:lstStyle/>
          <a:p>
            <a:pPr algn="ctr">
              <a:spcBef>
                <a:spcPct val="20000"/>
              </a:spcBef>
              <a:defRPr/>
            </a:pPr>
            <a:r>
              <a:rPr lang="en-US" altLang="zh-TW" sz="2000" dirty="0">
                <a:solidFill>
                  <a:schemeClr val="tx1">
                    <a:tint val="75000"/>
                  </a:schemeClr>
                </a:solidFill>
                <a:hlinkClick r:id="rId2"/>
              </a:rPr>
              <a:t>myday@mail.tku.edu.tw</a:t>
            </a:r>
            <a:endParaRPr lang="en-US" altLang="zh-TW" sz="2000" dirty="0">
              <a:solidFill>
                <a:schemeClr val="tx1">
                  <a:tint val="75000"/>
                </a:schemeClr>
              </a:solidFill>
            </a:endParaRPr>
          </a:p>
        </p:txBody>
      </p:sp>
      <p:pic>
        <p:nvPicPr>
          <p:cNvPr id="13" name="Picture 4" descr="http://mail.tku.edu.tw/myday/images/Myday_Phot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3833" y="3933056"/>
            <a:ext cx="1512168" cy="1872208"/>
          </a:xfrm>
          <a:prstGeom prst="rect">
            <a:avLst/>
          </a:prstGeom>
          <a:noFill/>
        </p:spPr>
      </p:pic>
      <p:sp>
        <p:nvSpPr>
          <p:cNvPr id="14" name="副標題 2"/>
          <p:cNvSpPr txBox="1">
            <a:spLocks/>
          </p:cNvSpPr>
          <p:nvPr/>
        </p:nvSpPr>
        <p:spPr>
          <a:xfrm>
            <a:off x="1919536" y="2780928"/>
            <a:ext cx="8496944" cy="1008112"/>
          </a:xfrm>
          <a:prstGeom prst="rect">
            <a:avLst/>
          </a:prstGeom>
        </p:spPr>
        <p:txBody>
          <a:bodyPr vert="horz" lIns="91440" tIns="45720" rIns="91440" bIns="45720" rtlCol="0">
            <a:normAutofit/>
          </a:bodyPr>
          <a:lstStyle/>
          <a:p>
            <a:pPr algn="ctr">
              <a:spcBef>
                <a:spcPct val="20000"/>
              </a:spcBef>
              <a:defRPr/>
            </a:pPr>
            <a:r>
              <a:rPr lang="en-US" altLang="zh-TW" sz="2800" b="1" dirty="0"/>
              <a:t>Department of Information Management </a:t>
            </a:r>
            <a:br>
              <a:rPr lang="en-US" altLang="zh-TW" sz="2800" b="1" dirty="0"/>
            </a:br>
            <a:r>
              <a:rPr lang="en-US" altLang="zh-TW" sz="2800" b="1" dirty="0" err="1"/>
              <a:t>Tamkang</a:t>
            </a:r>
            <a:r>
              <a:rPr lang="en-US" altLang="zh-TW" sz="2800" b="1" dirty="0"/>
              <a:t> University, Taiwan</a:t>
            </a:r>
            <a:endParaRPr lang="en-US" altLang="zh-TW" sz="2800" dirty="0"/>
          </a:p>
        </p:txBody>
      </p:sp>
      <p:sp>
        <p:nvSpPr>
          <p:cNvPr id="18" name="副標題 2"/>
          <p:cNvSpPr txBox="1">
            <a:spLocks/>
          </p:cNvSpPr>
          <p:nvPr/>
        </p:nvSpPr>
        <p:spPr>
          <a:xfrm>
            <a:off x="6312025" y="5805264"/>
            <a:ext cx="1584176" cy="360040"/>
          </a:xfrm>
          <a:prstGeom prst="rect">
            <a:avLst/>
          </a:prstGeom>
        </p:spPr>
        <p:txBody>
          <a:bodyPr vert="horz" lIns="91440" tIns="45720" rIns="91440" bIns="45720" rtlCol="0">
            <a:noAutofit/>
          </a:bodyPr>
          <a:lstStyle/>
          <a:p>
            <a:pPr algn="ctr">
              <a:spcBef>
                <a:spcPct val="20000"/>
              </a:spcBef>
              <a:defRPr/>
            </a:pPr>
            <a:r>
              <a:rPr lang="en-US" altLang="zh-TW" b="1" dirty="0"/>
              <a:t>Chun </a:t>
            </a:r>
            <a:r>
              <a:rPr lang="en-US" altLang="zh-TW" b="1" dirty="0" err="1"/>
              <a:t>Tu</a:t>
            </a:r>
            <a:endParaRPr lang="en-US" altLang="zh-TW" b="1" dirty="0"/>
          </a:p>
        </p:txBody>
      </p:sp>
      <p:pic>
        <p:nvPicPr>
          <p:cNvPr id="22" name="Picture 10"/>
          <p:cNvPicPr>
            <a:picLocks noChangeAspect="1" noChangeArrowheads="1"/>
          </p:cNvPicPr>
          <p:nvPr/>
        </p:nvPicPr>
        <p:blipFill>
          <a:blip r:embed="rId4" cstate="print"/>
          <a:srcRect/>
          <a:stretch>
            <a:fillRect/>
          </a:stretch>
        </p:blipFill>
        <p:spPr bwMode="auto">
          <a:xfrm>
            <a:off x="6384034" y="3933056"/>
            <a:ext cx="1484855" cy="1872208"/>
          </a:xfrm>
          <a:prstGeom prst="rect">
            <a:avLst/>
          </a:prstGeom>
          <a:noFill/>
          <a:ln w="9525">
            <a:noFill/>
            <a:miter lim="800000"/>
            <a:headEnd/>
            <a:tailEnd/>
          </a:ln>
        </p:spPr>
      </p:pic>
      <p:sp>
        <p:nvSpPr>
          <p:cNvPr id="23" name="副標題 2"/>
          <p:cNvSpPr txBox="1">
            <a:spLocks/>
          </p:cNvSpPr>
          <p:nvPr/>
        </p:nvSpPr>
        <p:spPr>
          <a:xfrm>
            <a:off x="4511825" y="5805264"/>
            <a:ext cx="1584177" cy="432048"/>
          </a:xfrm>
          <a:prstGeom prst="rect">
            <a:avLst/>
          </a:prstGeom>
        </p:spPr>
        <p:txBody>
          <a:bodyPr vert="horz" lIns="91440" tIns="45720" rIns="91440" bIns="45720" rtlCol="0">
            <a:noAutofit/>
          </a:bodyPr>
          <a:lstStyle/>
          <a:p>
            <a:pPr algn="ctr">
              <a:spcBef>
                <a:spcPct val="20000"/>
              </a:spcBef>
              <a:defRPr/>
            </a:pPr>
            <a:r>
              <a:rPr lang="en-US" altLang="zh-TW" sz="2000" b="1" dirty="0"/>
              <a:t>Min-</a:t>
            </a:r>
            <a:r>
              <a:rPr lang="en-US" altLang="zh-TW" sz="2000" b="1" dirty="0" err="1"/>
              <a:t>Yuh</a:t>
            </a:r>
            <a:r>
              <a:rPr lang="en-US" altLang="zh-TW" sz="2000" b="1" dirty="0"/>
              <a:t> Day</a:t>
            </a:r>
            <a:endParaRPr lang="en-US" altLang="zh-TW" sz="2000" dirty="0"/>
          </a:p>
        </p:txBody>
      </p:sp>
      <p:sp>
        <p:nvSpPr>
          <p:cNvPr id="24" name="標題 1"/>
          <p:cNvSpPr txBox="1">
            <a:spLocks/>
          </p:cNvSpPr>
          <p:nvPr/>
        </p:nvSpPr>
        <p:spPr bwMode="auto">
          <a:xfrm>
            <a:off x="1991544" y="908721"/>
            <a:ext cx="8424936" cy="194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3800" dirty="0">
                <a:solidFill>
                  <a:schemeClr val="accent1">
                    <a:lumMod val="75000"/>
                  </a:schemeClr>
                </a:solidFill>
              </a:rPr>
              <a:t>IMTKU Textual Entailment System for </a:t>
            </a:r>
            <a:br>
              <a:rPr lang="en-US" altLang="zh-TW" sz="3800" dirty="0">
                <a:solidFill>
                  <a:schemeClr val="accent1">
                    <a:lumMod val="75000"/>
                  </a:schemeClr>
                </a:solidFill>
              </a:rPr>
            </a:br>
            <a:r>
              <a:rPr lang="en-US" altLang="zh-TW" sz="3800" dirty="0">
                <a:solidFill>
                  <a:schemeClr val="accent1">
                    <a:lumMod val="75000"/>
                  </a:schemeClr>
                </a:solidFill>
              </a:rPr>
              <a:t>Recognizing Inference in Text </a:t>
            </a:r>
            <a:br>
              <a:rPr lang="en-US" altLang="zh-TW" sz="3800" dirty="0">
                <a:solidFill>
                  <a:schemeClr val="accent1">
                    <a:lumMod val="75000"/>
                  </a:schemeClr>
                </a:solidFill>
              </a:rPr>
            </a:br>
            <a:r>
              <a:rPr lang="en-US" altLang="zh-TW" sz="3800" dirty="0">
                <a:solidFill>
                  <a:schemeClr val="accent1">
                    <a:lumMod val="75000"/>
                  </a:schemeClr>
                </a:solidFill>
              </a:rPr>
              <a:t>at </a:t>
            </a:r>
            <a:r>
              <a:rPr lang="en-US" altLang="zh-TW" sz="3800" dirty="0">
                <a:solidFill>
                  <a:srgbClr val="C00000"/>
                </a:solidFill>
              </a:rPr>
              <a:t>NTCIR-9</a:t>
            </a:r>
            <a:r>
              <a:rPr lang="en-US" altLang="zh-TW" sz="3800" dirty="0">
                <a:solidFill>
                  <a:schemeClr val="accent1">
                    <a:lumMod val="75000"/>
                  </a:schemeClr>
                </a:solidFill>
              </a:rPr>
              <a:t> RITE</a:t>
            </a:r>
            <a:endParaRPr lang="zh-TW" altLang="en-US" sz="8000" dirty="0">
              <a:solidFill>
                <a:srgbClr val="C00000"/>
              </a:solidFill>
            </a:endParaRPr>
          </a:p>
        </p:txBody>
      </p:sp>
      <p:pic>
        <p:nvPicPr>
          <p:cNvPr id="25" name="Picture 5" descr="C:\Users\myday\Downloads\TKU-logo-12cm.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88044" y="72008"/>
            <a:ext cx="768036" cy="764704"/>
          </a:xfrm>
          <a:prstGeom prst="rect">
            <a:avLst/>
          </a:prstGeom>
          <a:noFill/>
          <a:ln w="9525">
            <a:noFill/>
            <a:miter lim="800000"/>
            <a:headEnd/>
            <a:tailEnd/>
          </a:ln>
        </p:spPr>
      </p:pic>
      <p:sp>
        <p:nvSpPr>
          <p:cNvPr id="26" name="文字方塊 14"/>
          <p:cNvSpPr txBox="1">
            <a:spLocks noChangeArrowheads="1"/>
          </p:cNvSpPr>
          <p:nvPr/>
        </p:nvSpPr>
        <p:spPr bwMode="auto">
          <a:xfrm>
            <a:off x="9156080" y="42392"/>
            <a:ext cx="1476424" cy="830997"/>
          </a:xfrm>
          <a:prstGeom prst="rect">
            <a:avLst/>
          </a:prstGeom>
          <a:noFill/>
          <a:ln w="9525">
            <a:noFill/>
            <a:miter lim="800000"/>
            <a:headEnd/>
            <a:tailEnd/>
          </a:ln>
        </p:spPr>
        <p:txBody>
          <a:bodyPr wrap="square">
            <a:spAutoFit/>
          </a:bodyPr>
          <a:lstStyle/>
          <a:p>
            <a:r>
              <a:rPr lang="en-US" altLang="zh-TW" sz="2400" b="1" dirty="0" err="1">
                <a:solidFill>
                  <a:srgbClr val="FF0000"/>
                </a:solidFill>
                <a:latin typeface="Calibri" pitchFamily="34" charset="0"/>
              </a:rPr>
              <a:t>Tamkang</a:t>
            </a:r>
            <a:r>
              <a:rPr lang="en-US" altLang="zh-TW" sz="2400" b="1" dirty="0">
                <a:solidFill>
                  <a:srgbClr val="FF0000"/>
                </a:solidFill>
                <a:latin typeface="Calibri" pitchFamily="34" charset="0"/>
              </a:rPr>
              <a:t> </a:t>
            </a:r>
            <a:br>
              <a:rPr lang="en-US" altLang="zh-TW" sz="2400" b="1" dirty="0">
                <a:solidFill>
                  <a:srgbClr val="FF0000"/>
                </a:solidFill>
                <a:latin typeface="Calibri" pitchFamily="34" charset="0"/>
              </a:rPr>
            </a:br>
            <a:r>
              <a:rPr lang="en-US" altLang="zh-TW" sz="2400" b="1" dirty="0">
                <a:solidFill>
                  <a:srgbClr val="FF0000"/>
                </a:solidFill>
                <a:latin typeface="Calibri" pitchFamily="34" charset="0"/>
              </a:rPr>
              <a:t>University</a:t>
            </a:r>
            <a:endParaRPr lang="zh-TW" altLang="en-US" sz="2400" b="1" dirty="0">
              <a:solidFill>
                <a:srgbClr val="FF0000"/>
              </a:solidFill>
              <a:latin typeface="Calibri" pitchFamily="34" charset="0"/>
            </a:endParaRPr>
          </a:p>
        </p:txBody>
      </p:sp>
      <p:sp>
        <p:nvSpPr>
          <p:cNvPr id="27" name="AutoShape 2" descr="http://rite.im.tku.edu.tw/img/tu.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8" name="AutoShape 4" descr="http://rite.im.tku.edu.tw/img/tu.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9" name="AutoShape 6" descr="http://rite.im.tku.edu.tw/img/tu.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31" name="Picture 6" descr="C:\Users\myday\Downloads\TKU-title15cm.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55608" y="467255"/>
            <a:ext cx="1997595" cy="526129"/>
          </a:xfrm>
          <a:prstGeom prst="rect">
            <a:avLst/>
          </a:prstGeom>
          <a:noFill/>
          <a:ln w="9525">
            <a:noFill/>
            <a:miter lim="800000"/>
            <a:headEnd/>
            <a:tailEnd/>
          </a:ln>
        </p:spPr>
      </p:pic>
      <p:sp>
        <p:nvSpPr>
          <p:cNvPr id="32" name="文字方塊 14"/>
          <p:cNvSpPr txBox="1">
            <a:spLocks noChangeArrowheads="1"/>
          </p:cNvSpPr>
          <p:nvPr/>
        </p:nvSpPr>
        <p:spPr bwMode="auto">
          <a:xfrm>
            <a:off x="1679576" y="72009"/>
            <a:ext cx="2749661" cy="461665"/>
          </a:xfrm>
          <a:prstGeom prst="rect">
            <a:avLst/>
          </a:prstGeom>
          <a:noFill/>
          <a:ln w="9525">
            <a:noFill/>
            <a:miter lim="800000"/>
            <a:headEnd/>
            <a:tailEnd/>
          </a:ln>
        </p:spPr>
        <p:txBody>
          <a:bodyPr wrap="square">
            <a:spAutoFit/>
          </a:bodyPr>
          <a:lstStyle/>
          <a:p>
            <a:pPr algn="ctr"/>
            <a:r>
              <a:rPr lang="en-US" altLang="zh-TW" sz="2400" b="1" dirty="0" err="1">
                <a:solidFill>
                  <a:srgbClr val="FF0000"/>
                </a:solidFill>
                <a:latin typeface="Calibri" pitchFamily="34" charset="0"/>
              </a:rPr>
              <a:t>Tamkang</a:t>
            </a:r>
            <a:r>
              <a:rPr lang="en-US" altLang="zh-TW" sz="2400" b="1" dirty="0">
                <a:solidFill>
                  <a:srgbClr val="FF0000"/>
                </a:solidFill>
                <a:latin typeface="Calibri" pitchFamily="34" charset="0"/>
              </a:rPr>
              <a:t> University</a:t>
            </a:r>
            <a:endParaRPr lang="zh-TW" altLang="en-US" sz="2400" b="1" dirty="0">
              <a:solidFill>
                <a:srgbClr val="FF0000"/>
              </a:solidFill>
              <a:latin typeface="Calibri" pitchFamily="34" charset="0"/>
            </a:endParaRPr>
          </a:p>
        </p:txBody>
      </p:sp>
      <p:sp>
        <p:nvSpPr>
          <p:cNvPr id="33" name="矩形 32"/>
          <p:cNvSpPr/>
          <p:nvPr/>
        </p:nvSpPr>
        <p:spPr>
          <a:xfrm>
            <a:off x="5087889" y="81036"/>
            <a:ext cx="1742785" cy="1015663"/>
          </a:xfrm>
          <a:prstGeom prst="rect">
            <a:avLst/>
          </a:prstGeom>
        </p:spPr>
        <p:txBody>
          <a:bodyPr wrap="none">
            <a:spAutoFit/>
          </a:bodyPr>
          <a:lstStyle/>
          <a:p>
            <a:r>
              <a:rPr lang="en-US" altLang="zh-TW" sz="6000" b="1" dirty="0">
                <a:solidFill>
                  <a:srgbClr val="C00000"/>
                </a:solidFill>
              </a:rPr>
              <a:t>2011</a:t>
            </a:r>
            <a:endParaRPr lang="zh-TW" altLang="en-US" sz="6000" b="1" dirty="0">
              <a:solidFill>
                <a:srgbClr val="C00000"/>
              </a:solidFill>
            </a:endParaRPr>
          </a:p>
        </p:txBody>
      </p:sp>
    </p:spTree>
    <p:extLst>
      <p:ext uri="{BB962C8B-B14F-4D97-AF65-F5344CB8AC3E}">
        <p14:creationId xmlns:p14="http://schemas.microsoft.com/office/powerpoint/2010/main" val="5664514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7578-0ED1-D948-B38F-D78F14A52D5D}"/>
              </a:ext>
            </a:extLst>
          </p:cNvPr>
          <p:cNvSpPr>
            <a:spLocks noGrp="1"/>
          </p:cNvSpPr>
          <p:nvPr>
            <p:ph type="title"/>
          </p:nvPr>
        </p:nvSpPr>
        <p:spPr>
          <a:xfrm>
            <a:off x="1981200" y="0"/>
            <a:ext cx="8229600" cy="835024"/>
          </a:xfrm>
        </p:spPr>
        <p:txBody>
          <a:bodyPr/>
          <a:lstStyle/>
          <a:p>
            <a:r>
              <a:rPr lang="en-US" dirty="0">
                <a:solidFill>
                  <a:schemeClr val="accent1"/>
                </a:solidFill>
              </a:rPr>
              <a:t>Pre-trained Models (PTM)</a:t>
            </a:r>
          </a:p>
        </p:txBody>
      </p:sp>
      <p:sp>
        <p:nvSpPr>
          <p:cNvPr id="4" name="Slide Number Placeholder 3">
            <a:extLst>
              <a:ext uri="{FF2B5EF4-FFF2-40B4-BE49-F238E27FC236}">
                <a16:creationId xmlns:a16="http://schemas.microsoft.com/office/drawing/2014/main" id="{962C5418-15B3-2E4F-94DD-C3B6636BACD2}"/>
              </a:ext>
            </a:extLst>
          </p:cNvPr>
          <p:cNvSpPr>
            <a:spLocks noGrp="1"/>
          </p:cNvSpPr>
          <p:nvPr>
            <p:ph type="sldNum" sz="quarter" idx="12"/>
          </p:nvPr>
        </p:nvSpPr>
        <p:spPr/>
        <p:txBody>
          <a:bodyPr/>
          <a:lstStyle/>
          <a:p>
            <a:pPr>
              <a:defRPr/>
            </a:pPr>
            <a:fld id="{E78C9E75-97FD-45D9-8ED3-955348887BB1}" type="slidenum">
              <a:rPr lang="zh-TW" altLang="en-US" smtClean="0"/>
              <a:pPr>
                <a:defRPr/>
              </a:pPr>
              <a:t>70</a:t>
            </a:fld>
            <a:endParaRPr lang="zh-TW" altLang="en-US"/>
          </a:p>
        </p:txBody>
      </p:sp>
      <p:pic>
        <p:nvPicPr>
          <p:cNvPr id="6" name="Picture 5">
            <a:extLst>
              <a:ext uri="{FF2B5EF4-FFF2-40B4-BE49-F238E27FC236}">
                <a16:creationId xmlns:a16="http://schemas.microsoft.com/office/drawing/2014/main" id="{50061743-ADDB-C045-862E-00B310596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1006" y="835025"/>
            <a:ext cx="7349988" cy="5684839"/>
          </a:xfrm>
          <a:prstGeom prst="rect">
            <a:avLst/>
          </a:prstGeom>
        </p:spPr>
      </p:pic>
      <p:sp>
        <p:nvSpPr>
          <p:cNvPr id="7" name="TextBox 6">
            <a:extLst>
              <a:ext uri="{FF2B5EF4-FFF2-40B4-BE49-F238E27FC236}">
                <a16:creationId xmlns:a16="http://schemas.microsoft.com/office/drawing/2014/main" id="{BAC975E8-9CEF-654C-877C-9CB151E30E1C}"/>
              </a:ext>
            </a:extLst>
          </p:cNvPr>
          <p:cNvSpPr txBox="1"/>
          <p:nvPr/>
        </p:nvSpPr>
        <p:spPr>
          <a:xfrm>
            <a:off x="1847528" y="6525344"/>
            <a:ext cx="8208912" cy="369332"/>
          </a:xfrm>
          <a:prstGeom prst="rect">
            <a:avLst/>
          </a:prstGeom>
          <a:noFill/>
        </p:spPr>
        <p:txBody>
          <a:bodyPr wrap="square" rtlCol="0">
            <a:spAutoFit/>
          </a:bodyPr>
          <a:lstStyle/>
          <a:p>
            <a:pPr algn="ctr"/>
            <a:r>
              <a:rPr lang="en-US" sz="900" dirty="0">
                <a:solidFill>
                  <a:schemeClr val="bg1">
                    <a:lumMod val="75000"/>
                  </a:schemeClr>
                </a:solidFill>
              </a:rPr>
              <a:t>Source: </a:t>
            </a:r>
            <a:r>
              <a:rPr lang="en-US" sz="900" dirty="0" err="1">
                <a:solidFill>
                  <a:schemeClr val="bg1">
                    <a:lumMod val="75000"/>
                  </a:schemeClr>
                </a:solidFill>
              </a:rPr>
              <a:t>Qiu</a:t>
            </a:r>
            <a:r>
              <a:rPr lang="en-US" sz="900" dirty="0">
                <a:solidFill>
                  <a:schemeClr val="bg1">
                    <a:lumMod val="75000"/>
                  </a:schemeClr>
                </a:solidFill>
              </a:rPr>
              <a:t>, </a:t>
            </a:r>
            <a:r>
              <a:rPr lang="en-US" sz="900" dirty="0" err="1">
                <a:solidFill>
                  <a:schemeClr val="bg1">
                    <a:lumMod val="75000"/>
                  </a:schemeClr>
                </a:solidFill>
              </a:rPr>
              <a:t>Xipeng</a:t>
            </a:r>
            <a:r>
              <a:rPr lang="en-US" sz="900" dirty="0">
                <a:solidFill>
                  <a:schemeClr val="bg1">
                    <a:lumMod val="75000"/>
                  </a:schemeClr>
                </a:solidFill>
              </a:rPr>
              <a:t>, </a:t>
            </a:r>
            <a:r>
              <a:rPr lang="en-US" sz="900" dirty="0" err="1">
                <a:solidFill>
                  <a:schemeClr val="bg1">
                    <a:lumMod val="75000"/>
                  </a:schemeClr>
                </a:solidFill>
              </a:rPr>
              <a:t>Tianxiang</a:t>
            </a:r>
            <a:r>
              <a:rPr lang="en-US" sz="900" dirty="0">
                <a:solidFill>
                  <a:schemeClr val="bg1">
                    <a:lumMod val="75000"/>
                  </a:schemeClr>
                </a:solidFill>
              </a:rPr>
              <a:t> Sun, </a:t>
            </a:r>
            <a:r>
              <a:rPr lang="en-US" sz="900" dirty="0" err="1">
                <a:solidFill>
                  <a:schemeClr val="bg1">
                    <a:lumMod val="75000"/>
                  </a:schemeClr>
                </a:solidFill>
              </a:rPr>
              <a:t>Yige</a:t>
            </a:r>
            <a:r>
              <a:rPr lang="en-US" sz="900" dirty="0">
                <a:solidFill>
                  <a:schemeClr val="bg1">
                    <a:lumMod val="75000"/>
                  </a:schemeClr>
                </a:solidFill>
              </a:rPr>
              <a:t> Xu, </a:t>
            </a:r>
            <a:r>
              <a:rPr lang="en-US" sz="900" dirty="0" err="1">
                <a:solidFill>
                  <a:schemeClr val="bg1">
                    <a:lumMod val="75000"/>
                  </a:schemeClr>
                </a:solidFill>
              </a:rPr>
              <a:t>Yunfan</a:t>
            </a:r>
            <a:r>
              <a:rPr lang="en-US" sz="900" dirty="0">
                <a:solidFill>
                  <a:schemeClr val="bg1">
                    <a:lumMod val="75000"/>
                  </a:schemeClr>
                </a:solidFill>
              </a:rPr>
              <a:t> Shao, Ning Dai, and </a:t>
            </a:r>
            <a:r>
              <a:rPr lang="en-US" sz="900" dirty="0" err="1">
                <a:solidFill>
                  <a:schemeClr val="bg1">
                    <a:lumMod val="75000"/>
                  </a:schemeClr>
                </a:solidFill>
              </a:rPr>
              <a:t>Xuanjing</a:t>
            </a:r>
            <a:r>
              <a:rPr lang="en-US" sz="900" dirty="0">
                <a:solidFill>
                  <a:schemeClr val="bg1">
                    <a:lumMod val="75000"/>
                  </a:schemeClr>
                </a:solidFill>
              </a:rPr>
              <a:t> Huang. "Pre-trained Models for Natural Language Processing: A Survey." </a:t>
            </a:r>
            <a:r>
              <a:rPr lang="en-US" sz="900" dirty="0" err="1">
                <a:solidFill>
                  <a:schemeClr val="bg1">
                    <a:lumMod val="75000"/>
                  </a:schemeClr>
                </a:solidFill>
              </a:rPr>
              <a:t>arXiv</a:t>
            </a:r>
            <a:r>
              <a:rPr lang="en-US" sz="900" dirty="0">
                <a:solidFill>
                  <a:schemeClr val="bg1">
                    <a:lumMod val="75000"/>
                  </a:schemeClr>
                </a:solidFill>
              </a:rPr>
              <a:t> preprint arXiv:2003.08271 (2020).</a:t>
            </a:r>
          </a:p>
        </p:txBody>
      </p:sp>
    </p:spTree>
    <p:extLst>
      <p:ext uri="{BB962C8B-B14F-4D97-AF65-F5344CB8AC3E}">
        <p14:creationId xmlns:p14="http://schemas.microsoft.com/office/powerpoint/2010/main" val="8056689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648CB-850D-8641-9A6E-DCA5D0F531C4}"/>
              </a:ext>
            </a:extLst>
          </p:cNvPr>
          <p:cNvSpPr>
            <a:spLocks noGrp="1"/>
          </p:cNvSpPr>
          <p:nvPr>
            <p:ph type="sldNum" sz="quarter" idx="12"/>
          </p:nvPr>
        </p:nvSpPr>
        <p:spPr/>
        <p:txBody>
          <a:bodyPr/>
          <a:lstStyle/>
          <a:p>
            <a:pPr>
              <a:defRPr/>
            </a:pPr>
            <a:fld id="{E78C9E75-97FD-45D9-8ED3-955348887BB1}" type="slidenum">
              <a:rPr lang="zh-TW" altLang="en-US" smtClean="0"/>
              <a:pPr>
                <a:defRPr/>
              </a:pPr>
              <a:t>71</a:t>
            </a:fld>
            <a:endParaRPr lang="zh-TW" altLang="en-US"/>
          </a:p>
        </p:txBody>
      </p:sp>
      <p:pic>
        <p:nvPicPr>
          <p:cNvPr id="6" name="Picture 5">
            <a:extLst>
              <a:ext uri="{FF2B5EF4-FFF2-40B4-BE49-F238E27FC236}">
                <a16:creationId xmlns:a16="http://schemas.microsoft.com/office/drawing/2014/main" id="{AA559B01-3AD1-594F-9317-80400EC3A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882352"/>
            <a:ext cx="8305800" cy="5715000"/>
          </a:xfrm>
          <a:prstGeom prst="rect">
            <a:avLst/>
          </a:prstGeom>
        </p:spPr>
      </p:pic>
      <p:sp>
        <p:nvSpPr>
          <p:cNvPr id="7" name="Title 1">
            <a:extLst>
              <a:ext uri="{FF2B5EF4-FFF2-40B4-BE49-F238E27FC236}">
                <a16:creationId xmlns:a16="http://schemas.microsoft.com/office/drawing/2014/main" id="{2B0A8986-8592-344F-834A-AB2E673F7DC1}"/>
              </a:ext>
            </a:extLst>
          </p:cNvPr>
          <p:cNvSpPr>
            <a:spLocks noGrp="1"/>
          </p:cNvSpPr>
          <p:nvPr>
            <p:ph type="title"/>
          </p:nvPr>
        </p:nvSpPr>
        <p:spPr>
          <a:xfrm>
            <a:off x="1981200" y="0"/>
            <a:ext cx="8229600" cy="835024"/>
          </a:xfrm>
        </p:spPr>
        <p:txBody>
          <a:bodyPr/>
          <a:lstStyle/>
          <a:p>
            <a:r>
              <a:rPr lang="en-US" dirty="0">
                <a:solidFill>
                  <a:schemeClr val="accent1"/>
                </a:solidFill>
              </a:rPr>
              <a:t>Pre-trained Models (PTM)</a:t>
            </a:r>
          </a:p>
        </p:txBody>
      </p:sp>
      <p:sp>
        <p:nvSpPr>
          <p:cNvPr id="8" name="TextBox 7">
            <a:extLst>
              <a:ext uri="{FF2B5EF4-FFF2-40B4-BE49-F238E27FC236}">
                <a16:creationId xmlns:a16="http://schemas.microsoft.com/office/drawing/2014/main" id="{9718D36A-0654-A341-9962-36553415780E}"/>
              </a:ext>
            </a:extLst>
          </p:cNvPr>
          <p:cNvSpPr txBox="1"/>
          <p:nvPr/>
        </p:nvSpPr>
        <p:spPr>
          <a:xfrm>
            <a:off x="1847528" y="6525344"/>
            <a:ext cx="8208912" cy="369332"/>
          </a:xfrm>
          <a:prstGeom prst="rect">
            <a:avLst/>
          </a:prstGeom>
          <a:noFill/>
        </p:spPr>
        <p:txBody>
          <a:bodyPr wrap="square" rtlCol="0">
            <a:spAutoFit/>
          </a:bodyPr>
          <a:lstStyle/>
          <a:p>
            <a:pPr algn="ctr"/>
            <a:r>
              <a:rPr lang="en-US" sz="900" dirty="0">
                <a:solidFill>
                  <a:schemeClr val="bg1">
                    <a:lumMod val="75000"/>
                  </a:schemeClr>
                </a:solidFill>
              </a:rPr>
              <a:t>Source: </a:t>
            </a:r>
            <a:r>
              <a:rPr lang="en-US" sz="900" dirty="0" err="1">
                <a:solidFill>
                  <a:schemeClr val="bg1">
                    <a:lumMod val="75000"/>
                  </a:schemeClr>
                </a:solidFill>
              </a:rPr>
              <a:t>Qiu</a:t>
            </a:r>
            <a:r>
              <a:rPr lang="en-US" sz="900" dirty="0">
                <a:solidFill>
                  <a:schemeClr val="bg1">
                    <a:lumMod val="75000"/>
                  </a:schemeClr>
                </a:solidFill>
              </a:rPr>
              <a:t>, </a:t>
            </a:r>
            <a:r>
              <a:rPr lang="en-US" sz="900" dirty="0" err="1">
                <a:solidFill>
                  <a:schemeClr val="bg1">
                    <a:lumMod val="75000"/>
                  </a:schemeClr>
                </a:solidFill>
              </a:rPr>
              <a:t>Xipeng</a:t>
            </a:r>
            <a:r>
              <a:rPr lang="en-US" sz="900" dirty="0">
                <a:solidFill>
                  <a:schemeClr val="bg1">
                    <a:lumMod val="75000"/>
                  </a:schemeClr>
                </a:solidFill>
              </a:rPr>
              <a:t>, </a:t>
            </a:r>
            <a:r>
              <a:rPr lang="en-US" sz="900" dirty="0" err="1">
                <a:solidFill>
                  <a:schemeClr val="bg1">
                    <a:lumMod val="75000"/>
                  </a:schemeClr>
                </a:solidFill>
              </a:rPr>
              <a:t>Tianxiang</a:t>
            </a:r>
            <a:r>
              <a:rPr lang="en-US" sz="900" dirty="0">
                <a:solidFill>
                  <a:schemeClr val="bg1">
                    <a:lumMod val="75000"/>
                  </a:schemeClr>
                </a:solidFill>
              </a:rPr>
              <a:t> Sun, </a:t>
            </a:r>
            <a:r>
              <a:rPr lang="en-US" sz="900" dirty="0" err="1">
                <a:solidFill>
                  <a:schemeClr val="bg1">
                    <a:lumMod val="75000"/>
                  </a:schemeClr>
                </a:solidFill>
              </a:rPr>
              <a:t>Yige</a:t>
            </a:r>
            <a:r>
              <a:rPr lang="en-US" sz="900" dirty="0">
                <a:solidFill>
                  <a:schemeClr val="bg1">
                    <a:lumMod val="75000"/>
                  </a:schemeClr>
                </a:solidFill>
              </a:rPr>
              <a:t> Xu, </a:t>
            </a:r>
            <a:r>
              <a:rPr lang="en-US" sz="900" dirty="0" err="1">
                <a:solidFill>
                  <a:schemeClr val="bg1">
                    <a:lumMod val="75000"/>
                  </a:schemeClr>
                </a:solidFill>
              </a:rPr>
              <a:t>Yunfan</a:t>
            </a:r>
            <a:r>
              <a:rPr lang="en-US" sz="900" dirty="0">
                <a:solidFill>
                  <a:schemeClr val="bg1">
                    <a:lumMod val="75000"/>
                  </a:schemeClr>
                </a:solidFill>
              </a:rPr>
              <a:t> Shao, Ning Dai, and </a:t>
            </a:r>
            <a:r>
              <a:rPr lang="en-US" sz="900" dirty="0" err="1">
                <a:solidFill>
                  <a:schemeClr val="bg1">
                    <a:lumMod val="75000"/>
                  </a:schemeClr>
                </a:solidFill>
              </a:rPr>
              <a:t>Xuanjing</a:t>
            </a:r>
            <a:r>
              <a:rPr lang="en-US" sz="900" dirty="0">
                <a:solidFill>
                  <a:schemeClr val="bg1">
                    <a:lumMod val="75000"/>
                  </a:schemeClr>
                </a:solidFill>
              </a:rPr>
              <a:t> Huang. "Pre-trained Models for Natural Language Processing: A Survey." </a:t>
            </a:r>
            <a:r>
              <a:rPr lang="en-US" sz="900" dirty="0" err="1">
                <a:solidFill>
                  <a:schemeClr val="bg1">
                    <a:lumMod val="75000"/>
                  </a:schemeClr>
                </a:solidFill>
              </a:rPr>
              <a:t>arXiv</a:t>
            </a:r>
            <a:r>
              <a:rPr lang="en-US" sz="900" dirty="0">
                <a:solidFill>
                  <a:schemeClr val="bg1">
                    <a:lumMod val="75000"/>
                  </a:schemeClr>
                </a:solidFill>
              </a:rPr>
              <a:t> preprint arXiv:2003.08271 (2020).</a:t>
            </a:r>
          </a:p>
        </p:txBody>
      </p:sp>
    </p:spTree>
    <p:extLst>
      <p:ext uri="{BB962C8B-B14F-4D97-AF65-F5344CB8AC3E}">
        <p14:creationId xmlns:p14="http://schemas.microsoft.com/office/powerpoint/2010/main" val="2462441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E6EBB-669D-B74B-B604-33E43217F4A6}"/>
              </a:ext>
            </a:extLst>
          </p:cNvPr>
          <p:cNvSpPr>
            <a:spLocks noGrp="1"/>
          </p:cNvSpPr>
          <p:nvPr>
            <p:ph type="title"/>
          </p:nvPr>
        </p:nvSpPr>
        <p:spPr>
          <a:xfrm>
            <a:off x="1022888" y="44394"/>
            <a:ext cx="9996407" cy="1079868"/>
          </a:xfrm>
        </p:spPr>
        <p:txBody>
          <a:bodyPr>
            <a:normAutofit fontScale="90000"/>
          </a:bodyPr>
          <a:lstStyle/>
          <a:p>
            <a:r>
              <a:rPr lang="en-US" dirty="0">
                <a:solidFill>
                  <a:schemeClr val="accent1"/>
                </a:solidFill>
              </a:rPr>
              <a:t>Transformer (Attention is All You Need) </a:t>
            </a:r>
            <a:br>
              <a:rPr lang="en-US" dirty="0">
                <a:solidFill>
                  <a:schemeClr val="accent1"/>
                </a:solidFill>
              </a:rPr>
            </a:br>
            <a:r>
              <a:rPr lang="en-US" sz="2400" dirty="0">
                <a:solidFill>
                  <a:schemeClr val="accent1"/>
                </a:solidFill>
              </a:rPr>
              <a:t>(Vaswani et al., 2017)</a:t>
            </a:r>
          </a:p>
        </p:txBody>
      </p:sp>
      <p:sp>
        <p:nvSpPr>
          <p:cNvPr id="4" name="Slide Number Placeholder 3">
            <a:extLst>
              <a:ext uri="{FF2B5EF4-FFF2-40B4-BE49-F238E27FC236}">
                <a16:creationId xmlns:a16="http://schemas.microsoft.com/office/drawing/2014/main" id="{7AC479B0-F51A-B74A-8DB8-1939B42C9910}"/>
              </a:ext>
            </a:extLst>
          </p:cNvPr>
          <p:cNvSpPr>
            <a:spLocks noGrp="1"/>
          </p:cNvSpPr>
          <p:nvPr>
            <p:ph type="sldNum" sz="quarter" idx="12"/>
          </p:nvPr>
        </p:nvSpPr>
        <p:spPr/>
        <p:txBody>
          <a:bodyPr/>
          <a:lstStyle/>
          <a:p>
            <a:fld id="{5424488C-161F-514B-8FF5-CF5173A03E8D}" type="slidenum">
              <a:rPr lang="en-US" smtClean="0"/>
              <a:t>72</a:t>
            </a:fld>
            <a:endParaRPr lang="en-US"/>
          </a:p>
        </p:txBody>
      </p:sp>
      <p:pic>
        <p:nvPicPr>
          <p:cNvPr id="6" name="Picture 5">
            <a:extLst>
              <a:ext uri="{FF2B5EF4-FFF2-40B4-BE49-F238E27FC236}">
                <a16:creationId xmlns:a16="http://schemas.microsoft.com/office/drawing/2014/main" id="{E2E4B079-2DDB-8840-B13B-C6B2D4A7BD75}"/>
              </a:ext>
            </a:extLst>
          </p:cNvPr>
          <p:cNvPicPr>
            <a:picLocks noChangeAspect="1"/>
          </p:cNvPicPr>
          <p:nvPr/>
        </p:nvPicPr>
        <p:blipFill>
          <a:blip r:embed="rId2"/>
          <a:stretch>
            <a:fillRect/>
          </a:stretch>
        </p:blipFill>
        <p:spPr>
          <a:xfrm>
            <a:off x="4201745" y="1204271"/>
            <a:ext cx="3699424" cy="5321979"/>
          </a:xfrm>
          <a:prstGeom prst="rect">
            <a:avLst/>
          </a:prstGeom>
        </p:spPr>
      </p:pic>
      <p:sp>
        <p:nvSpPr>
          <p:cNvPr id="7" name="Rectangle 6">
            <a:extLst>
              <a:ext uri="{FF2B5EF4-FFF2-40B4-BE49-F238E27FC236}">
                <a16:creationId xmlns:a16="http://schemas.microsoft.com/office/drawing/2014/main" id="{FE8A619C-FF34-9541-ABA4-2BE3EDA9175D}"/>
              </a:ext>
            </a:extLst>
          </p:cNvPr>
          <p:cNvSpPr/>
          <p:nvPr/>
        </p:nvSpPr>
        <p:spPr>
          <a:xfrm>
            <a:off x="1906317" y="6468475"/>
            <a:ext cx="8290280" cy="400110"/>
          </a:xfrm>
          <a:prstGeom prst="rect">
            <a:avLst/>
          </a:prstGeom>
        </p:spPr>
        <p:txBody>
          <a:bodyPr wrap="square">
            <a:spAutoFit/>
          </a:bodyPr>
          <a:lstStyle/>
          <a:p>
            <a:pPr algn="ctr"/>
            <a:r>
              <a:rPr lang="en-US" sz="1000" dirty="0">
                <a:solidFill>
                  <a:schemeClr val="bg1">
                    <a:lumMod val="75000"/>
                  </a:schemeClr>
                </a:solidFill>
                <a:latin typeface="Arial" panose="020B0604020202020204" pitchFamily="34" charset="0"/>
              </a:rPr>
              <a:t>Source: Vaswani, Ashish, Noam </a:t>
            </a:r>
            <a:r>
              <a:rPr lang="en-US" sz="1000" dirty="0" err="1">
                <a:solidFill>
                  <a:schemeClr val="bg1">
                    <a:lumMod val="75000"/>
                  </a:schemeClr>
                </a:solidFill>
                <a:latin typeface="Arial" panose="020B0604020202020204" pitchFamily="34" charset="0"/>
              </a:rPr>
              <a:t>Shazeer</a:t>
            </a:r>
            <a:r>
              <a:rPr lang="en-US" sz="1000" dirty="0">
                <a:solidFill>
                  <a:schemeClr val="bg1">
                    <a:lumMod val="75000"/>
                  </a:schemeClr>
                </a:solidFill>
                <a:latin typeface="Arial" panose="020B0604020202020204" pitchFamily="34" charset="0"/>
              </a:rPr>
              <a:t>, Niki Parmar, Jakob </a:t>
            </a:r>
            <a:r>
              <a:rPr lang="en-US" sz="1000" dirty="0" err="1">
                <a:solidFill>
                  <a:schemeClr val="bg1">
                    <a:lumMod val="75000"/>
                  </a:schemeClr>
                </a:solidFill>
                <a:latin typeface="Arial" panose="020B0604020202020204" pitchFamily="34" charset="0"/>
              </a:rPr>
              <a:t>Uszkoreit</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Llion</a:t>
            </a:r>
            <a:r>
              <a:rPr lang="en-US" sz="1000" dirty="0">
                <a:solidFill>
                  <a:schemeClr val="bg1">
                    <a:lumMod val="75000"/>
                  </a:schemeClr>
                </a:solidFill>
                <a:latin typeface="Arial" panose="020B0604020202020204" pitchFamily="34" charset="0"/>
              </a:rPr>
              <a:t> Jones, Aidan N. Gomez, </a:t>
            </a:r>
            <a:r>
              <a:rPr lang="en-US" sz="1000" dirty="0" err="1">
                <a:solidFill>
                  <a:schemeClr val="bg1">
                    <a:lumMod val="75000"/>
                  </a:schemeClr>
                </a:solidFill>
                <a:latin typeface="Arial" panose="020B0604020202020204" pitchFamily="34" charset="0"/>
              </a:rPr>
              <a:t>Łukasz</a:t>
            </a:r>
            <a:r>
              <a:rPr lang="en-US" sz="1000" dirty="0">
                <a:solidFill>
                  <a:schemeClr val="bg1">
                    <a:lumMod val="75000"/>
                  </a:schemeClr>
                </a:solidFill>
                <a:latin typeface="Arial" panose="020B0604020202020204" pitchFamily="34" charset="0"/>
              </a:rPr>
              <a:t> Kaiser, and </a:t>
            </a:r>
            <a:r>
              <a:rPr lang="en-US" sz="1000" dirty="0" err="1">
                <a:solidFill>
                  <a:schemeClr val="bg1">
                    <a:lumMod val="75000"/>
                  </a:schemeClr>
                </a:solidFill>
                <a:latin typeface="Arial" panose="020B0604020202020204" pitchFamily="34" charset="0"/>
              </a:rPr>
              <a:t>Illia</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Polosukhin</a:t>
            </a:r>
            <a:r>
              <a:rPr lang="en-US" sz="1000" dirty="0">
                <a:solidFill>
                  <a:schemeClr val="bg1">
                    <a:lumMod val="75000"/>
                  </a:schemeClr>
                </a:solidFill>
                <a:latin typeface="Arial" panose="020B0604020202020204" pitchFamily="34" charset="0"/>
              </a:rPr>
              <a:t>. "Attention is all you need." In </a:t>
            </a:r>
            <a:r>
              <a:rPr lang="en-US" sz="1000" i="1" dirty="0">
                <a:solidFill>
                  <a:schemeClr val="bg1">
                    <a:lumMod val="75000"/>
                  </a:schemeClr>
                </a:solidFill>
                <a:latin typeface="Arial" panose="020B0604020202020204" pitchFamily="34" charset="0"/>
              </a:rPr>
              <a:t>Advances in neural information processing systems</a:t>
            </a:r>
            <a:r>
              <a:rPr lang="en-US" sz="1000" dirty="0">
                <a:solidFill>
                  <a:schemeClr val="bg1">
                    <a:lumMod val="75000"/>
                  </a:schemeClr>
                </a:solidFill>
                <a:latin typeface="Arial" panose="020B0604020202020204" pitchFamily="34" charset="0"/>
              </a:rPr>
              <a:t>, pp. 5998-6008. 2017.</a:t>
            </a:r>
            <a:endParaRPr lang="en-US" sz="1000" dirty="0">
              <a:solidFill>
                <a:schemeClr val="bg1">
                  <a:lumMod val="75000"/>
                </a:schemeClr>
              </a:solidFill>
            </a:endParaRPr>
          </a:p>
        </p:txBody>
      </p:sp>
    </p:spTree>
    <p:extLst>
      <p:ext uri="{BB962C8B-B14F-4D97-AF65-F5344CB8AC3E}">
        <p14:creationId xmlns:p14="http://schemas.microsoft.com/office/powerpoint/2010/main" val="26408387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1955722"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73</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2168578" y="1311152"/>
            <a:ext cx="8174141"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8" name="Picture 7">
            <a:extLst>
              <a:ext uri="{FF2B5EF4-FFF2-40B4-BE49-F238E27FC236}">
                <a16:creationId xmlns:a16="http://schemas.microsoft.com/office/drawing/2014/main" id="{7403180C-EF58-7345-9ED4-E0EC4CB70EF5}"/>
              </a:ext>
            </a:extLst>
          </p:cNvPr>
          <p:cNvPicPr>
            <a:picLocks noChangeAspect="1"/>
          </p:cNvPicPr>
          <p:nvPr/>
        </p:nvPicPr>
        <p:blipFill>
          <a:blip r:embed="rId2"/>
          <a:stretch>
            <a:fillRect/>
          </a:stretch>
        </p:blipFill>
        <p:spPr>
          <a:xfrm>
            <a:off x="1823803" y="2572836"/>
            <a:ext cx="8806226" cy="3571756"/>
          </a:xfrm>
          <a:prstGeom prst="rect">
            <a:avLst/>
          </a:prstGeom>
        </p:spPr>
      </p:pic>
      <p:sp>
        <p:nvSpPr>
          <p:cNvPr id="9" name="Rectangle 8">
            <a:extLst>
              <a:ext uri="{FF2B5EF4-FFF2-40B4-BE49-F238E27FC236}">
                <a16:creationId xmlns:a16="http://schemas.microsoft.com/office/drawing/2014/main" id="{AA105C0F-8F9C-8547-9100-914A071D2750}"/>
              </a:ext>
            </a:extLst>
          </p:cNvPr>
          <p:cNvSpPr/>
          <p:nvPr/>
        </p:nvSpPr>
        <p:spPr>
          <a:xfrm>
            <a:off x="2424411" y="1779415"/>
            <a:ext cx="7449617" cy="461665"/>
          </a:xfrm>
          <a:prstGeom prst="rect">
            <a:avLst/>
          </a:prstGeom>
        </p:spPr>
        <p:txBody>
          <a:bodyPr wrap="square">
            <a:spAutoFit/>
          </a:bodyPr>
          <a:lstStyle/>
          <a:p>
            <a:pPr algn="ctr"/>
            <a:r>
              <a:rPr lang="en-US" sz="2400" b="1" dirty="0">
                <a:solidFill>
                  <a:schemeClr val="accent1"/>
                </a:solidFill>
              </a:rPr>
              <a:t>Overall pre-training and fine-tuning procedures for BERT</a:t>
            </a:r>
          </a:p>
        </p:txBody>
      </p:sp>
    </p:spTree>
    <p:extLst>
      <p:ext uri="{BB962C8B-B14F-4D97-AF65-F5344CB8AC3E}">
        <p14:creationId xmlns:p14="http://schemas.microsoft.com/office/powerpoint/2010/main" val="2296706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1955722"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74</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1703513" y="1383160"/>
            <a:ext cx="8784976"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7" name="Picture 6">
            <a:extLst>
              <a:ext uri="{FF2B5EF4-FFF2-40B4-BE49-F238E27FC236}">
                <a16:creationId xmlns:a16="http://schemas.microsoft.com/office/drawing/2014/main" id="{E0085B22-25FE-E447-B270-A8B58C826D3A}"/>
              </a:ext>
            </a:extLst>
          </p:cNvPr>
          <p:cNvPicPr>
            <a:picLocks noChangeAspect="1"/>
          </p:cNvPicPr>
          <p:nvPr/>
        </p:nvPicPr>
        <p:blipFill>
          <a:blip r:embed="rId2"/>
          <a:stretch>
            <a:fillRect/>
          </a:stretch>
        </p:blipFill>
        <p:spPr>
          <a:xfrm>
            <a:off x="1822237" y="2728040"/>
            <a:ext cx="8594005" cy="2597836"/>
          </a:xfrm>
          <a:prstGeom prst="rect">
            <a:avLst/>
          </a:prstGeom>
        </p:spPr>
      </p:pic>
      <p:sp>
        <p:nvSpPr>
          <p:cNvPr id="9" name="Rectangle 8">
            <a:extLst>
              <a:ext uri="{FF2B5EF4-FFF2-40B4-BE49-F238E27FC236}">
                <a16:creationId xmlns:a16="http://schemas.microsoft.com/office/drawing/2014/main" id="{D3ACC94C-7986-214B-B721-49D1FB15D353}"/>
              </a:ext>
            </a:extLst>
          </p:cNvPr>
          <p:cNvSpPr/>
          <p:nvPr/>
        </p:nvSpPr>
        <p:spPr>
          <a:xfrm>
            <a:off x="2530839" y="1922918"/>
            <a:ext cx="7449617" cy="461665"/>
          </a:xfrm>
          <a:prstGeom prst="rect">
            <a:avLst/>
          </a:prstGeom>
        </p:spPr>
        <p:txBody>
          <a:bodyPr wrap="square">
            <a:spAutoFit/>
          </a:bodyPr>
          <a:lstStyle/>
          <a:p>
            <a:pPr algn="ctr"/>
            <a:r>
              <a:rPr lang="en-US" sz="2400" b="1" dirty="0">
                <a:solidFill>
                  <a:schemeClr val="accent1"/>
                </a:solidFill>
              </a:rPr>
              <a:t>BERT input representation</a:t>
            </a:r>
          </a:p>
        </p:txBody>
      </p:sp>
    </p:spTree>
    <p:extLst>
      <p:ext uri="{BB962C8B-B14F-4D97-AF65-F5344CB8AC3E}">
        <p14:creationId xmlns:p14="http://schemas.microsoft.com/office/powerpoint/2010/main" val="13262464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75</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a:blip r:embed="rId2"/>
          <a:stretch>
            <a:fillRect/>
          </a:stretch>
        </p:blipFill>
        <p:spPr>
          <a:xfrm>
            <a:off x="3470743" y="790260"/>
            <a:ext cx="5774385" cy="566763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867904" y="122627"/>
            <a:ext cx="10926305" cy="667632"/>
          </a:xfrm>
        </p:spPr>
        <p:txBody>
          <a:bodyPr>
            <a:noAutofit/>
          </a:bodyPr>
          <a:lstStyle/>
          <a:p>
            <a:r>
              <a:rPr lang="en-US" dirty="0">
                <a:solidFill>
                  <a:schemeClr val="accent1"/>
                </a:solidFill>
              </a:rPr>
              <a:t>Fine-tuning BERT on Different Tasks</a:t>
            </a:r>
          </a:p>
        </p:txBody>
      </p:sp>
    </p:spTree>
    <p:extLst>
      <p:ext uri="{BB962C8B-B14F-4D97-AF65-F5344CB8AC3E}">
        <p14:creationId xmlns:p14="http://schemas.microsoft.com/office/powerpoint/2010/main" val="32714955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76</a:t>
            </a:fld>
            <a:endParaRPr lang="zh-TW" altLang="en-US"/>
          </a:p>
        </p:txBody>
      </p:sp>
      <p:sp>
        <p:nvSpPr>
          <p:cNvPr id="7" name="Rectangle 6">
            <a:extLst>
              <a:ext uri="{FF2B5EF4-FFF2-40B4-BE49-F238E27FC236}">
                <a16:creationId xmlns:a16="http://schemas.microsoft.com/office/drawing/2014/main" id="{1C27637C-05B8-6249-A786-FBC80FD048E9}"/>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Title 1">
            <a:extLst>
              <a:ext uri="{FF2B5EF4-FFF2-40B4-BE49-F238E27FC236}">
                <a16:creationId xmlns:a16="http://schemas.microsoft.com/office/drawing/2014/main" id="{480200A9-9BB8-D64A-AFF5-F8A81B195D8C}"/>
              </a:ext>
            </a:extLst>
          </p:cNvPr>
          <p:cNvSpPr>
            <a:spLocks noGrp="1"/>
          </p:cNvSpPr>
          <p:nvPr>
            <p:ph type="title"/>
          </p:nvPr>
        </p:nvSpPr>
        <p:spPr>
          <a:xfrm>
            <a:off x="1981200" y="116632"/>
            <a:ext cx="8229600" cy="1219582"/>
          </a:xfrm>
        </p:spPr>
        <p:txBody>
          <a:bodyPr>
            <a:normAutofit fontScale="90000"/>
          </a:bodyPr>
          <a:lstStyle/>
          <a:p>
            <a:r>
              <a:rPr lang="en-US" dirty="0">
                <a:solidFill>
                  <a:schemeClr val="accent1"/>
                </a:solidFill>
              </a:rPr>
              <a:t>Sentiment Analysis: </a:t>
            </a:r>
            <a:br>
              <a:rPr lang="en-US" dirty="0">
                <a:solidFill>
                  <a:schemeClr val="accent1"/>
                </a:solidFill>
              </a:rPr>
            </a:br>
            <a:r>
              <a:rPr lang="en-US" dirty="0">
                <a:solidFill>
                  <a:schemeClr val="accent1"/>
                </a:solidFill>
              </a:rPr>
              <a:t>Single Sentence Classification</a:t>
            </a:r>
          </a:p>
        </p:txBody>
      </p:sp>
      <p:pic>
        <p:nvPicPr>
          <p:cNvPr id="9" name="Picture 8">
            <a:extLst>
              <a:ext uri="{FF2B5EF4-FFF2-40B4-BE49-F238E27FC236}">
                <a16:creationId xmlns:a16="http://schemas.microsoft.com/office/drawing/2014/main" id="{F35A33A5-5F7A-AD45-B8DF-5A41E6DFA0EB}"/>
              </a:ext>
            </a:extLst>
          </p:cNvPr>
          <p:cNvPicPr>
            <a:picLocks noChangeAspect="1"/>
          </p:cNvPicPr>
          <p:nvPr/>
        </p:nvPicPr>
        <p:blipFill rotWithShape="1">
          <a:blip r:embed="rId2">
            <a:extLst>
              <a:ext uri="{28A0092B-C50C-407E-A947-70E740481C1C}">
                <a14:useLocalDpi xmlns:a14="http://schemas.microsoft.com/office/drawing/2010/main" val="0"/>
              </a:ext>
            </a:extLst>
          </a:blip>
          <a:srcRect l="53899" b="5072"/>
          <a:stretch/>
        </p:blipFill>
        <p:spPr>
          <a:xfrm>
            <a:off x="2135560" y="1484784"/>
            <a:ext cx="8280920" cy="4824536"/>
          </a:xfrm>
          <a:prstGeom prst="rect">
            <a:avLst/>
          </a:prstGeom>
        </p:spPr>
      </p:pic>
    </p:spTree>
    <p:extLst>
      <p:ext uri="{BB962C8B-B14F-4D97-AF65-F5344CB8AC3E}">
        <p14:creationId xmlns:p14="http://schemas.microsoft.com/office/powerpoint/2010/main" val="39713043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77</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a:srcRect t="52911" r="52042"/>
          <a:stretch/>
        </p:blipFill>
        <p:spPr>
          <a:xfrm>
            <a:off x="2018998" y="1484784"/>
            <a:ext cx="8325475" cy="4896544"/>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745859" y="122627"/>
            <a:ext cx="8674308" cy="1223622"/>
          </a:xfrm>
        </p:spPr>
        <p:txBody>
          <a:bodyPr>
            <a:noAutofit/>
          </a:bodyPr>
          <a:lstStyle/>
          <a:p>
            <a:r>
              <a:rPr lang="en-US" dirty="0">
                <a:solidFill>
                  <a:schemeClr val="accent1"/>
                </a:solidFill>
              </a:rPr>
              <a:t>Fine-tuning BERT on </a:t>
            </a:r>
            <a:br>
              <a:rPr lang="en-US" dirty="0">
                <a:solidFill>
                  <a:schemeClr val="accent1"/>
                </a:solidFill>
              </a:rPr>
            </a:br>
            <a:r>
              <a:rPr lang="en-US" dirty="0">
                <a:solidFill>
                  <a:srgbClr val="C00000"/>
                </a:solidFill>
              </a:rPr>
              <a:t>Question Answering (QA)</a:t>
            </a:r>
          </a:p>
        </p:txBody>
      </p:sp>
    </p:spTree>
    <p:extLst>
      <p:ext uri="{BB962C8B-B14F-4D97-AF65-F5344CB8AC3E}">
        <p14:creationId xmlns:p14="http://schemas.microsoft.com/office/powerpoint/2010/main" val="40086053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78</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a:srcRect l="54623" t="283" r="167" b="51157"/>
          <a:stretch/>
        </p:blipFill>
        <p:spPr>
          <a:xfrm>
            <a:off x="1991544" y="1171950"/>
            <a:ext cx="8280920" cy="532788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800587" y="56101"/>
            <a:ext cx="10662834" cy="1146133"/>
          </a:xfrm>
        </p:spPr>
        <p:txBody>
          <a:bodyPr>
            <a:noAutofit/>
          </a:bodyPr>
          <a:lstStyle/>
          <a:p>
            <a:r>
              <a:rPr lang="en-US" dirty="0">
                <a:solidFill>
                  <a:schemeClr val="accent1"/>
                </a:solidFill>
              </a:rPr>
              <a:t>Fine-tuning BERT on Dialogue</a:t>
            </a:r>
            <a:br>
              <a:rPr lang="en-US" dirty="0">
                <a:solidFill>
                  <a:schemeClr val="accent1"/>
                </a:solidFill>
              </a:rPr>
            </a:br>
            <a:r>
              <a:rPr lang="en-US" sz="4000" dirty="0">
                <a:solidFill>
                  <a:srgbClr val="C00000"/>
                </a:solidFill>
              </a:rPr>
              <a:t>Intent Detection (ID; Classification)</a:t>
            </a:r>
          </a:p>
        </p:txBody>
      </p:sp>
    </p:spTree>
    <p:extLst>
      <p:ext uri="{BB962C8B-B14F-4D97-AF65-F5344CB8AC3E}">
        <p14:creationId xmlns:p14="http://schemas.microsoft.com/office/powerpoint/2010/main" val="20423050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79</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a:srcRect l="54645" t="51833" r="145" b="-393"/>
          <a:stretch/>
        </p:blipFill>
        <p:spPr>
          <a:xfrm>
            <a:off x="2140215" y="1377301"/>
            <a:ext cx="7992888" cy="5142563"/>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745859" y="-27384"/>
            <a:ext cx="8674308" cy="1277784"/>
          </a:xfrm>
        </p:spPr>
        <p:txBody>
          <a:bodyPr>
            <a:noAutofit/>
          </a:bodyPr>
          <a:lstStyle/>
          <a:p>
            <a:r>
              <a:rPr lang="en-US" dirty="0">
                <a:solidFill>
                  <a:schemeClr val="accent1"/>
                </a:solidFill>
              </a:rPr>
              <a:t>Fine-tuning BERT on Dialogue</a:t>
            </a:r>
            <a:br>
              <a:rPr lang="en-US" dirty="0">
                <a:solidFill>
                  <a:schemeClr val="accent1"/>
                </a:solidFill>
              </a:rPr>
            </a:br>
            <a:r>
              <a:rPr lang="en-US" dirty="0">
                <a:solidFill>
                  <a:srgbClr val="C00000"/>
                </a:solidFill>
              </a:rPr>
              <a:t>Slot Filling (SF)</a:t>
            </a:r>
          </a:p>
        </p:txBody>
      </p:sp>
    </p:spTree>
    <p:extLst>
      <p:ext uri="{BB962C8B-B14F-4D97-AF65-F5344CB8AC3E}">
        <p14:creationId xmlns:p14="http://schemas.microsoft.com/office/powerpoint/2010/main" val="1780483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991544" y="908721"/>
            <a:ext cx="8424936" cy="1944215"/>
          </a:xfrm>
        </p:spPr>
        <p:txBody>
          <a:bodyPr>
            <a:normAutofit/>
          </a:bodyPr>
          <a:lstStyle/>
          <a:p>
            <a:r>
              <a:rPr lang="en-US" altLang="zh-TW" sz="3800" dirty="0"/>
              <a:t>IMTKU Textual Entailment System for </a:t>
            </a:r>
            <a:br>
              <a:rPr lang="en-US" altLang="zh-TW" sz="3800" dirty="0"/>
            </a:br>
            <a:r>
              <a:rPr lang="en-US" altLang="zh-TW" sz="3800" dirty="0"/>
              <a:t>Recognizing Inference in Text </a:t>
            </a:r>
            <a:br>
              <a:rPr lang="en-US" altLang="zh-TW" sz="3800" dirty="0"/>
            </a:br>
            <a:r>
              <a:rPr lang="en-US" altLang="zh-TW" sz="3800" dirty="0"/>
              <a:t>at </a:t>
            </a:r>
            <a:r>
              <a:rPr lang="en-US" altLang="zh-TW" sz="3800" dirty="0">
                <a:solidFill>
                  <a:srgbClr val="C00000"/>
                </a:solidFill>
              </a:rPr>
              <a:t>NTCIR-10</a:t>
            </a:r>
            <a:r>
              <a:rPr lang="en-US" altLang="zh-TW" sz="3800" dirty="0"/>
              <a:t> RITE-2</a:t>
            </a:r>
            <a:endParaRPr lang="zh-TW" altLang="en-US" sz="8000" dirty="0">
              <a:solidFill>
                <a:srgbClr val="C00000"/>
              </a:solidFill>
            </a:endParaRPr>
          </a:p>
        </p:txBody>
      </p:sp>
      <p:pic>
        <p:nvPicPr>
          <p:cNvPr id="8" name="Picture 5" descr="C:\Users\myday\Downloads\TKU-logo-12cm.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8044" y="72008"/>
            <a:ext cx="768036" cy="764704"/>
          </a:xfrm>
          <a:prstGeom prst="rect">
            <a:avLst/>
          </a:prstGeom>
          <a:noFill/>
          <a:ln w="9525">
            <a:noFill/>
            <a:miter lim="800000"/>
            <a:headEnd/>
            <a:tailEnd/>
          </a:ln>
        </p:spPr>
      </p:pic>
      <p:sp>
        <p:nvSpPr>
          <p:cNvPr id="10" name="文字方塊 14"/>
          <p:cNvSpPr txBox="1">
            <a:spLocks noChangeArrowheads="1"/>
          </p:cNvSpPr>
          <p:nvPr/>
        </p:nvSpPr>
        <p:spPr bwMode="auto">
          <a:xfrm>
            <a:off x="9156080" y="42392"/>
            <a:ext cx="1476424" cy="830997"/>
          </a:xfrm>
          <a:prstGeom prst="rect">
            <a:avLst/>
          </a:prstGeom>
          <a:noFill/>
          <a:ln w="9525">
            <a:noFill/>
            <a:miter lim="800000"/>
            <a:headEnd/>
            <a:tailEnd/>
          </a:ln>
        </p:spPr>
        <p:txBody>
          <a:bodyPr wrap="square">
            <a:spAutoFit/>
          </a:bodyPr>
          <a:lstStyle/>
          <a:p>
            <a:r>
              <a:rPr lang="en-US" altLang="zh-TW" sz="2400" b="1" dirty="0" err="1">
                <a:solidFill>
                  <a:srgbClr val="FF0000"/>
                </a:solidFill>
                <a:latin typeface="Calibri" pitchFamily="34" charset="0"/>
              </a:rPr>
              <a:t>Tamkang</a:t>
            </a:r>
            <a:r>
              <a:rPr lang="en-US" altLang="zh-TW" sz="2400" b="1" dirty="0">
                <a:solidFill>
                  <a:srgbClr val="FF0000"/>
                </a:solidFill>
                <a:latin typeface="Calibri" pitchFamily="34" charset="0"/>
              </a:rPr>
              <a:t> </a:t>
            </a:r>
            <a:br>
              <a:rPr lang="en-US" altLang="zh-TW" sz="2400" b="1" dirty="0">
                <a:solidFill>
                  <a:srgbClr val="FF0000"/>
                </a:solidFill>
                <a:latin typeface="Calibri" pitchFamily="34" charset="0"/>
              </a:rPr>
            </a:br>
            <a:r>
              <a:rPr lang="en-US" altLang="zh-TW" sz="2400" b="1" dirty="0">
                <a:solidFill>
                  <a:srgbClr val="FF0000"/>
                </a:solidFill>
                <a:latin typeface="Calibri" pitchFamily="34" charset="0"/>
              </a:rPr>
              <a:t>University</a:t>
            </a:r>
            <a:endParaRPr lang="zh-TW" altLang="en-US" sz="2400" b="1" dirty="0">
              <a:solidFill>
                <a:srgbClr val="FF0000"/>
              </a:solidFill>
              <a:latin typeface="Calibri" pitchFamily="34" charset="0"/>
            </a:endParaRPr>
          </a:p>
        </p:txBody>
      </p:sp>
      <p:sp>
        <p:nvSpPr>
          <p:cNvPr id="15" name="副標題 2"/>
          <p:cNvSpPr txBox="1">
            <a:spLocks/>
          </p:cNvSpPr>
          <p:nvPr/>
        </p:nvSpPr>
        <p:spPr>
          <a:xfrm>
            <a:off x="3719736" y="6381328"/>
            <a:ext cx="5112568" cy="288032"/>
          </a:xfrm>
          <a:prstGeom prst="rect">
            <a:avLst/>
          </a:prstGeom>
        </p:spPr>
        <p:txBody>
          <a:bodyPr vert="horz" lIns="91440" tIns="45720" rIns="91440" bIns="45720" rtlCol="0">
            <a:normAutofit fontScale="70000" lnSpcReduction="20000"/>
          </a:bodyPr>
          <a:lstStyle/>
          <a:p>
            <a:pPr algn="ctr">
              <a:spcBef>
                <a:spcPct val="20000"/>
              </a:spcBef>
              <a:defRPr/>
            </a:pPr>
            <a:r>
              <a:rPr lang="en-US" altLang="zh-TW" sz="2000" dirty="0">
                <a:solidFill>
                  <a:schemeClr val="tx1">
                    <a:tint val="75000"/>
                  </a:schemeClr>
                </a:solidFill>
                <a:hlinkClick r:id="rId3"/>
              </a:rPr>
              <a:t>myday@mail.tku.edu.tw</a:t>
            </a:r>
            <a:endParaRPr lang="en-US" altLang="zh-TW" sz="2000" dirty="0">
              <a:solidFill>
                <a:schemeClr val="tx1">
                  <a:tint val="75000"/>
                </a:schemeClr>
              </a:solidFill>
            </a:endParaRPr>
          </a:p>
        </p:txBody>
      </p:sp>
      <p:sp>
        <p:nvSpPr>
          <p:cNvPr id="16" name="副標題 2"/>
          <p:cNvSpPr txBox="1">
            <a:spLocks/>
          </p:cNvSpPr>
          <p:nvPr/>
        </p:nvSpPr>
        <p:spPr>
          <a:xfrm>
            <a:off x="4007768" y="6597352"/>
            <a:ext cx="4752528" cy="260648"/>
          </a:xfrm>
          <a:prstGeom prst="rect">
            <a:avLst/>
          </a:prstGeom>
        </p:spPr>
        <p:txBody>
          <a:bodyPr vert="horz" lIns="91440" tIns="45720" rIns="91440" bIns="45720" rtlCol="0">
            <a:noAutofit/>
          </a:bodyPr>
          <a:lstStyle/>
          <a:p>
            <a:pPr algn="ctr">
              <a:defRPr/>
            </a:pPr>
            <a:r>
              <a:rPr lang="en-US" altLang="zh-TW" sz="1400" dirty="0">
                <a:solidFill>
                  <a:schemeClr val="tx1">
                    <a:tint val="75000"/>
                  </a:schemeClr>
                </a:solidFill>
              </a:rPr>
              <a:t>NTCIR-10 Conference, June 18-21, 2013, Tokyo, Japan</a:t>
            </a:r>
          </a:p>
        </p:txBody>
      </p:sp>
      <p:pic>
        <p:nvPicPr>
          <p:cNvPr id="13" name="Picture 4" descr="http://mail.tku.edu.tw/myday/images/Myday_Phot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75520" y="4149080"/>
            <a:ext cx="1512168" cy="1872208"/>
          </a:xfrm>
          <a:prstGeom prst="rect">
            <a:avLst/>
          </a:prstGeom>
          <a:noFill/>
        </p:spPr>
      </p:pic>
      <p:sp>
        <p:nvSpPr>
          <p:cNvPr id="35842" name="AutoShape 2" descr="http://rite.im.tku.edu.tw/img/tu.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35844" name="AutoShape 4" descr="http://rite.im.tku.edu.tw/img/tu.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35846" name="AutoShape 6" descr="http://rite.im.tku.edu.tw/img/tu.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7" name="副標題 2"/>
          <p:cNvSpPr txBox="1">
            <a:spLocks/>
          </p:cNvSpPr>
          <p:nvPr/>
        </p:nvSpPr>
        <p:spPr>
          <a:xfrm>
            <a:off x="1919536" y="2996952"/>
            <a:ext cx="8496944" cy="1008112"/>
          </a:xfrm>
          <a:prstGeom prst="rect">
            <a:avLst/>
          </a:prstGeom>
        </p:spPr>
        <p:txBody>
          <a:bodyPr vert="horz" lIns="91440" tIns="45720" rIns="91440" bIns="45720" rtlCol="0">
            <a:normAutofit/>
          </a:bodyPr>
          <a:lstStyle/>
          <a:p>
            <a:pPr algn="ctr">
              <a:spcBef>
                <a:spcPct val="20000"/>
              </a:spcBef>
              <a:defRPr/>
            </a:pPr>
            <a:r>
              <a:rPr lang="en-US" altLang="zh-TW" sz="2800" b="1" dirty="0"/>
              <a:t>Department of Information Management </a:t>
            </a:r>
            <a:br>
              <a:rPr lang="en-US" altLang="zh-TW" sz="2800" b="1" dirty="0"/>
            </a:br>
            <a:r>
              <a:rPr lang="en-US" altLang="zh-TW" sz="2800" b="1" dirty="0" err="1"/>
              <a:t>Tamkang</a:t>
            </a:r>
            <a:r>
              <a:rPr lang="en-US" altLang="zh-TW" sz="2800" b="1" dirty="0"/>
              <a:t> University, Taiwan</a:t>
            </a:r>
            <a:endParaRPr lang="en-US" altLang="zh-TW" sz="2800" dirty="0"/>
          </a:p>
        </p:txBody>
      </p:sp>
      <p:pic>
        <p:nvPicPr>
          <p:cNvPr id="35847"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43121" y="4149081"/>
            <a:ext cx="1417873" cy="1872208"/>
          </a:xfrm>
          <a:prstGeom prst="rect">
            <a:avLst/>
          </a:prstGeom>
          <a:noFill/>
          <a:ln w="9525">
            <a:noFill/>
            <a:miter lim="800000"/>
            <a:headEnd/>
            <a:tailEnd/>
          </a:ln>
        </p:spPr>
      </p:pic>
      <p:pic>
        <p:nvPicPr>
          <p:cNvPr id="35848" name="Picture 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76121" y="4149080"/>
            <a:ext cx="1511729" cy="1872208"/>
          </a:xfrm>
          <a:prstGeom prst="rect">
            <a:avLst/>
          </a:prstGeom>
          <a:noFill/>
          <a:ln w="9525">
            <a:noFill/>
            <a:miter lim="800000"/>
            <a:headEnd/>
            <a:tailEnd/>
          </a:ln>
        </p:spPr>
      </p:pic>
      <p:pic>
        <p:nvPicPr>
          <p:cNvPr id="35849"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75920" y="4149081"/>
            <a:ext cx="1513809" cy="1828369"/>
          </a:xfrm>
          <a:prstGeom prst="rect">
            <a:avLst/>
          </a:prstGeom>
          <a:noFill/>
          <a:ln w="9525">
            <a:noFill/>
            <a:miter lim="800000"/>
            <a:headEnd/>
            <a:tailEnd/>
          </a:ln>
        </p:spPr>
      </p:pic>
      <p:sp>
        <p:nvSpPr>
          <p:cNvPr id="24" name="副標題 2"/>
          <p:cNvSpPr txBox="1">
            <a:spLocks/>
          </p:cNvSpPr>
          <p:nvPr/>
        </p:nvSpPr>
        <p:spPr>
          <a:xfrm>
            <a:off x="3503712" y="6021288"/>
            <a:ext cx="1584176" cy="360040"/>
          </a:xfrm>
          <a:prstGeom prst="rect">
            <a:avLst/>
          </a:prstGeom>
        </p:spPr>
        <p:txBody>
          <a:bodyPr vert="horz" lIns="91440" tIns="45720" rIns="91440" bIns="45720" rtlCol="0">
            <a:noAutofit/>
          </a:bodyPr>
          <a:lstStyle/>
          <a:p>
            <a:pPr algn="ctr">
              <a:spcBef>
                <a:spcPct val="20000"/>
              </a:spcBef>
              <a:defRPr/>
            </a:pPr>
            <a:r>
              <a:rPr lang="en-US" altLang="zh-TW" b="1" dirty="0"/>
              <a:t>Chun </a:t>
            </a:r>
            <a:r>
              <a:rPr lang="en-US" altLang="zh-TW" b="1" dirty="0" err="1"/>
              <a:t>Tu</a:t>
            </a:r>
            <a:endParaRPr lang="en-US" altLang="zh-TW" b="1" dirty="0"/>
          </a:p>
        </p:txBody>
      </p:sp>
      <p:sp>
        <p:nvSpPr>
          <p:cNvPr id="25" name="副標題 2"/>
          <p:cNvSpPr txBox="1">
            <a:spLocks/>
          </p:cNvSpPr>
          <p:nvPr/>
        </p:nvSpPr>
        <p:spPr>
          <a:xfrm>
            <a:off x="5087889" y="6021288"/>
            <a:ext cx="2160241" cy="360040"/>
          </a:xfrm>
          <a:prstGeom prst="rect">
            <a:avLst/>
          </a:prstGeom>
        </p:spPr>
        <p:txBody>
          <a:bodyPr vert="horz" lIns="91440" tIns="45720" rIns="91440" bIns="45720" rtlCol="0">
            <a:noAutofit/>
          </a:bodyPr>
          <a:lstStyle/>
          <a:p>
            <a:pPr algn="ctr">
              <a:spcBef>
                <a:spcPct val="20000"/>
              </a:spcBef>
              <a:defRPr/>
            </a:pPr>
            <a:r>
              <a:rPr lang="en-US" altLang="zh-TW" b="1" dirty="0" err="1"/>
              <a:t>Hou</a:t>
            </a:r>
            <a:r>
              <a:rPr lang="en-US" altLang="zh-TW" b="1" dirty="0"/>
              <a:t>-Cheng </a:t>
            </a:r>
            <a:r>
              <a:rPr lang="en-US" altLang="zh-TW" b="1" dirty="0" err="1"/>
              <a:t>Vong</a:t>
            </a:r>
            <a:endParaRPr lang="en-US" altLang="zh-TW" b="1" dirty="0"/>
          </a:p>
        </p:txBody>
      </p:sp>
      <p:sp>
        <p:nvSpPr>
          <p:cNvPr id="26" name="副標題 2"/>
          <p:cNvSpPr txBox="1">
            <a:spLocks/>
          </p:cNvSpPr>
          <p:nvPr/>
        </p:nvSpPr>
        <p:spPr>
          <a:xfrm>
            <a:off x="7104113" y="6021288"/>
            <a:ext cx="1584176" cy="360040"/>
          </a:xfrm>
          <a:prstGeom prst="rect">
            <a:avLst/>
          </a:prstGeom>
        </p:spPr>
        <p:txBody>
          <a:bodyPr vert="horz" lIns="91440" tIns="45720" rIns="91440" bIns="45720" rtlCol="0">
            <a:noAutofit/>
          </a:bodyPr>
          <a:lstStyle/>
          <a:p>
            <a:pPr algn="ctr">
              <a:spcBef>
                <a:spcPct val="20000"/>
              </a:spcBef>
              <a:defRPr/>
            </a:pPr>
            <a:r>
              <a:rPr lang="en-US" altLang="zh-TW" b="1" dirty="0"/>
              <a:t>Shih-Wei Wu</a:t>
            </a:r>
          </a:p>
        </p:txBody>
      </p:sp>
      <p:sp>
        <p:nvSpPr>
          <p:cNvPr id="27" name="副標題 2"/>
          <p:cNvSpPr txBox="1">
            <a:spLocks/>
          </p:cNvSpPr>
          <p:nvPr/>
        </p:nvSpPr>
        <p:spPr>
          <a:xfrm>
            <a:off x="8760296" y="6021288"/>
            <a:ext cx="1800200" cy="432048"/>
          </a:xfrm>
          <a:prstGeom prst="rect">
            <a:avLst/>
          </a:prstGeom>
        </p:spPr>
        <p:txBody>
          <a:bodyPr vert="horz" lIns="91440" tIns="45720" rIns="91440" bIns="45720" rtlCol="0">
            <a:noAutofit/>
          </a:bodyPr>
          <a:lstStyle/>
          <a:p>
            <a:pPr algn="ctr">
              <a:spcBef>
                <a:spcPct val="20000"/>
              </a:spcBef>
              <a:defRPr/>
            </a:pPr>
            <a:r>
              <a:rPr lang="en-US" altLang="zh-TW" b="1" dirty="0"/>
              <a:t>Shih-</a:t>
            </a:r>
            <a:r>
              <a:rPr lang="en-US" altLang="zh-TW" b="1" dirty="0" err="1"/>
              <a:t>Jhen</a:t>
            </a:r>
            <a:r>
              <a:rPr lang="en-US" altLang="zh-TW" b="1" dirty="0"/>
              <a:t> Huang</a:t>
            </a:r>
          </a:p>
        </p:txBody>
      </p:sp>
      <p:pic>
        <p:nvPicPr>
          <p:cNvPr id="35850" name="Picture 10"/>
          <p:cNvPicPr>
            <a:picLocks noChangeAspect="1" noChangeArrowheads="1"/>
          </p:cNvPicPr>
          <p:nvPr/>
        </p:nvPicPr>
        <p:blipFill>
          <a:blip r:embed="rId8" cstate="print"/>
          <a:srcRect/>
          <a:stretch>
            <a:fillRect/>
          </a:stretch>
        </p:blipFill>
        <p:spPr bwMode="auto">
          <a:xfrm>
            <a:off x="3575721" y="4149080"/>
            <a:ext cx="1484855" cy="1872208"/>
          </a:xfrm>
          <a:prstGeom prst="rect">
            <a:avLst/>
          </a:prstGeom>
          <a:noFill/>
          <a:ln w="9525">
            <a:noFill/>
            <a:miter lim="800000"/>
            <a:headEnd/>
            <a:tailEnd/>
          </a:ln>
        </p:spPr>
      </p:pic>
      <p:sp>
        <p:nvSpPr>
          <p:cNvPr id="30" name="副標題 2"/>
          <p:cNvSpPr txBox="1">
            <a:spLocks/>
          </p:cNvSpPr>
          <p:nvPr/>
        </p:nvSpPr>
        <p:spPr>
          <a:xfrm>
            <a:off x="1703512" y="6021288"/>
            <a:ext cx="1584177" cy="432048"/>
          </a:xfrm>
          <a:prstGeom prst="rect">
            <a:avLst/>
          </a:prstGeom>
        </p:spPr>
        <p:txBody>
          <a:bodyPr vert="horz" lIns="91440" tIns="45720" rIns="91440" bIns="45720" rtlCol="0">
            <a:noAutofit/>
          </a:bodyPr>
          <a:lstStyle/>
          <a:p>
            <a:pPr algn="ctr">
              <a:spcBef>
                <a:spcPct val="20000"/>
              </a:spcBef>
              <a:defRPr/>
            </a:pPr>
            <a:r>
              <a:rPr lang="en-US" altLang="zh-TW" sz="2000" b="1" dirty="0"/>
              <a:t>Min-</a:t>
            </a:r>
            <a:r>
              <a:rPr lang="en-US" altLang="zh-TW" sz="2000" b="1" dirty="0" err="1"/>
              <a:t>Yuh</a:t>
            </a:r>
            <a:r>
              <a:rPr lang="en-US" altLang="zh-TW" sz="2000" b="1" dirty="0"/>
              <a:t> Day</a:t>
            </a:r>
            <a:endParaRPr lang="en-US" altLang="zh-TW" sz="2000" dirty="0"/>
          </a:p>
        </p:txBody>
      </p:sp>
      <p:pic>
        <p:nvPicPr>
          <p:cNvPr id="21" name="Picture 6" descr="C:\Users\myday\Downloads\TKU-title15cm.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055608" y="467255"/>
            <a:ext cx="1997595" cy="526129"/>
          </a:xfrm>
          <a:prstGeom prst="rect">
            <a:avLst/>
          </a:prstGeom>
          <a:noFill/>
          <a:ln w="9525">
            <a:noFill/>
            <a:miter lim="800000"/>
            <a:headEnd/>
            <a:tailEnd/>
          </a:ln>
        </p:spPr>
      </p:pic>
      <p:sp>
        <p:nvSpPr>
          <p:cNvPr id="22" name="文字方塊 14"/>
          <p:cNvSpPr txBox="1">
            <a:spLocks noChangeArrowheads="1"/>
          </p:cNvSpPr>
          <p:nvPr/>
        </p:nvSpPr>
        <p:spPr bwMode="auto">
          <a:xfrm>
            <a:off x="1679576" y="72009"/>
            <a:ext cx="2749661" cy="461665"/>
          </a:xfrm>
          <a:prstGeom prst="rect">
            <a:avLst/>
          </a:prstGeom>
          <a:noFill/>
          <a:ln w="9525">
            <a:noFill/>
            <a:miter lim="800000"/>
            <a:headEnd/>
            <a:tailEnd/>
          </a:ln>
        </p:spPr>
        <p:txBody>
          <a:bodyPr wrap="square">
            <a:spAutoFit/>
          </a:bodyPr>
          <a:lstStyle/>
          <a:p>
            <a:pPr algn="ctr"/>
            <a:r>
              <a:rPr lang="en-US" altLang="zh-TW" sz="2400" b="1" dirty="0" err="1">
                <a:solidFill>
                  <a:srgbClr val="FF0000"/>
                </a:solidFill>
                <a:latin typeface="Calibri" pitchFamily="34" charset="0"/>
              </a:rPr>
              <a:t>Tamkang</a:t>
            </a:r>
            <a:r>
              <a:rPr lang="en-US" altLang="zh-TW" sz="2400" b="1" dirty="0">
                <a:solidFill>
                  <a:srgbClr val="FF0000"/>
                </a:solidFill>
                <a:latin typeface="Calibri" pitchFamily="34" charset="0"/>
              </a:rPr>
              <a:t> University</a:t>
            </a:r>
            <a:endParaRPr lang="zh-TW" altLang="en-US" sz="2400" b="1" dirty="0">
              <a:solidFill>
                <a:srgbClr val="FF0000"/>
              </a:solidFill>
              <a:latin typeface="Calibri" pitchFamily="34" charset="0"/>
            </a:endParaRPr>
          </a:p>
        </p:txBody>
      </p:sp>
      <p:sp>
        <p:nvSpPr>
          <p:cNvPr id="3" name="矩形 2"/>
          <p:cNvSpPr/>
          <p:nvPr/>
        </p:nvSpPr>
        <p:spPr>
          <a:xfrm>
            <a:off x="5087889" y="81036"/>
            <a:ext cx="1742785" cy="1015663"/>
          </a:xfrm>
          <a:prstGeom prst="rect">
            <a:avLst/>
          </a:prstGeom>
        </p:spPr>
        <p:txBody>
          <a:bodyPr wrap="none">
            <a:spAutoFit/>
          </a:bodyPr>
          <a:lstStyle/>
          <a:p>
            <a:r>
              <a:rPr lang="en-US" altLang="zh-TW" sz="6000" b="1" dirty="0">
                <a:solidFill>
                  <a:srgbClr val="C00000"/>
                </a:solidFill>
              </a:rPr>
              <a:t>2013</a:t>
            </a:r>
            <a:endParaRPr lang="zh-TW" altLang="en-US" sz="6000" b="1" dirty="0">
              <a:solidFill>
                <a:srgbClr val="C00000"/>
              </a:solidFill>
            </a:endParaRPr>
          </a:p>
        </p:txBody>
      </p:sp>
    </p:spTree>
    <p:extLst>
      <p:ext uri="{BB962C8B-B14F-4D97-AF65-F5344CB8AC3E}">
        <p14:creationId xmlns:p14="http://schemas.microsoft.com/office/powerpoint/2010/main" val="35184552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80</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1600706"/>
          </a:xfrm>
        </p:spPr>
        <p:txBody>
          <a:bodyPr>
            <a:noAutofit/>
          </a:bodyPr>
          <a:lstStyle/>
          <a:p>
            <a:r>
              <a:rPr lang="en-US" sz="5000" dirty="0"/>
              <a:t>T5</a:t>
            </a:r>
            <a:br>
              <a:rPr lang="en-US" sz="5000" dirty="0"/>
            </a:br>
            <a:r>
              <a:rPr lang="en-US" sz="5000" dirty="0">
                <a:solidFill>
                  <a:srgbClr val="FF0000"/>
                </a:solidFill>
              </a:rPr>
              <a:t>T</a:t>
            </a:r>
            <a:r>
              <a:rPr lang="en-US" sz="5000" dirty="0"/>
              <a:t>ext-</a:t>
            </a:r>
            <a:r>
              <a:rPr lang="en-US" sz="5000" dirty="0">
                <a:solidFill>
                  <a:srgbClr val="FF0000"/>
                </a:solidFill>
              </a:rPr>
              <a:t>t</a:t>
            </a:r>
            <a:r>
              <a:rPr lang="en-US" sz="5000" dirty="0"/>
              <a:t>o-</a:t>
            </a:r>
            <a:r>
              <a:rPr lang="en-US" sz="5000" dirty="0">
                <a:solidFill>
                  <a:srgbClr val="FF0000"/>
                </a:solidFill>
              </a:rPr>
              <a:t>T</a:t>
            </a:r>
            <a:r>
              <a:rPr lang="en-US" sz="5000" dirty="0"/>
              <a:t>ext </a:t>
            </a:r>
            <a:r>
              <a:rPr lang="en-US" sz="5000" dirty="0">
                <a:solidFill>
                  <a:srgbClr val="FF0000"/>
                </a:solidFill>
              </a:rPr>
              <a:t>T</a:t>
            </a:r>
            <a:r>
              <a:rPr lang="en-US" sz="5000" dirty="0"/>
              <a:t>ransfer </a:t>
            </a:r>
            <a:r>
              <a:rPr lang="en-US" sz="5000" dirty="0">
                <a:solidFill>
                  <a:srgbClr val="FF0000"/>
                </a:solidFill>
              </a:rPr>
              <a:t>T</a:t>
            </a:r>
            <a:r>
              <a:rPr lang="en-US" sz="5000" dirty="0"/>
              <a:t>ransformer</a:t>
            </a:r>
            <a:endParaRPr lang="en-US" sz="5000" dirty="0">
              <a:solidFill>
                <a:srgbClr val="FF0000"/>
              </a:solidFill>
            </a:endParaRPr>
          </a:p>
        </p:txBody>
      </p:sp>
      <p:sp>
        <p:nvSpPr>
          <p:cNvPr id="5" name="TextBox 4">
            <a:extLst>
              <a:ext uri="{FF2B5EF4-FFF2-40B4-BE49-F238E27FC236}">
                <a16:creationId xmlns:a16="http://schemas.microsoft.com/office/drawing/2014/main" id="{29D3B296-4A27-2542-A81E-489419E85716}"/>
              </a:ext>
            </a:extLst>
          </p:cNvPr>
          <p:cNvSpPr txBox="1"/>
          <p:nvPr/>
        </p:nvSpPr>
        <p:spPr>
          <a:xfrm>
            <a:off x="210201" y="6597778"/>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JColin</a:t>
            </a:r>
            <a:r>
              <a:rPr lang="en-US" sz="800" dirty="0">
                <a:solidFill>
                  <a:schemeClr val="bg1">
                    <a:lumMod val="75000"/>
                  </a:schemeClr>
                </a:solidFill>
              </a:rPr>
              <a:t> </a:t>
            </a:r>
            <a:r>
              <a:rPr lang="en-US" sz="800" dirty="0" err="1">
                <a:solidFill>
                  <a:schemeClr val="bg1">
                    <a:lumMod val="75000"/>
                  </a:schemeClr>
                </a:solidFill>
              </a:rPr>
              <a:t>Raffel</a:t>
            </a:r>
            <a:r>
              <a:rPr lang="en-US" sz="800" dirty="0">
                <a:solidFill>
                  <a:schemeClr val="bg1">
                    <a:lumMod val="75000"/>
                  </a:schemeClr>
                </a:solidFill>
              </a:rPr>
              <a:t>, Noam </a:t>
            </a:r>
            <a:r>
              <a:rPr lang="en-US" sz="800" dirty="0" err="1">
                <a:solidFill>
                  <a:schemeClr val="bg1">
                    <a:lumMod val="75000"/>
                  </a:schemeClr>
                </a:solidFill>
              </a:rPr>
              <a:t>Shazeer</a:t>
            </a:r>
            <a:r>
              <a:rPr lang="en-US" sz="800" dirty="0">
                <a:solidFill>
                  <a:schemeClr val="bg1">
                    <a:lumMod val="75000"/>
                  </a:schemeClr>
                </a:solidFill>
              </a:rPr>
              <a:t>, Adam Roberts, Katherine Lee, Sharan Narang, Michael </a:t>
            </a:r>
            <a:r>
              <a:rPr lang="en-US" sz="800" dirty="0" err="1">
                <a:solidFill>
                  <a:schemeClr val="bg1">
                    <a:lumMod val="75000"/>
                  </a:schemeClr>
                </a:solidFill>
              </a:rPr>
              <a:t>Matena</a:t>
            </a:r>
            <a:r>
              <a:rPr lang="en-US" sz="800" dirty="0">
                <a:solidFill>
                  <a:schemeClr val="bg1">
                    <a:lumMod val="75000"/>
                  </a:schemeClr>
                </a:solidFill>
              </a:rPr>
              <a:t>, Yanqi Zhou, Wei Li, and Peter J. Liu (2019). "Exploring the limits of transfer learning with a unified text-to-text transformer." </a:t>
            </a:r>
            <a:r>
              <a:rPr lang="en-US" sz="800" dirty="0" err="1">
                <a:solidFill>
                  <a:schemeClr val="bg1">
                    <a:lumMod val="75000"/>
                  </a:schemeClr>
                </a:solidFill>
              </a:rPr>
              <a:t>arXiv</a:t>
            </a:r>
            <a:r>
              <a:rPr lang="en-US" sz="800" dirty="0">
                <a:solidFill>
                  <a:schemeClr val="bg1">
                    <a:lumMod val="75000"/>
                  </a:schemeClr>
                </a:solidFill>
              </a:rPr>
              <a:t> preprint arXiv:1910.10683 (2019).</a:t>
            </a:r>
          </a:p>
        </p:txBody>
      </p:sp>
      <p:pic>
        <p:nvPicPr>
          <p:cNvPr id="6" name="Picture 5">
            <a:extLst>
              <a:ext uri="{FF2B5EF4-FFF2-40B4-BE49-F238E27FC236}">
                <a16:creationId xmlns:a16="http://schemas.microsoft.com/office/drawing/2014/main" id="{61DEFA93-61E6-C941-8281-639C26E6A718}"/>
              </a:ext>
            </a:extLst>
          </p:cNvPr>
          <p:cNvPicPr>
            <a:picLocks noChangeAspect="1"/>
          </p:cNvPicPr>
          <p:nvPr/>
        </p:nvPicPr>
        <p:blipFill>
          <a:blip r:embed="rId2"/>
          <a:stretch>
            <a:fillRect/>
          </a:stretch>
        </p:blipFill>
        <p:spPr>
          <a:xfrm>
            <a:off x="688210" y="2045776"/>
            <a:ext cx="10969401" cy="3837691"/>
          </a:xfrm>
          <a:prstGeom prst="rect">
            <a:avLst/>
          </a:prstGeom>
        </p:spPr>
      </p:pic>
    </p:spTree>
    <p:extLst>
      <p:ext uri="{BB962C8B-B14F-4D97-AF65-F5344CB8AC3E}">
        <p14:creationId xmlns:p14="http://schemas.microsoft.com/office/powerpoint/2010/main" val="21083605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81</a:t>
            </a:fld>
            <a:endParaRPr lang="en-US"/>
          </a:p>
        </p:txBody>
      </p:sp>
      <p:pic>
        <p:nvPicPr>
          <p:cNvPr id="6" name="Picture 5">
            <a:extLst>
              <a:ext uri="{FF2B5EF4-FFF2-40B4-BE49-F238E27FC236}">
                <a16:creationId xmlns:a16="http://schemas.microsoft.com/office/drawing/2014/main" id="{724EDD3B-FA6F-F948-B1A9-0C0567BAA618}"/>
              </a:ext>
            </a:extLst>
          </p:cNvPr>
          <p:cNvPicPr>
            <a:picLocks noChangeAspect="1"/>
          </p:cNvPicPr>
          <p:nvPr/>
        </p:nvPicPr>
        <p:blipFill>
          <a:blip r:embed="rId2"/>
          <a:stretch>
            <a:fillRect/>
          </a:stretch>
        </p:blipFill>
        <p:spPr>
          <a:xfrm>
            <a:off x="264266" y="995184"/>
            <a:ext cx="11375880" cy="5678150"/>
          </a:xfrm>
          <a:prstGeom prst="rect">
            <a:avLst/>
          </a:prstGeom>
        </p:spPr>
      </p:pic>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5"/>
            <a:ext cx="11222181" cy="833598"/>
          </a:xfrm>
        </p:spPr>
        <p:txBody>
          <a:bodyPr/>
          <a:lstStyle/>
          <a:p>
            <a:r>
              <a:rPr lang="en-US" dirty="0"/>
              <a:t>Hugging Face</a:t>
            </a:r>
          </a:p>
        </p:txBody>
      </p:sp>
      <p:sp>
        <p:nvSpPr>
          <p:cNvPr id="11" name="TextBox 10">
            <a:extLst>
              <a:ext uri="{FF2B5EF4-FFF2-40B4-BE49-F238E27FC236}">
                <a16:creationId xmlns:a16="http://schemas.microsoft.com/office/drawing/2014/main" id="{9793AD6C-28F2-7246-B0FA-FA565B6E7EF1}"/>
              </a:ext>
            </a:extLst>
          </p:cNvPr>
          <p:cNvSpPr txBox="1"/>
          <p:nvPr/>
        </p:nvSpPr>
        <p:spPr>
          <a:xfrm>
            <a:off x="2693551" y="6488668"/>
            <a:ext cx="6096000" cy="369332"/>
          </a:xfrm>
          <a:prstGeom prst="rect">
            <a:avLst/>
          </a:prstGeom>
          <a:noFill/>
        </p:spPr>
        <p:txBody>
          <a:bodyPr wrap="square">
            <a:spAutoFit/>
          </a:bodyPr>
          <a:lstStyle/>
          <a:p>
            <a:pPr algn="ctr"/>
            <a:r>
              <a:rPr lang="en-US" dirty="0">
                <a:hlinkClick r:id="rId3"/>
              </a:rPr>
              <a:t>https://huggingface.co/</a:t>
            </a:r>
            <a:endParaRPr lang="en-US" dirty="0"/>
          </a:p>
        </p:txBody>
      </p:sp>
    </p:spTree>
    <p:extLst>
      <p:ext uri="{BB962C8B-B14F-4D97-AF65-F5344CB8AC3E}">
        <p14:creationId xmlns:p14="http://schemas.microsoft.com/office/powerpoint/2010/main" val="22456079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82</a:t>
            </a:fld>
            <a:endParaRPr lang="en-US"/>
          </a:p>
        </p:txBody>
      </p:sp>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5"/>
            <a:ext cx="11222181" cy="833598"/>
          </a:xfrm>
        </p:spPr>
        <p:txBody>
          <a:bodyPr/>
          <a:lstStyle/>
          <a:p>
            <a:r>
              <a:rPr lang="en-US" dirty="0"/>
              <a:t>Hugging Face Transformers</a:t>
            </a:r>
          </a:p>
        </p:txBody>
      </p:sp>
      <p:sp>
        <p:nvSpPr>
          <p:cNvPr id="11" name="TextBox 10">
            <a:extLst>
              <a:ext uri="{FF2B5EF4-FFF2-40B4-BE49-F238E27FC236}">
                <a16:creationId xmlns:a16="http://schemas.microsoft.com/office/drawing/2014/main" id="{9793AD6C-28F2-7246-B0FA-FA565B6E7EF1}"/>
              </a:ext>
            </a:extLst>
          </p:cNvPr>
          <p:cNvSpPr txBox="1"/>
          <p:nvPr/>
        </p:nvSpPr>
        <p:spPr>
          <a:xfrm>
            <a:off x="3048000" y="6513632"/>
            <a:ext cx="6096000" cy="369332"/>
          </a:xfrm>
          <a:prstGeom prst="rect">
            <a:avLst/>
          </a:prstGeom>
          <a:noFill/>
        </p:spPr>
        <p:txBody>
          <a:bodyPr wrap="square">
            <a:spAutoFit/>
          </a:bodyPr>
          <a:lstStyle/>
          <a:p>
            <a:pPr algn="ctr"/>
            <a:r>
              <a:rPr lang="en-US" dirty="0">
                <a:hlinkClick r:id="rId2"/>
              </a:rPr>
              <a:t>https://huggingface.co/docs/transformers/index</a:t>
            </a:r>
            <a:endParaRPr lang="en-US" dirty="0"/>
          </a:p>
        </p:txBody>
      </p:sp>
      <p:pic>
        <p:nvPicPr>
          <p:cNvPr id="13" name="Picture 12">
            <a:extLst>
              <a:ext uri="{FF2B5EF4-FFF2-40B4-BE49-F238E27FC236}">
                <a16:creationId xmlns:a16="http://schemas.microsoft.com/office/drawing/2014/main" id="{5733DA44-FBD2-7F49-AEFA-73F3B028D72A}"/>
              </a:ext>
            </a:extLst>
          </p:cNvPr>
          <p:cNvPicPr>
            <a:picLocks noChangeAspect="1"/>
          </p:cNvPicPr>
          <p:nvPr/>
        </p:nvPicPr>
        <p:blipFill>
          <a:blip r:embed="rId3"/>
          <a:stretch>
            <a:fillRect/>
          </a:stretch>
        </p:blipFill>
        <p:spPr>
          <a:xfrm>
            <a:off x="716822" y="1019790"/>
            <a:ext cx="10758357" cy="5475548"/>
          </a:xfrm>
          <a:prstGeom prst="rect">
            <a:avLst/>
          </a:prstGeom>
        </p:spPr>
      </p:pic>
    </p:spTree>
    <p:extLst>
      <p:ext uri="{BB962C8B-B14F-4D97-AF65-F5344CB8AC3E}">
        <p14:creationId xmlns:p14="http://schemas.microsoft.com/office/powerpoint/2010/main" val="23169948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83</a:t>
            </a:fld>
            <a:endParaRPr lang="en-US"/>
          </a:p>
        </p:txBody>
      </p:sp>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4"/>
            <a:ext cx="11222181" cy="1420217"/>
          </a:xfrm>
        </p:spPr>
        <p:txBody>
          <a:bodyPr>
            <a:normAutofit fontScale="90000"/>
          </a:bodyPr>
          <a:lstStyle/>
          <a:p>
            <a:r>
              <a:rPr lang="en-US" dirty="0"/>
              <a:t>Hugging Face Tasks</a:t>
            </a:r>
            <a:br>
              <a:rPr lang="en-US" dirty="0"/>
            </a:br>
            <a:r>
              <a:rPr lang="en-US" dirty="0"/>
              <a:t>Natural Language Processing</a:t>
            </a:r>
          </a:p>
        </p:txBody>
      </p:sp>
      <p:sp>
        <p:nvSpPr>
          <p:cNvPr id="11" name="TextBox 10">
            <a:extLst>
              <a:ext uri="{FF2B5EF4-FFF2-40B4-BE49-F238E27FC236}">
                <a16:creationId xmlns:a16="http://schemas.microsoft.com/office/drawing/2014/main" id="{9793AD6C-28F2-7246-B0FA-FA565B6E7EF1}"/>
              </a:ext>
            </a:extLst>
          </p:cNvPr>
          <p:cNvSpPr txBox="1"/>
          <p:nvPr/>
        </p:nvSpPr>
        <p:spPr>
          <a:xfrm>
            <a:off x="3047999" y="6488668"/>
            <a:ext cx="6096000" cy="369332"/>
          </a:xfrm>
          <a:prstGeom prst="rect">
            <a:avLst/>
          </a:prstGeom>
          <a:noFill/>
        </p:spPr>
        <p:txBody>
          <a:bodyPr wrap="square">
            <a:spAutoFit/>
          </a:bodyPr>
          <a:lstStyle/>
          <a:p>
            <a:pPr algn="ctr"/>
            <a:r>
              <a:rPr lang="en-US" dirty="0">
                <a:hlinkClick r:id="rId2"/>
              </a:rPr>
              <a:t>https://huggingface.co/tasks</a:t>
            </a:r>
          </a:p>
        </p:txBody>
      </p:sp>
      <p:pic>
        <p:nvPicPr>
          <p:cNvPr id="3" name="Picture 2">
            <a:extLst>
              <a:ext uri="{FF2B5EF4-FFF2-40B4-BE49-F238E27FC236}">
                <a16:creationId xmlns:a16="http://schemas.microsoft.com/office/drawing/2014/main" id="{D2D89000-3E5B-A046-8E89-367C1A54434A}"/>
              </a:ext>
            </a:extLst>
          </p:cNvPr>
          <p:cNvPicPr>
            <a:picLocks noChangeAspect="1"/>
          </p:cNvPicPr>
          <p:nvPr/>
        </p:nvPicPr>
        <p:blipFill>
          <a:blip r:embed="rId3"/>
          <a:stretch>
            <a:fillRect/>
          </a:stretch>
        </p:blipFill>
        <p:spPr>
          <a:xfrm>
            <a:off x="2524265" y="1555322"/>
            <a:ext cx="7143469" cy="4984604"/>
          </a:xfrm>
          <a:prstGeom prst="rect">
            <a:avLst/>
          </a:prstGeom>
        </p:spPr>
      </p:pic>
    </p:spTree>
    <p:extLst>
      <p:ext uri="{BB962C8B-B14F-4D97-AF65-F5344CB8AC3E}">
        <p14:creationId xmlns:p14="http://schemas.microsoft.com/office/powerpoint/2010/main" val="30782984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fontScale="90000"/>
          </a:bodyPr>
          <a:lstStyle/>
          <a:p>
            <a:r>
              <a:rPr lang="en-US" dirty="0"/>
              <a:t>An overview of the Hugging Face Ecosystem</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84</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6" name="Rounded Rectangle 5">
            <a:extLst>
              <a:ext uri="{FF2B5EF4-FFF2-40B4-BE49-F238E27FC236}">
                <a16:creationId xmlns:a16="http://schemas.microsoft.com/office/drawing/2014/main" id="{A941800E-A2E5-1544-A3FA-D625B0371287}"/>
              </a:ext>
            </a:extLst>
          </p:cNvPr>
          <p:cNvSpPr/>
          <p:nvPr/>
        </p:nvSpPr>
        <p:spPr>
          <a:xfrm>
            <a:off x="2724150" y="3720051"/>
            <a:ext cx="6051534" cy="2613560"/>
          </a:xfrm>
          <a:prstGeom prst="roundRect">
            <a:avLst>
              <a:gd name="adj" fmla="val 497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B4C85BF3-9229-E14E-B39C-2B5D3F264C4E}"/>
              </a:ext>
            </a:extLst>
          </p:cNvPr>
          <p:cNvSpPr/>
          <p:nvPr/>
        </p:nvSpPr>
        <p:spPr>
          <a:xfrm>
            <a:off x="2933700" y="4003122"/>
            <a:ext cx="1759344" cy="786222"/>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Tokenizers</a:t>
            </a:r>
          </a:p>
        </p:txBody>
      </p:sp>
      <p:sp>
        <p:nvSpPr>
          <p:cNvPr id="9" name="Rounded Rectangle 8">
            <a:extLst>
              <a:ext uri="{FF2B5EF4-FFF2-40B4-BE49-F238E27FC236}">
                <a16:creationId xmlns:a16="http://schemas.microsoft.com/office/drawing/2014/main" id="{BFB182DE-9449-FF43-BC83-B16A7581FB11}"/>
              </a:ext>
            </a:extLst>
          </p:cNvPr>
          <p:cNvSpPr/>
          <p:nvPr/>
        </p:nvSpPr>
        <p:spPr>
          <a:xfrm>
            <a:off x="4887175" y="4003122"/>
            <a:ext cx="1759344" cy="786222"/>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Transformers</a:t>
            </a:r>
          </a:p>
        </p:txBody>
      </p:sp>
      <p:sp>
        <p:nvSpPr>
          <p:cNvPr id="10" name="Rounded Rectangle 9">
            <a:extLst>
              <a:ext uri="{FF2B5EF4-FFF2-40B4-BE49-F238E27FC236}">
                <a16:creationId xmlns:a16="http://schemas.microsoft.com/office/drawing/2014/main" id="{AE09C70A-26FE-3648-9D97-4DC794DB79E5}"/>
              </a:ext>
            </a:extLst>
          </p:cNvPr>
          <p:cNvSpPr/>
          <p:nvPr/>
        </p:nvSpPr>
        <p:spPr>
          <a:xfrm>
            <a:off x="6840650" y="4003122"/>
            <a:ext cx="1759344" cy="786222"/>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Datasets</a:t>
            </a:r>
          </a:p>
        </p:txBody>
      </p:sp>
      <p:sp>
        <p:nvSpPr>
          <p:cNvPr id="12" name="Rounded Rectangle 11">
            <a:extLst>
              <a:ext uri="{FF2B5EF4-FFF2-40B4-BE49-F238E27FC236}">
                <a16:creationId xmlns:a16="http://schemas.microsoft.com/office/drawing/2014/main" id="{99CF6A13-BE1A-B341-BB15-EC6BBE9E7695}"/>
              </a:ext>
            </a:extLst>
          </p:cNvPr>
          <p:cNvSpPr/>
          <p:nvPr/>
        </p:nvSpPr>
        <p:spPr>
          <a:xfrm>
            <a:off x="4916730" y="5354333"/>
            <a:ext cx="1759344" cy="786222"/>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Accelerate</a:t>
            </a:r>
          </a:p>
        </p:txBody>
      </p:sp>
      <p:sp>
        <p:nvSpPr>
          <p:cNvPr id="13" name="Rounded Rectangle 12">
            <a:extLst>
              <a:ext uri="{FF2B5EF4-FFF2-40B4-BE49-F238E27FC236}">
                <a16:creationId xmlns:a16="http://schemas.microsoft.com/office/drawing/2014/main" id="{2E22F189-08C6-3D48-9B74-A6E7D6334935}"/>
              </a:ext>
            </a:extLst>
          </p:cNvPr>
          <p:cNvSpPr/>
          <p:nvPr/>
        </p:nvSpPr>
        <p:spPr>
          <a:xfrm>
            <a:off x="2724150" y="882732"/>
            <a:ext cx="6051534" cy="2329479"/>
          </a:xfrm>
          <a:prstGeom prst="roundRect">
            <a:avLst>
              <a:gd name="adj" fmla="val 497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00686829-D86D-2040-8277-675ABF407A99}"/>
              </a:ext>
            </a:extLst>
          </p:cNvPr>
          <p:cNvSpPr/>
          <p:nvPr/>
        </p:nvSpPr>
        <p:spPr>
          <a:xfrm>
            <a:off x="2983178" y="2323435"/>
            <a:ext cx="1245922" cy="736878"/>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Models</a:t>
            </a:r>
          </a:p>
        </p:txBody>
      </p:sp>
      <p:sp>
        <p:nvSpPr>
          <p:cNvPr id="15" name="Rounded Rectangle 14">
            <a:extLst>
              <a:ext uri="{FF2B5EF4-FFF2-40B4-BE49-F238E27FC236}">
                <a16:creationId xmlns:a16="http://schemas.microsoft.com/office/drawing/2014/main" id="{A13B61CC-9700-B24C-ACD9-D9F84F544475}"/>
              </a:ext>
            </a:extLst>
          </p:cNvPr>
          <p:cNvSpPr/>
          <p:nvPr/>
        </p:nvSpPr>
        <p:spPr>
          <a:xfrm>
            <a:off x="4433832" y="2323435"/>
            <a:ext cx="1245922" cy="736878"/>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Datasets</a:t>
            </a:r>
          </a:p>
        </p:txBody>
      </p:sp>
      <p:sp>
        <p:nvSpPr>
          <p:cNvPr id="16" name="Rounded Rectangle 15">
            <a:extLst>
              <a:ext uri="{FF2B5EF4-FFF2-40B4-BE49-F238E27FC236}">
                <a16:creationId xmlns:a16="http://schemas.microsoft.com/office/drawing/2014/main" id="{6A866764-500B-BC40-A75A-3B056283B4F4}"/>
              </a:ext>
            </a:extLst>
          </p:cNvPr>
          <p:cNvSpPr/>
          <p:nvPr/>
        </p:nvSpPr>
        <p:spPr>
          <a:xfrm>
            <a:off x="5884486" y="2323435"/>
            <a:ext cx="1245922" cy="736878"/>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Metrics</a:t>
            </a:r>
          </a:p>
        </p:txBody>
      </p:sp>
      <p:sp>
        <p:nvSpPr>
          <p:cNvPr id="17" name="Rounded Rectangle 16">
            <a:extLst>
              <a:ext uri="{FF2B5EF4-FFF2-40B4-BE49-F238E27FC236}">
                <a16:creationId xmlns:a16="http://schemas.microsoft.com/office/drawing/2014/main" id="{6FFE6B30-9B42-5C4A-B8A2-4A8709C85761}"/>
              </a:ext>
            </a:extLst>
          </p:cNvPr>
          <p:cNvSpPr/>
          <p:nvPr/>
        </p:nvSpPr>
        <p:spPr>
          <a:xfrm>
            <a:off x="7335141" y="2323435"/>
            <a:ext cx="1245922" cy="736878"/>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Docs</a:t>
            </a:r>
          </a:p>
        </p:txBody>
      </p:sp>
      <p:cxnSp>
        <p:nvCxnSpPr>
          <p:cNvPr id="18" name="Straight Arrow Connector 17">
            <a:extLst>
              <a:ext uri="{FF2B5EF4-FFF2-40B4-BE49-F238E27FC236}">
                <a16:creationId xmlns:a16="http://schemas.microsoft.com/office/drawing/2014/main" id="{553CE586-6A02-0F42-AA32-5F47E69963FD}"/>
              </a:ext>
            </a:extLst>
          </p:cNvPr>
          <p:cNvCxnSpPr>
            <a:cxnSpLocks/>
          </p:cNvCxnSpPr>
          <p:nvPr/>
        </p:nvCxnSpPr>
        <p:spPr>
          <a:xfrm>
            <a:off x="3924300" y="3212211"/>
            <a:ext cx="0" cy="507840"/>
          </a:xfrm>
          <a:prstGeom prst="straightConnector1">
            <a:avLst/>
          </a:prstGeom>
          <a:ln w="3810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7E038AE-D110-994A-9214-594F220B1A61}"/>
              </a:ext>
            </a:extLst>
          </p:cNvPr>
          <p:cNvCxnSpPr>
            <a:cxnSpLocks/>
          </p:cNvCxnSpPr>
          <p:nvPr/>
        </p:nvCxnSpPr>
        <p:spPr>
          <a:xfrm>
            <a:off x="5905500" y="3212211"/>
            <a:ext cx="0" cy="507840"/>
          </a:xfrm>
          <a:prstGeom prst="straightConnector1">
            <a:avLst/>
          </a:prstGeom>
          <a:ln w="3810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4CF43D7-7352-E244-A9EB-D1A37659E503}"/>
              </a:ext>
            </a:extLst>
          </p:cNvPr>
          <p:cNvCxnSpPr>
            <a:cxnSpLocks/>
          </p:cNvCxnSpPr>
          <p:nvPr/>
        </p:nvCxnSpPr>
        <p:spPr>
          <a:xfrm>
            <a:off x="7921297" y="3212211"/>
            <a:ext cx="0" cy="507840"/>
          </a:xfrm>
          <a:prstGeom prst="straightConnector1">
            <a:avLst/>
          </a:prstGeom>
          <a:ln w="3810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7D7F646-6F1B-414E-AEFC-420CF8C383B9}"/>
              </a:ext>
            </a:extLst>
          </p:cNvPr>
          <p:cNvCxnSpPr>
            <a:cxnSpLocks/>
            <a:stCxn id="12" idx="0"/>
          </p:cNvCxnSpPr>
          <p:nvPr/>
        </p:nvCxnSpPr>
        <p:spPr>
          <a:xfrm flipV="1">
            <a:off x="5796402" y="4789344"/>
            <a:ext cx="1" cy="564989"/>
          </a:xfrm>
          <a:prstGeom prst="straightConnector1">
            <a:avLst/>
          </a:prstGeom>
          <a:ln w="38100">
            <a:solidFill>
              <a:schemeClr val="bg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CFFE9B4-14F1-EE4A-8D93-19005B0B8CF5}"/>
              </a:ext>
            </a:extLst>
          </p:cNvPr>
          <p:cNvSpPr txBox="1"/>
          <p:nvPr/>
        </p:nvSpPr>
        <p:spPr>
          <a:xfrm>
            <a:off x="4335728" y="1799745"/>
            <a:ext cx="2455096" cy="461665"/>
          </a:xfrm>
          <a:prstGeom prst="rect">
            <a:avLst/>
          </a:prstGeom>
          <a:noFill/>
        </p:spPr>
        <p:txBody>
          <a:bodyPr wrap="none" rtlCol="0">
            <a:spAutoFit/>
          </a:bodyPr>
          <a:lstStyle/>
          <a:p>
            <a:r>
              <a:rPr lang="en-US" sz="2400" b="1" dirty="0">
                <a:solidFill>
                  <a:schemeClr val="bg1"/>
                </a:solidFill>
                <a:latin typeface="Calibri" panose="020F0502020204030204" pitchFamily="34" charset="0"/>
                <a:cs typeface="Calibri" panose="020F0502020204030204" pitchFamily="34" charset="0"/>
              </a:rPr>
              <a:t>Hugging Face Hub</a:t>
            </a:r>
          </a:p>
        </p:txBody>
      </p:sp>
      <p:pic>
        <p:nvPicPr>
          <p:cNvPr id="27" name="Picture 26">
            <a:extLst>
              <a:ext uri="{FF2B5EF4-FFF2-40B4-BE49-F238E27FC236}">
                <a16:creationId xmlns:a16="http://schemas.microsoft.com/office/drawing/2014/main" id="{A35C92E4-1EC0-9349-938E-820CC1B2E108}"/>
              </a:ext>
            </a:extLst>
          </p:cNvPr>
          <p:cNvPicPr>
            <a:picLocks noChangeAspect="1"/>
          </p:cNvPicPr>
          <p:nvPr/>
        </p:nvPicPr>
        <p:blipFill>
          <a:blip r:embed="rId2"/>
          <a:stretch>
            <a:fillRect/>
          </a:stretch>
        </p:blipFill>
        <p:spPr>
          <a:xfrm>
            <a:off x="5201693" y="1039831"/>
            <a:ext cx="759913" cy="759913"/>
          </a:xfrm>
          <a:prstGeom prst="rect">
            <a:avLst/>
          </a:prstGeom>
        </p:spPr>
      </p:pic>
    </p:spTree>
    <p:extLst>
      <p:ext uri="{BB962C8B-B14F-4D97-AF65-F5344CB8AC3E}">
        <p14:creationId xmlns:p14="http://schemas.microsoft.com/office/powerpoint/2010/main" val="4764045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448115"/>
          </a:xfrm>
        </p:spPr>
        <p:txBody>
          <a:bodyPr>
            <a:normAutofit fontScale="90000"/>
          </a:bodyPr>
          <a:lstStyle/>
          <a:p>
            <a:r>
              <a:rPr lang="en-US" dirty="0" err="1"/>
              <a:t>ULMFiT</a:t>
            </a:r>
            <a:r>
              <a:rPr lang="en-US" dirty="0"/>
              <a:t>: 3 Steps </a:t>
            </a:r>
            <a:br>
              <a:rPr lang="en-US" dirty="0"/>
            </a:br>
            <a:r>
              <a:rPr lang="en-US" dirty="0"/>
              <a:t>Transfer Learning in NLP </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85</a:t>
            </a:fld>
            <a:endParaRPr lang="en-US"/>
          </a:p>
        </p:txBody>
      </p:sp>
      <p:sp>
        <p:nvSpPr>
          <p:cNvPr id="6" name="TextBox 5">
            <a:extLst>
              <a:ext uri="{FF2B5EF4-FFF2-40B4-BE49-F238E27FC236}">
                <a16:creationId xmlns:a16="http://schemas.microsoft.com/office/drawing/2014/main" id="{E8C246E6-6171-524C-86A0-56538360E1ED}"/>
              </a:ext>
            </a:extLst>
          </p:cNvPr>
          <p:cNvSpPr txBox="1"/>
          <p:nvPr/>
        </p:nvSpPr>
        <p:spPr>
          <a:xfrm>
            <a:off x="1005109" y="5562070"/>
            <a:ext cx="2193293" cy="523220"/>
          </a:xfrm>
          <a:prstGeom prst="rect">
            <a:avLst/>
          </a:prstGeom>
          <a:noFill/>
        </p:spPr>
        <p:txBody>
          <a:bodyPr wrap="none" rtlCol="0">
            <a:spAutoFit/>
          </a:bodyPr>
          <a:lstStyle/>
          <a:p>
            <a:r>
              <a:rPr lang="en-US" sz="2800" b="1" dirty="0">
                <a:solidFill>
                  <a:schemeClr val="accent1"/>
                </a:solidFill>
                <a:latin typeface="Calibri" panose="020F0502020204030204" pitchFamily="34" charset="0"/>
                <a:cs typeface="Calibri" panose="020F0502020204030204" pitchFamily="34" charset="0"/>
              </a:rPr>
              <a:t>1. Pretraining</a:t>
            </a:r>
          </a:p>
        </p:txBody>
      </p:sp>
      <p:sp>
        <p:nvSpPr>
          <p:cNvPr id="8" name="TextBox 7">
            <a:extLst>
              <a:ext uri="{FF2B5EF4-FFF2-40B4-BE49-F238E27FC236}">
                <a16:creationId xmlns:a16="http://schemas.microsoft.com/office/drawing/2014/main" id="{06776794-E78E-F146-9B86-39E31135B57D}"/>
              </a:ext>
            </a:extLst>
          </p:cNvPr>
          <p:cNvSpPr txBox="1"/>
          <p:nvPr/>
        </p:nvSpPr>
        <p:spPr>
          <a:xfrm>
            <a:off x="4387029" y="5575035"/>
            <a:ext cx="3428887" cy="523220"/>
          </a:xfrm>
          <a:prstGeom prst="rect">
            <a:avLst/>
          </a:prstGeom>
          <a:noFill/>
        </p:spPr>
        <p:txBody>
          <a:bodyPr wrap="none" rtlCol="0">
            <a:spAutoFit/>
          </a:bodyPr>
          <a:lstStyle/>
          <a:p>
            <a:r>
              <a:rPr lang="en-US" sz="2800" b="1" dirty="0">
                <a:solidFill>
                  <a:schemeClr val="accent1"/>
                </a:solidFill>
                <a:latin typeface="Calibri" panose="020F0502020204030204" pitchFamily="34" charset="0"/>
                <a:cs typeface="Calibri" panose="020F0502020204030204" pitchFamily="34" charset="0"/>
              </a:rPr>
              <a:t>2. Domain adaptation</a:t>
            </a:r>
          </a:p>
        </p:txBody>
      </p:sp>
      <p:sp>
        <p:nvSpPr>
          <p:cNvPr id="9" name="TextBox 8">
            <a:extLst>
              <a:ext uri="{FF2B5EF4-FFF2-40B4-BE49-F238E27FC236}">
                <a16:creationId xmlns:a16="http://schemas.microsoft.com/office/drawing/2014/main" id="{ABD6532D-F831-9749-A486-6B65C7CF3B46}"/>
              </a:ext>
            </a:extLst>
          </p:cNvPr>
          <p:cNvSpPr txBox="1"/>
          <p:nvPr/>
        </p:nvSpPr>
        <p:spPr>
          <a:xfrm>
            <a:off x="9006394" y="5575035"/>
            <a:ext cx="2242922" cy="523220"/>
          </a:xfrm>
          <a:prstGeom prst="rect">
            <a:avLst/>
          </a:prstGeom>
          <a:noFill/>
        </p:spPr>
        <p:txBody>
          <a:bodyPr wrap="none" rtlCol="0">
            <a:spAutoFit/>
          </a:bodyPr>
          <a:lstStyle/>
          <a:p>
            <a:r>
              <a:rPr lang="en-US" sz="2800" b="1" dirty="0">
                <a:solidFill>
                  <a:schemeClr val="accent1"/>
                </a:solidFill>
                <a:latin typeface="Calibri" panose="020F0502020204030204" pitchFamily="34" charset="0"/>
                <a:cs typeface="Calibri" panose="020F0502020204030204" pitchFamily="34" charset="0"/>
              </a:rPr>
              <a:t>3. Fine-tuning</a:t>
            </a:r>
          </a:p>
        </p:txBody>
      </p:sp>
      <p:grpSp>
        <p:nvGrpSpPr>
          <p:cNvPr id="13" name="Group 12">
            <a:extLst>
              <a:ext uri="{FF2B5EF4-FFF2-40B4-BE49-F238E27FC236}">
                <a16:creationId xmlns:a16="http://schemas.microsoft.com/office/drawing/2014/main" id="{B3440136-309C-024F-A4BE-55B4D592B65A}"/>
              </a:ext>
            </a:extLst>
          </p:cNvPr>
          <p:cNvGrpSpPr/>
          <p:nvPr/>
        </p:nvGrpSpPr>
        <p:grpSpPr>
          <a:xfrm>
            <a:off x="400047" y="2281367"/>
            <a:ext cx="3572237" cy="2767895"/>
            <a:chOff x="661311" y="2312542"/>
            <a:chExt cx="3572237" cy="2767895"/>
          </a:xfrm>
        </p:grpSpPr>
        <p:sp>
          <p:nvSpPr>
            <p:cNvPr id="10" name="Right Arrow 9">
              <a:extLst>
                <a:ext uri="{FF2B5EF4-FFF2-40B4-BE49-F238E27FC236}">
                  <a16:creationId xmlns:a16="http://schemas.microsoft.com/office/drawing/2014/main" id="{A6046199-D474-6F45-8225-9C0175676C98}"/>
                </a:ext>
              </a:extLst>
            </p:cNvPr>
            <p:cNvSpPr/>
            <p:nvPr/>
          </p:nvSpPr>
          <p:spPr>
            <a:xfrm>
              <a:off x="1376048" y="2312542"/>
              <a:ext cx="2857500" cy="2767895"/>
            </a:xfrm>
            <a:prstGeom prst="rightArrow">
              <a:avLst>
                <a:gd name="adj1" fmla="val 59439"/>
                <a:gd name="adj2" fmla="val 47019"/>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F439AC0F-2C7B-A442-B4A3-136E646FE102}"/>
                </a:ext>
              </a:extLst>
            </p:cNvPr>
            <p:cNvSpPr txBox="1"/>
            <p:nvPr/>
          </p:nvSpPr>
          <p:spPr>
            <a:xfrm>
              <a:off x="2032911" y="3294043"/>
              <a:ext cx="1724895"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Language </a:t>
              </a:r>
              <a:br>
                <a:rPr lang="en-US" sz="2400" b="1" dirty="0">
                  <a:latin typeface="Calibri" panose="020F0502020204030204" pitchFamily="34" charset="0"/>
                  <a:cs typeface="Calibri" panose="020F0502020204030204" pitchFamily="34" charset="0"/>
                </a:rPr>
              </a:br>
              <a:r>
                <a:rPr lang="en-US" sz="2400" b="1" dirty="0">
                  <a:latin typeface="Calibri" panose="020F0502020204030204" pitchFamily="34" charset="0"/>
                  <a:cs typeface="Calibri" panose="020F0502020204030204" pitchFamily="34" charset="0"/>
                </a:rPr>
                <a:t>Model</a:t>
              </a:r>
            </a:p>
          </p:txBody>
        </p:sp>
        <p:sp>
          <p:nvSpPr>
            <p:cNvPr id="7" name="Oval 6">
              <a:extLst>
                <a:ext uri="{FF2B5EF4-FFF2-40B4-BE49-F238E27FC236}">
                  <a16:creationId xmlns:a16="http://schemas.microsoft.com/office/drawing/2014/main" id="{5841D631-4AFA-A843-8EEB-64A463E54308}"/>
                </a:ext>
              </a:extLst>
            </p:cNvPr>
            <p:cNvSpPr/>
            <p:nvPr/>
          </p:nvSpPr>
          <p:spPr>
            <a:xfrm>
              <a:off x="661311" y="3010689"/>
              <a:ext cx="1371600" cy="13716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tx1"/>
                  </a:solidFill>
                  <a:latin typeface="Calibri" panose="020F0502020204030204" pitchFamily="34" charset="0"/>
                  <a:cs typeface="Calibri" panose="020F0502020204030204" pitchFamily="34" charset="0"/>
                </a:rPr>
                <a:t>Wikitet</a:t>
              </a:r>
              <a:endParaRPr lang="en-US" sz="2400" b="1" dirty="0">
                <a:solidFill>
                  <a:schemeClr val="tx1"/>
                </a:solidFill>
                <a:latin typeface="Calibri" panose="020F0502020204030204" pitchFamily="34" charset="0"/>
                <a:cs typeface="Calibri" panose="020F0502020204030204" pitchFamily="34" charset="0"/>
              </a:endParaRPr>
            </a:p>
            <a:p>
              <a:pPr algn="ctr"/>
              <a:r>
                <a:rPr lang="en-US" sz="2400" b="1" dirty="0">
                  <a:solidFill>
                    <a:schemeClr val="tx1"/>
                  </a:solidFill>
                  <a:latin typeface="Calibri" panose="020F0502020204030204" pitchFamily="34" charset="0"/>
                  <a:cs typeface="Calibri" panose="020F0502020204030204" pitchFamily="34" charset="0"/>
                </a:rPr>
                <a:t>103</a:t>
              </a:r>
            </a:p>
          </p:txBody>
        </p:sp>
      </p:grpSp>
      <p:grpSp>
        <p:nvGrpSpPr>
          <p:cNvPr id="14" name="Group 13">
            <a:extLst>
              <a:ext uri="{FF2B5EF4-FFF2-40B4-BE49-F238E27FC236}">
                <a16:creationId xmlns:a16="http://schemas.microsoft.com/office/drawing/2014/main" id="{36B6BFF0-3520-AB4A-9F08-2BEFCC57FC30}"/>
              </a:ext>
            </a:extLst>
          </p:cNvPr>
          <p:cNvGrpSpPr/>
          <p:nvPr/>
        </p:nvGrpSpPr>
        <p:grpSpPr>
          <a:xfrm>
            <a:off x="4353038" y="2281367"/>
            <a:ext cx="3572237" cy="2767895"/>
            <a:chOff x="661311" y="2312542"/>
            <a:chExt cx="3572237" cy="2767895"/>
          </a:xfrm>
        </p:grpSpPr>
        <p:sp>
          <p:nvSpPr>
            <p:cNvPr id="15" name="Right Arrow 14">
              <a:extLst>
                <a:ext uri="{FF2B5EF4-FFF2-40B4-BE49-F238E27FC236}">
                  <a16:creationId xmlns:a16="http://schemas.microsoft.com/office/drawing/2014/main" id="{0AF2B301-D9D9-F448-A2EE-C94E8D819845}"/>
                </a:ext>
              </a:extLst>
            </p:cNvPr>
            <p:cNvSpPr/>
            <p:nvPr/>
          </p:nvSpPr>
          <p:spPr>
            <a:xfrm>
              <a:off x="1376048" y="2312542"/>
              <a:ext cx="2857500" cy="2767895"/>
            </a:xfrm>
            <a:prstGeom prst="rightArrow">
              <a:avLst>
                <a:gd name="adj1" fmla="val 59439"/>
                <a:gd name="adj2" fmla="val 4701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TextBox 15">
              <a:extLst>
                <a:ext uri="{FF2B5EF4-FFF2-40B4-BE49-F238E27FC236}">
                  <a16:creationId xmlns:a16="http://schemas.microsoft.com/office/drawing/2014/main" id="{BAE464F8-486A-CB4F-BFBE-EE3BE559DF88}"/>
                </a:ext>
              </a:extLst>
            </p:cNvPr>
            <p:cNvSpPr txBox="1"/>
            <p:nvPr/>
          </p:nvSpPr>
          <p:spPr>
            <a:xfrm>
              <a:off x="2032911" y="3294043"/>
              <a:ext cx="1724895"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Language </a:t>
              </a:r>
              <a:br>
                <a:rPr lang="en-US" sz="2400" b="1" dirty="0">
                  <a:latin typeface="Calibri" panose="020F0502020204030204" pitchFamily="34" charset="0"/>
                  <a:cs typeface="Calibri" panose="020F0502020204030204" pitchFamily="34" charset="0"/>
                </a:rPr>
              </a:br>
              <a:r>
                <a:rPr lang="en-US" sz="2400" b="1" dirty="0">
                  <a:latin typeface="Calibri" panose="020F0502020204030204" pitchFamily="34" charset="0"/>
                  <a:cs typeface="Calibri" panose="020F0502020204030204" pitchFamily="34" charset="0"/>
                </a:rPr>
                <a:t>Model</a:t>
              </a:r>
            </a:p>
          </p:txBody>
        </p:sp>
        <p:sp>
          <p:nvSpPr>
            <p:cNvPr id="17" name="Oval 16">
              <a:extLst>
                <a:ext uri="{FF2B5EF4-FFF2-40B4-BE49-F238E27FC236}">
                  <a16:creationId xmlns:a16="http://schemas.microsoft.com/office/drawing/2014/main" id="{F0BFE41B-19CF-C345-82DD-EC7F93BADEE2}"/>
                </a:ext>
              </a:extLst>
            </p:cNvPr>
            <p:cNvSpPr/>
            <p:nvPr/>
          </p:nvSpPr>
          <p:spPr>
            <a:xfrm>
              <a:off x="661311" y="3010689"/>
              <a:ext cx="1371600" cy="13716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latin typeface="Calibri" panose="020F0502020204030204" pitchFamily="34" charset="0"/>
                  <a:cs typeface="Calibri" panose="020F0502020204030204" pitchFamily="34" charset="0"/>
                </a:rPr>
                <a:t>IMDB</a:t>
              </a:r>
            </a:p>
          </p:txBody>
        </p:sp>
      </p:grpSp>
      <p:grpSp>
        <p:nvGrpSpPr>
          <p:cNvPr id="18" name="Group 17">
            <a:extLst>
              <a:ext uri="{FF2B5EF4-FFF2-40B4-BE49-F238E27FC236}">
                <a16:creationId xmlns:a16="http://schemas.microsoft.com/office/drawing/2014/main" id="{2F72DFEF-3A33-FF4F-A38F-AB9E4B7659A0}"/>
              </a:ext>
            </a:extLst>
          </p:cNvPr>
          <p:cNvGrpSpPr/>
          <p:nvPr/>
        </p:nvGrpSpPr>
        <p:grpSpPr>
          <a:xfrm>
            <a:off x="8367656" y="2281367"/>
            <a:ext cx="3572237" cy="2767895"/>
            <a:chOff x="661311" y="2312542"/>
            <a:chExt cx="3572237" cy="2767895"/>
          </a:xfrm>
        </p:grpSpPr>
        <p:sp>
          <p:nvSpPr>
            <p:cNvPr id="19" name="Right Arrow 18">
              <a:extLst>
                <a:ext uri="{FF2B5EF4-FFF2-40B4-BE49-F238E27FC236}">
                  <a16:creationId xmlns:a16="http://schemas.microsoft.com/office/drawing/2014/main" id="{458D07B1-C79D-1746-9906-EE1B58740E29}"/>
                </a:ext>
              </a:extLst>
            </p:cNvPr>
            <p:cNvSpPr/>
            <p:nvPr/>
          </p:nvSpPr>
          <p:spPr>
            <a:xfrm>
              <a:off x="1376048" y="2312542"/>
              <a:ext cx="2857500" cy="2767895"/>
            </a:xfrm>
            <a:prstGeom prst="rightArrow">
              <a:avLst>
                <a:gd name="adj1" fmla="val 59439"/>
                <a:gd name="adj2" fmla="val 47019"/>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TextBox 19">
              <a:extLst>
                <a:ext uri="{FF2B5EF4-FFF2-40B4-BE49-F238E27FC236}">
                  <a16:creationId xmlns:a16="http://schemas.microsoft.com/office/drawing/2014/main" id="{ADB60023-A2CF-8946-9A47-62FA749EC98C}"/>
                </a:ext>
              </a:extLst>
            </p:cNvPr>
            <p:cNvSpPr txBox="1"/>
            <p:nvPr/>
          </p:nvSpPr>
          <p:spPr>
            <a:xfrm>
              <a:off x="2032911" y="3473662"/>
              <a:ext cx="1724895"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Classifier</a:t>
              </a:r>
            </a:p>
          </p:txBody>
        </p:sp>
        <p:sp>
          <p:nvSpPr>
            <p:cNvPr id="21" name="Oval 20">
              <a:extLst>
                <a:ext uri="{FF2B5EF4-FFF2-40B4-BE49-F238E27FC236}">
                  <a16:creationId xmlns:a16="http://schemas.microsoft.com/office/drawing/2014/main" id="{6657D9AC-BC44-7940-8C68-CA2B83928D54}"/>
                </a:ext>
              </a:extLst>
            </p:cNvPr>
            <p:cNvSpPr/>
            <p:nvPr/>
          </p:nvSpPr>
          <p:spPr>
            <a:xfrm>
              <a:off x="661311" y="3010689"/>
              <a:ext cx="1371600" cy="1371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latin typeface="Calibri" panose="020F0502020204030204" pitchFamily="34" charset="0"/>
                  <a:cs typeface="Calibri" panose="020F0502020204030204" pitchFamily="34" charset="0"/>
                </a:rPr>
                <a:t>IMDB</a:t>
              </a:r>
            </a:p>
          </p:txBody>
        </p:sp>
      </p:grpSp>
      <p:sp>
        <p:nvSpPr>
          <p:cNvPr id="22" name="TextBox 21">
            <a:extLst>
              <a:ext uri="{FF2B5EF4-FFF2-40B4-BE49-F238E27FC236}">
                <a16:creationId xmlns:a16="http://schemas.microsoft.com/office/drawing/2014/main" id="{1FF11003-91E0-C548-B6CC-9C7065D430AE}"/>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27016371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5"/>
            <a:ext cx="11222181" cy="2045388"/>
          </a:xfrm>
        </p:spPr>
        <p:txBody>
          <a:bodyPr>
            <a:normAutofit/>
          </a:bodyPr>
          <a:lstStyle/>
          <a:p>
            <a:r>
              <a:rPr lang="en-US" dirty="0"/>
              <a:t>A typical pipeline for </a:t>
            </a:r>
            <a:br>
              <a:rPr lang="en-US" dirty="0"/>
            </a:br>
            <a:r>
              <a:rPr lang="en-US" dirty="0"/>
              <a:t>training transformer models </a:t>
            </a:r>
            <a:br>
              <a:rPr lang="en-US" dirty="0"/>
            </a:br>
            <a:r>
              <a:rPr lang="en-US" sz="3200" b="0" dirty="0"/>
              <a:t>with the  Datasets,  Tokenizers, and  Transformers libraries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86</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3" name="Chevron 2">
            <a:extLst>
              <a:ext uri="{FF2B5EF4-FFF2-40B4-BE49-F238E27FC236}">
                <a16:creationId xmlns:a16="http://schemas.microsoft.com/office/drawing/2014/main" id="{BA227ACC-1119-4646-A0D3-7E16A0B722E5}"/>
              </a:ext>
            </a:extLst>
          </p:cNvPr>
          <p:cNvSpPr/>
          <p:nvPr/>
        </p:nvSpPr>
        <p:spPr>
          <a:xfrm>
            <a:off x="446643" y="3042075"/>
            <a:ext cx="2869809" cy="83428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rPr>
              <a:t>Datasets</a:t>
            </a:r>
          </a:p>
        </p:txBody>
      </p:sp>
      <p:sp>
        <p:nvSpPr>
          <p:cNvPr id="8" name="Chevron 7">
            <a:extLst>
              <a:ext uri="{FF2B5EF4-FFF2-40B4-BE49-F238E27FC236}">
                <a16:creationId xmlns:a16="http://schemas.microsoft.com/office/drawing/2014/main" id="{BE2A63E8-AEEB-3845-B472-ACFD048F020C}"/>
              </a:ext>
            </a:extLst>
          </p:cNvPr>
          <p:cNvSpPr/>
          <p:nvPr/>
        </p:nvSpPr>
        <p:spPr>
          <a:xfrm>
            <a:off x="3315577" y="3042075"/>
            <a:ext cx="2869809" cy="834281"/>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rPr>
              <a:t>Tokenizers</a:t>
            </a:r>
          </a:p>
        </p:txBody>
      </p:sp>
      <p:sp>
        <p:nvSpPr>
          <p:cNvPr id="9" name="Chevron 8">
            <a:extLst>
              <a:ext uri="{FF2B5EF4-FFF2-40B4-BE49-F238E27FC236}">
                <a16:creationId xmlns:a16="http://schemas.microsoft.com/office/drawing/2014/main" id="{8EB767EA-F52A-C347-9DCD-5F10C7300D90}"/>
              </a:ext>
            </a:extLst>
          </p:cNvPr>
          <p:cNvSpPr/>
          <p:nvPr/>
        </p:nvSpPr>
        <p:spPr>
          <a:xfrm>
            <a:off x="6184511" y="3042075"/>
            <a:ext cx="2869809" cy="834281"/>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rPr>
              <a:t>Transformers</a:t>
            </a:r>
          </a:p>
        </p:txBody>
      </p:sp>
      <p:sp>
        <p:nvSpPr>
          <p:cNvPr id="10" name="Chevron 9">
            <a:extLst>
              <a:ext uri="{FF2B5EF4-FFF2-40B4-BE49-F238E27FC236}">
                <a16:creationId xmlns:a16="http://schemas.microsoft.com/office/drawing/2014/main" id="{97C96DB7-D3F4-3C45-8686-888DCDC374D6}"/>
              </a:ext>
            </a:extLst>
          </p:cNvPr>
          <p:cNvSpPr/>
          <p:nvPr/>
        </p:nvSpPr>
        <p:spPr>
          <a:xfrm>
            <a:off x="9052570" y="3042075"/>
            <a:ext cx="2869809" cy="83428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rPr>
              <a:t>Datasets</a:t>
            </a:r>
          </a:p>
        </p:txBody>
      </p:sp>
      <p:sp>
        <p:nvSpPr>
          <p:cNvPr id="12" name="TextBox 11">
            <a:extLst>
              <a:ext uri="{FF2B5EF4-FFF2-40B4-BE49-F238E27FC236}">
                <a16:creationId xmlns:a16="http://schemas.microsoft.com/office/drawing/2014/main" id="{985E9D85-F109-8043-892A-D7B8A12CFAD4}"/>
              </a:ext>
            </a:extLst>
          </p:cNvPr>
          <p:cNvSpPr txBox="1"/>
          <p:nvPr/>
        </p:nvSpPr>
        <p:spPr>
          <a:xfrm>
            <a:off x="446643" y="4044468"/>
            <a:ext cx="2868934" cy="954107"/>
          </a:xfrm>
          <a:prstGeom prst="rect">
            <a:avLst/>
          </a:prstGeom>
          <a:noFill/>
        </p:spPr>
        <p:txBody>
          <a:bodyPr wrap="square" rtlCol="0">
            <a:spAutoFit/>
          </a:bodyPr>
          <a:lstStyle/>
          <a:p>
            <a:pPr algn="ctr"/>
            <a:r>
              <a:rPr lang="en-US" sz="2800" b="1" dirty="0">
                <a:solidFill>
                  <a:schemeClr val="accent1"/>
                </a:solidFill>
                <a:latin typeface="Calibri" panose="020F0502020204030204" pitchFamily="34" charset="0"/>
                <a:cs typeface="Calibri" panose="020F0502020204030204" pitchFamily="34" charset="0"/>
              </a:rPr>
              <a:t>Load and </a:t>
            </a:r>
            <a:br>
              <a:rPr lang="en-US" sz="2800" b="1" dirty="0">
                <a:solidFill>
                  <a:schemeClr val="accent1"/>
                </a:solidFill>
                <a:latin typeface="Calibri" panose="020F0502020204030204" pitchFamily="34" charset="0"/>
                <a:cs typeface="Calibri" panose="020F0502020204030204" pitchFamily="34" charset="0"/>
              </a:rPr>
            </a:br>
            <a:r>
              <a:rPr lang="en-US" sz="2800" b="1" dirty="0">
                <a:solidFill>
                  <a:schemeClr val="accent1"/>
                </a:solidFill>
                <a:latin typeface="Calibri" panose="020F0502020204030204" pitchFamily="34" charset="0"/>
                <a:cs typeface="Calibri" panose="020F0502020204030204" pitchFamily="34" charset="0"/>
              </a:rPr>
              <a:t>process datasets</a:t>
            </a:r>
          </a:p>
        </p:txBody>
      </p:sp>
      <p:sp>
        <p:nvSpPr>
          <p:cNvPr id="13" name="TextBox 12">
            <a:extLst>
              <a:ext uri="{FF2B5EF4-FFF2-40B4-BE49-F238E27FC236}">
                <a16:creationId xmlns:a16="http://schemas.microsoft.com/office/drawing/2014/main" id="{9E8499D8-3911-0547-905F-FD83DA9BBFD9}"/>
              </a:ext>
            </a:extLst>
          </p:cNvPr>
          <p:cNvSpPr txBox="1"/>
          <p:nvPr/>
        </p:nvSpPr>
        <p:spPr>
          <a:xfrm>
            <a:off x="3314701" y="3985791"/>
            <a:ext cx="2869810" cy="954107"/>
          </a:xfrm>
          <a:prstGeom prst="rect">
            <a:avLst/>
          </a:prstGeom>
          <a:noFill/>
        </p:spPr>
        <p:txBody>
          <a:bodyPr wrap="square" rtlCol="0">
            <a:spAutoFit/>
          </a:bodyPr>
          <a:lstStyle/>
          <a:p>
            <a:pPr algn="ctr"/>
            <a:r>
              <a:rPr lang="en-US" sz="2800" b="1" dirty="0">
                <a:solidFill>
                  <a:schemeClr val="accent1"/>
                </a:solidFill>
                <a:latin typeface="Calibri" panose="020F0502020204030204" pitchFamily="34" charset="0"/>
                <a:cs typeface="Calibri" panose="020F0502020204030204" pitchFamily="34" charset="0"/>
              </a:rPr>
              <a:t>Tokenize </a:t>
            </a:r>
            <a:br>
              <a:rPr lang="en-US" sz="2800" b="1" dirty="0">
                <a:solidFill>
                  <a:schemeClr val="accent1"/>
                </a:solidFill>
                <a:latin typeface="Calibri" panose="020F0502020204030204" pitchFamily="34" charset="0"/>
                <a:cs typeface="Calibri" panose="020F0502020204030204" pitchFamily="34" charset="0"/>
              </a:rPr>
            </a:br>
            <a:r>
              <a:rPr lang="en-US" sz="2800" b="1" dirty="0">
                <a:solidFill>
                  <a:schemeClr val="accent1"/>
                </a:solidFill>
                <a:latin typeface="Calibri" panose="020F0502020204030204" pitchFamily="34" charset="0"/>
                <a:cs typeface="Calibri" panose="020F0502020204030204" pitchFamily="34" charset="0"/>
              </a:rPr>
              <a:t>input texts</a:t>
            </a:r>
          </a:p>
        </p:txBody>
      </p:sp>
      <p:sp>
        <p:nvSpPr>
          <p:cNvPr id="14" name="TextBox 13">
            <a:extLst>
              <a:ext uri="{FF2B5EF4-FFF2-40B4-BE49-F238E27FC236}">
                <a16:creationId xmlns:a16="http://schemas.microsoft.com/office/drawing/2014/main" id="{915A7988-62CD-4946-8826-4D405D63E93D}"/>
              </a:ext>
            </a:extLst>
          </p:cNvPr>
          <p:cNvSpPr txBox="1"/>
          <p:nvPr/>
        </p:nvSpPr>
        <p:spPr>
          <a:xfrm>
            <a:off x="6182757" y="4030849"/>
            <a:ext cx="2869811" cy="954107"/>
          </a:xfrm>
          <a:prstGeom prst="rect">
            <a:avLst/>
          </a:prstGeom>
          <a:noFill/>
        </p:spPr>
        <p:txBody>
          <a:bodyPr wrap="square" rtlCol="0">
            <a:spAutoFit/>
          </a:bodyPr>
          <a:lstStyle/>
          <a:p>
            <a:pPr algn="ctr"/>
            <a:r>
              <a:rPr lang="en-US" sz="2800" b="1" dirty="0">
                <a:solidFill>
                  <a:schemeClr val="accent1"/>
                </a:solidFill>
                <a:latin typeface="Calibri" panose="020F0502020204030204" pitchFamily="34" charset="0"/>
                <a:cs typeface="Calibri" panose="020F0502020204030204" pitchFamily="34" charset="0"/>
              </a:rPr>
              <a:t>Load models, </a:t>
            </a:r>
            <a:br>
              <a:rPr lang="en-US" sz="2800" b="1" dirty="0">
                <a:solidFill>
                  <a:schemeClr val="accent1"/>
                </a:solidFill>
                <a:latin typeface="Calibri" panose="020F0502020204030204" pitchFamily="34" charset="0"/>
                <a:cs typeface="Calibri" panose="020F0502020204030204" pitchFamily="34" charset="0"/>
              </a:rPr>
            </a:br>
            <a:r>
              <a:rPr lang="en-US" sz="2800" b="1" dirty="0">
                <a:solidFill>
                  <a:schemeClr val="accent1"/>
                </a:solidFill>
                <a:latin typeface="Calibri" panose="020F0502020204030204" pitchFamily="34" charset="0"/>
                <a:cs typeface="Calibri" panose="020F0502020204030204" pitchFamily="34" charset="0"/>
              </a:rPr>
              <a:t>train and infer</a:t>
            </a:r>
          </a:p>
        </p:txBody>
      </p:sp>
      <p:sp>
        <p:nvSpPr>
          <p:cNvPr id="15" name="TextBox 14">
            <a:extLst>
              <a:ext uri="{FF2B5EF4-FFF2-40B4-BE49-F238E27FC236}">
                <a16:creationId xmlns:a16="http://schemas.microsoft.com/office/drawing/2014/main" id="{0AFABEB2-B500-A44A-BDD4-4E70D6141951}"/>
              </a:ext>
            </a:extLst>
          </p:cNvPr>
          <p:cNvSpPr txBox="1"/>
          <p:nvPr/>
        </p:nvSpPr>
        <p:spPr>
          <a:xfrm>
            <a:off x="9051691" y="4030848"/>
            <a:ext cx="2868057" cy="954107"/>
          </a:xfrm>
          <a:prstGeom prst="rect">
            <a:avLst/>
          </a:prstGeom>
          <a:noFill/>
        </p:spPr>
        <p:txBody>
          <a:bodyPr wrap="square" rtlCol="0">
            <a:spAutoFit/>
          </a:bodyPr>
          <a:lstStyle/>
          <a:p>
            <a:pPr algn="ctr"/>
            <a:r>
              <a:rPr lang="en-US" sz="2800" b="1" dirty="0">
                <a:solidFill>
                  <a:schemeClr val="accent1"/>
                </a:solidFill>
                <a:latin typeface="Calibri" panose="020F0502020204030204" pitchFamily="34" charset="0"/>
                <a:cs typeface="Calibri" panose="020F0502020204030204" pitchFamily="34" charset="0"/>
              </a:rPr>
              <a:t>Load metrics </a:t>
            </a:r>
            <a:br>
              <a:rPr lang="en-US" sz="2800" b="1" dirty="0">
                <a:solidFill>
                  <a:schemeClr val="accent1"/>
                </a:solidFill>
                <a:latin typeface="Calibri" panose="020F0502020204030204" pitchFamily="34" charset="0"/>
                <a:cs typeface="Calibri" panose="020F0502020204030204" pitchFamily="34" charset="0"/>
              </a:rPr>
            </a:br>
            <a:r>
              <a:rPr lang="en-US" sz="2800" b="1" dirty="0">
                <a:solidFill>
                  <a:schemeClr val="accent1"/>
                </a:solidFill>
                <a:latin typeface="Calibri" panose="020F0502020204030204" pitchFamily="34" charset="0"/>
                <a:cs typeface="Calibri" panose="020F0502020204030204" pitchFamily="34" charset="0"/>
              </a:rPr>
              <a:t>evaluate models</a:t>
            </a:r>
          </a:p>
        </p:txBody>
      </p:sp>
    </p:spTree>
    <p:extLst>
      <p:ext uri="{BB962C8B-B14F-4D97-AF65-F5344CB8AC3E}">
        <p14:creationId xmlns:p14="http://schemas.microsoft.com/office/powerpoint/2010/main" val="11232814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886713"/>
          </a:xfrm>
        </p:spPr>
        <p:txBody>
          <a:bodyPr/>
          <a:lstStyle/>
          <a:p>
            <a:r>
              <a:rPr lang="en-US" dirty="0"/>
              <a:t>NLP with Transformers </a:t>
            </a:r>
            <a:r>
              <a:rPr lang="en-US" dirty="0" err="1"/>
              <a:t>Github</a:t>
            </a:r>
            <a:endParaRPr lang="en-US" dirty="0"/>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87</a:t>
            </a:fld>
            <a:endParaRPr lang="en-US"/>
          </a:p>
        </p:txBody>
      </p:sp>
      <p:pic>
        <p:nvPicPr>
          <p:cNvPr id="6" name="Picture 5">
            <a:extLst>
              <a:ext uri="{FF2B5EF4-FFF2-40B4-BE49-F238E27FC236}">
                <a16:creationId xmlns:a16="http://schemas.microsoft.com/office/drawing/2014/main" id="{43E7E6E3-6C69-B147-ABC8-3851BD935496}"/>
              </a:ext>
            </a:extLst>
          </p:cNvPr>
          <p:cNvPicPr>
            <a:picLocks noChangeAspect="1"/>
          </p:cNvPicPr>
          <p:nvPr/>
        </p:nvPicPr>
        <p:blipFill>
          <a:blip r:embed="rId2"/>
          <a:stretch>
            <a:fillRect/>
          </a:stretch>
        </p:blipFill>
        <p:spPr>
          <a:xfrm>
            <a:off x="1101012" y="1021817"/>
            <a:ext cx="9989976" cy="5477099"/>
          </a:xfrm>
          <a:prstGeom prst="rect">
            <a:avLst/>
          </a:prstGeom>
        </p:spPr>
      </p:pic>
      <p:sp>
        <p:nvSpPr>
          <p:cNvPr id="7" name="TextBox 6">
            <a:extLst>
              <a:ext uri="{FF2B5EF4-FFF2-40B4-BE49-F238E27FC236}">
                <a16:creationId xmlns:a16="http://schemas.microsoft.com/office/drawing/2014/main" id="{C4EFEE2D-BD65-B041-89AB-33CCA792EF5F}"/>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8" name="Picture 7">
            <a:extLst>
              <a:ext uri="{FF2B5EF4-FFF2-40B4-BE49-F238E27FC236}">
                <a16:creationId xmlns:a16="http://schemas.microsoft.com/office/drawing/2014/main" id="{E8FAB855-2050-3A48-8BA5-055E7A98FFE1}"/>
              </a:ext>
            </a:extLst>
          </p:cNvPr>
          <p:cNvPicPr>
            <a:picLocks noChangeAspect="1"/>
          </p:cNvPicPr>
          <p:nvPr/>
        </p:nvPicPr>
        <p:blipFill>
          <a:blip r:embed="rId4"/>
          <a:stretch>
            <a:fillRect/>
          </a:stretch>
        </p:blipFill>
        <p:spPr>
          <a:xfrm>
            <a:off x="10144341" y="3951357"/>
            <a:ext cx="1893293" cy="2481210"/>
          </a:xfrm>
          <a:prstGeom prst="rect">
            <a:avLst/>
          </a:prstGeom>
        </p:spPr>
      </p:pic>
    </p:spTree>
    <p:extLst>
      <p:ext uri="{BB962C8B-B14F-4D97-AF65-F5344CB8AC3E}">
        <p14:creationId xmlns:p14="http://schemas.microsoft.com/office/powerpoint/2010/main" val="19062153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NLP with Transformers </a:t>
            </a:r>
            <a:r>
              <a:rPr lang="en-US" dirty="0" err="1"/>
              <a:t>Github</a:t>
            </a:r>
            <a:r>
              <a:rPr lang="en-US" dirty="0"/>
              <a:t> Notebooks</a:t>
            </a:r>
          </a:p>
        </p:txBody>
      </p:sp>
      <p:pic>
        <p:nvPicPr>
          <p:cNvPr id="6" name="Content Placeholder 5">
            <a:extLst>
              <a:ext uri="{FF2B5EF4-FFF2-40B4-BE49-F238E27FC236}">
                <a16:creationId xmlns:a16="http://schemas.microsoft.com/office/drawing/2014/main" id="{80278920-88C7-8443-848A-600B0B78C476}"/>
              </a:ext>
            </a:extLst>
          </p:cNvPr>
          <p:cNvPicPr>
            <a:picLocks noGrp="1" noChangeAspect="1"/>
          </p:cNvPicPr>
          <p:nvPr>
            <p:ph idx="1"/>
          </p:nvPr>
        </p:nvPicPr>
        <p:blipFill>
          <a:blip r:embed="rId2"/>
          <a:stretch>
            <a:fillRect/>
          </a:stretch>
        </p:blipFill>
        <p:spPr>
          <a:xfrm>
            <a:off x="4676707" y="1324655"/>
            <a:ext cx="6520412" cy="5107911"/>
          </a:xfrm>
        </p:spPr>
      </p:pic>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88</a:t>
            </a:fld>
            <a:endParaRPr lang="en-US"/>
          </a:p>
        </p:txBody>
      </p:sp>
      <p:sp>
        <p:nvSpPr>
          <p:cNvPr id="8" name="TextBox 7">
            <a:extLst>
              <a:ext uri="{FF2B5EF4-FFF2-40B4-BE49-F238E27FC236}">
                <a16:creationId xmlns:a16="http://schemas.microsoft.com/office/drawing/2014/main" id="{8FE52337-8A6C-DE42-8245-E521C15A8AD0}"/>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10" name="Picture 9">
            <a:extLst>
              <a:ext uri="{FF2B5EF4-FFF2-40B4-BE49-F238E27FC236}">
                <a16:creationId xmlns:a16="http://schemas.microsoft.com/office/drawing/2014/main" id="{402269AF-8128-B54D-8ECA-24098FB256B5}"/>
              </a:ext>
            </a:extLst>
          </p:cNvPr>
          <p:cNvPicPr>
            <a:picLocks noChangeAspect="1"/>
          </p:cNvPicPr>
          <p:nvPr/>
        </p:nvPicPr>
        <p:blipFill>
          <a:blip r:embed="rId4"/>
          <a:stretch>
            <a:fillRect/>
          </a:stretch>
        </p:blipFill>
        <p:spPr>
          <a:xfrm>
            <a:off x="534389" y="1338753"/>
            <a:ext cx="3819329" cy="5005331"/>
          </a:xfrm>
          <a:prstGeom prst="rect">
            <a:avLst/>
          </a:prstGeom>
        </p:spPr>
      </p:pic>
    </p:spTree>
    <p:extLst>
      <p:ext uri="{BB962C8B-B14F-4D97-AF65-F5344CB8AC3E}">
        <p14:creationId xmlns:p14="http://schemas.microsoft.com/office/powerpoint/2010/main" val="14296421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89</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8" name="Picture 7">
            <a:extLst>
              <a:ext uri="{FF2B5EF4-FFF2-40B4-BE49-F238E27FC236}">
                <a16:creationId xmlns:a16="http://schemas.microsoft.com/office/drawing/2014/main" id="{5FAD8758-D903-0E46-9CAC-FB39DED6CB05}"/>
              </a:ext>
            </a:extLst>
          </p:cNvPr>
          <p:cNvPicPr>
            <a:picLocks noChangeAspect="1"/>
          </p:cNvPicPr>
          <p:nvPr/>
        </p:nvPicPr>
        <p:blipFill>
          <a:blip r:embed="rId4"/>
          <a:stretch>
            <a:fillRect/>
          </a:stretch>
        </p:blipFill>
        <p:spPr>
          <a:xfrm>
            <a:off x="1077951" y="1082613"/>
            <a:ext cx="10029091" cy="5441225"/>
          </a:xfrm>
          <a:prstGeom prst="rect">
            <a:avLst/>
          </a:prstGeom>
        </p:spPr>
      </p:pic>
      <p:sp>
        <p:nvSpPr>
          <p:cNvPr id="11" name="TextBox 10">
            <a:extLst>
              <a:ext uri="{FF2B5EF4-FFF2-40B4-BE49-F238E27FC236}">
                <a16:creationId xmlns:a16="http://schemas.microsoft.com/office/drawing/2014/main" id="{A3481CA2-46BA-7C50-6577-D46A999FFE53}"/>
              </a:ext>
            </a:extLst>
          </p:cNvPr>
          <p:cNvSpPr txBox="1"/>
          <p:nvPr/>
        </p:nvSpPr>
        <p:spPr>
          <a:xfrm>
            <a:off x="3471332" y="1018486"/>
            <a:ext cx="6096000" cy="584775"/>
          </a:xfrm>
          <a:prstGeom prst="rect">
            <a:avLst/>
          </a:prstGeom>
          <a:noFill/>
        </p:spPr>
        <p:txBody>
          <a:bodyPr wrap="square">
            <a:spAutoFit/>
          </a:bodyPr>
          <a:lstStyle/>
          <a:p>
            <a:pPr algn="ctr"/>
            <a:r>
              <a:rPr lang="en-US" sz="3200" b="1" dirty="0">
                <a:solidFill>
                  <a:srgbClr val="C00000"/>
                </a:solidFill>
              </a:rPr>
              <a:t>NLP with Transformers</a:t>
            </a:r>
          </a:p>
        </p:txBody>
      </p:sp>
    </p:spTree>
    <p:extLst>
      <p:ext uri="{BB962C8B-B14F-4D97-AF65-F5344CB8AC3E}">
        <p14:creationId xmlns:p14="http://schemas.microsoft.com/office/powerpoint/2010/main" val="2299873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mail.tku.edu.tw/myday/images/Myday_Phot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83062" y="1845618"/>
            <a:ext cx="15113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副標題 2"/>
          <p:cNvSpPr txBox="1">
            <a:spLocks/>
          </p:cNvSpPr>
          <p:nvPr/>
        </p:nvSpPr>
        <p:spPr bwMode="auto">
          <a:xfrm>
            <a:off x="4439817" y="3680744"/>
            <a:ext cx="178942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buFont typeface="Arial" pitchFamily="34" charset="0"/>
              <a:buNone/>
            </a:pPr>
            <a:r>
              <a:rPr lang="en-US" altLang="zh-TW" sz="2000" b="1" dirty="0" err="1"/>
              <a:t>Ya</a:t>
            </a:r>
            <a:r>
              <a:rPr lang="en-US" altLang="zh-TW" sz="2000" b="1" dirty="0"/>
              <a:t>-Jung Wang</a:t>
            </a:r>
          </a:p>
        </p:txBody>
      </p:sp>
      <p:sp>
        <p:nvSpPr>
          <p:cNvPr id="10" name="副標題 2"/>
          <p:cNvSpPr txBox="1">
            <a:spLocks/>
          </p:cNvSpPr>
          <p:nvPr/>
        </p:nvSpPr>
        <p:spPr bwMode="auto">
          <a:xfrm>
            <a:off x="2711624" y="3645024"/>
            <a:ext cx="15827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buFont typeface="Arial" pitchFamily="34" charset="0"/>
              <a:buNone/>
            </a:pPr>
            <a:r>
              <a:rPr lang="en-US" altLang="zh-TW" sz="2000" b="1" dirty="0"/>
              <a:t>Min-</a:t>
            </a:r>
            <a:r>
              <a:rPr lang="en-US" altLang="zh-TW" sz="2000" b="1" dirty="0" err="1"/>
              <a:t>Yuh</a:t>
            </a:r>
            <a:r>
              <a:rPr lang="en-US" altLang="zh-TW" sz="2000" b="1" dirty="0"/>
              <a:t> Day</a:t>
            </a:r>
            <a:endParaRPr lang="en-US" altLang="zh-TW" sz="2000" dirty="0"/>
          </a:p>
        </p:txBody>
      </p:sp>
      <p:pic>
        <p:nvPicPr>
          <p:cNvPr id="11" name="圖片 1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6623" y="1845619"/>
            <a:ext cx="150495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descr="http://rite.im.tku.edu.tw/img/Ng.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032301" y="1845618"/>
            <a:ext cx="1522943" cy="191334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rite.im.tku.edu.tw/img/Kuma.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78" r="-1"/>
          <a:stretch/>
        </p:blipFill>
        <p:spPr bwMode="auto">
          <a:xfrm>
            <a:off x="6366046" y="1845619"/>
            <a:ext cx="1400206" cy="1874837"/>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6081574" y="3660869"/>
            <a:ext cx="1873744" cy="369332"/>
          </a:xfrm>
          <a:prstGeom prst="rect">
            <a:avLst/>
          </a:prstGeom>
        </p:spPr>
        <p:txBody>
          <a:bodyPr wrap="square">
            <a:spAutoFit/>
          </a:bodyPr>
          <a:lstStyle/>
          <a:p>
            <a:pPr algn="ctr"/>
            <a:r>
              <a:rPr lang="en-US" altLang="zh-TW" b="1" dirty="0" err="1"/>
              <a:t>Che</a:t>
            </a:r>
            <a:r>
              <a:rPr lang="en-US" altLang="zh-TW" b="1" dirty="0"/>
              <a:t>-Wei Hsu</a:t>
            </a:r>
            <a:endParaRPr lang="zh-TW" altLang="en-US" dirty="0"/>
          </a:p>
        </p:txBody>
      </p:sp>
      <p:pic>
        <p:nvPicPr>
          <p:cNvPr id="26630" name="Picture 6" descr="http://rite.im.tku.edu.tw/img/wu.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2"/>
          <a:stretch/>
        </p:blipFill>
        <p:spPr bwMode="auto">
          <a:xfrm>
            <a:off x="5393161" y="4373343"/>
            <a:ext cx="1512147" cy="1872550"/>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http://rite.im.tku.edu.tw/img/kevin.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919536" y="4370661"/>
            <a:ext cx="1511300" cy="1875232"/>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http://rite.im.tku.edu.tw/img/Lin.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633872" y="4370661"/>
            <a:ext cx="1539381" cy="1875232"/>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descr="http://rite.im.tku.edu.tw/img/Paul.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218922" y="4429917"/>
            <a:ext cx="1472793" cy="1815977"/>
          </a:xfrm>
          <a:prstGeom prst="rect">
            <a:avLst/>
          </a:prstGeom>
          <a:noFill/>
          <a:extLst>
            <a:ext uri="{909E8E84-426E-40DD-AFC4-6F175D3DCCD1}">
              <a14:hiddenFill xmlns:a14="http://schemas.microsoft.com/office/drawing/2010/main">
                <a:solidFill>
                  <a:srgbClr val="FFFFFF"/>
                </a:solidFill>
              </a14:hiddenFill>
            </a:ext>
          </a:extLst>
        </p:spPr>
      </p:pic>
      <p:pic>
        <p:nvPicPr>
          <p:cNvPr id="26638" name="Picture 14" descr="http://rite.im.tku.edu.tw/img/Tsai.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8893419" y="4372927"/>
            <a:ext cx="1511300" cy="1872966"/>
          </a:xfrm>
          <a:prstGeom prst="rect">
            <a:avLst/>
          </a:prstGeom>
          <a:noFill/>
          <a:extLst>
            <a:ext uri="{909E8E84-426E-40DD-AFC4-6F175D3DCCD1}">
              <a14:hiddenFill xmlns:a14="http://schemas.microsoft.com/office/drawing/2010/main">
                <a:solidFill>
                  <a:srgbClr val="FFFFFF"/>
                </a:solidFill>
              </a14:hiddenFill>
            </a:ext>
          </a:extLst>
        </p:spPr>
      </p:pic>
      <p:sp>
        <p:nvSpPr>
          <p:cNvPr id="21" name="副標題 2"/>
          <p:cNvSpPr txBox="1">
            <a:spLocks/>
          </p:cNvSpPr>
          <p:nvPr/>
        </p:nvSpPr>
        <p:spPr>
          <a:xfrm>
            <a:off x="1798630" y="6309320"/>
            <a:ext cx="1633075" cy="34122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err="1"/>
              <a:t>Huai</a:t>
            </a:r>
            <a:r>
              <a:rPr lang="en-US" altLang="zh-TW" sz="2000" b="1" dirty="0"/>
              <a:t>-Wen Hsu</a:t>
            </a:r>
          </a:p>
        </p:txBody>
      </p:sp>
      <p:sp>
        <p:nvSpPr>
          <p:cNvPr id="22" name="副標題 2"/>
          <p:cNvSpPr txBox="1">
            <a:spLocks/>
          </p:cNvSpPr>
          <p:nvPr/>
        </p:nvSpPr>
        <p:spPr bwMode="auto">
          <a:xfrm>
            <a:off x="8032152" y="3680744"/>
            <a:ext cx="15843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buNone/>
            </a:pPr>
            <a:r>
              <a:rPr lang="en-US" altLang="zh-TW" sz="2000" b="1" dirty="0" err="1"/>
              <a:t>En</a:t>
            </a:r>
            <a:r>
              <a:rPr lang="en-US" altLang="zh-TW" sz="2000" b="1" dirty="0"/>
              <a:t>-Chun </a:t>
            </a:r>
            <a:r>
              <a:rPr lang="en-US" altLang="zh-TW" sz="2000" b="1" dirty="0" err="1"/>
              <a:t>Tu</a:t>
            </a:r>
            <a:endParaRPr lang="en-US" altLang="zh-TW" sz="2000" b="1" dirty="0"/>
          </a:p>
        </p:txBody>
      </p:sp>
      <p:sp>
        <p:nvSpPr>
          <p:cNvPr id="23" name="標題 1"/>
          <p:cNvSpPr txBox="1">
            <a:spLocks/>
          </p:cNvSpPr>
          <p:nvPr/>
        </p:nvSpPr>
        <p:spPr>
          <a:xfrm>
            <a:off x="1560512" y="1"/>
            <a:ext cx="9144000" cy="1484784"/>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400" b="1" dirty="0">
                <a:solidFill>
                  <a:schemeClr val="accent1">
                    <a:lumMod val="75000"/>
                  </a:schemeClr>
                </a:solidFill>
                <a:latin typeface="Calibri" panose="020F0502020204030204" pitchFamily="34" charset="0"/>
                <a:cs typeface="Calibri" panose="020F0502020204030204" pitchFamily="34" charset="0"/>
              </a:rPr>
              <a:t>IMTKU Textual Entailment System for </a:t>
            </a:r>
            <a:br>
              <a:rPr lang="en-US" altLang="zh-TW" sz="3400" b="1" dirty="0">
                <a:solidFill>
                  <a:schemeClr val="accent1">
                    <a:lumMod val="75000"/>
                  </a:schemeClr>
                </a:solidFill>
                <a:latin typeface="Calibri" panose="020F0502020204030204" pitchFamily="34" charset="0"/>
                <a:cs typeface="Calibri" panose="020F0502020204030204" pitchFamily="34" charset="0"/>
              </a:rPr>
            </a:br>
            <a:r>
              <a:rPr lang="en-US" altLang="zh-TW" sz="3400" b="1" dirty="0">
                <a:solidFill>
                  <a:schemeClr val="accent1">
                    <a:lumMod val="75000"/>
                  </a:schemeClr>
                </a:solidFill>
                <a:latin typeface="Calibri" panose="020F0502020204030204" pitchFamily="34" charset="0"/>
                <a:cs typeface="Calibri" panose="020F0502020204030204" pitchFamily="34" charset="0"/>
              </a:rPr>
              <a:t>Recognizing Inference in Text at </a:t>
            </a:r>
            <a:r>
              <a:rPr lang="en-US" altLang="zh-TW" sz="3400" b="1" dirty="0">
                <a:solidFill>
                  <a:srgbClr val="C00000"/>
                </a:solidFill>
                <a:latin typeface="Calibri" panose="020F0502020204030204" pitchFamily="34" charset="0"/>
                <a:cs typeface="Calibri" panose="020F0502020204030204" pitchFamily="34" charset="0"/>
              </a:rPr>
              <a:t>NTCIR-11</a:t>
            </a:r>
            <a:r>
              <a:rPr lang="en-US" altLang="zh-TW" sz="3400" b="1" dirty="0">
                <a:solidFill>
                  <a:schemeClr val="accent1">
                    <a:lumMod val="75000"/>
                  </a:schemeClr>
                </a:solidFill>
                <a:latin typeface="Calibri" panose="020F0502020204030204" pitchFamily="34" charset="0"/>
                <a:cs typeface="Calibri" panose="020F0502020204030204" pitchFamily="34" charset="0"/>
              </a:rPr>
              <a:t> RITE-VAL</a:t>
            </a:r>
            <a:br>
              <a:rPr lang="zh-TW" altLang="en-US" sz="3400" b="1" dirty="0">
                <a:solidFill>
                  <a:schemeClr val="accent1">
                    <a:lumMod val="75000"/>
                  </a:schemeClr>
                </a:solidFill>
                <a:latin typeface="Calibri" panose="020F0502020204030204" pitchFamily="34" charset="0"/>
                <a:cs typeface="Calibri" panose="020F0502020204030204" pitchFamily="34" charset="0"/>
              </a:rPr>
            </a:br>
            <a:r>
              <a:rPr lang="en-US" altLang="zh-TW" sz="8000" b="1" dirty="0">
                <a:solidFill>
                  <a:srgbClr val="C00000"/>
                </a:solidFill>
                <a:latin typeface="Calibri" panose="020F0502020204030204" pitchFamily="34" charset="0"/>
                <a:cs typeface="Calibri" panose="020F0502020204030204" pitchFamily="34" charset="0"/>
              </a:rPr>
              <a:t>2014</a:t>
            </a:r>
            <a:endParaRPr lang="zh-TW" altLang="en-US" sz="8000" b="1" dirty="0">
              <a:solidFill>
                <a:srgbClr val="C00000"/>
              </a:solidFill>
              <a:latin typeface="Calibri" panose="020F0502020204030204" pitchFamily="34" charset="0"/>
              <a:cs typeface="Calibri" panose="020F0502020204030204" pitchFamily="34" charset="0"/>
            </a:endParaRPr>
          </a:p>
        </p:txBody>
      </p:sp>
      <p:sp>
        <p:nvSpPr>
          <p:cNvPr id="25" name="副標題 2"/>
          <p:cNvSpPr txBox="1">
            <a:spLocks/>
          </p:cNvSpPr>
          <p:nvPr/>
        </p:nvSpPr>
        <p:spPr>
          <a:xfrm>
            <a:off x="7176121" y="6237312"/>
            <a:ext cx="1529451" cy="304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a:t>Yu-</a:t>
            </a:r>
            <a:r>
              <a:rPr lang="en-US" altLang="zh-TW" sz="2000" b="1" dirty="0" err="1"/>
              <a:t>Hsuan</a:t>
            </a:r>
            <a:r>
              <a:rPr lang="en-US" altLang="zh-TW" sz="2000" b="1" dirty="0"/>
              <a:t> Tai</a:t>
            </a:r>
          </a:p>
        </p:txBody>
      </p:sp>
      <p:sp>
        <p:nvSpPr>
          <p:cNvPr id="26" name="副標題 2"/>
          <p:cNvSpPr txBox="1">
            <a:spLocks/>
          </p:cNvSpPr>
          <p:nvPr/>
        </p:nvSpPr>
        <p:spPr>
          <a:xfrm>
            <a:off x="5375921" y="6215050"/>
            <a:ext cx="1529387" cy="382302"/>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a:t>Shang-Yu Wu</a:t>
            </a:r>
          </a:p>
        </p:txBody>
      </p:sp>
      <p:sp>
        <p:nvSpPr>
          <p:cNvPr id="27" name="副標題 2"/>
          <p:cNvSpPr txBox="1">
            <a:spLocks/>
          </p:cNvSpPr>
          <p:nvPr/>
        </p:nvSpPr>
        <p:spPr>
          <a:xfrm>
            <a:off x="8705571" y="6219708"/>
            <a:ext cx="2016224" cy="3776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1800" b="1" dirty="0"/>
              <a:t>Cheng-Chia Tsai</a:t>
            </a:r>
          </a:p>
        </p:txBody>
      </p:sp>
      <p:sp>
        <p:nvSpPr>
          <p:cNvPr id="28" name="副標題 2"/>
          <p:cNvSpPr txBox="1">
            <a:spLocks/>
          </p:cNvSpPr>
          <p:nvPr/>
        </p:nvSpPr>
        <p:spPr>
          <a:xfrm>
            <a:off x="1883532" y="6597352"/>
            <a:ext cx="8496944" cy="238336"/>
          </a:xfrm>
          <a:prstGeom prst="rect">
            <a:avLst/>
          </a:prstGeom>
        </p:spPr>
        <p:txBody>
          <a:bodyPr vert="horz" lIns="91440" tIns="45720" rIns="91440" bIns="45720" rtlCol="0">
            <a:noAutofit/>
          </a:bodyPr>
          <a:lstStyle/>
          <a:p>
            <a:pPr algn="ctr">
              <a:defRPr/>
            </a:pPr>
            <a:r>
              <a:rPr lang="en-US" altLang="zh-TW" sz="1400" dirty="0">
                <a:solidFill>
                  <a:schemeClr val="tx1">
                    <a:tint val="75000"/>
                  </a:schemeClr>
                </a:solidFill>
              </a:rPr>
              <a:t>NTCIR-11 Conference, December 8-12, 2014, Tokyo, Japan</a:t>
            </a:r>
          </a:p>
        </p:txBody>
      </p:sp>
      <p:pic>
        <p:nvPicPr>
          <p:cNvPr id="29" name="Picture 5" descr="C:\Users\myday\Downloads\TKU-logo-12cm.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221622" y="764704"/>
            <a:ext cx="940184" cy="936104"/>
          </a:xfrm>
          <a:prstGeom prst="rect">
            <a:avLst/>
          </a:prstGeom>
          <a:noFill/>
          <a:ln w="9525">
            <a:noFill/>
            <a:miter lim="800000"/>
            <a:headEnd/>
            <a:tailEnd/>
          </a:ln>
        </p:spPr>
      </p:pic>
      <p:pic>
        <p:nvPicPr>
          <p:cNvPr id="30" name="Picture 6" descr="C:\Users\myday\Downloads\TKU-title15cm.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98236" y="1174680"/>
            <a:ext cx="1997595" cy="526129"/>
          </a:xfrm>
          <a:prstGeom prst="rect">
            <a:avLst/>
          </a:prstGeom>
          <a:noFill/>
          <a:ln w="9525">
            <a:noFill/>
            <a:miter lim="800000"/>
            <a:headEnd/>
            <a:tailEnd/>
          </a:ln>
        </p:spPr>
      </p:pic>
      <p:sp>
        <p:nvSpPr>
          <p:cNvPr id="31" name="文字方塊 14"/>
          <p:cNvSpPr txBox="1">
            <a:spLocks noChangeArrowheads="1"/>
          </p:cNvSpPr>
          <p:nvPr/>
        </p:nvSpPr>
        <p:spPr bwMode="auto">
          <a:xfrm>
            <a:off x="2122204" y="779434"/>
            <a:ext cx="2749661" cy="461665"/>
          </a:xfrm>
          <a:prstGeom prst="rect">
            <a:avLst/>
          </a:prstGeom>
          <a:noFill/>
          <a:ln w="9525">
            <a:noFill/>
            <a:miter lim="800000"/>
            <a:headEnd/>
            <a:tailEnd/>
          </a:ln>
        </p:spPr>
        <p:txBody>
          <a:bodyPr wrap="square">
            <a:spAutoFit/>
          </a:bodyPr>
          <a:lstStyle/>
          <a:p>
            <a:pPr algn="ctr"/>
            <a:r>
              <a:rPr lang="en-US" altLang="zh-TW" sz="2400" b="1" dirty="0" err="1">
                <a:solidFill>
                  <a:srgbClr val="FF0000"/>
                </a:solidFill>
                <a:latin typeface="Calibri" pitchFamily="34" charset="0"/>
              </a:rPr>
              <a:t>Tamkang</a:t>
            </a:r>
            <a:r>
              <a:rPr lang="en-US" altLang="zh-TW" sz="2400" b="1" dirty="0">
                <a:solidFill>
                  <a:srgbClr val="FF0000"/>
                </a:solidFill>
                <a:latin typeface="Calibri" pitchFamily="34" charset="0"/>
              </a:rPr>
              <a:t> University</a:t>
            </a:r>
            <a:endParaRPr lang="zh-TW" altLang="en-US" sz="2400" b="1" dirty="0">
              <a:solidFill>
                <a:srgbClr val="FF0000"/>
              </a:solidFill>
              <a:latin typeface="Calibri" pitchFamily="34" charset="0"/>
            </a:endParaRPr>
          </a:p>
        </p:txBody>
      </p:sp>
      <p:sp>
        <p:nvSpPr>
          <p:cNvPr id="32" name="副標題 2"/>
          <p:cNvSpPr txBox="1">
            <a:spLocks/>
          </p:cNvSpPr>
          <p:nvPr/>
        </p:nvSpPr>
        <p:spPr>
          <a:xfrm>
            <a:off x="3581030" y="6237312"/>
            <a:ext cx="1633075" cy="3412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a:t>Yu-An Lin</a:t>
            </a:r>
          </a:p>
        </p:txBody>
      </p:sp>
    </p:spTree>
    <p:extLst>
      <p:ext uri="{BB962C8B-B14F-4D97-AF65-F5344CB8AC3E}">
        <p14:creationId xmlns:p14="http://schemas.microsoft.com/office/powerpoint/2010/main" val="2796611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90</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7" name="TextBox 6">
            <a:extLst>
              <a:ext uri="{FF2B5EF4-FFF2-40B4-BE49-F238E27FC236}">
                <a16:creationId xmlns:a16="http://schemas.microsoft.com/office/drawing/2014/main" id="{7613899A-3D6A-5A4B-925E-02810BF1C98B}"/>
              </a:ext>
            </a:extLst>
          </p:cNvPr>
          <p:cNvSpPr txBox="1"/>
          <p:nvPr/>
        </p:nvSpPr>
        <p:spPr>
          <a:xfrm>
            <a:off x="534389" y="2318248"/>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
        <p:nvSpPr>
          <p:cNvPr id="9" name="TextBox 8">
            <a:extLst>
              <a:ext uri="{FF2B5EF4-FFF2-40B4-BE49-F238E27FC236}">
                <a16:creationId xmlns:a16="http://schemas.microsoft.com/office/drawing/2014/main" id="{33FC96AB-9D2E-624F-9DB0-6EBBCD27D339}"/>
              </a:ext>
            </a:extLst>
          </p:cNvPr>
          <p:cNvSpPr txBox="1"/>
          <p:nvPr/>
        </p:nvSpPr>
        <p:spPr>
          <a:xfrm>
            <a:off x="523214" y="889812"/>
            <a:ext cx="11244528" cy="1384995"/>
          </a:xfrm>
          <a:prstGeom prst="rect">
            <a:avLst/>
          </a:prstGeom>
          <a:solidFill>
            <a:schemeClr val="accent4">
              <a:lumMod val="20000"/>
              <a:lumOff val="80000"/>
            </a:schemeClr>
          </a:solidFill>
        </p:spPr>
        <p:txBody>
          <a:bodyPr wrap="square">
            <a:spAutoFit/>
          </a:bodyPr>
          <a:lstStyle/>
          <a:p>
            <a:r>
              <a:rPr lang="en-US" sz="2800" b="1" dirty="0">
                <a:solidFill>
                  <a:srgbClr val="0000FF"/>
                </a:solidFill>
                <a:latin typeface="Courier New" panose="02070309020205020404" pitchFamily="49" charset="0"/>
              </a:rPr>
              <a:t>!</a:t>
            </a:r>
            <a:r>
              <a:rPr lang="en-US" sz="2800" b="1" dirty="0">
                <a:solidFill>
                  <a:srgbClr val="000000"/>
                </a:solidFill>
                <a:latin typeface="Courier New" panose="02070309020205020404" pitchFamily="49" charset="0"/>
              </a:rPr>
              <a:t>pip install transformers</a:t>
            </a:r>
            <a:endParaRPr lang="en-US" sz="2800" b="1" dirty="0">
              <a:solidFill>
                <a:srgbClr val="AF00DB"/>
              </a:solidFill>
              <a:effectLst/>
              <a:latin typeface="Courier New" panose="02070309020205020404" pitchFamily="49" charset="0"/>
            </a:endParaRPr>
          </a:p>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3" name="Table 2">
            <a:extLst>
              <a:ext uri="{FF2B5EF4-FFF2-40B4-BE49-F238E27FC236}">
                <a16:creationId xmlns:a16="http://schemas.microsoft.com/office/drawing/2014/main" id="{AFCE732F-B5E5-8345-B590-5F9A37E00509}"/>
              </a:ext>
            </a:extLst>
          </p:cNvPr>
          <p:cNvGraphicFramePr>
            <a:graphicFrameLocks noGrp="1"/>
          </p:cNvGraphicFramePr>
          <p:nvPr>
            <p:extLst>
              <p:ext uri="{D42A27DB-BD31-4B8C-83A1-F6EECF244321}">
                <p14:modId xmlns:p14="http://schemas.microsoft.com/office/powerpoint/2010/main" val="1117887123"/>
              </p:ext>
            </p:extLst>
          </p:nvPr>
        </p:nvGraphicFramePr>
        <p:xfrm>
          <a:off x="556691" y="5530637"/>
          <a:ext cx="4889952" cy="914400"/>
        </p:xfrm>
        <a:graphic>
          <a:graphicData uri="http://schemas.openxmlformats.org/drawingml/2006/table">
            <a:tbl>
              <a:tblPr/>
              <a:tblGrid>
                <a:gridCol w="1629984">
                  <a:extLst>
                    <a:ext uri="{9D8B030D-6E8A-4147-A177-3AD203B41FA5}">
                      <a16:colId xmlns:a16="http://schemas.microsoft.com/office/drawing/2014/main" val="4029862344"/>
                    </a:ext>
                  </a:extLst>
                </a:gridCol>
                <a:gridCol w="1629984">
                  <a:extLst>
                    <a:ext uri="{9D8B030D-6E8A-4147-A177-3AD203B41FA5}">
                      <a16:colId xmlns:a16="http://schemas.microsoft.com/office/drawing/2014/main" val="1174281445"/>
                    </a:ext>
                  </a:extLst>
                </a:gridCol>
                <a:gridCol w="1629984">
                  <a:extLst>
                    <a:ext uri="{9D8B030D-6E8A-4147-A177-3AD203B41FA5}">
                      <a16:colId xmlns:a16="http://schemas.microsoft.com/office/drawing/2014/main" val="3393827648"/>
                    </a:ext>
                  </a:extLst>
                </a:gridCol>
              </a:tblGrid>
              <a:tr h="360049">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360049">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0" name="TextBox 9">
            <a:extLst>
              <a:ext uri="{FF2B5EF4-FFF2-40B4-BE49-F238E27FC236}">
                <a16:creationId xmlns:a16="http://schemas.microsoft.com/office/drawing/2014/main" id="{EB926DF6-6FDA-9B4D-8587-FC1E319387C4}"/>
              </a:ext>
            </a:extLst>
          </p:cNvPr>
          <p:cNvSpPr txBox="1"/>
          <p:nvPr/>
        </p:nvSpPr>
        <p:spPr>
          <a:xfrm>
            <a:off x="512042" y="4366445"/>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27752322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91</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Named Entity Recognition (NER)</a:t>
            </a:r>
            <a:endParaRPr lang="en-US" sz="2700" dirty="0"/>
          </a:p>
        </p:txBody>
      </p:sp>
      <p:sp>
        <p:nvSpPr>
          <p:cNvPr id="10" name="Rectangle 9">
            <a:extLst>
              <a:ext uri="{FF2B5EF4-FFF2-40B4-BE49-F238E27FC236}">
                <a16:creationId xmlns:a16="http://schemas.microsoft.com/office/drawing/2014/main" id="{46FCDEF3-C45D-D743-A58D-EDDFAD8DA28F}"/>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3" name="TextBox 12">
            <a:extLst>
              <a:ext uri="{FF2B5EF4-FFF2-40B4-BE49-F238E27FC236}">
                <a16:creationId xmlns:a16="http://schemas.microsoft.com/office/drawing/2014/main" id="{EB88CD2C-3B7E-1B45-AB36-BD00499A252E}"/>
              </a:ext>
            </a:extLst>
          </p:cNvPr>
          <p:cNvSpPr txBox="1"/>
          <p:nvPr/>
        </p:nvSpPr>
        <p:spPr>
          <a:xfrm>
            <a:off x="200644" y="1120676"/>
            <a:ext cx="11790712" cy="2308324"/>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p>
          <a:p>
            <a:r>
              <a:rPr lang="en-US" sz="2400" b="1" dirty="0">
                <a:solidFill>
                  <a:srgbClr val="000000"/>
                </a:solidFill>
                <a:effectLst/>
                <a:latin typeface="Courier New" panose="02070309020205020404" pitchFamily="49" charset="0"/>
              </a:rPr>
              <a:t>classifier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ner</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text = </a:t>
            </a:r>
            <a:r>
              <a:rPr lang="en-US" sz="2400" b="1" dirty="0">
                <a:solidFill>
                  <a:srgbClr val="A31515"/>
                </a:solidFill>
                <a:effectLst/>
                <a:latin typeface="Courier New" panose="02070309020205020404" pitchFamily="49" charset="0"/>
              </a:rPr>
              <a:t>"My name is Michael and I live in Berkeley, California."</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pic>
        <p:nvPicPr>
          <p:cNvPr id="7" name="Picture 6">
            <a:extLst>
              <a:ext uri="{FF2B5EF4-FFF2-40B4-BE49-F238E27FC236}">
                <a16:creationId xmlns:a16="http://schemas.microsoft.com/office/drawing/2014/main" id="{E6B04733-30D3-BD4B-A87E-3D7ACA3D3AD9}"/>
              </a:ext>
            </a:extLst>
          </p:cNvPr>
          <p:cNvPicPr>
            <a:picLocks noChangeAspect="1"/>
          </p:cNvPicPr>
          <p:nvPr/>
        </p:nvPicPr>
        <p:blipFill>
          <a:blip r:embed="rId3"/>
          <a:stretch>
            <a:fillRect/>
          </a:stretch>
        </p:blipFill>
        <p:spPr>
          <a:xfrm>
            <a:off x="1406504" y="3667541"/>
            <a:ext cx="8652978" cy="2702506"/>
          </a:xfrm>
          <a:prstGeom prst="rect">
            <a:avLst/>
          </a:prstGeom>
        </p:spPr>
      </p:pic>
    </p:spTree>
    <p:extLst>
      <p:ext uri="{BB962C8B-B14F-4D97-AF65-F5344CB8AC3E}">
        <p14:creationId xmlns:p14="http://schemas.microsoft.com/office/powerpoint/2010/main" val="41759877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92</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0" name="TextBox 9">
            <a:extLst>
              <a:ext uri="{FF2B5EF4-FFF2-40B4-BE49-F238E27FC236}">
                <a16:creationId xmlns:a16="http://schemas.microsoft.com/office/drawing/2014/main" id="{2F550748-85EE-AD01-26D6-BC54B7616F34}"/>
              </a:ext>
            </a:extLst>
          </p:cNvPr>
          <p:cNvSpPr txBox="1"/>
          <p:nvPr/>
        </p:nvSpPr>
        <p:spPr>
          <a:xfrm>
            <a:off x="352425" y="1160249"/>
            <a:ext cx="11586107" cy="1477328"/>
          </a:xfrm>
          <a:prstGeom prst="rect">
            <a:avLst/>
          </a:prstGeom>
          <a:solidFill>
            <a:schemeClr val="accent4">
              <a:lumMod val="20000"/>
              <a:lumOff val="80000"/>
            </a:schemeClr>
          </a:solidFill>
        </p:spPr>
        <p:txBody>
          <a:bodyPr wrap="square">
            <a:spAutoFit/>
          </a:bodyPr>
          <a:lstStyle/>
          <a:p>
            <a:r>
              <a:rPr lang="en-US" sz="2400" b="1" dirty="0">
                <a:solidFill>
                  <a:srgbClr val="0000FF"/>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pip install transformers</a:t>
            </a:r>
          </a:p>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a:solidFill>
                  <a:srgbClr val="000000"/>
                </a:solidFill>
                <a:effectLst/>
                <a:latin typeface="Courier New" panose="02070309020205020404" pitchFamily="49" charset="0"/>
              </a:rPr>
              <a:t>generator = pipeline(</a:t>
            </a:r>
            <a:r>
              <a:rPr lang="en-US" sz="2400" b="1" dirty="0">
                <a:solidFill>
                  <a:srgbClr val="A31515"/>
                </a:solidFill>
                <a:effectLst/>
                <a:latin typeface="Courier New" panose="02070309020205020404" pitchFamily="49" charset="0"/>
              </a:rPr>
              <a:t>'text-generation'</a:t>
            </a:r>
            <a:r>
              <a:rPr lang="en-US" sz="2400" b="1" dirty="0">
                <a:solidFill>
                  <a:srgbClr val="000000"/>
                </a:solidFill>
                <a:effectLst/>
                <a:latin typeface="Courier New" panose="02070309020205020404" pitchFamily="49" charset="0"/>
              </a:rPr>
              <a:t>, model = </a:t>
            </a:r>
            <a:r>
              <a:rPr lang="en-US" sz="2400" b="1" dirty="0">
                <a:solidFill>
                  <a:srgbClr val="A31515"/>
                </a:solidFill>
                <a:effectLst/>
                <a:latin typeface="Courier New" panose="02070309020205020404" pitchFamily="49" charset="0"/>
              </a:rPr>
              <a:t>'gpt2'</a:t>
            </a:r>
            <a:r>
              <a:rPr lang="en-US" sz="2400" b="1" dirty="0">
                <a:solidFill>
                  <a:srgbClr val="000000"/>
                </a:solidFill>
                <a:effectLst/>
                <a:latin typeface="Courier New" panose="02070309020205020404" pitchFamily="49" charset="0"/>
              </a:rPr>
              <a:t>)</a:t>
            </a:r>
          </a:p>
          <a:p>
            <a:r>
              <a:rPr lang="en-US" b="1" dirty="0">
                <a:solidFill>
                  <a:srgbClr val="000000"/>
                </a:solidFill>
                <a:effectLst/>
                <a:latin typeface="Courier New" panose="02070309020205020404" pitchFamily="49" charset="0"/>
              </a:rPr>
              <a:t>generator(</a:t>
            </a:r>
            <a:r>
              <a:rPr lang="en-US" b="1" dirty="0">
                <a:solidFill>
                  <a:srgbClr val="A31515"/>
                </a:solidFill>
                <a:effectLst/>
                <a:latin typeface="Courier New" panose="02070309020205020404" pitchFamily="49" charset="0"/>
              </a:rPr>
              <a:t>"Hello, I'm a language model"</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max_length</a:t>
            </a:r>
            <a:r>
              <a:rPr lang="en-US" b="1" dirty="0">
                <a:solidFill>
                  <a:srgbClr val="000000"/>
                </a:solidFill>
                <a:effectLst/>
                <a:latin typeface="Courier New" panose="02070309020205020404" pitchFamily="49" charset="0"/>
              </a:rPr>
              <a:t> = </a:t>
            </a:r>
            <a:r>
              <a:rPr lang="en-US" b="1" dirty="0">
                <a:solidFill>
                  <a:srgbClr val="09885A"/>
                </a:solidFill>
                <a:effectLst/>
                <a:latin typeface="Courier New" panose="02070309020205020404" pitchFamily="49" charset="0"/>
              </a:rPr>
              <a:t>30</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num_return_sequences</a:t>
            </a:r>
            <a:r>
              <a:rPr lang="en-US" b="1" dirty="0">
                <a:solidFill>
                  <a:srgbClr val="000000"/>
                </a:solidFill>
                <a:effectLst/>
                <a:latin typeface="Courier New" panose="02070309020205020404" pitchFamily="49" charset="0"/>
              </a:rPr>
              <a:t>=</a:t>
            </a:r>
            <a:r>
              <a:rPr lang="en-US" b="1" dirty="0">
                <a:solidFill>
                  <a:srgbClr val="09885A"/>
                </a:solidFill>
                <a:effectLst/>
                <a:latin typeface="Courier New" panose="02070309020205020404" pitchFamily="49" charset="0"/>
              </a:rPr>
              <a:t>3</a:t>
            </a:r>
            <a:r>
              <a:rPr lang="en-US" b="1" dirty="0">
                <a:solidFill>
                  <a:srgbClr val="000000"/>
                </a:solidFill>
                <a:effectLst/>
                <a:latin typeface="Courier New" panose="02070309020205020404" pitchFamily="49" charset="0"/>
              </a:rPr>
              <a:t>)</a:t>
            </a:r>
          </a:p>
        </p:txBody>
      </p:sp>
      <p:sp>
        <p:nvSpPr>
          <p:cNvPr id="11" name="TextBox 10">
            <a:extLst>
              <a:ext uri="{FF2B5EF4-FFF2-40B4-BE49-F238E27FC236}">
                <a16:creationId xmlns:a16="http://schemas.microsoft.com/office/drawing/2014/main" id="{EFA1321C-FD5B-2D6D-168B-32FC40B6C57C}"/>
              </a:ext>
            </a:extLst>
          </p:cNvPr>
          <p:cNvSpPr txBox="1"/>
          <p:nvPr/>
        </p:nvSpPr>
        <p:spPr>
          <a:xfrm>
            <a:off x="352424" y="3255238"/>
            <a:ext cx="11586107" cy="2246769"/>
          </a:xfrm>
          <a:prstGeom prst="rect">
            <a:avLst/>
          </a:prstGeom>
          <a:noFill/>
        </p:spPr>
        <p:txBody>
          <a:bodyPr wrap="square">
            <a:spAutoFit/>
          </a:bodyPr>
          <a:lstStyle/>
          <a:p>
            <a:r>
              <a:rPr lang="en-US" sz="2000" b="1" i="0" dirty="0">
                <a:solidFill>
                  <a:srgbClr val="7030A0"/>
                </a:solidFill>
                <a:effectLst/>
                <a:latin typeface="Courier New" panose="02070309020205020404" pitchFamily="49" charset="0"/>
              </a:rPr>
              <a:t>[{'</a:t>
            </a:r>
            <a:r>
              <a:rPr lang="en-US" sz="2000" b="1" i="0" dirty="0" err="1">
                <a:solidFill>
                  <a:srgbClr val="7030A0"/>
                </a:solidFill>
                <a:effectLst/>
                <a:latin typeface="Courier New" panose="02070309020205020404" pitchFamily="49" charset="0"/>
              </a:rPr>
              <a:t>generated_text</a:t>
            </a:r>
            <a:r>
              <a:rPr lang="en-US" sz="2000" b="1" i="0" dirty="0">
                <a:solidFill>
                  <a:srgbClr val="7030A0"/>
                </a:solidFill>
                <a:effectLst/>
                <a:latin typeface="Courier New" panose="02070309020205020404" pitchFamily="49" charset="0"/>
              </a:rPr>
              <a:t>': "Hello, I'm a language model. It's like looking at it, where is each word of the sentence? That's what I mean. Like"}, </a:t>
            </a:r>
            <a:br>
              <a:rPr lang="en-US" sz="2000" b="1" i="0" dirty="0">
                <a:solidFill>
                  <a:srgbClr val="7030A0"/>
                </a:solidFill>
                <a:effectLst/>
                <a:latin typeface="Courier New" panose="02070309020205020404" pitchFamily="49" charset="0"/>
              </a:rPr>
            </a:br>
            <a:r>
              <a:rPr lang="en-US" sz="2000" b="1" i="0" dirty="0">
                <a:solidFill>
                  <a:srgbClr val="7030A0"/>
                </a:solidFill>
                <a:effectLst/>
                <a:latin typeface="Courier New" panose="02070309020205020404" pitchFamily="49" charset="0"/>
              </a:rPr>
              <a:t>{'</a:t>
            </a:r>
            <a:r>
              <a:rPr lang="en-US" sz="2000" b="1" i="0" dirty="0" err="1">
                <a:solidFill>
                  <a:srgbClr val="7030A0"/>
                </a:solidFill>
                <a:effectLst/>
                <a:latin typeface="Courier New" panose="02070309020205020404" pitchFamily="49" charset="0"/>
              </a:rPr>
              <a:t>generated_text</a:t>
            </a:r>
            <a:r>
              <a:rPr lang="en-US" sz="2000" b="1" i="0" dirty="0">
                <a:solidFill>
                  <a:srgbClr val="7030A0"/>
                </a:solidFill>
                <a:effectLst/>
                <a:latin typeface="Courier New" panose="02070309020205020404" pitchFamily="49" charset="0"/>
              </a:rPr>
              <a:t>': "Hello, I'm a language modeler. I'm using this for two purposes: I'm having a lot fewer bugs and faster performance. If I"}, </a:t>
            </a:r>
            <a:br>
              <a:rPr lang="en-US" sz="2000" b="1" i="0" dirty="0">
                <a:solidFill>
                  <a:srgbClr val="7030A0"/>
                </a:solidFill>
                <a:effectLst/>
                <a:latin typeface="Courier New" panose="02070309020205020404" pitchFamily="49" charset="0"/>
              </a:rPr>
            </a:br>
            <a:r>
              <a:rPr lang="en-US" sz="2000" b="1" i="0" dirty="0">
                <a:solidFill>
                  <a:srgbClr val="7030A0"/>
                </a:solidFill>
                <a:effectLst/>
                <a:latin typeface="Courier New" panose="02070309020205020404" pitchFamily="49" charset="0"/>
              </a:rPr>
              <a:t>{'</a:t>
            </a:r>
            <a:r>
              <a:rPr lang="en-US" sz="2000" b="1" i="0" dirty="0" err="1">
                <a:solidFill>
                  <a:srgbClr val="7030A0"/>
                </a:solidFill>
                <a:effectLst/>
                <a:latin typeface="Courier New" panose="02070309020205020404" pitchFamily="49" charset="0"/>
              </a:rPr>
              <a:t>generated_text</a:t>
            </a:r>
            <a:r>
              <a:rPr lang="en-US" sz="2000" b="1" i="0" dirty="0">
                <a:solidFill>
                  <a:srgbClr val="7030A0"/>
                </a:solidFill>
                <a:effectLst/>
                <a:latin typeface="Courier New" panose="02070309020205020404" pitchFamily="49" charset="0"/>
              </a:rPr>
              <a:t>': 'Hello, I\'m a language model, and I was born to code."\n\</a:t>
            </a:r>
            <a:r>
              <a:rPr lang="en-US" sz="2000" b="1" i="0" dirty="0" err="1">
                <a:solidFill>
                  <a:srgbClr val="7030A0"/>
                </a:solidFill>
                <a:effectLst/>
                <a:latin typeface="Courier New" panose="02070309020205020404" pitchFamily="49" charset="0"/>
              </a:rPr>
              <a:t>nNow</a:t>
            </a:r>
            <a:r>
              <a:rPr lang="en-US" sz="2000" b="1" i="0" dirty="0">
                <a:solidFill>
                  <a:srgbClr val="7030A0"/>
                </a:solidFill>
                <a:effectLst/>
                <a:latin typeface="Courier New" panose="02070309020205020404" pitchFamily="49" charset="0"/>
              </a:rPr>
              <a:t>, I am thinking about this from a different perspective with a'}]</a:t>
            </a:r>
            <a:endParaRPr lang="en-US" sz="2000" b="1" dirty="0">
              <a:solidFill>
                <a:srgbClr val="7030A0"/>
              </a:solidFill>
            </a:endParaRPr>
          </a:p>
        </p:txBody>
      </p:sp>
    </p:spTree>
    <p:extLst>
      <p:ext uri="{BB962C8B-B14F-4D97-AF65-F5344CB8AC3E}">
        <p14:creationId xmlns:p14="http://schemas.microsoft.com/office/powerpoint/2010/main" val="2223135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93</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3" name="TextBox 12">
            <a:extLst>
              <a:ext uri="{FF2B5EF4-FFF2-40B4-BE49-F238E27FC236}">
                <a16:creationId xmlns:a16="http://schemas.microsoft.com/office/drawing/2014/main" id="{8832C819-85D0-8510-720B-FF68E6058C34}"/>
              </a:ext>
            </a:extLst>
          </p:cNvPr>
          <p:cNvSpPr txBox="1"/>
          <p:nvPr/>
        </p:nvSpPr>
        <p:spPr>
          <a:xfrm>
            <a:off x="352426" y="1509077"/>
            <a:ext cx="11586106" cy="1569660"/>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a:solidFill>
                  <a:srgbClr val="000000"/>
                </a:solidFill>
                <a:effectLst/>
                <a:latin typeface="Courier New" panose="02070309020205020404" pitchFamily="49" charset="0"/>
              </a:rPr>
              <a:t>generator = pipeline(</a:t>
            </a:r>
            <a:r>
              <a:rPr lang="en-US" sz="2400" b="1" dirty="0">
                <a:solidFill>
                  <a:srgbClr val="A31515"/>
                </a:solidFill>
                <a:effectLst/>
                <a:latin typeface="Courier New" panose="02070309020205020404" pitchFamily="49" charset="0"/>
              </a:rPr>
              <a:t>'text-generation'</a:t>
            </a:r>
            <a:r>
              <a:rPr lang="en-US" sz="2400" b="1" dirty="0">
                <a:solidFill>
                  <a:srgbClr val="000000"/>
                </a:solidFill>
                <a:effectLst/>
                <a:latin typeface="Courier New" panose="02070309020205020404" pitchFamily="49" charset="0"/>
              </a:rPr>
              <a:t>, model = </a:t>
            </a:r>
            <a:r>
              <a:rPr lang="en-US" sz="2400" b="1" dirty="0">
                <a:solidFill>
                  <a:srgbClr val="A31515"/>
                </a:solidFill>
                <a:effectLst/>
                <a:latin typeface="Courier New" panose="02070309020205020404" pitchFamily="49" charset="0"/>
              </a:rPr>
              <a:t>'gpt2'</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generator(</a:t>
            </a:r>
            <a:r>
              <a:rPr lang="en-US" sz="2400" b="1" dirty="0">
                <a:solidFill>
                  <a:srgbClr val="A31515"/>
                </a:solidFill>
                <a:effectLst/>
                <a:latin typeface="Courier New" panose="02070309020205020404" pitchFamily="49" charset="0"/>
              </a:rPr>
              <a:t>"Once upon a time"</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max_length</a:t>
            </a:r>
            <a:r>
              <a:rPr lang="en-US" sz="2400" b="1" dirty="0">
                <a:solidFill>
                  <a:srgbClr val="000000"/>
                </a:solidFill>
                <a:effectLst/>
                <a:latin typeface="Courier New" panose="02070309020205020404" pitchFamily="49" charset="0"/>
              </a:rPr>
              <a:t> = </a:t>
            </a:r>
            <a:r>
              <a:rPr lang="en-US" sz="2400" b="1" dirty="0">
                <a:solidFill>
                  <a:srgbClr val="09885A"/>
                </a:solidFill>
                <a:effectLst/>
                <a:latin typeface="Courier New" panose="02070309020205020404" pitchFamily="49" charset="0"/>
              </a:rPr>
              <a:t>30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generated_text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14" name="TextBox 13">
            <a:extLst>
              <a:ext uri="{FF2B5EF4-FFF2-40B4-BE49-F238E27FC236}">
                <a16:creationId xmlns:a16="http://schemas.microsoft.com/office/drawing/2014/main" id="{750180C9-427D-8860-CA95-EF9DDE6EEBFE}"/>
              </a:ext>
            </a:extLst>
          </p:cNvPr>
          <p:cNvSpPr txBox="1"/>
          <p:nvPr/>
        </p:nvSpPr>
        <p:spPr>
          <a:xfrm>
            <a:off x="352426" y="3522715"/>
            <a:ext cx="11586106" cy="1569660"/>
          </a:xfrm>
          <a:prstGeom prst="rect">
            <a:avLst/>
          </a:prstGeom>
          <a:noFill/>
        </p:spPr>
        <p:txBody>
          <a:bodyPr wrap="square">
            <a:spAutoFit/>
          </a:bodyPr>
          <a:lstStyle/>
          <a:p>
            <a:r>
              <a:rPr lang="en-US" sz="3200" b="1" i="0" dirty="0">
                <a:solidFill>
                  <a:srgbClr val="7030A0"/>
                </a:solidFill>
                <a:effectLst/>
                <a:latin typeface="Courier New" panose="02070309020205020404" pitchFamily="49" charset="0"/>
              </a:rPr>
              <a:t>Once upon a time, every person who ever saw Jesus, knew that He was Christ. And even though he might not have known Him, He was</a:t>
            </a:r>
            <a:endParaRPr lang="en-US" sz="3200" b="1" dirty="0">
              <a:solidFill>
                <a:srgbClr val="7030A0"/>
              </a:solidFill>
            </a:endParaRPr>
          </a:p>
        </p:txBody>
      </p:sp>
    </p:spTree>
    <p:extLst>
      <p:ext uri="{BB962C8B-B14F-4D97-AF65-F5344CB8AC3E}">
        <p14:creationId xmlns:p14="http://schemas.microsoft.com/office/powerpoint/2010/main" val="4859377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94</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5" name="TextBox 14">
            <a:extLst>
              <a:ext uri="{FF2B5EF4-FFF2-40B4-BE49-F238E27FC236}">
                <a16:creationId xmlns:a16="http://schemas.microsoft.com/office/drawing/2014/main" id="{889251AC-EC15-6848-2335-3971B4EA0E63}"/>
              </a:ext>
            </a:extLst>
          </p:cNvPr>
          <p:cNvSpPr txBox="1"/>
          <p:nvPr/>
        </p:nvSpPr>
        <p:spPr>
          <a:xfrm>
            <a:off x="451384" y="1134568"/>
            <a:ext cx="11487148" cy="1569660"/>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a:solidFill>
                  <a:srgbClr val="000000"/>
                </a:solidFill>
                <a:effectLst/>
                <a:latin typeface="Courier New" panose="02070309020205020404" pitchFamily="49" charset="0"/>
              </a:rPr>
              <a:t>generator = pipeline(</a:t>
            </a:r>
            <a:r>
              <a:rPr lang="en-US" sz="2400" b="1" dirty="0">
                <a:solidFill>
                  <a:srgbClr val="A31515"/>
                </a:solidFill>
                <a:effectLst/>
                <a:latin typeface="Courier New" panose="02070309020205020404" pitchFamily="49" charset="0"/>
              </a:rPr>
              <a:t>'text-generation'</a:t>
            </a:r>
            <a:r>
              <a:rPr lang="en-US" sz="2400" b="1" dirty="0">
                <a:solidFill>
                  <a:srgbClr val="000000"/>
                </a:solidFill>
                <a:effectLst/>
                <a:latin typeface="Courier New" panose="02070309020205020404" pitchFamily="49" charset="0"/>
              </a:rPr>
              <a:t>, model = </a:t>
            </a:r>
            <a:r>
              <a:rPr lang="en-US" sz="2400" b="1" dirty="0">
                <a:solidFill>
                  <a:srgbClr val="A31515"/>
                </a:solidFill>
                <a:effectLst/>
                <a:latin typeface="Courier New" panose="02070309020205020404" pitchFamily="49" charset="0"/>
              </a:rPr>
              <a:t>'gpt2'</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generator(</a:t>
            </a:r>
            <a:r>
              <a:rPr lang="en-US" sz="2400" b="1" dirty="0">
                <a:solidFill>
                  <a:srgbClr val="A31515"/>
                </a:solidFill>
                <a:effectLst/>
                <a:latin typeface="Courier New" panose="02070309020205020404" pitchFamily="49" charset="0"/>
              </a:rPr>
              <a:t>"Once upon a time"</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max_length</a:t>
            </a:r>
            <a:r>
              <a:rPr lang="en-US" sz="2400" b="1" dirty="0">
                <a:solidFill>
                  <a:srgbClr val="000000"/>
                </a:solidFill>
                <a:effectLst/>
                <a:latin typeface="Courier New" panose="02070309020205020404" pitchFamily="49" charset="0"/>
              </a:rPr>
              <a:t> = </a:t>
            </a:r>
            <a:r>
              <a:rPr lang="en-US" sz="2400" b="1" dirty="0">
                <a:solidFill>
                  <a:srgbClr val="09885A"/>
                </a:solidFill>
                <a:effectLst/>
                <a:latin typeface="Courier New" panose="02070309020205020404" pitchFamily="49" charset="0"/>
              </a:rPr>
              <a:t>100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generated_text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10" name="TextBox 9">
            <a:extLst>
              <a:ext uri="{FF2B5EF4-FFF2-40B4-BE49-F238E27FC236}">
                <a16:creationId xmlns:a16="http://schemas.microsoft.com/office/drawing/2014/main" id="{284725C1-7FEE-5366-D7F1-9A399538EF84}"/>
              </a:ext>
            </a:extLst>
          </p:cNvPr>
          <p:cNvSpPr txBox="1"/>
          <p:nvPr/>
        </p:nvSpPr>
        <p:spPr>
          <a:xfrm>
            <a:off x="443407" y="3109742"/>
            <a:ext cx="11404143" cy="3046988"/>
          </a:xfrm>
          <a:prstGeom prst="rect">
            <a:avLst/>
          </a:prstGeom>
          <a:noFill/>
        </p:spPr>
        <p:txBody>
          <a:bodyPr wrap="square">
            <a:spAutoFit/>
          </a:bodyPr>
          <a:lstStyle/>
          <a:p>
            <a:r>
              <a:rPr lang="en-US" sz="2400" b="1" i="0" dirty="0">
                <a:solidFill>
                  <a:srgbClr val="7030A0"/>
                </a:solidFill>
                <a:effectLst/>
                <a:latin typeface="Courier New" panose="02070309020205020404" pitchFamily="49" charset="0"/>
              </a:rPr>
              <a:t>Once upon a time we should be able to speak to people who have lost children, so we try to take those that have lost the children to our institutions — but the first time is very hard for us because of our institutions. To me, it's important to acknowledge that in an institution of faith and love they are not children. And that there are many people who are still hurting the child and there are many in need of help, if not a system. So I'm very curious</a:t>
            </a:r>
            <a:endParaRPr lang="en-US" sz="2400" b="1" dirty="0">
              <a:solidFill>
                <a:srgbClr val="7030A0"/>
              </a:solidFill>
            </a:endParaRPr>
          </a:p>
        </p:txBody>
      </p:sp>
    </p:spTree>
    <p:extLst>
      <p:ext uri="{BB962C8B-B14F-4D97-AF65-F5344CB8AC3E}">
        <p14:creationId xmlns:p14="http://schemas.microsoft.com/office/powerpoint/2010/main" val="41991255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95</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Text2Text Generation</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6" name="TextBox 15">
            <a:extLst>
              <a:ext uri="{FF2B5EF4-FFF2-40B4-BE49-F238E27FC236}">
                <a16:creationId xmlns:a16="http://schemas.microsoft.com/office/drawing/2014/main" id="{0366D452-BDB8-1E4F-62FC-863990ECCC6A}"/>
              </a:ext>
            </a:extLst>
          </p:cNvPr>
          <p:cNvSpPr txBox="1"/>
          <p:nvPr/>
        </p:nvSpPr>
        <p:spPr>
          <a:xfrm>
            <a:off x="211964" y="1215181"/>
            <a:ext cx="11768072" cy="1261884"/>
          </a:xfrm>
          <a:prstGeom prst="rect">
            <a:avLst/>
          </a:prstGeom>
          <a:solidFill>
            <a:schemeClr val="accent4">
              <a:lumMod val="20000"/>
              <a:lumOff val="80000"/>
            </a:schemeClr>
          </a:solidFill>
        </p:spPr>
        <p:txBody>
          <a:bodyPr wrap="square">
            <a:spAutoFit/>
          </a:bodyPr>
          <a:lstStyle/>
          <a:p>
            <a:r>
              <a:rPr lang="en-US" sz="2000" b="1" dirty="0">
                <a:solidFill>
                  <a:srgbClr val="AF00DB"/>
                </a:solidFill>
                <a:effectLst/>
                <a:latin typeface="Courier New" panose="02070309020205020404" pitchFamily="49" charset="0"/>
              </a:rPr>
              <a:t>from</a:t>
            </a:r>
            <a:r>
              <a:rPr lang="en-US" sz="2000" b="1" dirty="0">
                <a:solidFill>
                  <a:srgbClr val="000000"/>
                </a:solidFill>
                <a:effectLst/>
                <a:latin typeface="Courier New" panose="02070309020205020404" pitchFamily="49" charset="0"/>
              </a:rPr>
              <a:t> transformers </a:t>
            </a:r>
            <a:r>
              <a:rPr lang="en-US" sz="2000" b="1" dirty="0">
                <a:solidFill>
                  <a:srgbClr val="AF00DB"/>
                </a:solidFill>
                <a:effectLst/>
                <a:latin typeface="Courier New" panose="02070309020205020404" pitchFamily="49" charset="0"/>
              </a:rPr>
              <a:t>import</a:t>
            </a:r>
            <a:r>
              <a:rPr lang="en-US" sz="2000" b="1" dirty="0">
                <a:solidFill>
                  <a:srgbClr val="000000"/>
                </a:solidFill>
                <a:effectLst/>
                <a:latin typeface="Courier New" panose="02070309020205020404" pitchFamily="49" charset="0"/>
              </a:rPr>
              <a:t> pipeline</a:t>
            </a:r>
          </a:p>
          <a:p>
            <a:r>
              <a:rPr lang="en-US" sz="2000" b="1" dirty="0">
                <a:solidFill>
                  <a:srgbClr val="000000"/>
                </a:solidFill>
                <a:effectLst/>
                <a:latin typeface="Courier New" panose="02070309020205020404" pitchFamily="49" charset="0"/>
              </a:rPr>
              <a:t>text2text_generator = pipeline(</a:t>
            </a:r>
            <a:r>
              <a:rPr lang="en-US" sz="2000" b="1" dirty="0">
                <a:solidFill>
                  <a:srgbClr val="A31515"/>
                </a:solidFill>
                <a:effectLst/>
                <a:latin typeface="Courier New" panose="02070309020205020404" pitchFamily="49" charset="0"/>
              </a:rPr>
              <a:t>"text2text-generation"</a:t>
            </a:r>
            <a:r>
              <a:rPr lang="en-US" sz="2000" b="1" dirty="0">
                <a:solidFill>
                  <a:srgbClr val="000000"/>
                </a:solidFill>
                <a:effectLst/>
                <a:latin typeface="Courier New" panose="02070309020205020404" pitchFamily="49" charset="0"/>
              </a:rPr>
              <a:t>, model = </a:t>
            </a:r>
            <a:r>
              <a:rPr lang="en-US" sz="2000" b="1" dirty="0">
                <a:solidFill>
                  <a:srgbClr val="A31515"/>
                </a:solidFill>
                <a:effectLst/>
                <a:latin typeface="Courier New" panose="02070309020205020404" pitchFamily="49" charset="0"/>
              </a:rPr>
              <a:t>'t5-base'</a:t>
            </a:r>
            <a:r>
              <a:rPr lang="en-US" sz="2000" b="1" dirty="0">
                <a:solidFill>
                  <a:srgbClr val="000000"/>
                </a:solidFill>
                <a:effectLst/>
                <a:latin typeface="Courier New" panose="02070309020205020404" pitchFamily="49" charset="0"/>
              </a:rPr>
              <a:t>)</a:t>
            </a:r>
          </a:p>
          <a:p>
            <a:r>
              <a:rPr lang="en-US" b="1" dirty="0">
                <a:solidFill>
                  <a:srgbClr val="000000"/>
                </a:solidFill>
                <a:effectLst/>
                <a:latin typeface="Courier New" panose="02070309020205020404" pitchFamily="49" charset="0"/>
              </a:rPr>
              <a:t>outputs = text2text_generator(</a:t>
            </a:r>
            <a:r>
              <a:rPr lang="en-US" b="1" dirty="0">
                <a:solidFill>
                  <a:srgbClr val="A31515"/>
                </a:solidFill>
                <a:effectLst/>
                <a:latin typeface="Courier New" panose="02070309020205020404" pitchFamily="49" charset="0"/>
              </a:rPr>
              <a:t>"translate from English to French: I am a student"</a:t>
            </a:r>
            <a:r>
              <a:rPr lang="en-US" b="1" dirty="0">
                <a:solidFill>
                  <a:srgbClr val="000000"/>
                </a:solidFill>
                <a:effectLst/>
                <a:latin typeface="Courier New" panose="02070309020205020404" pitchFamily="49" charset="0"/>
              </a:rPr>
              <a:t>)</a:t>
            </a:r>
          </a:p>
          <a:p>
            <a:r>
              <a:rPr lang="en-US" b="1" dirty="0">
                <a:solidFill>
                  <a:srgbClr val="795E26"/>
                </a:solidFill>
                <a:effectLst/>
                <a:latin typeface="Courier New" panose="02070309020205020404" pitchFamily="49" charset="0"/>
              </a:rPr>
              <a:t>print</a:t>
            </a:r>
            <a:r>
              <a:rPr lang="en-US" b="1" dirty="0">
                <a:solidFill>
                  <a:srgbClr val="000000"/>
                </a:solidFill>
                <a:effectLst/>
                <a:latin typeface="Courier New" panose="02070309020205020404" pitchFamily="49" charset="0"/>
              </a:rPr>
              <a:t>(outputs[</a:t>
            </a:r>
            <a:r>
              <a:rPr lang="en-US" b="1" dirty="0">
                <a:solidFill>
                  <a:srgbClr val="09885A"/>
                </a:solidFill>
                <a:effectLst/>
                <a:latin typeface="Courier New" panose="02070309020205020404" pitchFamily="49" charset="0"/>
              </a:rPr>
              <a:t>0</a:t>
            </a:r>
            <a:r>
              <a:rPr lang="en-US" b="1" dirty="0">
                <a:solidFill>
                  <a:srgbClr val="000000"/>
                </a:solidFill>
                <a:effectLst/>
                <a:latin typeface="Courier New" panose="02070309020205020404" pitchFamily="49" charset="0"/>
              </a:rPr>
              <a:t>][</a:t>
            </a:r>
            <a:r>
              <a:rPr lang="en-US" b="1" dirty="0">
                <a:solidFill>
                  <a:srgbClr val="A31515"/>
                </a:solidFill>
                <a:effectLst/>
                <a:latin typeface="Courier New" panose="02070309020205020404" pitchFamily="49" charset="0"/>
              </a:rPr>
              <a:t>'</a:t>
            </a:r>
            <a:r>
              <a:rPr lang="en-US" b="1" dirty="0" err="1">
                <a:solidFill>
                  <a:srgbClr val="A31515"/>
                </a:solidFill>
                <a:effectLst/>
                <a:latin typeface="Courier New" panose="02070309020205020404" pitchFamily="49" charset="0"/>
              </a:rPr>
              <a:t>generated_text</a:t>
            </a:r>
            <a:r>
              <a:rPr lang="en-US" b="1" dirty="0">
                <a:solidFill>
                  <a:srgbClr val="A31515"/>
                </a:solidFill>
                <a:effectLst/>
                <a:latin typeface="Courier New" panose="02070309020205020404" pitchFamily="49" charset="0"/>
              </a:rPr>
              <a:t>'</a:t>
            </a:r>
            <a:r>
              <a:rPr lang="en-US" b="1" dirty="0">
                <a:solidFill>
                  <a:srgbClr val="000000"/>
                </a:solidFill>
                <a:effectLst/>
                <a:latin typeface="Courier New" panose="02070309020205020404" pitchFamily="49" charset="0"/>
              </a:rPr>
              <a:t>])</a:t>
            </a:r>
          </a:p>
        </p:txBody>
      </p:sp>
      <p:sp>
        <p:nvSpPr>
          <p:cNvPr id="18" name="TextBox 17">
            <a:extLst>
              <a:ext uri="{FF2B5EF4-FFF2-40B4-BE49-F238E27FC236}">
                <a16:creationId xmlns:a16="http://schemas.microsoft.com/office/drawing/2014/main" id="{325C8B71-1FFB-2E23-8622-38D77B41BC3E}"/>
              </a:ext>
            </a:extLst>
          </p:cNvPr>
          <p:cNvSpPr txBox="1"/>
          <p:nvPr/>
        </p:nvSpPr>
        <p:spPr>
          <a:xfrm>
            <a:off x="2850765" y="4134933"/>
            <a:ext cx="7272569" cy="769441"/>
          </a:xfrm>
          <a:prstGeom prst="rect">
            <a:avLst/>
          </a:prstGeom>
          <a:noFill/>
        </p:spPr>
        <p:txBody>
          <a:bodyPr wrap="square">
            <a:spAutoFit/>
          </a:bodyPr>
          <a:lstStyle/>
          <a:p>
            <a:r>
              <a:rPr lang="en-US" sz="4400" b="1" i="0" dirty="0">
                <a:solidFill>
                  <a:srgbClr val="7030A0"/>
                </a:solidFill>
                <a:effectLst/>
                <a:latin typeface="Courier New" panose="02070309020205020404" pitchFamily="49" charset="0"/>
              </a:rPr>
              <a:t>Je suis un </a:t>
            </a:r>
            <a:r>
              <a:rPr lang="en-US" sz="4400" b="1" i="0" dirty="0" err="1">
                <a:solidFill>
                  <a:srgbClr val="7030A0"/>
                </a:solidFill>
                <a:effectLst/>
                <a:latin typeface="Courier New" panose="02070309020205020404" pitchFamily="49" charset="0"/>
              </a:rPr>
              <a:t>étudiant</a:t>
            </a:r>
            <a:endParaRPr lang="en-US" sz="4400" b="1" dirty="0">
              <a:solidFill>
                <a:srgbClr val="7030A0"/>
              </a:solidFill>
            </a:endParaRPr>
          </a:p>
        </p:txBody>
      </p:sp>
      <p:sp>
        <p:nvSpPr>
          <p:cNvPr id="20" name="TextBox 19">
            <a:extLst>
              <a:ext uri="{FF2B5EF4-FFF2-40B4-BE49-F238E27FC236}">
                <a16:creationId xmlns:a16="http://schemas.microsoft.com/office/drawing/2014/main" id="{06C2CEB2-1C0F-0B20-86EC-A25FBC63DD7C}"/>
              </a:ext>
            </a:extLst>
          </p:cNvPr>
          <p:cNvSpPr txBox="1"/>
          <p:nvPr/>
        </p:nvSpPr>
        <p:spPr>
          <a:xfrm>
            <a:off x="2850765" y="3365492"/>
            <a:ext cx="6096000" cy="769441"/>
          </a:xfrm>
          <a:prstGeom prst="rect">
            <a:avLst/>
          </a:prstGeom>
          <a:noFill/>
        </p:spPr>
        <p:txBody>
          <a:bodyPr wrap="square">
            <a:spAutoFit/>
          </a:bodyPr>
          <a:lstStyle/>
          <a:p>
            <a:r>
              <a:rPr lang="en-US" sz="4400" b="1" dirty="0">
                <a:solidFill>
                  <a:srgbClr val="A31515"/>
                </a:solidFill>
                <a:effectLst/>
                <a:latin typeface="Courier New" panose="02070309020205020404" pitchFamily="49" charset="0"/>
              </a:rPr>
              <a:t>I am a student</a:t>
            </a:r>
            <a:endParaRPr lang="en-US" sz="4400" dirty="0"/>
          </a:p>
        </p:txBody>
      </p:sp>
    </p:spTree>
    <p:extLst>
      <p:ext uri="{BB962C8B-B14F-4D97-AF65-F5344CB8AC3E}">
        <p14:creationId xmlns:p14="http://schemas.microsoft.com/office/powerpoint/2010/main" val="12087810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96</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Text2Text Generation</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8" name="TextBox 7">
            <a:extLst>
              <a:ext uri="{FF2B5EF4-FFF2-40B4-BE49-F238E27FC236}">
                <a16:creationId xmlns:a16="http://schemas.microsoft.com/office/drawing/2014/main" id="{EAE513F3-B9F8-E92A-1DCF-58C013CE19F9}"/>
              </a:ext>
            </a:extLst>
          </p:cNvPr>
          <p:cNvSpPr txBox="1"/>
          <p:nvPr/>
        </p:nvSpPr>
        <p:spPr>
          <a:xfrm>
            <a:off x="377165" y="1406470"/>
            <a:ext cx="11536628" cy="1384995"/>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text2text_generator = pipeline(</a:t>
            </a:r>
            <a:r>
              <a:rPr lang="en-US" sz="2400" b="1" dirty="0">
                <a:solidFill>
                  <a:srgbClr val="A31515"/>
                </a:solidFill>
                <a:effectLst/>
                <a:latin typeface="Courier New" panose="02070309020205020404" pitchFamily="49" charset="0"/>
              </a:rPr>
              <a:t>"text2text-generation"</a:t>
            </a:r>
            <a:r>
              <a:rPr lang="en-US" sz="2400" b="1" dirty="0">
                <a:solidFill>
                  <a:srgbClr val="000000"/>
                </a:solidFill>
                <a:effectLst/>
                <a:latin typeface="Courier New" panose="02070309020205020404" pitchFamily="49" charset="0"/>
              </a:rPr>
              <a:t>)</a:t>
            </a:r>
          </a:p>
          <a:p>
            <a:r>
              <a:rPr lang="en-US" b="1" dirty="0">
                <a:solidFill>
                  <a:srgbClr val="000000"/>
                </a:solidFill>
                <a:effectLst/>
                <a:latin typeface="Courier New" panose="02070309020205020404" pitchFamily="49" charset="0"/>
              </a:rPr>
              <a:t>text2text_generator(</a:t>
            </a:r>
            <a:r>
              <a:rPr lang="en-US" b="1" dirty="0">
                <a:solidFill>
                  <a:srgbClr val="A31515"/>
                </a:solidFill>
                <a:effectLst/>
                <a:latin typeface="Courier New" panose="02070309020205020404" pitchFamily="49" charset="0"/>
              </a:rPr>
              <a:t>"question: What is 42 ? context: 42 is the answer to life, the universe and everything"</a:t>
            </a:r>
            <a:r>
              <a:rPr lang="en-US" b="1" dirty="0">
                <a:solidFill>
                  <a:srgbClr val="000000"/>
                </a:solidFill>
                <a:effectLst/>
                <a:latin typeface="Courier New" panose="02070309020205020404" pitchFamily="49" charset="0"/>
              </a:rPr>
              <a:t>)</a:t>
            </a:r>
          </a:p>
        </p:txBody>
      </p:sp>
      <p:sp>
        <p:nvSpPr>
          <p:cNvPr id="13" name="TextBox 12">
            <a:extLst>
              <a:ext uri="{FF2B5EF4-FFF2-40B4-BE49-F238E27FC236}">
                <a16:creationId xmlns:a16="http://schemas.microsoft.com/office/drawing/2014/main" id="{B85F592F-9E36-AC53-8370-E7A4BC86D2FF}"/>
              </a:ext>
            </a:extLst>
          </p:cNvPr>
          <p:cNvSpPr txBox="1"/>
          <p:nvPr/>
        </p:nvSpPr>
        <p:spPr>
          <a:xfrm>
            <a:off x="377165" y="3173568"/>
            <a:ext cx="11511888" cy="400110"/>
          </a:xfrm>
          <a:prstGeom prst="rect">
            <a:avLst/>
          </a:prstGeom>
          <a:noFill/>
        </p:spPr>
        <p:txBody>
          <a:bodyPr wrap="square">
            <a:spAutoFit/>
          </a:bodyPr>
          <a:lstStyle/>
          <a:p>
            <a:r>
              <a:rPr lang="en-US" sz="2000" b="1" dirty="0">
                <a:solidFill>
                  <a:srgbClr val="7030A0"/>
                </a:solidFill>
                <a:effectLst/>
                <a:latin typeface="Courier New" panose="02070309020205020404" pitchFamily="49" charset="0"/>
              </a:rPr>
              <a:t>[{'</a:t>
            </a:r>
            <a:r>
              <a:rPr lang="en-US" sz="2000" b="1" dirty="0" err="1">
                <a:solidFill>
                  <a:srgbClr val="7030A0"/>
                </a:solidFill>
                <a:effectLst/>
                <a:latin typeface="Courier New" panose="02070309020205020404" pitchFamily="49" charset="0"/>
              </a:rPr>
              <a:t>generated_text</a:t>
            </a:r>
            <a:r>
              <a:rPr lang="en-US" sz="2000" b="1" dirty="0">
                <a:solidFill>
                  <a:srgbClr val="7030A0"/>
                </a:solidFill>
                <a:effectLst/>
                <a:latin typeface="Courier New" panose="02070309020205020404" pitchFamily="49" charset="0"/>
              </a:rPr>
              <a:t>': 'the answer to life, the universe and everything'}]</a:t>
            </a:r>
          </a:p>
        </p:txBody>
      </p:sp>
    </p:spTree>
    <p:extLst>
      <p:ext uri="{BB962C8B-B14F-4D97-AF65-F5344CB8AC3E}">
        <p14:creationId xmlns:p14="http://schemas.microsoft.com/office/powerpoint/2010/main" val="29884216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97</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8" name="TextBox 7">
            <a:extLst>
              <a:ext uri="{FF2B5EF4-FFF2-40B4-BE49-F238E27FC236}">
                <a16:creationId xmlns:a16="http://schemas.microsoft.com/office/drawing/2014/main" id="{D55754C3-44A8-5AD2-86B6-7DCAB200501A}"/>
              </a:ext>
            </a:extLst>
          </p:cNvPr>
          <p:cNvSpPr txBox="1"/>
          <p:nvPr/>
        </p:nvSpPr>
        <p:spPr>
          <a:xfrm>
            <a:off x="534388" y="1236839"/>
            <a:ext cx="11073843" cy="2308324"/>
          </a:xfrm>
          <a:prstGeom prst="rect">
            <a:avLst/>
          </a:prstGeom>
          <a:solidFill>
            <a:schemeClr val="accent4">
              <a:lumMod val="20000"/>
              <a:lumOff val="80000"/>
            </a:schemeClr>
          </a:solidFill>
        </p:spPr>
        <p:txBody>
          <a:bodyPr wrap="square">
            <a:spAutoFit/>
          </a:bodyPr>
          <a:lstStyle/>
          <a:p>
            <a:r>
              <a:rPr lang="en-US" sz="2400" b="1" dirty="0">
                <a:solidFill>
                  <a:srgbClr val="0000FF"/>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pip install transformers</a:t>
            </a:r>
          </a:p>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 = pipeline(</a:t>
            </a:r>
            <a:r>
              <a:rPr lang="en-US" sz="2400" b="1" dirty="0">
                <a:solidFill>
                  <a:srgbClr val="A31515"/>
                </a:solidFill>
                <a:effectLst/>
                <a:latin typeface="Courier New" panose="02070309020205020404" pitchFamily="49" charset="0"/>
              </a:rPr>
              <a:t>"question-answering"</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"Where do I live?"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"My name is Michael and I live in Taipei."</a:t>
            </a:r>
            <a:endParaRPr lang="en-US" sz="2400" b="1" dirty="0">
              <a:solidFill>
                <a:srgbClr val="000000"/>
              </a:solidFill>
              <a:effectLst/>
              <a:latin typeface="Courier New" panose="02070309020205020404" pitchFamily="49" charset="0"/>
            </a:endParaRPr>
          </a:p>
          <a:p>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p:txBody>
      </p:sp>
      <p:sp>
        <p:nvSpPr>
          <p:cNvPr id="13" name="TextBox 12">
            <a:extLst>
              <a:ext uri="{FF2B5EF4-FFF2-40B4-BE49-F238E27FC236}">
                <a16:creationId xmlns:a16="http://schemas.microsoft.com/office/drawing/2014/main" id="{D918515E-F53A-3D80-0E25-2DE9ED771621}"/>
              </a:ext>
            </a:extLst>
          </p:cNvPr>
          <p:cNvSpPr txBox="1"/>
          <p:nvPr/>
        </p:nvSpPr>
        <p:spPr>
          <a:xfrm>
            <a:off x="422578" y="4379963"/>
            <a:ext cx="11445802" cy="400110"/>
          </a:xfrm>
          <a:prstGeom prst="rect">
            <a:avLst/>
          </a:prstGeom>
          <a:noFill/>
        </p:spPr>
        <p:txBody>
          <a:bodyPr wrap="square">
            <a:spAutoFit/>
          </a:bodyPr>
          <a:lstStyle/>
          <a:p>
            <a:r>
              <a:rPr lang="en-US" sz="2000" b="1" i="0" dirty="0">
                <a:solidFill>
                  <a:srgbClr val="7030A0"/>
                </a:solidFill>
                <a:effectLst/>
                <a:latin typeface="Courier New" panose="02070309020205020404" pitchFamily="49" charset="0"/>
              </a:rPr>
              <a:t>{'answer': 'Taipei', 'end': 39, 'score': 0.9730741381645203, 'start': 33}</a:t>
            </a:r>
            <a:endParaRPr lang="en-US" sz="2000" b="1" dirty="0">
              <a:solidFill>
                <a:srgbClr val="7030A0"/>
              </a:solidFill>
            </a:endParaRPr>
          </a:p>
        </p:txBody>
      </p:sp>
    </p:spTree>
    <p:extLst>
      <p:ext uri="{BB962C8B-B14F-4D97-AF65-F5344CB8AC3E}">
        <p14:creationId xmlns:p14="http://schemas.microsoft.com/office/powerpoint/2010/main" val="2359484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98</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0" name="TextBox 9">
            <a:extLst>
              <a:ext uri="{FF2B5EF4-FFF2-40B4-BE49-F238E27FC236}">
                <a16:creationId xmlns:a16="http://schemas.microsoft.com/office/drawing/2014/main" id="{F58D933F-D5FF-9CD0-3312-4AAAE699C50F}"/>
              </a:ext>
            </a:extLst>
          </p:cNvPr>
          <p:cNvSpPr txBox="1"/>
          <p:nvPr/>
        </p:nvSpPr>
        <p:spPr>
          <a:xfrm>
            <a:off x="534389" y="1563372"/>
            <a:ext cx="11073843" cy="2215991"/>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b="1" dirty="0" err="1">
                <a:solidFill>
                  <a:srgbClr val="000000"/>
                </a:solidFill>
                <a:effectLst/>
                <a:latin typeface="Courier New" panose="02070309020205020404" pitchFamily="49" charset="0"/>
              </a:rPr>
              <a:t>qamodel</a:t>
            </a:r>
            <a:r>
              <a:rPr lang="en-US" b="1" dirty="0">
                <a:solidFill>
                  <a:srgbClr val="000000"/>
                </a:solidFill>
                <a:effectLst/>
                <a:latin typeface="Courier New" panose="02070309020205020404" pitchFamily="49" charset="0"/>
              </a:rPr>
              <a:t> = pipeline(</a:t>
            </a:r>
            <a:r>
              <a:rPr lang="en-US" b="1" dirty="0">
                <a:solidFill>
                  <a:srgbClr val="A31515"/>
                </a:solidFill>
                <a:effectLst/>
                <a:latin typeface="Courier New" panose="02070309020205020404" pitchFamily="49" charset="0"/>
              </a:rPr>
              <a:t>"question-answering"</a:t>
            </a:r>
            <a:r>
              <a:rPr lang="en-US" b="1" dirty="0">
                <a:solidFill>
                  <a:srgbClr val="000000"/>
                </a:solidFill>
                <a:effectLst/>
                <a:latin typeface="Courier New" panose="02070309020205020404" pitchFamily="49" charset="0"/>
              </a:rPr>
              <a:t>, model =</a:t>
            </a:r>
            <a:r>
              <a:rPr lang="en-US" b="1" dirty="0">
                <a:solidFill>
                  <a:srgbClr val="A31515"/>
                </a:solidFill>
                <a:effectLst/>
                <a:latin typeface="Courier New" panose="02070309020205020404" pitchFamily="49" charset="0"/>
              </a:rPr>
              <a:t>'</a:t>
            </a:r>
            <a:r>
              <a:rPr lang="en-US" b="1" dirty="0" err="1">
                <a:solidFill>
                  <a:srgbClr val="A31515"/>
                </a:solidFill>
                <a:effectLst/>
                <a:latin typeface="Courier New" panose="02070309020205020404" pitchFamily="49" charset="0"/>
              </a:rPr>
              <a:t>deepset</a:t>
            </a:r>
            <a:r>
              <a:rPr lang="en-US" b="1" dirty="0">
                <a:solidFill>
                  <a:srgbClr val="A31515"/>
                </a:solidFill>
                <a:effectLst/>
                <a:latin typeface="Courier New" panose="02070309020205020404" pitchFamily="49" charset="0"/>
              </a:rPr>
              <a:t>/roberta-base-squad2'</a:t>
            </a:r>
            <a:r>
              <a:rPr lang="en-US"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"Where do I live?"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"My name is Michael and I live in Taipei."</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 = </a:t>
            </a:r>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a:t>
            </a:r>
            <a:r>
              <a:rPr lang="en-US" sz="2400" b="1" dirty="0">
                <a:solidFill>
                  <a:srgbClr val="A31515"/>
                </a:solidFill>
                <a:effectLst/>
                <a:latin typeface="Courier New" panose="02070309020205020404" pitchFamily="49" charset="0"/>
              </a:rPr>
              <a:t>'answer’</a:t>
            </a:r>
            <a:r>
              <a:rPr lang="en-US" sz="2400" b="1" dirty="0">
                <a:solidFill>
                  <a:srgbClr val="000000"/>
                </a:solidFill>
                <a:effectLst/>
                <a:latin typeface="Courier New" panose="02070309020205020404" pitchFamily="49" charset="0"/>
              </a:rPr>
              <a:t>])</a:t>
            </a:r>
          </a:p>
        </p:txBody>
      </p:sp>
      <p:sp>
        <p:nvSpPr>
          <p:cNvPr id="11" name="TextBox 10">
            <a:extLst>
              <a:ext uri="{FF2B5EF4-FFF2-40B4-BE49-F238E27FC236}">
                <a16:creationId xmlns:a16="http://schemas.microsoft.com/office/drawing/2014/main" id="{15966611-BFC4-600C-6EB4-11C2A4028DC3}"/>
              </a:ext>
            </a:extLst>
          </p:cNvPr>
          <p:cNvSpPr txBox="1"/>
          <p:nvPr/>
        </p:nvSpPr>
        <p:spPr>
          <a:xfrm>
            <a:off x="534389" y="4303986"/>
            <a:ext cx="6098582" cy="461665"/>
          </a:xfrm>
          <a:prstGeom prst="rect">
            <a:avLst/>
          </a:prstGeom>
          <a:noFill/>
        </p:spPr>
        <p:txBody>
          <a:bodyPr wrap="square">
            <a:spAutoFit/>
          </a:bodyPr>
          <a:lstStyle/>
          <a:p>
            <a:r>
              <a:rPr lang="en-US" sz="2400" b="1" i="0" dirty="0">
                <a:solidFill>
                  <a:srgbClr val="7030A0"/>
                </a:solidFill>
                <a:effectLst/>
                <a:latin typeface="Courier New" panose="02070309020205020404" pitchFamily="49" charset="0"/>
              </a:rPr>
              <a:t>Taipei</a:t>
            </a:r>
            <a:endParaRPr lang="en-US" sz="2400" b="1" dirty="0">
              <a:solidFill>
                <a:srgbClr val="7030A0"/>
              </a:solidFill>
            </a:endParaRPr>
          </a:p>
        </p:txBody>
      </p:sp>
    </p:spTree>
    <p:extLst>
      <p:ext uri="{BB962C8B-B14F-4D97-AF65-F5344CB8AC3E}">
        <p14:creationId xmlns:p14="http://schemas.microsoft.com/office/powerpoint/2010/main" val="9905089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99</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8" name="TextBox 7">
            <a:extLst>
              <a:ext uri="{FF2B5EF4-FFF2-40B4-BE49-F238E27FC236}">
                <a16:creationId xmlns:a16="http://schemas.microsoft.com/office/drawing/2014/main" id="{373C717E-777E-5206-E227-D4F3E8A0A51B}"/>
              </a:ext>
            </a:extLst>
          </p:cNvPr>
          <p:cNvSpPr txBox="1"/>
          <p:nvPr/>
        </p:nvSpPr>
        <p:spPr>
          <a:xfrm>
            <a:off x="435430" y="1033202"/>
            <a:ext cx="11321140" cy="4431983"/>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b="1" dirty="0" err="1">
                <a:solidFill>
                  <a:srgbClr val="000000"/>
                </a:solidFill>
                <a:effectLst/>
                <a:latin typeface="Courier New" panose="02070309020205020404" pitchFamily="49" charset="0"/>
              </a:rPr>
              <a:t>qamodel</a:t>
            </a:r>
            <a:r>
              <a:rPr lang="en-US" b="1" dirty="0">
                <a:solidFill>
                  <a:srgbClr val="000000"/>
                </a:solidFill>
                <a:effectLst/>
                <a:latin typeface="Courier New" panose="02070309020205020404" pitchFamily="49" charset="0"/>
              </a:rPr>
              <a:t> = pipeline(</a:t>
            </a:r>
            <a:r>
              <a:rPr lang="en-US" b="1" dirty="0">
                <a:solidFill>
                  <a:srgbClr val="A31515"/>
                </a:solidFill>
                <a:effectLst/>
                <a:latin typeface="Courier New" panose="02070309020205020404" pitchFamily="49" charset="0"/>
              </a:rPr>
              <a:t>"question-answering"</a:t>
            </a:r>
            <a:r>
              <a:rPr lang="en-US" b="1" dirty="0">
                <a:solidFill>
                  <a:srgbClr val="000000"/>
                </a:solidFill>
                <a:effectLst/>
                <a:latin typeface="Courier New" panose="02070309020205020404" pitchFamily="49" charset="0"/>
              </a:rPr>
              <a:t>, model =</a:t>
            </a:r>
            <a:r>
              <a:rPr lang="en-US" b="1" dirty="0">
                <a:solidFill>
                  <a:srgbClr val="A31515"/>
                </a:solidFill>
                <a:effectLst/>
                <a:latin typeface="Courier New" panose="02070309020205020404" pitchFamily="49" charset="0"/>
              </a:rPr>
              <a:t>'</a:t>
            </a:r>
            <a:r>
              <a:rPr lang="en-US" b="1" dirty="0" err="1">
                <a:solidFill>
                  <a:srgbClr val="A31515"/>
                </a:solidFill>
                <a:effectLst/>
                <a:latin typeface="Courier New" panose="02070309020205020404" pitchFamily="49" charset="0"/>
              </a:rPr>
              <a:t>deepset</a:t>
            </a:r>
            <a:r>
              <a:rPr lang="en-US" b="1" dirty="0">
                <a:solidFill>
                  <a:srgbClr val="A31515"/>
                </a:solidFill>
                <a:effectLst/>
                <a:latin typeface="Courier New" panose="02070309020205020404" pitchFamily="49" charset="0"/>
              </a:rPr>
              <a:t>/roberta-base-squad2'</a:t>
            </a:r>
            <a:r>
              <a:rPr lang="en-US"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"What causes precipitation to fall?"</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"""In meteorology, precipitation is any product of the condensation of atmospheric water vapor that falls under gravity. The main forms of precipitation include drizzle, rain, sleet, snow, graupel and hail... Precipitation forms as smaller droplets coalesce via collision with other rain drops or ice crystals within a cloud. Short, intense periods of rain in scattered locations are called "showers"."""</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 = </a:t>
            </a:r>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a:t>
            </a:r>
            <a:r>
              <a:rPr lang="en-US" sz="2400" b="1" dirty="0">
                <a:solidFill>
                  <a:srgbClr val="A31515"/>
                </a:solidFill>
                <a:effectLst/>
                <a:latin typeface="Courier New" panose="02070309020205020404" pitchFamily="49" charset="0"/>
              </a:rPr>
              <a:t>'answer'</a:t>
            </a:r>
            <a:r>
              <a:rPr lang="en-US" sz="2400" b="1" dirty="0">
                <a:solidFill>
                  <a:srgbClr val="000000"/>
                </a:solidFill>
                <a:effectLst/>
                <a:latin typeface="Courier New" panose="02070309020205020404" pitchFamily="49" charset="0"/>
              </a:rPr>
              <a:t>])</a:t>
            </a:r>
          </a:p>
        </p:txBody>
      </p:sp>
      <p:sp>
        <p:nvSpPr>
          <p:cNvPr id="10" name="TextBox 9">
            <a:extLst>
              <a:ext uri="{FF2B5EF4-FFF2-40B4-BE49-F238E27FC236}">
                <a16:creationId xmlns:a16="http://schemas.microsoft.com/office/drawing/2014/main" id="{947670F7-D98C-FB2E-F8BD-47E491377E5B}"/>
              </a:ext>
            </a:extLst>
          </p:cNvPr>
          <p:cNvSpPr txBox="1"/>
          <p:nvPr/>
        </p:nvSpPr>
        <p:spPr>
          <a:xfrm>
            <a:off x="534389" y="5792260"/>
            <a:ext cx="6098582" cy="461665"/>
          </a:xfrm>
          <a:prstGeom prst="rect">
            <a:avLst/>
          </a:prstGeom>
          <a:noFill/>
        </p:spPr>
        <p:txBody>
          <a:bodyPr wrap="square">
            <a:spAutoFit/>
          </a:bodyPr>
          <a:lstStyle/>
          <a:p>
            <a:r>
              <a:rPr lang="en-US" sz="2400" b="1" i="0" dirty="0">
                <a:solidFill>
                  <a:srgbClr val="7030A0"/>
                </a:solidFill>
                <a:effectLst/>
                <a:latin typeface="Courier New" panose="02070309020205020404" pitchFamily="49" charset="0"/>
              </a:rPr>
              <a:t>gravity</a:t>
            </a:r>
            <a:endParaRPr lang="en-US" sz="2400" b="1" dirty="0">
              <a:solidFill>
                <a:srgbClr val="7030A0"/>
              </a:solidFill>
            </a:endParaRPr>
          </a:p>
        </p:txBody>
      </p:sp>
    </p:spTree>
    <p:extLst>
      <p:ext uri="{BB962C8B-B14F-4D97-AF65-F5344CB8AC3E}">
        <p14:creationId xmlns:p14="http://schemas.microsoft.com/office/powerpoint/2010/main" val="24866469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10386</TotalTime>
  <Words>12010</Words>
  <Application>Microsoft Macintosh PowerPoint</Application>
  <PresentationFormat>Widescreen</PresentationFormat>
  <Paragraphs>1513</Paragraphs>
  <Slides>186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186</vt:i4>
      </vt:variant>
    </vt:vector>
  </HeadingPairs>
  <TitlesOfParts>
    <vt:vector size="197" baseType="lpstr">
      <vt:lpstr>Arial Unicode MS</vt:lpstr>
      <vt:lpstr>Heiti TC Medium</vt:lpstr>
      <vt:lpstr>Heiti TC Medium</vt:lpstr>
      <vt:lpstr>HelveticaNeueLTCom</vt:lpstr>
      <vt:lpstr>Arial</vt:lpstr>
      <vt:lpstr>Calibri</vt:lpstr>
      <vt:lpstr>Calibri Light</vt:lpstr>
      <vt:lpstr>Courier New</vt:lpstr>
      <vt:lpstr>Helvetica Neue LT Std 65 Medium</vt:lpstr>
      <vt:lpstr>Times New Roman</vt:lpstr>
      <vt:lpstr>Office Theme</vt:lpstr>
      <vt:lpstr>Artificial Intelligence for Text Analytics in FinTech (金融科技人工智慧文本分析)</vt:lpstr>
      <vt:lpstr>戴敏育 博士  (Min-Yuh Day, Ph.D.)</vt:lpstr>
      <vt:lpstr>Outline</vt:lpstr>
      <vt:lpstr>AIWISFIN  AI Conversational Robo-Advisor (人工智慧對話式理財機器人)</vt:lpstr>
      <vt:lpstr> 2018 The 23th International ICT  Innovative Services Awards  (InnoServe Awards 2018) </vt:lpstr>
      <vt:lpstr> 2018 International ICT Innovative Services Awards (InnoServe Awards 2018)  (2018第23屆大專校院資訊應用服務創新競賽)</vt:lpstr>
      <vt:lpstr>PowerPoint Presentation</vt:lpstr>
      <vt:lpstr>IMTKU Textual Entailment System for  Recognizing Inference in Text  at NTCIR-10 RITE-2</vt:lpstr>
      <vt:lpstr>PowerPoint Presentation</vt:lpstr>
      <vt:lpstr>IMTKU Question Answering System for  World History Exams at NTCIR-12 QA Lab2</vt:lpstr>
      <vt:lpstr>IMTKU Question Answering System for  World History Exams at NTCIR-13 QALab-3</vt:lpstr>
      <vt:lpstr>IMTKU Emotional Dialogue System for  Short Text Conversation at NTCIR-14 STC-3 (CECG) Task</vt:lpstr>
      <vt:lpstr>IMTKU Multi-Turn Dialogue System Evaluation  at the NTCIR-15 DialEval-1  Dialogue Quality and Nugget Detection</vt:lpstr>
      <vt:lpstr>NTCIR-15 Dialogue Evaluation (DialEval-1) Task Dialogue Quality (DQ) and Nugget Detection (ND) Chinese Dialogue Quality (S-score) Results (Zeng et al., 2020)</vt:lpstr>
      <vt:lpstr>PowerPoint Presentation</vt:lpstr>
      <vt:lpstr>IMTKU Emotional Dialogue System Architecture</vt:lpstr>
      <vt:lpstr>Short Text Conversation Task  (STC-3) Chinese Emotional Conversation Generation (CECG) Subtask</vt:lpstr>
      <vt:lpstr>NTCIR Short Text Conversation STC-1, STC-2, STC-3</vt:lpstr>
      <vt:lpstr>AI Humanoid  Robo-Advisor</vt:lpstr>
      <vt:lpstr>AI Humanoid Robo-Advisor for Multi-channel Conversational Commerce</vt:lpstr>
      <vt:lpstr>System Architecture of  AI Humanoid Robo-Advisor</vt:lpstr>
      <vt:lpstr>Conversational Model  (LINE, FB Messenger)</vt:lpstr>
      <vt:lpstr>Conversational Robo-Advisor Multichannel UI/UX  Robots</vt:lpstr>
      <vt:lpstr>Artificial Intelligence (AI)  for  Text Analytics (TA) </vt:lpstr>
      <vt:lpstr>Text Analytics and Text Mining</vt:lpstr>
      <vt:lpstr>AI, NLP, ML, DL</vt:lpstr>
      <vt:lpstr>Artificial Intelligence  (AI) </vt:lpstr>
      <vt:lpstr>AI, Big Data, Cloud Computing Evolution of Decision Support, Business Intelligence, and Analytics</vt:lpstr>
      <vt:lpstr>The Rise of AI</vt:lpstr>
      <vt:lpstr>Definition  of  Artificial Intelligence (A.I.) </vt:lpstr>
      <vt:lpstr>Artificial Intelligence   “… the science and  engineering  of  making  intelligent machines”  (John McCarthy, 1955)</vt:lpstr>
      <vt:lpstr>Artificial Intelligence    “… technology that  thinks and acts  like humans”</vt:lpstr>
      <vt:lpstr>Artificial Intelligence    “… intelligence exhibited by machines or software”</vt:lpstr>
      <vt:lpstr>4 Approaches of AI</vt:lpstr>
      <vt:lpstr>4 Approaches of AI</vt:lpstr>
      <vt:lpstr>AI Acting Humanly: The Turing Test Approach (Alan Turing, 1950)</vt:lpstr>
      <vt:lpstr>AI, ML, DL</vt:lpstr>
      <vt:lpstr>3 Machine Learning Algorithms</vt:lpstr>
      <vt:lpstr>Machine Learning (ML)</vt:lpstr>
      <vt:lpstr>Machine Learning Models</vt:lpstr>
      <vt:lpstr>Machine Learning (ML) / Deep Learning (DL)</vt:lpstr>
      <vt:lpstr>Text Analytics  and  Text Mining</vt:lpstr>
      <vt:lpstr>Text Analytics  (TA) </vt:lpstr>
      <vt:lpstr>Text Analytics</vt:lpstr>
      <vt:lpstr>Text Mining</vt:lpstr>
      <vt:lpstr>Text Mining Technologies</vt:lpstr>
      <vt:lpstr>Application Areas of Text Mining</vt:lpstr>
      <vt:lpstr>Text Mining Technologies</vt:lpstr>
      <vt:lpstr> Natural Language Processing  (NLP)</vt:lpstr>
      <vt:lpstr>PowerPoint Presentation</vt:lpstr>
      <vt:lpstr>Text Mining (text data mining)</vt:lpstr>
      <vt:lpstr>Text Mining: the process of extracting interesting and non-trivial  information and knowledge from unstructured text.</vt:lpstr>
      <vt:lpstr>Text Mining: discovery by computer of  new, previously  unknown information,  by automatically  extracting information  from different written resources.</vt:lpstr>
      <vt:lpstr>An example of Text Mining</vt:lpstr>
      <vt:lpstr>Overview of  Information Extraction based  Text Mining Framework</vt:lpstr>
      <vt:lpstr>Natural Language Processing (NLP)</vt:lpstr>
      <vt:lpstr>Natural Language Processing with Transformers:  Building Language Applications with  Hugging Face</vt:lpstr>
      <vt:lpstr>Lewis Tunstall, Leandro von Werra, and Thomas Wolf (2022),  Natural Language Processing with Transformers:  Building Language Applications with Hugging Face,  O'Reilly Media.</vt:lpstr>
      <vt:lpstr>Denis Rothman (2021),  Transformers for Natural Language Processing:  Build innovative deep neural network architectures for NLP with Python, PyTorch, TensorFlow, BERT, RoBERTa, and more,  Packt Publishing.</vt:lpstr>
      <vt:lpstr>Savaş Yıldırım and Meysam Asgari-Chenaghlu (2021),  Mastering Transformers:  Build state-of-the-art models from scratch with  advanced natural language processing techniques,  Packt Publishing.</vt:lpstr>
      <vt:lpstr>Practical  Natural Language Processing</vt:lpstr>
      <vt:lpstr>Sowmya Vajjala, Bodhisattwa Majumder, Anuj Gupta (2020), Practical Natural Language Processing:  A Comprehensive Guide to Building Real-World NLP Systems,  O'Reilly Media.</vt:lpstr>
      <vt:lpstr>Source: Sowmya Vajjala, Bodhisattwa Majumder, Anuj Gupta (2020), Practical Natural Language Processing: A Comprehensive Guide to Building Real-World NLP Systems, O'Reilly Media.</vt:lpstr>
      <vt:lpstr>NLP Tasks</vt:lpstr>
      <vt:lpstr>Building Blocks of Language and Applications</vt:lpstr>
      <vt:lpstr> The Transformers Timeline</vt:lpstr>
      <vt:lpstr>Transformer Models</vt:lpstr>
      <vt:lpstr>Transformers Pre-trained Language Model </vt:lpstr>
      <vt:lpstr>Scaling Transformers</vt:lpstr>
      <vt:lpstr>Pre-trained Models (PTM)</vt:lpstr>
      <vt:lpstr>Pre-trained Models (PTM)</vt:lpstr>
      <vt:lpstr>Transformer (Attention is All You Need)  (Vaswani et al., 2017)</vt:lpstr>
      <vt:lpstr>BERT: Pre-training of Deep Bidirectional Transformers for Language Understanding</vt:lpstr>
      <vt:lpstr>BERT: Pre-training of Deep Bidirectional Transformers for Language Understanding</vt:lpstr>
      <vt:lpstr>Fine-tuning BERT on Different Tasks</vt:lpstr>
      <vt:lpstr>Sentiment Analysis:  Single Sentence Classification</vt:lpstr>
      <vt:lpstr>Fine-tuning BERT on  Question Answering (QA)</vt:lpstr>
      <vt:lpstr>Fine-tuning BERT on Dialogue Intent Detection (ID; Classification)</vt:lpstr>
      <vt:lpstr>Fine-tuning BERT on Dialogue Slot Filling (SF)</vt:lpstr>
      <vt:lpstr>T5 Text-to-Text Transfer Transformer</vt:lpstr>
      <vt:lpstr>Hugging Face</vt:lpstr>
      <vt:lpstr>Hugging Face Transformers</vt:lpstr>
      <vt:lpstr>Hugging Face Tasks Natural Language Processing</vt:lpstr>
      <vt:lpstr>An overview of the Hugging Face Ecosystem</vt:lpstr>
      <vt:lpstr>ULMFiT: 3 Steps  Transfer Learning in NLP </vt:lpstr>
      <vt:lpstr>A typical pipeline for  training transformer models  with the  Datasets,  Tokenizers, and  Transformers libraries</vt:lpstr>
      <vt:lpstr>NLP with Transformers Github</vt:lpstr>
      <vt:lpstr>NLP with Transformers Github Notebooks</vt:lpstr>
      <vt:lpstr>Python in Google Colab (Python101)</vt:lpstr>
      <vt:lpstr>Text Classification</vt:lpstr>
      <vt:lpstr>Named Entity Recognition (NER)</vt:lpstr>
      <vt:lpstr>Text Generation</vt:lpstr>
      <vt:lpstr>Text Generation</vt:lpstr>
      <vt:lpstr>Text Generation</vt:lpstr>
      <vt:lpstr>Text2Text Generation</vt:lpstr>
      <vt:lpstr>Text2Text Generation</vt:lpstr>
      <vt:lpstr>Question Answering</vt:lpstr>
      <vt:lpstr>Question Answering</vt:lpstr>
      <vt:lpstr>Question Answering</vt:lpstr>
      <vt:lpstr>Outline</vt:lpstr>
      <vt:lpstr>FinTech:  Financial Services  Innovation </vt:lpstr>
      <vt:lpstr>FinTech</vt:lpstr>
      <vt:lpstr>Financial Technology FinTech</vt:lpstr>
      <vt:lpstr>Financial Services</vt:lpstr>
      <vt:lpstr>Financial Services</vt:lpstr>
      <vt:lpstr>Paolo Sironi (2016) FinTech Innovation:  From Robo-Advisors to Goal Based Investing and Gamification,  Wiley</vt:lpstr>
      <vt:lpstr> Campbell R. Harvey, Ashwin Ramachandran, Joey Santoro, Fred Ehrsam (2021),  DeFi and the Future of Finance,  Wiley</vt:lpstr>
      <vt:lpstr> FinTech: Financial Services Innovation</vt:lpstr>
      <vt:lpstr>FinTech:  Financial Services Innovation  1. Payments 2. Insurance 3. Deposits &amp; Lending 4. Capital Raising 5. Investment Management 6. Market Provisioning</vt:lpstr>
      <vt:lpstr> FinTech: Investment Management</vt:lpstr>
      <vt:lpstr> FinTech: Market Provisioning</vt:lpstr>
      <vt:lpstr>FinTech ABCD</vt:lpstr>
      <vt:lpstr>Decentralized Finance (DeFi) Block Chain Financial Technology</vt:lpstr>
      <vt:lpstr>AI  in  FinTech</vt:lpstr>
      <vt:lpstr>FinBrain: when Finance meets AI 2.0 (Zheng et al., 2019)</vt:lpstr>
      <vt:lpstr>Technology-driven  Financial Industry Development</vt:lpstr>
      <vt:lpstr>AI-driven Marketing (Ma and Sun, 2020)</vt:lpstr>
      <vt:lpstr>Deep learning for financial applications:  A survey Applied Soft Computing (2020)</vt:lpstr>
      <vt:lpstr>Financial  time series forecasting with  deep learning:  A systematic literature review:  2005–2019 Applied Soft Computing (2020)</vt:lpstr>
      <vt:lpstr>Deep learning for financial applications: Topics</vt:lpstr>
      <vt:lpstr>Deep learning for financial applications: Deep Learning Models</vt:lpstr>
      <vt:lpstr>Deep learning for financial applications: Topic-Model Heatmap</vt:lpstr>
      <vt:lpstr>Deep learning for financial applications: Topic-Feature Heatmap</vt:lpstr>
      <vt:lpstr>Deep learning for financial applications: Topic-Dataset Heatmap</vt:lpstr>
      <vt:lpstr>Deep learning for financial applications: Financial sentiment studies coupled with text mining for forecasting</vt:lpstr>
      <vt:lpstr>Deep learning for financial applications: Text mining studies without sentiment analysis for forecasting</vt:lpstr>
      <vt:lpstr>Deep learning for financial applications: Text mining studies without sentiment analysis for forecasting</vt:lpstr>
      <vt:lpstr>Deep learning for financial applications: Financial sentiment studies coupled with text mining without forecasting</vt:lpstr>
      <vt:lpstr>Deep learning for financial applications: Other text mining studies</vt:lpstr>
      <vt:lpstr>Deep learning for financial applications: Algo-trading applications embedded with time series forecasting models</vt:lpstr>
      <vt:lpstr>Deep learning for financial applications: Algo-trading applications embedded with time series forecasting models</vt:lpstr>
      <vt:lpstr>Deep learning for financial applications: Classification (buy–sell signal, or trend detection) based algo-trading models</vt:lpstr>
      <vt:lpstr>Deep learning for financial applications: Stand-alone and/or other algorithmic models</vt:lpstr>
      <vt:lpstr>Deep learning for financial applications: Credit scoring or classification studies</vt:lpstr>
      <vt:lpstr>Deep learning for financial applications: Financial distress, bankruptcy, bank risk, mortgage risk, crisis forecasting studies.</vt:lpstr>
      <vt:lpstr>Deep learning for financial applications: Fraud detection studies</vt:lpstr>
      <vt:lpstr>Deep learning for financial applications: Portfolio management studies</vt:lpstr>
      <vt:lpstr>Deep learning for financial applications: Asset pricing and derivatives market studies</vt:lpstr>
      <vt:lpstr>Deep learning for financial applications: Cryptocurrency and blockchain studies</vt:lpstr>
      <vt:lpstr>Deep learning for financial applications: Other theoretical or conceptual studies</vt:lpstr>
      <vt:lpstr>Deep learning for financial applications: Other financial applications</vt:lpstr>
      <vt:lpstr>Financial time series forecasting with deep learning: Topic-model heatmap</vt:lpstr>
      <vt:lpstr>Stock price forecasting using only  raw time series data</vt:lpstr>
      <vt:lpstr>Stock price forecasting using various data</vt:lpstr>
      <vt:lpstr>Stock Market Movement Forecast: Phases of the stock market modeling</vt:lpstr>
      <vt:lpstr>Machine Learning Tasks and Methods</vt:lpstr>
      <vt:lpstr>Decentralized Finance  (DeFi) Block Chain FinTech</vt:lpstr>
      <vt:lpstr>Decentralized Finance (DeFi)</vt:lpstr>
      <vt:lpstr>Traditional Finance Centralized Finance (CeFi)</vt:lpstr>
      <vt:lpstr>DeFi vs. CeFi</vt:lpstr>
      <vt:lpstr>(DeFi)  Decentralized Applications (Dapps)</vt:lpstr>
      <vt:lpstr>The Internet of Assets</vt:lpstr>
      <vt:lpstr>Non-Fungible Tokens (NFT)</vt:lpstr>
      <vt:lpstr>Top Stablecoins  (Tether USDT, USD Coin USDC, Dai)</vt:lpstr>
      <vt:lpstr>Financial Stability Challenges</vt:lpstr>
      <vt:lpstr>Ethereum DeFi Ecosystem</vt:lpstr>
      <vt:lpstr>Decentralized Finance (DeFi) Ecosystem</vt:lpstr>
      <vt:lpstr>Outline</vt:lpstr>
      <vt:lpstr>Artificial Intelligence for Knowledge Graphs of Cryptocurrency Anti-money Laundering  in Fintech</vt:lpstr>
      <vt:lpstr>Knowledge Graph (KG)</vt:lpstr>
      <vt:lpstr>Knowledge Graph, Facts, Triple, Embedding</vt:lpstr>
      <vt:lpstr>Knowledge Representation  Factual Triple and Knowledge Graph</vt:lpstr>
      <vt:lpstr>Factual Triples in Knowledge Base (h, r, t)</vt:lpstr>
      <vt:lpstr>Entities and Relations in Knowledge Graph</vt:lpstr>
      <vt:lpstr>knowledge base and knowledge graph</vt:lpstr>
      <vt:lpstr>Categorization of Research on Knowledge Graphs</vt:lpstr>
      <vt:lpstr>Knowledge Graph Completion (KGC) Datasets </vt:lpstr>
      <vt:lpstr>Domain-Specific Knowledge Graph </vt:lpstr>
      <vt:lpstr>Lynx: Legal Knowledge Graph for  Multilingual Compliance Services</vt:lpstr>
      <vt:lpstr>System Architecture for  Cryptocurrency Anti-money Laundering (AML) Knowledge Graphs</vt:lpstr>
      <vt:lpstr>Research Trend of Cryptocurrency Research  on Web of Science (2014-2021)</vt:lpstr>
      <vt:lpstr>Research Trend of Anti-money Laundering Research on Web of Science (1997-2021)</vt:lpstr>
      <vt:lpstr>Top keywords in Cryptocurrency</vt:lpstr>
      <vt:lpstr>Word Cloud for Cryptocurrency</vt:lpstr>
      <vt:lpstr>Top keywords in Anti-money Laundering</vt:lpstr>
      <vt:lpstr>Word Cloud for Anti-money Laundering </vt:lpstr>
      <vt:lpstr>Keyword Co-occurrence of Knowledge Graph</vt:lpstr>
      <vt:lpstr>Cryptocurrency</vt:lpstr>
      <vt:lpstr>Anti-money Laundering </vt:lpstr>
      <vt:lpstr>Knowledge Graphs, Cryptocurrency, Anti-money Laundering </vt:lpstr>
      <vt:lpstr>Top 20 Journal Published Cryptocurrency Research on Web of Science (Total Journals: 1572)</vt:lpstr>
      <vt:lpstr>Top 20 Journal Published Anti-money Laundering research on Web of Science (Total Journals: 160)</vt:lpstr>
      <vt:lpstr>Summary</vt:lpstr>
      <vt:lpstr>Acknowledgments: Research Projects</vt:lpstr>
      <vt:lpstr>Artificial Intelligence for Text Analytics in FinTech (金融科技人工智慧文本分析)</vt:lpstr>
      <vt:lpstr>References</vt:lpstr>
    </vt:vector>
  </TitlesOfParts>
  <Manager/>
  <Company>NTPU</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for Text Analytics in FinTech</dc:title>
  <dc:subject/>
  <dc:creator>MYDAY</dc:creator>
  <cp:keywords>Artificial Intelligence, Text Analytics, FinTech</cp:keywords>
  <dc:description>Artificial Intelligence for Text Analytics in FinTech</dc:description>
  <cp:lastModifiedBy>imyday@gmail.com</cp:lastModifiedBy>
  <cp:revision>568</cp:revision>
  <cp:lastPrinted>2020-12-23T14:44:17Z</cp:lastPrinted>
  <dcterms:created xsi:type="dcterms:W3CDTF">2019-09-12T03:09:52Z</dcterms:created>
  <dcterms:modified xsi:type="dcterms:W3CDTF">2022-05-19T03:31:01Z</dcterms:modified>
  <cp:category/>
</cp:coreProperties>
</file>