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3462" r:id="rId2"/>
    <p:sldId id="273" r:id="rId3"/>
    <p:sldId id="3895" r:id="rId4"/>
    <p:sldId id="4255" r:id="rId5"/>
    <p:sldId id="4254" r:id="rId6"/>
    <p:sldId id="4252" r:id="rId7"/>
    <p:sldId id="3856" r:id="rId8"/>
    <p:sldId id="3863" r:id="rId9"/>
    <p:sldId id="1939" r:id="rId10"/>
    <p:sldId id="3848" r:id="rId11"/>
    <p:sldId id="3793" r:id="rId12"/>
    <p:sldId id="3222" r:id="rId13"/>
    <p:sldId id="3810" r:id="rId14"/>
    <p:sldId id="1413" r:id="rId15"/>
    <p:sldId id="1414" r:id="rId16"/>
    <p:sldId id="1415" r:id="rId17"/>
    <p:sldId id="1416" r:id="rId18"/>
    <p:sldId id="1498" r:id="rId19"/>
    <p:sldId id="1625" r:id="rId20"/>
    <p:sldId id="1626" r:id="rId21"/>
    <p:sldId id="944" r:id="rId22"/>
    <p:sldId id="946" r:id="rId23"/>
    <p:sldId id="1110" r:id="rId24"/>
    <p:sldId id="2858" r:id="rId25"/>
    <p:sldId id="1219" r:id="rId26"/>
    <p:sldId id="1220" r:id="rId27"/>
    <p:sldId id="1223" r:id="rId28"/>
    <p:sldId id="1225" r:id="rId29"/>
    <p:sldId id="1227" r:id="rId30"/>
    <p:sldId id="1229" r:id="rId31"/>
    <p:sldId id="1231" r:id="rId32"/>
    <p:sldId id="1233" r:id="rId33"/>
    <p:sldId id="3178" r:id="rId34"/>
    <p:sldId id="3179" r:id="rId35"/>
    <p:sldId id="3180" r:id="rId36"/>
    <p:sldId id="3887" r:id="rId37"/>
    <p:sldId id="3864" r:id="rId38"/>
    <p:sldId id="3888" r:id="rId39"/>
    <p:sldId id="3880" r:id="rId40"/>
    <p:sldId id="3877" r:id="rId41"/>
    <p:sldId id="3878" r:id="rId42"/>
    <p:sldId id="3876" r:id="rId43"/>
    <p:sldId id="3881" r:id="rId44"/>
    <p:sldId id="3865" r:id="rId45"/>
    <p:sldId id="3879" r:id="rId46"/>
    <p:sldId id="3882" r:id="rId47"/>
    <p:sldId id="3883" r:id="rId48"/>
    <p:sldId id="3866" r:id="rId49"/>
    <p:sldId id="3867" r:id="rId50"/>
    <p:sldId id="3868" r:id="rId51"/>
    <p:sldId id="3869" r:id="rId52"/>
    <p:sldId id="3870" r:id="rId53"/>
    <p:sldId id="3871" r:id="rId54"/>
    <p:sldId id="3872" r:id="rId55"/>
    <p:sldId id="3873" r:id="rId56"/>
    <p:sldId id="3874" r:id="rId57"/>
    <p:sldId id="3884" r:id="rId58"/>
    <p:sldId id="3885" r:id="rId59"/>
    <p:sldId id="3886" r:id="rId60"/>
    <p:sldId id="3861" r:id="rId61"/>
    <p:sldId id="3839" r:id="rId62"/>
    <p:sldId id="3840" r:id="rId63"/>
    <p:sldId id="3843" r:id="rId64"/>
    <p:sldId id="3841" r:id="rId65"/>
    <p:sldId id="3842" r:id="rId66"/>
    <p:sldId id="3836" r:id="rId67"/>
    <p:sldId id="3837" r:id="rId68"/>
    <p:sldId id="3846" r:id="rId69"/>
    <p:sldId id="3849" r:id="rId70"/>
    <p:sldId id="3851" r:id="rId71"/>
    <p:sldId id="3853" r:id="rId72"/>
    <p:sldId id="3854" r:id="rId73"/>
    <p:sldId id="1351" r:id="rId74"/>
    <p:sldId id="1352" r:id="rId75"/>
    <p:sldId id="1340" r:id="rId76"/>
    <p:sldId id="3896" r:id="rId77"/>
    <p:sldId id="3814" r:id="rId78"/>
    <p:sldId id="1942" r:id="rId79"/>
    <p:sldId id="3815" r:id="rId80"/>
    <p:sldId id="3893" r:id="rId81"/>
    <p:sldId id="3894" r:id="rId82"/>
    <p:sldId id="3898" r:id="rId83"/>
    <p:sldId id="3901" r:id="rId84"/>
    <p:sldId id="4259" r:id="rId85"/>
    <p:sldId id="4261" r:id="rId86"/>
    <p:sldId id="3908" r:id="rId87"/>
    <p:sldId id="3909" r:id="rId88"/>
    <p:sldId id="3906" r:id="rId89"/>
    <p:sldId id="3912" r:id="rId90"/>
    <p:sldId id="3897" r:id="rId91"/>
    <p:sldId id="3899" r:id="rId92"/>
    <p:sldId id="3900" r:id="rId93"/>
    <p:sldId id="4260" r:id="rId94"/>
    <p:sldId id="4258" r:id="rId95"/>
    <p:sldId id="3890" r:id="rId96"/>
    <p:sldId id="3891" r:id="rId97"/>
    <p:sldId id="3902" r:id="rId98"/>
    <p:sldId id="3903" r:id="rId99"/>
    <p:sldId id="3905" r:id="rId100"/>
    <p:sldId id="3904" r:id="rId101"/>
    <p:sldId id="1273" r:id="rId102"/>
    <p:sldId id="1353" r:id="rId103"/>
    <p:sldId id="1354" r:id="rId104"/>
    <p:sldId id="1355" r:id="rId105"/>
    <p:sldId id="1268" r:id="rId106"/>
    <p:sldId id="1331" r:id="rId107"/>
    <p:sldId id="1318" r:id="rId108"/>
    <p:sldId id="1319" r:id="rId109"/>
    <p:sldId id="1333" r:id="rId110"/>
    <p:sldId id="1304" r:id="rId111"/>
    <p:sldId id="1334" r:id="rId112"/>
    <p:sldId id="1335" r:id="rId113"/>
    <p:sldId id="1336" r:id="rId114"/>
    <p:sldId id="1327" r:id="rId115"/>
    <p:sldId id="1330" r:id="rId116"/>
    <p:sldId id="1332" r:id="rId117"/>
    <p:sldId id="1338" r:id="rId118"/>
    <p:sldId id="1337" r:id="rId119"/>
    <p:sldId id="1339" r:id="rId120"/>
    <p:sldId id="4256" r:id="rId121"/>
    <p:sldId id="4257" r:id="rId122"/>
    <p:sldId id="3490"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FF40FF"/>
    <a:srgbClr val="D883FF"/>
    <a:srgbClr val="FFD579"/>
    <a:srgbClr val="A9D18E"/>
    <a:srgbClr val="FF8AD8"/>
    <a:srgbClr val="FF2600"/>
    <a:srgbClr val="FF7E79"/>
    <a:srgbClr val="C00000"/>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88"/>
    <p:restoredTop sz="91933"/>
  </p:normalViewPr>
  <p:slideViewPr>
    <p:cSldViewPr snapToGrid="0" snapToObjects="1">
      <p:cViewPr varScale="1">
        <p:scale>
          <a:sx n="90" d="100"/>
          <a:sy n="90" d="100"/>
        </p:scale>
        <p:origin x="232"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52702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19412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is not a new idea. Creativity is an old belief you leave behind.</a:t>
            </a:r>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105</a:t>
            </a:fld>
            <a:endParaRPr lang="zh-TW" altLang="en-US"/>
          </a:p>
        </p:txBody>
      </p:sp>
    </p:spTree>
    <p:extLst>
      <p:ext uri="{BB962C8B-B14F-4D97-AF65-F5344CB8AC3E}">
        <p14:creationId xmlns:p14="http://schemas.microsoft.com/office/powerpoint/2010/main" val="121860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11/28/22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11/28/22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11/28/22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11/28/22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11/28/22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11/28/22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11/28/22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11/28/22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11/28/22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11/28/22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11/28/22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11/28/22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w.news.yahoo.com/%E8%87%BA%E5%8C%97%E5%A4%A7%E5%AD%B8-%E5%9C%8B%E9%9A%9B%E7%99%BC%E5%85%89-123346251.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hyperlink" Target="mailto:myday@gm.ntpu.edu.tw" TargetMode="External"/><Relationship Id="rId4" Type="http://schemas.openxmlformats.org/officeDocument/2006/relationships/image" Target="../media/image24.jp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hyperlink" Target="mailto:myday@gm.ntpu.edu.tw" TargetMode="External"/><Relationship Id="rId4" Type="http://schemas.openxmlformats.org/officeDocument/2006/relationships/image" Target="../media/image24.jp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ryptokitties.co/"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ethereum.org/en/stablecoin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efipulse.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defipulse.co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sustainometric.com/esg-to-sdgs-connected-paths-to-a-sustainable-future/"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275285"/>
            <a:ext cx="11672156" cy="2123502"/>
          </a:xfrm>
        </p:spPr>
        <p:txBody>
          <a:bodyPr>
            <a:noAutofit/>
          </a:bodyPr>
          <a:lstStyle/>
          <a:p>
            <a:pPr>
              <a:lnSpc>
                <a:spcPct val="100000"/>
              </a:lnSpc>
            </a:pP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Artificial Intelligence in Fintech,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Green Finance, and Sustainability Innovation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000" dirty="0">
                <a:solidFill>
                  <a:srgbClr val="C00000"/>
                </a:solidFill>
                <a:latin typeface="Calibri" panose="020F0502020204030204" pitchFamily="34" charset="0"/>
                <a:ea typeface="Heiti TC Medium" pitchFamily="2" charset="-128"/>
                <a:cs typeface="Arial" panose="020B0604020202020204" pitchFamily="34" charset="0"/>
              </a:rPr>
              <a:t>人工智慧應用於金融科技、綠色金融與永續創新</a:t>
            </a: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2022/11/28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一</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19:10-21:30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地點：淡江大學資訊管理研究所</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EMBA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城區部 </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D312 </a:t>
            </a:r>
            <a:endPar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主持人：施盛寶</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主任</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淡江大學資訊管理學系</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2022-11-28</a:t>
            </a:r>
          </a:p>
        </p:txBody>
      </p:sp>
      <p:pic>
        <p:nvPicPr>
          <p:cNvPr id="3" name="Picture 5" descr="C:\Users\myday\Downloads\TKU-logo-12cm.jpg">
            <a:extLst>
              <a:ext uri="{FF2B5EF4-FFF2-40B4-BE49-F238E27FC236}">
                <a16:creationId xmlns:a16="http://schemas.microsoft.com/office/drawing/2014/main" id="{715B0103-5579-DEE6-B36D-AD5874837DE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633" y="123333"/>
            <a:ext cx="963172" cy="958993"/>
          </a:xfrm>
          <a:prstGeom prst="rect">
            <a:avLst/>
          </a:prstGeom>
          <a:noFill/>
          <a:ln w="9525">
            <a:noFill/>
            <a:miter lim="800000"/>
            <a:headEnd/>
            <a:tailEnd/>
          </a:ln>
        </p:spPr>
      </p:pic>
      <p:sp>
        <p:nvSpPr>
          <p:cNvPr id="20" name="TextBox 19">
            <a:extLst>
              <a:ext uri="{FF2B5EF4-FFF2-40B4-BE49-F238E27FC236}">
                <a16:creationId xmlns:a16="http://schemas.microsoft.com/office/drawing/2014/main" id="{7505AD7F-CCE0-12A0-02AD-05190E6306BB}"/>
              </a:ext>
            </a:extLst>
          </p:cNvPr>
          <p:cNvSpPr txBox="1"/>
          <p:nvPr/>
        </p:nvSpPr>
        <p:spPr>
          <a:xfrm>
            <a:off x="3031434" y="78112"/>
            <a:ext cx="6129130" cy="830997"/>
          </a:xfrm>
          <a:prstGeom prst="rect">
            <a:avLst/>
          </a:prstGeom>
          <a:noFill/>
        </p:spPr>
        <p:txBody>
          <a:bodyPr wrap="square">
            <a:spAutoFit/>
          </a:bodyPr>
          <a:lstStyle/>
          <a:p>
            <a:pPr algn="ctr"/>
            <a:r>
              <a:rPr lang="en-US" sz="4800" b="1" dirty="0" err="1">
                <a:solidFill>
                  <a:schemeClr val="accent1"/>
                </a:solidFill>
                <a:latin typeface="HEITI TC MEDIUM" pitchFamily="2" charset="-128"/>
                <a:ea typeface="HEITI TC MEDIUM" pitchFamily="2" charset="-128"/>
              </a:rPr>
              <a:t>資訊管理研討</a:t>
            </a:r>
            <a:endParaRPr lang="en-US" sz="4800" b="1" dirty="0">
              <a:solidFill>
                <a:schemeClr val="accent1"/>
              </a:solidFill>
              <a:latin typeface="HEITI TC MEDIUM" pitchFamily="2" charset="-128"/>
              <a:ea typeface="HEITI TC MEDIUM" pitchFamily="2" charset="-128"/>
            </a:endParaRP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57163" y="56101"/>
            <a:ext cx="11787187" cy="1547847"/>
          </a:xfrm>
        </p:spPr>
        <p:txBody>
          <a:bodyPr>
            <a:noAutofit/>
          </a:bodyPr>
          <a:lstStyle/>
          <a:p>
            <a:r>
              <a:rPr lang="en-US" sz="6000" dirty="0">
                <a:solidFill>
                  <a:schemeClr val="accent1"/>
                </a:solidFill>
              </a:rPr>
              <a:t>Decentralized Finance (</a:t>
            </a:r>
            <a:r>
              <a:rPr lang="en-US" sz="6000" dirty="0" err="1">
                <a:solidFill>
                  <a:schemeClr val="accent1"/>
                </a:solidFill>
              </a:rPr>
              <a:t>DeFi</a:t>
            </a:r>
            <a:r>
              <a:rPr lang="en-US" sz="6000" dirty="0">
                <a:solidFill>
                  <a:schemeClr val="accent1"/>
                </a:solidFill>
              </a:rPr>
              <a:t>)</a:t>
            </a:r>
            <a:br>
              <a:rPr lang="en-US" sz="6000" dirty="0">
                <a:solidFill>
                  <a:schemeClr val="accent1"/>
                </a:solidFill>
              </a:rPr>
            </a:br>
            <a:r>
              <a:rPr lang="en-US" dirty="0">
                <a:solidFill>
                  <a:schemeClr val="accent1"/>
                </a:solidFill>
              </a:rPr>
              <a:t>Block Chain Financial Technology</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10</a:t>
            </a:fld>
            <a:endParaRPr lang="en-US"/>
          </a:p>
        </p:txBody>
      </p:sp>
      <p:sp>
        <p:nvSpPr>
          <p:cNvPr id="7" name="Rounded Rectangle 6">
            <a:extLst>
              <a:ext uri="{FF2B5EF4-FFF2-40B4-BE49-F238E27FC236}">
                <a16:creationId xmlns:a16="http://schemas.microsoft.com/office/drawing/2014/main" id="{B29B2A3D-95BB-944C-869C-7D0B2FCB8BE1}"/>
              </a:ext>
            </a:extLst>
          </p:cNvPr>
          <p:cNvSpPr/>
          <p:nvPr/>
        </p:nvSpPr>
        <p:spPr>
          <a:xfrm>
            <a:off x="1524000" y="1841562"/>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Block Chain &amp; Bitcoin</a:t>
            </a:r>
          </a:p>
          <a:p>
            <a:pPr algn="ctr"/>
            <a:r>
              <a:rPr lang="en-US" sz="4800" b="1" dirty="0">
                <a:solidFill>
                  <a:srgbClr val="C00000"/>
                </a:solidFill>
              </a:rPr>
              <a:t>(BTC)</a:t>
            </a:r>
          </a:p>
        </p:txBody>
      </p:sp>
      <p:sp>
        <p:nvSpPr>
          <p:cNvPr id="10" name="Rounded Rectangle 9">
            <a:extLst>
              <a:ext uri="{FF2B5EF4-FFF2-40B4-BE49-F238E27FC236}">
                <a16:creationId xmlns:a16="http://schemas.microsoft.com/office/drawing/2014/main" id="{CFF49F9B-2DBA-1547-9734-40D801F29089}"/>
              </a:ext>
            </a:extLst>
          </p:cNvPr>
          <p:cNvSpPr/>
          <p:nvPr/>
        </p:nvSpPr>
        <p:spPr>
          <a:xfrm>
            <a:off x="1524000" y="3456928"/>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Smart Contract &amp; Ethereum </a:t>
            </a:r>
            <a:br>
              <a:rPr lang="en-US" sz="4800" b="1" dirty="0">
                <a:solidFill>
                  <a:srgbClr val="C00000"/>
                </a:solidFill>
              </a:rPr>
            </a:br>
            <a:r>
              <a:rPr lang="en-US" sz="4800" b="1" dirty="0">
                <a:solidFill>
                  <a:srgbClr val="C00000"/>
                </a:solidFill>
              </a:rPr>
              <a:t>(ETH)</a:t>
            </a:r>
          </a:p>
        </p:txBody>
      </p:sp>
      <p:sp>
        <p:nvSpPr>
          <p:cNvPr id="11" name="Rounded Rectangle 10">
            <a:extLst>
              <a:ext uri="{FF2B5EF4-FFF2-40B4-BE49-F238E27FC236}">
                <a16:creationId xmlns:a16="http://schemas.microsoft.com/office/drawing/2014/main" id="{C6AF3512-31C4-D641-805C-DD921DE85E24}"/>
              </a:ext>
            </a:extLst>
          </p:cNvPr>
          <p:cNvSpPr/>
          <p:nvPr/>
        </p:nvSpPr>
        <p:spPr>
          <a:xfrm>
            <a:off x="1524000" y="5072293"/>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Decentralized Application </a:t>
            </a:r>
            <a:br>
              <a:rPr lang="en-US" sz="4800" b="1" dirty="0">
                <a:solidFill>
                  <a:srgbClr val="C00000"/>
                </a:solidFill>
              </a:rPr>
            </a:br>
            <a:r>
              <a:rPr lang="en-US" sz="4800" b="1" dirty="0">
                <a:solidFill>
                  <a:srgbClr val="C00000"/>
                </a:solidFill>
              </a:rPr>
              <a:t>(</a:t>
            </a:r>
            <a:r>
              <a:rPr lang="en-US" sz="4800" b="1" dirty="0" err="1">
                <a:solidFill>
                  <a:srgbClr val="C00000"/>
                </a:solidFill>
              </a:rPr>
              <a:t>DApp</a:t>
            </a:r>
            <a:r>
              <a:rPr lang="en-US" sz="4800" b="1" dirty="0">
                <a:solidFill>
                  <a:srgbClr val="C00000"/>
                </a:solidFill>
              </a:rPr>
              <a:t>)</a:t>
            </a:r>
          </a:p>
        </p:txBody>
      </p:sp>
    </p:spTree>
    <p:extLst>
      <p:ext uri="{BB962C8B-B14F-4D97-AF65-F5344CB8AC3E}">
        <p14:creationId xmlns:p14="http://schemas.microsoft.com/office/powerpoint/2010/main" val="121197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Hierarchy of ESG Scores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0F10A7D8-1911-4656-15DE-43D6D2E2BF0E}"/>
              </a:ext>
            </a:extLst>
          </p:cNvPr>
          <p:cNvPicPr>
            <a:picLocks noChangeAspect="1"/>
          </p:cNvPicPr>
          <p:nvPr/>
        </p:nvPicPr>
        <p:blipFill>
          <a:blip r:embed="rId2"/>
          <a:stretch>
            <a:fillRect/>
          </a:stretch>
        </p:blipFill>
        <p:spPr>
          <a:xfrm>
            <a:off x="3808486" y="855299"/>
            <a:ext cx="4575028" cy="5776234"/>
          </a:xfrm>
          <a:prstGeom prst="rect">
            <a:avLst/>
          </a:prstGeom>
        </p:spPr>
      </p:pic>
    </p:spTree>
    <p:extLst>
      <p:ext uri="{BB962C8B-B14F-4D97-AF65-F5344CB8AC3E}">
        <p14:creationId xmlns:p14="http://schemas.microsoft.com/office/powerpoint/2010/main" val="110495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2000">
                <a:solidFill>
                  <a:srgbClr val="FF0000"/>
                </a:solidFill>
              </a:rPr>
              <a:t>Innovation</a:t>
            </a:r>
            <a:endParaRPr lang="en-US" sz="12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23244048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12000" dirty="0">
                <a:solidFill>
                  <a:srgbClr val="FF0000"/>
                </a:solidFill>
              </a:rPr>
              <a:t>Innovation</a:t>
            </a:r>
            <a:r>
              <a:rPr lang="en-US" sz="10000" dirty="0">
                <a:solidFill>
                  <a:srgbClr val="FF0000"/>
                </a:solidFill>
              </a:rPr>
              <a:t>:</a:t>
            </a:r>
            <a:br>
              <a:rPr lang="en-US" sz="10000" dirty="0">
                <a:solidFill>
                  <a:srgbClr val="FF0000"/>
                </a:solidFill>
              </a:rPr>
            </a:br>
            <a:r>
              <a:rPr lang="en-US" sz="10000" dirty="0">
                <a:solidFill>
                  <a:schemeClr val="accent1"/>
                </a:solidFill>
              </a:rPr>
              <a:t>a </a:t>
            </a:r>
            <a:r>
              <a:rPr lang="en-US" sz="10000" u="sng" dirty="0">
                <a:solidFill>
                  <a:srgbClr val="FF0000"/>
                </a:solidFill>
              </a:rPr>
              <a:t>new</a:t>
            </a:r>
            <a:r>
              <a:rPr lang="en-US" sz="10000" dirty="0">
                <a:solidFill>
                  <a:schemeClr val="accent1"/>
                </a:solidFill>
              </a:rPr>
              <a:t> idea, method, or device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32152069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12000" dirty="0">
                <a:solidFill>
                  <a:srgbClr val="FF0000"/>
                </a:solidFill>
              </a:rPr>
              <a:t>Innovation</a:t>
            </a:r>
            <a:r>
              <a:rPr lang="en-US" sz="10000" dirty="0">
                <a:solidFill>
                  <a:srgbClr val="FF0000"/>
                </a:solidFill>
              </a:rPr>
              <a:t>:</a:t>
            </a:r>
            <a:br>
              <a:rPr lang="en-US" sz="10000" dirty="0">
                <a:solidFill>
                  <a:srgbClr val="FF0000"/>
                </a:solidFill>
              </a:rPr>
            </a:br>
            <a:r>
              <a:rPr lang="en-US" sz="10000" dirty="0">
                <a:solidFill>
                  <a:schemeClr val="accent1"/>
                </a:solidFill>
              </a:rPr>
              <a:t>something new</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a:solidFill>
                  <a:schemeClr val="bg1">
                    <a:lumMod val="75000"/>
                  </a:schemeClr>
                </a:solidFill>
              </a:rPr>
              <a:t>Source: </a:t>
            </a:r>
            <a:r>
              <a:rPr lang="en-US" sz="100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www.merriam-webster.com</a:t>
            </a:r>
            <a:r>
              <a:rPr lang="en-US" sz="1000" dirty="0">
                <a:solidFill>
                  <a:schemeClr val="bg1">
                    <a:lumMod val="75000"/>
                  </a:schemeClr>
                </a:solidFill>
              </a:rPr>
              <a:t>/dictionary/innovation</a:t>
            </a:r>
          </a:p>
        </p:txBody>
      </p:sp>
    </p:spTree>
    <p:extLst>
      <p:ext uri="{BB962C8B-B14F-4D97-AF65-F5344CB8AC3E}">
        <p14:creationId xmlns:p14="http://schemas.microsoft.com/office/powerpoint/2010/main" val="3589250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0000" dirty="0">
                <a:solidFill>
                  <a:srgbClr val="FF0000"/>
                </a:solidFill>
              </a:rPr>
              <a:t>Novelty :</a:t>
            </a:r>
            <a:br>
              <a:rPr lang="en-US" sz="10000" dirty="0">
                <a:solidFill>
                  <a:srgbClr val="FF0000"/>
                </a:solidFill>
              </a:rPr>
            </a:br>
            <a:r>
              <a:rPr lang="en-US" sz="5400" dirty="0">
                <a:solidFill>
                  <a:schemeClr val="accent1"/>
                </a:solidFill>
              </a:rPr>
              <a:t>something new or unusual</a:t>
            </a:r>
            <a:br>
              <a:rPr lang="en-US" sz="5400" dirty="0">
                <a:solidFill>
                  <a:schemeClr val="accent1"/>
                </a:solidFill>
              </a:rPr>
            </a:br>
            <a:br>
              <a:rPr lang="en-US" sz="5400" dirty="0">
                <a:solidFill>
                  <a:schemeClr val="accent1"/>
                </a:solidFill>
              </a:rPr>
            </a:br>
            <a:r>
              <a:rPr lang="en-US" sz="5400" dirty="0">
                <a:solidFill>
                  <a:schemeClr val="accent1"/>
                </a:solidFill>
              </a:rPr>
              <a:t> </a:t>
            </a:r>
            <a:br>
              <a:rPr lang="en-US" dirty="0">
                <a:solidFill>
                  <a:schemeClr val="accent1"/>
                </a:solidFill>
              </a:rPr>
            </a:br>
            <a:r>
              <a:rPr lang="en-US" dirty="0">
                <a:solidFill>
                  <a:schemeClr val="accent1"/>
                </a:solidFill>
              </a:rPr>
              <a:t>the novelty of a self-driving car</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104</a:t>
            </a:fld>
            <a:endParaRPr lang="zh-TW" altLang="en-US"/>
          </a:p>
        </p:txBody>
      </p:sp>
      <p:sp>
        <p:nvSpPr>
          <p:cNvPr id="5" name="Rectangle 4"/>
          <p:cNvSpPr/>
          <p:nvPr/>
        </p:nvSpPr>
        <p:spPr>
          <a:xfrm>
            <a:off x="3810000" y="6611780"/>
            <a:ext cx="4572000" cy="246221"/>
          </a:xfrm>
          <a:prstGeom prst="rect">
            <a:avLst/>
          </a:prstGeom>
        </p:spPr>
        <p:txBody>
          <a:bodyPr>
            <a:spAutoFit/>
          </a:bodyPr>
          <a:lstStyle/>
          <a:p>
            <a:pPr algn="ctr"/>
            <a:r>
              <a:rPr lang="en-US" altLang="zh-TW" sz="1000" dirty="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www.merriam-webster.com</a:t>
            </a:r>
            <a:r>
              <a:rPr lang="en-US" sz="1000" dirty="0">
                <a:solidFill>
                  <a:schemeClr val="bg1">
                    <a:lumMod val="75000"/>
                  </a:schemeClr>
                </a:solidFill>
              </a:rPr>
              <a:t>/dictionary/novelty</a:t>
            </a:r>
          </a:p>
        </p:txBody>
      </p:sp>
    </p:spTree>
    <p:extLst>
      <p:ext uri="{BB962C8B-B14F-4D97-AF65-F5344CB8AC3E}">
        <p14:creationId xmlns:p14="http://schemas.microsoft.com/office/powerpoint/2010/main" val="23817780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7200" dirty="0">
                <a:solidFill>
                  <a:srgbClr val="FF0000"/>
                </a:solidFill>
              </a:rPr>
              <a:t>Creativity</a:t>
            </a:r>
            <a:r>
              <a:rPr lang="en-US" sz="7200" dirty="0">
                <a:solidFill>
                  <a:schemeClr val="accent1"/>
                </a:solidFill>
              </a:rPr>
              <a:t> is </a:t>
            </a:r>
            <a:r>
              <a:rPr lang="en-US" sz="7200" dirty="0">
                <a:solidFill>
                  <a:srgbClr val="FF0000"/>
                </a:solidFill>
              </a:rPr>
              <a:t>not</a:t>
            </a:r>
            <a:r>
              <a:rPr lang="en-US" sz="7200" dirty="0">
                <a:solidFill>
                  <a:schemeClr val="accent1"/>
                </a:solidFill>
              </a:rPr>
              <a:t> a </a:t>
            </a:r>
            <a:r>
              <a:rPr lang="en-US" sz="7200" u="sng" dirty="0">
                <a:solidFill>
                  <a:srgbClr val="FF0000"/>
                </a:solidFill>
              </a:rPr>
              <a:t>new Idea</a:t>
            </a:r>
            <a:r>
              <a:rPr lang="en-US" sz="7200" dirty="0">
                <a:solidFill>
                  <a:schemeClr val="accent1"/>
                </a:solidFill>
              </a:rPr>
              <a:t>. </a:t>
            </a:r>
            <a:br>
              <a:rPr lang="en-US" sz="7200" dirty="0">
                <a:solidFill>
                  <a:schemeClr val="accent1"/>
                </a:solidFill>
              </a:rPr>
            </a:br>
            <a:r>
              <a:rPr lang="en-US" sz="7200" dirty="0">
                <a:solidFill>
                  <a:srgbClr val="FF0000"/>
                </a:solidFill>
              </a:rPr>
              <a:t>Creativity</a:t>
            </a:r>
            <a:r>
              <a:rPr lang="en-US" sz="7200" dirty="0">
                <a:solidFill>
                  <a:schemeClr val="accent1"/>
                </a:solidFill>
              </a:rPr>
              <a:t> is </a:t>
            </a:r>
            <a:br>
              <a:rPr lang="en-US" sz="7200" dirty="0">
                <a:solidFill>
                  <a:schemeClr val="accent1"/>
                </a:solidFill>
              </a:rPr>
            </a:br>
            <a:r>
              <a:rPr lang="en-US" sz="7200" dirty="0">
                <a:solidFill>
                  <a:schemeClr val="accent1"/>
                </a:solidFill>
              </a:rPr>
              <a:t>an </a:t>
            </a:r>
            <a:r>
              <a:rPr lang="en-US" sz="7200" u="sng" dirty="0">
                <a:solidFill>
                  <a:srgbClr val="FF0000"/>
                </a:solidFill>
              </a:rPr>
              <a:t>old belief </a:t>
            </a:r>
            <a:br>
              <a:rPr lang="en-US" sz="7200" dirty="0">
                <a:solidFill>
                  <a:schemeClr val="accent1"/>
                </a:solidFill>
              </a:rPr>
            </a:br>
            <a:r>
              <a:rPr lang="en-US" sz="7200" dirty="0">
                <a:solidFill>
                  <a:schemeClr val="accent1"/>
                </a:solidFill>
              </a:rPr>
              <a:t>you </a:t>
            </a:r>
            <a:r>
              <a:rPr lang="en-US" sz="7200" dirty="0">
                <a:solidFill>
                  <a:srgbClr val="FF0000"/>
                </a:solidFill>
              </a:rPr>
              <a:t>leave behind</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Tree>
    <p:extLst>
      <p:ext uri="{BB962C8B-B14F-4D97-AF65-F5344CB8AC3E}">
        <p14:creationId xmlns:p14="http://schemas.microsoft.com/office/powerpoint/2010/main" val="11874159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092848"/>
          </a:xfrm>
        </p:spPr>
        <p:txBody>
          <a:bodyPr>
            <a:normAutofit fontScale="90000"/>
          </a:bodyPr>
          <a:lstStyle/>
          <a:p>
            <a:r>
              <a:rPr lang="en-US" sz="4000" dirty="0" err="1">
                <a:solidFill>
                  <a:schemeClr val="accent1"/>
                </a:solidFill>
              </a:rPr>
              <a:t>FinTechs</a:t>
            </a:r>
            <a:r>
              <a:rPr lang="en-US" sz="4000" dirty="0">
                <a:solidFill>
                  <a:schemeClr val="accent1"/>
                </a:solidFill>
              </a:rPr>
              <a:t> as Service Innovators: </a:t>
            </a:r>
            <a:r>
              <a:rPr lang="en-US" sz="4000" dirty="0" err="1">
                <a:solidFill>
                  <a:schemeClr val="accent1"/>
                </a:solidFill>
              </a:rPr>
              <a:t>Analysing</a:t>
            </a:r>
            <a:r>
              <a:rPr lang="en-US" sz="4000" dirty="0">
                <a:solidFill>
                  <a:schemeClr val="accent1"/>
                </a:solidFill>
              </a:rPr>
              <a:t> Components of Innovation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1644" y="1209480"/>
            <a:ext cx="6408712" cy="5283396"/>
          </a:xfrm>
          <a:prstGeom prst="rect">
            <a:avLst/>
          </a:prstGeom>
        </p:spPr>
      </p:pic>
      <p:sp>
        <p:nvSpPr>
          <p:cNvPr id="6" name="Rectangle 5"/>
          <p:cNvSpPr/>
          <p:nvPr/>
        </p:nvSpPr>
        <p:spPr>
          <a:xfrm>
            <a:off x="2783633" y="6504239"/>
            <a:ext cx="6720545"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Riikkinen</a:t>
            </a:r>
            <a:r>
              <a:rPr lang="en-US" sz="800" dirty="0">
                <a:solidFill>
                  <a:schemeClr val="bg1">
                    <a:lumMod val="75000"/>
                  </a:schemeClr>
                </a:solidFill>
              </a:rPr>
              <a:t>, </a:t>
            </a:r>
            <a:r>
              <a:rPr lang="en-US" sz="800" dirty="0" err="1">
                <a:solidFill>
                  <a:schemeClr val="bg1">
                    <a:lumMod val="75000"/>
                  </a:schemeClr>
                </a:solidFill>
              </a:rPr>
              <a:t>Mikko</a:t>
            </a:r>
            <a:r>
              <a:rPr lang="en-US" sz="800" dirty="0">
                <a:solidFill>
                  <a:schemeClr val="bg1">
                    <a:lumMod val="75000"/>
                  </a:schemeClr>
                </a:solidFill>
              </a:rPr>
              <a:t>, </a:t>
            </a:r>
            <a:r>
              <a:rPr lang="en-US" sz="800" dirty="0" err="1">
                <a:solidFill>
                  <a:schemeClr val="bg1">
                    <a:lumMod val="75000"/>
                  </a:schemeClr>
                </a:solidFill>
              </a:rPr>
              <a:t>Kaisa</a:t>
            </a:r>
            <a:r>
              <a:rPr lang="en-US" sz="800" dirty="0">
                <a:solidFill>
                  <a:schemeClr val="bg1">
                    <a:lumMod val="75000"/>
                  </a:schemeClr>
                </a:solidFill>
              </a:rPr>
              <a:t> Still, </a:t>
            </a:r>
            <a:r>
              <a:rPr lang="en-US" sz="800" dirty="0" err="1">
                <a:solidFill>
                  <a:schemeClr val="bg1">
                    <a:lumMod val="75000"/>
                  </a:schemeClr>
                </a:solidFill>
              </a:rPr>
              <a:t>Saila</a:t>
            </a:r>
            <a:r>
              <a:rPr lang="en-US" sz="800" dirty="0">
                <a:solidFill>
                  <a:schemeClr val="bg1">
                    <a:lumMod val="75000"/>
                  </a:schemeClr>
                </a:solidFill>
              </a:rPr>
              <a:t> </a:t>
            </a:r>
            <a:r>
              <a:rPr lang="en-US" sz="800" dirty="0" err="1">
                <a:solidFill>
                  <a:schemeClr val="bg1">
                    <a:lumMod val="75000"/>
                  </a:schemeClr>
                </a:solidFill>
              </a:rPr>
              <a:t>Saraniemi</a:t>
            </a:r>
            <a:r>
              <a:rPr lang="en-US" sz="800" dirty="0">
                <a:solidFill>
                  <a:schemeClr val="bg1">
                    <a:lumMod val="75000"/>
                  </a:schemeClr>
                </a:solidFill>
              </a:rPr>
              <a:t>, and </a:t>
            </a:r>
            <a:r>
              <a:rPr lang="en-US" sz="800" dirty="0" err="1">
                <a:solidFill>
                  <a:schemeClr val="bg1">
                    <a:lumMod val="75000"/>
                  </a:schemeClr>
                </a:solidFill>
              </a:rPr>
              <a:t>Katri</a:t>
            </a:r>
            <a:r>
              <a:rPr lang="en-US" sz="800" dirty="0">
                <a:solidFill>
                  <a:schemeClr val="bg1">
                    <a:lumMod val="75000"/>
                  </a:schemeClr>
                </a:solidFill>
              </a:rPr>
              <a:t> </a:t>
            </a:r>
            <a:r>
              <a:rPr lang="en-US" sz="800" dirty="0" err="1">
                <a:solidFill>
                  <a:schemeClr val="bg1">
                    <a:lumMod val="75000"/>
                  </a:schemeClr>
                </a:solidFill>
              </a:rPr>
              <a:t>Kallio</a:t>
            </a:r>
            <a:r>
              <a:rPr lang="en-US" sz="800" dirty="0">
                <a:solidFill>
                  <a:schemeClr val="bg1">
                    <a:lumMod val="75000"/>
                  </a:schemeClr>
                </a:solidFill>
              </a:rPr>
              <a:t>. "</a:t>
            </a:r>
            <a:r>
              <a:rPr lang="en-US" sz="800" dirty="0" err="1">
                <a:solidFill>
                  <a:schemeClr val="bg1">
                    <a:lumMod val="75000"/>
                  </a:schemeClr>
                </a:solidFill>
              </a:rPr>
              <a:t>FinTechs</a:t>
            </a:r>
            <a:r>
              <a:rPr lang="en-US" sz="800" dirty="0">
                <a:solidFill>
                  <a:schemeClr val="bg1">
                    <a:lumMod val="75000"/>
                  </a:schemeClr>
                </a:solidFill>
              </a:rPr>
              <a:t> as service innovators: </a:t>
            </a:r>
            <a:r>
              <a:rPr lang="en-US" sz="800" dirty="0" err="1">
                <a:solidFill>
                  <a:schemeClr val="bg1">
                    <a:lumMod val="75000"/>
                  </a:schemeClr>
                </a:solidFill>
              </a:rPr>
              <a:t>analysing</a:t>
            </a:r>
            <a:r>
              <a:rPr lang="en-US" sz="800" dirty="0">
                <a:solidFill>
                  <a:schemeClr val="bg1">
                    <a:lumMod val="75000"/>
                  </a:schemeClr>
                </a:solidFill>
              </a:rPr>
              <a:t> components of innovation." In </a:t>
            </a:r>
            <a:r>
              <a:rPr lang="en-US" sz="800" i="1" dirty="0">
                <a:solidFill>
                  <a:schemeClr val="bg1">
                    <a:lumMod val="75000"/>
                  </a:schemeClr>
                </a:solidFill>
              </a:rPr>
              <a:t>ISPIM Innovation Symposium</a:t>
            </a:r>
            <a:r>
              <a:rPr lang="en-US" sz="800" dirty="0">
                <a:solidFill>
                  <a:schemeClr val="bg1">
                    <a:lumMod val="75000"/>
                  </a:schemeClr>
                </a:solidFill>
              </a:rPr>
              <a:t>, The International Society for Professional Innovation Management (ISPIM), 2016.</a:t>
            </a:r>
          </a:p>
        </p:txBody>
      </p:sp>
    </p:spTree>
    <p:extLst>
      <p:ext uri="{BB962C8B-B14F-4D97-AF65-F5344CB8AC3E}">
        <p14:creationId xmlns:p14="http://schemas.microsoft.com/office/powerpoint/2010/main" val="42700798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05162"/>
          </a:xfrm>
        </p:spPr>
        <p:txBody>
          <a:bodyPr>
            <a:normAutofit fontScale="90000"/>
          </a:bodyPr>
          <a:lstStyle/>
          <a:p>
            <a:r>
              <a:rPr lang="en-US" sz="12000" dirty="0">
                <a:solidFill>
                  <a:srgbClr val="FF0000"/>
                </a:solidFill>
              </a:rPr>
              <a:t>Innovation</a:t>
            </a:r>
            <a:br>
              <a:rPr lang="en-US" dirty="0">
                <a:solidFill>
                  <a:schemeClr val="accent1"/>
                </a:solidFill>
              </a:rPr>
            </a:br>
            <a:r>
              <a:rPr lang="en-US" sz="6000" dirty="0">
                <a:solidFill>
                  <a:schemeClr val="accent1"/>
                </a:solidFill>
              </a:rPr>
              <a:t>“a process of </a:t>
            </a:r>
            <a:br>
              <a:rPr lang="en-US" sz="6000" dirty="0">
                <a:solidFill>
                  <a:schemeClr val="accent1"/>
                </a:solidFill>
              </a:rPr>
            </a:br>
            <a:r>
              <a:rPr lang="en-US" sz="6000" dirty="0">
                <a:solidFill>
                  <a:srgbClr val="FF0000"/>
                </a:solidFill>
              </a:rPr>
              <a:t>searching</a:t>
            </a:r>
            <a:r>
              <a:rPr lang="en-US" sz="6000" dirty="0">
                <a:solidFill>
                  <a:schemeClr val="accent1"/>
                </a:solidFill>
              </a:rPr>
              <a:t> and </a:t>
            </a:r>
            <a:r>
              <a:rPr lang="en-US" sz="6000" dirty="0">
                <a:solidFill>
                  <a:srgbClr val="FF0000"/>
                </a:solidFill>
              </a:rPr>
              <a:t>recombining</a:t>
            </a:r>
            <a:r>
              <a:rPr lang="en-US" sz="6000" dirty="0">
                <a:solidFill>
                  <a:schemeClr val="accent1"/>
                </a:solidFill>
              </a:rPr>
              <a:t> </a:t>
            </a:r>
            <a:br>
              <a:rPr lang="en-US" sz="6000" dirty="0">
                <a:solidFill>
                  <a:schemeClr val="accent1"/>
                </a:solidFill>
              </a:rPr>
            </a:br>
            <a:r>
              <a:rPr lang="en-US" sz="6000" dirty="0">
                <a:solidFill>
                  <a:schemeClr val="accent1"/>
                </a:solidFill>
              </a:rPr>
              <a:t>existing knowledge elements”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sp>
        <p:nvSpPr>
          <p:cNvPr id="5" name="Rectangle 4"/>
          <p:cNvSpPr/>
          <p:nvPr/>
        </p:nvSpPr>
        <p:spPr>
          <a:xfrm>
            <a:off x="1981200" y="6453336"/>
            <a:ext cx="813690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Savino</a:t>
            </a:r>
            <a:r>
              <a:rPr lang="en-US" sz="1000" dirty="0">
                <a:solidFill>
                  <a:schemeClr val="bg1">
                    <a:lumMod val="75000"/>
                  </a:schemeClr>
                </a:solidFill>
              </a:rPr>
              <a:t>, </a:t>
            </a:r>
            <a:r>
              <a:rPr lang="en-US" sz="1000" dirty="0" err="1">
                <a:solidFill>
                  <a:schemeClr val="bg1">
                    <a:lumMod val="75000"/>
                  </a:schemeClr>
                </a:solidFill>
              </a:rPr>
              <a:t>Tommaso</a:t>
            </a:r>
            <a:r>
              <a:rPr lang="en-US" sz="1000" dirty="0">
                <a:solidFill>
                  <a:schemeClr val="bg1">
                    <a:lumMod val="75000"/>
                  </a:schemeClr>
                </a:solidFill>
              </a:rPr>
              <a:t>, Antonio </a:t>
            </a:r>
            <a:r>
              <a:rPr lang="en-US" sz="1000" dirty="0" err="1">
                <a:solidFill>
                  <a:schemeClr val="bg1">
                    <a:lumMod val="75000"/>
                  </a:schemeClr>
                </a:solidFill>
              </a:rPr>
              <a:t>Messeni</a:t>
            </a:r>
            <a:r>
              <a:rPr lang="en-US" sz="1000" dirty="0">
                <a:solidFill>
                  <a:schemeClr val="bg1">
                    <a:lumMod val="75000"/>
                  </a:schemeClr>
                </a:solidFill>
              </a:rPr>
              <a:t> </a:t>
            </a:r>
            <a:r>
              <a:rPr lang="en-US" sz="1000" dirty="0" err="1">
                <a:solidFill>
                  <a:schemeClr val="bg1">
                    <a:lumMod val="75000"/>
                  </a:schemeClr>
                </a:solidFill>
              </a:rPr>
              <a:t>Petruzzelli</a:t>
            </a:r>
            <a:r>
              <a:rPr lang="en-US" sz="1000" dirty="0">
                <a:solidFill>
                  <a:schemeClr val="bg1">
                    <a:lumMod val="75000"/>
                  </a:schemeClr>
                </a:solidFill>
              </a:rPr>
              <a:t>, and Vito Albino. "Search and recombination process to innovate: </a:t>
            </a:r>
            <a:br>
              <a:rPr lang="en-US" sz="1000" dirty="0">
                <a:solidFill>
                  <a:schemeClr val="bg1">
                    <a:lumMod val="75000"/>
                  </a:schemeClr>
                </a:solidFill>
              </a:rPr>
            </a:br>
            <a:r>
              <a:rPr lang="en-US" sz="1000" dirty="0">
                <a:solidFill>
                  <a:schemeClr val="bg1">
                    <a:lumMod val="75000"/>
                  </a:schemeClr>
                </a:solidFill>
              </a:rPr>
              <a:t>A review of the empirical evidence and a research agenda." International Journal of Management Reviews (2017).</a:t>
            </a:r>
          </a:p>
        </p:txBody>
      </p:sp>
    </p:spTree>
    <p:extLst>
      <p:ext uri="{BB962C8B-B14F-4D97-AF65-F5344CB8AC3E}">
        <p14:creationId xmlns:p14="http://schemas.microsoft.com/office/powerpoint/2010/main" val="3265740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16632"/>
            <a:ext cx="8856984" cy="904074"/>
          </a:xfrm>
        </p:spPr>
        <p:txBody>
          <a:bodyPr>
            <a:normAutofit fontScale="90000"/>
          </a:bodyPr>
          <a:lstStyle/>
          <a:p>
            <a:r>
              <a:rPr lang="en-US" sz="2800" dirty="0">
                <a:solidFill>
                  <a:srgbClr val="FF0000"/>
                </a:solidFill>
              </a:rPr>
              <a:t>Search</a:t>
            </a:r>
            <a:r>
              <a:rPr lang="en-US" sz="2800" dirty="0">
                <a:solidFill>
                  <a:schemeClr val="accent1"/>
                </a:solidFill>
              </a:rPr>
              <a:t> and </a:t>
            </a:r>
            <a:r>
              <a:rPr lang="en-US" sz="2800" dirty="0">
                <a:solidFill>
                  <a:srgbClr val="FF0000"/>
                </a:solidFill>
              </a:rPr>
              <a:t>recombination</a:t>
            </a:r>
            <a:r>
              <a:rPr lang="en-US" sz="2800" dirty="0">
                <a:solidFill>
                  <a:schemeClr val="accent1"/>
                </a:solidFill>
              </a:rPr>
              <a:t> process to </a:t>
            </a:r>
            <a:r>
              <a:rPr lang="en-US" sz="2800" dirty="0">
                <a:solidFill>
                  <a:srgbClr val="FF0000"/>
                </a:solidFill>
              </a:rPr>
              <a:t>innovate</a:t>
            </a:r>
            <a:r>
              <a:rPr lang="en-US" sz="2800" dirty="0">
                <a:solidFill>
                  <a:schemeClr val="accent1"/>
                </a:solidFill>
              </a:rPr>
              <a:t>: </a:t>
            </a:r>
            <a:br>
              <a:rPr lang="en-US" sz="2800" dirty="0">
                <a:solidFill>
                  <a:schemeClr val="accent1"/>
                </a:solidFill>
              </a:rPr>
            </a:br>
            <a:r>
              <a:rPr lang="en-US" sz="2800" dirty="0">
                <a:solidFill>
                  <a:schemeClr val="accent1"/>
                </a:solidFill>
              </a:rPr>
              <a:t>A review of the empirical evidence and a research agenda</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pic>
        <p:nvPicPr>
          <p:cNvPr id="5" name="Picture 4"/>
          <p:cNvPicPr>
            <a:picLocks noChangeAspect="1"/>
          </p:cNvPicPr>
          <p:nvPr/>
        </p:nvPicPr>
        <p:blipFill>
          <a:blip r:embed="rId2"/>
          <a:stretch>
            <a:fillRect/>
          </a:stretch>
        </p:blipFill>
        <p:spPr>
          <a:xfrm>
            <a:off x="3009900" y="1132036"/>
            <a:ext cx="6172200" cy="5321300"/>
          </a:xfrm>
          <a:prstGeom prst="rect">
            <a:avLst/>
          </a:prstGeom>
        </p:spPr>
      </p:pic>
      <p:sp>
        <p:nvSpPr>
          <p:cNvPr id="6" name="Rectangle 5"/>
          <p:cNvSpPr/>
          <p:nvPr/>
        </p:nvSpPr>
        <p:spPr>
          <a:xfrm>
            <a:off x="1981200" y="6453336"/>
            <a:ext cx="813690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Savino</a:t>
            </a:r>
            <a:r>
              <a:rPr lang="en-US" sz="1000" dirty="0">
                <a:solidFill>
                  <a:schemeClr val="bg1">
                    <a:lumMod val="75000"/>
                  </a:schemeClr>
                </a:solidFill>
              </a:rPr>
              <a:t>, </a:t>
            </a:r>
            <a:r>
              <a:rPr lang="en-US" sz="1000" dirty="0" err="1">
                <a:solidFill>
                  <a:schemeClr val="bg1">
                    <a:lumMod val="75000"/>
                  </a:schemeClr>
                </a:solidFill>
              </a:rPr>
              <a:t>Tommaso</a:t>
            </a:r>
            <a:r>
              <a:rPr lang="en-US" sz="1000" dirty="0">
                <a:solidFill>
                  <a:schemeClr val="bg1">
                    <a:lumMod val="75000"/>
                  </a:schemeClr>
                </a:solidFill>
              </a:rPr>
              <a:t>, Antonio </a:t>
            </a:r>
            <a:r>
              <a:rPr lang="en-US" sz="1000" dirty="0" err="1">
                <a:solidFill>
                  <a:schemeClr val="bg1">
                    <a:lumMod val="75000"/>
                  </a:schemeClr>
                </a:solidFill>
              </a:rPr>
              <a:t>Messeni</a:t>
            </a:r>
            <a:r>
              <a:rPr lang="en-US" sz="1000" dirty="0">
                <a:solidFill>
                  <a:schemeClr val="bg1">
                    <a:lumMod val="75000"/>
                  </a:schemeClr>
                </a:solidFill>
              </a:rPr>
              <a:t> </a:t>
            </a:r>
            <a:r>
              <a:rPr lang="en-US" sz="1000" dirty="0" err="1">
                <a:solidFill>
                  <a:schemeClr val="bg1">
                    <a:lumMod val="75000"/>
                  </a:schemeClr>
                </a:solidFill>
              </a:rPr>
              <a:t>Petruzzelli</a:t>
            </a:r>
            <a:r>
              <a:rPr lang="en-US" sz="1000" dirty="0">
                <a:solidFill>
                  <a:schemeClr val="bg1">
                    <a:lumMod val="75000"/>
                  </a:schemeClr>
                </a:solidFill>
              </a:rPr>
              <a:t>, and Vito Albino. "Search and recombination process to innovate: </a:t>
            </a:r>
            <a:br>
              <a:rPr lang="en-US" sz="1000" dirty="0">
                <a:solidFill>
                  <a:schemeClr val="bg1">
                    <a:lumMod val="75000"/>
                  </a:schemeClr>
                </a:solidFill>
              </a:rPr>
            </a:br>
            <a:r>
              <a:rPr lang="en-US" sz="1000" dirty="0">
                <a:solidFill>
                  <a:schemeClr val="bg1">
                    <a:lumMod val="75000"/>
                  </a:schemeClr>
                </a:solidFill>
              </a:rPr>
              <a:t>A review of the empirical evidence and a research agenda." International Journal of Management Reviews (2017).</a:t>
            </a:r>
          </a:p>
        </p:txBody>
      </p:sp>
    </p:spTree>
    <p:extLst>
      <p:ext uri="{BB962C8B-B14F-4D97-AF65-F5344CB8AC3E}">
        <p14:creationId xmlns:p14="http://schemas.microsoft.com/office/powerpoint/2010/main" val="21371272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05162"/>
          </a:xfrm>
        </p:spPr>
        <p:txBody>
          <a:bodyPr/>
          <a:lstStyle/>
          <a:p>
            <a:r>
              <a:rPr lang="en-US" sz="7200" dirty="0">
                <a:solidFill>
                  <a:srgbClr val="FF0000"/>
                </a:solidFill>
              </a:rPr>
              <a:t>Innovation</a:t>
            </a:r>
            <a:r>
              <a:rPr lang="en-US" sz="7200" dirty="0">
                <a:solidFill>
                  <a:schemeClr val="accent1"/>
                </a:solidFill>
              </a:rPr>
              <a:t> Research </a:t>
            </a:r>
            <a:br>
              <a:rPr lang="en-US" sz="7200" dirty="0">
                <a:solidFill>
                  <a:schemeClr val="accent1"/>
                </a:solidFill>
              </a:rPr>
            </a:br>
            <a:r>
              <a:rPr lang="en-US" sz="6000" dirty="0">
                <a:solidFill>
                  <a:schemeClr val="accent1"/>
                </a:solidFill>
              </a:rPr>
              <a:t>in </a:t>
            </a:r>
            <a:br>
              <a:rPr lang="en-US" sz="6000" dirty="0">
                <a:solidFill>
                  <a:schemeClr val="accent1"/>
                </a:solidFill>
              </a:rPr>
            </a:br>
            <a:r>
              <a:rPr lang="en-US" sz="6000" dirty="0">
                <a:solidFill>
                  <a:schemeClr val="accent1"/>
                </a:solidFill>
              </a:rPr>
              <a:t>Economics, </a:t>
            </a:r>
            <a:br>
              <a:rPr lang="en-US" sz="6000" dirty="0">
                <a:solidFill>
                  <a:schemeClr val="accent1"/>
                </a:solidFill>
              </a:rPr>
            </a:br>
            <a:r>
              <a:rPr lang="en-US" sz="6000" dirty="0">
                <a:solidFill>
                  <a:schemeClr val="accent1"/>
                </a:solidFill>
              </a:rPr>
              <a:t>Sociology and Technology Management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sp>
        <p:nvSpPr>
          <p:cNvPr id="6" name="Rectangle 5"/>
          <p:cNvSpPr/>
          <p:nvPr/>
        </p:nvSpPr>
        <p:spPr>
          <a:xfrm>
            <a:off x="2531604" y="6457890"/>
            <a:ext cx="712879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Gopalakrishnan</a:t>
            </a:r>
            <a:r>
              <a:rPr lang="en-US" sz="1000" dirty="0">
                <a:solidFill>
                  <a:schemeClr val="bg1">
                    <a:lumMod val="75000"/>
                  </a:schemeClr>
                </a:solidFill>
              </a:rPr>
              <a:t>, Shanti, and </a:t>
            </a:r>
            <a:r>
              <a:rPr lang="en-US" sz="1000" dirty="0" err="1">
                <a:solidFill>
                  <a:schemeClr val="bg1">
                    <a:lumMod val="75000"/>
                  </a:schemeClr>
                </a:solidFill>
              </a:rPr>
              <a:t>Fariborz</a:t>
            </a:r>
            <a:r>
              <a:rPr lang="en-US" sz="1000" dirty="0">
                <a:solidFill>
                  <a:schemeClr val="bg1">
                    <a:lumMod val="75000"/>
                  </a:schemeClr>
                </a:solidFill>
              </a:rPr>
              <a:t> </a:t>
            </a:r>
            <a:r>
              <a:rPr lang="en-US" sz="1000" dirty="0" err="1">
                <a:solidFill>
                  <a:schemeClr val="bg1">
                    <a:lumMod val="75000"/>
                  </a:schemeClr>
                </a:solidFill>
              </a:rPr>
              <a:t>Damanpour</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"A review of innovation research in economics, sociology and technology management." </a:t>
            </a:r>
            <a:r>
              <a:rPr lang="en-US" sz="1000" i="1" dirty="0">
                <a:solidFill>
                  <a:schemeClr val="bg1">
                    <a:lumMod val="75000"/>
                  </a:schemeClr>
                </a:solidFill>
              </a:rPr>
              <a:t>Omega</a:t>
            </a:r>
            <a:r>
              <a:rPr lang="en-US" sz="1000" dirty="0">
                <a:solidFill>
                  <a:schemeClr val="bg1">
                    <a:lumMod val="75000"/>
                  </a:schemeClr>
                </a:solidFill>
              </a:rPr>
              <a:t> 25, no. 1 (1997): 15-28.</a:t>
            </a:r>
          </a:p>
        </p:txBody>
      </p:sp>
    </p:spTree>
    <p:extLst>
      <p:ext uri="{BB962C8B-B14F-4D97-AF65-F5344CB8AC3E}">
        <p14:creationId xmlns:p14="http://schemas.microsoft.com/office/powerpoint/2010/main" val="370030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Tree>
    <p:extLst>
      <p:ext uri="{BB962C8B-B14F-4D97-AF65-F5344CB8AC3E}">
        <p14:creationId xmlns:p14="http://schemas.microsoft.com/office/powerpoint/2010/main" val="40788803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16632"/>
            <a:ext cx="8568952" cy="1332836"/>
          </a:xfrm>
        </p:spPr>
        <p:txBody>
          <a:bodyPr/>
          <a:lstStyle/>
          <a:p>
            <a:r>
              <a:rPr lang="en-US" sz="3600" dirty="0">
                <a:solidFill>
                  <a:schemeClr val="accent1"/>
                </a:solidFill>
              </a:rPr>
              <a:t>Innovation Research in Economics, Sociology and Technology Management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sp>
        <p:nvSpPr>
          <p:cNvPr id="5" name="Rectangle 4"/>
          <p:cNvSpPr/>
          <p:nvPr/>
        </p:nvSpPr>
        <p:spPr>
          <a:xfrm>
            <a:off x="2531604" y="6457890"/>
            <a:ext cx="712879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Gopalakrishnan</a:t>
            </a:r>
            <a:r>
              <a:rPr lang="en-US" sz="1000" dirty="0">
                <a:solidFill>
                  <a:schemeClr val="bg1">
                    <a:lumMod val="75000"/>
                  </a:schemeClr>
                </a:solidFill>
              </a:rPr>
              <a:t>, Shanti, and </a:t>
            </a:r>
            <a:r>
              <a:rPr lang="en-US" sz="1000" dirty="0" err="1">
                <a:solidFill>
                  <a:schemeClr val="bg1">
                    <a:lumMod val="75000"/>
                  </a:schemeClr>
                </a:solidFill>
              </a:rPr>
              <a:t>Fariborz</a:t>
            </a:r>
            <a:r>
              <a:rPr lang="en-US" sz="1000" dirty="0">
                <a:solidFill>
                  <a:schemeClr val="bg1">
                    <a:lumMod val="75000"/>
                  </a:schemeClr>
                </a:solidFill>
              </a:rPr>
              <a:t> </a:t>
            </a:r>
            <a:r>
              <a:rPr lang="en-US" sz="1000" dirty="0" err="1">
                <a:solidFill>
                  <a:schemeClr val="bg1">
                    <a:lumMod val="75000"/>
                  </a:schemeClr>
                </a:solidFill>
              </a:rPr>
              <a:t>Damanpour</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"A review of innovation research in economics, sociology and technology management." </a:t>
            </a:r>
            <a:r>
              <a:rPr lang="en-US" sz="1000" i="1" dirty="0">
                <a:solidFill>
                  <a:schemeClr val="bg1">
                    <a:lumMod val="75000"/>
                  </a:schemeClr>
                </a:solidFill>
              </a:rPr>
              <a:t>Omega</a:t>
            </a:r>
            <a:r>
              <a:rPr lang="en-US" sz="1000" dirty="0">
                <a:solidFill>
                  <a:schemeClr val="bg1">
                    <a:lumMod val="75000"/>
                  </a:schemeClr>
                </a:solidFill>
              </a:rPr>
              <a:t> 25, no. 1 (1997): 15-28.</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044" y="1449468"/>
            <a:ext cx="11094171" cy="5008422"/>
          </a:xfrm>
          <a:prstGeom prst="rect">
            <a:avLst/>
          </a:prstGeom>
        </p:spPr>
      </p:pic>
    </p:spTree>
    <p:extLst>
      <p:ext uri="{BB962C8B-B14F-4D97-AF65-F5344CB8AC3E}">
        <p14:creationId xmlns:p14="http://schemas.microsoft.com/office/powerpoint/2010/main" val="17207453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26"/>
            <a:ext cx="8229600" cy="6366977"/>
          </a:xfrm>
        </p:spPr>
        <p:txBody>
          <a:bodyPr/>
          <a:lstStyle/>
          <a:p>
            <a:r>
              <a:rPr lang="en-US" sz="7200" dirty="0">
                <a:solidFill>
                  <a:schemeClr val="accent1"/>
                </a:solidFill>
              </a:rPr>
              <a:t> Business, </a:t>
            </a:r>
            <a:br>
              <a:rPr lang="en-US" sz="7200" dirty="0">
                <a:solidFill>
                  <a:schemeClr val="accent1"/>
                </a:solidFill>
              </a:rPr>
            </a:br>
            <a:r>
              <a:rPr lang="en-US" sz="7200" dirty="0">
                <a:solidFill>
                  <a:srgbClr val="FF0000"/>
                </a:solidFill>
              </a:rPr>
              <a:t>Innovation</a:t>
            </a:r>
            <a:r>
              <a:rPr lang="en-US" sz="7200" dirty="0">
                <a:solidFill>
                  <a:schemeClr val="accent1"/>
                </a:solidFill>
              </a:rPr>
              <a:t>, </a:t>
            </a:r>
            <a:br>
              <a:rPr lang="en-US" sz="7200" dirty="0">
                <a:solidFill>
                  <a:schemeClr val="accent1"/>
                </a:solidFill>
              </a:rPr>
            </a:br>
            <a:r>
              <a:rPr lang="en-US" sz="7200" dirty="0">
                <a:solidFill>
                  <a:schemeClr val="accent1"/>
                </a:solidFill>
              </a:rPr>
              <a:t>and </a:t>
            </a:r>
            <a:br>
              <a:rPr lang="en-US" sz="7200" dirty="0">
                <a:solidFill>
                  <a:schemeClr val="accent1"/>
                </a:solidFill>
              </a:rPr>
            </a:br>
            <a:r>
              <a:rPr lang="en-US" sz="7200" dirty="0">
                <a:solidFill>
                  <a:schemeClr val="accent1"/>
                </a:solidFill>
              </a:rPr>
              <a:t>Knowledge </a:t>
            </a:r>
            <a:br>
              <a:rPr lang="en-US" sz="7200" dirty="0">
                <a:solidFill>
                  <a:schemeClr val="accent1"/>
                </a:solidFill>
              </a:rPr>
            </a:br>
            <a:r>
              <a:rPr lang="en-US" sz="7200" dirty="0">
                <a:solidFill>
                  <a:schemeClr val="accent1"/>
                </a:solidFill>
              </a:rPr>
              <a:t>Ecosystems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Tree>
    <p:extLst>
      <p:ext uri="{BB962C8B-B14F-4D97-AF65-F5344CB8AC3E}">
        <p14:creationId xmlns:p14="http://schemas.microsoft.com/office/powerpoint/2010/main" val="8589659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26"/>
            <a:ext cx="8229600" cy="916803"/>
          </a:xfrm>
        </p:spPr>
        <p:txBody>
          <a:bodyPr>
            <a:normAutofit fontScale="90000"/>
          </a:bodyPr>
          <a:lstStyle/>
          <a:p>
            <a:r>
              <a:rPr lang="en-US" sz="3200" dirty="0">
                <a:solidFill>
                  <a:schemeClr val="accent1"/>
                </a:solidFill>
              </a:rPr>
              <a:t> Business, Innovation, and Knowledge Ecosystems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7649" y="1089386"/>
            <a:ext cx="6464305" cy="5388402"/>
          </a:xfrm>
          <a:prstGeom prst="rect">
            <a:avLst/>
          </a:prstGeom>
        </p:spPr>
      </p:pic>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Tree>
    <p:extLst>
      <p:ext uri="{BB962C8B-B14F-4D97-AF65-F5344CB8AC3E}">
        <p14:creationId xmlns:p14="http://schemas.microsoft.com/office/powerpoint/2010/main" val="7388002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graphicFrame>
        <p:nvGraphicFramePr>
          <p:cNvPr id="5" name="Table 4"/>
          <p:cNvGraphicFramePr>
            <a:graphicFrameLocks noGrp="1"/>
          </p:cNvGraphicFramePr>
          <p:nvPr/>
        </p:nvGraphicFramePr>
        <p:xfrm>
          <a:off x="1757518" y="1363200"/>
          <a:ext cx="8676964" cy="5018128"/>
        </p:xfrm>
        <a:graphic>
          <a:graphicData uri="http://schemas.openxmlformats.org/drawingml/2006/table">
            <a:tbl>
              <a:tblPr>
                <a:tableStyleId>{5C22544A-7EE6-4342-B048-85BDC9FD1C3A}</a:tableStyleId>
              </a:tblPr>
              <a:tblGrid>
                <a:gridCol w="1348940">
                  <a:extLst>
                    <a:ext uri="{9D8B030D-6E8A-4147-A177-3AD203B41FA5}">
                      <a16:colId xmlns:a16="http://schemas.microsoft.com/office/drawing/2014/main" val="20000"/>
                    </a:ext>
                  </a:extLst>
                </a:gridCol>
                <a:gridCol w="2260386">
                  <a:extLst>
                    <a:ext uri="{9D8B030D-6E8A-4147-A177-3AD203B41FA5}">
                      <a16:colId xmlns:a16="http://schemas.microsoft.com/office/drawing/2014/main" val="20001"/>
                    </a:ext>
                  </a:extLst>
                </a:gridCol>
                <a:gridCol w="2479133">
                  <a:extLst>
                    <a:ext uri="{9D8B030D-6E8A-4147-A177-3AD203B41FA5}">
                      <a16:colId xmlns:a16="http://schemas.microsoft.com/office/drawing/2014/main" val="20002"/>
                    </a:ext>
                  </a:extLst>
                </a:gridCol>
                <a:gridCol w="2588505">
                  <a:extLst>
                    <a:ext uri="{9D8B030D-6E8A-4147-A177-3AD203B41FA5}">
                      <a16:colId xmlns:a16="http://schemas.microsoft.com/office/drawing/2014/main" val="20003"/>
                    </a:ext>
                  </a:extLst>
                </a:gridCol>
              </a:tblGrid>
              <a:tr h="448924">
                <a:tc>
                  <a:txBody>
                    <a:bodyPr/>
                    <a:lstStyle/>
                    <a:p>
                      <a:pPr algn="l" fontAlgn="b"/>
                      <a:endParaRPr lang="en-US" sz="1400" b="0" i="0" u="none" strike="noStrike" dirty="0">
                        <a:solidFill>
                          <a:srgbClr val="666666"/>
                        </a:solidFill>
                        <a:effectLst/>
                        <a:latin typeface="Verdana" charset="0"/>
                      </a:endParaRPr>
                    </a:p>
                  </a:txBody>
                  <a:tcPr marL="5477" marR="5477" marT="10953" marB="10953" anchor="ctr"/>
                </a:tc>
                <a:tc>
                  <a:txBody>
                    <a:bodyPr/>
                    <a:lstStyle/>
                    <a:p>
                      <a:pPr algn="ctr" fontAlgn="b"/>
                      <a:r>
                        <a:rPr lang="en-US" sz="1800" b="1" u="none" strike="noStrike" dirty="0">
                          <a:effectLst/>
                        </a:rPr>
                        <a:t>Business Ecosystems</a:t>
                      </a:r>
                      <a:endParaRPr lang="en-US" sz="1800" b="1" i="0" u="none" strike="noStrike" dirty="0">
                        <a:solidFill>
                          <a:srgbClr val="666666"/>
                        </a:solidFill>
                        <a:effectLst/>
                        <a:latin typeface="Verdana" charset="0"/>
                      </a:endParaRPr>
                    </a:p>
                  </a:txBody>
                  <a:tcPr marL="5477" marR="5477" marT="10953" marB="10953" anchor="ctr">
                    <a:solidFill>
                      <a:srgbClr val="FFC000"/>
                    </a:solidFill>
                  </a:tcPr>
                </a:tc>
                <a:tc>
                  <a:txBody>
                    <a:bodyPr/>
                    <a:lstStyle/>
                    <a:p>
                      <a:pPr algn="ctr" fontAlgn="b"/>
                      <a:r>
                        <a:rPr lang="en-US" sz="2000" b="1" u="none" strike="noStrike" dirty="0">
                          <a:solidFill>
                            <a:srgbClr val="FF0000"/>
                          </a:solidFill>
                          <a:effectLst/>
                        </a:rPr>
                        <a:t>Innovation Ecosystems</a:t>
                      </a:r>
                      <a:endParaRPr lang="en-US" sz="2000" b="1" i="0" u="none" strike="noStrike" dirty="0">
                        <a:solidFill>
                          <a:srgbClr val="FF0000"/>
                        </a:solidFill>
                        <a:effectLst/>
                        <a:latin typeface="Verdana" charset="0"/>
                      </a:endParaRPr>
                    </a:p>
                  </a:txBody>
                  <a:tcPr marL="5477" marR="5477" marT="10953" marB="10953" anchor="ctr">
                    <a:solidFill>
                      <a:srgbClr val="FFC000"/>
                    </a:solidFill>
                  </a:tcPr>
                </a:tc>
                <a:tc>
                  <a:txBody>
                    <a:bodyPr/>
                    <a:lstStyle/>
                    <a:p>
                      <a:pPr algn="ctr" fontAlgn="b"/>
                      <a:r>
                        <a:rPr lang="en-US" sz="1800" b="1" u="none" strike="noStrike" dirty="0">
                          <a:effectLst/>
                        </a:rPr>
                        <a:t>Knowledge Ecosystems</a:t>
                      </a:r>
                      <a:endParaRPr lang="en-US" sz="1800" b="1" i="0" u="none" strike="noStrike" dirty="0">
                        <a:solidFill>
                          <a:srgbClr val="666666"/>
                        </a:solidFill>
                        <a:effectLst/>
                        <a:latin typeface="Verdana" charset="0"/>
                      </a:endParaRPr>
                    </a:p>
                  </a:txBody>
                  <a:tcPr marL="5477" marR="5477" marT="10953" marB="10953" anchor="ctr">
                    <a:solidFill>
                      <a:srgbClr val="FFC000"/>
                    </a:solidFill>
                  </a:tcPr>
                </a:tc>
                <a:extLst>
                  <a:ext uri="{0D108BD9-81ED-4DB2-BD59-A6C34878D82A}">
                    <a16:rowId xmlns:a16="http://schemas.microsoft.com/office/drawing/2014/main" val="10000"/>
                  </a:ext>
                </a:extLst>
              </a:tr>
              <a:tr h="762974">
                <a:tc>
                  <a:txBody>
                    <a:bodyPr/>
                    <a:lstStyle/>
                    <a:p>
                      <a:pPr algn="ctr" fontAlgn="b"/>
                      <a:r>
                        <a:rPr lang="en-US" sz="1800" b="1" u="none" strike="noStrike" dirty="0">
                          <a:effectLst/>
                        </a:rPr>
                        <a:t>Baseline of Ecosystem</a:t>
                      </a:r>
                      <a:endParaRPr lang="en-US" sz="1800" b="1"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1600" u="none" strike="noStrike" dirty="0">
                          <a:effectLst/>
                        </a:rPr>
                        <a:t>Resource exploitation for customer value</a:t>
                      </a:r>
                      <a:endParaRPr lang="en-US" sz="1600" b="0"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2000" b="1" u="none" strike="noStrike" dirty="0">
                          <a:solidFill>
                            <a:srgbClr val="FF0000"/>
                          </a:solidFill>
                          <a:effectLst/>
                        </a:rPr>
                        <a:t>Co-creation of innovation</a:t>
                      </a:r>
                      <a:endParaRPr lang="en-US" sz="2000" b="1" i="0" u="none" strike="noStrike" dirty="0">
                        <a:solidFill>
                          <a:srgbClr val="FF0000"/>
                        </a:solidFill>
                        <a:effectLst/>
                        <a:latin typeface="Verdana" charset="0"/>
                      </a:endParaRPr>
                    </a:p>
                  </a:txBody>
                  <a:tcPr marL="5477" marR="5477" marT="10953" marB="10953" anchor="ctr">
                    <a:solidFill>
                      <a:schemeClr val="accent3">
                        <a:lumMod val="60000"/>
                        <a:lumOff val="40000"/>
                      </a:schemeClr>
                    </a:solidFill>
                  </a:tcPr>
                </a:tc>
                <a:tc>
                  <a:txBody>
                    <a:bodyPr/>
                    <a:lstStyle/>
                    <a:p>
                      <a:pPr algn="ctr" fontAlgn="b"/>
                      <a:r>
                        <a:rPr lang="en-US" sz="1600" u="none" strike="noStrike" dirty="0">
                          <a:effectLst/>
                        </a:rPr>
                        <a:t>Knowledge exploration</a:t>
                      </a:r>
                      <a:endParaRPr lang="en-US" sz="1600" b="0" i="0" u="none" strike="noStrike" dirty="0">
                        <a:solidFill>
                          <a:srgbClr val="666666"/>
                        </a:solidFill>
                        <a:effectLst/>
                        <a:latin typeface="Verdana" charset="0"/>
                      </a:endParaRPr>
                    </a:p>
                  </a:txBody>
                  <a:tcPr marL="5477" marR="5477" marT="10953" marB="10953" anchor="ctr">
                    <a:solidFill>
                      <a:schemeClr val="accent3">
                        <a:lumMod val="60000"/>
                        <a:lumOff val="40000"/>
                      </a:schemeClr>
                    </a:solidFill>
                  </a:tcPr>
                </a:tc>
                <a:extLst>
                  <a:ext uri="{0D108BD9-81ED-4DB2-BD59-A6C34878D82A}">
                    <a16:rowId xmlns:a16="http://schemas.microsoft.com/office/drawing/2014/main" val="10001"/>
                  </a:ext>
                </a:extLst>
              </a:tr>
              <a:tr h="1162168">
                <a:tc>
                  <a:txBody>
                    <a:bodyPr/>
                    <a:lstStyle/>
                    <a:p>
                      <a:pPr algn="ctr" fontAlgn="b"/>
                      <a:r>
                        <a:rPr lang="en-US" sz="1800" b="1" u="none" strike="noStrike" dirty="0">
                          <a:effectLst/>
                        </a:rPr>
                        <a:t>Relationships and Connectivity</a:t>
                      </a:r>
                      <a:endParaRPr lang="en-US" sz="1800" b="1"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Global business relationships both competitive and co-operative</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Geographically clustered actors, different levels of collaboration and openness</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tc>
                  <a:txBody>
                    <a:bodyPr/>
                    <a:lstStyle/>
                    <a:p>
                      <a:pPr algn="ctr" fontAlgn="b"/>
                      <a:r>
                        <a:rPr lang="en-US" sz="1400" u="none" strike="noStrike" dirty="0">
                          <a:effectLst/>
                        </a:rPr>
                        <a:t>Decentralized and disturbed knowledge nodes, synergies through knowledge exchange</a:t>
                      </a:r>
                      <a:endParaRPr lang="en-US" sz="1400" b="0" i="0" u="none" strike="noStrike" dirty="0">
                        <a:solidFill>
                          <a:srgbClr val="666666"/>
                        </a:solidFill>
                        <a:effectLst/>
                        <a:latin typeface="Verdana" charset="0"/>
                      </a:endParaRPr>
                    </a:p>
                  </a:txBody>
                  <a:tcPr marL="5477" marR="5477" marT="10953" marB="10953" anchor="ctr">
                    <a:solidFill>
                      <a:schemeClr val="accent5">
                        <a:lumMod val="40000"/>
                        <a:lumOff val="60000"/>
                      </a:schemeClr>
                    </a:solidFill>
                  </a:tcPr>
                </a:tc>
                <a:extLst>
                  <a:ext uri="{0D108BD9-81ED-4DB2-BD59-A6C34878D82A}">
                    <a16:rowId xmlns:a16="http://schemas.microsoft.com/office/drawing/2014/main" val="10002"/>
                  </a:ext>
                </a:extLst>
              </a:tr>
              <a:tr h="1122304">
                <a:tc>
                  <a:txBody>
                    <a:bodyPr/>
                    <a:lstStyle/>
                    <a:p>
                      <a:pPr algn="ctr" fontAlgn="b"/>
                      <a:r>
                        <a:rPr lang="en-US" sz="1800" b="1" u="none" strike="noStrike" dirty="0">
                          <a:solidFill>
                            <a:srgbClr val="FF0000"/>
                          </a:solidFill>
                          <a:effectLst/>
                        </a:rPr>
                        <a:t>Actors and Roles</a:t>
                      </a:r>
                      <a:endParaRPr lang="en-US" sz="1800" b="1" i="0" u="none" strike="noStrike" dirty="0">
                        <a:solidFill>
                          <a:srgbClr val="FF0000"/>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400" u="none" strike="noStrike" dirty="0">
                          <a:effectLst/>
                        </a:rPr>
                        <a:t>Suppliers, customers, and focal companies as a core, other actors more loosely involved</a:t>
                      </a:r>
                      <a:endParaRPr lang="en-US" sz="1400" b="0" i="0" u="none" strike="noStrike" dirty="0">
                        <a:solidFill>
                          <a:srgbClr val="666666"/>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600" b="1" u="none" strike="noStrike" dirty="0">
                          <a:solidFill>
                            <a:srgbClr val="FF0000"/>
                          </a:solidFill>
                          <a:effectLst/>
                        </a:rPr>
                        <a:t>Innovation policymakers, </a:t>
                      </a:r>
                      <a:br>
                        <a:rPr lang="en-US" sz="1600" b="1" u="none" strike="noStrike" dirty="0">
                          <a:solidFill>
                            <a:srgbClr val="FF0000"/>
                          </a:solidFill>
                          <a:effectLst/>
                        </a:rPr>
                      </a:br>
                      <a:r>
                        <a:rPr lang="en-US" sz="1600" b="1" u="none" strike="noStrike" dirty="0">
                          <a:solidFill>
                            <a:srgbClr val="FF0000"/>
                          </a:solidFill>
                          <a:effectLst/>
                        </a:rPr>
                        <a:t>local intermediators, </a:t>
                      </a:r>
                      <a:br>
                        <a:rPr lang="en-US" sz="1600" b="1" u="none" strike="noStrike" dirty="0">
                          <a:solidFill>
                            <a:srgbClr val="FF0000"/>
                          </a:solidFill>
                          <a:effectLst/>
                        </a:rPr>
                      </a:br>
                      <a:r>
                        <a:rPr lang="en-US" sz="1600" b="1" u="none" strike="noStrike" dirty="0">
                          <a:solidFill>
                            <a:srgbClr val="FF0000"/>
                          </a:solidFill>
                          <a:effectLst/>
                        </a:rPr>
                        <a:t>innovation brokers, and </a:t>
                      </a:r>
                      <a:br>
                        <a:rPr lang="en-US" sz="1600" b="1" u="none" strike="noStrike" dirty="0">
                          <a:solidFill>
                            <a:srgbClr val="FF0000"/>
                          </a:solidFill>
                          <a:effectLst/>
                        </a:rPr>
                      </a:br>
                      <a:r>
                        <a:rPr lang="en-US" sz="1600" b="1" u="none" strike="noStrike" dirty="0">
                          <a:solidFill>
                            <a:srgbClr val="FF0000"/>
                          </a:solidFill>
                          <a:effectLst/>
                        </a:rPr>
                        <a:t>funding organizations</a:t>
                      </a:r>
                      <a:endParaRPr lang="en-US" sz="1600" b="1" i="0" u="none" strike="noStrike" dirty="0">
                        <a:solidFill>
                          <a:srgbClr val="FF0000"/>
                        </a:solidFill>
                        <a:effectLst/>
                        <a:latin typeface="Verdana" charset="0"/>
                      </a:endParaRPr>
                    </a:p>
                  </a:txBody>
                  <a:tcPr marL="5477" marR="5477" marT="10953" marB="10953" anchor="ctr">
                    <a:solidFill>
                      <a:schemeClr val="accent2">
                        <a:lumMod val="20000"/>
                        <a:lumOff val="80000"/>
                      </a:schemeClr>
                    </a:solidFill>
                  </a:tcPr>
                </a:tc>
                <a:tc>
                  <a:txBody>
                    <a:bodyPr/>
                    <a:lstStyle/>
                    <a:p>
                      <a:pPr algn="ctr" fontAlgn="b"/>
                      <a:r>
                        <a:rPr lang="en-US" sz="1400" u="none" strike="noStrike" dirty="0">
                          <a:effectLst/>
                        </a:rPr>
                        <a:t>Research institutes, innovators, and technology entrepreneurs serve as knowledge nodes</a:t>
                      </a:r>
                      <a:endParaRPr lang="en-US" sz="1400" b="0" i="0" u="none" strike="noStrike" dirty="0">
                        <a:solidFill>
                          <a:srgbClr val="666666"/>
                        </a:solidFill>
                        <a:effectLst/>
                        <a:latin typeface="Verdana" charset="0"/>
                      </a:endParaRPr>
                    </a:p>
                  </a:txBody>
                  <a:tcPr marL="5477" marR="5477" marT="10953" marB="10953" anchor="ctr">
                    <a:solidFill>
                      <a:schemeClr val="accent2">
                        <a:lumMod val="20000"/>
                        <a:lumOff val="80000"/>
                      </a:schemeClr>
                    </a:solidFill>
                  </a:tcPr>
                </a:tc>
                <a:extLst>
                  <a:ext uri="{0D108BD9-81ED-4DB2-BD59-A6C34878D82A}">
                    <a16:rowId xmlns:a16="http://schemas.microsoft.com/office/drawing/2014/main" val="10003"/>
                  </a:ext>
                </a:extLst>
              </a:tr>
              <a:tr h="1521758">
                <a:tc>
                  <a:txBody>
                    <a:bodyPr/>
                    <a:lstStyle/>
                    <a:p>
                      <a:pPr algn="ctr" fontAlgn="b"/>
                      <a:r>
                        <a:rPr lang="en-US" sz="1800" b="1" u="none" strike="noStrike" dirty="0">
                          <a:effectLst/>
                        </a:rPr>
                        <a:t>Logic of Action</a:t>
                      </a:r>
                      <a:endParaRPr lang="en-US" sz="1800" b="1"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A main actor that operates as a platform sharing resources, assets, and benefits or aggregates other actors together in the networked business operations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Geographically proximate actors interacting around hubs facilitated by intermediating actors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tc>
                  <a:txBody>
                    <a:bodyPr/>
                    <a:lstStyle/>
                    <a:p>
                      <a:pPr algn="ctr" fontAlgn="b"/>
                      <a:r>
                        <a:rPr lang="en-US" sz="1400" u="none" strike="noStrike" dirty="0">
                          <a:effectLst/>
                        </a:rPr>
                        <a:t>A large number of actors that are grouped around knowledge exchange or a central non-proprietary resource for the benefit of all actors</a:t>
                      </a:r>
                      <a:endParaRPr lang="en-US" sz="1400" b="0" i="0" u="none" strike="noStrike" dirty="0">
                        <a:solidFill>
                          <a:srgbClr val="666666"/>
                        </a:solidFill>
                        <a:effectLst/>
                        <a:latin typeface="Verdana" charset="0"/>
                      </a:endParaRPr>
                    </a:p>
                  </a:txBody>
                  <a:tcPr marL="5477" marR="5477" marT="10953" marB="10953"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3162958" y="6457890"/>
            <a:ext cx="5866085"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Valkokari</a:t>
            </a:r>
            <a:r>
              <a:rPr lang="en-US" sz="1000" dirty="0">
                <a:solidFill>
                  <a:schemeClr val="bg1">
                    <a:lumMod val="75000"/>
                  </a:schemeClr>
                </a:solidFill>
              </a:rPr>
              <a:t>, </a:t>
            </a:r>
            <a:r>
              <a:rPr lang="en-US" sz="1000" dirty="0" err="1">
                <a:solidFill>
                  <a:schemeClr val="bg1">
                    <a:lumMod val="75000"/>
                  </a:schemeClr>
                </a:solidFill>
              </a:rPr>
              <a:t>Katri</a:t>
            </a:r>
            <a:r>
              <a:rPr lang="en-US" sz="1000" dirty="0">
                <a:solidFill>
                  <a:schemeClr val="bg1">
                    <a:lumMod val="75000"/>
                  </a:schemeClr>
                </a:solidFill>
              </a:rPr>
              <a:t>. "Business, innovation, and knowledge ecosystems: how they differ and how to survive and thrive within them." </a:t>
            </a:r>
            <a:r>
              <a:rPr lang="en-US" sz="1000" i="1" dirty="0">
                <a:solidFill>
                  <a:schemeClr val="bg1">
                    <a:lumMod val="75000"/>
                  </a:schemeClr>
                </a:solidFill>
              </a:rPr>
              <a:t>Technology Innovation Management Review</a:t>
            </a:r>
            <a:r>
              <a:rPr lang="en-US" sz="1000" dirty="0">
                <a:solidFill>
                  <a:schemeClr val="bg1">
                    <a:lumMod val="75000"/>
                  </a:schemeClr>
                </a:solidFill>
              </a:rPr>
              <a:t> 5, no. 8 (2015).</a:t>
            </a:r>
          </a:p>
        </p:txBody>
      </p:sp>
      <p:sp>
        <p:nvSpPr>
          <p:cNvPr id="7" name="Title 1"/>
          <p:cNvSpPr>
            <a:spLocks noGrp="1"/>
          </p:cNvSpPr>
          <p:nvPr>
            <p:ph type="title"/>
          </p:nvPr>
        </p:nvSpPr>
        <p:spPr>
          <a:xfrm>
            <a:off x="1981200" y="63926"/>
            <a:ext cx="8229600" cy="1133245"/>
          </a:xfrm>
        </p:spPr>
        <p:txBody>
          <a:bodyPr>
            <a:normAutofit fontScale="90000"/>
          </a:bodyPr>
          <a:lstStyle/>
          <a:p>
            <a:r>
              <a:rPr lang="en-US">
                <a:solidFill>
                  <a:schemeClr val="accent1"/>
                </a:solidFill>
              </a:rPr>
              <a:t>Innovation Ecosystems</a:t>
            </a:r>
            <a:br>
              <a:rPr lang="en-US">
                <a:solidFill>
                  <a:schemeClr val="accent1"/>
                </a:solidFill>
              </a:rPr>
            </a:br>
            <a:r>
              <a:rPr lang="en-US">
                <a:solidFill>
                  <a:schemeClr val="accent1"/>
                </a:solidFill>
              </a:rPr>
              <a:t>Characteristics</a:t>
            </a:r>
            <a:endParaRPr lang="en-US" dirty="0">
              <a:solidFill>
                <a:schemeClr val="accent1"/>
              </a:solidFill>
            </a:endParaRPr>
          </a:p>
        </p:txBody>
      </p:sp>
    </p:spTree>
    <p:extLst>
      <p:ext uri="{BB962C8B-B14F-4D97-AF65-F5344CB8AC3E}">
        <p14:creationId xmlns:p14="http://schemas.microsoft.com/office/powerpoint/2010/main" val="3842225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95" y="274638"/>
            <a:ext cx="10933043" cy="6245223"/>
          </a:xfrm>
        </p:spPr>
        <p:txBody>
          <a:bodyPr>
            <a:normAutofit/>
          </a:bodyPr>
          <a:lstStyle/>
          <a:p>
            <a:r>
              <a:rPr lang="en-US" sz="6600" dirty="0">
                <a:solidFill>
                  <a:srgbClr val="FF0000"/>
                </a:solidFill>
              </a:rPr>
              <a:t>Diffusion of Innovation Theory</a:t>
            </a:r>
            <a:br>
              <a:rPr lang="en-US" sz="6600" dirty="0">
                <a:solidFill>
                  <a:schemeClr val="accent1"/>
                </a:solidFill>
              </a:rPr>
            </a:br>
            <a:r>
              <a:rPr lang="en-US" sz="6600" dirty="0">
                <a:solidFill>
                  <a:schemeClr val="accent1"/>
                </a:solidFill>
              </a:rPr>
              <a:t>(DOI) </a:t>
            </a:r>
            <a:endParaRPr lang="en-US" sz="66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sp>
        <p:nvSpPr>
          <p:cNvPr id="5" name="Rectangle 4"/>
          <p:cNvSpPr/>
          <p:nvPr/>
        </p:nvSpPr>
        <p:spPr>
          <a:xfrm>
            <a:off x="2351584" y="6597353"/>
            <a:ext cx="7488832" cy="246221"/>
          </a:xfrm>
          <a:prstGeom prst="rect">
            <a:avLst/>
          </a:prstGeom>
        </p:spPr>
        <p:txBody>
          <a:bodyPr wrap="square">
            <a:spAutoFit/>
          </a:bodyPr>
          <a:lstStyle/>
          <a:p>
            <a:pPr algn="ctr"/>
            <a:r>
              <a:rPr lang="en-US" sz="1000" dirty="0">
                <a:solidFill>
                  <a:schemeClr val="bg1">
                    <a:lumMod val="75000"/>
                  </a:schemeClr>
                </a:solidFill>
              </a:rPr>
              <a:t>Source: Everett M. Rogers (2003), “Diffusion of Innovations”, Free Press, 5th Edition</a:t>
            </a:r>
          </a:p>
        </p:txBody>
      </p:sp>
    </p:spTree>
    <p:extLst>
      <p:ext uri="{BB962C8B-B14F-4D97-AF65-F5344CB8AC3E}">
        <p14:creationId xmlns:p14="http://schemas.microsoft.com/office/powerpoint/2010/main" val="31844823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3"/>
            <a:ext cx="8229600" cy="1442152"/>
          </a:xfrm>
        </p:spPr>
        <p:txBody>
          <a:bodyPr>
            <a:normAutofit fontScale="90000"/>
          </a:bodyPr>
          <a:lstStyle/>
          <a:p>
            <a:r>
              <a:rPr lang="en-US" dirty="0">
                <a:solidFill>
                  <a:schemeClr val="accent1"/>
                </a:solidFill>
              </a:rPr>
              <a:t>Innovation</a:t>
            </a:r>
            <a:br>
              <a:rPr lang="en-US" dirty="0">
                <a:solidFill>
                  <a:schemeClr val="accent1"/>
                </a:solidFill>
              </a:rPr>
            </a:br>
            <a:r>
              <a:rPr lang="en-US" dirty="0">
                <a:solidFill>
                  <a:schemeClr val="accent1"/>
                </a:solidFill>
              </a:rPr>
              <a:t>(Diffusion of Innovation)</a:t>
            </a:r>
          </a:p>
        </p:txBody>
      </p:sp>
      <p:sp>
        <p:nvSpPr>
          <p:cNvPr id="3" name="Content Placeholder 2"/>
          <p:cNvSpPr>
            <a:spLocks noGrp="1"/>
          </p:cNvSpPr>
          <p:nvPr>
            <p:ph idx="1"/>
          </p:nvPr>
        </p:nvSpPr>
        <p:spPr/>
        <p:txBody>
          <a:bodyPr/>
          <a:lstStyle/>
          <a:p>
            <a:pPr marL="0" indent="0">
              <a:buNone/>
            </a:pPr>
            <a:r>
              <a:rPr lang="en-US" sz="4400" dirty="0"/>
              <a:t>1. Relative advantage</a:t>
            </a:r>
          </a:p>
          <a:p>
            <a:pPr marL="0" indent="0">
              <a:buNone/>
            </a:pPr>
            <a:r>
              <a:rPr lang="en-US" sz="4400" dirty="0"/>
              <a:t>2. Compatibility</a:t>
            </a:r>
          </a:p>
          <a:p>
            <a:pPr marL="0" indent="0">
              <a:buNone/>
            </a:pPr>
            <a:r>
              <a:rPr lang="en-US" sz="4400" dirty="0"/>
              <a:t>3. Complexity</a:t>
            </a:r>
          </a:p>
          <a:p>
            <a:pPr marL="0" indent="0">
              <a:buNone/>
            </a:pPr>
            <a:r>
              <a:rPr lang="en-US" sz="4400" dirty="0"/>
              <a:t>4. </a:t>
            </a:r>
            <a:r>
              <a:rPr lang="en-US" sz="4400" dirty="0" err="1"/>
              <a:t>Trialability</a:t>
            </a:r>
            <a:endParaRPr lang="en-US" sz="4400" dirty="0"/>
          </a:p>
          <a:p>
            <a:pPr marL="0" indent="0">
              <a:buNone/>
            </a:pPr>
            <a:r>
              <a:rPr lang="en-US" sz="4400" dirty="0"/>
              <a:t>5. Observability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sp>
        <p:nvSpPr>
          <p:cNvPr id="5" name="Rectangle 4"/>
          <p:cNvSpPr/>
          <p:nvPr/>
        </p:nvSpPr>
        <p:spPr>
          <a:xfrm>
            <a:off x="2351584" y="6597353"/>
            <a:ext cx="7488832" cy="246221"/>
          </a:xfrm>
          <a:prstGeom prst="rect">
            <a:avLst/>
          </a:prstGeom>
        </p:spPr>
        <p:txBody>
          <a:bodyPr wrap="square">
            <a:spAutoFit/>
          </a:bodyPr>
          <a:lstStyle/>
          <a:p>
            <a:pPr algn="ctr"/>
            <a:r>
              <a:rPr lang="en-US" sz="1000" dirty="0">
                <a:solidFill>
                  <a:schemeClr val="bg1">
                    <a:lumMod val="75000"/>
                  </a:schemeClr>
                </a:solidFill>
              </a:rPr>
              <a:t>Source: Everett M. Rogers (2003), “Diffusion of Innovations”, Free Press, 5th Edition</a:t>
            </a:r>
          </a:p>
        </p:txBody>
      </p:sp>
    </p:spTree>
    <p:extLst>
      <p:ext uri="{BB962C8B-B14F-4D97-AF65-F5344CB8AC3E}">
        <p14:creationId xmlns:p14="http://schemas.microsoft.com/office/powerpoint/2010/main" val="35849069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936104"/>
          </a:xfrm>
        </p:spPr>
        <p:txBody>
          <a:bodyPr/>
          <a:lstStyle/>
          <a:p>
            <a:r>
              <a:rPr lang="en-US" dirty="0">
                <a:solidFill>
                  <a:schemeClr val="accent1"/>
                </a:solidFill>
              </a:rPr>
              <a:t>Diffusion of Innovation</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116</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9860" y="1052736"/>
            <a:ext cx="7092280" cy="5319210"/>
          </a:xfrm>
          <a:prstGeom prst="rect">
            <a:avLst/>
          </a:prstGeom>
        </p:spPr>
      </p:pic>
      <p:sp>
        <p:nvSpPr>
          <p:cNvPr id="6" name="Rectangle 5"/>
          <p:cNvSpPr/>
          <p:nvPr/>
        </p:nvSpPr>
        <p:spPr>
          <a:xfrm>
            <a:off x="2819636" y="6597353"/>
            <a:ext cx="6552728"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en.wikipedia.org</a:t>
            </a:r>
            <a:r>
              <a:rPr lang="en-US" sz="1000" dirty="0">
                <a:solidFill>
                  <a:schemeClr val="bg1">
                    <a:lumMod val="75000"/>
                  </a:schemeClr>
                </a:solidFill>
              </a:rPr>
              <a:t>/wiki/</a:t>
            </a:r>
            <a:r>
              <a:rPr lang="en-US" sz="1000" dirty="0" err="1">
                <a:solidFill>
                  <a:schemeClr val="bg1">
                    <a:lumMod val="75000"/>
                  </a:schemeClr>
                </a:solidFill>
              </a:rPr>
              <a:t>Diffusion_of_innovations</a:t>
            </a:r>
            <a:endParaRPr lang="en-US" sz="1000" dirty="0">
              <a:solidFill>
                <a:schemeClr val="bg1">
                  <a:lumMod val="75000"/>
                </a:schemeClr>
              </a:solidFill>
            </a:endParaRPr>
          </a:p>
        </p:txBody>
      </p:sp>
    </p:spTree>
    <p:extLst>
      <p:ext uri="{BB962C8B-B14F-4D97-AF65-F5344CB8AC3E}">
        <p14:creationId xmlns:p14="http://schemas.microsoft.com/office/powerpoint/2010/main" val="30342293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 </a:t>
            </a:r>
            <a:r>
              <a:rPr lang="en-US" dirty="0">
                <a:solidFill>
                  <a:schemeClr val="accent1"/>
                </a:solidFill>
              </a:rPr>
              <a:t>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sp>
        <p:nvSpPr>
          <p:cNvPr id="9" name="Rounded Rectangle 8"/>
          <p:cNvSpPr/>
          <p:nvPr/>
        </p:nvSpPr>
        <p:spPr>
          <a:xfrm>
            <a:off x="1703512" y="1435341"/>
            <a:ext cx="2232248" cy="1345587"/>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Initiation</a:t>
            </a:r>
            <a:endParaRPr lang="en-US" sz="2400" b="1" dirty="0">
              <a:solidFill>
                <a:schemeClr val="accent1"/>
              </a:solidFill>
            </a:endParaRPr>
          </a:p>
        </p:txBody>
      </p:sp>
      <p:sp>
        <p:nvSpPr>
          <p:cNvPr id="13" name="Rounded Rectangle 12"/>
          <p:cNvSpPr/>
          <p:nvPr/>
        </p:nvSpPr>
        <p:spPr>
          <a:xfrm>
            <a:off x="4979876"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Adoption Decision</a:t>
            </a:r>
            <a:endParaRPr lang="en-US" sz="2400" b="1" dirty="0">
              <a:solidFill>
                <a:schemeClr val="accent1"/>
              </a:solidFill>
            </a:endParaRPr>
          </a:p>
        </p:txBody>
      </p:sp>
      <p:sp>
        <p:nvSpPr>
          <p:cNvPr id="14" name="Rounded Rectangle 13"/>
          <p:cNvSpPr/>
          <p:nvPr/>
        </p:nvSpPr>
        <p:spPr>
          <a:xfrm>
            <a:off x="8112224"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Implementation</a:t>
            </a:r>
            <a:endParaRPr lang="en-US" sz="2400" b="1"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295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a:t>
            </a:r>
            <a:r>
              <a:rPr lang="en-US" dirty="0">
                <a:solidFill>
                  <a:schemeClr val="accent1"/>
                </a:solidFill>
              </a:rPr>
              <a:t> 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sp>
        <p:nvSpPr>
          <p:cNvPr id="10" name="Rectangle 9"/>
          <p:cNvSpPr/>
          <p:nvPr/>
        </p:nvSpPr>
        <p:spPr>
          <a:xfrm>
            <a:off x="6630670" y="5930116"/>
            <a:ext cx="2561675" cy="523220"/>
          </a:xfrm>
          <a:prstGeom prst="rect">
            <a:avLst/>
          </a:prstGeom>
        </p:spPr>
        <p:txBody>
          <a:bodyPr wrap="square">
            <a:spAutoFit/>
          </a:bodyPr>
          <a:lstStyle/>
          <a:p>
            <a:r>
              <a:rPr lang="en-US" sz="1400" dirty="0">
                <a:solidFill>
                  <a:schemeClr val="accent1"/>
                </a:solidFill>
              </a:rPr>
              <a:t>DOI = </a:t>
            </a:r>
            <a:br>
              <a:rPr lang="en-US" sz="1400" dirty="0">
                <a:solidFill>
                  <a:schemeClr val="accent1"/>
                </a:solidFill>
              </a:rPr>
            </a:br>
            <a:r>
              <a:rPr lang="en-US" sz="1400" dirty="0">
                <a:solidFill>
                  <a:schemeClr val="accent1"/>
                </a:solidFill>
              </a:rPr>
              <a:t>Diffusion of Innovation Theory </a:t>
            </a:r>
          </a:p>
        </p:txBody>
      </p:sp>
      <p:sp>
        <p:nvSpPr>
          <p:cNvPr id="11" name="Rectangle 10"/>
          <p:cNvSpPr/>
          <p:nvPr/>
        </p:nvSpPr>
        <p:spPr>
          <a:xfrm>
            <a:off x="9336360" y="5715254"/>
            <a:ext cx="1195362" cy="954107"/>
          </a:xfrm>
          <a:prstGeom prst="rect">
            <a:avLst/>
          </a:prstGeom>
        </p:spPr>
        <p:txBody>
          <a:bodyPr wrap="square">
            <a:spAutoFit/>
          </a:bodyPr>
          <a:lstStyle/>
          <a:p>
            <a:r>
              <a:rPr lang="en-US" sz="1400" dirty="0">
                <a:solidFill>
                  <a:schemeClr val="accent1"/>
                </a:solidFill>
              </a:rPr>
              <a:t>TAM= </a:t>
            </a:r>
            <a:br>
              <a:rPr lang="en-US" sz="1400" dirty="0">
                <a:solidFill>
                  <a:schemeClr val="accent1"/>
                </a:solidFill>
              </a:rPr>
            </a:br>
            <a:r>
              <a:rPr lang="en-US" sz="1400" dirty="0">
                <a:solidFill>
                  <a:schemeClr val="accent1"/>
                </a:solidFill>
              </a:rPr>
              <a:t>Technology Acceptance Model</a:t>
            </a:r>
          </a:p>
        </p:txBody>
      </p:sp>
      <p:sp>
        <p:nvSpPr>
          <p:cNvPr id="12" name="Rectangle 11"/>
          <p:cNvSpPr/>
          <p:nvPr/>
        </p:nvSpPr>
        <p:spPr>
          <a:xfrm>
            <a:off x="2999657" y="5877272"/>
            <a:ext cx="2122103" cy="523220"/>
          </a:xfrm>
          <a:prstGeom prst="rect">
            <a:avLst/>
          </a:prstGeom>
        </p:spPr>
        <p:txBody>
          <a:bodyPr wrap="square">
            <a:spAutoFit/>
          </a:bodyPr>
          <a:lstStyle/>
          <a:p>
            <a:r>
              <a:rPr lang="en-US" sz="1400">
                <a:solidFill>
                  <a:schemeClr val="accent1"/>
                </a:solidFill>
              </a:rPr>
              <a:t>RBV=</a:t>
            </a:r>
            <a:br>
              <a:rPr lang="en-US" sz="1400">
                <a:solidFill>
                  <a:schemeClr val="accent1"/>
                </a:solidFill>
              </a:rPr>
            </a:br>
            <a:r>
              <a:rPr lang="en-US" sz="1400">
                <a:solidFill>
                  <a:schemeClr val="accent1"/>
                </a:solidFill>
              </a:rPr>
              <a:t>Resource-Based View</a:t>
            </a:r>
            <a:endParaRPr lang="en-US" sz="1400" dirty="0">
              <a:solidFill>
                <a:schemeClr val="accent1"/>
              </a:solidFill>
            </a:endParaRPr>
          </a:p>
        </p:txBody>
      </p:sp>
      <p:sp>
        <p:nvSpPr>
          <p:cNvPr id="9" name="Rounded Rectangle 8"/>
          <p:cNvSpPr/>
          <p:nvPr/>
        </p:nvSpPr>
        <p:spPr>
          <a:xfrm>
            <a:off x="1703512" y="1435341"/>
            <a:ext cx="2232248" cy="1345587"/>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Initiation</a:t>
            </a:r>
            <a:endParaRPr lang="en-US" sz="2400" b="1" dirty="0">
              <a:solidFill>
                <a:schemeClr val="accent1"/>
              </a:solidFill>
            </a:endParaRPr>
          </a:p>
        </p:txBody>
      </p:sp>
      <p:sp>
        <p:nvSpPr>
          <p:cNvPr id="13" name="Rounded Rectangle 12"/>
          <p:cNvSpPr/>
          <p:nvPr/>
        </p:nvSpPr>
        <p:spPr>
          <a:xfrm>
            <a:off x="4979876"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Adoption Decision</a:t>
            </a:r>
            <a:endParaRPr lang="en-US" sz="2400" b="1" dirty="0">
              <a:solidFill>
                <a:schemeClr val="accent1"/>
              </a:solidFill>
            </a:endParaRPr>
          </a:p>
        </p:txBody>
      </p:sp>
      <p:sp>
        <p:nvSpPr>
          <p:cNvPr id="14" name="Rounded Rectangle 13"/>
          <p:cNvSpPr/>
          <p:nvPr/>
        </p:nvSpPr>
        <p:spPr>
          <a:xfrm>
            <a:off x="8112224" y="1435341"/>
            <a:ext cx="2232248" cy="1345586"/>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a:solidFill>
                  <a:schemeClr val="accent1"/>
                </a:solidFill>
              </a:rPr>
              <a:t>Implementation</a:t>
            </a:r>
            <a:endParaRPr lang="en-US" sz="2400" b="1"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55610" y="3315668"/>
            <a:ext cx="144404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Environmental </a:t>
            </a:r>
            <a:r>
              <a:rPr lang="en-US" sz="1600" b="1" dirty="0">
                <a:solidFill>
                  <a:schemeClr val="accent1"/>
                </a:solidFill>
              </a:rPr>
              <a:t>Characteristics</a:t>
            </a:r>
          </a:p>
        </p:txBody>
      </p:sp>
      <p:sp>
        <p:nvSpPr>
          <p:cNvPr id="17" name="Rounded Rectangle 16"/>
          <p:cNvSpPr/>
          <p:nvPr/>
        </p:nvSpPr>
        <p:spPr>
          <a:xfrm>
            <a:off x="3318301" y="3315668"/>
            <a:ext cx="1803458"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Organizational </a:t>
            </a:r>
            <a:r>
              <a:rPr lang="en-US" sz="1600" b="1" dirty="0">
                <a:solidFill>
                  <a:schemeClr val="accent1"/>
                </a:solidFill>
              </a:rPr>
              <a:t>Characteristics</a:t>
            </a:r>
          </a:p>
        </p:txBody>
      </p:sp>
      <p:sp>
        <p:nvSpPr>
          <p:cNvPr id="18" name="Rounded Rectangle 17"/>
          <p:cNvSpPr/>
          <p:nvPr/>
        </p:nvSpPr>
        <p:spPr>
          <a:xfrm>
            <a:off x="5282741" y="3315668"/>
            <a:ext cx="144404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accent1"/>
                </a:solidFill>
              </a:rPr>
              <a:t>Top Managers Characteristics</a:t>
            </a:r>
          </a:p>
        </p:txBody>
      </p:sp>
      <p:sp>
        <p:nvSpPr>
          <p:cNvPr id="19" name="Rounded Rectangle 18"/>
          <p:cNvSpPr/>
          <p:nvPr/>
        </p:nvSpPr>
        <p:spPr>
          <a:xfrm>
            <a:off x="7045432" y="3315668"/>
            <a:ext cx="1741266"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accent1"/>
                </a:solidFill>
              </a:rPr>
              <a:t>Innovation  Characteristics</a:t>
            </a:r>
          </a:p>
        </p:txBody>
      </p:sp>
      <p:sp>
        <p:nvSpPr>
          <p:cNvPr id="20" name="Rounded Rectangle 19"/>
          <p:cNvSpPr/>
          <p:nvPr/>
        </p:nvSpPr>
        <p:spPr>
          <a:xfrm>
            <a:off x="9192344" y="3315668"/>
            <a:ext cx="1427033" cy="2423458"/>
          </a:xfrm>
          <a:prstGeom prst="roundRect">
            <a:avLst>
              <a:gd name="adj" fmla="val 8399"/>
            </a:avLst>
          </a:prstGeom>
          <a:solidFill>
            <a:schemeClr val="accent6">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a:solidFill>
                  <a:schemeClr val="accent1"/>
                </a:solidFill>
              </a:rPr>
              <a:t>User Acceptance Attributes</a:t>
            </a:r>
            <a:endParaRPr lang="en-US" sz="1600" b="1" dirty="0">
              <a:solidFill>
                <a:schemeClr val="accent1"/>
              </a:solidFill>
            </a:endParaRPr>
          </a:p>
        </p:txBody>
      </p:sp>
      <p:sp>
        <p:nvSpPr>
          <p:cNvPr id="21" name="Right Arrow 20"/>
          <p:cNvSpPr/>
          <p:nvPr/>
        </p:nvSpPr>
        <p:spPr>
          <a:xfrm rot="16200000">
            <a:off x="4000388" y="2997994"/>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6200000">
            <a:off x="2064595"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6200000">
            <a:off x="9769451"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809011" y="2997993"/>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6200000">
            <a:off x="7825235" y="2997994"/>
            <a:ext cx="366379" cy="207601"/>
          </a:xfrm>
          <a:prstGeom prst="rightArrow">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31504" y="1094465"/>
            <a:ext cx="8976112" cy="1824138"/>
          </a:xfrm>
          <a:prstGeom prst="roundRect">
            <a:avLst>
              <a:gd name="adj" fmla="val 8399"/>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solidFill>
                <a:schemeClr val="accent1"/>
              </a:solidFill>
            </a:endParaRPr>
          </a:p>
        </p:txBody>
      </p:sp>
    </p:spTree>
    <p:extLst>
      <p:ext uri="{BB962C8B-B14F-4D97-AF65-F5344CB8AC3E}">
        <p14:creationId xmlns:p14="http://schemas.microsoft.com/office/powerpoint/2010/main" val="33679365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760"/>
            <a:ext cx="8229600" cy="1143000"/>
          </a:xfrm>
        </p:spPr>
        <p:txBody>
          <a:bodyPr/>
          <a:lstStyle/>
          <a:p>
            <a:r>
              <a:rPr lang="en-US" dirty="0">
                <a:solidFill>
                  <a:srgbClr val="FF0000"/>
                </a:solidFill>
              </a:rPr>
              <a:t>Innovation</a:t>
            </a:r>
            <a:r>
              <a:rPr lang="en-US" dirty="0">
                <a:solidFill>
                  <a:schemeClr val="accent1"/>
                </a:solidFill>
              </a:rPr>
              <a:t> Adoption Process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
        <p:nvSpPr>
          <p:cNvPr id="6" name="Rectangle 5"/>
          <p:cNvSpPr/>
          <p:nvPr/>
        </p:nvSpPr>
        <p:spPr>
          <a:xfrm>
            <a:off x="2054583" y="6444816"/>
            <a:ext cx="8147248"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Pichlak</a:t>
            </a:r>
            <a:r>
              <a:rPr lang="en-US" sz="1000" dirty="0">
                <a:solidFill>
                  <a:schemeClr val="bg1">
                    <a:lumMod val="75000"/>
                  </a:schemeClr>
                </a:solidFill>
              </a:rPr>
              <a:t>, Magdalena. </a:t>
            </a:r>
            <a:br>
              <a:rPr lang="en-US" sz="1000" dirty="0">
                <a:solidFill>
                  <a:schemeClr val="bg1">
                    <a:lumMod val="75000"/>
                  </a:schemeClr>
                </a:solidFill>
              </a:rPr>
            </a:br>
            <a:r>
              <a:rPr lang="en-US" sz="1000" dirty="0">
                <a:solidFill>
                  <a:schemeClr val="bg1">
                    <a:lumMod val="75000"/>
                  </a:schemeClr>
                </a:solidFill>
              </a:rPr>
              <a:t>"The innovation adoption process: A multidimensional approach." Journal of Management and Organization 22, no. 4 (2016): 476.</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94465"/>
            <a:ext cx="9144000" cy="4669070"/>
          </a:xfrm>
          <a:prstGeom prst="rect">
            <a:avLst/>
          </a:prstGeom>
        </p:spPr>
      </p:pic>
      <p:sp>
        <p:nvSpPr>
          <p:cNvPr id="10" name="Rectangle 9"/>
          <p:cNvSpPr/>
          <p:nvPr/>
        </p:nvSpPr>
        <p:spPr>
          <a:xfrm>
            <a:off x="6630670" y="5930116"/>
            <a:ext cx="2561675" cy="523220"/>
          </a:xfrm>
          <a:prstGeom prst="rect">
            <a:avLst/>
          </a:prstGeom>
        </p:spPr>
        <p:txBody>
          <a:bodyPr wrap="square">
            <a:spAutoFit/>
          </a:bodyPr>
          <a:lstStyle/>
          <a:p>
            <a:r>
              <a:rPr lang="en-US" sz="1400" dirty="0">
                <a:solidFill>
                  <a:schemeClr val="accent1"/>
                </a:solidFill>
              </a:rPr>
              <a:t>DOI = </a:t>
            </a:r>
            <a:br>
              <a:rPr lang="en-US" sz="1400" dirty="0">
                <a:solidFill>
                  <a:schemeClr val="accent1"/>
                </a:solidFill>
              </a:rPr>
            </a:br>
            <a:r>
              <a:rPr lang="en-US" sz="1400" dirty="0">
                <a:solidFill>
                  <a:schemeClr val="accent1"/>
                </a:solidFill>
              </a:rPr>
              <a:t>Diffusion of Innovation Theory </a:t>
            </a:r>
          </a:p>
        </p:txBody>
      </p:sp>
      <p:sp>
        <p:nvSpPr>
          <p:cNvPr id="11" name="Rectangle 10"/>
          <p:cNvSpPr/>
          <p:nvPr/>
        </p:nvSpPr>
        <p:spPr>
          <a:xfrm>
            <a:off x="9336360" y="5715254"/>
            <a:ext cx="1195362" cy="954107"/>
          </a:xfrm>
          <a:prstGeom prst="rect">
            <a:avLst/>
          </a:prstGeom>
        </p:spPr>
        <p:txBody>
          <a:bodyPr wrap="square">
            <a:spAutoFit/>
          </a:bodyPr>
          <a:lstStyle/>
          <a:p>
            <a:r>
              <a:rPr lang="en-US" sz="1400" dirty="0">
                <a:solidFill>
                  <a:schemeClr val="accent1"/>
                </a:solidFill>
              </a:rPr>
              <a:t>TAM= </a:t>
            </a:r>
            <a:br>
              <a:rPr lang="en-US" sz="1400" dirty="0">
                <a:solidFill>
                  <a:schemeClr val="accent1"/>
                </a:solidFill>
              </a:rPr>
            </a:br>
            <a:r>
              <a:rPr lang="en-US" sz="1400" dirty="0">
                <a:solidFill>
                  <a:schemeClr val="accent1"/>
                </a:solidFill>
              </a:rPr>
              <a:t>Technology Acceptance Model</a:t>
            </a:r>
          </a:p>
        </p:txBody>
      </p:sp>
      <p:sp>
        <p:nvSpPr>
          <p:cNvPr id="12" name="Rectangle 11"/>
          <p:cNvSpPr/>
          <p:nvPr/>
        </p:nvSpPr>
        <p:spPr>
          <a:xfrm>
            <a:off x="2999657" y="5877272"/>
            <a:ext cx="2122103" cy="523220"/>
          </a:xfrm>
          <a:prstGeom prst="rect">
            <a:avLst/>
          </a:prstGeom>
        </p:spPr>
        <p:txBody>
          <a:bodyPr wrap="square">
            <a:spAutoFit/>
          </a:bodyPr>
          <a:lstStyle/>
          <a:p>
            <a:r>
              <a:rPr lang="en-US" sz="1400">
                <a:solidFill>
                  <a:schemeClr val="accent1"/>
                </a:solidFill>
              </a:rPr>
              <a:t>RBV=</a:t>
            </a:r>
            <a:br>
              <a:rPr lang="en-US" sz="1400">
                <a:solidFill>
                  <a:schemeClr val="accent1"/>
                </a:solidFill>
              </a:rPr>
            </a:br>
            <a:r>
              <a:rPr lang="en-US" sz="1400">
                <a:solidFill>
                  <a:schemeClr val="accent1"/>
                </a:solidFill>
              </a:rPr>
              <a:t>Resource-Based View</a:t>
            </a:r>
            <a:endParaRPr lang="en-US" sz="1400" dirty="0">
              <a:solidFill>
                <a:schemeClr val="accent1"/>
              </a:solidFill>
            </a:endParaRPr>
          </a:p>
        </p:txBody>
      </p:sp>
      <p:sp>
        <p:nvSpPr>
          <p:cNvPr id="3" name="Right Arrow 2"/>
          <p:cNvSpPr/>
          <p:nvPr/>
        </p:nvSpPr>
        <p:spPr>
          <a:xfrm>
            <a:off x="4007768" y="1961361"/>
            <a:ext cx="972108" cy="2761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12124" y="1970081"/>
            <a:ext cx="900100" cy="26738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583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12</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29490682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Sustainability Innovation</a:t>
            </a:r>
          </a:p>
          <a:p>
            <a:pPr marL="777240" lvl="1" indent="-320040">
              <a:spcAft>
                <a:spcPts val="600"/>
              </a:spcAft>
            </a:pPr>
            <a:r>
              <a:rPr lang="en-US" sz="3600" dirty="0"/>
              <a:t>SDGs: Sustainable Development Goals</a:t>
            </a:r>
          </a:p>
          <a:p>
            <a:pPr marL="777240" lvl="1" indent="-320040">
              <a:spcAft>
                <a:spcPts val="600"/>
              </a:spcAft>
            </a:pPr>
            <a:r>
              <a:rPr lang="en-US" sz="3600" dirty="0"/>
              <a:t>CSR: Corporate Social Responsibility</a:t>
            </a:r>
          </a:p>
          <a:p>
            <a:pPr marL="777240" lvl="1" indent="-320040">
              <a:spcAft>
                <a:spcPts val="600"/>
              </a:spcAft>
            </a:pPr>
            <a:r>
              <a:rPr lang="en-US" sz="3600" dirty="0"/>
              <a:t>ESG: Environmental, Social, and Governance</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7" name="Title 1">
            <a:extLst>
              <a:ext uri="{FF2B5EF4-FFF2-40B4-BE49-F238E27FC236}">
                <a16:creationId xmlns:a16="http://schemas.microsoft.com/office/drawing/2014/main" id="{BC913D01-9BAE-BC52-11C7-987B9482F479}"/>
              </a:ext>
            </a:extLst>
          </p:cNvPr>
          <p:cNvSpPr>
            <a:spLocks noGrp="1"/>
          </p:cNvSpPr>
          <p:nvPr>
            <p:ph type="title"/>
          </p:nvPr>
        </p:nvSpPr>
        <p:spPr>
          <a:xfrm>
            <a:off x="534389" y="135104"/>
            <a:ext cx="11222181" cy="1325563"/>
          </a:xfrm>
        </p:spPr>
        <p:txBody>
          <a:bodyPr>
            <a:normAutofit/>
          </a:bodyPr>
          <a:lstStyle/>
          <a:p>
            <a:r>
              <a:rPr lang="en-US" sz="6600" dirty="0"/>
              <a:t>Summary</a:t>
            </a:r>
          </a:p>
        </p:txBody>
      </p:sp>
    </p:spTree>
    <p:extLst>
      <p:ext uri="{BB962C8B-B14F-4D97-AF65-F5344CB8AC3E}">
        <p14:creationId xmlns:p14="http://schemas.microsoft.com/office/powerpoint/2010/main" val="12009089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275285"/>
            <a:ext cx="11672156" cy="2123502"/>
          </a:xfrm>
        </p:spPr>
        <p:txBody>
          <a:bodyPr>
            <a:noAutofit/>
          </a:bodyPr>
          <a:lstStyle/>
          <a:p>
            <a:pPr>
              <a:lnSpc>
                <a:spcPct val="100000"/>
              </a:lnSpc>
            </a:pP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Artificial Intelligence in Fintech,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t>Green Finance, and Sustainability Innovation </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000" dirty="0">
                <a:solidFill>
                  <a:srgbClr val="C00000"/>
                </a:solidFill>
                <a:latin typeface="Calibri" panose="020F0502020204030204" pitchFamily="34" charset="0"/>
                <a:ea typeface="Heiti TC Medium" pitchFamily="2" charset="-128"/>
                <a:cs typeface="Arial" panose="020B0604020202020204" pitchFamily="34" charset="0"/>
              </a:rPr>
              <a:t>人工智慧應用於金融科技、綠色金融與永續創新</a:t>
            </a:r>
            <a:r>
              <a:rPr lang="en-US" altLang="zh-TW" sz="4000" dirty="0">
                <a:solidFill>
                  <a:srgbClr val="C00000"/>
                </a:solidFill>
                <a:latin typeface="Calibri" panose="020F0502020204030204" pitchFamily="34" charset="0"/>
                <a:ea typeface="Heiti TC Medium" pitchFamily="2" charset="-128"/>
                <a:cs typeface="Arial" panose="020B0604020202020204" pitchFamily="34" charset="0"/>
              </a:rPr>
              <a: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121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2022/11/28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一</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19:10-21:30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地點：淡江大學資訊管理研究所</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EMBA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城區部 </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D312 </a:t>
            </a:r>
            <a:endPar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主持人：施盛寶</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主任</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淡江大學資訊管理學系</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2022-11-28</a:t>
            </a:r>
          </a:p>
        </p:txBody>
      </p:sp>
      <p:sp>
        <p:nvSpPr>
          <p:cNvPr id="20" name="TextBox 19">
            <a:extLst>
              <a:ext uri="{FF2B5EF4-FFF2-40B4-BE49-F238E27FC236}">
                <a16:creationId xmlns:a16="http://schemas.microsoft.com/office/drawing/2014/main" id="{7505AD7F-CCE0-12A0-02AD-05190E6306BB}"/>
              </a:ext>
            </a:extLst>
          </p:cNvPr>
          <p:cNvSpPr txBox="1"/>
          <p:nvPr/>
        </p:nvSpPr>
        <p:spPr>
          <a:xfrm>
            <a:off x="3031434" y="78112"/>
            <a:ext cx="6129130" cy="830997"/>
          </a:xfrm>
          <a:prstGeom prst="rect">
            <a:avLst/>
          </a:prstGeom>
          <a:noFill/>
        </p:spPr>
        <p:txBody>
          <a:bodyPr wrap="square">
            <a:spAutoFit/>
          </a:bodyPr>
          <a:lstStyle/>
          <a:p>
            <a:pPr algn="ctr"/>
            <a:r>
              <a:rPr lang="en-US" sz="4800" b="1" dirty="0" err="1">
                <a:solidFill>
                  <a:schemeClr val="accent1"/>
                </a:solidFill>
                <a:latin typeface="HEITI TC MEDIUM" pitchFamily="2" charset="-128"/>
                <a:ea typeface="HEITI TC MEDIUM" pitchFamily="2" charset="-128"/>
              </a:rPr>
              <a:t>資訊管理研討</a:t>
            </a:r>
            <a:endParaRPr lang="en-US" sz="4800" b="1" dirty="0">
              <a:solidFill>
                <a:schemeClr val="accent1"/>
              </a:solidFill>
              <a:latin typeface="HEITI TC MEDIUM" pitchFamily="2" charset="-128"/>
              <a:ea typeface="HEITI TC MEDIUM" pitchFamily="2" charset="-128"/>
            </a:endParaRPr>
          </a:p>
        </p:txBody>
      </p:sp>
      <p:sp>
        <p:nvSpPr>
          <p:cNvPr id="14" name="圓角矩形 30">
            <a:extLst>
              <a:ext uri="{FF2B5EF4-FFF2-40B4-BE49-F238E27FC236}">
                <a16:creationId xmlns:a16="http://schemas.microsoft.com/office/drawing/2014/main" id="{7D788830-63A2-2191-BD09-D84608E2251A}"/>
              </a:ext>
            </a:extLst>
          </p:cNvPr>
          <p:cNvSpPr/>
          <p:nvPr/>
        </p:nvSpPr>
        <p:spPr>
          <a:xfrm>
            <a:off x="4212354" y="914688"/>
            <a:ext cx="3767289" cy="481744"/>
          </a:xfrm>
          <a:prstGeom prst="roundRect">
            <a:avLst>
              <a:gd name="adj" fmla="val 9334"/>
            </a:avLst>
          </a:prstGeom>
          <a:solidFill>
            <a:srgbClr val="FFC000"/>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3200" b="1" dirty="0">
                <a:solidFill>
                  <a:srgbClr val="C00000"/>
                </a:solidFill>
                <a:latin typeface="Calibri" panose="020F0502020204030204" pitchFamily="34" charset="0"/>
                <a:cs typeface="Calibri" panose="020F0502020204030204" pitchFamily="34" charset="0"/>
              </a:rPr>
              <a:t>Q &amp; A</a:t>
            </a:r>
            <a:endParaRPr kumimoji="1" lang="zh-TW" altLang="en-US" sz="3200" b="1" dirty="0">
              <a:solidFill>
                <a:srgbClr val="C00000"/>
              </a:solidFill>
              <a:latin typeface="Calibri" panose="020F0502020204030204" pitchFamily="34" charset="0"/>
              <a:cs typeface="Calibri" panose="020F0502020204030204" pitchFamily="34" charset="0"/>
            </a:endParaRPr>
          </a:p>
        </p:txBody>
      </p:sp>
      <p:pic>
        <p:nvPicPr>
          <p:cNvPr id="17" name="Picture 5" descr="C:\Users\myday\Downloads\TKU-logo-12cm.jpg">
            <a:extLst>
              <a:ext uri="{FF2B5EF4-FFF2-40B4-BE49-F238E27FC236}">
                <a16:creationId xmlns:a16="http://schemas.microsoft.com/office/drawing/2014/main" id="{DDAF4C40-8335-910F-E00E-2F8D5D80288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633" y="123333"/>
            <a:ext cx="963172" cy="958993"/>
          </a:xfrm>
          <a:prstGeom prst="rect">
            <a:avLst/>
          </a:prstGeom>
          <a:noFill/>
          <a:ln w="9525">
            <a:noFill/>
            <a:miter lim="800000"/>
            <a:headEnd/>
            <a:tailEnd/>
          </a:ln>
        </p:spPr>
      </p:pic>
    </p:spTree>
    <p:extLst>
      <p:ext uri="{BB962C8B-B14F-4D97-AF65-F5344CB8AC3E}">
        <p14:creationId xmlns:p14="http://schemas.microsoft.com/office/powerpoint/2010/main" val="1822413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777-B538-DE44-B8A9-4A94BC6E5694}"/>
              </a:ext>
            </a:extLst>
          </p:cNvPr>
          <p:cNvSpPr>
            <a:spLocks noGrp="1"/>
          </p:cNvSpPr>
          <p:nvPr>
            <p:ph type="title"/>
          </p:nvPr>
        </p:nvSpPr>
        <p:spPr>
          <a:xfrm>
            <a:off x="534389" y="56101"/>
            <a:ext cx="11222181" cy="815438"/>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AA3E83-9DC9-834C-98CD-C9A1A8CB28C1}"/>
              </a:ext>
            </a:extLst>
          </p:cNvPr>
          <p:cNvSpPr>
            <a:spLocks noGrp="1"/>
          </p:cNvSpPr>
          <p:nvPr>
            <p:ph idx="1"/>
          </p:nvPr>
        </p:nvSpPr>
        <p:spPr>
          <a:xfrm>
            <a:off x="534389" y="871538"/>
            <a:ext cx="11222181" cy="5851358"/>
          </a:xfrm>
        </p:spPr>
        <p:txBody>
          <a:bodyPr>
            <a:noAutofit/>
          </a:bodyPr>
          <a:lstStyle/>
          <a:p>
            <a:pPr>
              <a:lnSpc>
                <a:spcPct val="120000"/>
              </a:lnSpc>
              <a:spcAft>
                <a:spcPts val="300"/>
              </a:spcAft>
            </a:pPr>
            <a:r>
              <a:rPr lang="en-US" sz="1000" b="0" dirty="0" err="1"/>
              <a:t>Longbing</a:t>
            </a:r>
            <a:r>
              <a:rPr lang="en-US" sz="1000" b="0" dirty="0"/>
              <a:t> Cao (2022). "Decentralized ai: Edge intelligence and smart blockchain, metaverse, web3, and </a:t>
            </a:r>
            <a:r>
              <a:rPr lang="en-US" sz="1000" b="0" dirty="0" err="1"/>
              <a:t>desci</a:t>
            </a:r>
            <a:r>
              <a:rPr lang="en-US" sz="1000" b="0" dirty="0"/>
              <a:t>." IEEE Intelligent Systems 37, no. 3: 6-19.</a:t>
            </a:r>
          </a:p>
          <a:p>
            <a:pPr>
              <a:lnSpc>
                <a:spcPct val="120000"/>
              </a:lnSpc>
              <a:spcAft>
                <a:spcPts val="300"/>
              </a:spcAft>
            </a:pPr>
            <a:r>
              <a:rPr lang="en-US" sz="1000" b="0" dirty="0"/>
              <a:t>Qinglin Yang, </a:t>
            </a:r>
            <a:r>
              <a:rPr lang="en-US" sz="1000" b="0" dirty="0" err="1"/>
              <a:t>Yetong</a:t>
            </a:r>
            <a:r>
              <a:rPr lang="en-US" sz="1000" b="0" dirty="0"/>
              <a:t> Zhao, Huawei Huang, </a:t>
            </a:r>
            <a:r>
              <a:rPr lang="en-US" sz="1000" b="0" dirty="0" err="1"/>
              <a:t>Zehui</a:t>
            </a:r>
            <a:r>
              <a:rPr lang="en-US" sz="1000" b="0" dirty="0"/>
              <a:t> </a:t>
            </a:r>
            <a:r>
              <a:rPr lang="en-US" sz="1000" b="0" dirty="0" err="1"/>
              <a:t>Xiong</a:t>
            </a:r>
            <a:r>
              <a:rPr lang="en-US" sz="1000" b="0" dirty="0"/>
              <a:t>, </a:t>
            </a:r>
            <a:r>
              <a:rPr lang="en-US" sz="1000" b="0" dirty="0" err="1"/>
              <a:t>Jiawen</a:t>
            </a:r>
            <a:r>
              <a:rPr lang="en-US" sz="1000" b="0" dirty="0"/>
              <a:t> Kang, and </a:t>
            </a:r>
            <a:r>
              <a:rPr lang="en-US" sz="1000" b="0" dirty="0" err="1"/>
              <a:t>Zibin</a:t>
            </a:r>
            <a:r>
              <a:rPr lang="en-US" sz="1000" b="0" dirty="0"/>
              <a:t> Zheng (2022). "Fusing blockchain and AI with metaverse: A survey." IEEE Open Journal of the Computer Society 3 : 122-136.</a:t>
            </a:r>
          </a:p>
          <a:p>
            <a:pPr>
              <a:lnSpc>
                <a:spcPct val="120000"/>
              </a:lnSpc>
              <a:spcAft>
                <a:spcPts val="300"/>
              </a:spcAft>
            </a:pPr>
            <a:r>
              <a:rPr lang="en-US" sz="1000" b="0" dirty="0"/>
              <a:t>Russell Belk, Mariam Humayun, and Myriam </a:t>
            </a:r>
            <a:r>
              <a:rPr lang="en-US" sz="1000" b="0" dirty="0" err="1"/>
              <a:t>Brouard</a:t>
            </a:r>
            <a:r>
              <a:rPr lang="en-US" sz="1000" b="0" dirty="0"/>
              <a:t> (2022). "Money, possessions, and ownership in the Metaverse: NFTs, cryptocurrencies, Web3 and Wild Markets." Journal of Business Research 153: 198-205.</a:t>
            </a:r>
          </a:p>
          <a:p>
            <a:pPr>
              <a:lnSpc>
                <a:spcPct val="120000"/>
              </a:lnSpc>
              <a:spcAft>
                <a:spcPts val="300"/>
              </a:spcAft>
            </a:pPr>
            <a:r>
              <a:rPr lang="en-US" sz="1000" b="0" dirty="0" err="1"/>
              <a:t>Thien</a:t>
            </a:r>
            <a:r>
              <a:rPr lang="en-US" sz="1000" b="0" dirty="0"/>
              <a:t> Huynh-The, Quoc-Viet Pham, Xuan-Qui Pham, Thanh </a:t>
            </a:r>
            <a:r>
              <a:rPr lang="en-US" sz="1000" b="0" dirty="0" err="1"/>
              <a:t>Thi</a:t>
            </a:r>
            <a:r>
              <a:rPr lang="en-US" sz="1000" b="0" dirty="0"/>
              <a:t> Nguyen, Zhu Han, and Dong-</a:t>
            </a:r>
            <a:r>
              <a:rPr lang="en-US" sz="1000" b="0" dirty="0" err="1"/>
              <a:t>Seong</a:t>
            </a:r>
            <a:r>
              <a:rPr lang="en-US" sz="1000" b="0" dirty="0"/>
              <a:t> Kim (2022). "Artificial Intelligence for the Metaverse: A Survey." </a:t>
            </a:r>
            <a:r>
              <a:rPr lang="en-US" sz="1000" b="0" dirty="0" err="1"/>
              <a:t>arXiv</a:t>
            </a:r>
            <a:r>
              <a:rPr lang="en-US" sz="1000" b="0" dirty="0"/>
              <a:t> preprint arXiv:2202.10336.</a:t>
            </a:r>
          </a:p>
          <a:p>
            <a:pPr>
              <a:lnSpc>
                <a:spcPct val="120000"/>
              </a:lnSpc>
              <a:spcAft>
                <a:spcPts val="300"/>
              </a:spcAft>
            </a:pPr>
            <a:r>
              <a:rPr lang="en-US" sz="1000" b="0" dirty="0" err="1"/>
              <a:t>Thippa</a:t>
            </a:r>
            <a:r>
              <a:rPr lang="en-US" sz="1000" b="0" dirty="0"/>
              <a:t> Reddy </a:t>
            </a:r>
            <a:r>
              <a:rPr lang="en-US" sz="1000" b="0" dirty="0" err="1"/>
              <a:t>Gadekallu</a:t>
            </a:r>
            <a:r>
              <a:rPr lang="en-US" sz="1000" b="0" dirty="0"/>
              <a:t>, </a:t>
            </a:r>
            <a:r>
              <a:rPr lang="en-US" sz="1000" b="0" dirty="0" err="1"/>
              <a:t>Thien</a:t>
            </a:r>
            <a:r>
              <a:rPr lang="en-US" sz="1000" b="0" dirty="0"/>
              <a:t> Huynh-The, </a:t>
            </a:r>
            <a:r>
              <a:rPr lang="en-US" sz="1000" b="0" dirty="0" err="1"/>
              <a:t>Weizheng</a:t>
            </a:r>
            <a:r>
              <a:rPr lang="en-US" sz="1000" b="0" dirty="0"/>
              <a:t> Wang, Gokul </a:t>
            </a:r>
            <a:r>
              <a:rPr lang="en-US" sz="1000" b="0" dirty="0" err="1"/>
              <a:t>Yenduri</a:t>
            </a:r>
            <a:r>
              <a:rPr lang="en-US" sz="1000" b="0" dirty="0"/>
              <a:t>, </a:t>
            </a:r>
            <a:r>
              <a:rPr lang="en-US" sz="1000" b="0" dirty="0" err="1"/>
              <a:t>Pasika</a:t>
            </a:r>
            <a:r>
              <a:rPr lang="en-US" sz="1000" b="0" dirty="0"/>
              <a:t> </a:t>
            </a:r>
            <a:r>
              <a:rPr lang="en-US" sz="1000" b="0" dirty="0" err="1"/>
              <a:t>Ranaweera</a:t>
            </a:r>
            <a:r>
              <a:rPr lang="en-US" sz="1000" b="0" dirty="0"/>
              <a:t>, Quoc-Viet Pham, Daniel </a:t>
            </a:r>
            <a:r>
              <a:rPr lang="en-US" sz="1000" b="0" dirty="0" err="1"/>
              <a:t>Benevides</a:t>
            </a:r>
            <a:r>
              <a:rPr lang="en-US" sz="1000" b="0" dirty="0"/>
              <a:t> da Costa, and </a:t>
            </a:r>
            <a:r>
              <a:rPr lang="en-US" sz="1000" b="0" dirty="0" err="1"/>
              <a:t>Madhusanka</a:t>
            </a:r>
            <a:r>
              <a:rPr lang="en-US" sz="1000" b="0" dirty="0"/>
              <a:t> Liyanage (2022). "Blockchain for the Metaverse: A Review." </a:t>
            </a:r>
            <a:r>
              <a:rPr lang="en-US" sz="1000" b="0" dirty="0" err="1"/>
              <a:t>arXiv</a:t>
            </a:r>
            <a:r>
              <a:rPr lang="en-US" sz="1000" b="0" dirty="0"/>
              <a:t> preprint arXiv:2203.09738.</a:t>
            </a:r>
          </a:p>
          <a:p>
            <a:pPr>
              <a:lnSpc>
                <a:spcPct val="120000"/>
              </a:lnSpc>
              <a:spcAft>
                <a:spcPts val="300"/>
              </a:spcAft>
            </a:pPr>
            <a:r>
              <a:rPr lang="en-US" sz="1000" b="0" dirty="0"/>
              <a:t>Dan Sheridan, James Harris, Frank Wear, Jerry Cowell Jr, Easton Wong, and Abbas </a:t>
            </a:r>
            <a:r>
              <a:rPr lang="en-US" sz="1000" b="0" dirty="0" err="1"/>
              <a:t>Yazdinejad</a:t>
            </a:r>
            <a:r>
              <a:rPr lang="en-US" sz="1000" b="0" dirty="0"/>
              <a:t> (2022). "Web3 Challenges and Opportunities for the Market." </a:t>
            </a:r>
            <a:r>
              <a:rPr lang="en-US" sz="1000" b="0" dirty="0" err="1"/>
              <a:t>arXiv</a:t>
            </a:r>
            <a:r>
              <a:rPr lang="en-US" sz="1000" b="0" dirty="0"/>
              <a:t> preprint arXiv:2209.02446.</a:t>
            </a:r>
          </a:p>
          <a:p>
            <a:pPr>
              <a:lnSpc>
                <a:spcPct val="120000"/>
              </a:lnSpc>
              <a:spcAft>
                <a:spcPts val="300"/>
              </a:spcAft>
            </a:pPr>
            <a:r>
              <a:rPr lang="en-US" sz="1000" b="0" dirty="0"/>
              <a:t>Yves </a:t>
            </a:r>
            <a:r>
              <a:rPr lang="en-US" sz="1000" b="0" dirty="0" err="1"/>
              <a:t>Hilpisch</a:t>
            </a:r>
            <a:r>
              <a:rPr lang="en-US" sz="1000" b="0" dirty="0"/>
              <a:t> (2020), Artificial Intelligence in Finance: A Python-Based Guide, O’Reilly Media.</a:t>
            </a:r>
          </a:p>
          <a:p>
            <a:pPr>
              <a:lnSpc>
                <a:spcPct val="120000"/>
              </a:lnSpc>
              <a:spcAft>
                <a:spcPts val="300"/>
              </a:spcAft>
            </a:pPr>
            <a:r>
              <a:rPr lang="en-US" sz="1000" b="0" dirty="0" err="1"/>
              <a:t>Aurélien</a:t>
            </a:r>
            <a:r>
              <a:rPr lang="en-US" sz="1000" b="0" dirty="0"/>
              <a:t> </a:t>
            </a:r>
            <a:r>
              <a:rPr lang="en-US" sz="1000" b="0" dirty="0" err="1"/>
              <a:t>Géron</a:t>
            </a:r>
            <a:r>
              <a:rPr lang="en-US" sz="1000" b="0" dirty="0"/>
              <a:t> (2019), Hands-On Machine Learning with Scikit-Learn, </a:t>
            </a:r>
            <a:r>
              <a:rPr lang="en-US" sz="1000" b="0" dirty="0" err="1"/>
              <a:t>Keras</a:t>
            </a:r>
            <a:r>
              <a:rPr lang="en-US" sz="1000" b="0" dirty="0"/>
              <a:t>, and TensorFlow: Concepts, Tools, and Techniques to Build Intelligent Systems, 2nd Edition, O’Reilly Media.</a:t>
            </a:r>
          </a:p>
          <a:p>
            <a:pPr>
              <a:lnSpc>
                <a:spcPct val="120000"/>
              </a:lnSpc>
              <a:spcAft>
                <a:spcPts val="300"/>
              </a:spcAft>
            </a:pPr>
            <a:r>
              <a:rPr lang="en-US" sz="1000" b="0" dirty="0"/>
              <a:t>Yves </a:t>
            </a:r>
            <a:r>
              <a:rPr lang="en-US" sz="1000" b="0" dirty="0" err="1"/>
              <a:t>Hilpisch</a:t>
            </a:r>
            <a:r>
              <a:rPr lang="en-US" sz="1000" b="0" dirty="0"/>
              <a:t> (2018), Python for Finance: Mastering Data-Driven Finance, 2nd Edition, O'Reilly Media.</a:t>
            </a:r>
          </a:p>
          <a:p>
            <a:pPr>
              <a:lnSpc>
                <a:spcPct val="120000"/>
              </a:lnSpc>
              <a:spcAft>
                <a:spcPts val="300"/>
              </a:spcAft>
            </a:pPr>
            <a:r>
              <a:rPr lang="en-US" sz="1000" b="0" dirty="0"/>
              <a:t>Paolo </a:t>
            </a:r>
            <a:r>
              <a:rPr lang="en-US" sz="1000" b="0" dirty="0" err="1"/>
              <a:t>Sironi</a:t>
            </a:r>
            <a:r>
              <a:rPr lang="en-US" sz="1000" b="0" dirty="0"/>
              <a:t> (2016), FinTech Innovation: From Robo-Advisors to Goal Based Investing and Gamification, Wiley.</a:t>
            </a:r>
          </a:p>
          <a:p>
            <a:pPr>
              <a:lnSpc>
                <a:spcPct val="120000"/>
              </a:lnSpc>
              <a:spcAft>
                <a:spcPts val="300"/>
              </a:spcAft>
            </a:pPr>
            <a:r>
              <a:rPr lang="en-US" sz="1000" b="0" dirty="0" err="1"/>
              <a:t>Yuxing</a:t>
            </a:r>
            <a:r>
              <a:rPr lang="en-US" sz="1000" b="0" dirty="0"/>
              <a:t> Yan (2017), Python for Finance: Apply powerful finance models and quantitative analysis with Python, Second Edition, </a:t>
            </a:r>
            <a:r>
              <a:rPr lang="en-US" sz="1000" b="0" dirty="0" err="1"/>
              <a:t>Packt</a:t>
            </a:r>
            <a:r>
              <a:rPr lang="en-US" sz="1000" b="0" dirty="0"/>
              <a:t> Publishing</a:t>
            </a:r>
          </a:p>
          <a:p>
            <a:pPr>
              <a:lnSpc>
                <a:spcPct val="120000"/>
              </a:lnSpc>
              <a:spcAft>
                <a:spcPts val="300"/>
              </a:spcAft>
            </a:pPr>
            <a:r>
              <a:rPr lang="en-US" sz="1000" b="0" dirty="0"/>
              <a:t>Campbell R. Harvey, Ashwin Ramachandran, Joey Santoro, Fred Ehrsam (2021), </a:t>
            </a:r>
            <a:r>
              <a:rPr lang="en-US" sz="1000" b="0" dirty="0" err="1"/>
              <a:t>DeFi</a:t>
            </a:r>
            <a:r>
              <a:rPr lang="en-US" sz="1000" b="0" dirty="0"/>
              <a:t> and the Future of Finance, Wiley</a:t>
            </a:r>
          </a:p>
          <a:p>
            <a:pPr>
              <a:lnSpc>
                <a:spcPct val="120000"/>
              </a:lnSpc>
              <a:spcAft>
                <a:spcPts val="300"/>
              </a:spcAft>
            </a:pPr>
            <a:r>
              <a:rPr lang="en-US" sz="1000" b="0" dirty="0"/>
              <a:t>Matt </a:t>
            </a:r>
            <a:r>
              <a:rPr lang="en-US" sz="1000" b="0" dirty="0" err="1"/>
              <a:t>Fortnow</a:t>
            </a:r>
            <a:r>
              <a:rPr lang="en-US" sz="1000" b="0" dirty="0"/>
              <a:t> and </a:t>
            </a:r>
            <a:r>
              <a:rPr lang="en-US" sz="1000" b="0" dirty="0" err="1"/>
              <a:t>QuHarrison</a:t>
            </a:r>
            <a:r>
              <a:rPr lang="en-US" sz="1000" b="0" dirty="0"/>
              <a:t> Terry (2021), The NFT Handbook - How to Create, Sell and Buy Non-Fungible Tokens, Wiley</a:t>
            </a:r>
          </a:p>
          <a:p>
            <a:pPr>
              <a:lnSpc>
                <a:spcPct val="120000"/>
              </a:lnSpc>
              <a:spcAft>
                <a:spcPts val="300"/>
              </a:spcAft>
            </a:pPr>
            <a:r>
              <a:rPr lang="en-US" sz="1000" b="0" dirty="0"/>
              <a:t>Parma Bains, Mohamed </a:t>
            </a:r>
            <a:r>
              <a:rPr lang="en-US" sz="1000" b="0" dirty="0" err="1"/>
              <a:t>Diaby</a:t>
            </a:r>
            <a:r>
              <a:rPr lang="en-US" sz="1000" b="0" dirty="0"/>
              <a:t>, Dimitris </a:t>
            </a:r>
            <a:r>
              <a:rPr lang="en-US" sz="1000" b="0" dirty="0" err="1"/>
              <a:t>Drakopoulos</a:t>
            </a:r>
            <a:r>
              <a:rPr lang="en-US" sz="1000" b="0" dirty="0"/>
              <a:t>, Julia </a:t>
            </a:r>
            <a:r>
              <a:rPr lang="en-US" sz="1000" b="0" dirty="0" err="1"/>
              <a:t>Faltermeier</a:t>
            </a:r>
            <a:r>
              <a:rPr lang="en-US" sz="1000" b="0" dirty="0"/>
              <a:t>, Federico Grinberg, Evan </a:t>
            </a:r>
            <a:r>
              <a:rPr lang="en-US" sz="1000" b="0" dirty="0" err="1"/>
              <a:t>Papageorgiou</a:t>
            </a:r>
            <a:r>
              <a:rPr lang="en-US" sz="1000" b="0" dirty="0"/>
              <a:t>, Dmitri Petrov, Patrick Schneider, and Nobu Sugimoto (2021), </a:t>
            </a:r>
            <a:br>
              <a:rPr lang="en-US" sz="1000" b="0" dirty="0"/>
            </a:br>
            <a:r>
              <a:rPr lang="en-US" sz="1000" b="0" dirty="0"/>
              <a:t>The Crypto Ecosystem and Financial Stability Challenges, International Monetary Fund, October 2021</a:t>
            </a:r>
          </a:p>
          <a:p>
            <a:pPr>
              <a:lnSpc>
                <a:spcPct val="120000"/>
              </a:lnSpc>
              <a:spcAft>
                <a:spcPts val="300"/>
              </a:spcAft>
            </a:pPr>
            <a:r>
              <a:rPr lang="en-US" sz="1000" b="0" dirty="0"/>
              <a:t>Henrik </a:t>
            </a:r>
            <a:r>
              <a:rPr lang="en-US" sz="1000" b="0" dirty="0" err="1"/>
              <a:t>Skaug</a:t>
            </a:r>
            <a:r>
              <a:rPr lang="en-US" sz="1000" b="0" dirty="0"/>
              <a:t> </a:t>
            </a:r>
            <a:r>
              <a:rPr lang="en-US" sz="1000" b="0" dirty="0" err="1"/>
              <a:t>Sætra</a:t>
            </a:r>
            <a:r>
              <a:rPr lang="en-US" sz="1000" b="0" dirty="0"/>
              <a:t> (2021) "A Framework for Evaluating and Disclosing the ESG Related Impacts of AI with the SDGs." Sustainability 13, no. 15: 8503</a:t>
            </a:r>
          </a:p>
          <a:p>
            <a:pPr>
              <a:lnSpc>
                <a:spcPct val="120000"/>
              </a:lnSpc>
              <a:spcAft>
                <a:spcPts val="300"/>
              </a:spcAft>
            </a:pPr>
            <a:r>
              <a:rPr lang="en-US" sz="1000" b="0" dirty="0"/>
              <a:t>Ramesh Sharda, </a:t>
            </a:r>
            <a:r>
              <a:rPr lang="en-US" sz="1000" b="0" dirty="0" err="1"/>
              <a:t>Dursun</a:t>
            </a:r>
            <a:r>
              <a:rPr lang="en-US" sz="1000" b="0" dirty="0"/>
              <a:t> </a:t>
            </a:r>
            <a:r>
              <a:rPr lang="en-US" sz="1000" b="0" dirty="0" err="1"/>
              <a:t>Delen</a:t>
            </a:r>
            <a:r>
              <a:rPr lang="en-US" sz="1000" b="0" dirty="0"/>
              <a:t>, and Efraim Turban (2017), “Business Intelligence, Analytics, and Data Science: A Managerial Perspective”, 4th Edition, Pearson</a:t>
            </a:r>
          </a:p>
          <a:p>
            <a:pPr>
              <a:lnSpc>
                <a:spcPct val="120000"/>
              </a:lnSpc>
              <a:spcAft>
                <a:spcPts val="300"/>
              </a:spcAft>
            </a:pPr>
            <a:r>
              <a:rPr lang="en-US" sz="1000" b="0" dirty="0"/>
              <a:t>Frederic S. Mishkin (2015), “The Economics of Money, Banking and Financial Markets”, 11th Edition, Pearson</a:t>
            </a:r>
          </a:p>
          <a:p>
            <a:pPr>
              <a:lnSpc>
                <a:spcPct val="120000"/>
              </a:lnSpc>
              <a:spcAft>
                <a:spcPts val="300"/>
              </a:spcAft>
            </a:pPr>
            <a:r>
              <a:rPr lang="en-US" sz="1000" b="0" dirty="0"/>
              <a:t>Susanne Chishti and Janos </a:t>
            </a:r>
            <a:r>
              <a:rPr lang="en-US" sz="1000" b="0" dirty="0" err="1"/>
              <a:t>Barberis</a:t>
            </a:r>
            <a:r>
              <a:rPr lang="en-US" sz="1000" b="0" dirty="0"/>
              <a:t> (2016), “The FINTECH Book: The Financial Technology Handbook for Investors, Entrepreneurs and Visionaries”, Wiley.</a:t>
            </a:r>
          </a:p>
          <a:p>
            <a:pPr>
              <a:lnSpc>
                <a:spcPct val="120000"/>
              </a:lnSpc>
              <a:spcAft>
                <a:spcPts val="300"/>
              </a:spcAft>
            </a:pPr>
            <a:r>
              <a:rPr lang="en-US" sz="1000" b="0" dirty="0"/>
              <a:t>Paolo </a:t>
            </a:r>
            <a:r>
              <a:rPr lang="en-US" sz="1000" b="0" dirty="0" err="1"/>
              <a:t>Sironi</a:t>
            </a:r>
            <a:r>
              <a:rPr lang="en-US" sz="1000" b="0" dirty="0"/>
              <a:t> (2016), “FinTech Innovation: From Robo-Advisors to Goal Based Investing and Gamification”, Wiley.</a:t>
            </a:r>
          </a:p>
          <a:p>
            <a:pPr>
              <a:lnSpc>
                <a:spcPct val="120000"/>
              </a:lnSpc>
              <a:spcAft>
                <a:spcPts val="300"/>
              </a:spcAft>
            </a:pPr>
            <a:r>
              <a:rPr lang="en-US" sz="1000" b="0" dirty="0"/>
              <a:t>Brett King (2014), “Breaking Banks: The Innovators, Rogues, and Strategists Rebooting Banking”, Wiley.</a:t>
            </a:r>
          </a:p>
          <a:p>
            <a:pPr>
              <a:lnSpc>
                <a:spcPct val="120000"/>
              </a:lnSpc>
              <a:spcAft>
                <a:spcPts val="300"/>
              </a:spcAft>
            </a:pPr>
            <a:r>
              <a:rPr lang="en-US" sz="1000" b="0" dirty="0"/>
              <a:t>Brett King (2012), “Bank 3.0: Why banking is no longer somewhere you go, but something you do”, John Wiley &amp; Sons </a:t>
            </a:r>
          </a:p>
          <a:p>
            <a:pPr>
              <a:lnSpc>
                <a:spcPct val="120000"/>
              </a:lnSpc>
              <a:spcAft>
                <a:spcPts val="300"/>
              </a:spcAft>
            </a:pPr>
            <a:r>
              <a:rPr lang="en-US" sz="1000" b="0" dirty="0"/>
              <a:t>Gopalakrishnan, Shanti, and </a:t>
            </a:r>
            <a:r>
              <a:rPr lang="en-US" sz="1000" b="0" dirty="0" err="1"/>
              <a:t>Fariborz</a:t>
            </a:r>
            <a:r>
              <a:rPr lang="en-US" sz="1000" b="0" dirty="0"/>
              <a:t> </a:t>
            </a:r>
            <a:r>
              <a:rPr lang="en-US" sz="1000" b="0" dirty="0" err="1"/>
              <a:t>Damanpour</a:t>
            </a:r>
            <a:r>
              <a:rPr lang="en-US" sz="1000" b="0" dirty="0"/>
              <a:t> (1997). "A review of innovation research in economics, sociology and technology management." Omega 25, no. 1 : 15-28.</a:t>
            </a:r>
          </a:p>
          <a:p>
            <a:pPr>
              <a:lnSpc>
                <a:spcPct val="120000"/>
              </a:lnSpc>
              <a:spcAft>
                <a:spcPts val="300"/>
              </a:spcAft>
            </a:pPr>
            <a:r>
              <a:rPr lang="en-US" sz="1000" b="0" dirty="0" err="1"/>
              <a:t>Pichlak</a:t>
            </a:r>
            <a:r>
              <a:rPr lang="en-US" sz="1000" b="0" dirty="0"/>
              <a:t>, Magdalena (2016). "The innovation adoption process: A multidimensional approach." Journal of Management and Organization 22, no. 4 : 476.</a:t>
            </a:r>
          </a:p>
          <a:p>
            <a:pPr>
              <a:lnSpc>
                <a:spcPct val="120000"/>
              </a:lnSpc>
              <a:spcAft>
                <a:spcPts val="300"/>
              </a:spcAft>
            </a:pPr>
            <a:r>
              <a:rPr lang="en-US" sz="1000" b="0" dirty="0"/>
              <a:t>Everett M. Rogers (2003), “Diffusion of Innovations”, Free Press, 5th Edition</a:t>
            </a:r>
          </a:p>
          <a:p>
            <a:endParaRPr lang="en-US" sz="1000" b="0" dirty="0"/>
          </a:p>
          <a:p>
            <a:endParaRPr lang="en-US" sz="1000" b="0" dirty="0"/>
          </a:p>
        </p:txBody>
      </p:sp>
      <p:sp>
        <p:nvSpPr>
          <p:cNvPr id="4" name="Slide Number Placeholder 3">
            <a:extLst>
              <a:ext uri="{FF2B5EF4-FFF2-40B4-BE49-F238E27FC236}">
                <a16:creationId xmlns:a16="http://schemas.microsoft.com/office/drawing/2014/main" id="{75CCD5F9-DB73-CB42-A896-0B89E15D23B9}"/>
              </a:ext>
            </a:extLst>
          </p:cNvPr>
          <p:cNvSpPr>
            <a:spLocks noGrp="1"/>
          </p:cNvSpPr>
          <p:nvPr>
            <p:ph type="sldNum" sz="quarter" idx="12"/>
          </p:nvPr>
        </p:nvSpPr>
        <p:spPr/>
        <p:txBody>
          <a:bodyPr/>
          <a:lstStyle/>
          <a:p>
            <a:fld id="{5D6FF71F-CF6A-4C46-8F9B-61D49EEA70E3}" type="slidenum">
              <a:rPr lang="en-US" smtClean="0"/>
              <a:t>122</a:t>
            </a:fld>
            <a:endParaRPr lang="en-US"/>
          </a:p>
        </p:txBody>
      </p:sp>
    </p:spTree>
    <p:extLst>
      <p:ext uri="{BB962C8B-B14F-4D97-AF65-F5344CB8AC3E}">
        <p14:creationId xmlns:p14="http://schemas.microsoft.com/office/powerpoint/2010/main" val="414145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13</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135889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spTree>
    <p:extLst>
      <p:ext uri="{BB962C8B-B14F-4D97-AF65-F5344CB8AC3E}">
        <p14:creationId xmlns:p14="http://schemas.microsoft.com/office/powerpoint/2010/main" val="256482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74527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05256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90059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0375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90926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1"/>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99243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20000">
                <a:solidFill>
                  <a:srgbClr val="FF0000"/>
                </a:solidFill>
              </a:rPr>
              <a:t>FinTech</a:t>
            </a:r>
            <a:endParaRPr lang="zh-TW" altLang="en-US" sz="20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21</a:t>
            </a:fld>
            <a:endParaRPr lang="zh-TW" altLang="en-US"/>
          </a:p>
        </p:txBody>
      </p:sp>
    </p:spTree>
    <p:extLst>
      <p:ext uri="{BB962C8B-B14F-4D97-AF65-F5344CB8AC3E}">
        <p14:creationId xmlns:p14="http://schemas.microsoft.com/office/powerpoint/2010/main" val="298783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728192"/>
          </a:xfrm>
          <a:solidFill>
            <a:srgbClr val="FFC000"/>
          </a:solidFill>
        </p:spPr>
        <p:txBody>
          <a:bodyPr>
            <a:normAutofit fontScale="90000"/>
          </a:bodyPr>
          <a:lstStyle/>
          <a:p>
            <a:r>
              <a:rPr lang="en-US" sz="6000" dirty="0">
                <a:solidFill>
                  <a:srgbClr val="FF0000"/>
                </a:solidFill>
              </a:rPr>
              <a:t>Financial</a:t>
            </a:r>
            <a:r>
              <a:rPr lang="en-US" sz="6000" dirty="0"/>
              <a:t> </a:t>
            </a:r>
            <a:r>
              <a:rPr lang="en-US" sz="6000" dirty="0">
                <a:solidFill>
                  <a:schemeClr val="accent1"/>
                </a:solidFill>
              </a:rPr>
              <a:t>Technology</a:t>
            </a:r>
            <a:br>
              <a:rPr lang="en-US" sz="6000" dirty="0">
                <a:solidFill>
                  <a:schemeClr val="accent1"/>
                </a:solidFill>
              </a:rPr>
            </a:br>
            <a:r>
              <a:rPr lang="en-US" sz="6000" dirty="0" err="1">
                <a:solidFill>
                  <a:srgbClr val="FF0000"/>
                </a:solidFill>
              </a:rPr>
              <a:t>Fin</a:t>
            </a:r>
            <a:r>
              <a:rPr lang="en-US" sz="6000" dirty="0" err="1">
                <a:solidFill>
                  <a:schemeClr val="accent1"/>
                </a:solidFill>
              </a:rPr>
              <a:t>Tech</a:t>
            </a:r>
            <a:endParaRPr lang="en-US" sz="6000" dirty="0">
              <a:solidFill>
                <a:schemeClr val="accent1"/>
              </a:solidFill>
            </a:endParaRPr>
          </a:p>
        </p:txBody>
      </p:sp>
      <p:sp>
        <p:nvSpPr>
          <p:cNvPr id="3" name="Content Placeholder 2"/>
          <p:cNvSpPr>
            <a:spLocks noGrp="1"/>
          </p:cNvSpPr>
          <p:nvPr>
            <p:ph idx="1"/>
          </p:nvPr>
        </p:nvSpPr>
        <p:spPr>
          <a:xfrm>
            <a:off x="1981200" y="1916833"/>
            <a:ext cx="8229600" cy="4603031"/>
          </a:xfrm>
        </p:spPr>
        <p:txBody>
          <a:bodyPr>
            <a:normAutofit lnSpcReduction="10000"/>
          </a:bodyPr>
          <a:lstStyle/>
          <a:p>
            <a:pPr marL="0" indent="0" algn="ctr">
              <a:buNone/>
            </a:pPr>
            <a:r>
              <a:rPr lang="en-US" sz="6000" dirty="0"/>
              <a:t>“</a:t>
            </a:r>
            <a:r>
              <a:rPr lang="en-US" sz="6000"/>
              <a:t>providing </a:t>
            </a:r>
            <a:br>
              <a:rPr lang="en-US" sz="6000"/>
            </a:br>
            <a:r>
              <a:rPr lang="en-US" sz="6000">
                <a:solidFill>
                  <a:srgbClr val="FF0000"/>
                </a:solidFill>
              </a:rPr>
              <a:t>financial services </a:t>
            </a:r>
            <a:br>
              <a:rPr lang="en-US" sz="6000">
                <a:solidFill>
                  <a:srgbClr val="FF0000"/>
                </a:solidFill>
              </a:rPr>
            </a:br>
            <a:r>
              <a:rPr lang="en-US" sz="6000"/>
              <a:t>by </a:t>
            </a:r>
            <a:r>
              <a:rPr lang="en-US" sz="6000" dirty="0"/>
              <a:t>making use of </a:t>
            </a:r>
            <a:r>
              <a:rPr lang="en-US" sz="6000" dirty="0">
                <a:solidFill>
                  <a:schemeClr val="accent1"/>
                </a:solidFill>
              </a:rPr>
              <a:t>software</a:t>
            </a:r>
            <a:r>
              <a:rPr lang="en-US" sz="6000" dirty="0"/>
              <a:t> </a:t>
            </a:r>
            <a:r>
              <a:rPr lang="en-US" sz="6000"/>
              <a:t>and </a:t>
            </a:r>
            <a:br>
              <a:rPr lang="en-US" sz="6000"/>
            </a:br>
            <a:r>
              <a:rPr lang="en-US" sz="6000">
                <a:solidFill>
                  <a:schemeClr val="accent1"/>
                </a:solidFill>
              </a:rPr>
              <a:t>modern </a:t>
            </a:r>
            <a:r>
              <a:rPr lang="en-US" sz="6000" dirty="0">
                <a:solidFill>
                  <a:schemeClr val="accent1"/>
                </a:solidFill>
              </a:rPr>
              <a:t>technology</a:t>
            </a:r>
            <a:r>
              <a:rPr lang="en-US" sz="60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22</a:t>
            </a:fld>
            <a:endParaRPr lang="zh-TW" altLang="en-US"/>
          </a:p>
        </p:txBody>
      </p:sp>
      <p:sp>
        <p:nvSpPr>
          <p:cNvPr id="5" name="Rectangle 4"/>
          <p:cNvSpPr/>
          <p:nvPr/>
        </p:nvSpPr>
        <p:spPr>
          <a:xfrm>
            <a:off x="3224808" y="6597353"/>
            <a:ext cx="574238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-definition</a:t>
            </a:r>
          </a:p>
        </p:txBody>
      </p:sp>
    </p:spTree>
    <p:extLst>
      <p:ext uri="{BB962C8B-B14F-4D97-AF65-F5344CB8AC3E}">
        <p14:creationId xmlns:p14="http://schemas.microsoft.com/office/powerpoint/2010/main" val="90967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3000" u="sng" dirty="0">
                <a:solidFill>
                  <a:srgbClr val="FF0000"/>
                </a:solidFill>
              </a:rPr>
              <a:t>Fin</a:t>
            </a:r>
            <a:r>
              <a:rPr lang="en-US" altLang="zh-TW" sz="13000" dirty="0">
                <a:solidFill>
                  <a:srgbClr val="FF0000"/>
                </a:solidFill>
              </a:rPr>
              <a:t>ancial </a:t>
            </a:r>
            <a:r>
              <a:rPr lang="en-US" altLang="zh-TW" sz="13000" u="sng" dirty="0">
                <a:solidFill>
                  <a:srgbClr val="FF0000"/>
                </a:solidFill>
              </a:rPr>
              <a:t>Tech</a:t>
            </a:r>
            <a:r>
              <a:rPr lang="en-US" altLang="zh-TW" sz="13000" dirty="0">
                <a:solidFill>
                  <a:srgbClr val="FF0000"/>
                </a:solidFill>
              </a:rPr>
              <a:t>nology</a:t>
            </a:r>
            <a:endParaRPr lang="zh-TW" altLang="en-US" sz="13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23</a:t>
            </a:fld>
            <a:endParaRPr lang="zh-TW" altLang="en-US"/>
          </a:p>
        </p:txBody>
      </p:sp>
    </p:spTree>
    <p:extLst>
      <p:ext uri="{BB962C8B-B14F-4D97-AF65-F5344CB8AC3E}">
        <p14:creationId xmlns:p14="http://schemas.microsoft.com/office/powerpoint/2010/main" val="318647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24</a:t>
            </a:fld>
            <a:endParaRPr lang="zh-TW" altLang="en-US"/>
          </a:p>
        </p:txBody>
      </p:sp>
    </p:spTree>
    <p:extLst>
      <p:ext uri="{BB962C8B-B14F-4D97-AF65-F5344CB8AC3E}">
        <p14:creationId xmlns:p14="http://schemas.microsoft.com/office/powerpoint/2010/main" val="15268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Financial Services Innovation</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25</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4111" y="752699"/>
            <a:ext cx="6683778" cy="5805909"/>
          </a:xfrm>
          <a:prstGeom prst="rect">
            <a:avLst/>
          </a:prstGeom>
        </p:spPr>
      </p:pic>
    </p:spTree>
    <p:extLst>
      <p:ext uri="{BB962C8B-B14F-4D97-AF65-F5344CB8AC3E}">
        <p14:creationId xmlns:p14="http://schemas.microsoft.com/office/powerpoint/2010/main" val="261578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34" y="188641"/>
            <a:ext cx="8029699" cy="6331222"/>
          </a:xfrm>
        </p:spPr>
        <p:txBody>
          <a:bodyPr>
            <a:normAutofit fontScale="90000"/>
          </a:bodyPr>
          <a:lstStyle/>
          <a:p>
            <a:r>
              <a:rPr lang="en-US" sz="6000" dirty="0" err="1">
                <a:solidFill>
                  <a:srgbClr val="FF0000"/>
                </a:solidFill>
              </a:rPr>
              <a:t>FinTech</a:t>
            </a:r>
            <a:r>
              <a:rPr lang="en-US" sz="6000" dirty="0">
                <a:solidFill>
                  <a:schemeClr val="accent1"/>
                </a:solidFill>
              </a:rPr>
              <a:t>: </a:t>
            </a:r>
            <a:br>
              <a:rPr lang="en-US" sz="6000" dirty="0">
                <a:solidFill>
                  <a:schemeClr val="accent1"/>
                </a:solidFill>
              </a:rPr>
            </a:br>
            <a:r>
              <a:rPr lang="en-US" dirty="0">
                <a:solidFill>
                  <a:schemeClr val="accent1"/>
                </a:solidFill>
              </a:rPr>
              <a:t>Financial Services Innovation</a:t>
            </a:r>
            <a:br>
              <a:rPr lang="en-US" dirty="0">
                <a:solidFill>
                  <a:schemeClr val="accent1"/>
                </a:solidFill>
              </a:rPr>
            </a:br>
            <a:br>
              <a:rPr lang="en-US" dirty="0">
                <a:solidFill>
                  <a:schemeClr val="accent1"/>
                </a:solidFill>
              </a:rPr>
            </a:br>
            <a:r>
              <a:rPr lang="en-US" dirty="0">
                <a:solidFill>
                  <a:schemeClr val="accent1"/>
                </a:solidFill>
              </a:rPr>
              <a:t>1. Payments</a:t>
            </a:r>
            <a:br>
              <a:rPr lang="en-US" dirty="0">
                <a:solidFill>
                  <a:schemeClr val="accent1"/>
                </a:solidFill>
              </a:rPr>
            </a:br>
            <a:r>
              <a:rPr lang="en-US" dirty="0">
                <a:solidFill>
                  <a:schemeClr val="accent1"/>
                </a:solidFill>
              </a:rPr>
              <a:t>2. Insurance</a:t>
            </a:r>
            <a:br>
              <a:rPr lang="en-US" dirty="0">
                <a:solidFill>
                  <a:schemeClr val="accent1"/>
                </a:solidFill>
              </a:rPr>
            </a:br>
            <a:r>
              <a:rPr lang="en-US" dirty="0">
                <a:solidFill>
                  <a:schemeClr val="accent1"/>
                </a:solidFill>
              </a:rPr>
              <a:t>3. Deposits &amp; Lending</a:t>
            </a:r>
            <a:br>
              <a:rPr lang="en-US" dirty="0">
                <a:solidFill>
                  <a:schemeClr val="accent1"/>
                </a:solidFill>
              </a:rPr>
            </a:br>
            <a:r>
              <a:rPr lang="en-US" dirty="0">
                <a:solidFill>
                  <a:schemeClr val="accent1"/>
                </a:solidFill>
              </a:rPr>
              <a:t>4. Capital Raising</a:t>
            </a:r>
            <a:br>
              <a:rPr lang="en-US" dirty="0">
                <a:solidFill>
                  <a:schemeClr val="accent1"/>
                </a:solidFill>
              </a:rPr>
            </a:br>
            <a:r>
              <a:rPr lang="en-US" dirty="0">
                <a:solidFill>
                  <a:srgbClr val="FF0000"/>
                </a:solidFill>
              </a:rPr>
              <a:t>5. Investment Management</a:t>
            </a:r>
            <a:br>
              <a:rPr lang="en-US" dirty="0">
                <a:solidFill>
                  <a:srgbClr val="FF0000"/>
                </a:solidFill>
              </a:rPr>
            </a:br>
            <a:r>
              <a:rPr lang="en-US" dirty="0">
                <a:solidFill>
                  <a:srgbClr val="FF0000"/>
                </a:solidFill>
              </a:rPr>
              <a:t>6.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26</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spTree>
    <p:extLst>
      <p:ext uri="{BB962C8B-B14F-4D97-AF65-F5344CB8AC3E}">
        <p14:creationId xmlns:p14="http://schemas.microsoft.com/office/powerpoint/2010/main" val="309317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Payment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27</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2711624" y="764705"/>
            <a:ext cx="6968078" cy="5756527"/>
          </a:xfrm>
          <a:prstGeom prst="rect">
            <a:avLst/>
          </a:prstGeom>
        </p:spPr>
      </p:pic>
      <p:sp>
        <p:nvSpPr>
          <p:cNvPr id="3" name="TextBox 2"/>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1</a:t>
            </a:r>
          </a:p>
        </p:txBody>
      </p:sp>
    </p:spTree>
    <p:extLst>
      <p:ext uri="{BB962C8B-B14F-4D97-AF65-F5344CB8AC3E}">
        <p14:creationId xmlns:p14="http://schemas.microsoft.com/office/powerpoint/2010/main" val="1108623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Insurance</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28</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6469" y="780781"/>
            <a:ext cx="4924134" cy="5744823"/>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2</a:t>
            </a:r>
          </a:p>
        </p:txBody>
      </p:sp>
    </p:spTree>
    <p:extLst>
      <p:ext uri="{BB962C8B-B14F-4D97-AF65-F5344CB8AC3E}">
        <p14:creationId xmlns:p14="http://schemas.microsoft.com/office/powerpoint/2010/main" val="302993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Deposits &amp; Lending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29</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7648" y="786709"/>
            <a:ext cx="6838404" cy="5722517"/>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3</a:t>
            </a:r>
          </a:p>
        </p:txBody>
      </p:sp>
    </p:spTree>
    <p:extLst>
      <p:ext uri="{BB962C8B-B14F-4D97-AF65-F5344CB8AC3E}">
        <p14:creationId xmlns:p14="http://schemas.microsoft.com/office/powerpoint/2010/main" val="177142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Sustainability Innovation</a:t>
            </a:r>
          </a:p>
          <a:p>
            <a:pPr marL="777240" lvl="1" indent="-320040">
              <a:spcAft>
                <a:spcPts val="600"/>
              </a:spcAft>
            </a:pPr>
            <a:r>
              <a:rPr lang="en-US" sz="3600" dirty="0"/>
              <a:t>SDGs: Sustainable Development Goals</a:t>
            </a:r>
          </a:p>
          <a:p>
            <a:pPr marL="777240" lvl="1" indent="-320040">
              <a:spcAft>
                <a:spcPts val="600"/>
              </a:spcAft>
            </a:pPr>
            <a:r>
              <a:rPr lang="en-US" sz="3600" dirty="0"/>
              <a:t>CSR: Corporate Social Responsibility</a:t>
            </a:r>
          </a:p>
          <a:p>
            <a:pPr marL="777240" lvl="1" indent="-320040">
              <a:spcAft>
                <a:spcPts val="600"/>
              </a:spcAft>
            </a:pPr>
            <a:r>
              <a:rPr lang="en-US" sz="3600" dirty="0"/>
              <a:t>ESG: Environmental, Social, and Governance</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8925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Capital Raising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30</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7729" y="809974"/>
            <a:ext cx="4851747" cy="5760924"/>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4</a:t>
            </a:r>
          </a:p>
        </p:txBody>
      </p:sp>
    </p:spTree>
    <p:extLst>
      <p:ext uri="{BB962C8B-B14F-4D97-AF65-F5344CB8AC3E}">
        <p14:creationId xmlns:p14="http://schemas.microsoft.com/office/powerpoint/2010/main" val="87983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31</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3791744" y="764704"/>
            <a:ext cx="4968552" cy="5806950"/>
          </a:xfrm>
          <a:prstGeom prst="rect">
            <a:avLst/>
          </a:prstGeom>
        </p:spPr>
      </p:pic>
      <p:sp>
        <p:nvSpPr>
          <p:cNvPr id="7" name="TextBox 6"/>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15143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32</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609" y="814976"/>
            <a:ext cx="7147061" cy="5694251"/>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dirty="0">
                <a:solidFill>
                  <a:srgbClr val="FF0000"/>
                </a:solidFill>
              </a:rPr>
              <a:t>6</a:t>
            </a:r>
          </a:p>
        </p:txBody>
      </p:sp>
    </p:spTree>
    <p:extLst>
      <p:ext uri="{BB962C8B-B14F-4D97-AF65-F5344CB8AC3E}">
        <p14:creationId xmlns:p14="http://schemas.microsoft.com/office/powerpoint/2010/main" val="2034443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Topic-Model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8D15517D-79AB-0C41-81CE-ACEF49E18FED}"/>
              </a:ext>
            </a:extLst>
          </p:cNvPr>
          <p:cNvPicPr>
            <a:picLocks noChangeAspect="1"/>
          </p:cNvPicPr>
          <p:nvPr/>
        </p:nvPicPr>
        <p:blipFill>
          <a:blip r:embed="rId2"/>
          <a:stretch>
            <a:fillRect/>
          </a:stretch>
        </p:blipFill>
        <p:spPr>
          <a:xfrm>
            <a:off x="3452544" y="1371600"/>
            <a:ext cx="5360707" cy="5059302"/>
          </a:xfrm>
          <a:prstGeom prst="rect">
            <a:avLst/>
          </a:prstGeom>
        </p:spPr>
      </p:pic>
    </p:spTree>
    <p:extLst>
      <p:ext uri="{BB962C8B-B14F-4D97-AF65-F5344CB8AC3E}">
        <p14:creationId xmlns:p14="http://schemas.microsoft.com/office/powerpoint/2010/main" val="4287136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Topic-Feature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5D51FB39-5210-8749-9E79-D2FD7E021459}"/>
              </a:ext>
            </a:extLst>
          </p:cNvPr>
          <p:cNvPicPr>
            <a:picLocks noChangeAspect="1"/>
          </p:cNvPicPr>
          <p:nvPr/>
        </p:nvPicPr>
        <p:blipFill>
          <a:blip r:embed="rId2"/>
          <a:stretch>
            <a:fillRect/>
          </a:stretch>
        </p:blipFill>
        <p:spPr>
          <a:xfrm>
            <a:off x="2138611" y="1340769"/>
            <a:ext cx="8004901" cy="5076279"/>
          </a:xfrm>
          <a:prstGeom prst="rect">
            <a:avLst/>
          </a:prstGeom>
        </p:spPr>
      </p:pic>
    </p:spTree>
    <p:extLst>
      <p:ext uri="{BB962C8B-B14F-4D97-AF65-F5344CB8AC3E}">
        <p14:creationId xmlns:p14="http://schemas.microsoft.com/office/powerpoint/2010/main" val="3643428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Topic-Dataset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0AE82059-E69E-B946-AE36-4392ACCC6774}"/>
              </a:ext>
            </a:extLst>
          </p:cNvPr>
          <p:cNvPicPr>
            <a:picLocks noChangeAspect="1"/>
          </p:cNvPicPr>
          <p:nvPr/>
        </p:nvPicPr>
        <p:blipFill>
          <a:blip r:embed="rId2"/>
          <a:stretch>
            <a:fillRect/>
          </a:stretch>
        </p:blipFill>
        <p:spPr>
          <a:xfrm>
            <a:off x="2987074" y="1340769"/>
            <a:ext cx="6349286" cy="5028161"/>
          </a:xfrm>
          <a:prstGeom prst="rect">
            <a:avLst/>
          </a:prstGeom>
        </p:spPr>
      </p:pic>
    </p:spTree>
    <p:extLst>
      <p:ext uri="{BB962C8B-B14F-4D97-AF65-F5344CB8AC3E}">
        <p14:creationId xmlns:p14="http://schemas.microsoft.com/office/powerpoint/2010/main" val="77092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8800" dirty="0">
                <a:solidFill>
                  <a:srgbClr val="C00000"/>
                </a:solidFill>
                <a:ea typeface="Heiti TC Medium" pitchFamily="2" charset="-128"/>
                <a:cs typeface="Arial" panose="020B0604020202020204" pitchFamily="34" charset="0"/>
              </a:rPr>
              <a:t>Metaverse</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Web3</a:t>
            </a:r>
            <a:br>
              <a:rPr lang="en-US" altLang="zh-TW" sz="8800" dirty="0">
                <a:solidFill>
                  <a:srgbClr val="C00000"/>
                </a:solidFill>
                <a:ea typeface="Heiti TC Medium" pitchFamily="2" charset="-128"/>
                <a:cs typeface="Arial" panose="020B0604020202020204" pitchFamily="34" charset="0"/>
              </a:rPr>
            </a:br>
            <a:r>
              <a:rPr lang="en-US" altLang="zh-TW" sz="8800" dirty="0" err="1">
                <a:solidFill>
                  <a:srgbClr val="C00000"/>
                </a:solidFill>
                <a:ea typeface="Heiti TC Medium" pitchFamily="2" charset="-128"/>
                <a:cs typeface="Arial" panose="020B0604020202020204" pitchFamily="34" charset="0"/>
              </a:rPr>
              <a:t>DeFi</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NFT</a:t>
            </a:r>
            <a:endParaRPr lang="en-US" sz="88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36</a:t>
            </a:fld>
            <a:endParaRPr lang="en-US"/>
          </a:p>
        </p:txBody>
      </p:sp>
    </p:spTree>
    <p:extLst>
      <p:ext uri="{BB962C8B-B14F-4D97-AF65-F5344CB8AC3E}">
        <p14:creationId xmlns:p14="http://schemas.microsoft.com/office/powerpoint/2010/main" val="188556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Metaverse Development </a:t>
            </a:r>
            <a:br>
              <a:rPr lang="en-US" dirty="0"/>
            </a:br>
            <a:r>
              <a:rPr lang="en-US" dirty="0"/>
              <a:t>from 1991 to 2021</a:t>
            </a:r>
          </a:p>
        </p:txBody>
      </p:sp>
      <p:pic>
        <p:nvPicPr>
          <p:cNvPr id="6" name="Content Placeholder 5">
            <a:extLst>
              <a:ext uri="{FF2B5EF4-FFF2-40B4-BE49-F238E27FC236}">
                <a16:creationId xmlns:a16="http://schemas.microsoft.com/office/drawing/2014/main" id="{C251AAA6-7DF1-1762-13A6-31D8A14F8C81}"/>
              </a:ext>
            </a:extLst>
          </p:cNvPr>
          <p:cNvPicPr>
            <a:picLocks noGrp="1" noChangeAspect="1"/>
          </p:cNvPicPr>
          <p:nvPr>
            <p:ph idx="1"/>
          </p:nvPr>
        </p:nvPicPr>
        <p:blipFill>
          <a:blip r:embed="rId2"/>
          <a:stretch>
            <a:fillRect/>
          </a:stretch>
        </p:blipFill>
        <p:spPr>
          <a:xfrm>
            <a:off x="292876" y="1460667"/>
            <a:ext cx="11606248" cy="4963903"/>
          </a:xfrm>
        </p:spPr>
      </p:pic>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spTree>
    <p:extLst>
      <p:ext uri="{BB962C8B-B14F-4D97-AF65-F5344CB8AC3E}">
        <p14:creationId xmlns:p14="http://schemas.microsoft.com/office/powerpoint/2010/main" val="4135454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D2A0-63FA-B62D-3841-7422843C9399}"/>
              </a:ext>
            </a:extLst>
          </p:cNvPr>
          <p:cNvSpPr>
            <a:spLocks noGrp="1"/>
          </p:cNvSpPr>
          <p:nvPr>
            <p:ph type="title"/>
          </p:nvPr>
        </p:nvSpPr>
        <p:spPr>
          <a:xfrm>
            <a:off x="534389" y="56101"/>
            <a:ext cx="11222181" cy="1139836"/>
          </a:xfrm>
        </p:spPr>
        <p:txBody>
          <a:bodyPr>
            <a:normAutofit fontScale="90000"/>
          </a:bodyPr>
          <a:lstStyle/>
          <a:p>
            <a:r>
              <a:rPr lang="en-US" dirty="0"/>
              <a:t>Web3: Decentralized Web</a:t>
            </a:r>
            <a:br>
              <a:rPr lang="en-US" dirty="0"/>
            </a:br>
            <a:r>
              <a:rPr lang="en-US" dirty="0"/>
              <a:t>Internet Evolution</a:t>
            </a:r>
          </a:p>
        </p:txBody>
      </p:sp>
      <p:sp>
        <p:nvSpPr>
          <p:cNvPr id="4" name="Slide Number Placeholder 3">
            <a:extLst>
              <a:ext uri="{FF2B5EF4-FFF2-40B4-BE49-F238E27FC236}">
                <a16:creationId xmlns:a16="http://schemas.microsoft.com/office/drawing/2014/main" id="{E34FEC08-4B5B-3F0A-2E15-209F0513DB5B}"/>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5" name="Picture 4">
            <a:extLst>
              <a:ext uri="{FF2B5EF4-FFF2-40B4-BE49-F238E27FC236}">
                <a16:creationId xmlns:a16="http://schemas.microsoft.com/office/drawing/2014/main" id="{61181BCC-1C66-7363-9AD7-BEA2D45DE440}"/>
              </a:ext>
            </a:extLst>
          </p:cNvPr>
          <p:cNvPicPr>
            <a:picLocks noChangeAspect="1"/>
          </p:cNvPicPr>
          <p:nvPr/>
        </p:nvPicPr>
        <p:blipFill>
          <a:blip r:embed="rId2"/>
          <a:stretch>
            <a:fillRect/>
          </a:stretch>
        </p:blipFill>
        <p:spPr>
          <a:xfrm>
            <a:off x="2856672" y="1195937"/>
            <a:ext cx="6478655" cy="5216412"/>
          </a:xfrm>
          <a:prstGeom prst="rect">
            <a:avLst/>
          </a:prstGeom>
        </p:spPr>
      </p:pic>
      <p:sp>
        <p:nvSpPr>
          <p:cNvPr id="7" name="TextBox 6">
            <a:extLst>
              <a:ext uri="{FF2B5EF4-FFF2-40B4-BE49-F238E27FC236}">
                <a16:creationId xmlns:a16="http://schemas.microsoft.com/office/drawing/2014/main" id="{F592F09F-8E62-D3B3-2691-4B2A2AD8F03A}"/>
              </a:ext>
            </a:extLst>
          </p:cNvPr>
          <p:cNvSpPr txBox="1"/>
          <p:nvPr/>
        </p:nvSpPr>
        <p:spPr>
          <a:xfrm>
            <a:off x="2544762" y="6611779"/>
            <a:ext cx="7456487"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www.businessinsider.com</a:t>
            </a:r>
            <a:r>
              <a:rPr lang="en-US" sz="1000" dirty="0">
                <a:solidFill>
                  <a:schemeClr val="bg1">
                    <a:lumMod val="75000"/>
                  </a:schemeClr>
                </a:solidFill>
              </a:rPr>
              <a:t>/personal-finance/what-is-web3</a:t>
            </a:r>
          </a:p>
        </p:txBody>
      </p:sp>
      <p:sp>
        <p:nvSpPr>
          <p:cNvPr id="8" name="TextBox 7">
            <a:extLst>
              <a:ext uri="{FF2B5EF4-FFF2-40B4-BE49-F238E27FC236}">
                <a16:creationId xmlns:a16="http://schemas.microsoft.com/office/drawing/2014/main" id="{835B4747-E66C-047E-26F1-7F630012E689}"/>
              </a:ext>
            </a:extLst>
          </p:cNvPr>
          <p:cNvSpPr txBox="1"/>
          <p:nvPr/>
        </p:nvSpPr>
        <p:spPr>
          <a:xfrm>
            <a:off x="3400266" y="6286335"/>
            <a:ext cx="806631" cy="461665"/>
          </a:xfrm>
          <a:prstGeom prst="rect">
            <a:avLst/>
          </a:prstGeom>
          <a:noFill/>
        </p:spPr>
        <p:txBody>
          <a:bodyPr wrap="none" rtlCol="0">
            <a:spAutoFit/>
          </a:bodyPr>
          <a:lstStyle/>
          <a:p>
            <a:r>
              <a:rPr lang="en-US" sz="2400" b="1" dirty="0">
                <a:solidFill>
                  <a:schemeClr val="accent1"/>
                </a:solidFill>
              </a:rPr>
              <a:t>1990</a:t>
            </a:r>
          </a:p>
        </p:txBody>
      </p:sp>
      <p:sp>
        <p:nvSpPr>
          <p:cNvPr id="9" name="TextBox 8">
            <a:extLst>
              <a:ext uri="{FF2B5EF4-FFF2-40B4-BE49-F238E27FC236}">
                <a16:creationId xmlns:a16="http://schemas.microsoft.com/office/drawing/2014/main" id="{A6CD267F-0B19-F666-31A1-BAAD70E2DA96}"/>
              </a:ext>
            </a:extLst>
          </p:cNvPr>
          <p:cNvSpPr txBox="1"/>
          <p:nvPr/>
        </p:nvSpPr>
        <p:spPr>
          <a:xfrm>
            <a:off x="5566694" y="6286335"/>
            <a:ext cx="806631" cy="461665"/>
          </a:xfrm>
          <a:prstGeom prst="rect">
            <a:avLst/>
          </a:prstGeom>
          <a:noFill/>
        </p:spPr>
        <p:txBody>
          <a:bodyPr wrap="none" rtlCol="0">
            <a:spAutoFit/>
          </a:bodyPr>
          <a:lstStyle/>
          <a:p>
            <a:r>
              <a:rPr lang="en-US" sz="2400" b="1" dirty="0">
                <a:solidFill>
                  <a:schemeClr val="accent1"/>
                </a:solidFill>
              </a:rPr>
              <a:t>2000</a:t>
            </a:r>
          </a:p>
        </p:txBody>
      </p:sp>
      <p:sp>
        <p:nvSpPr>
          <p:cNvPr id="10" name="TextBox 9">
            <a:extLst>
              <a:ext uri="{FF2B5EF4-FFF2-40B4-BE49-F238E27FC236}">
                <a16:creationId xmlns:a16="http://schemas.microsoft.com/office/drawing/2014/main" id="{74339AE0-0094-F96C-7CFC-0D6ABDFD8597}"/>
              </a:ext>
            </a:extLst>
          </p:cNvPr>
          <p:cNvSpPr txBox="1"/>
          <p:nvPr/>
        </p:nvSpPr>
        <p:spPr>
          <a:xfrm>
            <a:off x="7896663" y="6273224"/>
            <a:ext cx="806631" cy="461665"/>
          </a:xfrm>
          <a:prstGeom prst="rect">
            <a:avLst/>
          </a:prstGeom>
          <a:noFill/>
        </p:spPr>
        <p:txBody>
          <a:bodyPr wrap="none" rtlCol="0">
            <a:spAutoFit/>
          </a:bodyPr>
          <a:lstStyle/>
          <a:p>
            <a:r>
              <a:rPr lang="en-US" sz="2400" b="1" dirty="0">
                <a:solidFill>
                  <a:schemeClr val="accent1"/>
                </a:solidFill>
              </a:rPr>
              <a:t>2020</a:t>
            </a:r>
          </a:p>
        </p:txBody>
      </p:sp>
    </p:spTree>
    <p:extLst>
      <p:ext uri="{BB962C8B-B14F-4D97-AF65-F5344CB8AC3E}">
        <p14:creationId xmlns:p14="http://schemas.microsoft.com/office/powerpoint/2010/main" val="4271826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Metaverse Economy</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6" name="Picture 5">
            <a:extLst>
              <a:ext uri="{FF2B5EF4-FFF2-40B4-BE49-F238E27FC236}">
                <a16:creationId xmlns:a16="http://schemas.microsoft.com/office/drawing/2014/main" id="{14B3FDC4-2909-21ED-544A-86C60563E527}"/>
              </a:ext>
            </a:extLst>
          </p:cNvPr>
          <p:cNvPicPr>
            <a:picLocks noChangeAspect="1"/>
          </p:cNvPicPr>
          <p:nvPr/>
        </p:nvPicPr>
        <p:blipFill>
          <a:blip r:embed="rId2"/>
          <a:stretch>
            <a:fillRect/>
          </a:stretch>
        </p:blipFill>
        <p:spPr>
          <a:xfrm>
            <a:off x="1922703" y="907040"/>
            <a:ext cx="8933721" cy="5523064"/>
          </a:xfrm>
          <a:prstGeom prst="rect">
            <a:avLst/>
          </a:prstGeom>
        </p:spPr>
      </p:pic>
    </p:spTree>
    <p:extLst>
      <p:ext uri="{BB962C8B-B14F-4D97-AF65-F5344CB8AC3E}">
        <p14:creationId xmlns:p14="http://schemas.microsoft.com/office/powerpoint/2010/main" val="426342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7FD2A7-4D0A-CDCE-6CFA-143FD89EFDC4}"/>
              </a:ext>
            </a:extLst>
          </p:cNvPr>
          <p:cNvSpPr>
            <a:spLocks noGrp="1"/>
          </p:cNvSpPr>
          <p:nvPr>
            <p:ph type="sldNum" sz="quarter" idx="12"/>
          </p:nvPr>
        </p:nvSpPr>
        <p:spPr/>
        <p:txBody>
          <a:bodyPr/>
          <a:lstStyle/>
          <a:p>
            <a:fld id="{5D6FF71F-CF6A-4C46-8F9B-61D49EEA70E3}" type="slidenum">
              <a:rPr lang="en-US" smtClean="0"/>
              <a:t>4</a:t>
            </a:fld>
            <a:endParaRPr lang="en-US"/>
          </a:p>
        </p:txBody>
      </p:sp>
      <p:sp>
        <p:nvSpPr>
          <p:cNvPr id="6" name="TextBox 5">
            <a:extLst>
              <a:ext uri="{FF2B5EF4-FFF2-40B4-BE49-F238E27FC236}">
                <a16:creationId xmlns:a16="http://schemas.microsoft.com/office/drawing/2014/main" id="{7DA1A099-AB06-AB3A-C740-1776B9D754DD}"/>
              </a:ext>
            </a:extLst>
          </p:cNvPr>
          <p:cNvSpPr txBox="1"/>
          <p:nvPr/>
        </p:nvSpPr>
        <p:spPr>
          <a:xfrm>
            <a:off x="261255" y="607180"/>
            <a:ext cx="11750224" cy="6063198"/>
          </a:xfrm>
          <a:prstGeom prst="rect">
            <a:avLst/>
          </a:prstGeom>
          <a:noFill/>
        </p:spPr>
        <p:txBody>
          <a:bodyPr wrap="square">
            <a:spAutoFit/>
          </a:bodyPr>
          <a:lstStyle/>
          <a:p>
            <a:pPr>
              <a:spcAft>
                <a:spcPts val="300"/>
              </a:spcAft>
            </a:pPr>
            <a:r>
              <a:rPr lang="zh-TW" altLang="en-US" sz="3200" b="1" dirty="0">
                <a:solidFill>
                  <a:srgbClr val="C00000"/>
                </a:solidFill>
                <a:latin typeface="HEITI TC MEDIUM" pitchFamily="2" charset="-128"/>
                <a:ea typeface="HEITI TC MEDIUM" pitchFamily="2" charset="-128"/>
              </a:rPr>
              <a:t>臺北大學 國際發光</a:t>
            </a:r>
          </a:p>
          <a:p>
            <a:pPr>
              <a:spcAft>
                <a:spcPts val="300"/>
              </a:spcAft>
            </a:pPr>
            <a:r>
              <a:rPr lang="en-US" altLang="zh-TW" sz="1600" dirty="0">
                <a:solidFill>
                  <a:srgbClr val="232A31"/>
                </a:solidFill>
                <a:latin typeface="Heiti TC Medium" pitchFamily="2" charset="-128"/>
                <a:ea typeface="Heiti TC Medium" pitchFamily="2" charset="-128"/>
              </a:rPr>
              <a:t>【</a:t>
            </a:r>
            <a:r>
              <a:rPr lang="zh-TW" altLang="en-US" sz="1600" dirty="0">
                <a:solidFill>
                  <a:srgbClr val="232A31"/>
                </a:solidFill>
                <a:latin typeface="Heiti TC Medium" pitchFamily="2" charset="-128"/>
                <a:ea typeface="Heiti TC Medium" pitchFamily="2" charset="-128"/>
              </a:rPr>
              <a:t>記者王志誠、周貞伶／新北報導</a:t>
            </a:r>
            <a:r>
              <a:rPr lang="en-US" altLang="zh-TW" sz="1600" dirty="0">
                <a:solidFill>
                  <a:srgbClr val="232A31"/>
                </a:solidFill>
                <a:latin typeface="Heiti TC Medium" pitchFamily="2" charset="-128"/>
                <a:ea typeface="Heiti TC Medium" pitchFamily="2" charset="-128"/>
              </a:rPr>
              <a:t>】</a:t>
            </a:r>
          </a:p>
          <a:p>
            <a:pPr>
              <a:spcAft>
                <a:spcPts val="300"/>
              </a:spcAft>
            </a:pPr>
            <a:r>
              <a:rPr lang="en-US" altLang="zh-TW" sz="1600" dirty="0">
                <a:solidFill>
                  <a:srgbClr val="232A31"/>
                </a:solidFill>
                <a:latin typeface="Heiti TC Medium" pitchFamily="2" charset="-128"/>
                <a:ea typeface="Heiti TC Medium" pitchFamily="2" charset="-128"/>
              </a:rPr>
              <a:t>2022</a:t>
            </a:r>
            <a:r>
              <a:rPr lang="zh-TW" altLang="en-US" sz="1600" dirty="0">
                <a:solidFill>
                  <a:srgbClr val="232A31"/>
                </a:solidFill>
                <a:latin typeface="Heiti TC Medium" pitchFamily="2" charset="-128"/>
                <a:ea typeface="Heiti TC Medium" pitchFamily="2" charset="-128"/>
              </a:rPr>
              <a:t>年</a:t>
            </a:r>
            <a:r>
              <a:rPr lang="en-US" altLang="zh-TW" sz="1600" dirty="0">
                <a:solidFill>
                  <a:srgbClr val="232A31"/>
                </a:solidFill>
                <a:latin typeface="Heiti TC Medium" pitchFamily="2" charset="-128"/>
                <a:ea typeface="Heiti TC Medium" pitchFamily="2" charset="-128"/>
              </a:rPr>
              <a:t>7</a:t>
            </a:r>
            <a:r>
              <a:rPr lang="zh-TW" altLang="en-US" sz="1600" dirty="0">
                <a:solidFill>
                  <a:srgbClr val="232A31"/>
                </a:solidFill>
                <a:latin typeface="Heiti TC Medium" pitchFamily="2" charset="-128"/>
                <a:ea typeface="Heiti TC Medium" pitchFamily="2" charset="-128"/>
              </a:rPr>
              <a:t>月</a:t>
            </a:r>
            <a:r>
              <a:rPr lang="en-US" altLang="zh-TW" sz="1600" dirty="0">
                <a:solidFill>
                  <a:srgbClr val="232A31"/>
                </a:solidFill>
                <a:latin typeface="Heiti TC Medium" pitchFamily="2" charset="-128"/>
                <a:ea typeface="Heiti TC Medium" pitchFamily="2" charset="-128"/>
              </a:rPr>
              <a:t>9</a:t>
            </a:r>
            <a:r>
              <a:rPr lang="zh-TW" altLang="en-US" sz="1600" dirty="0">
                <a:solidFill>
                  <a:srgbClr val="232A31"/>
                </a:solidFill>
                <a:latin typeface="Heiti TC Medium" pitchFamily="2" charset="-128"/>
                <a:ea typeface="Heiti TC Medium" pitchFamily="2" charset="-128"/>
              </a:rPr>
              <a:t>日 週六 下午</a:t>
            </a:r>
            <a:r>
              <a:rPr lang="en-US" altLang="zh-TW" sz="1600" dirty="0">
                <a:solidFill>
                  <a:srgbClr val="232A31"/>
                </a:solidFill>
                <a:latin typeface="Heiti TC Medium" pitchFamily="2" charset="-128"/>
                <a:ea typeface="Heiti TC Medium" pitchFamily="2" charset="-128"/>
              </a:rPr>
              <a:t>8:33</a:t>
            </a:r>
          </a:p>
          <a:p>
            <a:pPr algn="l">
              <a:spcAft>
                <a:spcPts val="300"/>
              </a:spcAft>
            </a:pPr>
            <a:r>
              <a:rPr lang="zh-TW" altLang="en-US" sz="1600" b="0" i="0" dirty="0">
                <a:solidFill>
                  <a:srgbClr val="232A31"/>
                </a:solidFill>
                <a:effectLst/>
                <a:latin typeface="Heiti TC Medium" pitchFamily="2" charset="-128"/>
                <a:ea typeface="Heiti TC Medium" pitchFamily="2" charset="-128"/>
              </a:rPr>
              <a:t>由臺北大學資管所戴敏育副教授領軍的「</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跨國團隊，在第十六屆</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國際資訊存取技術評估研討會上榮獲多項大獎。其中在</a:t>
            </a:r>
            <a:r>
              <a:rPr lang="zh-TW" altLang="en-US" sz="1600" b="0" i="0" dirty="0">
                <a:solidFill>
                  <a:srgbClr val="FF0000"/>
                </a:solidFill>
                <a:effectLst/>
                <a:latin typeface="Heiti TC Medium" pitchFamily="2" charset="-128"/>
                <a:ea typeface="Heiti TC Medium" pitchFamily="2" charset="-128"/>
              </a:rPr>
              <a:t>投資者與管理者的細粒度聲明檢測的中文分析報告分項</a:t>
            </a:r>
            <a:r>
              <a:rPr lang="zh-TW" altLang="en-US" sz="1600" b="0" i="0" dirty="0">
                <a:solidFill>
                  <a:srgbClr val="232A31"/>
                </a:solidFill>
                <a:effectLst/>
                <a:latin typeface="Heiti TC Medium" pitchFamily="2" charset="-128"/>
                <a:ea typeface="Heiti TC Medium" pitchFamily="2" charset="-128"/>
              </a:rPr>
              <a:t>與</a:t>
            </a:r>
            <a:r>
              <a:rPr lang="zh-TW" altLang="en-US" sz="1600" b="0" i="0" dirty="0">
                <a:solidFill>
                  <a:srgbClr val="FF0000"/>
                </a:solidFill>
                <a:effectLst/>
                <a:latin typeface="Heiti TC Medium" pitchFamily="2" charset="-128"/>
                <a:ea typeface="Heiti TC Medium" pitchFamily="2" charset="-128"/>
              </a:rPr>
              <a:t>對話系統評測（</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232A31"/>
                </a:solidFill>
                <a:effectLst/>
                <a:latin typeface="Heiti TC Medium" pitchFamily="2" charset="-128"/>
                <a:ea typeface="Heiti TC Medium" pitchFamily="2" charset="-128"/>
              </a:rPr>
              <a:t>的英文金塊偵測分項</a:t>
            </a:r>
            <a:r>
              <a:rPr lang="en-US" sz="1600" b="0" i="0" dirty="0" err="1">
                <a:solidFill>
                  <a:srgbClr val="232A31"/>
                </a:solidFill>
                <a:effectLst/>
                <a:latin typeface="Heiti TC Medium" pitchFamily="2" charset="-128"/>
                <a:ea typeface="Heiti TC Medium" pitchFamily="2" charset="-128"/>
              </a:rPr>
              <a:t>EnglishNuggetDetection（ND</a:t>
            </a:r>
            <a:r>
              <a:rPr lang="en-US" sz="1600" b="0" i="0" dirty="0">
                <a:solidFill>
                  <a:srgbClr val="232A31"/>
                </a:solidFill>
                <a:effectLst/>
                <a:latin typeface="Heiti TC Medium" pitchFamily="2" charset="-128"/>
                <a:ea typeface="Heiti TC Medium" pitchFamily="2" charset="-128"/>
              </a:rPr>
              <a:t>）</a:t>
            </a:r>
            <a:r>
              <a:rPr lang="zh-TW" altLang="en-US" sz="1600" b="0" i="0" dirty="0">
                <a:solidFill>
                  <a:srgbClr val="232A31"/>
                </a:solidFill>
                <a:effectLst/>
                <a:latin typeface="Heiti TC Medium" pitchFamily="2" charset="-128"/>
                <a:ea typeface="Heiti TC Medium" pitchFamily="2" charset="-128"/>
              </a:rPr>
              <a:t>子任務，</a:t>
            </a:r>
            <a:r>
              <a:rPr lang="zh-TW" altLang="en-US" sz="1600" b="0" i="0" dirty="0">
                <a:solidFill>
                  <a:srgbClr val="FF0000"/>
                </a:solidFill>
                <a:effectLst/>
                <a:latin typeface="Heiti TC Medium" pitchFamily="2" charset="-128"/>
                <a:ea typeface="Heiti TC Medium" pitchFamily="2" charset="-128"/>
              </a:rPr>
              <a:t>兩項子任務皆拿下第一名</a:t>
            </a:r>
            <a:r>
              <a:rPr lang="zh-TW" altLang="en-US" sz="1600" b="0" i="0" dirty="0">
                <a:solidFill>
                  <a:srgbClr val="232A31"/>
                </a:solidFill>
                <a:effectLst/>
                <a:latin typeface="Heiti TC Medium" pitchFamily="2" charset="-128"/>
                <a:ea typeface="Heiti TC Medium" pitchFamily="2" charset="-128"/>
              </a:rPr>
              <a:t>的優秀成績。</a:t>
            </a:r>
          </a:p>
          <a:p>
            <a:pPr algn="l">
              <a:spcAft>
                <a:spcPts val="300"/>
              </a:spcAft>
            </a:pPr>
            <a:r>
              <a:rPr lang="zh-TW" altLang="en-US" sz="1600" b="0" i="0" dirty="0">
                <a:solidFill>
                  <a:srgbClr val="232A31"/>
                </a:solidFill>
                <a:effectLst/>
                <a:latin typeface="Heiti TC Medium" pitchFamily="2" charset="-128"/>
                <a:ea typeface="Heiti TC Medium" pitchFamily="2" charset="-128"/>
              </a:rPr>
              <a:t>國立臺北大學資管所在戴敏育副教授帶領</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跨國團隊，其成員包括資管所碩士班研究生鄧詠薇、邱沛慈與蕭婷云，以及與日本東京</a:t>
            </a:r>
            <a:r>
              <a:rPr lang="en-US" sz="1600" b="0" i="0" dirty="0" err="1">
                <a:solidFill>
                  <a:srgbClr val="232A31"/>
                </a:solidFill>
                <a:effectLst/>
                <a:latin typeface="Heiti TC Medium" pitchFamily="2" charset="-128"/>
                <a:ea typeface="Heiti TC Medium" pitchFamily="2" charset="-128"/>
              </a:rPr>
              <a:t>Zeals</a:t>
            </a:r>
            <a:r>
              <a:rPr lang="zh-TW" altLang="en-US" sz="1600" b="0" i="0" dirty="0">
                <a:solidFill>
                  <a:srgbClr val="232A31"/>
                </a:solidFill>
                <a:effectLst/>
                <a:latin typeface="Heiti TC Medium" pitchFamily="2" charset="-128"/>
                <a:ea typeface="Heiti TC Medium" pitchFamily="2" charset="-128"/>
              </a:rPr>
              <a:t>公司</a:t>
            </a:r>
            <a:r>
              <a:rPr lang="en-US" sz="1600" b="0" i="0" dirty="0">
                <a:solidFill>
                  <a:srgbClr val="232A31"/>
                </a:solidFill>
                <a:effectLst/>
                <a:latin typeface="Heiti TC Medium" pitchFamily="2" charset="-128"/>
                <a:ea typeface="Heiti TC Medium" pitchFamily="2" charset="-128"/>
              </a:rPr>
              <a:t>AI</a:t>
            </a:r>
            <a:r>
              <a:rPr lang="zh-TW" altLang="en-US" sz="1600" b="0" i="0" dirty="0">
                <a:solidFill>
                  <a:srgbClr val="232A31"/>
                </a:solidFill>
                <a:effectLst/>
                <a:latin typeface="Heiti TC Medium" pitchFamily="2" charset="-128"/>
                <a:ea typeface="Heiti TC Medium" pitchFamily="2" charset="-128"/>
              </a:rPr>
              <a:t>自然語言科學家姜天戩共同合作，參與</a:t>
            </a:r>
            <a:r>
              <a:rPr lang="en-US" altLang="zh-TW" sz="1600" b="0" i="0" dirty="0">
                <a:solidFill>
                  <a:srgbClr val="FF0000"/>
                </a:solidFill>
                <a:effectLst/>
                <a:latin typeface="Heiti TC Medium" pitchFamily="2" charset="-128"/>
                <a:ea typeface="Heiti TC Medium" pitchFamily="2" charset="-128"/>
              </a:rPr>
              <a:t>2022 </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研討會榮獲許多獎項，為臺北大學資管所在</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研討會上，建立良好的國際聲譽。</a:t>
            </a:r>
          </a:p>
          <a:p>
            <a:pPr algn="l">
              <a:spcAft>
                <a:spcPts val="300"/>
              </a:spcAft>
            </a:pPr>
            <a:r>
              <a:rPr lang="zh-TW" altLang="en-US" sz="1600" b="0" i="0" dirty="0">
                <a:solidFill>
                  <a:srgbClr val="FF0000"/>
                </a:solidFill>
                <a:effectLst/>
                <a:latin typeface="Heiti TC Medium" pitchFamily="2" charset="-128"/>
                <a:ea typeface="Heiti TC Medium" pitchFamily="2" charset="-128"/>
              </a:rPr>
              <a:t>臺北大學資管所</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團隊在投資者與管理者的細粒度聲明檢測任務（</a:t>
            </a:r>
            <a:r>
              <a:rPr lang="en-US" sz="1600" b="0" i="0" dirty="0">
                <a:solidFill>
                  <a:srgbClr val="FF0000"/>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中，最終在七支隊伍中脫穎而出，除了在任務中取的平均效能為所有隊伍中最佳</a:t>
            </a:r>
            <a:r>
              <a:rPr lang="zh-TW" altLang="en-US" sz="1600" b="0" i="0" dirty="0">
                <a:solidFill>
                  <a:srgbClr val="FF0000"/>
                </a:solidFill>
                <a:effectLst/>
                <a:latin typeface="Heiti TC Medium" pitchFamily="2" charset="-128"/>
                <a:ea typeface="Heiti TC Medium" pitchFamily="2" charset="-128"/>
              </a:rPr>
              <a:t>榮獲第一名，還囊括多項大獎，包含「口頭報告獎」與「海報展示獎」</a:t>
            </a:r>
            <a:r>
              <a:rPr lang="zh-TW" altLang="en-US" sz="1600" b="0" i="0" dirty="0">
                <a:solidFill>
                  <a:srgbClr val="232A31"/>
                </a:solidFill>
                <a:effectLst/>
                <a:latin typeface="Heiti TC Medium" pitchFamily="2" charset="-128"/>
                <a:ea typeface="Heiti TC Medium" pitchFamily="2" charset="-128"/>
              </a:rPr>
              <a:t>。不僅在</a:t>
            </a:r>
            <a:r>
              <a:rPr lang="en-US" sz="1600" b="0" i="0" dirty="0">
                <a:solidFill>
                  <a:srgbClr val="232A31"/>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口頭報告中以優秀的國際簡報與問答獲得主辦單位的高度賞識與重視；在海報展示期間，以精美海報展示與生動活潑的解說，吸引大批與會人員前來駐足交流與提問，獲得超高人氣。</a:t>
            </a:r>
          </a:p>
          <a:p>
            <a:pPr algn="l">
              <a:spcAft>
                <a:spcPts val="300"/>
              </a:spcAft>
            </a:pPr>
            <a:r>
              <a:rPr lang="zh-TW" altLang="en-US" sz="1600" b="0" i="0" dirty="0">
                <a:solidFill>
                  <a:srgbClr val="232A31"/>
                </a:solidFill>
                <a:effectLst/>
                <a:latin typeface="Heiti TC Medium" pitchFamily="2" charset="-128"/>
                <a:ea typeface="Heiti TC Medium" pitchFamily="2" charset="-128"/>
              </a:rPr>
              <a:t>戴敏育表示，希望藉由此次在國際研討會的優良成果，鼓勵學生積極參與相關國際競賽，讓學生能與國際接軌。</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隊長鄧詠薇認為，整個</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比賽從拿到資料集、模型建置到最後預測結果，花了近半年的時間，突破重重關卡，到最後甚至能順利的在研討會中發表，這一過程受益良多。從主辦方提供的專業財務分析報告資料集，進一步針對聲明內容作細粒度分析，判斷聲明內容中的數字是否為其中重要資訊，以利相關利益者更能了解數字對於專業財務報告的重要性。</a:t>
            </a:r>
          </a:p>
          <a:p>
            <a:pPr algn="l">
              <a:spcAft>
                <a:spcPts val="300"/>
              </a:spcAft>
            </a:pPr>
            <a:r>
              <a:rPr lang="zh-TW" altLang="en-US" sz="1600" b="0" i="0" dirty="0">
                <a:solidFill>
                  <a:srgbClr val="232A31"/>
                </a:solidFill>
                <a:effectLst/>
                <a:latin typeface="Heiti TC Medium" pitchFamily="2" charset="-128"/>
                <a:ea typeface="Heiti TC Medium" pitchFamily="2" charset="-128"/>
              </a:rPr>
              <a:t>副隊長邱沛慈更談到，能夠在</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 </a:t>
            </a:r>
            <a:r>
              <a:rPr lang="en-US" sz="1600" b="0" i="0" dirty="0" err="1">
                <a:solidFill>
                  <a:srgbClr val="232A31"/>
                </a:solidFill>
                <a:effectLst/>
                <a:latin typeface="Heiti TC Medium" pitchFamily="2" charset="-128"/>
                <a:ea typeface="Heiti TC Medium" pitchFamily="2" charset="-128"/>
              </a:rPr>
              <a:t>FinNUM</a:t>
            </a:r>
            <a:r>
              <a:rPr lang="zh-TW" altLang="en-US" sz="1600" b="0" i="0" dirty="0">
                <a:solidFill>
                  <a:srgbClr val="232A31"/>
                </a:solidFill>
                <a:effectLst/>
                <a:latin typeface="Heiti TC Medium" pitchFamily="2" charset="-128"/>
                <a:ea typeface="Heiti TC Medium" pitchFamily="2" charset="-128"/>
              </a:rPr>
              <a:t>中文財務分析報告中獲得第一名的績效，除了團隊共同努力外，也非常感謝戴老師與姜天戩博士在過程中給予很多建議與幫助。「經過約半年的努力，</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FF0000"/>
                </a:solidFill>
                <a:effectLst/>
                <a:latin typeface="Heiti TC Medium" pitchFamily="2" charset="-128"/>
                <a:ea typeface="Heiti TC Medium" pitchFamily="2" charset="-128"/>
              </a:rPr>
              <a:t> </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FF0000"/>
                </a:solidFill>
                <a:effectLst/>
                <a:latin typeface="Heiti TC Medium" pitchFamily="2" charset="-128"/>
                <a:ea typeface="Heiti TC Medium" pitchFamily="2" charset="-128"/>
              </a:rPr>
              <a:t>對話系統評測任務英文金塊偵測分項能獲得第一名</a:t>
            </a:r>
            <a:r>
              <a:rPr lang="zh-TW" altLang="en-US" sz="1600" b="0" i="0" dirty="0">
                <a:solidFill>
                  <a:srgbClr val="232A31"/>
                </a:solidFill>
                <a:effectLst/>
                <a:latin typeface="Heiti TC Medium" pitchFamily="2" charset="-128"/>
                <a:ea typeface="Heiti TC Medium" pitchFamily="2" charset="-128"/>
              </a:rPr>
              <a:t>，真的很高興。」副隊長蕭婷云認為，從參與國際資訊競賽的過程中，可學習到許多寶貴經驗。</a:t>
            </a:r>
          </a:p>
          <a:p>
            <a:pPr algn="l">
              <a:spcAft>
                <a:spcPts val="300"/>
              </a:spcAft>
            </a:pPr>
            <a:r>
              <a:rPr lang="zh-TW" altLang="en-US" sz="1600" b="0" i="0" dirty="0">
                <a:solidFill>
                  <a:srgbClr val="232A31"/>
                </a:solidFill>
                <a:effectLst/>
                <a:latin typeface="Heiti TC Medium" pitchFamily="2" charset="-128"/>
                <a:ea typeface="Heiti TC Medium" pitchFamily="2" charset="-128"/>
              </a:rPr>
              <a:t>校方表示，在此次競賽中，透過與來自世界各國的高手較量，展現北大資管所的研究成果，不僅能開闊國際視野，也同時能讓世界各國看到臺灣隊伍的實力。</a:t>
            </a:r>
          </a:p>
        </p:txBody>
      </p:sp>
      <p:sp>
        <p:nvSpPr>
          <p:cNvPr id="7" name="AutoShape 2" descr="台灣新生報">
            <a:extLst>
              <a:ext uri="{FF2B5EF4-FFF2-40B4-BE49-F238E27FC236}">
                <a16:creationId xmlns:a16="http://schemas.microsoft.com/office/drawing/2014/main" id="{2DAFBCAF-86AA-D390-09FE-D4261B0B1031}"/>
              </a:ext>
            </a:extLst>
          </p:cNvPr>
          <p:cNvSpPr>
            <a:spLocks noChangeAspect="1" noChangeArrowheads="1"/>
          </p:cNvSpPr>
          <p:nvPr/>
        </p:nvSpPr>
        <p:spPr bwMode="auto">
          <a:xfrm>
            <a:off x="1518558" y="199901"/>
            <a:ext cx="2024742" cy="20247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FDF9587-E588-F24C-2C51-97E9E1AD03C5}"/>
              </a:ext>
            </a:extLst>
          </p:cNvPr>
          <p:cNvSpPr txBox="1"/>
          <p:nvPr/>
        </p:nvSpPr>
        <p:spPr>
          <a:xfrm>
            <a:off x="914008" y="6609112"/>
            <a:ext cx="10726138" cy="246221"/>
          </a:xfrm>
          <a:prstGeom prst="rect">
            <a:avLst/>
          </a:prstGeom>
          <a:noFill/>
        </p:spPr>
        <p:txBody>
          <a:bodyPr wrap="square">
            <a:spAutoFit/>
          </a:bodyPr>
          <a:lstStyle/>
          <a:p>
            <a:pPr algn="ctr"/>
            <a:r>
              <a:rPr lang="en-US" sz="1000" dirty="0">
                <a:solidFill>
                  <a:schemeClr val="bg1">
                    <a:lumMod val="75000"/>
                  </a:schemeClr>
                </a:solidFill>
              </a:rPr>
              <a:t>Source:</a:t>
            </a:r>
            <a:r>
              <a:rPr lang="en-US" sz="1000" dirty="0"/>
              <a:t> </a:t>
            </a:r>
            <a:r>
              <a:rPr lang="en-US" sz="1000" dirty="0">
                <a:hlinkClick r:id="rId2"/>
              </a:rPr>
              <a:t>https://tw.news.yahoo.com/%E8%87%BA%E5%8C%97%E5%A4%A7%E5%AD%B8-%E5%9C%8B%E9%9A%9B%E7%99%BC%E5%85%89-123346251.html</a:t>
            </a:r>
            <a:endParaRPr lang="en-US" sz="1000" dirty="0"/>
          </a:p>
        </p:txBody>
      </p:sp>
      <p:pic>
        <p:nvPicPr>
          <p:cNvPr id="13" name="Picture 12">
            <a:extLst>
              <a:ext uri="{FF2B5EF4-FFF2-40B4-BE49-F238E27FC236}">
                <a16:creationId xmlns:a16="http://schemas.microsoft.com/office/drawing/2014/main" id="{6613BAB2-C7D2-3512-7FE0-02541B93FD6A}"/>
              </a:ext>
            </a:extLst>
          </p:cNvPr>
          <p:cNvPicPr>
            <a:picLocks noChangeAspect="1"/>
          </p:cNvPicPr>
          <p:nvPr/>
        </p:nvPicPr>
        <p:blipFill>
          <a:blip r:embed="rId3"/>
          <a:stretch>
            <a:fillRect/>
          </a:stretch>
        </p:blipFill>
        <p:spPr>
          <a:xfrm>
            <a:off x="261255" y="112579"/>
            <a:ext cx="1993900" cy="406400"/>
          </a:xfrm>
          <a:prstGeom prst="rect">
            <a:avLst/>
          </a:prstGeom>
        </p:spPr>
      </p:pic>
      <p:pic>
        <p:nvPicPr>
          <p:cNvPr id="15" name="Picture 14">
            <a:extLst>
              <a:ext uri="{FF2B5EF4-FFF2-40B4-BE49-F238E27FC236}">
                <a16:creationId xmlns:a16="http://schemas.microsoft.com/office/drawing/2014/main" id="{5D07F879-8D2B-8CDE-A301-90204CDC696A}"/>
              </a:ext>
            </a:extLst>
          </p:cNvPr>
          <p:cNvPicPr>
            <a:picLocks noChangeAspect="1"/>
          </p:cNvPicPr>
          <p:nvPr/>
        </p:nvPicPr>
        <p:blipFill>
          <a:blip r:embed="rId4"/>
          <a:stretch>
            <a:fillRect/>
          </a:stretch>
        </p:blipFill>
        <p:spPr>
          <a:xfrm>
            <a:off x="2500086" y="108221"/>
            <a:ext cx="2024743" cy="415115"/>
          </a:xfrm>
          <a:prstGeom prst="rect">
            <a:avLst/>
          </a:prstGeom>
        </p:spPr>
      </p:pic>
    </p:spTree>
    <p:extLst>
      <p:ext uri="{BB962C8B-B14F-4D97-AF65-F5344CB8AC3E}">
        <p14:creationId xmlns:p14="http://schemas.microsoft.com/office/powerpoint/2010/main" val="1409816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882651"/>
          </a:xfrm>
        </p:spPr>
        <p:txBody>
          <a:bodyPr>
            <a:normAutofit/>
          </a:bodyPr>
          <a:lstStyle/>
          <a:p>
            <a:r>
              <a:rPr lang="en-US" dirty="0"/>
              <a:t>Blockchain in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5" name="Picture 4">
            <a:extLst>
              <a:ext uri="{FF2B5EF4-FFF2-40B4-BE49-F238E27FC236}">
                <a16:creationId xmlns:a16="http://schemas.microsoft.com/office/drawing/2014/main" id="{62DD3B20-9F2D-1761-6A09-959FD8EF21E3}"/>
              </a:ext>
            </a:extLst>
          </p:cNvPr>
          <p:cNvPicPr>
            <a:picLocks noChangeAspect="1"/>
          </p:cNvPicPr>
          <p:nvPr/>
        </p:nvPicPr>
        <p:blipFill>
          <a:blip r:embed="rId2"/>
          <a:stretch>
            <a:fillRect/>
          </a:stretch>
        </p:blipFill>
        <p:spPr>
          <a:xfrm>
            <a:off x="1223636" y="799522"/>
            <a:ext cx="9843685" cy="5679594"/>
          </a:xfrm>
          <a:prstGeom prst="rect">
            <a:avLst/>
          </a:prstGeom>
        </p:spPr>
      </p:pic>
      <p:sp>
        <p:nvSpPr>
          <p:cNvPr id="7" name="TextBox 6">
            <a:extLst>
              <a:ext uri="{FF2B5EF4-FFF2-40B4-BE49-F238E27FC236}">
                <a16:creationId xmlns:a16="http://schemas.microsoft.com/office/drawing/2014/main" id="{A2509DE8-9EB2-2B20-D49E-8BF127B2F72D}"/>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678651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375600"/>
          </a:xfrm>
        </p:spPr>
        <p:txBody>
          <a:bodyPr>
            <a:normAutofit fontScale="90000"/>
          </a:bodyPr>
          <a:lstStyle/>
          <a:p>
            <a:r>
              <a:rPr lang="en-US" dirty="0"/>
              <a:t>Blockchain </a:t>
            </a:r>
            <a:br>
              <a:rPr lang="en-US" dirty="0"/>
            </a:br>
            <a:r>
              <a:rPr lang="en-US" dirty="0"/>
              <a:t>for 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41</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3307090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32084"/>
            <a:ext cx="11222181" cy="829587"/>
          </a:xfrm>
        </p:spPr>
        <p:txBody>
          <a:bodyPr>
            <a:normAutofit/>
          </a:bodyPr>
          <a:lstStyle/>
          <a:p>
            <a:r>
              <a:rPr lang="en-US" dirty="0"/>
              <a:t>Seven Layers of a Metaverse Platform</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3F0D6F2-E63F-9B62-A71E-71B9B9E4C3E4}"/>
              </a:ext>
            </a:extLst>
          </p:cNvPr>
          <p:cNvPicPr>
            <a:picLocks noGrp="1" noChangeAspect="1"/>
          </p:cNvPicPr>
          <p:nvPr>
            <p:ph idx="1"/>
          </p:nvPr>
        </p:nvPicPr>
        <p:blipFill>
          <a:blip r:embed="rId2"/>
          <a:stretch>
            <a:fillRect/>
          </a:stretch>
        </p:blipFill>
        <p:spPr>
          <a:xfrm>
            <a:off x="3354152" y="829586"/>
            <a:ext cx="5582654" cy="5566749"/>
          </a:xfrm>
        </p:spPr>
      </p:pic>
    </p:spTree>
    <p:extLst>
      <p:ext uri="{BB962C8B-B14F-4D97-AF65-F5344CB8AC3E}">
        <p14:creationId xmlns:p14="http://schemas.microsoft.com/office/powerpoint/2010/main" val="2949608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Layered Architecture of Blockchain</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9" name="Picture 8">
            <a:extLst>
              <a:ext uri="{FF2B5EF4-FFF2-40B4-BE49-F238E27FC236}">
                <a16:creationId xmlns:a16="http://schemas.microsoft.com/office/drawing/2014/main" id="{9D6D531F-3509-0A07-3D33-737DA80D5BDE}"/>
              </a:ext>
            </a:extLst>
          </p:cNvPr>
          <p:cNvPicPr>
            <a:picLocks noChangeAspect="1"/>
          </p:cNvPicPr>
          <p:nvPr/>
        </p:nvPicPr>
        <p:blipFill>
          <a:blip r:embed="rId2"/>
          <a:stretch>
            <a:fillRect/>
          </a:stretch>
        </p:blipFill>
        <p:spPr>
          <a:xfrm>
            <a:off x="2080088" y="878598"/>
            <a:ext cx="8130781" cy="5579948"/>
          </a:xfrm>
          <a:prstGeom prst="rect">
            <a:avLst/>
          </a:prstGeom>
        </p:spPr>
      </p:pic>
    </p:spTree>
    <p:extLst>
      <p:ext uri="{BB962C8B-B14F-4D97-AF65-F5344CB8AC3E}">
        <p14:creationId xmlns:p14="http://schemas.microsoft.com/office/powerpoint/2010/main" val="4204293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328561"/>
            <a:ext cx="11869610" cy="3504125"/>
          </a:xfrm>
          <a:prstGeom prst="rect">
            <a:avLst/>
          </a:prstGeom>
        </p:spPr>
      </p:pic>
    </p:spTree>
    <p:extLst>
      <p:ext uri="{BB962C8B-B14F-4D97-AF65-F5344CB8AC3E}">
        <p14:creationId xmlns:p14="http://schemas.microsoft.com/office/powerpoint/2010/main" val="3884658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064029"/>
          </a:xfrm>
        </p:spPr>
        <p:txBody>
          <a:bodyPr>
            <a:normAutofit/>
          </a:bodyPr>
          <a:lstStyle/>
          <a:p>
            <a:r>
              <a:rPr lang="en-US" dirty="0"/>
              <a:t>Fusion of AI and Blockchain in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5" name="Picture 4">
            <a:extLst>
              <a:ext uri="{FF2B5EF4-FFF2-40B4-BE49-F238E27FC236}">
                <a16:creationId xmlns:a16="http://schemas.microsoft.com/office/drawing/2014/main" id="{C8C750CC-27E9-5A0C-AD5A-51A6E8A46CE2}"/>
              </a:ext>
            </a:extLst>
          </p:cNvPr>
          <p:cNvPicPr>
            <a:picLocks noChangeAspect="1"/>
          </p:cNvPicPr>
          <p:nvPr/>
        </p:nvPicPr>
        <p:blipFill>
          <a:blip r:embed="rId2"/>
          <a:stretch>
            <a:fillRect/>
          </a:stretch>
        </p:blipFill>
        <p:spPr>
          <a:xfrm>
            <a:off x="978885" y="1011869"/>
            <a:ext cx="10333188" cy="5436279"/>
          </a:xfrm>
          <a:prstGeom prst="rect">
            <a:avLst/>
          </a:prstGeom>
        </p:spPr>
      </p:pic>
    </p:spTree>
    <p:extLst>
      <p:ext uri="{BB962C8B-B14F-4D97-AF65-F5344CB8AC3E}">
        <p14:creationId xmlns:p14="http://schemas.microsoft.com/office/powerpoint/2010/main" val="76215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dirty="0" err="1"/>
              <a:t>DeAI</a:t>
            </a:r>
            <a:r>
              <a:rPr lang="en-US" dirty="0"/>
              <a:t>: </a:t>
            </a:r>
            <a:br>
              <a:rPr lang="en-US" dirty="0"/>
            </a:br>
            <a:r>
              <a:rPr lang="en-US" sz="2800" dirty="0"/>
              <a:t>Synthesizing On-device AI, Edge AI, and Cloud AI</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pic>
        <p:nvPicPr>
          <p:cNvPr id="5" name="Picture 4">
            <a:extLst>
              <a:ext uri="{FF2B5EF4-FFF2-40B4-BE49-F238E27FC236}">
                <a16:creationId xmlns:a16="http://schemas.microsoft.com/office/drawing/2014/main" id="{7CBF311B-14F1-CE51-F003-E47A8318B94F}"/>
              </a:ext>
            </a:extLst>
          </p:cNvPr>
          <p:cNvPicPr>
            <a:picLocks noChangeAspect="1"/>
          </p:cNvPicPr>
          <p:nvPr/>
        </p:nvPicPr>
        <p:blipFill>
          <a:blip r:embed="rId2"/>
          <a:stretch>
            <a:fillRect/>
          </a:stretch>
        </p:blipFill>
        <p:spPr>
          <a:xfrm>
            <a:off x="3355548" y="1092189"/>
            <a:ext cx="5639001" cy="5386927"/>
          </a:xfrm>
          <a:prstGeom prst="rect">
            <a:avLst/>
          </a:prstGeom>
        </p:spPr>
      </p:pic>
    </p:spTree>
    <p:extLst>
      <p:ext uri="{BB962C8B-B14F-4D97-AF65-F5344CB8AC3E}">
        <p14:creationId xmlns:p14="http://schemas.microsoft.com/office/powerpoint/2010/main" val="418727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sz="4400" dirty="0"/>
              <a:t>Smart Virtuality-Reality Metaverse Ecosystem:</a:t>
            </a:r>
            <a:r>
              <a:rPr lang="en-US" sz="2800" dirty="0"/>
              <a:t> </a:t>
            </a:r>
            <a:r>
              <a:rPr lang="en-US" sz="2800" dirty="0" err="1"/>
              <a:t>Metasynthesizing</a:t>
            </a:r>
            <a:r>
              <a:rPr lang="en-US" sz="2800" dirty="0"/>
              <a:t> </a:t>
            </a:r>
            <a:r>
              <a:rPr lang="en-US" sz="2800" dirty="0" err="1"/>
              <a:t>DeAI</a:t>
            </a:r>
            <a:r>
              <a:rPr lang="en-US" sz="2800" dirty="0"/>
              <a:t>, Metaverse, Blockchain, Web3</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8" name="Picture 7">
            <a:extLst>
              <a:ext uri="{FF2B5EF4-FFF2-40B4-BE49-F238E27FC236}">
                <a16:creationId xmlns:a16="http://schemas.microsoft.com/office/drawing/2014/main" id="{279E6166-DBED-7E76-E6A3-A67424CAFEC8}"/>
              </a:ext>
            </a:extLst>
          </p:cNvPr>
          <p:cNvPicPr>
            <a:picLocks noChangeAspect="1"/>
          </p:cNvPicPr>
          <p:nvPr/>
        </p:nvPicPr>
        <p:blipFill>
          <a:blip r:embed="rId2"/>
          <a:stretch>
            <a:fillRect/>
          </a:stretch>
        </p:blipFill>
        <p:spPr>
          <a:xfrm>
            <a:off x="2968231" y="1146198"/>
            <a:ext cx="6354496" cy="5362037"/>
          </a:xfrm>
          <a:prstGeom prst="rect">
            <a:avLst/>
          </a:prstGeom>
        </p:spPr>
      </p:pic>
      <p:sp>
        <p:nvSpPr>
          <p:cNvPr id="3" name="TextBox 2">
            <a:extLst>
              <a:ext uri="{FF2B5EF4-FFF2-40B4-BE49-F238E27FC236}">
                <a16:creationId xmlns:a16="http://schemas.microsoft.com/office/drawing/2014/main" id="{1968B2B7-22D5-3755-C308-BB151279FC0C}"/>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spTree>
    <p:extLst>
      <p:ext uri="{BB962C8B-B14F-4D97-AF65-F5344CB8AC3E}">
        <p14:creationId xmlns:p14="http://schemas.microsoft.com/office/powerpoint/2010/main" val="4044999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The difference between AR, MR, and VR </a:t>
            </a:r>
            <a:br>
              <a:rPr lang="en-US" dirty="0"/>
            </a:br>
            <a:r>
              <a:rPr lang="en-US" dirty="0"/>
              <a:t>under the umbrella of XR</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3" name="Picture 2">
            <a:extLst>
              <a:ext uri="{FF2B5EF4-FFF2-40B4-BE49-F238E27FC236}">
                <a16:creationId xmlns:a16="http://schemas.microsoft.com/office/drawing/2014/main" id="{76D43A36-88BB-9660-54AD-27315C9AFEDD}"/>
              </a:ext>
            </a:extLst>
          </p:cNvPr>
          <p:cNvPicPr>
            <a:picLocks noChangeAspect="1"/>
          </p:cNvPicPr>
          <p:nvPr/>
        </p:nvPicPr>
        <p:blipFill>
          <a:blip r:embed="rId2"/>
          <a:stretch>
            <a:fillRect/>
          </a:stretch>
        </p:blipFill>
        <p:spPr>
          <a:xfrm>
            <a:off x="88926" y="2117557"/>
            <a:ext cx="12026062" cy="4218096"/>
          </a:xfrm>
          <a:prstGeom prst="rect">
            <a:avLst/>
          </a:prstGeom>
        </p:spPr>
      </p:pic>
      <p:sp>
        <p:nvSpPr>
          <p:cNvPr id="6" name="TextBox 5">
            <a:extLst>
              <a:ext uri="{FF2B5EF4-FFF2-40B4-BE49-F238E27FC236}">
                <a16:creationId xmlns:a16="http://schemas.microsoft.com/office/drawing/2014/main" id="{2A35E629-3E11-689D-0A34-BEC943243926}"/>
              </a:ext>
            </a:extLst>
          </p:cNvPr>
          <p:cNvSpPr txBox="1"/>
          <p:nvPr/>
        </p:nvSpPr>
        <p:spPr>
          <a:xfrm>
            <a:off x="1149993" y="1520833"/>
            <a:ext cx="755335" cy="707886"/>
          </a:xfrm>
          <a:prstGeom prst="rect">
            <a:avLst/>
          </a:prstGeom>
          <a:noFill/>
        </p:spPr>
        <p:txBody>
          <a:bodyPr wrap="none" rtlCol="0">
            <a:spAutoFit/>
          </a:bodyPr>
          <a:lstStyle/>
          <a:p>
            <a:r>
              <a:rPr lang="en-US" sz="4000" b="1" dirty="0">
                <a:solidFill>
                  <a:srgbClr val="9437FF"/>
                </a:solidFill>
              </a:rPr>
              <a:t>XR</a:t>
            </a:r>
          </a:p>
        </p:txBody>
      </p:sp>
      <p:sp>
        <p:nvSpPr>
          <p:cNvPr id="7" name="TextBox 6">
            <a:extLst>
              <a:ext uri="{FF2B5EF4-FFF2-40B4-BE49-F238E27FC236}">
                <a16:creationId xmlns:a16="http://schemas.microsoft.com/office/drawing/2014/main" id="{47D158E2-DD62-8950-93DD-187DC9659B2A}"/>
              </a:ext>
            </a:extLst>
          </p:cNvPr>
          <p:cNvSpPr txBox="1"/>
          <p:nvPr/>
        </p:nvSpPr>
        <p:spPr>
          <a:xfrm>
            <a:off x="4173929" y="1520833"/>
            <a:ext cx="776175" cy="707886"/>
          </a:xfrm>
          <a:prstGeom prst="rect">
            <a:avLst/>
          </a:prstGeom>
          <a:noFill/>
        </p:spPr>
        <p:txBody>
          <a:bodyPr wrap="none" rtlCol="0">
            <a:spAutoFit/>
          </a:bodyPr>
          <a:lstStyle/>
          <a:p>
            <a:r>
              <a:rPr lang="en-US" sz="4000" b="1" dirty="0">
                <a:solidFill>
                  <a:srgbClr val="9437FF"/>
                </a:solidFill>
              </a:rPr>
              <a:t>VR</a:t>
            </a:r>
          </a:p>
        </p:txBody>
      </p:sp>
      <p:sp>
        <p:nvSpPr>
          <p:cNvPr id="9" name="TextBox 8">
            <a:extLst>
              <a:ext uri="{FF2B5EF4-FFF2-40B4-BE49-F238E27FC236}">
                <a16:creationId xmlns:a16="http://schemas.microsoft.com/office/drawing/2014/main" id="{D9EE7340-2BBF-2497-F276-EC2743CF0E4E}"/>
              </a:ext>
            </a:extLst>
          </p:cNvPr>
          <p:cNvSpPr txBox="1"/>
          <p:nvPr/>
        </p:nvSpPr>
        <p:spPr>
          <a:xfrm>
            <a:off x="7299160" y="1520833"/>
            <a:ext cx="922047" cy="707886"/>
          </a:xfrm>
          <a:prstGeom prst="rect">
            <a:avLst/>
          </a:prstGeom>
          <a:noFill/>
        </p:spPr>
        <p:txBody>
          <a:bodyPr wrap="none" rtlCol="0">
            <a:spAutoFit/>
          </a:bodyPr>
          <a:lstStyle/>
          <a:p>
            <a:r>
              <a:rPr lang="en-US" sz="4000" b="1" dirty="0">
                <a:solidFill>
                  <a:srgbClr val="9437FF"/>
                </a:solidFill>
              </a:rPr>
              <a:t>MR</a:t>
            </a:r>
          </a:p>
        </p:txBody>
      </p:sp>
      <p:sp>
        <p:nvSpPr>
          <p:cNvPr id="10" name="TextBox 9">
            <a:extLst>
              <a:ext uri="{FF2B5EF4-FFF2-40B4-BE49-F238E27FC236}">
                <a16:creationId xmlns:a16="http://schemas.microsoft.com/office/drawing/2014/main" id="{12FE0D4B-938D-820E-CF27-DD4A598D2919}"/>
              </a:ext>
            </a:extLst>
          </p:cNvPr>
          <p:cNvSpPr txBox="1"/>
          <p:nvPr/>
        </p:nvSpPr>
        <p:spPr>
          <a:xfrm>
            <a:off x="10046723" y="1520833"/>
            <a:ext cx="784189" cy="707886"/>
          </a:xfrm>
          <a:prstGeom prst="rect">
            <a:avLst/>
          </a:prstGeom>
          <a:noFill/>
        </p:spPr>
        <p:txBody>
          <a:bodyPr wrap="none" rtlCol="0">
            <a:spAutoFit/>
          </a:bodyPr>
          <a:lstStyle/>
          <a:p>
            <a:r>
              <a:rPr lang="en-US" sz="4000" b="1" dirty="0">
                <a:solidFill>
                  <a:srgbClr val="9437FF"/>
                </a:solidFill>
              </a:rPr>
              <a:t>AR</a:t>
            </a:r>
          </a:p>
        </p:txBody>
      </p:sp>
    </p:spTree>
    <p:extLst>
      <p:ext uri="{BB962C8B-B14F-4D97-AF65-F5344CB8AC3E}">
        <p14:creationId xmlns:p14="http://schemas.microsoft.com/office/powerpoint/2010/main" val="3103334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10057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523783"/>
            <a:ext cx="121920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a:t>
            </a:r>
            <a:r>
              <a:rPr lang="en-US" sz="4000" b="1" dirty="0">
                <a:solidFill>
                  <a:srgbClr val="0070C0"/>
                </a:solidFill>
                <a:latin typeface="Calibri" panose="020F0502020204030204" pitchFamily="34" charset="0"/>
                <a:ea typeface="Arial"/>
                <a:cs typeface="Calibri" panose="020F0502020204030204" pitchFamily="34" charset="0"/>
                <a:sym typeface="Arial"/>
              </a:rPr>
              <a:t>at the </a:t>
            </a:r>
            <a:r>
              <a:rPr lang="en-US" sz="4000" b="1" dirty="0">
                <a:solidFill>
                  <a:srgbClr val="FF0000"/>
                </a:solidFill>
                <a:latin typeface="Calibri" panose="020F0502020204030204" pitchFamily="34" charset="0"/>
                <a:ea typeface="Arial"/>
                <a:cs typeface="Calibri" panose="020F0502020204030204" pitchFamily="34" charset="0"/>
                <a:sym typeface="Arial"/>
              </a:rPr>
              <a:t>NTCIR-16 FinNum-3 </a:t>
            </a:r>
            <a:r>
              <a:rPr lang="en-US" sz="4000" b="1" dirty="0">
                <a:solidFill>
                  <a:srgbClr val="0070C0"/>
                </a:solidFill>
                <a:latin typeface="Calibri" panose="020F0502020204030204" pitchFamily="34" charset="0"/>
                <a:ea typeface="Arial"/>
                <a:cs typeface="Calibri" panose="020F0502020204030204" pitchFamily="34" charset="0"/>
                <a:sym typeface="Arial"/>
              </a:rPr>
              <a:t>Task: </a:t>
            </a:r>
            <a:br>
              <a:rPr lang="en-US" sz="4000" b="1" dirty="0">
                <a:solidFill>
                  <a:srgbClr val="0070C0"/>
                </a:solidFill>
                <a:latin typeface="Calibri" panose="020F0502020204030204" pitchFamily="34" charset="0"/>
                <a:ea typeface="Arial"/>
                <a:cs typeface="Calibri" panose="020F0502020204030204" pitchFamily="34" charset="0"/>
                <a:sym typeface="Arial"/>
              </a:rPr>
            </a:br>
            <a:r>
              <a:rPr lang="en-US" sz="4000" b="1" dirty="0">
                <a:solidFill>
                  <a:srgbClr val="0070C0"/>
                </a:solidFill>
                <a:latin typeface="Calibri" panose="020F0502020204030204" pitchFamily="34" charset="0"/>
                <a:ea typeface="Arial"/>
                <a:cs typeface="Calibri" panose="020F0502020204030204" pitchFamily="34" charset="0"/>
                <a:sym typeface="Arial"/>
              </a:rPr>
              <a:t>Data Augmentation for Financial </a:t>
            </a:r>
            <a:r>
              <a:rPr lang="en-US" sz="4000" b="1" dirty="0" err="1">
                <a:solidFill>
                  <a:srgbClr val="0070C0"/>
                </a:solidFill>
                <a:latin typeface="Calibri" panose="020F0502020204030204" pitchFamily="34" charset="0"/>
                <a:ea typeface="Arial"/>
                <a:cs typeface="Calibri" panose="020F0502020204030204" pitchFamily="34" charset="0"/>
                <a:sym typeface="Arial"/>
              </a:rPr>
              <a:t>Numclaim</a:t>
            </a:r>
            <a:r>
              <a:rPr lang="en-US" sz="4000" b="1" dirty="0">
                <a:solidFill>
                  <a:srgbClr val="0070C0"/>
                </a:solidFill>
                <a:latin typeface="Calibri" panose="020F0502020204030204" pitchFamily="34" charset="0"/>
                <a:ea typeface="Arial"/>
                <a:cs typeface="Calibri" panose="020F0502020204030204" pitchFamily="34" charset="0"/>
                <a:sym typeface="Arial"/>
              </a:rPr>
              <a:t> Classification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1 </a:t>
            </a:r>
            <a:r>
              <a:rPr lang="en-US" sz="2000" b="1" i="0" u="none" strike="noStrike" cap="none" dirty="0">
                <a:solidFill>
                  <a:schemeClr val="dk1"/>
                </a:solidFill>
                <a:latin typeface="Arial"/>
                <a:ea typeface="Arial"/>
                <a:cs typeface="Arial"/>
                <a:sym typeface="Arial"/>
              </a:rPr>
              <a:t>Information Management, National Taipei University, New Taipei City, Taiwan</a:t>
            </a:r>
            <a:endParaRPr sz="20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2 </a:t>
            </a:r>
            <a:r>
              <a:rPr lang="en-US" sz="2000" b="1" i="0" u="none" strike="noStrike" cap="none" dirty="0" err="1">
                <a:solidFill>
                  <a:schemeClr val="dk1"/>
                </a:solidFill>
                <a:latin typeface="Arial"/>
                <a:ea typeface="Arial"/>
                <a:cs typeface="Arial"/>
                <a:sym typeface="Arial"/>
              </a:rPr>
              <a:t>Zeals</a:t>
            </a:r>
            <a:r>
              <a:rPr lang="en-US" sz="2000" b="1" i="0" u="none" strike="noStrike" cap="none" dirty="0">
                <a:solidFill>
                  <a:schemeClr val="dk1"/>
                </a:solidFill>
                <a:latin typeface="Arial"/>
                <a:ea typeface="Arial"/>
                <a:cs typeface="Arial"/>
                <a:sym typeface="Arial"/>
              </a:rPr>
              <a:t> Co., Ltd. Tokyo, Japan</a:t>
            </a:r>
            <a:endParaRPr sz="20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5</a:t>
            </a:fld>
            <a:endParaRPr/>
          </a:p>
        </p:txBody>
      </p:sp>
      <p:pic>
        <p:nvPicPr>
          <p:cNvPr id="94" name="Google Shape;94;p1"/>
          <p:cNvPicPr preferRelativeResize="0"/>
          <p:nvPr/>
        </p:nvPicPr>
        <p:blipFill rotWithShape="1">
          <a:blip r:embed="rId4">
            <a:alphaModFix/>
          </a:blip>
          <a:srcRect l="25826" t="10479" r="36677" b="47275"/>
          <a:stretch/>
        </p:blipFill>
        <p:spPr>
          <a:xfrm>
            <a:off x="2125483"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3776520" y="4211020"/>
            <a:ext cx="1175875" cy="1644902"/>
          </a:xfrm>
          <a:prstGeom prst="rect">
            <a:avLst/>
          </a:prstGeom>
          <a:noFill/>
          <a:ln>
            <a:noFill/>
          </a:ln>
        </p:spPr>
      </p:pic>
      <p:sp>
        <p:nvSpPr>
          <p:cNvPr id="96" name="Google Shape;96;p1"/>
          <p:cNvSpPr txBox="1"/>
          <p:nvPr/>
        </p:nvSpPr>
        <p:spPr>
          <a:xfrm>
            <a:off x="1824719"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3681062"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5049752"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5310503"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54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484908" y="56101"/>
            <a:ext cx="11222181" cy="1106555"/>
          </a:xfrm>
        </p:spPr>
        <p:txBody>
          <a:bodyPr>
            <a:normAutofit fontScale="90000"/>
          </a:bodyPr>
          <a:lstStyle/>
          <a:p>
            <a:r>
              <a:rPr lang="en-US" dirty="0"/>
              <a:t>A Blockchain-based IoT Framework </a:t>
            </a:r>
            <a:br>
              <a:rPr lang="en-US" dirty="0"/>
            </a:br>
            <a:r>
              <a:rPr lang="en-US" sz="3600" b="0" dirty="0"/>
              <a:t>with ML to enhance security and privacy</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032A990-DFE6-4382-92CF-BB8383FF709D}"/>
              </a:ext>
            </a:extLst>
          </p:cNvPr>
          <p:cNvPicPr>
            <a:picLocks noGrp="1" noChangeAspect="1"/>
          </p:cNvPicPr>
          <p:nvPr>
            <p:ph idx="1"/>
          </p:nvPr>
        </p:nvPicPr>
        <p:blipFill>
          <a:blip r:embed="rId2"/>
          <a:stretch>
            <a:fillRect/>
          </a:stretch>
        </p:blipFill>
        <p:spPr>
          <a:xfrm>
            <a:off x="2160188" y="1191239"/>
            <a:ext cx="7871619" cy="5233677"/>
          </a:xfrm>
        </p:spPr>
      </p:pic>
    </p:spTree>
    <p:extLst>
      <p:ext uri="{BB962C8B-B14F-4D97-AF65-F5344CB8AC3E}">
        <p14:creationId xmlns:p14="http://schemas.microsoft.com/office/powerpoint/2010/main" val="298977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56102"/>
            <a:ext cx="11222181" cy="1127796"/>
          </a:xfrm>
        </p:spPr>
        <p:txBody>
          <a:bodyPr>
            <a:normAutofit fontScale="90000"/>
          </a:bodyPr>
          <a:lstStyle/>
          <a:p>
            <a:r>
              <a:rPr lang="en-US" dirty="0"/>
              <a:t>5G and beyond for Metaverse Services</a:t>
            </a:r>
            <a:br>
              <a:rPr lang="en-US" sz="2200" dirty="0"/>
            </a:br>
            <a:r>
              <a:rPr lang="en-US" sz="2900" b="0" dirty="0"/>
              <a:t>AI with ML algorithms and DL models contribute in multi-level tasks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183994D8-D1E6-1F94-AFEC-9BE29A99C3DE}"/>
              </a:ext>
            </a:extLst>
          </p:cNvPr>
          <p:cNvPicPr>
            <a:picLocks noGrp="1" noChangeAspect="1"/>
          </p:cNvPicPr>
          <p:nvPr>
            <p:ph idx="1"/>
          </p:nvPr>
        </p:nvPicPr>
        <p:blipFill>
          <a:blip r:embed="rId2"/>
          <a:stretch>
            <a:fillRect/>
          </a:stretch>
        </p:blipFill>
        <p:spPr>
          <a:xfrm>
            <a:off x="2882679" y="1134022"/>
            <a:ext cx="6525600" cy="5344777"/>
          </a:xfrm>
        </p:spPr>
      </p:pic>
    </p:spTree>
    <p:extLst>
      <p:ext uri="{BB962C8B-B14F-4D97-AF65-F5344CB8AC3E}">
        <p14:creationId xmlns:p14="http://schemas.microsoft.com/office/powerpoint/2010/main" val="2527076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332509" y="135104"/>
            <a:ext cx="11424061" cy="1228183"/>
          </a:xfrm>
        </p:spPr>
        <p:txBody>
          <a:bodyPr>
            <a:normAutofit fontScale="90000"/>
          </a:bodyPr>
          <a:lstStyle/>
          <a:p>
            <a:r>
              <a:rPr lang="en-US" sz="5300" dirty="0"/>
              <a:t>A Data-Driven Digital Twin Architecture </a:t>
            </a:r>
            <a:br>
              <a:rPr lang="en-US" dirty="0"/>
            </a:br>
            <a:r>
              <a:rPr lang="en-US" sz="2700" b="0" dirty="0"/>
              <a:t>for intelligent healthcare systems using ML to process raw data of </a:t>
            </a:r>
            <a:r>
              <a:rPr lang="en-US" sz="2700" b="0" dirty="0" err="1"/>
              <a:t>IoMedicalThings</a:t>
            </a:r>
            <a:r>
              <a:rPr lang="en-US" sz="2700" b="0" dirty="0"/>
              <a:t> devices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55C85FF-ABA7-BC0F-ACA3-222404AA75BE}"/>
              </a:ext>
            </a:extLst>
          </p:cNvPr>
          <p:cNvPicPr>
            <a:picLocks noGrp="1" noChangeAspect="1"/>
          </p:cNvPicPr>
          <p:nvPr>
            <p:ph idx="1"/>
          </p:nvPr>
        </p:nvPicPr>
        <p:blipFill>
          <a:blip r:embed="rId2"/>
          <a:stretch>
            <a:fillRect/>
          </a:stretch>
        </p:blipFill>
        <p:spPr>
          <a:xfrm>
            <a:off x="2624801" y="1426258"/>
            <a:ext cx="7041355" cy="4973264"/>
          </a:xfrm>
        </p:spPr>
      </p:pic>
    </p:spTree>
    <p:extLst>
      <p:ext uri="{BB962C8B-B14F-4D97-AF65-F5344CB8AC3E}">
        <p14:creationId xmlns:p14="http://schemas.microsoft.com/office/powerpoint/2010/main" val="2672579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244809"/>
          </a:xfrm>
        </p:spPr>
        <p:txBody>
          <a:bodyPr>
            <a:normAutofit/>
          </a:bodyPr>
          <a:lstStyle/>
          <a:p>
            <a:r>
              <a:rPr lang="en-US" dirty="0"/>
              <a:t>Brain-Machine Interfaces (BMIs)</a:t>
            </a:r>
            <a:br>
              <a:rPr lang="en-US" dirty="0"/>
            </a:br>
            <a:r>
              <a:rPr lang="en-US" sz="2700" b="0" dirty="0"/>
              <a:t>for processing neural signals and responding neural stimulations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29C9FD0E-3BA7-D635-FC46-9DF5E9182526}"/>
              </a:ext>
            </a:extLst>
          </p:cNvPr>
          <p:cNvPicPr>
            <a:picLocks noGrp="1" noChangeAspect="1"/>
          </p:cNvPicPr>
          <p:nvPr>
            <p:ph idx="1"/>
          </p:nvPr>
        </p:nvPicPr>
        <p:blipFill>
          <a:blip r:embed="rId2"/>
          <a:stretch>
            <a:fillRect/>
          </a:stretch>
        </p:blipFill>
        <p:spPr>
          <a:xfrm>
            <a:off x="2676699" y="1502256"/>
            <a:ext cx="6866312" cy="4911433"/>
          </a:xfrm>
        </p:spPr>
      </p:pic>
    </p:spTree>
    <p:extLst>
      <p:ext uri="{BB962C8B-B14F-4D97-AF65-F5344CB8AC3E}">
        <p14:creationId xmlns:p14="http://schemas.microsoft.com/office/powerpoint/2010/main" val="3274956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007121"/>
          </a:xfrm>
        </p:spPr>
        <p:txBody>
          <a:bodyPr>
            <a:normAutofit/>
          </a:bodyPr>
          <a:lstStyle/>
          <a:p>
            <a:r>
              <a:rPr lang="en-US" dirty="0"/>
              <a:t>AI for the Metaverse</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572AA847-1F25-F4A9-9029-406EA8365885}"/>
              </a:ext>
            </a:extLst>
          </p:cNvPr>
          <p:cNvPicPr>
            <a:picLocks noGrp="1" noChangeAspect="1"/>
          </p:cNvPicPr>
          <p:nvPr>
            <p:ph idx="1"/>
          </p:nvPr>
        </p:nvPicPr>
        <p:blipFill>
          <a:blip r:embed="rId2"/>
          <a:stretch>
            <a:fillRect/>
          </a:stretch>
        </p:blipFill>
        <p:spPr>
          <a:xfrm>
            <a:off x="298590" y="2310938"/>
            <a:ext cx="11705522" cy="3082593"/>
          </a:xfrm>
        </p:spPr>
      </p:pic>
    </p:spTree>
    <p:extLst>
      <p:ext uri="{BB962C8B-B14F-4D97-AF65-F5344CB8AC3E}">
        <p14:creationId xmlns:p14="http://schemas.microsoft.com/office/powerpoint/2010/main" val="3202570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a:stretch>
            <a:fillRect/>
          </a:stretch>
        </p:blipFill>
        <p:spPr>
          <a:xfrm>
            <a:off x="2256793" y="1512176"/>
            <a:ext cx="8055526" cy="4907499"/>
          </a:xfrm>
        </p:spPr>
      </p:pic>
    </p:spTree>
    <p:extLst>
      <p:ext uri="{BB962C8B-B14F-4D97-AF65-F5344CB8AC3E}">
        <p14:creationId xmlns:p14="http://schemas.microsoft.com/office/powerpoint/2010/main" val="3335495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3855620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Blockchain-Registered: </a:t>
            </a:r>
            <a:br>
              <a:rPr lang="en-US" dirty="0"/>
            </a:br>
            <a:r>
              <a:rPr lang="en-US" dirty="0"/>
              <a:t>Crypto, Collectables, and Art.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pic>
        <p:nvPicPr>
          <p:cNvPr id="9" name="Content Placeholder 8">
            <a:extLst>
              <a:ext uri="{FF2B5EF4-FFF2-40B4-BE49-F238E27FC236}">
                <a16:creationId xmlns:a16="http://schemas.microsoft.com/office/drawing/2014/main" id="{15A9E295-0FE0-9B0F-A26A-6F1087025391}"/>
              </a:ext>
            </a:extLst>
          </p:cNvPr>
          <p:cNvPicPr>
            <a:picLocks noGrp="1" noChangeAspect="1"/>
          </p:cNvPicPr>
          <p:nvPr>
            <p:ph idx="1"/>
          </p:nvPr>
        </p:nvPicPr>
        <p:blipFill>
          <a:blip r:embed="rId2"/>
          <a:stretch>
            <a:fillRect/>
          </a:stretch>
        </p:blipFill>
        <p:spPr>
          <a:xfrm>
            <a:off x="2109933" y="1460667"/>
            <a:ext cx="8071092" cy="4935668"/>
          </a:xfrm>
        </p:spPr>
      </p:pic>
    </p:spTree>
    <p:extLst>
      <p:ext uri="{BB962C8B-B14F-4D97-AF65-F5344CB8AC3E}">
        <p14:creationId xmlns:p14="http://schemas.microsoft.com/office/powerpoint/2010/main" val="3129219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Full Versus Fractional [NFT] </a:t>
            </a:r>
            <a:br>
              <a:rPr lang="en-US" dirty="0"/>
            </a:br>
            <a:r>
              <a:rPr lang="en-US" dirty="0"/>
              <a:t>Property Ownership Rights for an Artwork</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58</a:t>
            </a:fld>
            <a:endParaRPr lang="en-US"/>
          </a:p>
        </p:txBody>
      </p:sp>
      <p:pic>
        <p:nvPicPr>
          <p:cNvPr id="7" name="Content Placeholder 6">
            <a:extLst>
              <a:ext uri="{FF2B5EF4-FFF2-40B4-BE49-F238E27FC236}">
                <a16:creationId xmlns:a16="http://schemas.microsoft.com/office/drawing/2014/main" id="{F727B0E6-1A5D-0C87-CF43-8CE8918E46F7}"/>
              </a:ext>
            </a:extLst>
          </p:cNvPr>
          <p:cNvPicPr>
            <a:picLocks noGrp="1" noChangeAspect="1"/>
          </p:cNvPicPr>
          <p:nvPr>
            <p:ph idx="1"/>
          </p:nvPr>
        </p:nvPicPr>
        <p:blipFill>
          <a:blip r:embed="rId2"/>
          <a:stretch>
            <a:fillRect/>
          </a:stretch>
        </p:blipFill>
        <p:spPr>
          <a:xfrm>
            <a:off x="402604" y="1928813"/>
            <a:ext cx="11386791" cy="4214812"/>
          </a:xfrm>
        </p:spPr>
      </p:pic>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spTree>
    <p:extLst>
      <p:ext uri="{BB962C8B-B14F-4D97-AF65-F5344CB8AC3E}">
        <p14:creationId xmlns:p14="http://schemas.microsoft.com/office/powerpoint/2010/main" val="2295344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773467"/>
          </a:xfrm>
        </p:spPr>
        <p:txBody>
          <a:bodyPr>
            <a:normAutofit fontScale="90000"/>
          </a:bodyPr>
          <a:lstStyle/>
          <a:p>
            <a:r>
              <a:rPr lang="en-US" dirty="0"/>
              <a:t>Combination of Web3 with other Technologies</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Sheridan, Dan, James Harris, Frank Wear, Jerry Cowell Jr, Easton Wong, and Abbas </a:t>
            </a:r>
            <a:r>
              <a:rPr lang="en-US" sz="1200" dirty="0" err="1">
                <a:solidFill>
                  <a:schemeClr val="bg1">
                    <a:lumMod val="75000"/>
                  </a:schemeClr>
                </a:solidFill>
              </a:rPr>
              <a:t>Yazdinejad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"Web3 Challenges and Opportunities for the Market." </a:t>
            </a:r>
            <a:r>
              <a:rPr lang="en-US" sz="1200" dirty="0" err="1">
                <a:solidFill>
                  <a:schemeClr val="bg1">
                    <a:lumMod val="75000"/>
                  </a:schemeClr>
                </a:solidFill>
              </a:rPr>
              <a:t>arXiv</a:t>
            </a:r>
            <a:r>
              <a:rPr lang="en-US" sz="1200" dirty="0">
                <a:solidFill>
                  <a:schemeClr val="bg1">
                    <a:lumMod val="75000"/>
                  </a:schemeClr>
                </a:solidFill>
              </a:rPr>
              <a:t> preprint arXiv:2209.02446.</a:t>
            </a:r>
          </a:p>
        </p:txBody>
      </p:sp>
      <p:pic>
        <p:nvPicPr>
          <p:cNvPr id="12" name="Picture 11">
            <a:extLst>
              <a:ext uri="{FF2B5EF4-FFF2-40B4-BE49-F238E27FC236}">
                <a16:creationId xmlns:a16="http://schemas.microsoft.com/office/drawing/2014/main" id="{8097CE86-093D-C420-C23A-53D3A6ACFF80}"/>
              </a:ext>
            </a:extLst>
          </p:cNvPr>
          <p:cNvPicPr>
            <a:picLocks noChangeAspect="1"/>
          </p:cNvPicPr>
          <p:nvPr/>
        </p:nvPicPr>
        <p:blipFill>
          <a:blip r:embed="rId2"/>
          <a:stretch>
            <a:fillRect/>
          </a:stretch>
        </p:blipFill>
        <p:spPr>
          <a:xfrm>
            <a:off x="1178899" y="908571"/>
            <a:ext cx="9933160" cy="5514617"/>
          </a:xfrm>
          <a:prstGeom prst="rect">
            <a:avLst/>
          </a:prstGeom>
        </p:spPr>
      </p:pic>
    </p:spTree>
    <p:extLst>
      <p:ext uri="{BB962C8B-B14F-4D97-AF65-F5344CB8AC3E}">
        <p14:creationId xmlns:p14="http://schemas.microsoft.com/office/powerpoint/2010/main" val="298255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066581"/>
            <a:ext cx="12192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Dialogue System Evaluation</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at the </a:t>
            </a: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NTCIR-16</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DialEval-2</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Dialogue Quality and Nugget Detection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1 </a:t>
            </a:r>
            <a:r>
              <a:rPr lang="en-US" sz="2200" b="1" i="0" u="none" strike="noStrike" cap="none" dirty="0">
                <a:solidFill>
                  <a:schemeClr val="dk1"/>
                </a:solidFill>
                <a:latin typeface="Arial"/>
                <a:ea typeface="Arial"/>
                <a:cs typeface="Arial"/>
                <a:sym typeface="Arial"/>
              </a:rPr>
              <a:t>Information Management, National Taipei University, New Taipei City, Taiwan</a:t>
            </a:r>
            <a:endParaRPr sz="22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2 </a:t>
            </a:r>
            <a:r>
              <a:rPr lang="en-US" sz="2200" b="1" i="0" u="none" strike="noStrike" cap="none" dirty="0" err="1">
                <a:solidFill>
                  <a:schemeClr val="dk1"/>
                </a:solidFill>
                <a:latin typeface="Arial"/>
                <a:ea typeface="Arial"/>
                <a:cs typeface="Arial"/>
                <a:sym typeface="Arial"/>
              </a:rPr>
              <a:t>Zeals</a:t>
            </a:r>
            <a:r>
              <a:rPr lang="en-US" sz="2200" b="1" i="0" u="none" strike="noStrike" cap="none" dirty="0">
                <a:solidFill>
                  <a:schemeClr val="dk1"/>
                </a:solidFill>
                <a:latin typeface="Arial"/>
                <a:ea typeface="Arial"/>
                <a:cs typeface="Arial"/>
                <a:sym typeface="Arial"/>
              </a:rPr>
              <a:t> Co., Ltd. Tokyo, Japan</a:t>
            </a:r>
            <a:endParaRPr sz="22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6</a:t>
            </a:fld>
            <a:endParaRPr/>
          </a:p>
        </p:txBody>
      </p:sp>
      <p:pic>
        <p:nvPicPr>
          <p:cNvPr id="94" name="Google Shape;94;p1"/>
          <p:cNvPicPr preferRelativeResize="0"/>
          <p:nvPr/>
        </p:nvPicPr>
        <p:blipFill rotWithShape="1">
          <a:blip r:embed="rId4">
            <a:alphaModFix/>
          </a:blip>
          <a:srcRect l="25826" t="10479" r="36677" b="47275"/>
          <a:stretch/>
        </p:blipFill>
        <p:spPr>
          <a:xfrm>
            <a:off x="3807330"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5458367" y="4211020"/>
            <a:ext cx="1175875" cy="1644902"/>
          </a:xfrm>
          <a:prstGeom prst="rect">
            <a:avLst/>
          </a:prstGeom>
          <a:noFill/>
          <a:ln>
            <a:noFill/>
          </a:ln>
        </p:spPr>
      </p:pic>
      <p:sp>
        <p:nvSpPr>
          <p:cNvPr id="96" name="Google Shape;96;p1"/>
          <p:cNvSpPr txBox="1"/>
          <p:nvPr/>
        </p:nvSpPr>
        <p:spPr>
          <a:xfrm>
            <a:off x="3506566"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5362909"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1751368"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2012119"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243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3487" y="274638"/>
            <a:ext cx="9725025" cy="6287606"/>
          </a:xfrm>
        </p:spPr>
        <p:txBody>
          <a:bodyPr>
            <a:normAutofit fontScale="90000"/>
          </a:bodyPr>
          <a:lstStyle/>
          <a:p>
            <a:r>
              <a:rPr lang="en-US" altLang="zh-TW" sz="10000" dirty="0">
                <a:solidFill>
                  <a:srgbClr val="FF0000"/>
                </a:solidFill>
              </a:rPr>
              <a:t>Decentralized Finance </a:t>
            </a:r>
            <a:br>
              <a:rPr lang="en-US" altLang="zh-TW" sz="10000" dirty="0">
                <a:solidFill>
                  <a:srgbClr val="FF0000"/>
                </a:solidFill>
              </a:rPr>
            </a:br>
            <a:r>
              <a:rPr lang="en-US" altLang="zh-TW" sz="10000" dirty="0">
                <a:solidFill>
                  <a:srgbClr val="FF0000"/>
                </a:solidFill>
              </a:rPr>
              <a:t>(</a:t>
            </a:r>
            <a:r>
              <a:rPr lang="en-US" altLang="zh-TW" sz="10000" dirty="0" err="1">
                <a:solidFill>
                  <a:srgbClr val="FF0000"/>
                </a:solidFill>
              </a:rPr>
              <a:t>DeFi</a:t>
            </a:r>
            <a:r>
              <a:rPr lang="en-US" altLang="zh-TW" sz="10000" dirty="0">
                <a:solidFill>
                  <a:srgbClr val="FF0000"/>
                </a:solidFill>
              </a:rPr>
              <a:t>)</a:t>
            </a:r>
            <a:br>
              <a:rPr lang="en-US" altLang="zh-TW" sz="10000" dirty="0">
                <a:solidFill>
                  <a:srgbClr val="FF0000"/>
                </a:solidFill>
              </a:rPr>
            </a:br>
            <a:r>
              <a:rPr lang="en-US" altLang="zh-TW" sz="10000" dirty="0">
                <a:solidFill>
                  <a:schemeClr val="accent1"/>
                </a:solidFill>
              </a:rPr>
              <a:t>Block Chain FinTech</a:t>
            </a:r>
            <a:endParaRPr lang="zh-TW" altLang="en-US" sz="10000" dirty="0">
              <a:solidFill>
                <a:schemeClr val="accent1"/>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60</a:t>
            </a:fld>
            <a:endParaRPr lang="zh-TW" altLang="en-US"/>
          </a:p>
        </p:txBody>
      </p:sp>
    </p:spTree>
    <p:extLst>
      <p:ext uri="{BB962C8B-B14F-4D97-AF65-F5344CB8AC3E}">
        <p14:creationId xmlns:p14="http://schemas.microsoft.com/office/powerpoint/2010/main" val="1359625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616F-F690-1945-9A9B-9027EE38E994}"/>
              </a:ext>
            </a:extLst>
          </p:cNvPr>
          <p:cNvSpPr>
            <a:spLocks noGrp="1"/>
          </p:cNvSpPr>
          <p:nvPr>
            <p:ph type="title"/>
          </p:nvPr>
        </p:nvSpPr>
        <p:spPr/>
        <p:txBody>
          <a:bodyPr>
            <a:normAutofit/>
          </a:bodyPr>
          <a:lstStyle/>
          <a:p>
            <a:r>
              <a:rPr lang="en-US" dirty="0"/>
              <a:t>Decentralized Finance (</a:t>
            </a:r>
            <a:r>
              <a:rPr lang="en-US" dirty="0" err="1"/>
              <a:t>DeFi</a:t>
            </a:r>
            <a:r>
              <a:rPr lang="en-US" dirty="0"/>
              <a:t>)</a:t>
            </a:r>
          </a:p>
        </p:txBody>
      </p:sp>
      <p:sp>
        <p:nvSpPr>
          <p:cNvPr id="3" name="Content Placeholder 2">
            <a:extLst>
              <a:ext uri="{FF2B5EF4-FFF2-40B4-BE49-F238E27FC236}">
                <a16:creationId xmlns:a16="http://schemas.microsoft.com/office/drawing/2014/main" id="{10857EE4-B4DB-BF47-8BC2-C5F443F62BA9}"/>
              </a:ext>
            </a:extLst>
          </p:cNvPr>
          <p:cNvSpPr>
            <a:spLocks noGrp="1"/>
          </p:cNvSpPr>
          <p:nvPr>
            <p:ph idx="1"/>
          </p:nvPr>
        </p:nvSpPr>
        <p:spPr/>
        <p:txBody>
          <a:bodyPr/>
          <a:lstStyle/>
          <a:p>
            <a:r>
              <a:rPr lang="en-US" dirty="0"/>
              <a:t>A </a:t>
            </a:r>
            <a:r>
              <a:rPr lang="en-US" dirty="0">
                <a:solidFill>
                  <a:srgbClr val="C00000"/>
                </a:solidFill>
              </a:rPr>
              <a:t>global, open alternative </a:t>
            </a:r>
            <a:r>
              <a:rPr lang="en-US" dirty="0"/>
              <a:t>to the current </a:t>
            </a:r>
            <a:r>
              <a:rPr lang="en-US" dirty="0">
                <a:solidFill>
                  <a:srgbClr val="C00000"/>
                </a:solidFill>
              </a:rPr>
              <a:t>financial system</a:t>
            </a:r>
            <a:r>
              <a:rPr lang="en-US" dirty="0"/>
              <a:t>.</a:t>
            </a:r>
          </a:p>
          <a:p>
            <a:r>
              <a:rPr lang="en-US" dirty="0"/>
              <a:t>Products that let you </a:t>
            </a:r>
            <a:r>
              <a:rPr lang="en-US" dirty="0">
                <a:solidFill>
                  <a:srgbClr val="C00000"/>
                </a:solidFill>
              </a:rPr>
              <a:t>borrow, save, invest, trade</a:t>
            </a:r>
            <a:r>
              <a:rPr lang="en-US" dirty="0"/>
              <a:t>, and more.</a:t>
            </a:r>
          </a:p>
          <a:p>
            <a:r>
              <a:rPr lang="en-US" dirty="0"/>
              <a:t>Based on </a:t>
            </a:r>
            <a:r>
              <a:rPr lang="en-US" dirty="0">
                <a:solidFill>
                  <a:srgbClr val="C00000"/>
                </a:solidFill>
              </a:rPr>
              <a:t>open-source technology </a:t>
            </a:r>
            <a:r>
              <a:rPr lang="en-US" dirty="0"/>
              <a:t>that anyone can program with.</a:t>
            </a:r>
          </a:p>
        </p:txBody>
      </p:sp>
      <p:sp>
        <p:nvSpPr>
          <p:cNvPr id="4" name="Slide Number Placeholder 3">
            <a:extLst>
              <a:ext uri="{FF2B5EF4-FFF2-40B4-BE49-F238E27FC236}">
                <a16:creationId xmlns:a16="http://schemas.microsoft.com/office/drawing/2014/main" id="{3A749002-1113-7649-A1B6-03B3BEB80539}"/>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6" name="TextBox 5">
            <a:extLst>
              <a:ext uri="{FF2B5EF4-FFF2-40B4-BE49-F238E27FC236}">
                <a16:creationId xmlns:a16="http://schemas.microsoft.com/office/drawing/2014/main" id="{9C8A4E24-418E-B34C-81A8-A1F555DA6FB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734351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3B13-A754-2C4B-B279-647764DDAEAE}"/>
              </a:ext>
            </a:extLst>
          </p:cNvPr>
          <p:cNvSpPr>
            <a:spLocks noGrp="1"/>
          </p:cNvSpPr>
          <p:nvPr>
            <p:ph type="title"/>
          </p:nvPr>
        </p:nvSpPr>
        <p:spPr/>
        <p:txBody>
          <a:bodyPr>
            <a:normAutofit fontScale="90000"/>
          </a:bodyPr>
          <a:lstStyle/>
          <a:p>
            <a:r>
              <a:rPr lang="en-US" dirty="0"/>
              <a:t>Traditional Finance</a:t>
            </a:r>
            <a:br>
              <a:rPr lang="en-US" dirty="0"/>
            </a:br>
            <a:r>
              <a:rPr lang="en-US" dirty="0"/>
              <a:t>Centralized Finance (</a:t>
            </a:r>
            <a:r>
              <a:rPr lang="en-US" dirty="0" err="1"/>
              <a:t>CeFi</a:t>
            </a:r>
            <a:r>
              <a:rPr lang="en-US" dirty="0"/>
              <a:t>)</a:t>
            </a:r>
          </a:p>
        </p:txBody>
      </p:sp>
      <p:sp>
        <p:nvSpPr>
          <p:cNvPr id="3" name="Content Placeholder 2">
            <a:extLst>
              <a:ext uri="{FF2B5EF4-FFF2-40B4-BE49-F238E27FC236}">
                <a16:creationId xmlns:a16="http://schemas.microsoft.com/office/drawing/2014/main" id="{E496969A-844C-794D-8233-9F92B1CC6D53}"/>
              </a:ext>
            </a:extLst>
          </p:cNvPr>
          <p:cNvSpPr>
            <a:spLocks noGrp="1"/>
          </p:cNvSpPr>
          <p:nvPr>
            <p:ph idx="1"/>
          </p:nvPr>
        </p:nvSpPr>
        <p:spPr>
          <a:xfrm>
            <a:off x="534389" y="1771650"/>
            <a:ext cx="11222181" cy="4581649"/>
          </a:xfrm>
        </p:spPr>
        <p:txBody>
          <a:bodyPr>
            <a:normAutofit fontScale="77500" lnSpcReduction="20000"/>
          </a:bodyPr>
          <a:lstStyle/>
          <a:p>
            <a:r>
              <a:rPr lang="en-US" dirty="0"/>
              <a:t>Some people aren't granted access to set up a bank account or use financial services.</a:t>
            </a:r>
          </a:p>
          <a:p>
            <a:r>
              <a:rPr lang="en-US" dirty="0"/>
              <a:t>Lack of access to financial services can prevent people from being employable.</a:t>
            </a:r>
          </a:p>
          <a:p>
            <a:r>
              <a:rPr lang="en-US" dirty="0"/>
              <a:t>Financial services can block you from getting paid.</a:t>
            </a:r>
          </a:p>
          <a:p>
            <a:r>
              <a:rPr lang="en-US" dirty="0"/>
              <a:t>A hidden charge of financial services is your personal data.</a:t>
            </a:r>
          </a:p>
          <a:p>
            <a:r>
              <a:rPr lang="en-US" dirty="0"/>
              <a:t>Governments and centralized institutions can close down markets at will.</a:t>
            </a:r>
          </a:p>
          <a:p>
            <a:r>
              <a:rPr lang="en-US" dirty="0"/>
              <a:t>Trading hours often limited to business hours of specific time zone.</a:t>
            </a:r>
          </a:p>
          <a:p>
            <a:r>
              <a:rPr lang="en-US" dirty="0"/>
              <a:t>Money transfers can take days due to internal human processes.</a:t>
            </a:r>
          </a:p>
          <a:p>
            <a:r>
              <a:rPr lang="en-US" dirty="0"/>
              <a:t>There's a premium to financial services because intermediary institutions need their cut.</a:t>
            </a:r>
          </a:p>
        </p:txBody>
      </p:sp>
      <p:sp>
        <p:nvSpPr>
          <p:cNvPr id="4" name="Slide Number Placeholder 3">
            <a:extLst>
              <a:ext uri="{FF2B5EF4-FFF2-40B4-BE49-F238E27FC236}">
                <a16:creationId xmlns:a16="http://schemas.microsoft.com/office/drawing/2014/main" id="{FD9BA85A-7730-DB4A-841B-5BF3407A76E9}"/>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B439C11E-4085-434B-BDF6-3E324B39C6D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2547799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EEB2-53B3-F649-8D40-D5D16EA97A95}"/>
              </a:ext>
            </a:extLst>
          </p:cNvPr>
          <p:cNvSpPr>
            <a:spLocks noGrp="1"/>
          </p:cNvSpPr>
          <p:nvPr>
            <p:ph type="title"/>
          </p:nvPr>
        </p:nvSpPr>
        <p:spPr>
          <a:xfrm>
            <a:off x="534389" y="0"/>
            <a:ext cx="11222181" cy="927559"/>
          </a:xfrm>
        </p:spPr>
        <p:txBody>
          <a:bodyPr>
            <a:noAutofit/>
          </a:bodyPr>
          <a:lstStyle/>
          <a:p>
            <a:r>
              <a:rPr lang="en-US" sz="6000" dirty="0" err="1"/>
              <a:t>DeFi</a:t>
            </a:r>
            <a:r>
              <a:rPr lang="en-US" sz="6000" dirty="0"/>
              <a:t> vs. </a:t>
            </a:r>
            <a:r>
              <a:rPr lang="en-US" sz="6000" dirty="0" err="1"/>
              <a:t>CeFi</a:t>
            </a:r>
            <a:endParaRPr lang="en-US" sz="6000" dirty="0"/>
          </a:p>
        </p:txBody>
      </p:sp>
      <p:graphicFrame>
        <p:nvGraphicFramePr>
          <p:cNvPr id="5" name="Content Placeholder 4">
            <a:extLst>
              <a:ext uri="{FF2B5EF4-FFF2-40B4-BE49-F238E27FC236}">
                <a16:creationId xmlns:a16="http://schemas.microsoft.com/office/drawing/2014/main" id="{FB814AE5-E81E-8848-B0AD-8EC1A771720E}"/>
              </a:ext>
            </a:extLst>
          </p:cNvPr>
          <p:cNvGraphicFramePr>
            <a:graphicFrameLocks noGrp="1"/>
          </p:cNvGraphicFramePr>
          <p:nvPr>
            <p:ph idx="1"/>
          </p:nvPr>
        </p:nvGraphicFramePr>
        <p:xfrm>
          <a:off x="534389" y="1028700"/>
          <a:ext cx="11222182" cy="5432403"/>
        </p:xfrm>
        <a:graphic>
          <a:graphicData uri="http://schemas.openxmlformats.org/drawingml/2006/table">
            <a:tbl>
              <a:tblPr/>
              <a:tblGrid>
                <a:gridCol w="5611091">
                  <a:extLst>
                    <a:ext uri="{9D8B030D-6E8A-4147-A177-3AD203B41FA5}">
                      <a16:colId xmlns:a16="http://schemas.microsoft.com/office/drawing/2014/main" val="1517986018"/>
                    </a:ext>
                  </a:extLst>
                </a:gridCol>
                <a:gridCol w="5611091">
                  <a:extLst>
                    <a:ext uri="{9D8B030D-6E8A-4147-A177-3AD203B41FA5}">
                      <a16:colId xmlns:a16="http://schemas.microsoft.com/office/drawing/2014/main" val="2225328046"/>
                    </a:ext>
                  </a:extLst>
                </a:gridCol>
              </a:tblGrid>
              <a:tr h="423346">
                <a:tc>
                  <a:txBody>
                    <a:bodyPr/>
                    <a:lstStyle/>
                    <a:p>
                      <a:pPr algn="l"/>
                      <a:r>
                        <a:rPr lang="en-US" sz="2200" b="1" dirty="0">
                          <a:solidFill>
                            <a:srgbClr val="C00000"/>
                          </a:solidFill>
                          <a:effectLst/>
                        </a:rPr>
                        <a:t>Decentralized Finance (</a:t>
                      </a:r>
                      <a:r>
                        <a:rPr lang="en-US" sz="2200" b="1" dirty="0" err="1">
                          <a:solidFill>
                            <a:srgbClr val="C00000"/>
                          </a:solidFill>
                          <a:effectLst/>
                        </a:rPr>
                        <a:t>DeFi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60000"/>
                        <a:lumOff val="40000"/>
                      </a:schemeClr>
                    </a:solidFill>
                  </a:tcPr>
                </a:tc>
                <a:tc>
                  <a:txBody>
                    <a:bodyPr/>
                    <a:lstStyle/>
                    <a:p>
                      <a:pPr algn="l"/>
                      <a:r>
                        <a:rPr lang="en-US" sz="2200" b="1" dirty="0">
                          <a:solidFill>
                            <a:srgbClr val="C00000"/>
                          </a:solidFill>
                          <a:effectLst/>
                        </a:rPr>
                        <a:t>Traditional Finance (Centralized Finance; </a:t>
                      </a:r>
                      <a:r>
                        <a:rPr lang="en-US" sz="2200" b="1" dirty="0" err="1">
                          <a:solidFill>
                            <a:srgbClr val="C00000"/>
                          </a:solidFill>
                          <a:effectLst/>
                        </a:rPr>
                        <a:t>CeFi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4359468"/>
                  </a:ext>
                </a:extLst>
              </a:tr>
              <a:tr h="423346">
                <a:tc>
                  <a:txBody>
                    <a:bodyPr/>
                    <a:lstStyle/>
                    <a:p>
                      <a:pPr algn="l"/>
                      <a:r>
                        <a:rPr lang="en-US" sz="2200" dirty="0">
                          <a:effectLst/>
                        </a:rPr>
                        <a:t>You hold your money.</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60000"/>
                        <a:lumOff val="40000"/>
                      </a:schemeClr>
                    </a:solidFill>
                  </a:tcPr>
                </a:tc>
                <a:tc>
                  <a:txBody>
                    <a:bodyPr/>
                    <a:lstStyle/>
                    <a:p>
                      <a:pPr algn="l"/>
                      <a:r>
                        <a:rPr lang="en-US" sz="2200" dirty="0">
                          <a:effectLst/>
                        </a:rPr>
                        <a:t>Your money is held by companies.</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20000"/>
                        <a:lumOff val="80000"/>
                      </a:schemeClr>
                    </a:solidFill>
                  </a:tcPr>
                </a:tc>
                <a:extLst>
                  <a:ext uri="{0D108BD9-81ED-4DB2-BD59-A6C34878D82A}">
                    <a16:rowId xmlns:a16="http://schemas.microsoft.com/office/drawing/2014/main" val="4027060739"/>
                  </a:ext>
                </a:extLst>
              </a:tr>
              <a:tr h="818144">
                <a:tc>
                  <a:txBody>
                    <a:bodyPr/>
                    <a:lstStyle/>
                    <a:p>
                      <a:pPr algn="l"/>
                      <a:r>
                        <a:rPr lang="en-US" sz="2200" dirty="0">
                          <a:effectLst/>
                        </a:rPr>
                        <a:t>You control where your money goes and how it's spent.</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have to trust companies not to mismanage your money, like lend to risky borrowers.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347499745"/>
                  </a:ext>
                </a:extLst>
              </a:tr>
              <a:tr h="747725">
                <a:tc>
                  <a:txBody>
                    <a:bodyPr/>
                    <a:lstStyle/>
                    <a:p>
                      <a:pPr algn="l"/>
                      <a:r>
                        <a:rPr lang="en-US" sz="2200" dirty="0">
                          <a:effectLst/>
                        </a:rPr>
                        <a:t>Transfers of funds happen in minutes.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Payments can take days due to manual processes.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16155383"/>
                  </a:ext>
                </a:extLst>
              </a:tr>
              <a:tr h="764878">
                <a:tc>
                  <a:txBody>
                    <a:bodyPr/>
                    <a:lstStyle/>
                    <a:p>
                      <a:pPr algn="l"/>
                      <a:r>
                        <a:rPr lang="en-US" sz="2200" dirty="0">
                          <a:effectLst/>
                        </a:rPr>
                        <a:t>Transaction activity is pseudonymous.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activity is tightly coupled with your identity.</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48632139"/>
                  </a:ext>
                </a:extLst>
              </a:tr>
              <a:tr h="572701">
                <a:tc>
                  <a:txBody>
                    <a:bodyPr/>
                    <a:lstStyle/>
                    <a:p>
                      <a:pPr algn="l"/>
                      <a:r>
                        <a:rPr lang="en-US" sz="2200" dirty="0" err="1">
                          <a:effectLst/>
                        </a:rPr>
                        <a:t>DeFi</a:t>
                      </a:r>
                      <a:r>
                        <a:rPr lang="en-US" sz="2200" dirty="0">
                          <a:effectLst/>
                        </a:rPr>
                        <a:t> is open to anyone.</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must apply to use financial services.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256671119"/>
                  </a:ext>
                </a:extLst>
              </a:tr>
              <a:tr h="572701">
                <a:tc>
                  <a:txBody>
                    <a:bodyPr/>
                    <a:lstStyle/>
                    <a:p>
                      <a:pPr algn="l"/>
                      <a:r>
                        <a:rPr lang="en-US" sz="2200" dirty="0">
                          <a:effectLst/>
                        </a:rPr>
                        <a:t>The markets are always open.</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Markets close because employees need breaks.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794236314"/>
                  </a:ext>
                </a:extLst>
              </a:tr>
              <a:tr h="1106411">
                <a:tc>
                  <a:txBody>
                    <a:bodyPr/>
                    <a:lstStyle/>
                    <a:p>
                      <a:pPr algn="l"/>
                      <a:r>
                        <a:rPr lang="en-US" sz="2200" dirty="0">
                          <a:effectLst/>
                        </a:rPr>
                        <a:t>It's built on transparency – anyone can look at a product's data and inspect how the system works.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institutions are closed books: you can't ask to see their loan history, a record of their managed assets, and so on.</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671794298"/>
                  </a:ext>
                </a:extLst>
              </a:tr>
            </a:tbl>
          </a:graphicData>
        </a:graphic>
      </p:graphicFrame>
      <p:sp>
        <p:nvSpPr>
          <p:cNvPr id="4" name="Slide Number Placeholder 3">
            <a:extLst>
              <a:ext uri="{FF2B5EF4-FFF2-40B4-BE49-F238E27FC236}">
                <a16:creationId xmlns:a16="http://schemas.microsoft.com/office/drawing/2014/main" id="{9301087C-D78B-7448-B49D-08D4E7E9EEAF}"/>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6" name="TextBox 5">
            <a:extLst>
              <a:ext uri="{FF2B5EF4-FFF2-40B4-BE49-F238E27FC236}">
                <a16:creationId xmlns:a16="http://schemas.microsoft.com/office/drawing/2014/main" id="{E83A4B4C-7FF6-2A4F-BD04-8D9E0C74FAAB}"/>
              </a:ext>
            </a:extLst>
          </p:cNvPr>
          <p:cNvSpPr txBox="1"/>
          <p:nvPr/>
        </p:nvSpPr>
        <p:spPr>
          <a:xfrm>
            <a:off x="3045619" y="6504007"/>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966910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DF27-2132-ED42-B73D-38E9EDA228C0}"/>
              </a:ext>
            </a:extLst>
          </p:cNvPr>
          <p:cNvSpPr>
            <a:spLocks noGrp="1"/>
          </p:cNvSpPr>
          <p:nvPr>
            <p:ph type="title"/>
          </p:nvPr>
        </p:nvSpPr>
        <p:spPr/>
        <p:txBody>
          <a:bodyPr>
            <a:normAutofit fontScale="90000"/>
          </a:bodyPr>
          <a:lstStyle/>
          <a:p>
            <a:r>
              <a:rPr lang="en-US" dirty="0"/>
              <a:t>(</a:t>
            </a:r>
            <a:r>
              <a:rPr lang="en-US" dirty="0" err="1"/>
              <a:t>DeFi</a:t>
            </a:r>
            <a:r>
              <a:rPr lang="en-US" dirty="0"/>
              <a:t>) </a:t>
            </a:r>
            <a:br>
              <a:rPr lang="en-US" dirty="0"/>
            </a:br>
            <a:r>
              <a:rPr lang="en-US" dirty="0"/>
              <a:t>Decentralized Applications (</a:t>
            </a:r>
            <a:r>
              <a:rPr lang="en-US" dirty="0" err="1"/>
              <a:t>Dapps</a:t>
            </a:r>
            <a:r>
              <a:rPr lang="en-US" dirty="0"/>
              <a:t>)</a:t>
            </a:r>
          </a:p>
        </p:txBody>
      </p:sp>
      <p:sp>
        <p:nvSpPr>
          <p:cNvPr id="3" name="Content Placeholder 2">
            <a:extLst>
              <a:ext uri="{FF2B5EF4-FFF2-40B4-BE49-F238E27FC236}">
                <a16:creationId xmlns:a16="http://schemas.microsoft.com/office/drawing/2014/main" id="{D2DEFB16-6CF6-904D-BB06-0C8F11B5309B}"/>
              </a:ext>
            </a:extLst>
          </p:cNvPr>
          <p:cNvSpPr>
            <a:spLocks noGrp="1"/>
          </p:cNvSpPr>
          <p:nvPr>
            <p:ph idx="1"/>
          </p:nvPr>
        </p:nvSpPr>
        <p:spPr/>
        <p:txBody>
          <a:bodyPr/>
          <a:lstStyle/>
          <a:p>
            <a:r>
              <a:rPr lang="en-US" dirty="0"/>
              <a:t>Ethereum-powered tools and services</a:t>
            </a:r>
          </a:p>
          <a:p>
            <a:r>
              <a:rPr lang="en-US" dirty="0" err="1"/>
              <a:t>Dapps</a:t>
            </a:r>
            <a:r>
              <a:rPr lang="en-US" dirty="0"/>
              <a:t> are a growing movement of applications that use Ethereum to disrupt business models or invent new ones</a:t>
            </a:r>
          </a:p>
        </p:txBody>
      </p:sp>
      <p:sp>
        <p:nvSpPr>
          <p:cNvPr id="4" name="Slide Number Placeholder 3">
            <a:extLst>
              <a:ext uri="{FF2B5EF4-FFF2-40B4-BE49-F238E27FC236}">
                <a16:creationId xmlns:a16="http://schemas.microsoft.com/office/drawing/2014/main" id="{84899A6A-E1A3-E64A-AAB5-3748D25F5C37}"/>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323BCC3C-70F4-D74F-910E-BE9A40FFFA0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398049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F27-D693-E347-BE27-06D73E0BE342}"/>
              </a:ext>
            </a:extLst>
          </p:cNvPr>
          <p:cNvSpPr>
            <a:spLocks noGrp="1"/>
          </p:cNvSpPr>
          <p:nvPr>
            <p:ph type="title"/>
          </p:nvPr>
        </p:nvSpPr>
        <p:spPr/>
        <p:txBody>
          <a:bodyPr>
            <a:normAutofit/>
          </a:bodyPr>
          <a:lstStyle/>
          <a:p>
            <a:r>
              <a:rPr lang="en-US" dirty="0"/>
              <a:t>The Internet of Assets</a:t>
            </a:r>
          </a:p>
        </p:txBody>
      </p:sp>
      <p:sp>
        <p:nvSpPr>
          <p:cNvPr id="3" name="Content Placeholder 2">
            <a:extLst>
              <a:ext uri="{FF2B5EF4-FFF2-40B4-BE49-F238E27FC236}">
                <a16:creationId xmlns:a16="http://schemas.microsoft.com/office/drawing/2014/main" id="{7ABB69B5-6560-6241-9852-D47178204D4D}"/>
              </a:ext>
            </a:extLst>
          </p:cNvPr>
          <p:cNvSpPr>
            <a:spLocks noGrp="1"/>
          </p:cNvSpPr>
          <p:nvPr>
            <p:ph idx="1"/>
          </p:nvPr>
        </p:nvSpPr>
        <p:spPr>
          <a:xfrm>
            <a:off x="957263" y="1615044"/>
            <a:ext cx="5829300" cy="4738255"/>
          </a:xfrm>
        </p:spPr>
        <p:txBody>
          <a:bodyPr/>
          <a:lstStyle/>
          <a:p>
            <a:r>
              <a:rPr lang="en-US" dirty="0">
                <a:solidFill>
                  <a:srgbClr val="C00000"/>
                </a:solidFill>
              </a:rPr>
              <a:t>Ethereum</a:t>
            </a:r>
            <a:r>
              <a:rPr lang="en-US" dirty="0"/>
              <a:t> isn't just for </a:t>
            </a:r>
            <a:br>
              <a:rPr lang="en-US" dirty="0"/>
            </a:br>
            <a:r>
              <a:rPr lang="en-US" dirty="0">
                <a:solidFill>
                  <a:srgbClr val="C00000"/>
                </a:solidFill>
              </a:rPr>
              <a:t>digital money</a:t>
            </a:r>
            <a:r>
              <a:rPr lang="en-US" dirty="0"/>
              <a:t>. </a:t>
            </a:r>
          </a:p>
          <a:p>
            <a:r>
              <a:rPr lang="en-US" dirty="0"/>
              <a:t>Anything you can own can be </a:t>
            </a:r>
            <a:r>
              <a:rPr lang="en-US" dirty="0">
                <a:solidFill>
                  <a:srgbClr val="C00000"/>
                </a:solidFill>
              </a:rPr>
              <a:t>represented</a:t>
            </a:r>
            <a:r>
              <a:rPr lang="en-US" dirty="0"/>
              <a:t>, </a:t>
            </a:r>
            <a:br>
              <a:rPr lang="en-US" dirty="0"/>
            </a:br>
            <a:r>
              <a:rPr lang="en-US" dirty="0">
                <a:solidFill>
                  <a:srgbClr val="C00000"/>
                </a:solidFill>
              </a:rPr>
              <a:t>traded</a:t>
            </a:r>
            <a:r>
              <a:rPr lang="en-US" dirty="0"/>
              <a:t> and </a:t>
            </a:r>
            <a:br>
              <a:rPr lang="en-US" dirty="0"/>
            </a:br>
            <a:r>
              <a:rPr lang="en-US" dirty="0">
                <a:solidFill>
                  <a:srgbClr val="C00000"/>
                </a:solidFill>
              </a:rPr>
              <a:t>put to use </a:t>
            </a:r>
            <a:r>
              <a:rPr lang="en-US" dirty="0"/>
              <a:t>as </a:t>
            </a:r>
            <a:br>
              <a:rPr lang="en-US" dirty="0"/>
            </a:br>
            <a:r>
              <a:rPr lang="en-US" dirty="0">
                <a:solidFill>
                  <a:srgbClr val="C00000"/>
                </a:solidFill>
              </a:rPr>
              <a:t>non-fungible tokens (NFTs)</a:t>
            </a:r>
            <a:r>
              <a:rPr lang="en-US" dirty="0"/>
              <a:t>.</a:t>
            </a:r>
          </a:p>
        </p:txBody>
      </p:sp>
      <p:sp>
        <p:nvSpPr>
          <p:cNvPr id="4" name="Slide Number Placeholder 3">
            <a:extLst>
              <a:ext uri="{FF2B5EF4-FFF2-40B4-BE49-F238E27FC236}">
                <a16:creationId xmlns:a16="http://schemas.microsoft.com/office/drawing/2014/main" id="{9FD07F69-1B74-C146-B636-6C3F5F939613}"/>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6" name="Picture 5">
            <a:extLst>
              <a:ext uri="{FF2B5EF4-FFF2-40B4-BE49-F238E27FC236}">
                <a16:creationId xmlns:a16="http://schemas.microsoft.com/office/drawing/2014/main" id="{D674C98E-F0AB-434D-B2DC-D446328A8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6563" y="1523205"/>
            <a:ext cx="4471986" cy="4888603"/>
          </a:xfrm>
          <a:prstGeom prst="rect">
            <a:avLst/>
          </a:prstGeom>
        </p:spPr>
      </p:pic>
      <p:sp>
        <p:nvSpPr>
          <p:cNvPr id="7" name="TextBox 6">
            <a:extLst>
              <a:ext uri="{FF2B5EF4-FFF2-40B4-BE49-F238E27FC236}">
                <a16:creationId xmlns:a16="http://schemas.microsoft.com/office/drawing/2014/main" id="{E76A7769-5E18-2F40-9871-1C05E1986440}"/>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3298818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DA8-E2F4-B642-B239-2780981EF7A7}"/>
              </a:ext>
            </a:extLst>
          </p:cNvPr>
          <p:cNvSpPr>
            <a:spLocks noGrp="1"/>
          </p:cNvSpPr>
          <p:nvPr>
            <p:ph type="title"/>
          </p:nvPr>
        </p:nvSpPr>
        <p:spPr>
          <a:xfrm>
            <a:off x="534389" y="135104"/>
            <a:ext cx="11222181" cy="879309"/>
          </a:xfrm>
        </p:spPr>
        <p:txBody>
          <a:bodyPr/>
          <a:lstStyle/>
          <a:p>
            <a:r>
              <a:rPr lang="en-US" dirty="0"/>
              <a:t>Non-Fungible Tokens (NFT)</a:t>
            </a:r>
          </a:p>
        </p:txBody>
      </p:sp>
      <p:sp>
        <p:nvSpPr>
          <p:cNvPr id="3" name="Content Placeholder 2">
            <a:extLst>
              <a:ext uri="{FF2B5EF4-FFF2-40B4-BE49-F238E27FC236}">
                <a16:creationId xmlns:a16="http://schemas.microsoft.com/office/drawing/2014/main" id="{F7A38322-1D68-A04D-9FFA-4EB3A25FE4AF}"/>
              </a:ext>
            </a:extLst>
          </p:cNvPr>
          <p:cNvSpPr>
            <a:spLocks noGrp="1"/>
          </p:cNvSpPr>
          <p:nvPr>
            <p:ph idx="1"/>
          </p:nvPr>
        </p:nvSpPr>
        <p:spPr>
          <a:xfrm>
            <a:off x="417965" y="899821"/>
            <a:ext cx="11222181" cy="611020"/>
          </a:xfrm>
        </p:spPr>
        <p:txBody>
          <a:bodyPr>
            <a:normAutofit/>
          </a:bodyPr>
          <a:lstStyle/>
          <a:p>
            <a:pPr marL="0" indent="0" algn="ctr">
              <a:buNone/>
            </a:pPr>
            <a:r>
              <a:rPr lang="en-US" dirty="0" err="1"/>
              <a:t>CryptoKitties</a:t>
            </a:r>
            <a:endParaRPr lang="en-US" dirty="0"/>
          </a:p>
        </p:txBody>
      </p:sp>
      <p:sp>
        <p:nvSpPr>
          <p:cNvPr id="4" name="Slide Number Placeholder 3">
            <a:extLst>
              <a:ext uri="{FF2B5EF4-FFF2-40B4-BE49-F238E27FC236}">
                <a16:creationId xmlns:a16="http://schemas.microsoft.com/office/drawing/2014/main" id="{B5B4B13C-2D2A-5240-9B0A-CE812D76A24A}"/>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7" name="TextBox 6">
            <a:extLst>
              <a:ext uri="{FF2B5EF4-FFF2-40B4-BE49-F238E27FC236}">
                <a16:creationId xmlns:a16="http://schemas.microsoft.com/office/drawing/2014/main" id="{C158FACF-B41E-FA48-B217-A005DDA2939E}"/>
              </a:ext>
            </a:extLst>
          </p:cNvPr>
          <p:cNvSpPr txBox="1"/>
          <p:nvPr/>
        </p:nvSpPr>
        <p:spPr>
          <a:xfrm>
            <a:off x="1844412" y="6507676"/>
            <a:ext cx="8602133" cy="276999"/>
          </a:xfrm>
          <a:prstGeom prst="rect">
            <a:avLst/>
          </a:prstGeom>
          <a:noFill/>
        </p:spPr>
        <p:txBody>
          <a:bodyPr wrap="square">
            <a:spAutoFit/>
          </a:bodyPr>
          <a:lstStyle/>
          <a:p>
            <a:pPr algn="ctr"/>
            <a:r>
              <a:rPr lang="en-US" sz="1200" dirty="0">
                <a:solidFill>
                  <a:schemeClr val="bg1">
                    <a:lumMod val="65000"/>
                  </a:schemeClr>
                </a:solidFill>
              </a:rPr>
              <a:t>Source: Matt </a:t>
            </a:r>
            <a:r>
              <a:rPr lang="en-US" sz="1200" dirty="0" err="1">
                <a:solidFill>
                  <a:schemeClr val="bg1">
                    <a:lumMod val="65000"/>
                  </a:schemeClr>
                </a:solidFill>
              </a:rPr>
              <a:t>Fortnow</a:t>
            </a:r>
            <a:r>
              <a:rPr lang="en-US" sz="1200" dirty="0">
                <a:solidFill>
                  <a:schemeClr val="bg1">
                    <a:lumMod val="65000"/>
                  </a:schemeClr>
                </a:solidFill>
              </a:rPr>
              <a:t> and </a:t>
            </a:r>
            <a:r>
              <a:rPr lang="en-US" sz="1200" dirty="0" err="1">
                <a:solidFill>
                  <a:schemeClr val="bg1">
                    <a:lumMod val="65000"/>
                  </a:schemeClr>
                </a:solidFill>
              </a:rPr>
              <a:t>QuHarrison</a:t>
            </a:r>
            <a:r>
              <a:rPr lang="en-US" sz="1200" dirty="0">
                <a:solidFill>
                  <a:schemeClr val="bg1">
                    <a:lumMod val="65000"/>
                  </a:schemeClr>
                </a:solidFill>
              </a:rPr>
              <a:t> Terry (2021), The NFT Handbook - How to Create, Sell and Buy Non-Fungible Tokens, Wiley</a:t>
            </a:r>
          </a:p>
        </p:txBody>
      </p:sp>
      <p:pic>
        <p:nvPicPr>
          <p:cNvPr id="9" name="Picture 8">
            <a:extLst>
              <a:ext uri="{FF2B5EF4-FFF2-40B4-BE49-F238E27FC236}">
                <a16:creationId xmlns:a16="http://schemas.microsoft.com/office/drawing/2014/main" id="{1A1A8BDB-1F82-D249-AC0B-78FD92279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597" y="1514958"/>
            <a:ext cx="8073762" cy="4988601"/>
          </a:xfrm>
          <a:prstGeom prst="rect">
            <a:avLst/>
          </a:prstGeom>
        </p:spPr>
      </p:pic>
      <p:sp>
        <p:nvSpPr>
          <p:cNvPr id="11" name="TextBox 10">
            <a:extLst>
              <a:ext uri="{FF2B5EF4-FFF2-40B4-BE49-F238E27FC236}">
                <a16:creationId xmlns:a16="http://schemas.microsoft.com/office/drawing/2014/main" id="{7BBB75BE-F47B-8048-8E9E-D38B6AA2698B}"/>
              </a:ext>
            </a:extLst>
          </p:cNvPr>
          <p:cNvSpPr txBox="1"/>
          <p:nvPr/>
        </p:nvSpPr>
        <p:spPr>
          <a:xfrm>
            <a:off x="3278712" y="6192912"/>
            <a:ext cx="6100762" cy="369332"/>
          </a:xfrm>
          <a:prstGeom prst="rect">
            <a:avLst/>
          </a:prstGeom>
          <a:noFill/>
        </p:spPr>
        <p:txBody>
          <a:bodyPr wrap="square">
            <a:spAutoFit/>
          </a:bodyPr>
          <a:lstStyle/>
          <a:p>
            <a:pPr algn="ctr"/>
            <a:r>
              <a:rPr lang="en-US" dirty="0">
                <a:hlinkClick r:id="rId3"/>
              </a:rPr>
              <a:t>https://www.cryptokitties.co/</a:t>
            </a:r>
            <a:endParaRPr lang="en-US" dirty="0"/>
          </a:p>
        </p:txBody>
      </p:sp>
    </p:spTree>
    <p:extLst>
      <p:ext uri="{BB962C8B-B14F-4D97-AF65-F5344CB8AC3E}">
        <p14:creationId xmlns:p14="http://schemas.microsoft.com/office/powerpoint/2010/main" val="2697028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9C16-2AFD-5E4B-975D-DB36A1C92892}"/>
              </a:ext>
            </a:extLst>
          </p:cNvPr>
          <p:cNvSpPr>
            <a:spLocks noGrp="1"/>
          </p:cNvSpPr>
          <p:nvPr>
            <p:ph type="title"/>
          </p:nvPr>
        </p:nvSpPr>
        <p:spPr>
          <a:xfrm>
            <a:off x="534389" y="84305"/>
            <a:ext cx="11222181" cy="1325563"/>
          </a:xfrm>
        </p:spPr>
        <p:txBody>
          <a:bodyPr>
            <a:normAutofit fontScale="90000"/>
          </a:bodyPr>
          <a:lstStyle/>
          <a:p>
            <a:r>
              <a:rPr lang="en-US" dirty="0"/>
              <a:t>Top 10 Cryptocurrency Prices by Market Cap</a:t>
            </a:r>
            <a:br>
              <a:rPr lang="en-US" sz="2700" b="0" dirty="0"/>
            </a:br>
            <a:r>
              <a:rPr lang="en-US" sz="2700" b="0" dirty="0"/>
              <a:t>The global cryptocurrency market cap today is $949 Billion (2022/09/19)</a:t>
            </a:r>
          </a:p>
        </p:txBody>
      </p:sp>
      <p:sp>
        <p:nvSpPr>
          <p:cNvPr id="4" name="Slide Number Placeholder 3">
            <a:extLst>
              <a:ext uri="{FF2B5EF4-FFF2-40B4-BE49-F238E27FC236}">
                <a16:creationId xmlns:a16="http://schemas.microsoft.com/office/drawing/2014/main" id="{05AC0761-B620-CB45-9185-E2A2C3E89DA4}"/>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6" name="TextBox 5">
            <a:extLst>
              <a:ext uri="{FF2B5EF4-FFF2-40B4-BE49-F238E27FC236}">
                <a16:creationId xmlns:a16="http://schemas.microsoft.com/office/drawing/2014/main" id="{0920461E-2E06-7344-9F47-461A60FBF4E6}"/>
              </a:ext>
            </a:extLst>
          </p:cNvPr>
          <p:cNvSpPr txBox="1"/>
          <p:nvPr/>
        </p:nvSpPr>
        <p:spPr>
          <a:xfrm>
            <a:off x="3097479" y="6541542"/>
            <a:ext cx="6096000"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www.coingecko.com</a:t>
            </a:r>
            <a:r>
              <a:rPr lang="en-US" sz="1200" dirty="0">
                <a:solidFill>
                  <a:schemeClr val="bg1">
                    <a:lumMod val="65000"/>
                  </a:schemeClr>
                </a:solidFill>
              </a:rPr>
              <a:t>/</a:t>
            </a:r>
            <a:r>
              <a:rPr lang="en-US" sz="1200" dirty="0" err="1">
                <a:solidFill>
                  <a:schemeClr val="bg1">
                    <a:lumMod val="65000"/>
                  </a:schemeClr>
                </a:solidFill>
              </a:rPr>
              <a:t>en</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4F97F36C-969A-F36A-8A1B-C6AF31CA5C0B}"/>
              </a:ext>
            </a:extLst>
          </p:cNvPr>
          <p:cNvPicPr>
            <a:picLocks noChangeAspect="1"/>
          </p:cNvPicPr>
          <p:nvPr/>
        </p:nvPicPr>
        <p:blipFill>
          <a:blip r:embed="rId2"/>
          <a:stretch>
            <a:fillRect/>
          </a:stretch>
        </p:blipFill>
        <p:spPr>
          <a:xfrm>
            <a:off x="1012005" y="1421900"/>
            <a:ext cx="10481796" cy="5119642"/>
          </a:xfrm>
          <a:prstGeom prst="rect">
            <a:avLst/>
          </a:prstGeom>
        </p:spPr>
      </p:pic>
    </p:spTree>
    <p:extLst>
      <p:ext uri="{BB962C8B-B14F-4D97-AF65-F5344CB8AC3E}">
        <p14:creationId xmlns:p14="http://schemas.microsoft.com/office/powerpoint/2010/main" val="725780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72F3-295E-F142-9D8D-499AAAF3DB0A}"/>
              </a:ext>
            </a:extLst>
          </p:cNvPr>
          <p:cNvSpPr>
            <a:spLocks noGrp="1"/>
          </p:cNvSpPr>
          <p:nvPr>
            <p:ph type="title"/>
          </p:nvPr>
        </p:nvSpPr>
        <p:spPr>
          <a:xfrm>
            <a:off x="534389" y="77952"/>
            <a:ext cx="11222181" cy="1325563"/>
          </a:xfrm>
        </p:spPr>
        <p:txBody>
          <a:bodyPr>
            <a:normAutofit fontScale="90000"/>
          </a:bodyPr>
          <a:lstStyle/>
          <a:p>
            <a:r>
              <a:rPr lang="en-US" dirty="0"/>
              <a:t>Top </a:t>
            </a:r>
            <a:r>
              <a:rPr lang="en-US" dirty="0" err="1"/>
              <a:t>Stablecoins</a:t>
            </a:r>
            <a:r>
              <a:rPr lang="en-US" dirty="0"/>
              <a:t> </a:t>
            </a:r>
            <a:br>
              <a:rPr lang="en-US" dirty="0"/>
            </a:br>
            <a:r>
              <a:rPr lang="en-US" sz="4000" dirty="0"/>
              <a:t>(Tether </a:t>
            </a:r>
            <a:r>
              <a:rPr lang="en-US" sz="4000" dirty="0">
                <a:solidFill>
                  <a:srgbClr val="C00000"/>
                </a:solidFill>
              </a:rPr>
              <a:t>USDT</a:t>
            </a:r>
            <a:r>
              <a:rPr lang="en-US" sz="4000" dirty="0"/>
              <a:t>, USD Coin </a:t>
            </a:r>
            <a:r>
              <a:rPr lang="en-US" sz="4000" dirty="0">
                <a:solidFill>
                  <a:srgbClr val="C00000"/>
                </a:solidFill>
              </a:rPr>
              <a:t>USDC</a:t>
            </a:r>
            <a:r>
              <a:rPr lang="en-US" sz="4000" dirty="0"/>
              <a:t>, </a:t>
            </a:r>
            <a:r>
              <a:rPr lang="en-US" sz="4000" dirty="0">
                <a:solidFill>
                  <a:srgbClr val="C00000"/>
                </a:solidFill>
              </a:rPr>
              <a:t>Dai</a:t>
            </a:r>
            <a:r>
              <a:rPr lang="en-US" sz="4000" dirty="0"/>
              <a:t>)</a:t>
            </a:r>
          </a:p>
        </p:txBody>
      </p:sp>
      <p:sp>
        <p:nvSpPr>
          <p:cNvPr id="4" name="Slide Number Placeholder 3">
            <a:extLst>
              <a:ext uri="{FF2B5EF4-FFF2-40B4-BE49-F238E27FC236}">
                <a16:creationId xmlns:a16="http://schemas.microsoft.com/office/drawing/2014/main" id="{EDD7F5BC-04DB-434C-9ABC-D20BD9ABCE01}"/>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8" name="TextBox 7">
            <a:extLst>
              <a:ext uri="{FF2B5EF4-FFF2-40B4-BE49-F238E27FC236}">
                <a16:creationId xmlns:a16="http://schemas.microsoft.com/office/drawing/2014/main" id="{CD907AA3-FD67-D646-BA63-6CFD60570311}"/>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https://ethereum.org/en/stablecoins/</a:t>
            </a:r>
            <a:endParaRPr lang="en-US" sz="1200" dirty="0">
              <a:solidFill>
                <a:schemeClr val="bg1">
                  <a:lumMod val="65000"/>
                </a:schemeClr>
              </a:solidFill>
            </a:endParaRPr>
          </a:p>
        </p:txBody>
      </p:sp>
      <p:sp>
        <p:nvSpPr>
          <p:cNvPr id="10" name="TextBox 9">
            <a:extLst>
              <a:ext uri="{FF2B5EF4-FFF2-40B4-BE49-F238E27FC236}">
                <a16:creationId xmlns:a16="http://schemas.microsoft.com/office/drawing/2014/main" id="{7CCE9314-BA75-3340-A4AE-54AB991A6208}"/>
              </a:ext>
            </a:extLst>
          </p:cNvPr>
          <p:cNvSpPr txBox="1"/>
          <p:nvPr/>
        </p:nvSpPr>
        <p:spPr>
          <a:xfrm>
            <a:off x="306316" y="1495573"/>
            <a:ext cx="5578618" cy="3046988"/>
          </a:xfrm>
          <a:prstGeom prst="rect">
            <a:avLst/>
          </a:prstGeom>
          <a:noFill/>
        </p:spPr>
        <p:txBody>
          <a:bodyPr wrap="square">
            <a:spAutoFit/>
          </a:bodyPr>
          <a:lstStyle/>
          <a:p>
            <a:pPr algn="l"/>
            <a:r>
              <a:rPr lang="en-US" sz="3200" b="1" i="0" dirty="0">
                <a:solidFill>
                  <a:srgbClr val="C00000"/>
                </a:solidFill>
                <a:effectLst/>
                <a:latin typeface="system-ui"/>
              </a:rPr>
              <a:t>Digital money for everyday use</a:t>
            </a:r>
          </a:p>
          <a:p>
            <a:pPr algn="l"/>
            <a:r>
              <a:rPr lang="en-US" sz="3200" i="0" dirty="0" err="1">
                <a:solidFill>
                  <a:srgbClr val="C00000"/>
                </a:solidFill>
                <a:effectLst/>
                <a:latin typeface="system-ui"/>
              </a:rPr>
              <a:t>Stablecoins</a:t>
            </a:r>
            <a:r>
              <a:rPr lang="en-US" sz="3200" b="0" i="0" dirty="0">
                <a:solidFill>
                  <a:srgbClr val="666666"/>
                </a:solidFill>
                <a:effectLst/>
                <a:latin typeface="system-ui"/>
              </a:rPr>
              <a:t> are </a:t>
            </a:r>
            <a:br>
              <a:rPr lang="en-US" sz="3200" b="0" i="0" dirty="0">
                <a:solidFill>
                  <a:srgbClr val="666666"/>
                </a:solidFill>
                <a:effectLst/>
                <a:latin typeface="system-ui"/>
              </a:rPr>
            </a:br>
            <a:r>
              <a:rPr lang="en-US" sz="3200" i="0" dirty="0">
                <a:solidFill>
                  <a:srgbClr val="C00000"/>
                </a:solidFill>
                <a:effectLst/>
                <a:latin typeface="system-ui"/>
              </a:rPr>
              <a:t>Ethereum tokens </a:t>
            </a:r>
            <a:r>
              <a:rPr lang="en-US" sz="3200" b="0" i="0" dirty="0">
                <a:solidFill>
                  <a:srgbClr val="666666"/>
                </a:solidFill>
                <a:effectLst/>
                <a:latin typeface="system-ui"/>
              </a:rPr>
              <a:t>designed to </a:t>
            </a:r>
            <a:r>
              <a:rPr lang="en-US" sz="3200" b="0" i="0" dirty="0">
                <a:solidFill>
                  <a:srgbClr val="C00000"/>
                </a:solidFill>
                <a:effectLst/>
                <a:latin typeface="system-ui"/>
              </a:rPr>
              <a:t>stay at a fixed value</a:t>
            </a:r>
            <a:r>
              <a:rPr lang="en-US" sz="3200" b="0" i="0" dirty="0">
                <a:solidFill>
                  <a:srgbClr val="666666"/>
                </a:solidFill>
                <a:effectLst/>
                <a:latin typeface="system-ui"/>
              </a:rPr>
              <a:t>, </a:t>
            </a:r>
            <a:br>
              <a:rPr lang="en-US" sz="3200" b="0" i="0" dirty="0">
                <a:solidFill>
                  <a:srgbClr val="666666"/>
                </a:solidFill>
                <a:effectLst/>
                <a:latin typeface="system-ui"/>
              </a:rPr>
            </a:br>
            <a:r>
              <a:rPr lang="en-US" sz="3200" b="0" i="0" dirty="0">
                <a:solidFill>
                  <a:srgbClr val="666666"/>
                </a:solidFill>
                <a:effectLst/>
                <a:latin typeface="system-ui"/>
              </a:rPr>
              <a:t>even when </a:t>
            </a:r>
            <a:br>
              <a:rPr lang="en-US" sz="3200" b="0" i="0" dirty="0">
                <a:solidFill>
                  <a:srgbClr val="666666"/>
                </a:solidFill>
                <a:effectLst/>
                <a:latin typeface="system-ui"/>
              </a:rPr>
            </a:br>
            <a:r>
              <a:rPr lang="en-US" sz="3200" b="0" i="0" dirty="0">
                <a:solidFill>
                  <a:srgbClr val="666666"/>
                </a:solidFill>
                <a:effectLst/>
                <a:latin typeface="system-ui"/>
              </a:rPr>
              <a:t>the price of ETH changes.</a:t>
            </a:r>
          </a:p>
        </p:txBody>
      </p:sp>
      <p:pic>
        <p:nvPicPr>
          <p:cNvPr id="9" name="Picture 8">
            <a:extLst>
              <a:ext uri="{FF2B5EF4-FFF2-40B4-BE49-F238E27FC236}">
                <a16:creationId xmlns:a16="http://schemas.microsoft.com/office/drawing/2014/main" id="{22581067-D382-62C6-D929-A7C24353F15C}"/>
              </a:ext>
            </a:extLst>
          </p:cNvPr>
          <p:cNvPicPr>
            <a:picLocks noChangeAspect="1"/>
          </p:cNvPicPr>
          <p:nvPr/>
        </p:nvPicPr>
        <p:blipFill>
          <a:blip r:embed="rId3"/>
          <a:stretch>
            <a:fillRect/>
          </a:stretch>
        </p:blipFill>
        <p:spPr>
          <a:xfrm>
            <a:off x="5894533" y="1690466"/>
            <a:ext cx="5991151" cy="4566071"/>
          </a:xfrm>
          <a:prstGeom prst="rect">
            <a:avLst/>
          </a:prstGeom>
        </p:spPr>
      </p:pic>
    </p:spTree>
    <p:extLst>
      <p:ext uri="{BB962C8B-B14F-4D97-AF65-F5344CB8AC3E}">
        <p14:creationId xmlns:p14="http://schemas.microsoft.com/office/powerpoint/2010/main" val="102454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72F3-295E-F142-9D8D-499AAAF3DB0A}"/>
              </a:ext>
            </a:extLst>
          </p:cNvPr>
          <p:cNvSpPr>
            <a:spLocks noGrp="1"/>
          </p:cNvSpPr>
          <p:nvPr>
            <p:ph type="title"/>
          </p:nvPr>
        </p:nvSpPr>
        <p:spPr>
          <a:xfrm>
            <a:off x="534389" y="77952"/>
            <a:ext cx="11222181" cy="1325563"/>
          </a:xfrm>
        </p:spPr>
        <p:txBody>
          <a:bodyPr>
            <a:normAutofit/>
          </a:bodyPr>
          <a:lstStyle/>
          <a:p>
            <a:r>
              <a:rPr lang="en-US" dirty="0" err="1"/>
              <a:t>DeFi</a:t>
            </a:r>
            <a:r>
              <a:rPr lang="en-US" dirty="0"/>
              <a:t> Total Value Locked (USD)</a:t>
            </a:r>
            <a:br>
              <a:rPr lang="en-US" dirty="0"/>
            </a:br>
            <a:r>
              <a:rPr lang="en-US" sz="2700" dirty="0"/>
              <a:t>(</a:t>
            </a:r>
            <a:r>
              <a:rPr lang="en-US" sz="2700" dirty="0" err="1"/>
              <a:t>DeFi</a:t>
            </a:r>
            <a:r>
              <a:rPr lang="en-US" sz="2700" dirty="0"/>
              <a:t> Pulse)</a:t>
            </a:r>
          </a:p>
        </p:txBody>
      </p:sp>
      <p:sp>
        <p:nvSpPr>
          <p:cNvPr id="4" name="Slide Number Placeholder 3">
            <a:extLst>
              <a:ext uri="{FF2B5EF4-FFF2-40B4-BE49-F238E27FC236}">
                <a16:creationId xmlns:a16="http://schemas.microsoft.com/office/drawing/2014/main" id="{EDD7F5BC-04DB-434C-9ABC-D20BD9ABCE01}"/>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7" name="TextBox 6">
            <a:extLst>
              <a:ext uri="{FF2B5EF4-FFF2-40B4-BE49-F238E27FC236}">
                <a16:creationId xmlns:a16="http://schemas.microsoft.com/office/drawing/2014/main" id="{AD7E1DEC-4ED3-904A-814A-2CFE20ABB5ED}"/>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https://defipulse.com/</a:t>
            </a:r>
            <a:endParaRPr lang="en-US" sz="1200" dirty="0">
              <a:solidFill>
                <a:schemeClr val="bg1">
                  <a:lumMod val="65000"/>
                </a:schemeClr>
              </a:solidFill>
            </a:endParaRPr>
          </a:p>
        </p:txBody>
      </p:sp>
      <p:pic>
        <p:nvPicPr>
          <p:cNvPr id="6" name="Picture 5">
            <a:extLst>
              <a:ext uri="{FF2B5EF4-FFF2-40B4-BE49-F238E27FC236}">
                <a16:creationId xmlns:a16="http://schemas.microsoft.com/office/drawing/2014/main" id="{74DD2126-954D-E783-9DD5-871139B46346}"/>
              </a:ext>
            </a:extLst>
          </p:cNvPr>
          <p:cNvPicPr>
            <a:picLocks noChangeAspect="1"/>
          </p:cNvPicPr>
          <p:nvPr/>
        </p:nvPicPr>
        <p:blipFill>
          <a:blip r:embed="rId3"/>
          <a:stretch>
            <a:fillRect/>
          </a:stretch>
        </p:blipFill>
        <p:spPr>
          <a:xfrm>
            <a:off x="82163" y="1862897"/>
            <a:ext cx="11990673" cy="4329356"/>
          </a:xfrm>
          <a:prstGeom prst="rect">
            <a:avLst/>
          </a:prstGeom>
        </p:spPr>
      </p:pic>
    </p:spTree>
    <p:extLst>
      <p:ext uri="{BB962C8B-B14F-4D97-AF65-F5344CB8AC3E}">
        <p14:creationId xmlns:p14="http://schemas.microsoft.com/office/powerpoint/2010/main" val="27530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7200" dirty="0">
                <a:solidFill>
                  <a:srgbClr val="C00000"/>
                </a:solidFill>
                <a:ea typeface="Heiti TC Medium" pitchFamily="2" charset="-128"/>
                <a:cs typeface="Arial" panose="020B0604020202020204" pitchFamily="34" charset="0"/>
              </a:rPr>
              <a:t>AI in FinTech: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Metaverse,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Web3, </a:t>
            </a:r>
            <a:r>
              <a:rPr lang="en-US" altLang="zh-TW" sz="7200" dirty="0" err="1">
                <a:solidFill>
                  <a:srgbClr val="C00000"/>
                </a:solidFill>
                <a:ea typeface="Heiti TC Medium" pitchFamily="2" charset="-128"/>
                <a:cs typeface="Arial" panose="020B0604020202020204" pitchFamily="34" charset="0"/>
              </a:rPr>
              <a:t>DeFi</a:t>
            </a:r>
            <a:r>
              <a:rPr lang="en-US" altLang="zh-TW" sz="7200" dirty="0">
                <a:solidFill>
                  <a:srgbClr val="C00000"/>
                </a:solidFill>
                <a:ea typeface="Heiti TC Medium" pitchFamily="2" charset="-128"/>
                <a:cs typeface="Arial" panose="020B0604020202020204" pitchFamily="34" charset="0"/>
              </a:rPr>
              <a:t>, NFT,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Financial Services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Innovation and Applications</a:t>
            </a:r>
            <a:endParaRPr lang="en-US" sz="72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a:t>
            </a:fld>
            <a:endParaRPr lang="en-US"/>
          </a:p>
        </p:txBody>
      </p:sp>
    </p:spTree>
    <p:extLst>
      <p:ext uri="{BB962C8B-B14F-4D97-AF65-F5344CB8AC3E}">
        <p14:creationId xmlns:p14="http://schemas.microsoft.com/office/powerpoint/2010/main" val="460875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AA1340-D0B1-9940-A076-8D3E2B6AA387}"/>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9" name="AutoShape 2" descr="defipulse small logo">
            <a:extLst>
              <a:ext uri="{FF2B5EF4-FFF2-40B4-BE49-F238E27FC236}">
                <a16:creationId xmlns:a16="http://schemas.microsoft.com/office/drawing/2014/main" id="{FC8AB673-D9DB-6E45-851D-A14FF1FB970C}"/>
              </a:ext>
            </a:extLst>
          </p:cNvPr>
          <p:cNvSpPr>
            <a:spLocks noChangeAspect="1" noChangeArrowheads="1"/>
          </p:cNvSpPr>
          <p:nvPr/>
        </p:nvSpPr>
        <p:spPr bwMode="auto">
          <a:xfrm>
            <a:off x="1954213" y="1747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C400EE45-04B4-3745-B65C-965B058BC6D3}"/>
              </a:ext>
            </a:extLst>
          </p:cNvPr>
          <p:cNvSpPr>
            <a:spLocks noGrp="1"/>
          </p:cNvSpPr>
          <p:nvPr>
            <p:ph type="title"/>
          </p:nvPr>
        </p:nvSpPr>
        <p:spPr>
          <a:xfrm>
            <a:off x="534389" y="77952"/>
            <a:ext cx="11222181" cy="1325563"/>
          </a:xfrm>
        </p:spPr>
        <p:txBody>
          <a:bodyPr>
            <a:normAutofit/>
          </a:bodyPr>
          <a:lstStyle/>
          <a:p>
            <a:r>
              <a:rPr lang="en-US" dirty="0"/>
              <a:t>Top 10 </a:t>
            </a:r>
            <a:r>
              <a:rPr lang="en-US" dirty="0" err="1"/>
              <a:t>DeFi</a:t>
            </a:r>
            <a:r>
              <a:rPr lang="en-US" dirty="0"/>
              <a:t> Applications (</a:t>
            </a:r>
            <a:r>
              <a:rPr lang="en-US" dirty="0" err="1"/>
              <a:t>DApps</a:t>
            </a:r>
            <a:r>
              <a:rPr lang="en-US" dirty="0"/>
              <a:t>)</a:t>
            </a:r>
            <a:br>
              <a:rPr lang="en-US" dirty="0"/>
            </a:br>
            <a:r>
              <a:rPr lang="en-US" sz="2700" dirty="0"/>
              <a:t>(</a:t>
            </a:r>
            <a:r>
              <a:rPr lang="en-US" sz="2700" dirty="0" err="1"/>
              <a:t>DeFi</a:t>
            </a:r>
            <a:r>
              <a:rPr lang="en-US" sz="2700" dirty="0"/>
              <a:t> Pulse)</a:t>
            </a:r>
          </a:p>
        </p:txBody>
      </p:sp>
      <p:sp>
        <p:nvSpPr>
          <p:cNvPr id="11" name="TextBox 10">
            <a:extLst>
              <a:ext uri="{FF2B5EF4-FFF2-40B4-BE49-F238E27FC236}">
                <a16:creationId xmlns:a16="http://schemas.microsoft.com/office/drawing/2014/main" id="{33D6E7EB-1C0D-C546-BA0F-A34C01155D67}"/>
              </a:ext>
            </a:extLst>
          </p:cNvPr>
          <p:cNvSpPr txBox="1"/>
          <p:nvPr/>
        </p:nvSpPr>
        <p:spPr>
          <a:xfrm>
            <a:off x="407329" y="1748909"/>
            <a:ext cx="2802596" cy="4832092"/>
          </a:xfrm>
          <a:prstGeom prst="rect">
            <a:avLst/>
          </a:prstGeom>
          <a:noFill/>
        </p:spPr>
        <p:txBody>
          <a:bodyPr wrap="square">
            <a:spAutoFit/>
          </a:bodyPr>
          <a:lstStyle/>
          <a:p>
            <a:r>
              <a:rPr lang="en-US" sz="2800" b="1" dirty="0">
                <a:solidFill>
                  <a:schemeClr val="accent2">
                    <a:lumMod val="75000"/>
                  </a:schemeClr>
                </a:solidFill>
              </a:rPr>
              <a:t>Lending</a:t>
            </a:r>
          </a:p>
          <a:p>
            <a:endParaRPr lang="en-US" sz="2800" b="1" dirty="0"/>
          </a:p>
          <a:p>
            <a:r>
              <a:rPr lang="en-US" sz="2800" b="1" dirty="0" err="1">
                <a:solidFill>
                  <a:srgbClr val="C00000"/>
                </a:solidFill>
              </a:rPr>
              <a:t>DEXes</a:t>
            </a:r>
            <a:r>
              <a:rPr lang="en-US" sz="2800" b="1" dirty="0">
                <a:solidFill>
                  <a:srgbClr val="C00000"/>
                </a:solidFill>
              </a:rPr>
              <a:t> (Decentralized Exchanges)</a:t>
            </a:r>
          </a:p>
          <a:p>
            <a:endParaRPr lang="en-US" sz="2800" b="1" dirty="0"/>
          </a:p>
          <a:p>
            <a:r>
              <a:rPr lang="en-US" sz="2800" b="1" dirty="0">
                <a:solidFill>
                  <a:schemeClr val="accent1"/>
                </a:solidFill>
              </a:rPr>
              <a:t>Derivatives</a:t>
            </a:r>
          </a:p>
          <a:p>
            <a:endParaRPr lang="en-US" sz="2800" b="1" dirty="0"/>
          </a:p>
          <a:p>
            <a:r>
              <a:rPr lang="en-US" sz="2800" b="1" dirty="0"/>
              <a:t>Assets</a:t>
            </a:r>
          </a:p>
          <a:p>
            <a:endParaRPr lang="en-US" sz="2800" b="1" dirty="0"/>
          </a:p>
          <a:p>
            <a:r>
              <a:rPr lang="en-US" sz="2800" b="1" dirty="0"/>
              <a:t>Payments</a:t>
            </a:r>
          </a:p>
        </p:txBody>
      </p:sp>
      <p:sp>
        <p:nvSpPr>
          <p:cNvPr id="12" name="TextBox 11">
            <a:extLst>
              <a:ext uri="{FF2B5EF4-FFF2-40B4-BE49-F238E27FC236}">
                <a16:creationId xmlns:a16="http://schemas.microsoft.com/office/drawing/2014/main" id="{14A946BD-2DAE-E443-9197-CFF1D2E358CB}"/>
              </a:ext>
            </a:extLst>
          </p:cNvPr>
          <p:cNvSpPr txBox="1"/>
          <p:nvPr/>
        </p:nvSpPr>
        <p:spPr>
          <a:xfrm>
            <a:off x="3095625" y="6581001"/>
            <a:ext cx="6100762"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
              </a:rPr>
              <a:t>https://defipulse.com/</a:t>
            </a:r>
            <a:endParaRPr lang="en-US" sz="1200" dirty="0">
              <a:solidFill>
                <a:schemeClr val="bg1">
                  <a:lumMod val="65000"/>
                </a:schemeClr>
              </a:solidFill>
            </a:endParaRPr>
          </a:p>
        </p:txBody>
      </p:sp>
      <p:graphicFrame>
        <p:nvGraphicFramePr>
          <p:cNvPr id="6" name="Content Placeholder 5">
            <a:extLst>
              <a:ext uri="{FF2B5EF4-FFF2-40B4-BE49-F238E27FC236}">
                <a16:creationId xmlns:a16="http://schemas.microsoft.com/office/drawing/2014/main" id="{5AFF3AE6-2DA6-A9AD-75B7-06C4B187C6C1}"/>
              </a:ext>
            </a:extLst>
          </p:cNvPr>
          <p:cNvGraphicFramePr>
            <a:graphicFrameLocks noGrp="1"/>
          </p:cNvGraphicFramePr>
          <p:nvPr>
            <p:ph idx="1"/>
          </p:nvPr>
        </p:nvGraphicFramePr>
        <p:xfrm>
          <a:off x="3095625" y="1747838"/>
          <a:ext cx="8518859" cy="4798695"/>
        </p:xfrm>
        <a:graphic>
          <a:graphicData uri="http://schemas.openxmlformats.org/drawingml/2006/table">
            <a:tbl>
              <a:tblPr>
                <a:tableStyleId>{5C22544A-7EE6-4342-B048-85BDC9FD1C3A}</a:tableStyleId>
              </a:tblPr>
              <a:tblGrid>
                <a:gridCol w="1385398">
                  <a:extLst>
                    <a:ext uri="{9D8B030D-6E8A-4147-A177-3AD203B41FA5}">
                      <a16:colId xmlns:a16="http://schemas.microsoft.com/office/drawing/2014/main" val="4192101417"/>
                    </a:ext>
                  </a:extLst>
                </a:gridCol>
                <a:gridCol w="1918243">
                  <a:extLst>
                    <a:ext uri="{9D8B030D-6E8A-4147-A177-3AD203B41FA5}">
                      <a16:colId xmlns:a16="http://schemas.microsoft.com/office/drawing/2014/main" val="2214938313"/>
                    </a:ext>
                  </a:extLst>
                </a:gridCol>
                <a:gridCol w="1738406">
                  <a:extLst>
                    <a:ext uri="{9D8B030D-6E8A-4147-A177-3AD203B41FA5}">
                      <a16:colId xmlns:a16="http://schemas.microsoft.com/office/drawing/2014/main" val="1137377063"/>
                    </a:ext>
                  </a:extLst>
                </a:gridCol>
                <a:gridCol w="1738406">
                  <a:extLst>
                    <a:ext uri="{9D8B030D-6E8A-4147-A177-3AD203B41FA5}">
                      <a16:colId xmlns:a16="http://schemas.microsoft.com/office/drawing/2014/main" val="677669177"/>
                    </a:ext>
                  </a:extLst>
                </a:gridCol>
                <a:gridCol w="1738406">
                  <a:extLst>
                    <a:ext uri="{9D8B030D-6E8A-4147-A177-3AD203B41FA5}">
                      <a16:colId xmlns:a16="http://schemas.microsoft.com/office/drawing/2014/main" val="1555520596"/>
                    </a:ext>
                  </a:extLst>
                </a:gridCol>
              </a:tblGrid>
              <a:tr h="412492">
                <a:tc>
                  <a:txBody>
                    <a:bodyPr/>
                    <a:lstStyle/>
                    <a:p>
                      <a:pPr algn="l" fontAlgn="b"/>
                      <a:r>
                        <a:rPr lang="en-US" sz="2800" u="none" strike="noStrike" dirty="0">
                          <a:effectLst/>
                        </a:rPr>
                        <a:t>#</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NAME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CHAIN</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SECTOR</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TVL (USD) </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88087603"/>
                  </a:ext>
                </a:extLst>
              </a:tr>
              <a:tr h="412492">
                <a:tc>
                  <a:txBody>
                    <a:bodyPr/>
                    <a:lstStyle/>
                    <a:p>
                      <a:pPr algn="l" fontAlgn="b"/>
                      <a:r>
                        <a:rPr lang="en-US" sz="2800" u="none" strike="noStrike" dirty="0">
                          <a:effectLst/>
                        </a:rPr>
                        <a:t>1    🏆</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MakerDAO</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$7.25B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9957023"/>
                  </a:ext>
                </a:extLst>
              </a:tr>
              <a:tr h="412492">
                <a:tc>
                  <a:txBody>
                    <a:bodyPr/>
                    <a:lstStyle/>
                    <a:p>
                      <a:pPr algn="l" fontAlgn="b"/>
                      <a:r>
                        <a:rPr lang="en-US" sz="2800" u="none" strike="noStrike" dirty="0">
                          <a:effectLst/>
                        </a:rPr>
                        <a:t>2    🥈</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Curve</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$4.22B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2638799"/>
                  </a:ext>
                </a:extLst>
              </a:tr>
              <a:tr h="412492">
                <a:tc>
                  <a:txBody>
                    <a:bodyPr/>
                    <a:lstStyle/>
                    <a:p>
                      <a:pPr algn="l" fontAlgn="b"/>
                      <a:r>
                        <a:rPr lang="en-US" sz="2800" u="none" strike="noStrike">
                          <a:effectLst/>
                        </a:rPr>
                        <a:t>3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Aave</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$3.98B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231745"/>
                  </a:ext>
                </a:extLst>
              </a:tr>
              <a:tr h="412492">
                <a:tc>
                  <a:txBody>
                    <a:bodyPr/>
                    <a:lstStyle/>
                    <a:p>
                      <a:pPr algn="l" fontAlgn="b"/>
                      <a:r>
                        <a:rPr lang="en-US" sz="2800" u="none" strike="noStrike">
                          <a:effectLst/>
                        </a:rPr>
                        <a:t>4    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Uniswap</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$3.60B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8334625"/>
                  </a:ext>
                </a:extLst>
              </a:tr>
              <a:tr h="412492">
                <a:tc>
                  <a:txBody>
                    <a:bodyPr/>
                    <a:lstStyle/>
                    <a:p>
                      <a:pPr algn="l" fontAlgn="b"/>
                      <a:r>
                        <a:rPr lang="en-US" sz="2800" u="none" strike="noStrike">
                          <a:effectLst/>
                        </a:rPr>
                        <a:t>5    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Compound</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Ethereum</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$2.10B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2188314"/>
                  </a:ext>
                </a:extLst>
              </a:tr>
              <a:tr h="412492">
                <a:tc>
                  <a:txBody>
                    <a:bodyPr/>
                    <a:lstStyle/>
                    <a:p>
                      <a:pPr algn="l" fontAlgn="b"/>
                      <a:r>
                        <a:rPr lang="en-US" sz="2800" u="none" strike="noStrike">
                          <a:effectLst/>
                        </a:rPr>
                        <a:t>6    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InstaDApp</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Ethereum</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Lending</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$1.19B</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17264"/>
                  </a:ext>
                </a:extLst>
              </a:tr>
              <a:tr h="412492">
                <a:tc>
                  <a:txBody>
                    <a:bodyPr/>
                    <a:lstStyle/>
                    <a:p>
                      <a:pPr algn="l" fontAlgn="b"/>
                      <a:r>
                        <a:rPr lang="en-US" sz="2800" u="none" strike="noStrike">
                          <a:effectLst/>
                        </a:rPr>
                        <a:t>7    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Liquity</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Lending</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$643.3M</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9478399"/>
                  </a:ext>
                </a:extLst>
              </a:tr>
              <a:tr h="412492">
                <a:tc>
                  <a:txBody>
                    <a:bodyPr/>
                    <a:lstStyle/>
                    <a:p>
                      <a:pPr algn="l" fontAlgn="b"/>
                      <a:r>
                        <a:rPr lang="en-US" sz="2800" u="none" strike="noStrike">
                          <a:effectLst/>
                        </a:rPr>
                        <a:t>8    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Balancer</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err="1">
                          <a:effectLst/>
                        </a:rPr>
                        <a:t>DEXes</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$488.8M</a:t>
                      </a:r>
                      <a:endParaRPr lang="en-US"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8093236"/>
                  </a:ext>
                </a:extLst>
              </a:tr>
              <a:tr h="412492">
                <a:tc>
                  <a:txBody>
                    <a:bodyPr/>
                    <a:lstStyle/>
                    <a:p>
                      <a:pPr algn="l" fontAlgn="b"/>
                      <a:r>
                        <a:rPr lang="en-US" sz="2800" u="none" strike="noStrike">
                          <a:effectLst/>
                        </a:rPr>
                        <a:t>9    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dYdX</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Derivatives</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$471.3M</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8839647"/>
                  </a:ext>
                </a:extLst>
              </a:tr>
              <a:tr h="412492">
                <a:tc>
                  <a:txBody>
                    <a:bodyPr/>
                    <a:lstStyle/>
                    <a:p>
                      <a:pPr algn="l" fontAlgn="b"/>
                      <a:r>
                        <a:rPr lang="en-US" sz="2800" u="none" strike="noStrike">
                          <a:effectLst/>
                        </a:rPr>
                        <a:t>10    </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SushiSwap</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Ethereum</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a:effectLst/>
                        </a:rPr>
                        <a:t>DEXes</a:t>
                      </a:r>
                      <a:endParaRPr lang="en-US"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800" u="none" strike="noStrike" dirty="0">
                          <a:effectLst/>
                        </a:rPr>
                        <a:t>$305.1M</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70534938"/>
                  </a:ext>
                </a:extLst>
              </a:tr>
            </a:tbl>
          </a:graphicData>
        </a:graphic>
      </p:graphicFrame>
    </p:spTree>
    <p:extLst>
      <p:ext uri="{BB962C8B-B14F-4D97-AF65-F5344CB8AC3E}">
        <p14:creationId xmlns:p14="http://schemas.microsoft.com/office/powerpoint/2010/main" val="1959659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1B2B-3249-F349-9B00-4CF72B27363E}"/>
              </a:ext>
            </a:extLst>
          </p:cNvPr>
          <p:cNvSpPr>
            <a:spLocks noGrp="1"/>
          </p:cNvSpPr>
          <p:nvPr>
            <p:ph type="title"/>
          </p:nvPr>
        </p:nvSpPr>
        <p:spPr>
          <a:xfrm>
            <a:off x="534389" y="135105"/>
            <a:ext cx="11222181" cy="965034"/>
          </a:xfrm>
        </p:spPr>
        <p:txBody>
          <a:bodyPr/>
          <a:lstStyle/>
          <a:p>
            <a:r>
              <a:rPr lang="en-US" dirty="0"/>
              <a:t>Financial Stability Challenges</a:t>
            </a:r>
          </a:p>
        </p:txBody>
      </p:sp>
      <p:sp>
        <p:nvSpPr>
          <p:cNvPr id="4" name="Slide Number Placeholder 3">
            <a:extLst>
              <a:ext uri="{FF2B5EF4-FFF2-40B4-BE49-F238E27FC236}">
                <a16:creationId xmlns:a16="http://schemas.microsoft.com/office/drawing/2014/main" id="{B148551A-0A81-754A-AEF1-EA98195A2C9B}"/>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7" name="Rounded Rectangle 6">
            <a:extLst>
              <a:ext uri="{FF2B5EF4-FFF2-40B4-BE49-F238E27FC236}">
                <a16:creationId xmlns:a16="http://schemas.microsoft.com/office/drawing/2014/main" id="{61DB736F-D6F9-A749-9FB1-6A2C3EF05038}"/>
              </a:ext>
            </a:extLst>
          </p:cNvPr>
          <p:cNvSpPr/>
          <p:nvPr/>
        </p:nvSpPr>
        <p:spPr>
          <a:xfrm>
            <a:off x="494139" y="1100139"/>
            <a:ext cx="3237511" cy="1840942"/>
          </a:xfrm>
          <a:prstGeom prst="roundRect">
            <a:avLst>
              <a:gd name="adj" fmla="val 7634"/>
            </a:avLst>
          </a:prstGeom>
          <a:solidFill>
            <a:srgbClr val="548235">
              <a:alpha val="85098"/>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Crypto Ecosystem</a:t>
            </a:r>
          </a:p>
        </p:txBody>
      </p:sp>
      <p:sp>
        <p:nvSpPr>
          <p:cNvPr id="8" name="Rounded Rectangle 7">
            <a:extLst>
              <a:ext uri="{FF2B5EF4-FFF2-40B4-BE49-F238E27FC236}">
                <a16:creationId xmlns:a16="http://schemas.microsoft.com/office/drawing/2014/main" id="{130D0B8E-25BE-0142-95E5-46A1B2DC8FB1}"/>
              </a:ext>
            </a:extLst>
          </p:cNvPr>
          <p:cNvSpPr/>
          <p:nvPr/>
        </p:nvSpPr>
        <p:spPr>
          <a:xfrm>
            <a:off x="494139" y="3061810"/>
            <a:ext cx="3237511" cy="1600200"/>
          </a:xfrm>
          <a:prstGeom prst="roundRect">
            <a:avLst>
              <a:gd name="adj" fmla="val 7634"/>
            </a:avLst>
          </a:prstGeom>
          <a:solidFill>
            <a:srgbClr val="C00000">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err="1"/>
              <a:t>Stablecoins</a:t>
            </a:r>
            <a:endParaRPr lang="en-US" sz="4800" b="1" dirty="0"/>
          </a:p>
        </p:txBody>
      </p:sp>
      <p:sp>
        <p:nvSpPr>
          <p:cNvPr id="9" name="Rounded Rectangle 8">
            <a:extLst>
              <a:ext uri="{FF2B5EF4-FFF2-40B4-BE49-F238E27FC236}">
                <a16:creationId xmlns:a16="http://schemas.microsoft.com/office/drawing/2014/main" id="{4F4CD329-51D2-B048-ADC1-6AA28D0F1C6C}"/>
              </a:ext>
            </a:extLst>
          </p:cNvPr>
          <p:cNvSpPr/>
          <p:nvPr/>
        </p:nvSpPr>
        <p:spPr>
          <a:xfrm>
            <a:off x="494139" y="4772018"/>
            <a:ext cx="3237511" cy="1600200"/>
          </a:xfrm>
          <a:prstGeom prst="roundRect">
            <a:avLst>
              <a:gd name="adj" fmla="val 7634"/>
            </a:avLst>
          </a:prstGeom>
          <a:solidFill>
            <a:schemeClr val="accent2">
              <a:alpha val="85098"/>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Macro-Financial</a:t>
            </a:r>
          </a:p>
        </p:txBody>
      </p:sp>
      <p:sp>
        <p:nvSpPr>
          <p:cNvPr id="10" name="Rounded Rectangle 9">
            <a:extLst>
              <a:ext uri="{FF2B5EF4-FFF2-40B4-BE49-F238E27FC236}">
                <a16:creationId xmlns:a16="http://schemas.microsoft.com/office/drawing/2014/main" id="{C8727986-FC52-184D-AFFF-91A6A0BCBAF4}"/>
              </a:ext>
            </a:extLst>
          </p:cNvPr>
          <p:cNvSpPr/>
          <p:nvPr/>
        </p:nvSpPr>
        <p:spPr>
          <a:xfrm>
            <a:off x="3873470" y="4772018"/>
            <a:ext cx="7286327" cy="1600200"/>
          </a:xfrm>
          <a:prstGeom prst="roundRect">
            <a:avLst>
              <a:gd name="adj" fmla="val 7634"/>
            </a:avLst>
          </a:prstGeom>
          <a:solidFill>
            <a:srgbClr val="F8CBAD">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800" b="1" dirty="0" err="1">
                <a:solidFill>
                  <a:schemeClr val="tx1"/>
                </a:solidFill>
              </a:rPr>
              <a:t>Cryptoization</a:t>
            </a:r>
            <a:r>
              <a:rPr lang="en-US" sz="2800" b="1" dirty="0">
                <a:solidFill>
                  <a:schemeClr val="tx1"/>
                </a:solidFill>
              </a:rPr>
              <a:t>, capital flows, and restrictions</a:t>
            </a:r>
          </a:p>
          <a:p>
            <a:pPr indent="-274320">
              <a:buFont typeface="Arial" panose="020B0604020202020204" pitchFamily="34" charset="0"/>
              <a:buChar char="•"/>
            </a:pPr>
            <a:r>
              <a:rPr lang="en-US" sz="2800" b="1" dirty="0">
                <a:solidFill>
                  <a:schemeClr val="tx1"/>
                </a:solidFill>
              </a:rPr>
              <a:t>Monetary policy transmission</a:t>
            </a:r>
          </a:p>
          <a:p>
            <a:pPr indent="-274320">
              <a:buFont typeface="Arial" panose="020B0604020202020204" pitchFamily="34" charset="0"/>
              <a:buChar char="•"/>
            </a:pPr>
            <a:r>
              <a:rPr lang="en-US" sz="2800" b="1" dirty="0">
                <a:solidFill>
                  <a:schemeClr val="tx1"/>
                </a:solidFill>
              </a:rPr>
              <a:t>Bank disintermediation</a:t>
            </a:r>
          </a:p>
        </p:txBody>
      </p:sp>
      <p:sp>
        <p:nvSpPr>
          <p:cNvPr id="11" name="Rounded Rectangle 10">
            <a:extLst>
              <a:ext uri="{FF2B5EF4-FFF2-40B4-BE49-F238E27FC236}">
                <a16:creationId xmlns:a16="http://schemas.microsoft.com/office/drawing/2014/main" id="{27CD0C68-15CF-A144-A343-ADD32F156934}"/>
              </a:ext>
            </a:extLst>
          </p:cNvPr>
          <p:cNvSpPr/>
          <p:nvPr/>
        </p:nvSpPr>
        <p:spPr>
          <a:xfrm>
            <a:off x="3873470" y="3061810"/>
            <a:ext cx="7286327" cy="1600200"/>
          </a:xfrm>
          <a:prstGeom prst="roundRect">
            <a:avLst>
              <a:gd name="adj" fmla="val 7634"/>
            </a:avLst>
          </a:prstGeom>
          <a:solidFill>
            <a:srgbClr val="FF8AD8">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How stable are </a:t>
            </a:r>
            <a:r>
              <a:rPr lang="en-US" sz="2600" b="1" dirty="0" err="1">
                <a:solidFill>
                  <a:schemeClr val="tx1"/>
                </a:solidFill>
              </a:rPr>
              <a:t>stablecoins</a:t>
            </a:r>
            <a:r>
              <a:rPr lang="en-US" sz="2600" b="1" dirty="0">
                <a:solidFill>
                  <a:schemeClr val="tx1"/>
                </a:solidFill>
              </a:rPr>
              <a:t>?</a:t>
            </a:r>
          </a:p>
          <a:p>
            <a:pPr indent="-274320">
              <a:buFont typeface="Arial" panose="020B0604020202020204" pitchFamily="34" charset="0"/>
              <a:buChar char="•"/>
            </a:pPr>
            <a:r>
              <a:rPr lang="en-US" sz="2600" b="1" dirty="0">
                <a:solidFill>
                  <a:schemeClr val="tx1"/>
                </a:solidFill>
              </a:rPr>
              <a:t>Domestic and global regulatory and supervisory</a:t>
            </a:r>
            <a:br>
              <a:rPr lang="en-US" sz="2600" b="1" dirty="0">
                <a:solidFill>
                  <a:schemeClr val="tx1"/>
                </a:solidFill>
              </a:rPr>
            </a:br>
            <a:r>
              <a:rPr lang="en-US" sz="2600" b="1" dirty="0">
                <a:solidFill>
                  <a:schemeClr val="tx1"/>
                </a:solidFill>
              </a:rPr>
              <a:t>    approaches</a:t>
            </a:r>
          </a:p>
        </p:txBody>
      </p:sp>
      <p:sp>
        <p:nvSpPr>
          <p:cNvPr id="12" name="Rounded Rectangle 11">
            <a:extLst>
              <a:ext uri="{FF2B5EF4-FFF2-40B4-BE49-F238E27FC236}">
                <a16:creationId xmlns:a16="http://schemas.microsoft.com/office/drawing/2014/main" id="{CAFEF7CF-E2C9-FA45-A93D-EC068EE6A399}"/>
              </a:ext>
            </a:extLst>
          </p:cNvPr>
          <p:cNvSpPr/>
          <p:nvPr/>
        </p:nvSpPr>
        <p:spPr>
          <a:xfrm>
            <a:off x="3873470" y="1142090"/>
            <a:ext cx="7286327" cy="1798991"/>
          </a:xfrm>
          <a:prstGeom prst="roundRect">
            <a:avLst>
              <a:gd name="adj" fmla="val 7634"/>
            </a:avLst>
          </a:prstGeom>
          <a:solidFill>
            <a:srgbClr val="A9D18E">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Operational, cyber, and governance risks</a:t>
            </a:r>
          </a:p>
          <a:p>
            <a:pPr indent="-274320">
              <a:buFont typeface="Arial" panose="020B0604020202020204" pitchFamily="34" charset="0"/>
              <a:buChar char="•"/>
            </a:pPr>
            <a:r>
              <a:rPr lang="en-US" sz="2600" b="1" dirty="0">
                <a:solidFill>
                  <a:schemeClr val="tx1"/>
                </a:solidFill>
              </a:rPr>
              <a:t>Integrity (market and AML/CFT)</a:t>
            </a:r>
            <a:br>
              <a:rPr lang="en-US" b="1" dirty="0">
                <a:solidFill>
                  <a:schemeClr val="tx1"/>
                </a:solidFill>
              </a:rPr>
            </a:br>
            <a:r>
              <a:rPr lang="en-US" sz="1600" b="1" dirty="0">
                <a:solidFill>
                  <a:schemeClr val="tx1"/>
                </a:solidFill>
              </a:rPr>
              <a:t>      </a:t>
            </a:r>
            <a:r>
              <a:rPr lang="en-US" sz="1600" dirty="0">
                <a:solidFill>
                  <a:schemeClr val="tx1"/>
                </a:solidFill>
              </a:rPr>
              <a:t>(</a:t>
            </a:r>
            <a:r>
              <a:rPr lang="en-US" sz="1600" dirty="0">
                <a:solidFill>
                  <a:schemeClr val="tx1"/>
                </a:solidFill>
                <a:latin typeface="HelveticaNeueLTCom"/>
              </a:rPr>
              <a:t>Anti–Money Laundering / Combating the Financing of Terrorism)</a:t>
            </a:r>
            <a:endParaRPr lang="en-US" sz="1600" b="1" dirty="0">
              <a:solidFill>
                <a:schemeClr val="tx1"/>
              </a:solidFill>
            </a:endParaRPr>
          </a:p>
          <a:p>
            <a:pPr indent="-274320">
              <a:buFont typeface="Arial" panose="020B0604020202020204" pitchFamily="34" charset="0"/>
              <a:buChar char="•"/>
            </a:pPr>
            <a:r>
              <a:rPr lang="en-US" sz="2600" b="1" dirty="0">
                <a:solidFill>
                  <a:schemeClr val="tx1"/>
                </a:solidFill>
              </a:rPr>
              <a:t>Data availability / reliability</a:t>
            </a:r>
          </a:p>
          <a:p>
            <a:pPr indent="-274320">
              <a:buFont typeface="Arial" panose="020B0604020202020204" pitchFamily="34" charset="0"/>
              <a:buChar char="•"/>
            </a:pPr>
            <a:r>
              <a:rPr lang="en-US" sz="2600" b="1" dirty="0">
                <a:solidFill>
                  <a:schemeClr val="tx1"/>
                </a:solidFill>
              </a:rPr>
              <a:t>Challenges from cross-boarder </a:t>
            </a:r>
            <a:r>
              <a:rPr lang="en-US" sz="2600" b="1" dirty="0" err="1">
                <a:solidFill>
                  <a:schemeClr val="tx1"/>
                </a:solidFill>
              </a:rPr>
              <a:t>activites</a:t>
            </a:r>
            <a:endParaRPr lang="en-US" sz="2600" b="1" dirty="0">
              <a:solidFill>
                <a:schemeClr val="tx1"/>
              </a:solidFill>
            </a:endParaRPr>
          </a:p>
        </p:txBody>
      </p:sp>
      <p:sp>
        <p:nvSpPr>
          <p:cNvPr id="18" name="TextBox 17">
            <a:extLst>
              <a:ext uri="{FF2B5EF4-FFF2-40B4-BE49-F238E27FC236}">
                <a16:creationId xmlns:a16="http://schemas.microsoft.com/office/drawing/2014/main" id="{7A219FC3-608F-8148-A42F-0DE944643341}"/>
              </a:ext>
            </a:extLst>
          </p:cNvPr>
          <p:cNvSpPr txBox="1"/>
          <p:nvPr/>
        </p:nvSpPr>
        <p:spPr>
          <a:xfrm>
            <a:off x="1127521" y="6482226"/>
            <a:ext cx="9936957" cy="400110"/>
          </a:xfrm>
          <a:prstGeom prst="rect">
            <a:avLst/>
          </a:prstGeom>
          <a:noFill/>
        </p:spPr>
        <p:txBody>
          <a:bodyPr wrap="square">
            <a:spAutoFit/>
          </a:bodyPr>
          <a:lstStyle/>
          <a:p>
            <a:pPr algn="ctr"/>
            <a:r>
              <a:rPr lang="en-US" sz="1000" dirty="0">
                <a:solidFill>
                  <a:schemeClr val="bg1">
                    <a:lumMod val="65000"/>
                  </a:schemeClr>
                </a:solidFill>
              </a:rPr>
              <a:t>Source: Parma Bains, Mohamed </a:t>
            </a:r>
            <a:r>
              <a:rPr lang="en-US" sz="1000" dirty="0" err="1">
                <a:solidFill>
                  <a:schemeClr val="bg1">
                    <a:lumMod val="65000"/>
                  </a:schemeClr>
                </a:solidFill>
              </a:rPr>
              <a:t>Diaby</a:t>
            </a:r>
            <a:r>
              <a:rPr lang="en-US" sz="1000" dirty="0">
                <a:solidFill>
                  <a:schemeClr val="bg1">
                    <a:lumMod val="65000"/>
                  </a:schemeClr>
                </a:solidFill>
              </a:rPr>
              <a:t>, Dimitris </a:t>
            </a:r>
            <a:r>
              <a:rPr lang="en-US" sz="1000" dirty="0" err="1">
                <a:solidFill>
                  <a:schemeClr val="bg1">
                    <a:lumMod val="65000"/>
                  </a:schemeClr>
                </a:solidFill>
              </a:rPr>
              <a:t>Drakopoulos</a:t>
            </a:r>
            <a:r>
              <a:rPr lang="en-US" sz="1000" dirty="0">
                <a:solidFill>
                  <a:schemeClr val="bg1">
                    <a:lumMod val="65000"/>
                  </a:schemeClr>
                </a:solidFill>
              </a:rPr>
              <a:t>, Julia </a:t>
            </a:r>
            <a:r>
              <a:rPr lang="en-US" sz="1000" dirty="0" err="1">
                <a:solidFill>
                  <a:schemeClr val="bg1">
                    <a:lumMod val="65000"/>
                  </a:schemeClr>
                </a:solidFill>
              </a:rPr>
              <a:t>Faltermeier</a:t>
            </a:r>
            <a:r>
              <a:rPr lang="en-US" sz="1000" dirty="0">
                <a:solidFill>
                  <a:schemeClr val="bg1">
                    <a:lumMod val="65000"/>
                  </a:schemeClr>
                </a:solidFill>
              </a:rPr>
              <a:t>, Federico Grinberg, Evan </a:t>
            </a:r>
            <a:r>
              <a:rPr lang="en-US" sz="1000" dirty="0" err="1">
                <a:solidFill>
                  <a:schemeClr val="bg1">
                    <a:lumMod val="65000"/>
                  </a:schemeClr>
                </a:solidFill>
              </a:rPr>
              <a:t>Papageorgiou</a:t>
            </a:r>
            <a:r>
              <a:rPr lang="en-US" sz="1000" dirty="0">
                <a:solidFill>
                  <a:schemeClr val="bg1">
                    <a:lumMod val="65000"/>
                  </a:schemeClr>
                </a:solidFill>
              </a:rPr>
              <a:t>, Dmitri Petrov, Patrick Schneider, and Nobu Sugimoto (2021), </a:t>
            </a:r>
            <a:br>
              <a:rPr lang="en-US" sz="1000" dirty="0">
                <a:solidFill>
                  <a:schemeClr val="bg1">
                    <a:lumMod val="65000"/>
                  </a:schemeClr>
                </a:solidFill>
              </a:rPr>
            </a:br>
            <a:r>
              <a:rPr lang="en-US" sz="1000" dirty="0">
                <a:solidFill>
                  <a:schemeClr val="bg1">
                    <a:lumMod val="65000"/>
                  </a:schemeClr>
                </a:solidFill>
              </a:rPr>
              <a:t>The Crypto Ecosystem and Financial Stability Challenges, International Monetary Fund, October 2021</a:t>
            </a:r>
          </a:p>
        </p:txBody>
      </p:sp>
    </p:spTree>
    <p:extLst>
      <p:ext uri="{BB962C8B-B14F-4D97-AF65-F5344CB8AC3E}">
        <p14:creationId xmlns:p14="http://schemas.microsoft.com/office/powerpoint/2010/main" val="2687794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7F2F-2B9D-F245-8954-72FD602E3218}"/>
              </a:ext>
            </a:extLst>
          </p:cNvPr>
          <p:cNvSpPr>
            <a:spLocks noGrp="1"/>
          </p:cNvSpPr>
          <p:nvPr>
            <p:ph type="title"/>
          </p:nvPr>
        </p:nvSpPr>
        <p:spPr>
          <a:xfrm>
            <a:off x="534389" y="135104"/>
            <a:ext cx="11222181" cy="1225547"/>
          </a:xfrm>
        </p:spPr>
        <p:txBody>
          <a:bodyPr>
            <a:normAutofit fontScale="90000"/>
          </a:bodyPr>
          <a:lstStyle/>
          <a:p>
            <a:r>
              <a:rPr lang="en-US" dirty="0"/>
              <a:t>Decentralized Finance Applications (</a:t>
            </a:r>
            <a:r>
              <a:rPr lang="en-US" dirty="0" err="1"/>
              <a:t>DApps</a:t>
            </a:r>
            <a:r>
              <a:rPr lang="en-US" dirty="0"/>
              <a:t>):</a:t>
            </a:r>
            <a:br>
              <a:rPr lang="en-US" dirty="0"/>
            </a:br>
            <a:r>
              <a:rPr lang="en-US" dirty="0"/>
              <a:t>Flash Loan Transaction</a:t>
            </a:r>
          </a:p>
        </p:txBody>
      </p:sp>
      <p:pic>
        <p:nvPicPr>
          <p:cNvPr id="6" name="Content Placeholder 5">
            <a:extLst>
              <a:ext uri="{FF2B5EF4-FFF2-40B4-BE49-F238E27FC236}">
                <a16:creationId xmlns:a16="http://schemas.microsoft.com/office/drawing/2014/main" id="{84E354BF-96BD-6344-8B81-BD7BE47F197F}"/>
              </a:ext>
            </a:extLst>
          </p:cNvPr>
          <p:cNvPicPr>
            <a:picLocks noGrp="1" noChangeAspect="1"/>
          </p:cNvPicPr>
          <p:nvPr>
            <p:ph idx="1"/>
          </p:nvPr>
        </p:nvPicPr>
        <p:blipFill>
          <a:blip r:embed="rId2"/>
          <a:stretch>
            <a:fillRect/>
          </a:stretch>
        </p:blipFill>
        <p:spPr>
          <a:xfrm>
            <a:off x="697688" y="1360651"/>
            <a:ext cx="10462109" cy="5028300"/>
          </a:xfrm>
        </p:spPr>
      </p:pic>
      <p:sp>
        <p:nvSpPr>
          <p:cNvPr id="4" name="Slide Number Placeholder 3">
            <a:extLst>
              <a:ext uri="{FF2B5EF4-FFF2-40B4-BE49-F238E27FC236}">
                <a16:creationId xmlns:a16="http://schemas.microsoft.com/office/drawing/2014/main" id="{4991E658-70D2-5648-8E8C-11B501C28FBB}"/>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8" name="TextBox 7">
            <a:extLst>
              <a:ext uri="{FF2B5EF4-FFF2-40B4-BE49-F238E27FC236}">
                <a16:creationId xmlns:a16="http://schemas.microsoft.com/office/drawing/2014/main" id="{33FAB460-D9B8-1448-A4AC-9203B4BB2CAA}"/>
              </a:ext>
            </a:extLst>
          </p:cNvPr>
          <p:cNvSpPr txBox="1"/>
          <p:nvPr/>
        </p:nvSpPr>
        <p:spPr>
          <a:xfrm>
            <a:off x="1712323" y="6457890"/>
            <a:ext cx="9386888" cy="400110"/>
          </a:xfrm>
          <a:prstGeom prst="rect">
            <a:avLst/>
          </a:prstGeom>
          <a:noFill/>
        </p:spPr>
        <p:txBody>
          <a:bodyPr wrap="square">
            <a:spAutoFit/>
          </a:bodyPr>
          <a:lstStyle/>
          <a:p>
            <a:pPr algn="ctr"/>
            <a:r>
              <a:rPr lang="en-US" sz="1000" b="0" i="0" dirty="0">
                <a:solidFill>
                  <a:schemeClr val="bg1">
                    <a:lumMod val="75000"/>
                  </a:schemeClr>
                </a:solidFill>
                <a:effectLst/>
                <a:latin typeface="Calibri" panose="020F0502020204030204" pitchFamily="34" charset="0"/>
                <a:cs typeface="Calibri" panose="020F0502020204030204" pitchFamily="34" charset="0"/>
              </a:rPr>
              <a:t>Source: Wang, </a:t>
            </a:r>
            <a:r>
              <a:rPr lang="en-US" sz="1000" b="0" i="0" dirty="0" err="1">
                <a:solidFill>
                  <a:schemeClr val="bg1">
                    <a:lumMod val="75000"/>
                  </a:schemeClr>
                </a:solidFill>
                <a:effectLst/>
                <a:latin typeface="Calibri" panose="020F0502020204030204" pitchFamily="34" charset="0"/>
                <a:cs typeface="Calibri" panose="020F0502020204030204" pitchFamily="34" charset="0"/>
              </a:rPr>
              <a:t>Dabao</a:t>
            </a:r>
            <a:r>
              <a:rPr lang="en-US" sz="1000" b="0" i="0" dirty="0">
                <a:solidFill>
                  <a:schemeClr val="bg1">
                    <a:lumMod val="75000"/>
                  </a:schemeClr>
                </a:solidFill>
                <a:effectLst/>
                <a:latin typeface="Calibri" panose="020F0502020204030204" pitchFamily="34" charset="0"/>
                <a:cs typeface="Calibri" panose="020F0502020204030204" pitchFamily="34" charset="0"/>
              </a:rPr>
              <a:t>, </a:t>
            </a:r>
            <a:r>
              <a:rPr lang="en-US" sz="1000" b="0" i="0" dirty="0" err="1">
                <a:solidFill>
                  <a:schemeClr val="bg1">
                    <a:lumMod val="75000"/>
                  </a:schemeClr>
                </a:solidFill>
                <a:effectLst/>
                <a:latin typeface="Calibri" panose="020F0502020204030204" pitchFamily="34" charset="0"/>
                <a:cs typeface="Calibri" panose="020F0502020204030204" pitchFamily="34" charset="0"/>
              </a:rPr>
              <a:t>Siwei</a:t>
            </a:r>
            <a:r>
              <a:rPr lang="en-US" sz="1000" b="0" i="0" dirty="0">
                <a:solidFill>
                  <a:schemeClr val="bg1">
                    <a:lumMod val="75000"/>
                  </a:schemeClr>
                </a:solidFill>
                <a:effectLst/>
                <a:latin typeface="Calibri" panose="020F0502020204030204" pitchFamily="34" charset="0"/>
                <a:cs typeface="Calibri" panose="020F0502020204030204" pitchFamily="34" charset="0"/>
              </a:rPr>
              <a:t>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Ziling</a:t>
            </a:r>
            <a:r>
              <a:rPr lang="en-US" sz="1000" b="0" i="0" dirty="0">
                <a:solidFill>
                  <a:schemeClr val="bg1">
                    <a:lumMod val="75000"/>
                  </a:schemeClr>
                </a:solidFill>
                <a:effectLst/>
                <a:latin typeface="Calibri" panose="020F0502020204030204" pitchFamily="34" charset="0"/>
                <a:cs typeface="Calibri" panose="020F0502020204030204" pitchFamily="34" charset="0"/>
              </a:rPr>
              <a:t> Lin, Lei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Xingliang</a:t>
            </a:r>
            <a:r>
              <a:rPr lang="en-US" sz="1000" b="0" i="0" dirty="0">
                <a:solidFill>
                  <a:schemeClr val="bg1">
                    <a:lumMod val="75000"/>
                  </a:schemeClr>
                </a:solidFill>
                <a:effectLst/>
                <a:latin typeface="Calibri" panose="020F0502020204030204" pitchFamily="34" charset="0"/>
                <a:cs typeface="Calibri" panose="020F0502020204030204" pitchFamily="34" charset="0"/>
              </a:rPr>
              <a:t> Yuan, </a:t>
            </a:r>
            <a:r>
              <a:rPr lang="en-US" sz="1000" b="0" i="0" dirty="0" err="1">
                <a:solidFill>
                  <a:schemeClr val="bg1">
                    <a:lumMod val="75000"/>
                  </a:schemeClr>
                </a:solidFill>
                <a:effectLst/>
                <a:latin typeface="Calibri" panose="020F0502020204030204" pitchFamily="34" charset="0"/>
                <a:cs typeface="Calibri" panose="020F0502020204030204" pitchFamily="34" charset="0"/>
              </a:rPr>
              <a:t>Yajin</a:t>
            </a:r>
            <a:r>
              <a:rPr lang="en-US" sz="1000" b="0" i="0" dirty="0">
                <a:solidFill>
                  <a:schemeClr val="bg1">
                    <a:lumMod val="75000"/>
                  </a:schemeClr>
                </a:solidFill>
                <a:effectLst/>
                <a:latin typeface="Calibri" panose="020F0502020204030204" pitchFamily="34" charset="0"/>
                <a:cs typeface="Calibri" panose="020F0502020204030204" pitchFamily="34" charset="0"/>
              </a:rPr>
              <a:t> Zhou, </a:t>
            </a:r>
            <a:r>
              <a:rPr lang="en-US" sz="1000" b="0" i="0" dirty="0" err="1">
                <a:solidFill>
                  <a:schemeClr val="bg1">
                    <a:lumMod val="75000"/>
                  </a:schemeClr>
                </a:solidFill>
                <a:effectLst/>
                <a:latin typeface="Calibri" panose="020F0502020204030204" pitchFamily="34" charset="0"/>
                <a:cs typeface="Calibri" panose="020F0502020204030204" pitchFamily="34" charset="0"/>
              </a:rPr>
              <a:t>Haoyu</a:t>
            </a:r>
            <a:r>
              <a:rPr lang="en-US" sz="1000" b="0" i="0" dirty="0">
                <a:solidFill>
                  <a:schemeClr val="bg1">
                    <a:lumMod val="75000"/>
                  </a:schemeClr>
                </a:solidFill>
                <a:effectLst/>
                <a:latin typeface="Calibri" panose="020F0502020204030204" pitchFamily="34" charset="0"/>
                <a:cs typeface="Calibri" panose="020F0502020204030204" pitchFamily="34" charset="0"/>
              </a:rPr>
              <a:t> Wang, and </a:t>
            </a:r>
            <a:r>
              <a:rPr lang="en-US" sz="1000" b="0" i="0" dirty="0" err="1">
                <a:solidFill>
                  <a:schemeClr val="bg1">
                    <a:lumMod val="75000"/>
                  </a:schemeClr>
                </a:solidFill>
                <a:effectLst/>
                <a:latin typeface="Calibri" panose="020F0502020204030204" pitchFamily="34" charset="0"/>
                <a:cs typeface="Calibri" panose="020F0502020204030204" pitchFamily="34" charset="0"/>
              </a:rPr>
              <a:t>Kui</a:t>
            </a:r>
            <a:r>
              <a:rPr lang="en-US" sz="1000" b="0" i="0" dirty="0">
                <a:solidFill>
                  <a:schemeClr val="bg1">
                    <a:lumMod val="75000"/>
                  </a:schemeClr>
                </a:solidFill>
                <a:effectLst/>
                <a:latin typeface="Calibri" panose="020F0502020204030204" pitchFamily="34" charset="0"/>
                <a:cs typeface="Calibri" panose="020F0502020204030204" pitchFamily="34" charset="0"/>
              </a:rPr>
              <a:t> Ren (2021). "Towards A First Step to Understand Flash Loan and Its Applications in </a:t>
            </a:r>
            <a:r>
              <a:rPr lang="en-US" sz="1000" b="0" i="0" dirty="0" err="1">
                <a:solidFill>
                  <a:schemeClr val="bg1">
                    <a:lumMod val="75000"/>
                  </a:schemeClr>
                </a:solidFill>
                <a:effectLst/>
                <a:latin typeface="Calibri" panose="020F0502020204030204" pitchFamily="34" charset="0"/>
                <a:cs typeface="Calibri" panose="020F0502020204030204" pitchFamily="34" charset="0"/>
              </a:rPr>
              <a:t>DeFi</a:t>
            </a:r>
            <a:r>
              <a:rPr lang="en-US" sz="1000" b="0" i="0" dirty="0">
                <a:solidFill>
                  <a:schemeClr val="bg1">
                    <a:lumMod val="75000"/>
                  </a:schemeClr>
                </a:solidFill>
                <a:effectLst/>
                <a:latin typeface="Calibri" panose="020F0502020204030204" pitchFamily="34" charset="0"/>
                <a:cs typeface="Calibri" panose="020F0502020204030204" pitchFamily="34" charset="0"/>
              </a:rPr>
              <a:t> Ecosystem." In </a:t>
            </a:r>
            <a:r>
              <a:rPr lang="en-US" sz="1000" b="0" i="1" dirty="0">
                <a:solidFill>
                  <a:schemeClr val="bg1">
                    <a:lumMod val="75000"/>
                  </a:schemeClr>
                </a:solidFill>
                <a:effectLst/>
                <a:latin typeface="Calibri" panose="020F0502020204030204" pitchFamily="34" charset="0"/>
                <a:cs typeface="Calibri" panose="020F0502020204030204" pitchFamily="34" charset="0"/>
              </a:rPr>
              <a:t>Proceedings of the Ninth International Workshop on Security in Blockchain and Cloud Computing</a:t>
            </a:r>
            <a:r>
              <a:rPr lang="en-US" sz="1000" b="0" i="0" dirty="0">
                <a:solidFill>
                  <a:schemeClr val="bg1">
                    <a:lumMod val="75000"/>
                  </a:schemeClr>
                </a:solidFill>
                <a:effectLst/>
                <a:latin typeface="Calibri" panose="020F0502020204030204" pitchFamily="34" charset="0"/>
                <a:cs typeface="Calibri" panose="020F0502020204030204" pitchFamily="34" charset="0"/>
              </a:rPr>
              <a:t>, pp. 23-28. 2021.</a:t>
            </a:r>
            <a:endParaRPr lang="en-US" sz="10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2372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73</a:t>
            </a:fld>
            <a:endParaRPr lang="zh-TW" altLang="en-US"/>
          </a:p>
        </p:txBody>
      </p:sp>
    </p:spTree>
    <p:extLst>
      <p:ext uri="{BB962C8B-B14F-4D97-AF65-F5344CB8AC3E}">
        <p14:creationId xmlns:p14="http://schemas.microsoft.com/office/powerpoint/2010/main" val="2472741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2000" dirty="0">
                <a:solidFill>
                  <a:srgbClr val="FF0000"/>
                </a:solidFill>
              </a:rPr>
              <a:t>Technology</a:t>
            </a:r>
            <a:br>
              <a:rPr lang="en-US" sz="12000" dirty="0">
                <a:solidFill>
                  <a:srgbClr val="FF0000"/>
                </a:solidFill>
              </a:rPr>
            </a:br>
            <a:r>
              <a:rPr lang="en-US" sz="12000" dirty="0">
                <a:solidFill>
                  <a:srgbClr val="FF0000"/>
                </a:solidFill>
              </a:rPr>
              <a:t>Innovation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spTree>
    <p:extLst>
      <p:ext uri="{BB962C8B-B14F-4D97-AF65-F5344CB8AC3E}">
        <p14:creationId xmlns:p14="http://schemas.microsoft.com/office/powerpoint/2010/main" val="4069043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apezoid 15"/>
          <p:cNvSpPr/>
          <p:nvPr/>
        </p:nvSpPr>
        <p:spPr>
          <a:xfrm>
            <a:off x="3647729" y="3573017"/>
            <a:ext cx="5067771" cy="645191"/>
          </a:xfrm>
          <a:prstGeom prst="trapezoid">
            <a:avLst>
              <a:gd name="adj" fmla="val 30627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rapezoid 16"/>
          <p:cNvSpPr/>
          <p:nvPr/>
        </p:nvSpPr>
        <p:spPr>
          <a:xfrm>
            <a:off x="1981200" y="4100066"/>
            <a:ext cx="8229600" cy="2353271"/>
          </a:xfrm>
          <a:prstGeom prst="trapezoid">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88640"/>
            <a:ext cx="8229600" cy="1445672"/>
          </a:xfrm>
        </p:spPr>
        <p:txBody>
          <a:bodyPr>
            <a:normAutofit fontScale="90000"/>
          </a:bodyPr>
          <a:lstStyle/>
          <a:p>
            <a:r>
              <a:rPr lang="en-US" dirty="0" err="1">
                <a:solidFill>
                  <a:srgbClr val="FF0000"/>
                </a:solidFill>
              </a:rPr>
              <a:t>FinTech</a:t>
            </a:r>
            <a:r>
              <a:rPr lang="en-US" dirty="0">
                <a:solidFill>
                  <a:srgbClr val="FF0000"/>
                </a:solidFill>
              </a:rPr>
              <a:t> Innovation</a:t>
            </a:r>
            <a:br>
              <a:rPr lang="en-US" dirty="0">
                <a:solidFill>
                  <a:schemeClr val="accent1"/>
                </a:solidFill>
              </a:rPr>
            </a:br>
            <a:r>
              <a:rPr lang="en-US" dirty="0" err="1">
                <a:solidFill>
                  <a:schemeClr val="accent1"/>
                </a:solidFill>
              </a:rPr>
              <a:t>FinTech</a:t>
            </a:r>
            <a:r>
              <a:rPr lang="en-US" dirty="0">
                <a:solidFill>
                  <a:schemeClr val="accent1"/>
                </a:solidFill>
              </a:rPr>
              <a:t> high-level classification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6" name="Rounded Rectangle 5"/>
          <p:cNvSpPr/>
          <p:nvPr/>
        </p:nvSpPr>
        <p:spPr>
          <a:xfrm>
            <a:off x="198120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Lending</a:t>
            </a:r>
          </a:p>
        </p:txBody>
      </p:sp>
      <p:sp>
        <p:nvSpPr>
          <p:cNvPr id="7" name="Rounded Rectangle 6"/>
          <p:cNvSpPr/>
          <p:nvPr/>
        </p:nvSpPr>
        <p:spPr>
          <a:xfrm>
            <a:off x="372998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Payments</a:t>
            </a:r>
            <a:endParaRPr lang="en-US" sz="2400" dirty="0">
              <a:solidFill>
                <a:schemeClr val="tx1"/>
              </a:solidFill>
            </a:endParaRPr>
          </a:p>
        </p:txBody>
      </p:sp>
      <p:sp>
        <p:nvSpPr>
          <p:cNvPr id="8" name="Rounded Rectangle 7"/>
          <p:cNvSpPr/>
          <p:nvPr/>
        </p:nvSpPr>
        <p:spPr>
          <a:xfrm>
            <a:off x="722754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Analytics</a:t>
            </a:r>
          </a:p>
        </p:txBody>
      </p:sp>
      <p:sp>
        <p:nvSpPr>
          <p:cNvPr id="9" name="Rounded Rectangle 8"/>
          <p:cNvSpPr/>
          <p:nvPr/>
        </p:nvSpPr>
        <p:spPr>
          <a:xfrm>
            <a:off x="5478760" y="1772816"/>
            <a:ext cx="1450504" cy="1800200"/>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err="1">
                <a:solidFill>
                  <a:schemeClr val="accent1"/>
                </a:solidFill>
              </a:rPr>
              <a:t>Robo</a:t>
            </a:r>
            <a:r>
              <a:rPr lang="en-US" sz="2400" b="1">
                <a:solidFill>
                  <a:schemeClr val="accent1"/>
                </a:solidFill>
              </a:rPr>
              <a:t> Advisors</a:t>
            </a:r>
            <a:endParaRPr lang="en-US" sz="2400" b="1" dirty="0">
              <a:solidFill>
                <a:schemeClr val="accent1"/>
              </a:solidFill>
            </a:endParaRPr>
          </a:p>
        </p:txBody>
      </p:sp>
      <p:sp>
        <p:nvSpPr>
          <p:cNvPr id="10" name="Rounded Rectangle 9"/>
          <p:cNvSpPr/>
          <p:nvPr/>
        </p:nvSpPr>
        <p:spPr>
          <a:xfrm>
            <a:off x="897632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Others</a:t>
            </a:r>
          </a:p>
        </p:txBody>
      </p:sp>
      <p:sp>
        <p:nvSpPr>
          <p:cNvPr id="11" name="Rounded Rectangle 10"/>
          <p:cNvSpPr/>
          <p:nvPr/>
        </p:nvSpPr>
        <p:spPr>
          <a:xfrm>
            <a:off x="2103824"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Profile</a:t>
            </a:r>
          </a:p>
        </p:txBody>
      </p:sp>
      <p:sp>
        <p:nvSpPr>
          <p:cNvPr id="12" name="Rounded Rectangle 11"/>
          <p:cNvSpPr/>
          <p:nvPr/>
        </p:nvSpPr>
        <p:spPr>
          <a:xfrm>
            <a:off x="4235708"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Advice</a:t>
            </a:r>
            <a:endParaRPr lang="en-US" sz="2400" dirty="0">
              <a:solidFill>
                <a:schemeClr val="accent1"/>
              </a:solidFill>
            </a:endParaRPr>
          </a:p>
        </p:txBody>
      </p:sp>
      <p:sp>
        <p:nvSpPr>
          <p:cNvPr id="13" name="Rounded Rectangle 12"/>
          <p:cNvSpPr/>
          <p:nvPr/>
        </p:nvSpPr>
        <p:spPr>
          <a:xfrm>
            <a:off x="6367592"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Re-Balance</a:t>
            </a:r>
            <a:endParaRPr lang="en-US" sz="2400" dirty="0">
              <a:solidFill>
                <a:schemeClr val="accent1"/>
              </a:solidFill>
            </a:endParaRPr>
          </a:p>
        </p:txBody>
      </p:sp>
      <p:sp>
        <p:nvSpPr>
          <p:cNvPr id="14" name="Rounded Rectangle 13"/>
          <p:cNvSpPr/>
          <p:nvPr/>
        </p:nvSpPr>
        <p:spPr>
          <a:xfrm>
            <a:off x="8499475"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Indexing</a:t>
            </a:r>
          </a:p>
        </p:txBody>
      </p:sp>
      <p:sp>
        <p:nvSpPr>
          <p:cNvPr id="18" name="Rectangle 17"/>
          <p:cNvSpPr/>
          <p:nvPr/>
        </p:nvSpPr>
        <p:spPr>
          <a:xfrm>
            <a:off x="1999977" y="6591841"/>
            <a:ext cx="8363272" cy="276999"/>
          </a:xfrm>
          <a:prstGeom prst="rect">
            <a:avLst/>
          </a:prstGeom>
        </p:spPr>
        <p:txBody>
          <a:bodyPr wrap="square">
            <a:spAutoFit/>
          </a:bodyPr>
          <a:lstStyle/>
          <a:p>
            <a:pPr eaLnBrk="1" hangingPunct="1"/>
            <a:r>
              <a:rPr lang="en-US" altLang="zh-TW" sz="1200">
                <a:solidFill>
                  <a:schemeClr val="bg1">
                    <a:lumMod val="75000"/>
                  </a:schemeClr>
                </a:solidFill>
              </a:rPr>
              <a:t>Source: Paolo </a:t>
            </a:r>
            <a:r>
              <a:rPr lang="en-US" altLang="zh-TW" sz="1200" dirty="0" err="1">
                <a:solidFill>
                  <a:schemeClr val="bg1">
                    <a:lumMod val="75000"/>
                  </a:schemeClr>
                </a:solidFill>
              </a:rPr>
              <a:t>Sironi</a:t>
            </a:r>
            <a:r>
              <a:rPr lang="en-US" altLang="zh-TW" sz="1200" dirty="0">
                <a:solidFill>
                  <a:schemeClr val="bg1">
                    <a:lumMod val="75000"/>
                  </a:schemeClr>
                </a:solidFill>
              </a:rPr>
              <a:t> (2016), “</a:t>
            </a:r>
            <a:r>
              <a:rPr lang="en-US" altLang="zh-TW" sz="1200" dirty="0" err="1">
                <a:solidFill>
                  <a:schemeClr val="bg1">
                    <a:lumMod val="75000"/>
                  </a:schemeClr>
                </a:solidFill>
              </a:rPr>
              <a:t>FinTech</a:t>
            </a:r>
            <a:r>
              <a:rPr lang="en-US" altLang="zh-TW" sz="1200" dirty="0">
                <a:solidFill>
                  <a:schemeClr val="bg1">
                    <a:lumMod val="75000"/>
                  </a:schemeClr>
                </a:solidFill>
              </a:rPr>
              <a:t> Innovation: From </a:t>
            </a:r>
            <a:r>
              <a:rPr lang="en-US" altLang="zh-TW" sz="1200" dirty="0" err="1">
                <a:solidFill>
                  <a:schemeClr val="bg1">
                    <a:lumMod val="75000"/>
                  </a:schemeClr>
                </a:solidFill>
              </a:rPr>
              <a:t>Robo</a:t>
            </a:r>
            <a:r>
              <a:rPr lang="en-US" altLang="zh-TW" sz="1200" dirty="0">
                <a:solidFill>
                  <a:schemeClr val="bg1">
                    <a:lumMod val="75000"/>
                  </a:schemeClr>
                </a:solidFill>
              </a:rPr>
              <a:t>-Advisors to Goal Based Investing and Gamification”, Wiley.</a:t>
            </a:r>
          </a:p>
        </p:txBody>
      </p:sp>
    </p:spTree>
    <p:extLst>
      <p:ext uri="{BB962C8B-B14F-4D97-AF65-F5344CB8AC3E}">
        <p14:creationId xmlns:p14="http://schemas.microsoft.com/office/powerpoint/2010/main" val="276756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Technology-driven </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Financial Industry Development</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76</a:t>
            </a:fld>
            <a:endParaRPr lang="en-US"/>
          </a:p>
        </p:txBody>
      </p:sp>
    </p:spTree>
    <p:extLst>
      <p:ext uri="{BB962C8B-B14F-4D97-AF65-F5344CB8AC3E}">
        <p14:creationId xmlns:p14="http://schemas.microsoft.com/office/powerpoint/2010/main" val="1016270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A439-E169-CD47-93A7-9C6E623CE881}"/>
              </a:ext>
            </a:extLst>
          </p:cNvPr>
          <p:cNvSpPr>
            <a:spLocks noGrp="1"/>
          </p:cNvSpPr>
          <p:nvPr>
            <p:ph type="title"/>
          </p:nvPr>
        </p:nvSpPr>
        <p:spPr>
          <a:xfrm>
            <a:off x="878114" y="40567"/>
            <a:ext cx="10435772" cy="854439"/>
          </a:xfrm>
        </p:spPr>
        <p:txBody>
          <a:bodyPr>
            <a:normAutofit fontScale="90000"/>
          </a:bodyPr>
          <a:lstStyle/>
          <a:p>
            <a:r>
              <a:rPr lang="en-US" dirty="0" err="1">
                <a:solidFill>
                  <a:srgbClr val="FF0000"/>
                </a:solidFill>
              </a:rPr>
              <a:t>FinBrain</a:t>
            </a:r>
            <a:r>
              <a:rPr lang="en-US" dirty="0">
                <a:solidFill>
                  <a:schemeClr val="accent1"/>
                </a:solidFill>
              </a:rPr>
              <a:t>: when </a:t>
            </a:r>
            <a:r>
              <a:rPr lang="en-US" dirty="0">
                <a:solidFill>
                  <a:srgbClr val="FF0000"/>
                </a:solidFill>
              </a:rPr>
              <a:t>Finance</a:t>
            </a:r>
            <a:r>
              <a:rPr lang="en-US" dirty="0">
                <a:solidFill>
                  <a:schemeClr val="accent1"/>
                </a:solidFill>
              </a:rPr>
              <a:t> meets </a:t>
            </a:r>
            <a:r>
              <a:rPr lang="en-US" dirty="0">
                <a:solidFill>
                  <a:srgbClr val="FF0000"/>
                </a:solidFill>
              </a:rPr>
              <a:t>AI 2.0</a:t>
            </a:r>
            <a:br>
              <a:rPr lang="en-US" sz="1600" dirty="0">
                <a:solidFill>
                  <a:schemeClr val="accent1"/>
                </a:solidFill>
              </a:rPr>
            </a:br>
            <a:r>
              <a:rPr lang="en-US" sz="1600" dirty="0">
                <a:solidFill>
                  <a:schemeClr val="accent1"/>
                </a:solidFill>
              </a:rPr>
              <a:t>(Zheng et al., 2019)</a:t>
            </a:r>
          </a:p>
        </p:txBody>
      </p:sp>
      <p:sp>
        <p:nvSpPr>
          <p:cNvPr id="4" name="Slide Number Placeholder 3">
            <a:extLst>
              <a:ext uri="{FF2B5EF4-FFF2-40B4-BE49-F238E27FC236}">
                <a16:creationId xmlns:a16="http://schemas.microsoft.com/office/drawing/2014/main" id="{7E861BE1-42EA-4543-8822-8EDCE3F699D5}"/>
              </a:ext>
            </a:extLst>
          </p:cNvPr>
          <p:cNvSpPr>
            <a:spLocks noGrp="1"/>
          </p:cNvSpPr>
          <p:nvPr>
            <p:ph type="sldNum" sz="quarter" idx="12"/>
          </p:nvPr>
        </p:nvSpPr>
        <p:spPr/>
        <p:txBody>
          <a:bodyPr/>
          <a:lstStyle/>
          <a:p>
            <a:fld id="{5424488C-161F-514B-8FF5-CF5173A03E8D}" type="slidenum">
              <a:rPr lang="en-US" smtClean="0"/>
              <a:t>77</a:t>
            </a:fld>
            <a:endParaRPr lang="en-US"/>
          </a:p>
        </p:txBody>
      </p:sp>
      <p:pic>
        <p:nvPicPr>
          <p:cNvPr id="6" name="Picture 5">
            <a:extLst>
              <a:ext uri="{FF2B5EF4-FFF2-40B4-BE49-F238E27FC236}">
                <a16:creationId xmlns:a16="http://schemas.microsoft.com/office/drawing/2014/main" id="{E84E95A2-ADEB-5947-997C-2705005CAE9E}"/>
              </a:ext>
            </a:extLst>
          </p:cNvPr>
          <p:cNvPicPr>
            <a:picLocks noChangeAspect="1"/>
          </p:cNvPicPr>
          <p:nvPr/>
        </p:nvPicPr>
        <p:blipFill>
          <a:blip r:embed="rId2"/>
          <a:stretch>
            <a:fillRect/>
          </a:stretch>
        </p:blipFill>
        <p:spPr>
          <a:xfrm>
            <a:off x="1694018" y="854440"/>
            <a:ext cx="8834840" cy="5616907"/>
          </a:xfrm>
          <a:prstGeom prst="rect">
            <a:avLst/>
          </a:prstGeom>
        </p:spPr>
      </p:pic>
      <p:sp>
        <p:nvSpPr>
          <p:cNvPr id="8" name="TextBox 7">
            <a:extLst>
              <a:ext uri="{FF2B5EF4-FFF2-40B4-BE49-F238E27FC236}">
                <a16:creationId xmlns:a16="http://schemas.microsoft.com/office/drawing/2014/main" id="{9B222AF5-45CF-9D40-986F-4C2F81F30920}"/>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907407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D277-9A21-C848-BD06-8B3C32C81756}"/>
              </a:ext>
            </a:extLst>
          </p:cNvPr>
          <p:cNvSpPr>
            <a:spLocks noGrp="1"/>
          </p:cNvSpPr>
          <p:nvPr>
            <p:ph type="title"/>
          </p:nvPr>
        </p:nvSpPr>
        <p:spPr/>
        <p:txBody>
          <a:bodyPr>
            <a:noAutofit/>
          </a:bodyPr>
          <a:lstStyle/>
          <a:p>
            <a:r>
              <a:rPr lang="en-US" sz="8800" dirty="0">
                <a:solidFill>
                  <a:srgbClr val="FF0000"/>
                </a:solidFill>
              </a:rPr>
              <a:t>AI 2.0</a:t>
            </a:r>
          </a:p>
        </p:txBody>
      </p:sp>
      <p:sp>
        <p:nvSpPr>
          <p:cNvPr id="3" name="Content Placeholder 2">
            <a:extLst>
              <a:ext uri="{FF2B5EF4-FFF2-40B4-BE49-F238E27FC236}">
                <a16:creationId xmlns:a16="http://schemas.microsoft.com/office/drawing/2014/main" id="{54B6F12A-C72D-CE48-9E10-787004BD807D}"/>
              </a:ext>
            </a:extLst>
          </p:cNvPr>
          <p:cNvSpPr>
            <a:spLocks noGrp="1"/>
          </p:cNvSpPr>
          <p:nvPr>
            <p:ph idx="1"/>
          </p:nvPr>
        </p:nvSpPr>
        <p:spPr>
          <a:xfrm>
            <a:off x="1981200" y="1791730"/>
            <a:ext cx="8229600" cy="4448432"/>
          </a:xfrm>
        </p:spPr>
        <p:txBody>
          <a:bodyPr>
            <a:normAutofit/>
          </a:bodyPr>
          <a:lstStyle/>
          <a:p>
            <a:pPr marL="0" indent="0" algn="ctr">
              <a:buNone/>
            </a:pPr>
            <a:r>
              <a:rPr lang="en-US" sz="4400" dirty="0"/>
              <a:t>a new generation of AI </a:t>
            </a:r>
            <a:br>
              <a:rPr lang="en-US" sz="4400" dirty="0"/>
            </a:br>
            <a:r>
              <a:rPr lang="en-US" sz="4400" dirty="0"/>
              <a:t>based on the </a:t>
            </a:r>
            <a:br>
              <a:rPr lang="en-US" sz="4400" dirty="0"/>
            </a:br>
            <a:r>
              <a:rPr lang="en-US" sz="4400" dirty="0"/>
              <a:t>novel information environment of </a:t>
            </a:r>
            <a:br>
              <a:rPr lang="en-US" sz="4400" dirty="0"/>
            </a:br>
            <a:r>
              <a:rPr lang="en-US" sz="4400" dirty="0"/>
              <a:t>major changes and </a:t>
            </a:r>
            <a:br>
              <a:rPr lang="en-US" sz="4400" dirty="0"/>
            </a:br>
            <a:r>
              <a:rPr lang="en-US" sz="4400" dirty="0"/>
              <a:t>the development of </a:t>
            </a:r>
          </a:p>
          <a:p>
            <a:pPr marL="0" indent="0" algn="ctr">
              <a:buNone/>
            </a:pPr>
            <a:r>
              <a:rPr lang="en-US" sz="4400" dirty="0"/>
              <a:t>new goals.</a:t>
            </a:r>
          </a:p>
        </p:txBody>
      </p:sp>
      <p:sp>
        <p:nvSpPr>
          <p:cNvPr id="4" name="Slide Number Placeholder 3">
            <a:extLst>
              <a:ext uri="{FF2B5EF4-FFF2-40B4-BE49-F238E27FC236}">
                <a16:creationId xmlns:a16="http://schemas.microsoft.com/office/drawing/2014/main" id="{C876D8AD-BD31-E942-AB68-B16E9CE06406}"/>
              </a:ext>
            </a:extLst>
          </p:cNvPr>
          <p:cNvSpPr>
            <a:spLocks noGrp="1"/>
          </p:cNvSpPr>
          <p:nvPr>
            <p:ph type="sldNum" sz="quarter" idx="12"/>
          </p:nvPr>
        </p:nvSpPr>
        <p:spPr/>
        <p:txBody>
          <a:bodyPr/>
          <a:lstStyle/>
          <a:p>
            <a:fld id="{5424488C-161F-514B-8FF5-CF5173A03E8D}" type="slidenum">
              <a:rPr lang="en-US" smtClean="0"/>
              <a:t>78</a:t>
            </a:fld>
            <a:endParaRPr lang="en-US"/>
          </a:p>
        </p:txBody>
      </p:sp>
      <p:sp>
        <p:nvSpPr>
          <p:cNvPr id="5" name="Rectangle 4">
            <a:extLst>
              <a:ext uri="{FF2B5EF4-FFF2-40B4-BE49-F238E27FC236}">
                <a16:creationId xmlns:a16="http://schemas.microsoft.com/office/drawing/2014/main" id="{E274A080-3960-2B40-BC08-DE1ED7FA87DF}"/>
              </a:ext>
            </a:extLst>
          </p:cNvPr>
          <p:cNvSpPr/>
          <p:nvPr/>
        </p:nvSpPr>
        <p:spPr>
          <a:xfrm>
            <a:off x="3285343" y="6558777"/>
            <a:ext cx="6318355" cy="276999"/>
          </a:xfrm>
          <a:prstGeom prst="rect">
            <a:avLst/>
          </a:prstGeom>
        </p:spPr>
        <p:txBody>
          <a:bodyPr wrap="square">
            <a:spAutoFit/>
          </a:bodyPr>
          <a:lstStyle/>
          <a:p>
            <a:r>
              <a:rPr lang="en-US" sz="1200" dirty="0" err="1">
                <a:solidFill>
                  <a:schemeClr val="bg1">
                    <a:lumMod val="75000"/>
                  </a:schemeClr>
                </a:solidFill>
              </a:rPr>
              <a:t>Yunhe</a:t>
            </a:r>
            <a:r>
              <a:rPr lang="en-US" sz="1200" dirty="0">
                <a:solidFill>
                  <a:schemeClr val="bg1">
                    <a:lumMod val="75000"/>
                  </a:schemeClr>
                </a:solidFill>
              </a:rPr>
              <a:t> Pan (2016),  "Heading toward artificial intelligence 2.0." Engineering 2, no. 4, 409-413.</a:t>
            </a:r>
          </a:p>
        </p:txBody>
      </p:sp>
    </p:spTree>
    <p:extLst>
      <p:ext uri="{BB962C8B-B14F-4D97-AF65-F5344CB8AC3E}">
        <p14:creationId xmlns:p14="http://schemas.microsoft.com/office/powerpoint/2010/main" val="3284301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131-540C-824D-8822-13A0998BFB73}"/>
              </a:ext>
            </a:extLst>
          </p:cNvPr>
          <p:cNvSpPr>
            <a:spLocks noGrp="1"/>
          </p:cNvSpPr>
          <p:nvPr>
            <p:ph type="title"/>
          </p:nvPr>
        </p:nvSpPr>
        <p:spPr>
          <a:xfrm>
            <a:off x="1981200" y="1"/>
            <a:ext cx="8229600" cy="1177635"/>
          </a:xfrm>
        </p:spPr>
        <p:txBody>
          <a:bodyPr>
            <a:noAutofit/>
          </a:bodyPr>
          <a:lstStyle/>
          <a:p>
            <a:r>
              <a:rPr lang="en-US" sz="4000" dirty="0">
                <a:solidFill>
                  <a:schemeClr val="accent1"/>
                </a:solidFill>
              </a:rPr>
              <a:t>Technology-driven </a:t>
            </a:r>
            <a:br>
              <a:rPr lang="en-US" sz="4000" dirty="0">
                <a:solidFill>
                  <a:schemeClr val="accent1"/>
                </a:solidFill>
              </a:rPr>
            </a:br>
            <a:r>
              <a:rPr lang="en-US" sz="4000" dirty="0">
                <a:solidFill>
                  <a:schemeClr val="accent1"/>
                </a:solidFill>
              </a:rPr>
              <a:t>Financial Industry Development</a:t>
            </a:r>
          </a:p>
        </p:txBody>
      </p:sp>
      <p:graphicFrame>
        <p:nvGraphicFramePr>
          <p:cNvPr id="5" name="Content Placeholder 4">
            <a:extLst>
              <a:ext uri="{FF2B5EF4-FFF2-40B4-BE49-F238E27FC236}">
                <a16:creationId xmlns:a16="http://schemas.microsoft.com/office/drawing/2014/main" id="{3B5BD48D-1219-8C44-9F98-5093EBAB40F1}"/>
              </a:ext>
            </a:extLst>
          </p:cNvPr>
          <p:cNvGraphicFramePr>
            <a:graphicFrameLocks noGrp="1"/>
          </p:cNvGraphicFramePr>
          <p:nvPr>
            <p:ph idx="1"/>
          </p:nvPr>
        </p:nvGraphicFramePr>
        <p:xfrm>
          <a:off x="1741360" y="1405325"/>
          <a:ext cx="8761748" cy="4920524"/>
        </p:xfrm>
        <a:graphic>
          <a:graphicData uri="http://schemas.openxmlformats.org/drawingml/2006/table">
            <a:tbl>
              <a:tblPr firstRow="1" bandRow="1">
                <a:tableStyleId>{5C22544A-7EE6-4342-B048-85BDC9FD1C3A}</a:tableStyleId>
              </a:tblPr>
              <a:tblGrid>
                <a:gridCol w="1907156">
                  <a:extLst>
                    <a:ext uri="{9D8B030D-6E8A-4147-A177-3AD203B41FA5}">
                      <a16:colId xmlns:a16="http://schemas.microsoft.com/office/drawing/2014/main" val="924378679"/>
                    </a:ext>
                  </a:extLst>
                </a:gridCol>
                <a:gridCol w="1595947">
                  <a:extLst>
                    <a:ext uri="{9D8B030D-6E8A-4147-A177-3AD203B41FA5}">
                      <a16:colId xmlns:a16="http://schemas.microsoft.com/office/drawing/2014/main" val="3396896072"/>
                    </a:ext>
                  </a:extLst>
                </a:gridCol>
                <a:gridCol w="2138569">
                  <a:extLst>
                    <a:ext uri="{9D8B030D-6E8A-4147-A177-3AD203B41FA5}">
                      <a16:colId xmlns:a16="http://schemas.microsoft.com/office/drawing/2014/main" val="2771382265"/>
                    </a:ext>
                  </a:extLst>
                </a:gridCol>
                <a:gridCol w="1367726">
                  <a:extLst>
                    <a:ext uri="{9D8B030D-6E8A-4147-A177-3AD203B41FA5}">
                      <a16:colId xmlns:a16="http://schemas.microsoft.com/office/drawing/2014/main" val="693894521"/>
                    </a:ext>
                  </a:extLst>
                </a:gridCol>
                <a:gridCol w="1752350">
                  <a:extLst>
                    <a:ext uri="{9D8B030D-6E8A-4147-A177-3AD203B41FA5}">
                      <a16:colId xmlns:a16="http://schemas.microsoft.com/office/drawing/2014/main" val="531093379"/>
                    </a:ext>
                  </a:extLst>
                </a:gridCol>
              </a:tblGrid>
              <a:tr h="1492030">
                <a:tc>
                  <a:txBody>
                    <a:bodyPr/>
                    <a:lstStyle/>
                    <a:p>
                      <a:r>
                        <a:rPr lang="en-US" sz="2200" dirty="0"/>
                        <a:t>Development stage</a:t>
                      </a:r>
                    </a:p>
                  </a:txBody>
                  <a:tcPr/>
                </a:tc>
                <a:tc>
                  <a:txBody>
                    <a:bodyPr/>
                    <a:lstStyle/>
                    <a:p>
                      <a:r>
                        <a:rPr lang="en-US" sz="2200" dirty="0"/>
                        <a:t>Driving technology </a:t>
                      </a:r>
                    </a:p>
                  </a:txBody>
                  <a:tcPr/>
                </a:tc>
                <a:tc>
                  <a:txBody>
                    <a:bodyPr/>
                    <a:lstStyle/>
                    <a:p>
                      <a:r>
                        <a:rPr lang="en-US" sz="2200" dirty="0"/>
                        <a:t>Main landscape</a:t>
                      </a:r>
                    </a:p>
                  </a:txBody>
                  <a:tcPr/>
                </a:tc>
                <a:tc>
                  <a:txBody>
                    <a:bodyPr/>
                    <a:lstStyle/>
                    <a:p>
                      <a:r>
                        <a:rPr lang="en-US" sz="2200" dirty="0"/>
                        <a:t>Inclusive finance</a:t>
                      </a:r>
                    </a:p>
                  </a:txBody>
                  <a:tcPr/>
                </a:tc>
                <a:tc>
                  <a:txBody>
                    <a:bodyPr/>
                    <a:lstStyle/>
                    <a:p>
                      <a:r>
                        <a:rPr lang="en-US" sz="2200" dirty="0"/>
                        <a:t>Relationship between technology and finance</a:t>
                      </a:r>
                    </a:p>
                  </a:txBody>
                  <a:tcPr/>
                </a:tc>
                <a:extLst>
                  <a:ext uri="{0D108BD9-81ED-4DB2-BD59-A6C34878D82A}">
                    <a16:rowId xmlns:a16="http://schemas.microsoft.com/office/drawing/2014/main" val="759677611"/>
                  </a:ext>
                </a:extLst>
              </a:tr>
              <a:tr h="666652">
                <a:tc>
                  <a:txBody>
                    <a:bodyPr/>
                    <a:lstStyle/>
                    <a:p>
                      <a:r>
                        <a:rPr lang="en-US" dirty="0"/>
                        <a:t>Fintech 1.0 (financial IT)</a:t>
                      </a:r>
                    </a:p>
                  </a:txBody>
                  <a:tcPr/>
                </a:tc>
                <a:tc>
                  <a:txBody>
                    <a:bodyPr/>
                    <a:lstStyle/>
                    <a:p>
                      <a:r>
                        <a:rPr lang="en-US" dirty="0"/>
                        <a:t>Computer</a:t>
                      </a:r>
                    </a:p>
                  </a:txBody>
                  <a:tcPr/>
                </a:tc>
                <a:tc>
                  <a:txBody>
                    <a:bodyPr/>
                    <a:lstStyle/>
                    <a:p>
                      <a:r>
                        <a:rPr lang="en-US" dirty="0"/>
                        <a:t>Credit card, ATM, and CRMS</a:t>
                      </a:r>
                    </a:p>
                  </a:txBody>
                  <a:tcPr/>
                </a:tc>
                <a:tc>
                  <a:txBody>
                    <a:bodyPr/>
                    <a:lstStyle/>
                    <a:p>
                      <a:r>
                        <a:rPr lang="en-US" dirty="0"/>
                        <a:t>Low</a:t>
                      </a:r>
                    </a:p>
                  </a:txBody>
                  <a:tcPr/>
                </a:tc>
                <a:tc>
                  <a:txBody>
                    <a:bodyPr/>
                    <a:lstStyle/>
                    <a:p>
                      <a:r>
                        <a:rPr lang="en-US" dirty="0"/>
                        <a:t>Technology as a tool</a:t>
                      </a:r>
                    </a:p>
                  </a:txBody>
                  <a:tcPr/>
                </a:tc>
                <a:extLst>
                  <a:ext uri="{0D108BD9-81ED-4DB2-BD59-A6C34878D82A}">
                    <a16:rowId xmlns:a16="http://schemas.microsoft.com/office/drawing/2014/main" val="1291865573"/>
                  </a:ext>
                </a:extLst>
              </a:tr>
              <a:tr h="1523775">
                <a:tc>
                  <a:txBody>
                    <a:bodyPr/>
                    <a:lstStyle/>
                    <a:p>
                      <a:r>
                        <a:rPr lang="en-US" dirty="0"/>
                        <a:t>Fintech 2.0 (Internet finance)</a:t>
                      </a:r>
                    </a:p>
                  </a:txBody>
                  <a:tcPr/>
                </a:tc>
                <a:tc>
                  <a:txBody>
                    <a:bodyPr/>
                    <a:lstStyle/>
                    <a:p>
                      <a:r>
                        <a:rPr lang="en-US" dirty="0"/>
                        <a:t>Mobile Internet</a:t>
                      </a:r>
                    </a:p>
                  </a:txBody>
                  <a:tcPr/>
                </a:tc>
                <a:tc>
                  <a:txBody>
                    <a:bodyPr/>
                    <a:lstStyle/>
                    <a:p>
                      <a:r>
                        <a:rPr lang="en-US" dirty="0"/>
                        <a:t>Marketplace lending, third-party payment, crowdfunding, and Internet insurance</a:t>
                      </a:r>
                    </a:p>
                  </a:txBody>
                  <a:tcPr/>
                </a:tc>
                <a:tc>
                  <a:txBody>
                    <a:bodyPr/>
                    <a:lstStyle/>
                    <a:p>
                      <a:r>
                        <a:rPr lang="en-US" dirty="0"/>
                        <a:t>Medium</a:t>
                      </a:r>
                    </a:p>
                  </a:txBody>
                  <a:tcPr/>
                </a:tc>
                <a:tc>
                  <a:txBody>
                    <a:bodyPr/>
                    <a:lstStyle/>
                    <a:p>
                      <a:r>
                        <a:rPr lang="en-US" dirty="0"/>
                        <a:t>Technology-driven change</a:t>
                      </a:r>
                    </a:p>
                  </a:txBody>
                  <a:tcPr/>
                </a:tc>
                <a:extLst>
                  <a:ext uri="{0D108BD9-81ED-4DB2-BD59-A6C34878D82A}">
                    <a16:rowId xmlns:a16="http://schemas.microsoft.com/office/drawing/2014/main" val="2787694602"/>
                  </a:ext>
                </a:extLst>
              </a:tr>
              <a:tr h="1238067">
                <a:tc>
                  <a:txBody>
                    <a:bodyPr/>
                    <a:lstStyle/>
                    <a:p>
                      <a:r>
                        <a:rPr lang="en-US" dirty="0">
                          <a:solidFill>
                            <a:srgbClr val="FF0000"/>
                          </a:solidFill>
                        </a:rPr>
                        <a:t>Fintech 3.0 (financial intelligence)</a:t>
                      </a:r>
                    </a:p>
                  </a:txBody>
                  <a:tcPr/>
                </a:tc>
                <a:tc>
                  <a:txBody>
                    <a:bodyPr/>
                    <a:lstStyle/>
                    <a:p>
                      <a:r>
                        <a:rPr lang="en-US" dirty="0">
                          <a:solidFill>
                            <a:srgbClr val="FF0000"/>
                          </a:solidFill>
                        </a:rPr>
                        <a:t>AI, Big Data, Cloud Computing, Blockchain</a:t>
                      </a:r>
                    </a:p>
                  </a:txBody>
                  <a:tcPr/>
                </a:tc>
                <a:tc>
                  <a:txBody>
                    <a:bodyPr/>
                    <a:lstStyle/>
                    <a:p>
                      <a:r>
                        <a:rPr lang="en-US" dirty="0">
                          <a:solidFill>
                            <a:srgbClr val="FF0000"/>
                          </a:solidFill>
                        </a:rPr>
                        <a:t>Intelligent finance</a:t>
                      </a:r>
                    </a:p>
                  </a:txBody>
                  <a:tcPr/>
                </a:tc>
                <a:tc>
                  <a:txBody>
                    <a:bodyPr/>
                    <a:lstStyle/>
                    <a:p>
                      <a:r>
                        <a:rPr lang="en-US" dirty="0">
                          <a:solidFill>
                            <a:srgbClr val="FF0000"/>
                          </a:solidFill>
                        </a:rPr>
                        <a:t>High</a:t>
                      </a:r>
                    </a:p>
                  </a:txBody>
                  <a:tcPr/>
                </a:tc>
                <a:tc>
                  <a:txBody>
                    <a:bodyPr/>
                    <a:lstStyle/>
                    <a:p>
                      <a:r>
                        <a:rPr lang="en-US" dirty="0">
                          <a:solidFill>
                            <a:srgbClr val="FF0000"/>
                          </a:solidFill>
                        </a:rPr>
                        <a:t>Deep fusion</a:t>
                      </a:r>
                    </a:p>
                  </a:txBody>
                  <a:tcPr/>
                </a:tc>
                <a:extLst>
                  <a:ext uri="{0D108BD9-81ED-4DB2-BD59-A6C34878D82A}">
                    <a16:rowId xmlns:a16="http://schemas.microsoft.com/office/drawing/2014/main" val="1711193701"/>
                  </a:ext>
                </a:extLst>
              </a:tr>
            </a:tbl>
          </a:graphicData>
        </a:graphic>
      </p:graphicFrame>
      <p:sp>
        <p:nvSpPr>
          <p:cNvPr id="4" name="Slide Number Placeholder 3">
            <a:extLst>
              <a:ext uri="{FF2B5EF4-FFF2-40B4-BE49-F238E27FC236}">
                <a16:creationId xmlns:a16="http://schemas.microsoft.com/office/drawing/2014/main" id="{0CABEC74-490E-C643-9452-FEFBDD2BF153}"/>
              </a:ext>
            </a:extLst>
          </p:cNvPr>
          <p:cNvSpPr>
            <a:spLocks noGrp="1"/>
          </p:cNvSpPr>
          <p:nvPr>
            <p:ph type="sldNum" sz="quarter" idx="12"/>
          </p:nvPr>
        </p:nvSpPr>
        <p:spPr/>
        <p:txBody>
          <a:bodyPr/>
          <a:lstStyle/>
          <a:p>
            <a:fld id="{5424488C-161F-514B-8FF5-CF5173A03E8D}" type="slidenum">
              <a:rPr lang="en-US" smtClean="0"/>
              <a:t>79</a:t>
            </a:fld>
            <a:endParaRPr lang="en-US"/>
          </a:p>
        </p:txBody>
      </p:sp>
      <p:sp>
        <p:nvSpPr>
          <p:cNvPr id="7" name="TextBox 6">
            <a:extLst>
              <a:ext uri="{FF2B5EF4-FFF2-40B4-BE49-F238E27FC236}">
                <a16:creationId xmlns:a16="http://schemas.microsoft.com/office/drawing/2014/main" id="{050DB00E-96D2-C440-8AC3-B2E1F692F669}"/>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235583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567884" y="215430"/>
            <a:ext cx="9056232" cy="6427140"/>
          </a:xfrm>
        </p:spPr>
        <p:txBody>
          <a:bodyPr>
            <a:normAutofit/>
          </a:bodyPr>
          <a:lstStyle/>
          <a:p>
            <a:r>
              <a:rPr lang="en-US" altLang="zh-TW" sz="13000" dirty="0">
                <a:solidFill>
                  <a:srgbClr val="C00000"/>
                </a:solidFill>
                <a:ea typeface="Heiti TC Medium" pitchFamily="2" charset="-128"/>
                <a:cs typeface="Arial" panose="020B0604020202020204" pitchFamily="34" charset="0"/>
              </a:rPr>
              <a:t>AI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in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FinTech</a:t>
            </a:r>
            <a:endParaRPr lang="en-US" sz="13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8</a:t>
            </a:fld>
            <a:endParaRPr lang="en-US"/>
          </a:p>
        </p:txBody>
      </p:sp>
    </p:spTree>
    <p:extLst>
      <p:ext uri="{BB962C8B-B14F-4D97-AF65-F5344CB8AC3E}">
        <p14:creationId xmlns:p14="http://schemas.microsoft.com/office/powerpoint/2010/main" val="1074641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4"/>
            <a:ext cx="11222181" cy="667001"/>
          </a:xfrm>
        </p:spPr>
        <p:txBody>
          <a:bodyPr>
            <a:normAutofit fontScale="90000"/>
          </a:bodyPr>
          <a:lstStyle/>
          <a:p>
            <a:r>
              <a:rPr lang="en-US" dirty="0"/>
              <a:t>Artificial Intelligence in the Financial Markets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25DF816D-87D9-297B-9267-30A1748E4D74}"/>
              </a:ext>
            </a:extLst>
          </p:cNvPr>
          <p:cNvPicPr/>
          <p:nvPr/>
        </p:nvPicPr>
        <p:blipFill>
          <a:blip r:embed="rId2"/>
          <a:stretch/>
        </p:blipFill>
        <p:spPr>
          <a:xfrm>
            <a:off x="2967790" y="851640"/>
            <a:ext cx="6079084" cy="5710603"/>
          </a:xfrm>
          <a:prstGeom prst="rect">
            <a:avLst/>
          </a:prstGeom>
          <a:ln>
            <a:noFill/>
          </a:ln>
        </p:spPr>
      </p:pic>
    </p:spTree>
    <p:extLst>
      <p:ext uri="{BB962C8B-B14F-4D97-AF65-F5344CB8AC3E}">
        <p14:creationId xmlns:p14="http://schemas.microsoft.com/office/powerpoint/2010/main" val="198213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AI in Managerial Blind Spots: </a:t>
            </a:r>
            <a:br>
              <a:rPr lang="en-US" dirty="0"/>
            </a:br>
            <a:r>
              <a:rPr lang="en-US" sz="4200" dirty="0"/>
              <a:t>Unknown Knowns and Unknown Unknowns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6" name="TextBox 5">
            <a:extLst>
              <a:ext uri="{FF2B5EF4-FFF2-40B4-BE49-F238E27FC236}">
                <a16:creationId xmlns:a16="http://schemas.microsoft.com/office/drawing/2014/main" id="{AEE718E7-B3A3-DF74-3D34-710DBA9814A5}"/>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55BDBD1B-2967-60FE-2F43-9EB55A8839CE}"/>
              </a:ext>
            </a:extLst>
          </p:cNvPr>
          <p:cNvPicPr/>
          <p:nvPr/>
        </p:nvPicPr>
        <p:blipFill>
          <a:blip r:embed="rId2"/>
          <a:stretch/>
        </p:blipFill>
        <p:spPr>
          <a:xfrm>
            <a:off x="2665884" y="1502489"/>
            <a:ext cx="6860230" cy="5029080"/>
          </a:xfrm>
          <a:prstGeom prst="rect">
            <a:avLst/>
          </a:prstGeom>
          <a:ln>
            <a:noFill/>
          </a:ln>
        </p:spPr>
      </p:pic>
    </p:spTree>
    <p:extLst>
      <p:ext uri="{BB962C8B-B14F-4D97-AF65-F5344CB8AC3E}">
        <p14:creationId xmlns:p14="http://schemas.microsoft.com/office/powerpoint/2010/main" val="4708352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Green Finance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82</a:t>
            </a:fld>
            <a:endParaRPr lang="en-US"/>
          </a:p>
        </p:txBody>
      </p:sp>
    </p:spTree>
    <p:extLst>
      <p:ext uri="{BB962C8B-B14F-4D97-AF65-F5344CB8AC3E}">
        <p14:creationId xmlns:p14="http://schemas.microsoft.com/office/powerpoint/2010/main" val="62652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000125" y="215430"/>
            <a:ext cx="1015967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Sustainability</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Innovation</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83</a:t>
            </a:fld>
            <a:endParaRPr lang="en-US"/>
          </a:p>
        </p:txBody>
      </p:sp>
    </p:spTree>
    <p:extLst>
      <p:ext uri="{BB962C8B-B14F-4D97-AF65-F5344CB8AC3E}">
        <p14:creationId xmlns:p14="http://schemas.microsoft.com/office/powerpoint/2010/main" val="2782732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a:t>
            </a:r>
          </a:p>
        </p:txBody>
      </p:sp>
      <p:pic>
        <p:nvPicPr>
          <p:cNvPr id="6" name="Content Placeholder 5">
            <a:extLst>
              <a:ext uri="{FF2B5EF4-FFF2-40B4-BE49-F238E27FC236}">
                <a16:creationId xmlns:a16="http://schemas.microsoft.com/office/drawing/2014/main" id="{EF0A6639-4C55-814F-0841-6DAE809539F4}"/>
              </a:ext>
            </a:extLst>
          </p:cNvPr>
          <p:cNvPicPr>
            <a:picLocks noGrp="1" noChangeAspect="1"/>
          </p:cNvPicPr>
          <p:nvPr>
            <p:ph idx="1"/>
          </p:nvPr>
        </p:nvPicPr>
        <p:blipFill>
          <a:blip r:embed="rId2"/>
          <a:stretch>
            <a:fillRect/>
          </a:stretch>
        </p:blipFill>
        <p:spPr>
          <a:xfrm>
            <a:off x="257415" y="917957"/>
            <a:ext cx="1828800" cy="1828800"/>
          </a:xfrm>
        </p:spPr>
      </p:pic>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84</a:t>
            </a:fld>
            <a:endParaRPr lang="en-US"/>
          </a:p>
        </p:txBody>
      </p:sp>
      <p:pic>
        <p:nvPicPr>
          <p:cNvPr id="8" name="Picture 7">
            <a:extLst>
              <a:ext uri="{FF2B5EF4-FFF2-40B4-BE49-F238E27FC236}">
                <a16:creationId xmlns:a16="http://schemas.microsoft.com/office/drawing/2014/main" id="{0FBE3DD3-C332-0F08-6A8D-50EFD37CB5A0}"/>
              </a:ext>
            </a:extLst>
          </p:cNvPr>
          <p:cNvPicPr>
            <a:picLocks noChangeAspect="1"/>
          </p:cNvPicPr>
          <p:nvPr/>
        </p:nvPicPr>
        <p:blipFill>
          <a:blip r:embed="rId3"/>
          <a:stretch>
            <a:fillRect/>
          </a:stretch>
        </p:blipFill>
        <p:spPr>
          <a:xfrm>
            <a:off x="2226459" y="917957"/>
            <a:ext cx="1828800" cy="1828800"/>
          </a:xfrm>
          <a:prstGeom prst="rect">
            <a:avLst/>
          </a:prstGeom>
        </p:spPr>
      </p:pic>
      <p:pic>
        <p:nvPicPr>
          <p:cNvPr id="10" name="Picture 9">
            <a:extLst>
              <a:ext uri="{FF2B5EF4-FFF2-40B4-BE49-F238E27FC236}">
                <a16:creationId xmlns:a16="http://schemas.microsoft.com/office/drawing/2014/main" id="{3476EC06-D191-862D-72D1-578C7AEF3985}"/>
              </a:ext>
            </a:extLst>
          </p:cNvPr>
          <p:cNvPicPr>
            <a:picLocks noChangeAspect="1"/>
          </p:cNvPicPr>
          <p:nvPr/>
        </p:nvPicPr>
        <p:blipFill>
          <a:blip r:embed="rId4"/>
          <a:stretch>
            <a:fillRect/>
          </a:stretch>
        </p:blipFill>
        <p:spPr>
          <a:xfrm>
            <a:off x="4195503" y="913290"/>
            <a:ext cx="1828800" cy="1828800"/>
          </a:xfrm>
          <a:prstGeom prst="rect">
            <a:avLst/>
          </a:prstGeom>
        </p:spPr>
      </p:pic>
      <p:pic>
        <p:nvPicPr>
          <p:cNvPr id="12" name="Picture 11">
            <a:extLst>
              <a:ext uri="{FF2B5EF4-FFF2-40B4-BE49-F238E27FC236}">
                <a16:creationId xmlns:a16="http://schemas.microsoft.com/office/drawing/2014/main" id="{A3B876DF-DA69-3294-61EA-FAAF151A91FE}"/>
              </a:ext>
            </a:extLst>
          </p:cNvPr>
          <p:cNvPicPr>
            <a:picLocks noChangeAspect="1"/>
          </p:cNvPicPr>
          <p:nvPr/>
        </p:nvPicPr>
        <p:blipFill>
          <a:blip r:embed="rId5"/>
          <a:stretch>
            <a:fillRect/>
          </a:stretch>
        </p:blipFill>
        <p:spPr>
          <a:xfrm>
            <a:off x="6173882" y="913290"/>
            <a:ext cx="1828800" cy="1828800"/>
          </a:xfrm>
          <a:prstGeom prst="rect">
            <a:avLst/>
          </a:prstGeom>
        </p:spPr>
      </p:pic>
      <p:pic>
        <p:nvPicPr>
          <p:cNvPr id="14" name="Picture 13">
            <a:extLst>
              <a:ext uri="{FF2B5EF4-FFF2-40B4-BE49-F238E27FC236}">
                <a16:creationId xmlns:a16="http://schemas.microsoft.com/office/drawing/2014/main" id="{390B9930-FE79-5C61-4967-E2182A336D59}"/>
              </a:ext>
            </a:extLst>
          </p:cNvPr>
          <p:cNvPicPr>
            <a:picLocks noChangeAspect="1"/>
          </p:cNvPicPr>
          <p:nvPr/>
        </p:nvPicPr>
        <p:blipFill>
          <a:blip r:embed="rId6"/>
          <a:stretch>
            <a:fillRect/>
          </a:stretch>
        </p:blipFill>
        <p:spPr>
          <a:xfrm>
            <a:off x="8152261" y="913290"/>
            <a:ext cx="1828800" cy="1828800"/>
          </a:xfrm>
          <a:prstGeom prst="rect">
            <a:avLst/>
          </a:prstGeom>
        </p:spPr>
      </p:pic>
      <p:pic>
        <p:nvPicPr>
          <p:cNvPr id="16" name="Picture 15">
            <a:extLst>
              <a:ext uri="{FF2B5EF4-FFF2-40B4-BE49-F238E27FC236}">
                <a16:creationId xmlns:a16="http://schemas.microsoft.com/office/drawing/2014/main" id="{FB64708A-53B3-0058-7B91-18BBFA22AC03}"/>
              </a:ext>
            </a:extLst>
          </p:cNvPr>
          <p:cNvPicPr>
            <a:picLocks noChangeAspect="1"/>
          </p:cNvPicPr>
          <p:nvPr/>
        </p:nvPicPr>
        <p:blipFill>
          <a:blip r:embed="rId7"/>
          <a:stretch>
            <a:fillRect/>
          </a:stretch>
        </p:blipFill>
        <p:spPr>
          <a:xfrm>
            <a:off x="10130639" y="913290"/>
            <a:ext cx="1828800" cy="1828800"/>
          </a:xfrm>
          <a:prstGeom prst="rect">
            <a:avLst/>
          </a:prstGeom>
        </p:spPr>
      </p:pic>
      <p:pic>
        <p:nvPicPr>
          <p:cNvPr id="18" name="Picture 17">
            <a:extLst>
              <a:ext uri="{FF2B5EF4-FFF2-40B4-BE49-F238E27FC236}">
                <a16:creationId xmlns:a16="http://schemas.microsoft.com/office/drawing/2014/main" id="{12769E7B-3D9C-DA8A-1B8F-CE53B4F4A865}"/>
              </a:ext>
            </a:extLst>
          </p:cNvPr>
          <p:cNvPicPr>
            <a:picLocks noChangeAspect="1"/>
          </p:cNvPicPr>
          <p:nvPr/>
        </p:nvPicPr>
        <p:blipFill>
          <a:blip r:embed="rId8"/>
          <a:stretch>
            <a:fillRect/>
          </a:stretch>
        </p:blipFill>
        <p:spPr>
          <a:xfrm>
            <a:off x="257415" y="2842031"/>
            <a:ext cx="1828800" cy="1828800"/>
          </a:xfrm>
          <a:prstGeom prst="rect">
            <a:avLst/>
          </a:prstGeom>
        </p:spPr>
      </p:pic>
      <p:pic>
        <p:nvPicPr>
          <p:cNvPr id="20" name="Picture 19">
            <a:extLst>
              <a:ext uri="{FF2B5EF4-FFF2-40B4-BE49-F238E27FC236}">
                <a16:creationId xmlns:a16="http://schemas.microsoft.com/office/drawing/2014/main" id="{17600BA9-07CD-0339-640C-469E6030D4CE}"/>
              </a:ext>
            </a:extLst>
          </p:cNvPr>
          <p:cNvPicPr>
            <a:picLocks noChangeAspect="1"/>
          </p:cNvPicPr>
          <p:nvPr/>
        </p:nvPicPr>
        <p:blipFill>
          <a:blip r:embed="rId9"/>
          <a:stretch>
            <a:fillRect/>
          </a:stretch>
        </p:blipFill>
        <p:spPr>
          <a:xfrm>
            <a:off x="2232060" y="2842031"/>
            <a:ext cx="1828800" cy="1828800"/>
          </a:xfrm>
          <a:prstGeom prst="rect">
            <a:avLst/>
          </a:prstGeom>
        </p:spPr>
      </p:pic>
      <p:pic>
        <p:nvPicPr>
          <p:cNvPr id="22" name="Picture 21">
            <a:extLst>
              <a:ext uri="{FF2B5EF4-FFF2-40B4-BE49-F238E27FC236}">
                <a16:creationId xmlns:a16="http://schemas.microsoft.com/office/drawing/2014/main" id="{F93B3E97-6956-E1C8-FAEF-EEA7382587B9}"/>
              </a:ext>
            </a:extLst>
          </p:cNvPr>
          <p:cNvPicPr>
            <a:picLocks noChangeAspect="1"/>
          </p:cNvPicPr>
          <p:nvPr/>
        </p:nvPicPr>
        <p:blipFill>
          <a:blip r:embed="rId10"/>
          <a:stretch>
            <a:fillRect/>
          </a:stretch>
        </p:blipFill>
        <p:spPr>
          <a:xfrm>
            <a:off x="4206705" y="2842031"/>
            <a:ext cx="1828800" cy="1828800"/>
          </a:xfrm>
          <a:prstGeom prst="rect">
            <a:avLst/>
          </a:prstGeom>
        </p:spPr>
      </p:pic>
      <p:pic>
        <p:nvPicPr>
          <p:cNvPr id="24" name="Picture 23">
            <a:extLst>
              <a:ext uri="{FF2B5EF4-FFF2-40B4-BE49-F238E27FC236}">
                <a16:creationId xmlns:a16="http://schemas.microsoft.com/office/drawing/2014/main" id="{F6740FD7-0C9B-E44D-FA9F-91342EFBA139}"/>
              </a:ext>
            </a:extLst>
          </p:cNvPr>
          <p:cNvPicPr>
            <a:picLocks noChangeAspect="1"/>
          </p:cNvPicPr>
          <p:nvPr/>
        </p:nvPicPr>
        <p:blipFill>
          <a:blip r:embed="rId11"/>
          <a:stretch>
            <a:fillRect/>
          </a:stretch>
        </p:blipFill>
        <p:spPr>
          <a:xfrm>
            <a:off x="6181350" y="2842031"/>
            <a:ext cx="1828800" cy="1828800"/>
          </a:xfrm>
          <a:prstGeom prst="rect">
            <a:avLst/>
          </a:prstGeom>
        </p:spPr>
      </p:pic>
      <p:pic>
        <p:nvPicPr>
          <p:cNvPr id="26" name="Picture 25">
            <a:extLst>
              <a:ext uri="{FF2B5EF4-FFF2-40B4-BE49-F238E27FC236}">
                <a16:creationId xmlns:a16="http://schemas.microsoft.com/office/drawing/2014/main" id="{CB6E7CA3-23E0-B5CE-5595-CD06A7C3AAC4}"/>
              </a:ext>
            </a:extLst>
          </p:cNvPr>
          <p:cNvPicPr>
            <a:picLocks noChangeAspect="1"/>
          </p:cNvPicPr>
          <p:nvPr/>
        </p:nvPicPr>
        <p:blipFill>
          <a:blip r:embed="rId12"/>
          <a:stretch>
            <a:fillRect/>
          </a:stretch>
        </p:blipFill>
        <p:spPr>
          <a:xfrm>
            <a:off x="8155995" y="2842031"/>
            <a:ext cx="1828800" cy="1828800"/>
          </a:xfrm>
          <a:prstGeom prst="rect">
            <a:avLst/>
          </a:prstGeom>
        </p:spPr>
      </p:pic>
      <p:pic>
        <p:nvPicPr>
          <p:cNvPr id="28" name="Picture 27">
            <a:extLst>
              <a:ext uri="{FF2B5EF4-FFF2-40B4-BE49-F238E27FC236}">
                <a16:creationId xmlns:a16="http://schemas.microsoft.com/office/drawing/2014/main" id="{391E183A-63D2-C9F2-87D4-043BE9B3624E}"/>
              </a:ext>
            </a:extLst>
          </p:cNvPr>
          <p:cNvPicPr>
            <a:picLocks noChangeAspect="1"/>
          </p:cNvPicPr>
          <p:nvPr/>
        </p:nvPicPr>
        <p:blipFill>
          <a:blip r:embed="rId13"/>
          <a:stretch>
            <a:fillRect/>
          </a:stretch>
        </p:blipFill>
        <p:spPr>
          <a:xfrm>
            <a:off x="10130639" y="2842031"/>
            <a:ext cx="1828800" cy="1828800"/>
          </a:xfrm>
          <a:prstGeom prst="rect">
            <a:avLst/>
          </a:prstGeom>
        </p:spPr>
      </p:pic>
      <p:pic>
        <p:nvPicPr>
          <p:cNvPr id="30" name="Picture 29">
            <a:extLst>
              <a:ext uri="{FF2B5EF4-FFF2-40B4-BE49-F238E27FC236}">
                <a16:creationId xmlns:a16="http://schemas.microsoft.com/office/drawing/2014/main" id="{59285F5C-C733-2D5D-D88F-CA406019420F}"/>
              </a:ext>
            </a:extLst>
          </p:cNvPr>
          <p:cNvPicPr>
            <a:picLocks noChangeAspect="1"/>
          </p:cNvPicPr>
          <p:nvPr/>
        </p:nvPicPr>
        <p:blipFill>
          <a:blip r:embed="rId14"/>
          <a:stretch>
            <a:fillRect/>
          </a:stretch>
        </p:blipFill>
        <p:spPr>
          <a:xfrm>
            <a:off x="276087" y="4756808"/>
            <a:ext cx="1828800" cy="1828800"/>
          </a:xfrm>
          <a:prstGeom prst="rect">
            <a:avLst/>
          </a:prstGeom>
        </p:spPr>
      </p:pic>
      <p:pic>
        <p:nvPicPr>
          <p:cNvPr id="32" name="Picture 31">
            <a:extLst>
              <a:ext uri="{FF2B5EF4-FFF2-40B4-BE49-F238E27FC236}">
                <a16:creationId xmlns:a16="http://schemas.microsoft.com/office/drawing/2014/main" id="{5454E33B-1565-5230-92A0-D48B27DE9730}"/>
              </a:ext>
            </a:extLst>
          </p:cNvPr>
          <p:cNvPicPr>
            <a:picLocks noChangeAspect="1"/>
          </p:cNvPicPr>
          <p:nvPr/>
        </p:nvPicPr>
        <p:blipFill>
          <a:blip r:embed="rId15"/>
          <a:stretch>
            <a:fillRect/>
          </a:stretch>
        </p:blipFill>
        <p:spPr>
          <a:xfrm>
            <a:off x="2244467" y="4756808"/>
            <a:ext cx="1828800" cy="1828800"/>
          </a:xfrm>
          <a:prstGeom prst="rect">
            <a:avLst/>
          </a:prstGeom>
        </p:spPr>
      </p:pic>
      <p:pic>
        <p:nvPicPr>
          <p:cNvPr id="34" name="Picture 33">
            <a:extLst>
              <a:ext uri="{FF2B5EF4-FFF2-40B4-BE49-F238E27FC236}">
                <a16:creationId xmlns:a16="http://schemas.microsoft.com/office/drawing/2014/main" id="{82C50DD1-6139-D9B2-ED4F-7AC3598E690E}"/>
              </a:ext>
            </a:extLst>
          </p:cNvPr>
          <p:cNvPicPr>
            <a:picLocks noChangeAspect="1"/>
          </p:cNvPicPr>
          <p:nvPr/>
        </p:nvPicPr>
        <p:blipFill>
          <a:blip r:embed="rId16"/>
          <a:stretch>
            <a:fillRect/>
          </a:stretch>
        </p:blipFill>
        <p:spPr>
          <a:xfrm>
            <a:off x="4212847" y="4756808"/>
            <a:ext cx="1828800" cy="1828800"/>
          </a:xfrm>
          <a:prstGeom prst="rect">
            <a:avLst/>
          </a:prstGeom>
        </p:spPr>
      </p:pic>
      <p:pic>
        <p:nvPicPr>
          <p:cNvPr id="36" name="Picture 35">
            <a:extLst>
              <a:ext uri="{FF2B5EF4-FFF2-40B4-BE49-F238E27FC236}">
                <a16:creationId xmlns:a16="http://schemas.microsoft.com/office/drawing/2014/main" id="{5C452BE1-7969-AB8B-02BE-D8D20B405697}"/>
              </a:ext>
            </a:extLst>
          </p:cNvPr>
          <p:cNvPicPr>
            <a:picLocks noChangeAspect="1"/>
          </p:cNvPicPr>
          <p:nvPr/>
        </p:nvPicPr>
        <p:blipFill>
          <a:blip r:embed="rId17"/>
          <a:stretch>
            <a:fillRect/>
          </a:stretch>
        </p:blipFill>
        <p:spPr>
          <a:xfrm>
            <a:off x="6181227" y="4756808"/>
            <a:ext cx="1828800" cy="1828800"/>
          </a:xfrm>
          <a:prstGeom prst="rect">
            <a:avLst/>
          </a:prstGeom>
        </p:spPr>
      </p:pic>
      <p:pic>
        <p:nvPicPr>
          <p:cNvPr id="38" name="Picture 37">
            <a:extLst>
              <a:ext uri="{FF2B5EF4-FFF2-40B4-BE49-F238E27FC236}">
                <a16:creationId xmlns:a16="http://schemas.microsoft.com/office/drawing/2014/main" id="{5683E086-6AF9-8680-CD49-DD21754645FF}"/>
              </a:ext>
            </a:extLst>
          </p:cNvPr>
          <p:cNvPicPr>
            <a:picLocks noChangeAspect="1"/>
          </p:cNvPicPr>
          <p:nvPr/>
        </p:nvPicPr>
        <p:blipFill>
          <a:blip r:embed="rId18"/>
          <a:stretch>
            <a:fillRect/>
          </a:stretch>
        </p:blipFill>
        <p:spPr>
          <a:xfrm>
            <a:off x="8149607" y="4756808"/>
            <a:ext cx="1828800" cy="1828800"/>
          </a:xfrm>
          <a:prstGeom prst="rect">
            <a:avLst/>
          </a:prstGeom>
        </p:spPr>
      </p:pic>
      <p:pic>
        <p:nvPicPr>
          <p:cNvPr id="40" name="Picture 39">
            <a:extLst>
              <a:ext uri="{FF2B5EF4-FFF2-40B4-BE49-F238E27FC236}">
                <a16:creationId xmlns:a16="http://schemas.microsoft.com/office/drawing/2014/main" id="{D001827A-1578-9B41-3497-D72D9E9DAC79}"/>
              </a:ext>
            </a:extLst>
          </p:cNvPr>
          <p:cNvPicPr>
            <a:picLocks noChangeAspect="1"/>
          </p:cNvPicPr>
          <p:nvPr/>
        </p:nvPicPr>
        <p:blipFill>
          <a:blip r:embed="rId19"/>
          <a:stretch>
            <a:fillRect/>
          </a:stretch>
        </p:blipFill>
        <p:spPr>
          <a:xfrm>
            <a:off x="10137371" y="4916960"/>
            <a:ext cx="1806513" cy="1550494"/>
          </a:xfrm>
          <a:prstGeom prst="rect">
            <a:avLst/>
          </a:prstGeom>
        </p:spPr>
      </p:pic>
      <p:sp>
        <p:nvSpPr>
          <p:cNvPr id="5" name="TextBox 4">
            <a:extLst>
              <a:ext uri="{FF2B5EF4-FFF2-40B4-BE49-F238E27FC236}">
                <a16:creationId xmlns:a16="http://schemas.microsoft.com/office/drawing/2014/main" id="{CBDF7A47-0B9D-A391-A6F3-F639ED631EA8}"/>
              </a:ext>
            </a:extLst>
          </p:cNvPr>
          <p:cNvSpPr txBox="1"/>
          <p:nvPr/>
        </p:nvSpPr>
        <p:spPr>
          <a:xfrm>
            <a:off x="2987505" y="6562244"/>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0"/>
              </a:rPr>
              <a:t>https://sdgs.un.org/goals</a:t>
            </a:r>
            <a:endParaRPr lang="en-US" sz="1200" dirty="0">
              <a:solidFill>
                <a:schemeClr val="bg1">
                  <a:lumMod val="65000"/>
                </a:schemeClr>
              </a:solidFill>
            </a:endParaRPr>
          </a:p>
        </p:txBody>
      </p:sp>
    </p:spTree>
    <p:extLst>
      <p:ext uri="{BB962C8B-B14F-4D97-AF65-F5344CB8AC3E}">
        <p14:creationId xmlns:p14="http://schemas.microsoft.com/office/powerpoint/2010/main" val="1348493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 and 5P</a:t>
            </a:r>
          </a:p>
        </p:txBody>
      </p:sp>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85</a:t>
            </a:fld>
            <a:endParaRPr lang="en-US"/>
          </a:p>
        </p:txBody>
      </p:sp>
      <p:pic>
        <p:nvPicPr>
          <p:cNvPr id="7" name="Picture 6">
            <a:extLst>
              <a:ext uri="{FF2B5EF4-FFF2-40B4-BE49-F238E27FC236}">
                <a16:creationId xmlns:a16="http://schemas.microsoft.com/office/drawing/2014/main" id="{968C5A74-CE1A-86B4-0777-88BE30231456}"/>
              </a:ext>
            </a:extLst>
          </p:cNvPr>
          <p:cNvPicPr>
            <a:picLocks noChangeAspect="1"/>
          </p:cNvPicPr>
          <p:nvPr/>
        </p:nvPicPr>
        <p:blipFill rotWithShape="1">
          <a:blip r:embed="rId2"/>
          <a:srcRect b="14445"/>
          <a:stretch/>
        </p:blipFill>
        <p:spPr>
          <a:xfrm>
            <a:off x="2852797" y="1010653"/>
            <a:ext cx="7341432" cy="5422231"/>
          </a:xfrm>
          <a:prstGeom prst="rect">
            <a:avLst/>
          </a:prstGeom>
        </p:spPr>
      </p:pic>
      <p:sp>
        <p:nvSpPr>
          <p:cNvPr id="15" name="TextBox 14">
            <a:extLst>
              <a:ext uri="{FF2B5EF4-FFF2-40B4-BE49-F238E27FC236}">
                <a16:creationId xmlns:a16="http://schemas.microsoft.com/office/drawing/2014/main" id="{2ADB6DA1-2175-A0A4-BA02-C4BFD123E19D}"/>
              </a:ext>
            </a:extLst>
          </p:cNvPr>
          <p:cNvSpPr txBox="1"/>
          <p:nvPr/>
        </p:nvSpPr>
        <p:spPr>
          <a:xfrm>
            <a:off x="534389" y="6626119"/>
            <a:ext cx="10790829" cy="246221"/>
          </a:xfrm>
          <a:prstGeom prst="rect">
            <a:avLst/>
          </a:prstGeom>
          <a:noFill/>
        </p:spPr>
        <p:txBody>
          <a:bodyPr wrap="square">
            <a:spAutoFit/>
          </a:bodyPr>
          <a:lstStyle/>
          <a:p>
            <a:pPr algn="ctr"/>
            <a:r>
              <a:rPr lang="en-US" sz="1000" dirty="0">
                <a:solidFill>
                  <a:schemeClr val="bg1">
                    <a:lumMod val="65000"/>
                  </a:schemeClr>
                </a:solidFill>
              </a:rPr>
              <a:t>Source: </a:t>
            </a:r>
            <a:r>
              <a:rPr lang="en-US" sz="1000" dirty="0" err="1">
                <a:solidFill>
                  <a:schemeClr val="bg1">
                    <a:lumMod val="65000"/>
                  </a:schemeClr>
                </a:solidFill>
              </a:rPr>
              <a:t>Folke</a:t>
            </a:r>
            <a:r>
              <a:rPr lang="en-US" sz="1000" dirty="0">
                <a:solidFill>
                  <a:schemeClr val="bg1">
                    <a:lumMod val="65000"/>
                  </a:schemeClr>
                </a:solidFill>
              </a:rPr>
              <a:t>, Carl, </a:t>
            </a:r>
            <a:r>
              <a:rPr lang="en-US" sz="1000" dirty="0" err="1">
                <a:solidFill>
                  <a:schemeClr val="bg1">
                    <a:lumMod val="65000"/>
                  </a:schemeClr>
                </a:solidFill>
              </a:rPr>
              <a:t>Reinette</a:t>
            </a:r>
            <a:r>
              <a:rPr lang="en-US" sz="1000" dirty="0">
                <a:solidFill>
                  <a:schemeClr val="bg1">
                    <a:lumMod val="65000"/>
                  </a:schemeClr>
                </a:solidFill>
              </a:rPr>
              <a:t> Biggs, Albert V. </a:t>
            </a:r>
            <a:r>
              <a:rPr lang="en-US" sz="1000" dirty="0" err="1">
                <a:solidFill>
                  <a:schemeClr val="bg1">
                    <a:lumMod val="65000"/>
                  </a:schemeClr>
                </a:solidFill>
              </a:rPr>
              <a:t>Norström</a:t>
            </a:r>
            <a:r>
              <a:rPr lang="en-US" sz="1000" dirty="0">
                <a:solidFill>
                  <a:schemeClr val="bg1">
                    <a:lumMod val="65000"/>
                  </a:schemeClr>
                </a:solidFill>
              </a:rPr>
              <a:t>, Belinda </a:t>
            </a:r>
            <a:r>
              <a:rPr lang="en-US" sz="1000" dirty="0" err="1">
                <a:solidFill>
                  <a:schemeClr val="bg1">
                    <a:lumMod val="65000"/>
                  </a:schemeClr>
                </a:solidFill>
              </a:rPr>
              <a:t>Reyers</a:t>
            </a:r>
            <a:r>
              <a:rPr lang="en-US" sz="1000" dirty="0">
                <a:solidFill>
                  <a:schemeClr val="bg1">
                    <a:lumMod val="65000"/>
                  </a:schemeClr>
                </a:solidFill>
              </a:rPr>
              <a:t>, and Johan </a:t>
            </a:r>
            <a:r>
              <a:rPr lang="en-US" sz="1000" dirty="0" err="1">
                <a:solidFill>
                  <a:schemeClr val="bg1">
                    <a:lumMod val="65000"/>
                  </a:schemeClr>
                </a:solidFill>
              </a:rPr>
              <a:t>Rockström</a:t>
            </a:r>
            <a:r>
              <a:rPr lang="en-US" sz="1000" dirty="0">
                <a:solidFill>
                  <a:schemeClr val="bg1">
                    <a:lumMod val="65000"/>
                  </a:schemeClr>
                </a:solidFill>
              </a:rPr>
              <a:t>. "Social-ecological resilience and biosphere-based sustainability </a:t>
            </a:r>
            <a:r>
              <a:rPr lang="en-US" sz="1000" dirty="0" err="1">
                <a:solidFill>
                  <a:schemeClr val="bg1">
                    <a:lumMod val="65000"/>
                  </a:schemeClr>
                </a:solidFill>
              </a:rPr>
              <a:t>science.”Ecology</a:t>
            </a:r>
            <a:r>
              <a:rPr lang="en-US" sz="1000" dirty="0">
                <a:solidFill>
                  <a:schemeClr val="bg1">
                    <a:lumMod val="65000"/>
                  </a:schemeClr>
                </a:solidFill>
              </a:rPr>
              <a:t> and Society 21, no. 3 (2016).</a:t>
            </a:r>
          </a:p>
        </p:txBody>
      </p:sp>
      <p:sp>
        <p:nvSpPr>
          <p:cNvPr id="17" name="TextBox 16">
            <a:extLst>
              <a:ext uri="{FF2B5EF4-FFF2-40B4-BE49-F238E27FC236}">
                <a16:creationId xmlns:a16="http://schemas.microsoft.com/office/drawing/2014/main" id="{AB2788EA-5F4B-C1E4-A63F-3B31E0E7B75E}"/>
              </a:ext>
            </a:extLst>
          </p:cNvPr>
          <p:cNvSpPr txBox="1"/>
          <p:nvPr/>
        </p:nvSpPr>
        <p:spPr>
          <a:xfrm>
            <a:off x="350075" y="4154753"/>
            <a:ext cx="1271887" cy="584775"/>
          </a:xfrm>
          <a:prstGeom prst="rect">
            <a:avLst/>
          </a:prstGeom>
          <a:noFill/>
        </p:spPr>
        <p:txBody>
          <a:bodyPr wrap="none" rtlCol="0">
            <a:spAutoFit/>
          </a:bodyPr>
          <a:lstStyle/>
          <a:p>
            <a:r>
              <a:rPr lang="en-US" sz="3200" b="1" dirty="0">
                <a:solidFill>
                  <a:srgbClr val="00B0F0"/>
                </a:solidFill>
              </a:rPr>
              <a:t>Planet</a:t>
            </a:r>
          </a:p>
        </p:txBody>
      </p:sp>
      <p:sp>
        <p:nvSpPr>
          <p:cNvPr id="19" name="TextBox 18">
            <a:extLst>
              <a:ext uri="{FF2B5EF4-FFF2-40B4-BE49-F238E27FC236}">
                <a16:creationId xmlns:a16="http://schemas.microsoft.com/office/drawing/2014/main" id="{83F5A956-3385-FED4-F3F1-37F192EEA786}"/>
              </a:ext>
            </a:extLst>
          </p:cNvPr>
          <p:cNvSpPr txBox="1"/>
          <p:nvPr/>
        </p:nvSpPr>
        <p:spPr>
          <a:xfrm>
            <a:off x="350075" y="3344720"/>
            <a:ext cx="1351460" cy="584775"/>
          </a:xfrm>
          <a:prstGeom prst="rect">
            <a:avLst/>
          </a:prstGeom>
          <a:noFill/>
        </p:spPr>
        <p:txBody>
          <a:bodyPr wrap="none" rtlCol="0">
            <a:spAutoFit/>
          </a:bodyPr>
          <a:lstStyle/>
          <a:p>
            <a:r>
              <a:rPr lang="en-US" sz="3200" b="1" dirty="0">
                <a:solidFill>
                  <a:srgbClr val="00B0F0"/>
                </a:solidFill>
              </a:rPr>
              <a:t>People</a:t>
            </a:r>
          </a:p>
        </p:txBody>
      </p:sp>
      <p:sp>
        <p:nvSpPr>
          <p:cNvPr id="21" name="TextBox 20">
            <a:extLst>
              <a:ext uri="{FF2B5EF4-FFF2-40B4-BE49-F238E27FC236}">
                <a16:creationId xmlns:a16="http://schemas.microsoft.com/office/drawing/2014/main" id="{AD924807-B0F9-8737-CF53-1F332A937AA4}"/>
              </a:ext>
            </a:extLst>
          </p:cNvPr>
          <p:cNvSpPr txBox="1"/>
          <p:nvPr/>
        </p:nvSpPr>
        <p:spPr>
          <a:xfrm>
            <a:off x="350075" y="2534687"/>
            <a:ext cx="1938159" cy="584775"/>
          </a:xfrm>
          <a:prstGeom prst="rect">
            <a:avLst/>
          </a:prstGeom>
          <a:noFill/>
        </p:spPr>
        <p:txBody>
          <a:bodyPr wrap="none" rtlCol="0">
            <a:spAutoFit/>
          </a:bodyPr>
          <a:lstStyle/>
          <a:p>
            <a:r>
              <a:rPr lang="en-US" sz="3200" b="1" dirty="0">
                <a:solidFill>
                  <a:srgbClr val="00B0F0"/>
                </a:solidFill>
              </a:rPr>
              <a:t>Prosperity</a:t>
            </a:r>
          </a:p>
        </p:txBody>
      </p:sp>
      <p:sp>
        <p:nvSpPr>
          <p:cNvPr id="23" name="TextBox 22">
            <a:extLst>
              <a:ext uri="{FF2B5EF4-FFF2-40B4-BE49-F238E27FC236}">
                <a16:creationId xmlns:a16="http://schemas.microsoft.com/office/drawing/2014/main" id="{65AE5BDD-983A-D41E-8164-1F7137BABC48}"/>
              </a:ext>
            </a:extLst>
          </p:cNvPr>
          <p:cNvSpPr txBox="1"/>
          <p:nvPr/>
        </p:nvSpPr>
        <p:spPr>
          <a:xfrm>
            <a:off x="350075" y="1724654"/>
            <a:ext cx="1183144" cy="584775"/>
          </a:xfrm>
          <a:prstGeom prst="rect">
            <a:avLst/>
          </a:prstGeom>
          <a:noFill/>
        </p:spPr>
        <p:txBody>
          <a:bodyPr wrap="none" rtlCol="0">
            <a:spAutoFit/>
          </a:bodyPr>
          <a:lstStyle/>
          <a:p>
            <a:r>
              <a:rPr lang="en-US" sz="3200" b="1" dirty="0">
                <a:solidFill>
                  <a:srgbClr val="00B0F0"/>
                </a:solidFill>
              </a:rPr>
              <a:t>Peace</a:t>
            </a:r>
          </a:p>
        </p:txBody>
      </p:sp>
      <p:sp>
        <p:nvSpPr>
          <p:cNvPr id="25" name="TextBox 24">
            <a:extLst>
              <a:ext uri="{FF2B5EF4-FFF2-40B4-BE49-F238E27FC236}">
                <a16:creationId xmlns:a16="http://schemas.microsoft.com/office/drawing/2014/main" id="{7B2CE221-4D05-43A7-713F-D24821987F2C}"/>
              </a:ext>
            </a:extLst>
          </p:cNvPr>
          <p:cNvSpPr txBox="1"/>
          <p:nvPr/>
        </p:nvSpPr>
        <p:spPr>
          <a:xfrm>
            <a:off x="350075" y="914621"/>
            <a:ext cx="2165786" cy="584775"/>
          </a:xfrm>
          <a:prstGeom prst="rect">
            <a:avLst/>
          </a:prstGeom>
          <a:noFill/>
        </p:spPr>
        <p:txBody>
          <a:bodyPr wrap="none" rtlCol="0">
            <a:spAutoFit/>
          </a:bodyPr>
          <a:lstStyle/>
          <a:p>
            <a:r>
              <a:rPr lang="en-US" sz="3200" b="1" dirty="0">
                <a:solidFill>
                  <a:srgbClr val="00B0F0"/>
                </a:solidFill>
              </a:rPr>
              <a:t>Partnership</a:t>
            </a:r>
          </a:p>
        </p:txBody>
      </p:sp>
    </p:spTree>
    <p:extLst>
      <p:ext uri="{BB962C8B-B14F-4D97-AF65-F5344CB8AC3E}">
        <p14:creationId xmlns:p14="http://schemas.microsoft.com/office/powerpoint/2010/main" val="1625433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Green Finance</a:t>
            </a:r>
            <a:br>
              <a:rPr lang="en-US" sz="7200" dirty="0">
                <a:solidFill>
                  <a:srgbClr val="C00000"/>
                </a:solidFill>
              </a:rPr>
            </a:br>
            <a:r>
              <a:rPr lang="en-US" dirty="0"/>
              <a:t>Generic term </a:t>
            </a:r>
            <a:br>
              <a:rPr lang="en-US" dirty="0"/>
            </a:br>
            <a:r>
              <a:rPr lang="en-US" dirty="0"/>
              <a:t>implying use or diversion </a:t>
            </a:r>
            <a:br>
              <a:rPr lang="en-US" dirty="0"/>
            </a:br>
            <a:r>
              <a:rPr lang="en-US" dirty="0"/>
              <a:t>of </a:t>
            </a:r>
            <a:r>
              <a:rPr lang="en-US" dirty="0">
                <a:solidFill>
                  <a:srgbClr val="FF0000"/>
                </a:solidFill>
              </a:rPr>
              <a:t>financial resources</a:t>
            </a:r>
            <a:r>
              <a:rPr lang="en-US" dirty="0"/>
              <a:t> </a:t>
            </a:r>
            <a:br>
              <a:rPr lang="en-US" dirty="0"/>
            </a:br>
            <a:r>
              <a:rPr lang="en-US" dirty="0"/>
              <a:t>to deploy and support projects </a:t>
            </a:r>
            <a:br>
              <a:rPr lang="en-US" dirty="0"/>
            </a:br>
            <a:r>
              <a:rPr lang="en-US" dirty="0"/>
              <a:t>with </a:t>
            </a:r>
            <a:r>
              <a:rPr lang="en-US" dirty="0">
                <a:solidFill>
                  <a:srgbClr val="FF0000"/>
                </a:solidFill>
              </a:rPr>
              <a:t>long term positive impact</a:t>
            </a:r>
            <a:r>
              <a:rPr lang="en-US" dirty="0"/>
              <a:t> </a:t>
            </a:r>
            <a:br>
              <a:rPr lang="en-US" dirty="0"/>
            </a:br>
            <a:r>
              <a:rPr lang="en-US" dirty="0"/>
              <a:t>on the </a:t>
            </a:r>
            <a:r>
              <a:rPr lang="en-US" dirty="0">
                <a:solidFill>
                  <a:srgbClr val="FF0000"/>
                </a:solidFill>
              </a:rPr>
              <a:t>environment</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7" name="TextBox 6">
            <a:extLst>
              <a:ext uri="{FF2B5EF4-FFF2-40B4-BE49-F238E27FC236}">
                <a16:creationId xmlns:a16="http://schemas.microsoft.com/office/drawing/2014/main" id="{0AA10396-1A6C-9FD0-F6F2-99429D2B77AE}"/>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980921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Sustainable Finance</a:t>
            </a:r>
            <a:br>
              <a:rPr lang="en-US" sz="7200" dirty="0">
                <a:solidFill>
                  <a:srgbClr val="C00000"/>
                </a:solidFill>
              </a:rPr>
            </a:br>
            <a:r>
              <a:rPr lang="en-US" sz="5300" dirty="0">
                <a:solidFill>
                  <a:srgbClr val="FF0000"/>
                </a:solidFill>
              </a:rPr>
              <a:t>Finances</a:t>
            </a:r>
            <a:r>
              <a:rPr lang="en-US" sz="5300" dirty="0"/>
              <a:t> </a:t>
            </a:r>
            <a:br>
              <a:rPr lang="en-US" sz="5300" dirty="0"/>
            </a:br>
            <a:r>
              <a:rPr lang="en-US" sz="5300" dirty="0"/>
              <a:t>deployed in support of projects </a:t>
            </a:r>
            <a:br>
              <a:rPr lang="en-US" sz="5300" dirty="0"/>
            </a:br>
            <a:r>
              <a:rPr lang="en-US" sz="5300" dirty="0"/>
              <a:t>that ensure just, sustainable and inclusive growth </a:t>
            </a:r>
            <a:br>
              <a:rPr lang="en-US" sz="5300" dirty="0"/>
            </a:br>
            <a:r>
              <a:rPr lang="en-US" sz="5300" dirty="0"/>
              <a:t>or attainment of one or more </a:t>
            </a:r>
            <a:br>
              <a:rPr lang="en-US" sz="5300" dirty="0"/>
            </a:br>
            <a:r>
              <a:rPr lang="en-US" sz="5300" dirty="0">
                <a:solidFill>
                  <a:srgbClr val="FF0000"/>
                </a:solidFill>
              </a:rPr>
              <a:t>sustainable development goals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3" name="TextBox 2">
            <a:extLst>
              <a:ext uri="{FF2B5EF4-FFF2-40B4-BE49-F238E27FC236}">
                <a16:creationId xmlns:a16="http://schemas.microsoft.com/office/drawing/2014/main" id="{2E8866D8-F532-B752-5E57-66B4631FD324}"/>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449028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p:txBody>
          <a:bodyPr>
            <a:normAutofit/>
          </a:bodyPr>
          <a:lstStyle/>
          <a:p>
            <a:r>
              <a:rPr lang="en-US" dirty="0"/>
              <a:t>Carbon Finance and Climate Finance</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343026"/>
            <a:ext cx="11222181" cy="5219218"/>
          </a:xfrm>
        </p:spPr>
        <p:txBody>
          <a:bodyPr>
            <a:noAutofit/>
          </a:bodyPr>
          <a:lstStyle/>
          <a:p>
            <a:pPr>
              <a:spcAft>
                <a:spcPts val="600"/>
              </a:spcAft>
            </a:pPr>
            <a:r>
              <a:rPr lang="en-US" dirty="0"/>
              <a:t>Carbon Finance</a:t>
            </a:r>
          </a:p>
          <a:p>
            <a:pPr lvl="1">
              <a:spcAft>
                <a:spcPts val="600"/>
              </a:spcAft>
            </a:pPr>
            <a:r>
              <a:rPr lang="en-US" b="0" dirty="0"/>
              <a:t>Financial instruments based on economic value of carbon emissions which an organization cannot avoid but which it offsets by funding other compensatory projects that contribute to carbon emissions reduction</a:t>
            </a:r>
          </a:p>
          <a:p>
            <a:pPr>
              <a:spcAft>
                <a:spcPts val="600"/>
              </a:spcAft>
            </a:pPr>
            <a:r>
              <a:rPr lang="en-US" dirty="0"/>
              <a:t>Climate Finance</a:t>
            </a:r>
          </a:p>
          <a:p>
            <a:pPr lvl="1">
              <a:spcAft>
                <a:spcPts val="600"/>
              </a:spcAft>
            </a:pPr>
            <a:r>
              <a:rPr lang="en-US" b="0" dirty="0"/>
              <a:t>Finances deployed in support of low carbon and climate resilient projects that help in climate change mitigation and adaptation efforts, particularly in the energy and infrastructure sectors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204474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5"/>
            <a:ext cx="11222181" cy="853966"/>
          </a:xfrm>
        </p:spPr>
        <p:txBody>
          <a:bodyPr>
            <a:normAutofit/>
          </a:bodyPr>
          <a:lstStyle/>
          <a:p>
            <a:r>
              <a:rPr lang="en-US" dirty="0"/>
              <a:t>Impact Investing and ESG Investing</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228725"/>
            <a:ext cx="11222181" cy="5333519"/>
          </a:xfrm>
        </p:spPr>
        <p:txBody>
          <a:bodyPr>
            <a:noAutofit/>
          </a:bodyPr>
          <a:lstStyle/>
          <a:p>
            <a:pPr>
              <a:spcAft>
                <a:spcPts val="600"/>
              </a:spcAft>
            </a:pPr>
            <a:r>
              <a:rPr lang="en-US" sz="2800" dirty="0"/>
              <a:t>Impact investing</a:t>
            </a:r>
          </a:p>
          <a:p>
            <a:pPr lvl="1">
              <a:spcAft>
                <a:spcPts val="600"/>
              </a:spcAft>
            </a:pPr>
            <a:r>
              <a:rPr lang="en-US" b="0" dirty="0"/>
              <a:t>Investing in projects that solve a social or environmental problem; the focus is on the positive impact rather than the means used to produce that impact</a:t>
            </a:r>
          </a:p>
          <a:p>
            <a:pPr>
              <a:spcAft>
                <a:spcPts val="600"/>
              </a:spcAft>
            </a:pPr>
            <a:r>
              <a:rPr lang="en-US" sz="2800" dirty="0"/>
              <a:t>ESG Investing</a:t>
            </a:r>
          </a:p>
          <a:p>
            <a:pPr lvl="1">
              <a:spcAft>
                <a:spcPts val="600"/>
              </a:spcAft>
            </a:pPr>
            <a:r>
              <a:rPr lang="en-US" sz="2600" b="0" dirty="0"/>
              <a:t>Investments considering the broad range of </a:t>
            </a:r>
            <a:br>
              <a:rPr lang="en-US" sz="2600" b="0" dirty="0"/>
            </a:br>
            <a:r>
              <a:rPr lang="en-US" sz="2600" b="0" dirty="0"/>
              <a:t>environmental (e.g. climate change, pollution biodiversity loss), </a:t>
            </a:r>
            <a:br>
              <a:rPr lang="en-US" sz="2600" b="0" dirty="0"/>
            </a:br>
            <a:r>
              <a:rPr lang="en-US" sz="2600" b="0" dirty="0"/>
              <a:t>social </a:t>
            </a:r>
            <a:r>
              <a:rPr lang="en-US" sz="2400" b="0" dirty="0"/>
              <a:t>(e.g. working conditions, human rights, salary or compensation structures) </a:t>
            </a:r>
            <a:br>
              <a:rPr lang="en-US" sz="2600" b="0" dirty="0"/>
            </a:br>
            <a:r>
              <a:rPr lang="en-US" sz="2600" b="0" dirty="0"/>
              <a:t>and governance (e.g. board composition, diversity and inclusion, taxes) characteristics of the projects or companies being invested in; ethical and business sustainability considerations are integral part of financing</a:t>
            </a:r>
          </a:p>
          <a:p>
            <a:pPr>
              <a:spcAft>
                <a:spcPts val="600"/>
              </a:spcAft>
            </a:pPr>
            <a:endParaRPr lang="en-US" sz="2800" b="0" dirty="0"/>
          </a:p>
          <a:p>
            <a:pPr>
              <a:spcAft>
                <a:spcPts val="600"/>
              </a:spcAft>
            </a:pPr>
            <a:endParaRPr lang="en-US" sz="2400" dirty="0"/>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261509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981200" y="274638"/>
            <a:ext cx="8229600" cy="874540"/>
          </a:xfrm>
        </p:spPr>
        <p:txBody>
          <a:bodyPr>
            <a:noAutofit/>
          </a:bodyPr>
          <a:lstStyle/>
          <a:p>
            <a:r>
              <a:rPr lang="en-US" sz="6600" dirty="0">
                <a:solidFill>
                  <a:schemeClr val="accent1"/>
                </a:solidFill>
              </a:rPr>
              <a:t>FinTech ABCD</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9</a:t>
            </a:fld>
            <a:endParaRPr lang="en-US"/>
          </a:p>
        </p:txBody>
      </p:sp>
      <p:sp>
        <p:nvSpPr>
          <p:cNvPr id="6" name="Rounded Rectangle 5">
            <a:extLst>
              <a:ext uri="{FF2B5EF4-FFF2-40B4-BE49-F238E27FC236}">
                <a16:creationId xmlns:a16="http://schemas.microsoft.com/office/drawing/2014/main" id="{C53B6090-2A1C-4D41-9CE8-DEC22F563C8E}"/>
              </a:ext>
            </a:extLst>
          </p:cNvPr>
          <p:cNvSpPr/>
          <p:nvPr/>
        </p:nvSpPr>
        <p:spPr>
          <a:xfrm>
            <a:off x="3367790" y="1603949"/>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A</a:t>
            </a:r>
            <a:r>
              <a:rPr lang="en-US" sz="5400" b="1" dirty="0"/>
              <a:t>I</a:t>
            </a:r>
          </a:p>
        </p:txBody>
      </p:sp>
      <p:sp>
        <p:nvSpPr>
          <p:cNvPr id="7" name="Rounded Rectangle 6">
            <a:extLst>
              <a:ext uri="{FF2B5EF4-FFF2-40B4-BE49-F238E27FC236}">
                <a16:creationId xmlns:a16="http://schemas.microsoft.com/office/drawing/2014/main" id="{B29B2A3D-95BB-944C-869C-7D0B2FCB8BE1}"/>
              </a:ext>
            </a:extLst>
          </p:cNvPr>
          <p:cNvSpPr/>
          <p:nvPr/>
        </p:nvSpPr>
        <p:spPr>
          <a:xfrm>
            <a:off x="3367789" y="2858387"/>
            <a:ext cx="5718545" cy="1019331"/>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B</a:t>
            </a:r>
            <a:r>
              <a:rPr lang="en-US" sz="5400" b="1" dirty="0"/>
              <a:t>lock Chain</a:t>
            </a:r>
          </a:p>
        </p:txBody>
      </p:sp>
      <p:sp>
        <p:nvSpPr>
          <p:cNvPr id="8" name="Rounded Rectangle 7">
            <a:extLst>
              <a:ext uri="{FF2B5EF4-FFF2-40B4-BE49-F238E27FC236}">
                <a16:creationId xmlns:a16="http://schemas.microsoft.com/office/drawing/2014/main" id="{13BC2F9D-09D8-B94D-82BF-F2C519A19EAC}"/>
              </a:ext>
            </a:extLst>
          </p:cNvPr>
          <p:cNvSpPr/>
          <p:nvPr/>
        </p:nvSpPr>
        <p:spPr>
          <a:xfrm>
            <a:off x="3367788" y="4112825"/>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C</a:t>
            </a:r>
            <a:r>
              <a:rPr lang="en-US" sz="5400" b="1" dirty="0"/>
              <a:t>loud Computing</a:t>
            </a:r>
          </a:p>
        </p:txBody>
      </p:sp>
      <p:sp>
        <p:nvSpPr>
          <p:cNvPr id="9" name="Rounded Rectangle 8">
            <a:extLst>
              <a:ext uri="{FF2B5EF4-FFF2-40B4-BE49-F238E27FC236}">
                <a16:creationId xmlns:a16="http://schemas.microsoft.com/office/drawing/2014/main" id="{29B5D029-C9A6-BE49-B9AD-E72F7857C902}"/>
              </a:ext>
            </a:extLst>
          </p:cNvPr>
          <p:cNvSpPr/>
          <p:nvPr/>
        </p:nvSpPr>
        <p:spPr>
          <a:xfrm>
            <a:off x="3367787" y="5367263"/>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t>Big </a:t>
            </a:r>
            <a:r>
              <a:rPr lang="en-US" sz="5400" b="1" dirty="0">
                <a:solidFill>
                  <a:srgbClr val="FF0000"/>
                </a:solidFill>
              </a:rPr>
              <a:t>D</a:t>
            </a:r>
            <a:r>
              <a:rPr lang="en-US" sz="5400" b="1" dirty="0"/>
              <a:t>ata</a:t>
            </a:r>
          </a:p>
        </p:txBody>
      </p:sp>
    </p:spTree>
    <p:extLst>
      <p:ext uri="{BB962C8B-B14F-4D97-AF65-F5344CB8AC3E}">
        <p14:creationId xmlns:p14="http://schemas.microsoft.com/office/powerpoint/2010/main" val="426949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5"/>
            <a:ext cx="11222181" cy="719978"/>
          </a:xfrm>
        </p:spPr>
        <p:txBody>
          <a:bodyPr>
            <a:normAutofit/>
          </a:bodyPr>
          <a:lstStyle/>
          <a:p>
            <a:r>
              <a:rPr lang="en-US" sz="4000" dirty="0"/>
              <a:t>Dynamic Trends of Green Finance and Energy Policy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Wang, Moran, </a:t>
            </a:r>
            <a:r>
              <a:rPr lang="en-US" sz="900" dirty="0" err="1">
                <a:solidFill>
                  <a:schemeClr val="bg1">
                    <a:lumMod val="75000"/>
                  </a:schemeClr>
                </a:solidFill>
              </a:rPr>
              <a:t>Xuerong</a:t>
            </a:r>
            <a:r>
              <a:rPr lang="en-US" sz="900" dirty="0">
                <a:solidFill>
                  <a:schemeClr val="bg1">
                    <a:lumMod val="75000"/>
                  </a:schemeClr>
                </a:solidFill>
              </a:rPr>
              <a:t> Li, and </a:t>
            </a:r>
            <a:r>
              <a:rPr lang="en-US" sz="900" dirty="0" err="1">
                <a:solidFill>
                  <a:schemeClr val="bg1">
                    <a:lumMod val="75000"/>
                  </a:schemeClr>
                </a:solidFill>
              </a:rPr>
              <a:t>Shouyang</a:t>
            </a:r>
            <a:r>
              <a:rPr lang="en-US" sz="900" dirty="0">
                <a:solidFill>
                  <a:schemeClr val="bg1">
                    <a:lumMod val="75000"/>
                  </a:schemeClr>
                </a:solidFill>
              </a:rPr>
              <a:t> Wang. (2021) "Discovering research trends and opportunities of green finance and energy policy: A data-driven </a:t>
            </a:r>
            <a:r>
              <a:rPr lang="en-US" sz="900" dirty="0" err="1">
                <a:solidFill>
                  <a:schemeClr val="bg1">
                    <a:lumMod val="75000"/>
                  </a:schemeClr>
                </a:solidFill>
              </a:rPr>
              <a:t>scientometric</a:t>
            </a:r>
            <a:r>
              <a:rPr lang="en-US" sz="900" dirty="0">
                <a:solidFill>
                  <a:schemeClr val="bg1">
                    <a:lumMod val="75000"/>
                  </a:schemeClr>
                </a:solidFill>
              </a:rPr>
              <a:t> analysis." Energy Policy 154 (2021): 112295.</a:t>
            </a:r>
          </a:p>
        </p:txBody>
      </p:sp>
      <p:pic>
        <p:nvPicPr>
          <p:cNvPr id="3" name="Picture 2">
            <a:extLst>
              <a:ext uri="{FF2B5EF4-FFF2-40B4-BE49-F238E27FC236}">
                <a16:creationId xmlns:a16="http://schemas.microsoft.com/office/drawing/2014/main" id="{66529BF1-D0FB-1164-2471-8BA365F993A1}"/>
              </a:ext>
            </a:extLst>
          </p:cNvPr>
          <p:cNvPicPr>
            <a:picLocks noChangeAspect="1"/>
          </p:cNvPicPr>
          <p:nvPr/>
        </p:nvPicPr>
        <p:blipFill>
          <a:blip r:embed="rId2"/>
          <a:stretch>
            <a:fillRect/>
          </a:stretch>
        </p:blipFill>
        <p:spPr>
          <a:xfrm>
            <a:off x="2209800" y="855082"/>
            <a:ext cx="7772400" cy="5707162"/>
          </a:xfrm>
          <a:prstGeom prst="rect">
            <a:avLst/>
          </a:prstGeom>
        </p:spPr>
      </p:pic>
    </p:spTree>
    <p:extLst>
      <p:ext uri="{BB962C8B-B14F-4D97-AF65-F5344CB8AC3E}">
        <p14:creationId xmlns:p14="http://schemas.microsoft.com/office/powerpoint/2010/main" val="2774396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00263" y="215430"/>
            <a:ext cx="8715375"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ESG:</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E</a:t>
            </a:r>
            <a:r>
              <a:rPr lang="en-US" altLang="zh-TW" sz="9600" dirty="0">
                <a:solidFill>
                  <a:srgbClr val="C00000"/>
                </a:solidFill>
                <a:ea typeface="Heiti TC Medium" pitchFamily="2" charset="-128"/>
                <a:cs typeface="Arial" panose="020B0604020202020204" pitchFamily="34" charset="0"/>
              </a:rPr>
              <a:t>nvironmental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S</a:t>
            </a:r>
            <a:r>
              <a:rPr lang="en-US" altLang="zh-TW" sz="9600" dirty="0">
                <a:solidFill>
                  <a:srgbClr val="C00000"/>
                </a:solidFill>
                <a:ea typeface="Heiti TC Medium" pitchFamily="2" charset="-128"/>
                <a:cs typeface="Arial" panose="020B0604020202020204" pitchFamily="34" charset="0"/>
              </a:rPr>
              <a:t>ocial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G</a:t>
            </a:r>
            <a:r>
              <a:rPr lang="en-US" altLang="zh-TW" sz="9600" dirty="0">
                <a:solidFill>
                  <a:srgbClr val="C00000"/>
                </a:solidFill>
                <a:ea typeface="Heiti TC Medium" pitchFamily="2" charset="-128"/>
                <a:cs typeface="Arial" panose="020B0604020202020204" pitchFamily="34" charset="0"/>
              </a:rPr>
              <a:t>overnance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91</a:t>
            </a:fld>
            <a:endParaRPr lang="en-US"/>
          </a:p>
        </p:txBody>
      </p:sp>
    </p:spTree>
    <p:extLst>
      <p:ext uri="{BB962C8B-B14F-4D97-AF65-F5344CB8AC3E}">
        <p14:creationId xmlns:p14="http://schemas.microsoft.com/office/powerpoint/2010/main" val="1295797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85987" y="215430"/>
            <a:ext cx="9272587"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Corporate</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Social</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Responsibility</a:t>
            </a:r>
            <a:endParaRPr lang="en-US" sz="10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92</a:t>
            </a:fld>
            <a:endParaRPr lang="en-US"/>
          </a:p>
        </p:txBody>
      </p:sp>
    </p:spTree>
    <p:extLst>
      <p:ext uri="{BB962C8B-B14F-4D97-AF65-F5344CB8AC3E}">
        <p14:creationId xmlns:p14="http://schemas.microsoft.com/office/powerpoint/2010/main" val="14533875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7EA-AB93-0538-7669-8FCC536CE66B}"/>
              </a:ext>
            </a:extLst>
          </p:cNvPr>
          <p:cNvSpPr>
            <a:spLocks noGrp="1"/>
          </p:cNvSpPr>
          <p:nvPr>
            <p:ph type="title"/>
          </p:nvPr>
        </p:nvSpPr>
        <p:spPr>
          <a:xfrm>
            <a:off x="534389" y="135104"/>
            <a:ext cx="11222181" cy="764995"/>
          </a:xfrm>
        </p:spPr>
        <p:txBody>
          <a:bodyPr>
            <a:normAutofit fontScale="90000"/>
          </a:bodyPr>
          <a:lstStyle/>
          <a:p>
            <a:r>
              <a:rPr lang="en-US" dirty="0"/>
              <a:t>ESG to 17 SDGs</a:t>
            </a:r>
          </a:p>
        </p:txBody>
      </p:sp>
      <p:sp>
        <p:nvSpPr>
          <p:cNvPr id="4" name="Slide Number Placeholder 3">
            <a:extLst>
              <a:ext uri="{FF2B5EF4-FFF2-40B4-BE49-F238E27FC236}">
                <a16:creationId xmlns:a16="http://schemas.microsoft.com/office/drawing/2014/main" id="{700DE21A-8676-42A2-5B3F-F3A8BD87F90E}"/>
              </a:ext>
            </a:extLst>
          </p:cNvPr>
          <p:cNvSpPr>
            <a:spLocks noGrp="1"/>
          </p:cNvSpPr>
          <p:nvPr>
            <p:ph type="sldNum" sz="quarter" idx="12"/>
          </p:nvPr>
        </p:nvSpPr>
        <p:spPr/>
        <p:txBody>
          <a:bodyPr/>
          <a:lstStyle/>
          <a:p>
            <a:fld id="{5D6FF71F-CF6A-4C46-8F9B-61D49EEA70E3}" type="slidenum">
              <a:rPr lang="en-US" smtClean="0"/>
              <a:t>93</a:t>
            </a:fld>
            <a:endParaRPr lang="en-US"/>
          </a:p>
        </p:txBody>
      </p:sp>
      <p:pic>
        <p:nvPicPr>
          <p:cNvPr id="5" name="Picture 4">
            <a:extLst>
              <a:ext uri="{FF2B5EF4-FFF2-40B4-BE49-F238E27FC236}">
                <a16:creationId xmlns:a16="http://schemas.microsoft.com/office/drawing/2014/main" id="{637B1A3A-8EC5-3119-DD07-8B44FC1F8A9B}"/>
              </a:ext>
            </a:extLst>
          </p:cNvPr>
          <p:cNvPicPr>
            <a:picLocks noChangeAspect="1"/>
          </p:cNvPicPr>
          <p:nvPr/>
        </p:nvPicPr>
        <p:blipFill>
          <a:blip r:embed="rId2"/>
          <a:stretch>
            <a:fillRect/>
          </a:stretch>
        </p:blipFill>
        <p:spPr>
          <a:xfrm>
            <a:off x="534389" y="900099"/>
            <a:ext cx="10903038" cy="5662145"/>
          </a:xfrm>
          <a:prstGeom prst="rect">
            <a:avLst/>
          </a:prstGeom>
        </p:spPr>
      </p:pic>
      <p:sp>
        <p:nvSpPr>
          <p:cNvPr id="7" name="TextBox 6">
            <a:extLst>
              <a:ext uri="{FF2B5EF4-FFF2-40B4-BE49-F238E27FC236}">
                <a16:creationId xmlns:a16="http://schemas.microsoft.com/office/drawing/2014/main" id="{CD9FB8BA-9C33-8A9E-62CB-131437D76C4B}"/>
              </a:ext>
            </a:extLst>
          </p:cNvPr>
          <p:cNvSpPr txBox="1"/>
          <p:nvPr/>
        </p:nvSpPr>
        <p:spPr>
          <a:xfrm>
            <a:off x="920118" y="6591251"/>
            <a:ext cx="10450722" cy="276999"/>
          </a:xfrm>
          <a:prstGeom prst="rect">
            <a:avLst/>
          </a:prstGeom>
          <a:noFill/>
        </p:spPr>
        <p:txBody>
          <a:bodyPr wrap="square">
            <a:spAutoFit/>
          </a:bodyPr>
          <a:lstStyle/>
          <a:p>
            <a:pPr algn="ctr"/>
            <a:r>
              <a:rPr lang="en-US" sz="1200" dirty="0">
                <a:solidFill>
                  <a:schemeClr val="bg1">
                    <a:lumMod val="65000"/>
                  </a:schemeClr>
                </a:solidFill>
              </a:rPr>
              <a:t>Source: Henrik </a:t>
            </a:r>
            <a:r>
              <a:rPr lang="en-US" sz="1200" dirty="0" err="1">
                <a:solidFill>
                  <a:schemeClr val="bg1">
                    <a:lumMod val="65000"/>
                  </a:schemeClr>
                </a:solidFill>
              </a:rPr>
              <a:t>Skaug</a:t>
            </a:r>
            <a:r>
              <a:rPr lang="en-US" sz="1200" dirty="0">
                <a:solidFill>
                  <a:schemeClr val="bg1">
                    <a:lumMod val="65000"/>
                  </a:schemeClr>
                </a:solidFill>
              </a:rPr>
              <a:t> </a:t>
            </a:r>
            <a:r>
              <a:rPr lang="en-US" sz="1200" dirty="0" err="1">
                <a:solidFill>
                  <a:schemeClr val="bg1">
                    <a:lumMod val="65000"/>
                  </a:schemeClr>
                </a:solidFill>
              </a:rPr>
              <a:t>Sætra</a:t>
            </a:r>
            <a:r>
              <a:rPr lang="en-US" sz="1200" dirty="0">
                <a:solidFill>
                  <a:schemeClr val="bg1">
                    <a:lumMod val="65000"/>
                  </a:schemeClr>
                </a:solidFill>
              </a:rPr>
              <a:t> (2021) "A Framework for Evaluating and Disclosing the ESG Related Impacts of AI with the SDGs." Sustainability 13, no. 15 (2021): 8503.</a:t>
            </a:r>
          </a:p>
        </p:txBody>
      </p:sp>
    </p:spTree>
    <p:extLst>
      <p:ext uri="{BB962C8B-B14F-4D97-AF65-F5344CB8AC3E}">
        <p14:creationId xmlns:p14="http://schemas.microsoft.com/office/powerpoint/2010/main" val="2946140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9E2C-0578-1629-4EA8-755E02C9941A}"/>
              </a:ext>
            </a:extLst>
          </p:cNvPr>
          <p:cNvSpPr>
            <a:spLocks noGrp="1"/>
          </p:cNvSpPr>
          <p:nvPr>
            <p:ph type="title"/>
          </p:nvPr>
        </p:nvSpPr>
        <p:spPr>
          <a:xfrm>
            <a:off x="534389" y="135105"/>
            <a:ext cx="11222181" cy="805800"/>
          </a:xfrm>
        </p:spPr>
        <p:txBody>
          <a:bodyPr>
            <a:noAutofit/>
          </a:bodyPr>
          <a:lstStyle/>
          <a:p>
            <a:r>
              <a:rPr lang="en-US" sz="5400" dirty="0"/>
              <a:t>ESG to 17 SDGs</a:t>
            </a:r>
          </a:p>
        </p:txBody>
      </p:sp>
      <p:pic>
        <p:nvPicPr>
          <p:cNvPr id="6" name="Content Placeholder 5">
            <a:extLst>
              <a:ext uri="{FF2B5EF4-FFF2-40B4-BE49-F238E27FC236}">
                <a16:creationId xmlns:a16="http://schemas.microsoft.com/office/drawing/2014/main" id="{48C6A1C1-138F-BBD3-1A8E-3B172AB1B485}"/>
              </a:ext>
            </a:extLst>
          </p:cNvPr>
          <p:cNvPicPr>
            <a:picLocks noGrp="1" noChangeAspect="1"/>
          </p:cNvPicPr>
          <p:nvPr>
            <p:ph idx="1"/>
          </p:nvPr>
        </p:nvPicPr>
        <p:blipFill>
          <a:blip r:embed="rId2"/>
          <a:stretch>
            <a:fillRect/>
          </a:stretch>
        </p:blipFill>
        <p:spPr>
          <a:xfrm>
            <a:off x="1102928" y="940905"/>
            <a:ext cx="9986143" cy="5621339"/>
          </a:xfrm>
        </p:spPr>
      </p:pic>
      <p:sp>
        <p:nvSpPr>
          <p:cNvPr id="4" name="Slide Number Placeholder 3">
            <a:extLst>
              <a:ext uri="{FF2B5EF4-FFF2-40B4-BE49-F238E27FC236}">
                <a16:creationId xmlns:a16="http://schemas.microsoft.com/office/drawing/2014/main" id="{8DCD2E36-C8AA-6546-DD58-EC64715F1565}"/>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8" name="TextBox 7">
            <a:extLst>
              <a:ext uri="{FF2B5EF4-FFF2-40B4-BE49-F238E27FC236}">
                <a16:creationId xmlns:a16="http://schemas.microsoft.com/office/drawing/2014/main" id="{E4EF6B54-B2B2-F17F-33BF-65A460D7E20B}"/>
              </a:ext>
            </a:extLst>
          </p:cNvPr>
          <p:cNvSpPr txBox="1"/>
          <p:nvPr/>
        </p:nvSpPr>
        <p:spPr>
          <a:xfrm>
            <a:off x="3047999" y="6584395"/>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https://sustainometric.com/esg-to-sdgs-connected-paths-to-a-sustainable-future/</a:t>
            </a:r>
            <a:endParaRPr lang="en-US" sz="1200" dirty="0">
              <a:solidFill>
                <a:schemeClr val="bg1">
                  <a:lumMod val="65000"/>
                </a:schemeClr>
              </a:solidFill>
            </a:endParaRPr>
          </a:p>
        </p:txBody>
      </p:sp>
    </p:spTree>
    <p:extLst>
      <p:ext uri="{BB962C8B-B14F-4D97-AF65-F5344CB8AC3E}">
        <p14:creationId xmlns:p14="http://schemas.microsoft.com/office/powerpoint/2010/main" val="4676233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Productivity:</a:t>
            </a:r>
            <a:br>
              <a:rPr lang="en-US" dirty="0"/>
            </a:br>
            <a:r>
              <a:rPr lang="en-US" dirty="0"/>
              <a:t>Finance ESG</a:t>
            </a:r>
          </a:p>
        </p:txBody>
      </p:sp>
      <p:pic>
        <p:nvPicPr>
          <p:cNvPr id="6" name="Content Placeholder 5">
            <a:extLst>
              <a:ext uri="{FF2B5EF4-FFF2-40B4-BE49-F238E27FC236}">
                <a16:creationId xmlns:a16="http://schemas.microsoft.com/office/drawing/2014/main" id="{8886898F-7D64-92FA-2183-D93A4CD1CE57}"/>
              </a:ext>
            </a:extLst>
          </p:cNvPr>
          <p:cNvPicPr>
            <a:picLocks noGrp="1" noChangeAspect="1"/>
          </p:cNvPicPr>
          <p:nvPr>
            <p:ph idx="1"/>
          </p:nvPr>
        </p:nvPicPr>
        <p:blipFill>
          <a:blip r:embed="rId2"/>
          <a:stretch>
            <a:fillRect/>
          </a:stretch>
        </p:blipFill>
        <p:spPr>
          <a:xfrm>
            <a:off x="202658" y="1618750"/>
            <a:ext cx="11786684" cy="4647137"/>
          </a:xfrm>
        </p:spPr>
      </p:pic>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spTree>
    <p:extLst>
      <p:ext uri="{BB962C8B-B14F-4D97-AF65-F5344CB8AC3E}">
        <p14:creationId xmlns:p14="http://schemas.microsoft.com/office/powerpoint/2010/main" val="210388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Resilient Manufacturing</a:t>
            </a:r>
            <a:br>
              <a:rPr lang="en-US" dirty="0"/>
            </a:br>
            <a:r>
              <a:rPr lang="en-US" dirty="0"/>
              <a:t>ESG</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pic>
        <p:nvPicPr>
          <p:cNvPr id="9" name="Content Placeholder 8">
            <a:extLst>
              <a:ext uri="{FF2B5EF4-FFF2-40B4-BE49-F238E27FC236}">
                <a16:creationId xmlns:a16="http://schemas.microsoft.com/office/drawing/2014/main" id="{BF7BE9AA-22E2-B66C-8218-F2E7CEC3BF90}"/>
              </a:ext>
            </a:extLst>
          </p:cNvPr>
          <p:cNvPicPr>
            <a:picLocks noGrp="1" noChangeAspect="1"/>
          </p:cNvPicPr>
          <p:nvPr>
            <p:ph idx="1"/>
          </p:nvPr>
        </p:nvPicPr>
        <p:blipFill>
          <a:blip r:embed="rId2"/>
          <a:stretch>
            <a:fillRect/>
          </a:stretch>
        </p:blipFill>
        <p:spPr>
          <a:xfrm>
            <a:off x="424543" y="1817699"/>
            <a:ext cx="11342914" cy="4421814"/>
          </a:xfrm>
        </p:spPr>
      </p:pic>
    </p:spTree>
    <p:extLst>
      <p:ext uri="{BB962C8B-B14F-4D97-AF65-F5344CB8AC3E}">
        <p14:creationId xmlns:p14="http://schemas.microsoft.com/office/powerpoint/2010/main" val="41617182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Rating Framework</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E7EE2DC5-F96C-C4C1-2BC0-85B309E312CE}"/>
              </a:ext>
            </a:extLst>
          </p:cNvPr>
          <p:cNvPicPr>
            <a:picLocks noChangeAspect="1"/>
          </p:cNvPicPr>
          <p:nvPr/>
        </p:nvPicPr>
        <p:blipFill>
          <a:blip r:embed="rId2"/>
          <a:stretch>
            <a:fillRect/>
          </a:stretch>
        </p:blipFill>
        <p:spPr>
          <a:xfrm>
            <a:off x="2543969" y="672438"/>
            <a:ext cx="7104062" cy="5924107"/>
          </a:xfrm>
          <a:prstGeom prst="rect">
            <a:avLst/>
          </a:prstGeom>
        </p:spPr>
      </p:pic>
    </p:spTree>
    <p:extLst>
      <p:ext uri="{BB962C8B-B14F-4D97-AF65-F5344CB8AC3E}">
        <p14:creationId xmlns:p14="http://schemas.microsoft.com/office/powerpoint/2010/main" val="127097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Key Issue Hierarchy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10" name="Picture 9">
            <a:extLst>
              <a:ext uri="{FF2B5EF4-FFF2-40B4-BE49-F238E27FC236}">
                <a16:creationId xmlns:a16="http://schemas.microsoft.com/office/drawing/2014/main" id="{04996B0A-AD3D-B6EB-A738-6149DB8DD563}"/>
              </a:ext>
            </a:extLst>
          </p:cNvPr>
          <p:cNvPicPr>
            <a:picLocks noChangeAspect="1"/>
          </p:cNvPicPr>
          <p:nvPr/>
        </p:nvPicPr>
        <p:blipFill>
          <a:blip r:embed="rId2"/>
          <a:stretch>
            <a:fillRect/>
          </a:stretch>
        </p:blipFill>
        <p:spPr>
          <a:xfrm>
            <a:off x="2135755" y="810461"/>
            <a:ext cx="7920489" cy="5751783"/>
          </a:xfrm>
          <a:prstGeom prst="rect">
            <a:avLst/>
          </a:prstGeom>
        </p:spPr>
      </p:pic>
    </p:spTree>
    <p:extLst>
      <p:ext uri="{BB962C8B-B14F-4D97-AF65-F5344CB8AC3E}">
        <p14:creationId xmlns:p14="http://schemas.microsoft.com/office/powerpoint/2010/main" val="25804293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Governance Model Structure</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59A95F51-2221-B9B0-23EC-BCEEA1087F7B}"/>
              </a:ext>
            </a:extLst>
          </p:cNvPr>
          <p:cNvPicPr>
            <a:picLocks noChangeAspect="1"/>
          </p:cNvPicPr>
          <p:nvPr/>
        </p:nvPicPr>
        <p:blipFill>
          <a:blip r:embed="rId2"/>
          <a:stretch>
            <a:fillRect/>
          </a:stretch>
        </p:blipFill>
        <p:spPr>
          <a:xfrm>
            <a:off x="534389" y="939654"/>
            <a:ext cx="10983452" cy="5656891"/>
          </a:xfrm>
          <a:prstGeom prst="rect">
            <a:avLst/>
          </a:prstGeom>
        </p:spPr>
      </p:pic>
    </p:spTree>
    <p:extLst>
      <p:ext uri="{BB962C8B-B14F-4D97-AF65-F5344CB8AC3E}">
        <p14:creationId xmlns:p14="http://schemas.microsoft.com/office/powerpoint/2010/main" val="3344281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25867</TotalTime>
  <Words>7061</Words>
  <Application>Microsoft Macintosh PowerPoint</Application>
  <PresentationFormat>Widescreen</PresentationFormat>
  <Paragraphs>691</Paragraphs>
  <Slides>122</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HEITI TC MEDIUM</vt:lpstr>
      <vt:lpstr>HEITI TC MEDIUM</vt:lpstr>
      <vt:lpstr>HelveticaNeueLTCom</vt:lpstr>
      <vt:lpstr>system-ui</vt:lpstr>
      <vt:lpstr>Arial</vt:lpstr>
      <vt:lpstr>Arimo</vt:lpstr>
      <vt:lpstr>Calibri</vt:lpstr>
      <vt:lpstr>Helvetica Neue LT Std 65 Medium</vt:lpstr>
      <vt:lpstr>Verdana</vt:lpstr>
      <vt:lpstr>Office Theme</vt:lpstr>
      <vt:lpstr>Artificial Intelligence in Fintech,  Green Finance, and Sustainability Innovation  (人工智慧應用於金融科技、綠色金融與永續創新)</vt:lpstr>
      <vt:lpstr>戴敏育 博士  (Min-Yuh Day, Ph.D.)</vt:lpstr>
      <vt:lpstr>Outline</vt:lpstr>
      <vt:lpstr>PowerPoint Presentation</vt:lpstr>
      <vt:lpstr>PowerPoint Presentation</vt:lpstr>
      <vt:lpstr>PowerPoint Presentation</vt:lpstr>
      <vt:lpstr>AI in FinTech:  Metaverse,  Web3, DeFi, NFT,  Financial Services  Innovation and Applications</vt:lpstr>
      <vt:lpstr>AI  in  FinTech</vt:lpstr>
      <vt:lpstr>FinTech ABCD</vt:lpstr>
      <vt:lpstr>Decentralized Finance (DeFi) Block Chain Financial Technology</vt:lpstr>
      <vt:lpstr>Artificial Intelligence  (AI) </vt:lpstr>
      <vt:lpstr>AI, Big Data, Cloud Computing Evolution of Decision Support, Business Intelligence, and Analytics</vt:lpstr>
      <vt:lpstr>AI, ML, DL</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FinTech</vt:lpstr>
      <vt:lpstr>Financial Technology FinTech</vt:lpstr>
      <vt:lpstr>Financial Technology</vt:lpstr>
      <vt:lpstr>Financial Services</vt:lpstr>
      <vt:lpstr> FinTech: Financial Services Innovation</vt:lpstr>
      <vt:lpstr>FinTech:  Financial Services Innovation  1. Payments 2. Insurance 3. Deposits &amp; Lending 4. Capital Raising 5. Investment Management 6. Market Provisioning</vt:lpstr>
      <vt:lpstr> FinTech: Payment</vt:lpstr>
      <vt:lpstr> FinTech: Insurance</vt:lpstr>
      <vt:lpstr> FinTech: Deposits &amp; Lending</vt:lpstr>
      <vt:lpstr> FinTech: Capital Raising</vt:lpstr>
      <vt:lpstr> FinTech: Investment Management</vt:lpstr>
      <vt:lpstr> FinTech: Market Provisioning</vt:lpstr>
      <vt:lpstr>Deep learning for financial applications: Topic-Model Heatmap</vt:lpstr>
      <vt:lpstr>Deep learning for financial applications: Topic-Feature Heatmap</vt:lpstr>
      <vt:lpstr>Deep learning for financial applications: Topic-Dataset Heatmap</vt:lpstr>
      <vt:lpstr>Metaverse Web3 DeFi NFT</vt:lpstr>
      <vt:lpstr>Metaverse Development  from 1991 to 2021</vt:lpstr>
      <vt:lpstr>Web3: Decentralized Web Internet Evolution</vt:lpstr>
      <vt:lpstr>Metaverse Economy</vt:lpstr>
      <vt:lpstr>Blockchain in the Metaverse</vt:lpstr>
      <vt:lpstr>Blockchain  for Key Enabling Technologies of the Metaverse</vt:lpstr>
      <vt:lpstr>Seven Layers of a Metaverse Platform</vt:lpstr>
      <vt:lpstr>Layered Architecture of Blockchain</vt:lpstr>
      <vt:lpstr>Primary Technical Aspects in the Metaverse AI with ML algorithms and DL architectures  is advancing the user experience in the virtual world</vt:lpstr>
      <vt:lpstr>Fusion of AI and Blockchain in Metaverse</vt:lpstr>
      <vt:lpstr>DeAI:  Synthesizing On-device AI, Edge AI, and Cloud AI</vt:lpstr>
      <vt:lpstr>Smart Virtuality-Reality Metaverse Ecosystem: Metasynthesizing DeAI, Metaverse, Blockchain, Web3</vt:lpstr>
      <vt:lpstr>The difference between AR, MR, and VR  under the umbrella of XR</vt:lpstr>
      <vt:lpstr>Computer vision in the metaverse  with scene understanding, object detection, and human action/activity recognition</vt:lpstr>
      <vt:lpstr>A Blockchain-based IoT Framework  with ML to enhance security and privacy</vt:lpstr>
      <vt:lpstr>5G and beyond for Metaverse Services AI with ML algorithms and DL models contribute in multi-level tasks</vt:lpstr>
      <vt:lpstr>A Data-Driven Digital Twin Architecture  for intelligent healthcare systems using ML to process raw data of IoMedicalThings devices</vt:lpstr>
      <vt:lpstr>Brain-Machine Interfaces (BMIs) for processing neural signals and responding neural stimulations</vt:lpstr>
      <vt:lpstr>AI for the Metaverse</vt:lpstr>
      <vt:lpstr>AI for the Metaverse in the Application Aspects healthcare, manufacturing, smart cities, gaming  E-commerce, human resources, real estate, and DeFi</vt:lpstr>
      <vt:lpstr>Conversational AI  to deliver contextual and personal experience to users</vt:lpstr>
      <vt:lpstr>Blockchain-Registered:  Crypto, Collectables, and Art. </vt:lpstr>
      <vt:lpstr>Full Versus Fractional [NFT]  Property Ownership Rights for an Artwork</vt:lpstr>
      <vt:lpstr>Combination of Web3 with other Technologies</vt:lpstr>
      <vt:lpstr>Decentralized Finance  (DeFi) Block Chain FinTech</vt:lpstr>
      <vt:lpstr>Decentralized Finance (DeFi)</vt:lpstr>
      <vt:lpstr>Traditional Finance Centralized Finance (CeFi)</vt:lpstr>
      <vt:lpstr>DeFi vs. CeFi</vt:lpstr>
      <vt:lpstr>(DeFi)  Decentralized Applications (Dapps)</vt:lpstr>
      <vt:lpstr>The Internet of Assets</vt:lpstr>
      <vt:lpstr>Non-Fungible Tokens (NFT)</vt:lpstr>
      <vt:lpstr>Top 10 Cryptocurrency Prices by Market Cap The global cryptocurrency market cap today is $949 Billion (2022/09/19)</vt:lpstr>
      <vt:lpstr>Top Stablecoins  (Tether USDT, USD Coin USDC, Dai)</vt:lpstr>
      <vt:lpstr>DeFi Total Value Locked (USD) (DeFi Pulse)</vt:lpstr>
      <vt:lpstr>Top 10 DeFi Applications (DApps) (DeFi Pulse)</vt:lpstr>
      <vt:lpstr>Financial Stability Challenges</vt:lpstr>
      <vt:lpstr>Decentralized Finance Applications (DApps): Flash Loan Transaction</vt:lpstr>
      <vt:lpstr>Financial Services</vt:lpstr>
      <vt:lpstr>Technology Innovation</vt:lpstr>
      <vt:lpstr>FinTech Innovation FinTech high-level classification</vt:lpstr>
      <vt:lpstr>Technology-driven  Financial Industry Development</vt:lpstr>
      <vt:lpstr>FinBrain: when Finance meets AI 2.0 (Zheng et al., 2019)</vt:lpstr>
      <vt:lpstr>AI 2.0</vt:lpstr>
      <vt:lpstr>Technology-driven  Financial Industry Development</vt:lpstr>
      <vt:lpstr>Artificial Intelligence in the Financial Markets</vt:lpstr>
      <vt:lpstr>AI in Managerial Blind Spots:  Unknown Knowns and Unknown Unknowns</vt:lpstr>
      <vt:lpstr>Green Finance</vt:lpstr>
      <vt:lpstr>Sustainability Innovation</vt:lpstr>
      <vt:lpstr>Sustainable Development Goals (SDGs)</vt:lpstr>
      <vt:lpstr>Sustainable Development Goals (SDGs) and 5P</vt:lpstr>
      <vt:lpstr>Green Finance Generic term  implying use or diversion  of financial resources  to deploy and support projects  with long term positive impact  on the environment</vt:lpstr>
      <vt:lpstr>Sustainable Finance Finances  deployed in support of projects  that ensure just, sustainable and inclusive growth  or attainment of one or more  sustainable development goals</vt:lpstr>
      <vt:lpstr>Carbon Finance and Climate Finance</vt:lpstr>
      <vt:lpstr>Impact Investing and ESG Investing</vt:lpstr>
      <vt:lpstr>Dynamic Trends of Green Finance and Energy Policy</vt:lpstr>
      <vt:lpstr>ESG: Environmental Social Governance</vt:lpstr>
      <vt:lpstr>CSR: Corporate Social Responsibility</vt:lpstr>
      <vt:lpstr>ESG to 17 SDGs</vt:lpstr>
      <vt:lpstr>ESG to 17 SDGs</vt:lpstr>
      <vt:lpstr>Sustainable Productivity: Finance ESG</vt:lpstr>
      <vt:lpstr>Sustainable Resilient Manufacturing ESG</vt:lpstr>
      <vt:lpstr>MSCI ESG Rating Framework</vt:lpstr>
      <vt:lpstr>MSCI ESG Key Issue Hierarchy</vt:lpstr>
      <vt:lpstr>MSCI Governance Model Structure</vt:lpstr>
      <vt:lpstr>MSCI Hierarchy of ESG Scores</vt:lpstr>
      <vt:lpstr>Innovation</vt:lpstr>
      <vt:lpstr>Innovation: a new idea, method, or device</vt:lpstr>
      <vt:lpstr>Innovation: something new</vt:lpstr>
      <vt:lpstr>Novelty : something new or unusual    the novelty of a self-driving car</vt:lpstr>
      <vt:lpstr>Creativity is not a new Idea.  Creativity is  an old belief  you leave behind</vt:lpstr>
      <vt:lpstr>FinTechs as Service Innovators: Analysing Components of Innovation</vt:lpstr>
      <vt:lpstr>Innovation “a process of  searching and recombining  existing knowledge elements”</vt:lpstr>
      <vt:lpstr>Search and recombination process to innovate:  A review of the empirical evidence and a research agenda</vt:lpstr>
      <vt:lpstr>Innovation Research  in  Economics,  Sociology and Technology Management</vt:lpstr>
      <vt:lpstr>Innovation Research in Economics, Sociology and Technology Management</vt:lpstr>
      <vt:lpstr> Business,  Innovation,  and  Knowledge  Ecosystems</vt:lpstr>
      <vt:lpstr> Business, Innovation, and Knowledge Ecosystems</vt:lpstr>
      <vt:lpstr>Innovation Ecosystems Characteristics</vt:lpstr>
      <vt:lpstr>Diffusion of Innovation Theory (DOI) </vt:lpstr>
      <vt:lpstr>Innovation (Diffusion of Innovation)</vt:lpstr>
      <vt:lpstr>Diffusion of Innovation</vt:lpstr>
      <vt:lpstr>Innovation Adoption Process</vt:lpstr>
      <vt:lpstr>Innovation Adoption Process</vt:lpstr>
      <vt:lpstr>Innovation Adoption Process</vt:lpstr>
      <vt:lpstr>Summary</vt:lpstr>
      <vt:lpstr>Artificial Intelligence in Fintech,  Green Finance, and Sustainability Innovation  (人工智慧應用於金融科技、綠色金融與永續創新)</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Fintech, Green Finance, and Sustainability Innovation</dc:title>
  <dc:subject/>
  <dc:creator>Min-Yuh Day</dc:creator>
  <cp:keywords>Artificial Intelligence, Fintech, Green Finance, Sustainability Innovation</cp:keywords>
  <dc:description>Artificial Intelligence in Fintech, Green Finance, and Sustainability Innovation</dc:description>
  <cp:lastModifiedBy>imyday@gmail.com</cp:lastModifiedBy>
  <cp:revision>1371</cp:revision>
  <cp:lastPrinted>2020-12-23T14:44:17Z</cp:lastPrinted>
  <dcterms:created xsi:type="dcterms:W3CDTF">2019-09-12T03:09:52Z</dcterms:created>
  <dcterms:modified xsi:type="dcterms:W3CDTF">2022-11-28T02:08:59Z</dcterms:modified>
  <cp:category/>
</cp:coreProperties>
</file>