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462" r:id="rId2"/>
    <p:sldId id="3463" r:id="rId3"/>
    <p:sldId id="3818" r:id="rId4"/>
    <p:sldId id="3821" r:id="rId5"/>
    <p:sldId id="3817" r:id="rId6"/>
    <p:sldId id="3827" r:id="rId7"/>
    <p:sldId id="3829" r:id="rId8"/>
    <p:sldId id="3828" r:id="rId9"/>
    <p:sldId id="3830" r:id="rId10"/>
    <p:sldId id="3831" r:id="rId11"/>
    <p:sldId id="3832" r:id="rId12"/>
    <p:sldId id="3833" r:id="rId13"/>
    <p:sldId id="3823" r:id="rId14"/>
    <p:sldId id="3820" r:id="rId15"/>
    <p:sldId id="1005" r:id="rId16"/>
    <p:sldId id="3824" r:id="rId17"/>
    <p:sldId id="3835" r:id="rId18"/>
    <p:sldId id="3836" r:id="rId19"/>
    <p:sldId id="3837" r:id="rId20"/>
    <p:sldId id="3838" r:id="rId21"/>
    <p:sldId id="3839" r:id="rId22"/>
    <p:sldId id="3840" r:id="rId23"/>
    <p:sldId id="3841" r:id="rId24"/>
    <p:sldId id="3842" r:id="rId25"/>
    <p:sldId id="3786" r:id="rId26"/>
    <p:sldId id="3834" r:id="rId27"/>
    <p:sldId id="3788" r:id="rId28"/>
    <p:sldId id="3844" r:id="rId29"/>
    <p:sldId id="3845" r:id="rId30"/>
    <p:sldId id="3787" r:id="rId31"/>
    <p:sldId id="3846" r:id="rId32"/>
    <p:sldId id="3793" r:id="rId33"/>
    <p:sldId id="3780" r:id="rId34"/>
    <p:sldId id="3784" r:id="rId35"/>
    <p:sldId id="3785" r:id="rId36"/>
    <p:sldId id="4742" r:id="rId37"/>
    <p:sldId id="4758" r:id="rId38"/>
    <p:sldId id="4761" r:id="rId39"/>
    <p:sldId id="4759" r:id="rId40"/>
    <p:sldId id="4763" r:id="rId41"/>
    <p:sldId id="4762" r:id="rId42"/>
    <p:sldId id="3825" r:id="rId43"/>
    <p:sldId id="382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2"/>
    <p:restoredTop sz="90612"/>
  </p:normalViewPr>
  <p:slideViewPr>
    <p:cSldViewPr snapToGrid="0" snapToObjects="1">
      <p:cViewPr varScale="1">
        <p:scale>
          <a:sx n="70" d="100"/>
          <a:sy n="70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ercourses.cambridgeenglish.org/mod/scorm/view.php?id=13795" TargetMode="External"/><Relationship Id="rId13" Type="http://schemas.openxmlformats.org/officeDocument/2006/relationships/hyperlink" Target="https://teachercourses.cambridgeenglish.org/mod/scorm/view.php?id=13804" TargetMode="External"/><Relationship Id="rId3" Type="http://schemas.openxmlformats.org/officeDocument/2006/relationships/hyperlink" Target="https://teachercourses.cambridgeenglish.org/mod/scorm/view.php?id=13786" TargetMode="External"/><Relationship Id="rId7" Type="http://schemas.openxmlformats.org/officeDocument/2006/relationships/hyperlink" Target="https://teachercourses.cambridgeenglish.org/mod/scorm/view.php?id=13794" TargetMode="External"/><Relationship Id="rId12" Type="http://schemas.openxmlformats.org/officeDocument/2006/relationships/hyperlink" Target="https://teachercourses.cambridgeenglish.org/mod/scorm/view.php?id=13801" TargetMode="External"/><Relationship Id="rId2" Type="http://schemas.openxmlformats.org/officeDocument/2006/relationships/hyperlink" Target="https://teachercourses.cambridgeenglish.org/course/view.php?id=147&amp;section=3" TargetMode="External"/><Relationship Id="rId16" Type="http://schemas.openxmlformats.org/officeDocument/2006/relationships/hyperlink" Target="https://teachercourses.cambridgeenglish.org/mod/scorm/view.php?id=138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ercourses.cambridgeenglish.org/mod/scorm/view.php?id=13791" TargetMode="External"/><Relationship Id="rId11" Type="http://schemas.openxmlformats.org/officeDocument/2006/relationships/hyperlink" Target="https://teachercourses.cambridgeenglish.org/mod/scorm/view.php?id=13800" TargetMode="External"/><Relationship Id="rId5" Type="http://schemas.openxmlformats.org/officeDocument/2006/relationships/hyperlink" Target="https://teachercourses.cambridgeenglish.org/mod/scorm/view.php?id=13790" TargetMode="External"/><Relationship Id="rId15" Type="http://schemas.openxmlformats.org/officeDocument/2006/relationships/hyperlink" Target="https://teachercourses.cambridgeenglish.org/mod/scorm/view.php?id=13806" TargetMode="External"/><Relationship Id="rId10" Type="http://schemas.openxmlformats.org/officeDocument/2006/relationships/hyperlink" Target="https://teachercourses.cambridgeenglish.org/mod/scorm/view.php?id=13799" TargetMode="External"/><Relationship Id="rId4" Type="http://schemas.openxmlformats.org/officeDocument/2006/relationships/hyperlink" Target="https://teachercourses.cambridgeenglish.org/mod/scorm/view.php?id=13789" TargetMode="External"/><Relationship Id="rId9" Type="http://schemas.openxmlformats.org/officeDocument/2006/relationships/hyperlink" Target="https://teachercourses.cambridgeenglish.org/mod/scorm/view.php?id=13796" TargetMode="External"/><Relationship Id="rId14" Type="http://schemas.openxmlformats.org/officeDocument/2006/relationships/hyperlink" Target="https://teachercourses.cambridgeenglish.org/mod/scorm/view.php?id=1380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meet.google.com/miy-fbif-m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.jpeg"/><Relationship Id="rId5" Type="http://schemas.openxmlformats.org/officeDocument/2006/relationships/image" Target="../media/image14.jp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huggingface.co/bigscience/bloo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zure.microsoft.com/en-gb/products/cognitive-services/text-to-speech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huggingface.co/spaces/openai/whisp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synthesia.io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books.com.tw/products/001088164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ocs.google.com/forms/d/e/1FAIpQLScI7zvABRvtffqeZgT-_OWNbOsyIXBOn6Lt_tJ4-SuhZENyRQ/viewform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meet.google.com/zuc-yyaw-m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docs.google.com/forms/d/e/1FAIpQLSdkE-x4CW2w2LAjPEJcHCx25GAx4KYS1cHxUv9iiroda1cXYQ/viewform" TargetMode="External"/><Relationship Id="rId4" Type="http://schemas.openxmlformats.org/officeDocument/2006/relationships/hyperlink" Target="https://docs.google.com/forms/d/e/1FAIpQLScA0Qq52qjQ5MDAyEDxHyui7VrVdkIpsOSDzWXAwWi-kKLVAw/viewfor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courses.cambridgeenglish.org/login/index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courses.cambridgeenglish.org/login/index.ph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07" y="1781115"/>
            <a:ext cx="11819066" cy="1673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Cambridge English Teacher Online Training and EMI Teaching Experiences Sharing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718"/>
            <a:ext cx="9144000" cy="614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Workshop, NTPU Bilingual Education Office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2022/11/16 (Wednesday) 12:10 - 13:00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H418, NTPU Bilingual Education Office, NTPU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2022-11-16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CAE329-EDAC-9681-5634-36C842AC69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00100" y="3743722"/>
            <a:ext cx="1991160" cy="19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9795-CAFD-5FF6-3175-36E58D2E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75176"/>
          </a:xfrm>
        </p:spPr>
        <p:txBody>
          <a:bodyPr/>
          <a:lstStyle/>
          <a:p>
            <a:r>
              <a:rPr lang="en-US" dirty="0"/>
              <a:t>Cambridge English-Certificate in EMI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541E4-978F-51A6-0462-4002B4AB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9DFC0-271C-558C-DE1D-2022CA504957}"/>
              </a:ext>
            </a:extLst>
          </p:cNvPr>
          <p:cNvSpPr txBox="1"/>
          <p:nvPr/>
        </p:nvSpPr>
        <p:spPr>
          <a:xfrm>
            <a:off x="435430" y="1127110"/>
            <a:ext cx="11159797" cy="5657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25"/>
              </a:spcBef>
              <a:spcAft>
                <a:spcPts val="225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"/>
              </a:rPr>
              <a:t>Module 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 tooltip="SCORM package"/>
              </a:rPr>
              <a:t>SCORM packageM1 S1 L1 Introduction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 tooltip="SCORM package"/>
              </a:rPr>
              <a:t>SCORM packageM1 S2 L1 Enhancing lecture content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 tooltip="SCORM package"/>
              </a:rPr>
              <a:t>SCORM packageM1 S2 L2 Engaging students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 tooltip="SCORM package"/>
              </a:rPr>
              <a:t>SCORM packageM1 S2 L3 Develop your lecture style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7" tooltip="SCORM package"/>
              </a:rPr>
              <a:t>SCORM packageM1 S3 L1 Phrases for introducing lectures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8" tooltip="SCORM package"/>
              </a:rPr>
              <a:t>SCORM packageM1 S3 L2 Vocabulary for introductions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9" tooltip="SCORM package"/>
              </a:rPr>
              <a:t>SCORM packageM1 S3 L3 Develop your lecture introductions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 tooltip="SCORM package"/>
              </a:rPr>
              <a:t>SCORM packageM1 S4 L1 Language for signposting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1" tooltip="SCORM package"/>
              </a:rPr>
              <a:t>SCORM packageM1 S4 L2 Cohesion in lectures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2" tooltip="SCORM package"/>
              </a:rPr>
              <a:t>SCORM packageM1 S4 L3 Develop your lecture language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3" tooltip="SCORM package"/>
              </a:rPr>
              <a:t>SCORM packageM1 S5 L1 Language for conclusions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4" tooltip="SCORM package"/>
              </a:rPr>
              <a:t>SCORM packageM1 S5 L2 Giving instructions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5" tooltip="SCORM package"/>
              </a:rPr>
              <a:t>SCORM packageM1 S5 L3 Develop your lecture conclusions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914400" algn="l"/>
              </a:tabLst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6" tooltip="SCORM package"/>
              </a:rPr>
              <a:t>SCORM packageM1 S6 L1 Over to you 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4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0E67-EA3B-D72C-7ABB-AEFAD5A3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79296"/>
          </a:xfrm>
        </p:spPr>
        <p:txBody>
          <a:bodyPr>
            <a:normAutofit fontScale="90000"/>
          </a:bodyPr>
          <a:lstStyle/>
          <a:p>
            <a:r>
              <a:rPr lang="en-US" dirty="0"/>
              <a:t>Cambridge English-Certificate in EMI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89B42-99BE-3DD2-9DDC-A250ED2A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45F7A-1F8F-D050-A9ED-AA61E7CB1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17" y="938399"/>
            <a:ext cx="7626723" cy="57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0E67-EA3B-D72C-7ABB-AEFAD5A3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79296"/>
          </a:xfrm>
        </p:spPr>
        <p:txBody>
          <a:bodyPr>
            <a:normAutofit fontScale="90000"/>
          </a:bodyPr>
          <a:lstStyle/>
          <a:p>
            <a:r>
              <a:rPr lang="en-US" dirty="0"/>
              <a:t>Cambridge English-Certificate in EMI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89B42-99BE-3DD2-9DDC-A250ED2A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C3A4B-2150-A8DF-DF1E-7C09EF90F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32" y="912458"/>
            <a:ext cx="9635735" cy="56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EMI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Teaching Experiences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EMI Courses in AI for Business Applications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62635"/>
            <a:ext cx="11292113" cy="5130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>
                <a:solidFill>
                  <a:srgbClr val="C00000"/>
                </a:solidFill>
              </a:rPr>
              <a:t>Artificial Intelligence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</a:rPr>
              <a:t>Fall 2022</a:t>
            </a:r>
            <a:endParaRPr lang="en-US" altLang="zh-TW" sz="4400" b="1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>
                <a:solidFill>
                  <a:srgbClr val="C00000"/>
                </a:solidFill>
              </a:rPr>
              <a:t>Artificial Intelligence in Finance and Quantitative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</a:rPr>
              <a:t>Fall 2022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</a:rPr>
              <a:t>Spring 2022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</a:rPr>
              <a:t>Spring 2022</a:t>
            </a:r>
            <a:endParaRPr lang="en-US" altLang="zh-TW" sz="44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2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031064"/>
            <a:ext cx="11292113" cy="54618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en-US" altLang="zh-TW" b="1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96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accent1"/>
                </a:solidFill>
              </a:rPr>
              <a:t>Spring 2022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6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accent1"/>
                </a:solidFill>
              </a:rPr>
              <a:t>Fall 2020, Fall, 2021, Spring 2022, Spring 2023</a:t>
            </a:r>
            <a:endParaRPr lang="en-US" altLang="zh-TW" sz="96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</a:t>
            </a:r>
            <a:endParaRPr lang="en-US" sz="96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2021, Fall 2022</a:t>
            </a:r>
            <a:endParaRPr lang="en-US" altLang="zh-TW" sz="8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Fall 2022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Data Mining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</a:t>
            </a:r>
            <a:endParaRPr lang="en-US" altLang="zh-TW" sz="64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Analytics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2020, Spring 2023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Foundation of Business Cloud Computing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64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Spring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5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31" y="89357"/>
            <a:ext cx="9350580" cy="106923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1"/>
                </a:solidFill>
                <a:ea typeface="Heiti TC Medium" pitchFamily="2" charset="-128"/>
              </a:rPr>
              <a:t>Teaching Experiences (EMI)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43" y="1332854"/>
            <a:ext cx="11584128" cy="53413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AI in Finance Big Data Analytics </a:t>
            </a:r>
            <a:r>
              <a:rPr lang="en-US" altLang="zh-TW" dirty="0">
                <a:solidFill>
                  <a:schemeClr val="accent1"/>
                </a:solidFill>
              </a:rPr>
              <a:t>(Fall 2019)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Elective) [Full English Course] [Distance Learning]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Big Data Mining </a:t>
            </a:r>
            <a:r>
              <a:rPr lang="en-US" altLang="zh-TW" dirty="0">
                <a:solidFill>
                  <a:schemeClr val="accent1"/>
                </a:solidFill>
              </a:rPr>
              <a:t>(Fall 2018)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DBETKU (3 Credits, Required) [Full English Course]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dirty="0">
                <a:solidFill>
                  <a:srgbClr val="C00000"/>
                </a:solidFill>
              </a:rPr>
              <a:t>Social Media Apps Programming</a:t>
            </a:r>
            <a:r>
              <a:rPr lang="en-US" altLang="zh-TW" dirty="0">
                <a:solidFill>
                  <a:schemeClr val="accent1"/>
                </a:solidFill>
              </a:rPr>
              <a:t> (Fall 2013 - Fall 2018)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MBA, IMTKU (2 Credits, Elective) [Full English Course]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chemeClr val="accent1"/>
                </a:solidFill>
              </a:rPr>
              <a:t>Fall 2018, Fall 2017 , Fall 2016 , Fall 2015 , Fall 2014 , </a:t>
            </a:r>
            <a:r>
              <a:rPr lang="en-US" altLang="zh-TW" sz="2400" dirty="0">
                <a:solidFill>
                  <a:srgbClr val="C00000"/>
                </a:solidFill>
              </a:rPr>
              <a:t>Fall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10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6"/>
            <a:ext cx="9293027" cy="653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2022-09-14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8E06B-0CAA-7F66-FEAA-C40127DC3C9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A6EDD9-45FD-F2A3-6249-2649AAAAD4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111, 1</a:t>
            </a:r>
            <a:r>
              <a:rPr lang="en-US" altLang="zh-TW" baseline="30000" dirty="0">
                <a:ea typeface="Heiti TC Medium" pitchFamily="2" charset="-128"/>
              </a:rPr>
              <a:t>st</a:t>
            </a:r>
            <a:r>
              <a:rPr lang="en-US" altLang="zh-TW" dirty="0">
                <a:ea typeface="Heiti TC Medium" pitchFamily="2" charset="-128"/>
              </a:rPr>
              <a:t> Semester (Fall 2022)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Artificial Intelligence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Min-Yuh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In-Class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(M6132)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(B8F40)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AF06B-F062-A24C-9E24-B50FD7C3BA8E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2"/>
              </a:rPr>
              <a:t>https://meet.google.com/miy-fbif-max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3FA58-D5D8-2EA3-FEB2-3BF58F0E0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Artificial Intelligence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22" y="88992"/>
            <a:ext cx="5877356" cy="1367336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Min-</a:t>
            </a:r>
            <a:r>
              <a:rPr lang="en-US" altLang="zh-TW" sz="5400" dirty="0" err="1"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 Day, Ph.D.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770" y="1557891"/>
            <a:ext cx="9024079" cy="356144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rgbClr val="C00000"/>
                </a:solidFill>
              </a:rPr>
              <a:t>Associate Professor, Information Management, NTPU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600" dirty="0">
                <a:solidFill>
                  <a:schemeClr val="tx2"/>
                </a:solidFill>
              </a:rPr>
              <a:t>Visiting Scholar, IIS, Academia </a:t>
            </a:r>
            <a:r>
              <a:rPr lang="en-US" altLang="zh-TW" sz="3600" dirty="0" err="1">
                <a:solidFill>
                  <a:schemeClr val="tx2"/>
                </a:solidFill>
              </a:rPr>
              <a:t>Sinica</a:t>
            </a:r>
            <a:endParaRPr lang="en-US" altLang="zh-TW" sz="3600" dirty="0">
              <a:solidFill>
                <a:schemeClr val="tx2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3600" dirty="0">
                <a:solidFill>
                  <a:srgbClr val="984807"/>
                </a:solidFill>
              </a:rPr>
              <a:t>Ph.D., Information Management, NTU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2200" dirty="0">
                <a:solidFill>
                  <a:schemeClr val="accent2"/>
                </a:solidFill>
              </a:rPr>
              <a:t>Director, Intelligent Financial Innovation Technology, IFIT Lab, IM, NTPU</a:t>
            </a:r>
            <a:endParaRPr lang="en-US" altLang="zh-TW" sz="2200" dirty="0">
              <a:solidFill>
                <a:srgbClr val="984807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altLang="zh-TW" sz="1900" dirty="0">
              <a:solidFill>
                <a:srgbClr val="17375E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Intelligence, Financial Technology, Big Data Analytics, </a:t>
            </a:r>
            <a:b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Data Mining and Text Mining, Electronic Commerce</a:t>
            </a:r>
            <a:endParaRPr lang="zh-TW" altLang="en-US" sz="1900" dirty="0">
              <a:solidFill>
                <a:srgbClr val="17375E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F210-999B-B543-BB08-55CA178F3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1" y="2180184"/>
            <a:ext cx="1311157" cy="15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DE749-A11A-4B4B-B93C-D2301140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7" y="5290161"/>
            <a:ext cx="1499864" cy="149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A6C2B-5B98-E645-BB38-226FE4E9A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97" y="3780120"/>
            <a:ext cx="1499864" cy="149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1" name="Picture 2" descr="http://mail.tku.edu.tw/myday/images/AS_Logo1.gif">
            <a:extLst>
              <a:ext uri="{FF2B5EF4-FFF2-40B4-BE49-F238E27FC236}">
                <a16:creationId xmlns:a16="http://schemas.microsoft.com/office/drawing/2014/main" id="{21A7643E-D757-6C4E-BA60-6DD316B1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mail.tku.edu.tw/myday/images/NTU_logo.jpg">
            <a:extLst>
              <a:ext uri="{FF2B5EF4-FFF2-40B4-BE49-F238E27FC236}">
                <a16:creationId xmlns:a16="http://schemas.microsoft.com/office/drawing/2014/main" id="{DD4095AA-1C8D-4D40-BE13-12AE2C2A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98B8C-812E-4242-B99C-1FE21191A3C4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5E5D47-46B4-3746-AE25-62ED375E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756A3-2536-5946-A56A-4994F9B6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A6350-74C3-D94B-AD70-E4FD3D7F20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6" y="1635008"/>
            <a:ext cx="1317406" cy="594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4E4C50-8BEC-6840-B59B-579F85F628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6099" y="364819"/>
            <a:ext cx="2253148" cy="1016127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1" y="88466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18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57294"/>
            <a:ext cx="11222181" cy="559069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200" dirty="0"/>
              <a:t>This course introduces the </a:t>
            </a:r>
            <a:r>
              <a:rPr lang="en-US" sz="2200" dirty="0">
                <a:solidFill>
                  <a:srgbClr val="C00000"/>
                </a:solidFill>
              </a:rPr>
              <a:t>fundamental concepts, research issues, and hands-on practices</a:t>
            </a:r>
            <a:r>
              <a:rPr lang="en-US" sz="2200" dirty="0"/>
              <a:t> of </a:t>
            </a:r>
            <a:r>
              <a:rPr lang="en-US" sz="2200" dirty="0">
                <a:solidFill>
                  <a:srgbClr val="FF0000"/>
                </a:solidFill>
              </a:rPr>
              <a:t>Artificial Intelligence</a:t>
            </a:r>
            <a:r>
              <a:rPr lang="en-US" sz="2200" dirty="0"/>
              <a:t>. 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Topics include: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Introduction to Artificial Intelligence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Artificial Intelligence and Intelligent Agents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Problem Solving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Knowledge, Reasoning and Knowledge Representation, Uncertain Knowledge and Reasoning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Machine Learning: Supervised and Unsupervised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The Theory of Learning and Ensemble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Learning, Reinforcement Learning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Deep Learning for Natural Language Processing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Computer Vision and Robotics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Philosophy and Ethics of AI and the Future of AI</a:t>
            </a:r>
          </a:p>
          <a:p>
            <a:pPr marL="971550" lvl="1" indent="-514350">
              <a:spcAft>
                <a:spcPts val="300"/>
              </a:spcAft>
              <a:buFont typeface="+mj-lt"/>
              <a:buAutoNum type="arabicPeriod"/>
            </a:pPr>
            <a:r>
              <a:rPr lang="en-US" sz="2200" dirty="0"/>
              <a:t>Case Study on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7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Exploring new knowledge in information technology, system development and application  80 %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Internet marketing planning ability  10 %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Thesis writing and independent research skills 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6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82DA-B006-D842-865A-A805B868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86900"/>
          </a:xfrm>
        </p:spPr>
        <p:txBody>
          <a:bodyPr>
            <a:normAutofit/>
          </a:bodyPr>
          <a:lstStyle/>
          <a:p>
            <a:r>
              <a:rPr lang="en-US" dirty="0"/>
              <a:t>Four Fundamental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B672-3C34-354D-B5BE-45EC3902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43000"/>
            <a:ext cx="11222181" cy="5419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Professionalism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Creative thinking and Problem-solving 40 %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Comprehensive Integration 30 %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Interpersonal Relationship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Communication and Coordination 5 %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Teamwork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Ethics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Honesty and Integrity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Self-Esteem and Self-reflection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International Vision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Caring for Diversity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Interdisciplinary Vision 5 %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6157-D163-B749-B193-9908911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3460-C118-C349-846D-D4B1E4428C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20EB9-8CFE-5A4B-956B-B4ACCBF84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4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6D3-4344-CB42-AC4C-A8BD1F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681-3372-0E41-8979-66474931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Ethics/Corporate Social Responsibility</a:t>
            </a:r>
          </a:p>
          <a:p>
            <a:r>
              <a:rPr lang="en-US" sz="4400" dirty="0">
                <a:solidFill>
                  <a:srgbClr val="C00000"/>
                </a:solidFill>
              </a:rPr>
              <a:t>Global Knowledge/Awareness</a:t>
            </a:r>
          </a:p>
          <a:p>
            <a:r>
              <a:rPr lang="en-US" sz="4400" dirty="0"/>
              <a:t>Communication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33C5-31DA-6145-B0B7-EFDE1C3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E15D-0C98-8F4F-A497-5C2BE055C8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31013-20FE-A941-88E1-5852F907B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Information Technologies and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System Development Capabilities</a:t>
            </a:r>
          </a:p>
          <a:p>
            <a:r>
              <a:rPr lang="en-US" sz="4400" dirty="0"/>
              <a:t>Internet Marketing Management Capabilities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2022/09/14  Introduction to Artificial Intelligence</a:t>
            </a:r>
          </a:p>
          <a:p>
            <a:pPr marL="0" indent="0">
              <a:buNone/>
            </a:pPr>
            <a:r>
              <a:rPr lang="en-US" sz="2800" dirty="0"/>
              <a:t>2  2022/09/21  Artificial Intelligence and Intelligent Agents</a:t>
            </a:r>
          </a:p>
          <a:p>
            <a:pPr marL="0" indent="0">
              <a:buNone/>
            </a:pPr>
            <a:r>
              <a:rPr lang="en-US" sz="2800" dirty="0"/>
              <a:t>3  2022/09/28  Problem Solving</a:t>
            </a:r>
          </a:p>
          <a:p>
            <a:pPr marL="0" indent="0">
              <a:buNone/>
            </a:pPr>
            <a:r>
              <a:rPr lang="en-US" sz="2800" dirty="0"/>
              <a:t>4  2022/10/05  Knowledge, Reasoning and Knowledge Representation;</a:t>
            </a:r>
            <a:br>
              <a:rPr lang="en-US" sz="2800" dirty="0"/>
            </a:br>
            <a:r>
              <a:rPr lang="en-US" sz="2800" dirty="0"/>
              <a:t>                            Uncertain Knowledge and Reasoning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2022/10/12  Case Study on Artificial Intelligence I </a:t>
            </a:r>
          </a:p>
          <a:p>
            <a:pPr marL="0" indent="0">
              <a:buNone/>
            </a:pPr>
            <a:r>
              <a:rPr lang="en-US" sz="2800" dirty="0"/>
              <a:t>6  2022/10/19  Machine Learning: Supervised and Unsupervised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2022/10/26  The Theory of Learning and Ensemble Learning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2022/11/02  Midterm Project Report </a:t>
            </a:r>
          </a:p>
          <a:p>
            <a:pPr marL="0" indent="0">
              <a:buNone/>
            </a:pPr>
            <a:r>
              <a:rPr lang="en-US" sz="2800" dirty="0"/>
              <a:t>9  2022/11/09  Deep Learning and Reinforcement Learning </a:t>
            </a:r>
          </a:p>
          <a:p>
            <a:pPr marL="0" indent="0">
              <a:buNone/>
            </a:pPr>
            <a:r>
              <a:rPr lang="en-US" sz="2800" dirty="0"/>
              <a:t>10  2022/11/16  Deep Learning for Natural Language Processing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2022/11/23  Invited Talk: AI for Information Retrieval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2022/11/30  Case Study on Artificial Intelligence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2022/12/07  Computer Vision and Robotics </a:t>
            </a:r>
          </a:p>
          <a:p>
            <a:pPr marL="0" indent="0">
              <a:buNone/>
            </a:pPr>
            <a:r>
              <a:rPr lang="en-US" sz="2800" dirty="0"/>
              <a:t>14  2022/12/14  Philosophy and Ethics of AI and the Future of AI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2022/12/21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2022/12/28  Final Project Report II </a:t>
            </a:r>
          </a:p>
          <a:p>
            <a:pPr marL="0" indent="0">
              <a:buNone/>
            </a:pPr>
            <a:r>
              <a:rPr lang="en-US" sz="2800" dirty="0"/>
              <a:t>17  2023/01/04  Self-learning </a:t>
            </a:r>
          </a:p>
          <a:p>
            <a:pPr marL="0" indent="0">
              <a:buNone/>
            </a:pPr>
            <a:r>
              <a:rPr lang="en-US" sz="2800" dirty="0"/>
              <a:t>18  2023/01/11  Self-learning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Artificial Intelligence in Finance and 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1111AIFQA01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2022-09-13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5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2022/09/13   Introduction to Artificial Intelligence in Finance and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2022/09/20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2022/09/27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2022/10/04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2022/10/11   Case Study on AI in Finance and Quantitative Analysis I </a:t>
            </a:r>
          </a:p>
          <a:p>
            <a:pPr marL="0" indent="0">
              <a:buNone/>
            </a:pPr>
            <a:r>
              <a:rPr lang="en-US" sz="2800" dirty="0"/>
              <a:t>6   2022/10/18   Finance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Experiences from </a:t>
            </a:r>
            <a:br>
              <a:rPr lang="en-US" sz="4000" dirty="0"/>
            </a:br>
            <a:r>
              <a:rPr lang="en-US" sz="4000" dirty="0"/>
              <a:t>Cambridge English Teacher Online Training Course</a:t>
            </a:r>
          </a:p>
          <a:p>
            <a:r>
              <a:rPr lang="en-US" sz="4000" dirty="0"/>
              <a:t>EMI Teaching Experiences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D2A48-0C6C-8DE4-FB6F-119AB5D39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D152D-339B-6BBC-6101-332BF1F17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16D43-A9B6-1DA2-10DA-175508D79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1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2022/10/25  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2022/11/01   Midterm Project Report </a:t>
            </a:r>
          </a:p>
          <a:p>
            <a:pPr marL="0" indent="0">
              <a:buNone/>
            </a:pPr>
            <a:r>
              <a:rPr lang="en-US" sz="2800" dirty="0"/>
              <a:t>9   2022/11/08   Financial Econometrics and Machine Learning </a:t>
            </a:r>
          </a:p>
          <a:p>
            <a:pPr marL="0" indent="0">
              <a:buNone/>
            </a:pPr>
            <a:r>
              <a:rPr lang="en-US" sz="2800" dirty="0"/>
              <a:t>10   2022/11/15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2022/11/22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2022/11/29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11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2022/12/06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2022/12/13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2022/12/20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2022/12/27   Final Project Report II </a:t>
            </a:r>
          </a:p>
          <a:p>
            <a:pPr marL="0" indent="0">
              <a:buNone/>
            </a:pPr>
            <a:r>
              <a:rPr lang="en-US" sz="2800" dirty="0"/>
              <a:t>17   2023/01/03   Self-learning </a:t>
            </a:r>
          </a:p>
          <a:p>
            <a:pPr marL="0" indent="0">
              <a:buNone/>
            </a:pPr>
            <a:r>
              <a:rPr lang="en-US" sz="2800" dirty="0"/>
              <a:t>18   2023/01/10   Self-learning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3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Artificial Intelligence for Text Analytics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for Text Analytics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1102AITA01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(M5026) (Spring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2022-02-22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353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   2022/02/22   Introduction to Artificial Intelligence for Text Analytics</a:t>
            </a:r>
          </a:p>
          <a:p>
            <a:pPr marL="0" indent="0">
              <a:buNone/>
            </a:pPr>
            <a:r>
              <a:rPr lang="en-US" sz="2800" dirty="0"/>
              <a:t>2   2022/03/01   Foundations of Text Analytics: </a:t>
            </a:r>
            <a:br>
              <a:rPr lang="en-US" sz="2800" dirty="0"/>
            </a:br>
            <a:r>
              <a:rPr lang="en-US" sz="2800" dirty="0"/>
              <a:t>                              Natural Language Processing (NLP)</a:t>
            </a:r>
          </a:p>
          <a:p>
            <a:pPr marL="0" indent="0">
              <a:buNone/>
            </a:pPr>
            <a:r>
              <a:rPr lang="en-US" sz="2800" dirty="0"/>
              <a:t>3   2022/03/08   Python for Natural Language Processing</a:t>
            </a:r>
          </a:p>
          <a:p>
            <a:pPr marL="0" indent="0">
              <a:buNone/>
            </a:pPr>
            <a:r>
              <a:rPr lang="en-US" sz="2800" dirty="0"/>
              <a:t>4   2022/03/15   Natural Language Processing with Transformers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2022/03/22   Case Study on Artificial Intelligence for Text Analytics I</a:t>
            </a:r>
          </a:p>
          <a:p>
            <a:pPr marL="0" indent="0">
              <a:buNone/>
            </a:pPr>
            <a:r>
              <a:rPr lang="en-US" sz="2800" dirty="0"/>
              <a:t>6   2022/03/29   Text Classification and Sentiment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2022/04/05   Tomb-Sweeping Day (Holiday, 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2022/04/12   Midterm Project Report</a:t>
            </a:r>
          </a:p>
          <a:p>
            <a:pPr marL="0" indent="0">
              <a:buNone/>
            </a:pPr>
            <a:r>
              <a:rPr lang="en-US" sz="2800" dirty="0"/>
              <a:t>9   2022/04/19   Multilingual Named Entity Recognition (NER), </a:t>
            </a:r>
            <a:br>
              <a:rPr lang="en-US" sz="2800" dirty="0"/>
            </a:br>
            <a:r>
              <a:rPr lang="en-US" sz="2800" dirty="0"/>
              <a:t>                              Text Similarity and Clustering</a:t>
            </a:r>
          </a:p>
          <a:p>
            <a:pPr marL="0" indent="0">
              <a:buNone/>
            </a:pPr>
            <a:r>
              <a:rPr lang="en-US" sz="2800" dirty="0"/>
              <a:t>10   2022/04/26   Text Summarization and Topic Models </a:t>
            </a:r>
          </a:p>
          <a:p>
            <a:pPr marL="0" indent="0">
              <a:buNone/>
            </a:pPr>
            <a:r>
              <a:rPr lang="en-US" sz="2800" dirty="0"/>
              <a:t>11   2022/05/03   Text Generation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2022/05/10   Case Study on Artificial Intelligence for Text Analytics II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2022/05/17   Question Answering and Dialogue Systems</a:t>
            </a:r>
          </a:p>
          <a:p>
            <a:pPr marL="0" indent="0">
              <a:buNone/>
            </a:pPr>
            <a:r>
              <a:rPr lang="en-US" sz="2800" dirty="0"/>
              <a:t>14   2022/05/24   Deep Learning, Transfer Learning, </a:t>
            </a:r>
            <a:br>
              <a:rPr lang="en-US" sz="2800" dirty="0"/>
            </a:br>
            <a:r>
              <a:rPr lang="en-US" sz="2800" dirty="0"/>
              <a:t>                                Zero-Shot, and Few-Shot Learning for Text Analytics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2022/05/31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2022/06/07   Final Project Report II</a:t>
            </a:r>
          </a:p>
          <a:p>
            <a:pPr marL="0" indent="0">
              <a:buNone/>
            </a:pPr>
            <a:r>
              <a:rPr lang="en-US" sz="2800" dirty="0"/>
              <a:t>17   2022/06/14   Self-learning</a:t>
            </a:r>
          </a:p>
          <a:p>
            <a:pPr marL="0" indent="0">
              <a:buNone/>
            </a:pPr>
            <a:r>
              <a:rPr lang="en-US" sz="2800" dirty="0"/>
              <a:t>18   2022/06/21   Self-learning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4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lifearchitect.ai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/models/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BB656-7B06-F68A-998D-5802D79C7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47" b="9718"/>
          <a:stretch/>
        </p:blipFill>
        <p:spPr>
          <a:xfrm>
            <a:off x="275399" y="1528127"/>
            <a:ext cx="11641202" cy="46449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1B72588-E77C-C70F-2DEA-C1149DB2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1259009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Models Sizes </a:t>
            </a:r>
            <a:br>
              <a:rPr lang="en-US" dirty="0"/>
            </a:br>
            <a:r>
              <a:rPr lang="en-US" sz="3600" dirty="0"/>
              <a:t>(GPT-3, </a:t>
            </a:r>
            <a:r>
              <a:rPr lang="en-US" sz="3600" dirty="0" err="1"/>
              <a:t>PaLM</a:t>
            </a:r>
            <a:r>
              <a:rPr lang="en-US" sz="3600" dirty="0"/>
              <a:t>, BLOOM)</a:t>
            </a:r>
          </a:p>
        </p:txBody>
      </p:sp>
    </p:spTree>
    <p:extLst>
      <p:ext uri="{BB962C8B-B14F-4D97-AF65-F5344CB8AC3E}">
        <p14:creationId xmlns:p14="http://schemas.microsoft.com/office/powerpoint/2010/main" val="2344837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60F-A7A6-33E7-F055-CD17362D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72031"/>
          </a:xfrm>
        </p:spPr>
        <p:txBody>
          <a:bodyPr>
            <a:normAutofit fontScale="90000"/>
          </a:bodyPr>
          <a:lstStyle/>
          <a:p>
            <a:r>
              <a:rPr lang="en-US" dirty="0"/>
              <a:t>BLOOM</a:t>
            </a:r>
            <a:br>
              <a:rPr lang="en-US" dirty="0"/>
            </a:br>
            <a:r>
              <a:rPr lang="en-US" sz="2900" dirty="0" err="1"/>
              <a:t>BigScience</a:t>
            </a:r>
            <a:r>
              <a:rPr lang="en-US" sz="2900" dirty="0"/>
              <a:t> Large Open-science Open-access Multilingual Language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82C4-8324-7777-7870-8F414C35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26A3B-CD69-3D6E-AD15-C7EF27721D65}"/>
              </a:ext>
            </a:extLst>
          </p:cNvPr>
          <p:cNvSpPr txBox="1"/>
          <p:nvPr/>
        </p:nvSpPr>
        <p:spPr>
          <a:xfrm>
            <a:off x="835542" y="6479114"/>
            <a:ext cx="10619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https://huggingface.co/bigscience/bloom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15ACA-4FE4-2F82-32F2-9B58F6FB80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8" y="1192848"/>
            <a:ext cx="11123222" cy="52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2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60F-A7A6-33E7-F055-CD17362D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177116"/>
          </a:xfrm>
        </p:spPr>
        <p:txBody>
          <a:bodyPr>
            <a:normAutofit fontScale="90000"/>
          </a:bodyPr>
          <a:lstStyle/>
          <a:p>
            <a:r>
              <a:rPr lang="en-US" dirty="0"/>
              <a:t>Microsoft Azure </a:t>
            </a:r>
            <a:br>
              <a:rPr lang="en-US" dirty="0"/>
            </a:br>
            <a:r>
              <a:rPr lang="en-US" dirty="0"/>
              <a:t>Text to Speech (TTS)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82C4-8324-7777-7870-8F414C35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26A3B-CD69-3D6E-AD15-C7EF27721D65}"/>
              </a:ext>
            </a:extLst>
          </p:cNvPr>
          <p:cNvSpPr txBox="1"/>
          <p:nvPr/>
        </p:nvSpPr>
        <p:spPr>
          <a:xfrm>
            <a:off x="835542" y="6479114"/>
            <a:ext cx="10619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https://azure.microsoft.com/en-gb/products/cognitive-services/text-to-speech/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BF9B8-17A1-4251-35AA-D66276E3F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7" y="1310542"/>
            <a:ext cx="10410889" cy="52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3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60F-A7A6-33E7-F055-CD17362D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872785"/>
          </a:xfrm>
        </p:spPr>
        <p:txBody>
          <a:bodyPr>
            <a:normAutofit/>
          </a:bodyPr>
          <a:lstStyle/>
          <a:p>
            <a:r>
              <a:rPr lang="en-US" dirty="0" err="1"/>
              <a:t>OpenAI</a:t>
            </a:r>
            <a:r>
              <a:rPr lang="en-US" dirty="0"/>
              <a:t> Whisper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82C4-8324-7777-7870-8F414C35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26A3B-CD69-3D6E-AD15-C7EF27721D65}"/>
              </a:ext>
            </a:extLst>
          </p:cNvPr>
          <p:cNvSpPr txBox="1"/>
          <p:nvPr/>
        </p:nvSpPr>
        <p:spPr>
          <a:xfrm>
            <a:off x="835542" y="6479114"/>
            <a:ext cx="10619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https://huggingface.co/spaces/openai/whisper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CD813-1904-245A-B249-99712C328B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89" y="928886"/>
            <a:ext cx="11528240" cy="5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EMI Teacher Community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AACSB, NTPU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9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60F-A7A6-33E7-F055-CD17362D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872785"/>
          </a:xfrm>
        </p:spPr>
        <p:txBody>
          <a:bodyPr>
            <a:normAutofit/>
          </a:bodyPr>
          <a:lstStyle/>
          <a:p>
            <a:r>
              <a:rPr lang="en-US" dirty="0" err="1"/>
              <a:t>Synthesia</a:t>
            </a:r>
            <a:r>
              <a:rPr lang="en-US" dirty="0"/>
              <a:t> AI Video Generation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82C4-8324-7777-7870-8F414C35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26A3B-CD69-3D6E-AD15-C7EF27721D65}"/>
              </a:ext>
            </a:extLst>
          </p:cNvPr>
          <p:cNvSpPr txBox="1"/>
          <p:nvPr/>
        </p:nvSpPr>
        <p:spPr>
          <a:xfrm>
            <a:off x="835542" y="6479114"/>
            <a:ext cx="10619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https://www.synthesia.io/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D8A3A-FE33-B5CA-0204-3190AA98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05" y="928886"/>
            <a:ext cx="11496098" cy="54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9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60F-A7A6-33E7-F055-CD17362D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79110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大學全英語授課：</a:t>
            </a:r>
            <a:r>
              <a:rPr lang="en-US" altLang="zh-TW" dirty="0"/>
              <a:t>900</a:t>
            </a:r>
            <a:r>
              <a:rPr lang="zh-TW" altLang="en-US" dirty="0"/>
              <a:t>句課堂情境句型與應用</a:t>
            </a:r>
            <a:r>
              <a:rPr lang="zh-TW" altLang="en-US" sz="2700" dirty="0"/>
              <a:t>（美式發音</a:t>
            </a:r>
            <a:r>
              <a:rPr lang="en-US" sz="2700" dirty="0"/>
              <a:t>MP3</a:t>
            </a:r>
            <a:r>
              <a:rPr lang="zh-TW" altLang="en-US" sz="2700" dirty="0"/>
              <a:t>免費下載）</a:t>
            </a:r>
            <a:br>
              <a:rPr lang="zh-TW" altLang="en-US" sz="2700" dirty="0"/>
            </a:br>
            <a:r>
              <a:rPr lang="zh-TW" altLang="en-US" sz="2200" dirty="0"/>
              <a:t>作者： 廖柏森</a:t>
            </a:r>
            <a:r>
              <a:rPr lang="en-US" altLang="zh-TW" sz="2200" dirty="0"/>
              <a:t>, </a:t>
            </a:r>
            <a:r>
              <a:rPr lang="zh-TW" altLang="en-US" sz="2200" dirty="0"/>
              <a:t>朱雯琪</a:t>
            </a:r>
            <a:r>
              <a:rPr lang="en-US" altLang="zh-TW" sz="2200" dirty="0"/>
              <a:t>, </a:t>
            </a:r>
            <a:r>
              <a:rPr lang="zh-TW" altLang="en-US" sz="2200" dirty="0"/>
              <a:t>李明哲</a:t>
            </a:r>
            <a:r>
              <a:rPr lang="en-US" altLang="zh-TW" sz="2200" dirty="0"/>
              <a:t>, </a:t>
            </a:r>
            <a:r>
              <a:rPr lang="zh-TW" altLang="en-US" sz="2200" dirty="0"/>
              <a:t>金瑄桓  </a:t>
            </a:r>
            <a:br>
              <a:rPr lang="zh-TW" altLang="en-US" sz="2200" dirty="0"/>
            </a:br>
            <a:r>
              <a:rPr lang="zh-TW" altLang="en-US" sz="2200" dirty="0"/>
              <a:t>出版社：眾文  出版日期：</a:t>
            </a:r>
            <a:r>
              <a:rPr lang="en-US" altLang="zh-TW" sz="2200" dirty="0"/>
              <a:t>2021/01/20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82C4-8324-7777-7870-8F414C35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26A3B-CD69-3D6E-AD15-C7EF27721D65}"/>
              </a:ext>
            </a:extLst>
          </p:cNvPr>
          <p:cNvSpPr txBox="1"/>
          <p:nvPr/>
        </p:nvSpPr>
        <p:spPr>
          <a:xfrm>
            <a:off x="835542" y="6479114"/>
            <a:ext cx="10619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https://www.books.com.tw/products/0010881647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6B2E6-5BFE-9E69-E1AF-153A773D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19" y="1924533"/>
            <a:ext cx="3560854" cy="45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7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EFDA-2D8A-578B-AA02-47201974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8785-B4DA-433B-D25C-F1A0D4F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Experiences from Cambridge English Teacher Online Training Course</a:t>
            </a:r>
          </a:p>
          <a:p>
            <a:r>
              <a:rPr lang="en-US" sz="4000" dirty="0"/>
              <a:t>EMI Teaching Experiences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5F-91A0-E86A-3B7E-E485D7A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D2A48-0C6C-8DE4-FB6F-119AB5D39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D152D-339B-6BBC-6101-332BF1F17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16D43-A9B6-1DA2-10DA-175508D79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81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07" y="1781115"/>
            <a:ext cx="11819066" cy="1673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altLang="zh-TW" sz="4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Cambridge English Teacher Online Training and EMI Teaching Experiences Sharing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718"/>
            <a:ext cx="9144000" cy="614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EMI Workshop, NTPU Bilingual Education Office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2022/11/16 (Wednesday) 12:10 - 13:00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H418, NTPU Bilingual Education Office, NTPU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2022-11-16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4FD200-6CAE-4871-1465-704E69247C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CAE329-EDAC-9681-5634-36C842AC69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00100" y="3743722"/>
            <a:ext cx="1991160" cy="1991160"/>
          </a:xfrm>
          <a:prstGeom prst="rect">
            <a:avLst/>
          </a:prstGeom>
        </p:spPr>
      </p:pic>
      <p:sp>
        <p:nvSpPr>
          <p:cNvPr id="14" name="圓角矩形 30">
            <a:extLst>
              <a:ext uri="{FF2B5EF4-FFF2-40B4-BE49-F238E27FC236}">
                <a16:creationId xmlns:a16="http://schemas.microsoft.com/office/drawing/2014/main" id="{AF74A400-F175-1A26-A64E-B989303E1386}"/>
              </a:ext>
            </a:extLst>
          </p:cNvPr>
          <p:cNvSpPr/>
          <p:nvPr/>
        </p:nvSpPr>
        <p:spPr>
          <a:xfrm>
            <a:off x="3884379" y="722265"/>
            <a:ext cx="3767289" cy="884065"/>
          </a:xfrm>
          <a:prstGeom prst="roundRect">
            <a:avLst>
              <a:gd name="adj" fmla="val 9334"/>
            </a:avLst>
          </a:prstGeom>
          <a:solidFill>
            <a:srgbClr val="FFC000"/>
          </a:solidFill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kumimoji="1" lang="zh-TW" altLang="en-US" sz="6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1817-F7BA-971F-8D2C-BCFEEF95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7615"/>
            <a:ext cx="11222181" cy="980774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Heiti TC Medium" pitchFamily="2" charset="-128"/>
              </a:rPr>
              <a:t>EMI Teacher Community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BF9E-AFD2-E390-7C04-545D562B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07390"/>
            <a:ext cx="11222181" cy="571550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0" dirty="0"/>
              <a:t>1. 2022/05/05 (Thursday) 12:00 pm-13:00 pm, B302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Teaching Experiences Sharing of EMI Courses in AI for Business Applications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Min-Yuh Day</a:t>
            </a:r>
            <a:r>
              <a:rPr lang="en-US" sz="2000" b="0" dirty="0"/>
              <a:t>, National Taipei University, </a:t>
            </a:r>
          </a:p>
          <a:p>
            <a:pPr lvl="1">
              <a:spcAft>
                <a:spcPts val="600"/>
              </a:spcAft>
            </a:pPr>
            <a:r>
              <a:rPr lang="en-US" sz="1200" b="0" dirty="0">
                <a:hlinkClick r:id="rId2"/>
              </a:rPr>
              <a:t>https://meet.google.com/zuc-yyaw-mnt</a:t>
            </a:r>
            <a:endParaRPr lang="en-US" sz="1200" b="0" dirty="0"/>
          </a:p>
          <a:p>
            <a:pPr>
              <a:spcAft>
                <a:spcPts val="600"/>
              </a:spcAft>
            </a:pPr>
            <a:r>
              <a:rPr lang="en-US" sz="2000" b="0" dirty="0"/>
              <a:t>2. 2022/05/11 (Wednesday) 9:10 am - 12:00 pm, B313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Agile Principles Patterns and Practices in FinTech and Digital Transformation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 lvl="1">
              <a:spcAft>
                <a:spcPts val="600"/>
              </a:spcAft>
            </a:pPr>
            <a:r>
              <a:rPr lang="en-US" sz="1200" b="0" dirty="0">
                <a:hlinkClick r:id="rId3"/>
              </a:rPr>
              <a:t>https://docs.google.com/forms/d/e/1FAIpQLScI7zvABRvtffqeZgT-_OWNbOsyIXBOn6Lt_tJ4-SuhZENyRQ/viewform</a:t>
            </a:r>
            <a:endParaRPr lang="en-US" sz="1200" b="0" dirty="0"/>
          </a:p>
          <a:p>
            <a:pPr>
              <a:spcAft>
                <a:spcPts val="600"/>
              </a:spcAft>
            </a:pPr>
            <a:r>
              <a:rPr lang="en-US" sz="2000" b="0" dirty="0"/>
              <a:t>3. 2022/05/11 (Wednesday) 12:10 pm - 13:00 pm, B313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Professional Business Presentations in English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Shihyu</a:t>
            </a:r>
            <a:r>
              <a:rPr lang="en-US" sz="1800" dirty="0"/>
              <a:t> (Alex) Chu</a:t>
            </a:r>
            <a:r>
              <a:rPr lang="en-US" sz="1800" b="0" dirty="0"/>
              <a:t>, Senior Industry Analyst/Program Manager, Market Intelligence &amp; Consulting Institute (MIC) </a:t>
            </a:r>
          </a:p>
          <a:p>
            <a:pPr lvl="1">
              <a:spcAft>
                <a:spcPts val="600"/>
              </a:spcAft>
            </a:pPr>
            <a:r>
              <a:rPr lang="en-US" sz="1200" b="0" dirty="0">
                <a:hlinkClick r:id="rId4"/>
              </a:rPr>
              <a:t>https://docs.google.com/forms/d/e/1FAIpQLScA0Qq52qjQ5MDAyEDxHyui7VrVdkIpsOSDzWXAwWi-kKLVAw/viewform</a:t>
            </a:r>
            <a:endParaRPr lang="en-US" sz="1200" b="0" dirty="0"/>
          </a:p>
          <a:p>
            <a:pPr>
              <a:spcAft>
                <a:spcPts val="600"/>
              </a:spcAft>
            </a:pPr>
            <a:r>
              <a:rPr lang="en-US" sz="2000" b="0" dirty="0"/>
              <a:t>4. 2022/05/18 (Wednesday) 12:10 pm - 13:00 pm, B313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</a:rPr>
              <a:t>Web 3: From </a:t>
            </a:r>
            <a:r>
              <a:rPr lang="en-US" sz="2000" dirty="0" err="1">
                <a:solidFill>
                  <a:srgbClr val="C00000"/>
                </a:solidFill>
              </a:rPr>
              <a:t>DeFi</a:t>
            </a:r>
            <a:r>
              <a:rPr lang="en-US" sz="2000" dirty="0">
                <a:solidFill>
                  <a:srgbClr val="C00000"/>
                </a:solidFill>
              </a:rPr>
              <a:t> to </a:t>
            </a:r>
            <a:r>
              <a:rPr lang="en-US" sz="2000" dirty="0" err="1">
                <a:solidFill>
                  <a:srgbClr val="C00000"/>
                </a:solidFill>
              </a:rPr>
              <a:t>WoFi</a:t>
            </a:r>
            <a:endParaRPr lang="en-US" sz="2000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/>
              <a:t>Prof. Shih-</a:t>
            </a:r>
            <a:r>
              <a:rPr lang="en-US" sz="2000" dirty="0" err="1"/>
              <a:t>wei</a:t>
            </a:r>
            <a:r>
              <a:rPr lang="en-US" sz="2000" dirty="0"/>
              <a:t> Liao</a:t>
            </a:r>
            <a:r>
              <a:rPr lang="en-US" sz="2000" b="0" dirty="0"/>
              <a:t>, National Taiwan University</a:t>
            </a:r>
          </a:p>
          <a:p>
            <a:pPr lvl="1">
              <a:spcAft>
                <a:spcPts val="600"/>
              </a:spcAft>
            </a:pPr>
            <a:r>
              <a:rPr lang="en-US" sz="1200" b="0" dirty="0">
                <a:hlinkClick r:id="rId5"/>
              </a:rPr>
              <a:t>https://docs.google.com/forms/d/e/1FAIpQLSdkE-x4CW2w2LAjPEJcHCx25GAx4KYS1cHxUv9iiroda1cXYQ/viewform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9727-0B72-3043-0ED4-685A8C6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6CBC-A414-058A-C4DE-61C5F4CAE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DFFEC-9CC0-0982-89AE-F6554FEBC7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AFBDB-3515-17EE-CB6B-F74E2131E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34" y="160642"/>
            <a:ext cx="1446303" cy="4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2D40-334F-4A34-F07E-BCAE2C67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95946"/>
            <a:ext cx="11222181" cy="5718874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Learning Experiences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from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Cambridge English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Teacher Online Training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2403-814E-C360-50A4-DFD09519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7729-EB5C-32BE-DFDE-CD61DAC4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Cambridge English-Certificate in EMI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E5A5-F388-2A4A-4142-7DDFF1EB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EMI online course (Cambridge English-Certificate in EMI Skills) account is ready to log in.</a:t>
            </a:r>
          </a:p>
          <a:p>
            <a:r>
              <a:rPr lang="en-US" dirty="0"/>
              <a:t>Please follow the steps below for your access:</a:t>
            </a:r>
          </a:p>
          <a:p>
            <a:pPr lvl="1"/>
            <a:r>
              <a:rPr lang="en-US" b="0" dirty="0"/>
              <a:t>1.     System link: </a:t>
            </a:r>
            <a:r>
              <a:rPr lang="en-US" b="0" dirty="0">
                <a:hlinkClick r:id="rId2"/>
              </a:rPr>
              <a:t>https://teachercourses.cambridgeenglish.org/login/index.php</a:t>
            </a:r>
            <a:endParaRPr lang="en-US" b="0" dirty="0"/>
          </a:p>
          <a:p>
            <a:pPr lvl="1"/>
            <a:r>
              <a:rPr lang="en-US" b="0" dirty="0"/>
              <a:t>2.     Log in to the account (your e-mail address): </a:t>
            </a:r>
            <a:r>
              <a:rPr lang="en-US" b="0" dirty="0" err="1"/>
              <a:t>email@gm.ntpu.edu.tw</a:t>
            </a:r>
            <a:endParaRPr lang="en-US" b="0" dirty="0"/>
          </a:p>
          <a:p>
            <a:pPr lvl="1"/>
            <a:r>
              <a:rPr lang="en-US" b="0" dirty="0"/>
              <a:t>3.     Initial password (please copy and paste): ********</a:t>
            </a:r>
          </a:p>
          <a:p>
            <a:pPr lvl="1"/>
            <a:r>
              <a:rPr lang="en-US" b="0" dirty="0"/>
              <a:t>4.     Please change your password right after first logging in.</a:t>
            </a:r>
          </a:p>
          <a:p>
            <a:pPr lvl="1"/>
            <a:r>
              <a:rPr lang="en-US" b="0" dirty="0"/>
              <a:t>5.     Please complete all the eight modules in the course before 2023/6/30.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A6C1B-F5A4-DBBE-CEFA-427D6AC2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CDC3-F71A-BC70-801D-D8C47DE8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25995"/>
          </a:xfrm>
        </p:spPr>
        <p:txBody>
          <a:bodyPr/>
          <a:lstStyle/>
          <a:p>
            <a:r>
              <a:rPr lang="en-US" dirty="0"/>
              <a:t>Cambridge English-Certificate in EMI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849C7-105E-752E-9E45-51743AC0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9013C-DF24-8FBA-B33E-EC99D0F82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9" y="961099"/>
            <a:ext cx="9567320" cy="5720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18724-4B13-795F-120E-A6C143677915}"/>
              </a:ext>
            </a:extLst>
          </p:cNvPr>
          <p:cNvSpPr txBox="1"/>
          <p:nvPr/>
        </p:nvSpPr>
        <p:spPr>
          <a:xfrm>
            <a:off x="2596379" y="66172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hlinkClick r:id="rId3"/>
              </a:rPr>
              <a:t>https://teachercourses.cambridgeenglish.org/login/index.php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A6F-D4A5-7CDD-5EB3-7346C3F8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Cambridge English-Certificate in EMI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679C-9AF9-6E62-438E-A7C1CDB4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8 Module 112 Sections</a:t>
            </a:r>
          </a:p>
          <a:p>
            <a:r>
              <a:rPr lang="en-US" dirty="0"/>
              <a:t>Each module consists of an introduction followed by 4 content sections and an ‘over to you’ section for you to review and apply your learning.</a:t>
            </a:r>
          </a:p>
          <a:p>
            <a:pPr lvl="1"/>
            <a:r>
              <a:rPr lang="en-US" dirty="0"/>
              <a:t>Module 1 – Language for lectures</a:t>
            </a:r>
          </a:p>
          <a:p>
            <a:pPr lvl="1"/>
            <a:r>
              <a:rPr lang="en-US" dirty="0"/>
              <a:t>Module 2 – Language for seminars</a:t>
            </a:r>
          </a:p>
          <a:p>
            <a:pPr lvl="1"/>
            <a:r>
              <a:rPr lang="en-US" dirty="0"/>
              <a:t>Module 3 – Language for small groups and practical sessions</a:t>
            </a:r>
          </a:p>
          <a:p>
            <a:pPr lvl="1"/>
            <a:r>
              <a:rPr lang="en-US" dirty="0"/>
              <a:t>Module 4 – Language for tutorials and supervision</a:t>
            </a:r>
          </a:p>
          <a:p>
            <a:pPr lvl="1"/>
            <a:r>
              <a:rPr lang="en-US" dirty="0"/>
              <a:t>Module 5 – Language for online communication</a:t>
            </a:r>
          </a:p>
          <a:p>
            <a:pPr lvl="1"/>
            <a:r>
              <a:rPr lang="en-US" dirty="0"/>
              <a:t>Module 6 – Language for evaluation and feedback</a:t>
            </a:r>
          </a:p>
          <a:p>
            <a:pPr lvl="1"/>
            <a:r>
              <a:rPr lang="en-US" dirty="0"/>
              <a:t>Module 7 – Language for developing and extending professional roles</a:t>
            </a:r>
          </a:p>
          <a:p>
            <a:pPr lvl="1"/>
            <a:r>
              <a:rPr lang="en-US" dirty="0"/>
              <a:t>Module 8 – Language for fulfilling professional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5266-01D8-DA9D-2126-3FA7F7C5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4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12425</TotalTime>
  <Words>2280</Words>
  <Application>Microsoft Macintosh PowerPoint</Application>
  <PresentationFormat>Widescreen</PresentationFormat>
  <Paragraphs>335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Heiti TC Medium</vt:lpstr>
      <vt:lpstr>Arial</vt:lpstr>
      <vt:lpstr>Calibri</vt:lpstr>
      <vt:lpstr>Segoe UI</vt:lpstr>
      <vt:lpstr>Symbol</vt:lpstr>
      <vt:lpstr>Times New Roman</vt:lpstr>
      <vt:lpstr>Office Theme</vt:lpstr>
      <vt:lpstr> Cambridge English Teacher Online Training and EMI Teaching Experiences Sharing</vt:lpstr>
      <vt:lpstr>Min-Yuh Day, Ph.D.</vt:lpstr>
      <vt:lpstr>Outline</vt:lpstr>
      <vt:lpstr>EMI Teacher Community AACSB, NTPU</vt:lpstr>
      <vt:lpstr>EMI Teacher Community Activities</vt:lpstr>
      <vt:lpstr>Learning Experiences  from  Cambridge English  Teacher Online Training Course</vt:lpstr>
      <vt:lpstr>Cambridge English-Certificate in EMI Skills</vt:lpstr>
      <vt:lpstr>Cambridge English-Certificate in EMI Skills</vt:lpstr>
      <vt:lpstr>Cambridge English-Certificate in EMI Skills</vt:lpstr>
      <vt:lpstr>Cambridge English-Certificate in EMI Skills</vt:lpstr>
      <vt:lpstr>Cambridge English-Certificate in EMI Skills</vt:lpstr>
      <vt:lpstr>Cambridge English-Certificate in EMI Skills</vt:lpstr>
      <vt:lpstr>EMI Teaching Experiences Sharing</vt:lpstr>
      <vt:lpstr>EMI Courses in AI for Business Applications</vt:lpstr>
      <vt:lpstr>Teaching Experiences (EMI)</vt:lpstr>
      <vt:lpstr>Teaching Experiences (EMI)</vt:lpstr>
      <vt:lpstr>Introduction to  Artificial Intelligence</vt:lpstr>
      <vt:lpstr>Course Syllabus National Taipei University Academic Year 111, 1st Semester (Fall 2022)</vt:lpstr>
      <vt:lpstr>Course Objectives</vt:lpstr>
      <vt:lpstr>Course Outline</vt:lpstr>
      <vt:lpstr>Core Competence</vt:lpstr>
      <vt:lpstr>Four Fundamental Qualities</vt:lpstr>
      <vt:lpstr>College Learning Goals</vt:lpstr>
      <vt:lpstr>Department Learning Goals</vt:lpstr>
      <vt:lpstr>Syllabus</vt:lpstr>
      <vt:lpstr>Syllabus</vt:lpstr>
      <vt:lpstr>Syllabus</vt:lpstr>
      <vt:lpstr>Introduction to Artificial Intelligence in Finance and Quantitative Analysis</vt:lpstr>
      <vt:lpstr>Syllabus</vt:lpstr>
      <vt:lpstr>Syllabus</vt:lpstr>
      <vt:lpstr>Syllabus</vt:lpstr>
      <vt:lpstr>Introduction to  Artificial Intelligence for Text Analytics</vt:lpstr>
      <vt:lpstr>Syllabus</vt:lpstr>
      <vt:lpstr>Syllabus</vt:lpstr>
      <vt:lpstr>Syllabus</vt:lpstr>
      <vt:lpstr>Language Models Sizes  (GPT-3, PaLM, BLOOM)</vt:lpstr>
      <vt:lpstr>BLOOM BigScience Large Open-science Open-access Multilingual Language Model</vt:lpstr>
      <vt:lpstr>Microsoft Azure  Text to Speech (TTS)</vt:lpstr>
      <vt:lpstr>OpenAI Whisper</vt:lpstr>
      <vt:lpstr>Synthesia AI Video Generation</vt:lpstr>
      <vt:lpstr>大學全英語授課：900句課堂情境句型與應用（美式發音MP3免費下載） 作者： 廖柏森, 朱雯琪, 李明哲, 金瑄桓   出版社：眾文  出版日期：2021/01/20</vt:lpstr>
      <vt:lpstr>Summary</vt:lpstr>
      <vt:lpstr> Cambridge English Teacher Online Training and EMI Teaching Experiences Sharing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Experiences Sharing of EMI Courses in AI for Business Applications</dc:title>
  <dc:subject/>
  <dc:creator>Min-Yuh Day</dc:creator>
  <cp:keywords>Teaching, Experiences, Sharing, EMI, Courses, AI, Business Applications</cp:keywords>
  <dc:description>Teaching Experiences Sharing of EMI Courses in AI for Business Applications</dc:description>
  <cp:lastModifiedBy>imyday@gmail.com</cp:lastModifiedBy>
  <cp:revision>724</cp:revision>
  <cp:lastPrinted>2020-12-23T14:44:17Z</cp:lastPrinted>
  <dcterms:created xsi:type="dcterms:W3CDTF">2019-09-12T03:09:52Z</dcterms:created>
  <dcterms:modified xsi:type="dcterms:W3CDTF">2022-11-16T06:36:31Z</dcterms:modified>
  <cp:category/>
</cp:coreProperties>
</file>