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3871" r:id="rId2"/>
    <p:sldId id="273" r:id="rId3"/>
    <p:sldId id="3496" r:id="rId4"/>
    <p:sldId id="3892" r:id="rId5"/>
    <p:sldId id="638" r:id="rId6"/>
    <p:sldId id="639" r:id="rId7"/>
    <p:sldId id="642" r:id="rId8"/>
    <p:sldId id="640" r:id="rId9"/>
    <p:sldId id="641" r:id="rId10"/>
    <p:sldId id="643" r:id="rId11"/>
    <p:sldId id="3893" r:id="rId12"/>
    <p:sldId id="3894" r:id="rId13"/>
    <p:sldId id="3883" r:id="rId14"/>
    <p:sldId id="3927" r:id="rId15"/>
    <p:sldId id="1018" r:id="rId16"/>
    <p:sldId id="1019" r:id="rId17"/>
    <p:sldId id="1006" r:id="rId18"/>
    <p:sldId id="1005" r:id="rId19"/>
    <p:sldId id="1004" r:id="rId20"/>
    <p:sldId id="1003" r:id="rId21"/>
    <p:sldId id="1002" r:id="rId22"/>
    <p:sldId id="1001" r:id="rId23"/>
    <p:sldId id="1000" r:id="rId24"/>
    <p:sldId id="998" r:id="rId25"/>
    <p:sldId id="3943" r:id="rId26"/>
    <p:sldId id="3935" r:id="rId27"/>
    <p:sldId id="3945" r:id="rId28"/>
    <p:sldId id="3944" r:id="rId29"/>
    <p:sldId id="3952" r:id="rId30"/>
    <p:sldId id="3953" r:id="rId31"/>
    <p:sldId id="3936" r:id="rId32"/>
    <p:sldId id="3950" r:id="rId33"/>
    <p:sldId id="3949" r:id="rId34"/>
    <p:sldId id="3947" r:id="rId35"/>
    <p:sldId id="3948" r:id="rId36"/>
    <p:sldId id="3954" r:id="rId37"/>
    <p:sldId id="3961" r:id="rId38"/>
    <p:sldId id="3960" r:id="rId39"/>
    <p:sldId id="3962" r:id="rId40"/>
    <p:sldId id="3965" r:id="rId41"/>
    <p:sldId id="3964" r:id="rId42"/>
    <p:sldId id="1015" r:id="rId43"/>
    <p:sldId id="271" r:id="rId44"/>
    <p:sldId id="1016" r:id="rId45"/>
    <p:sldId id="272" r:id="rId46"/>
    <p:sldId id="615" r:id="rId47"/>
    <p:sldId id="617" r:id="rId48"/>
    <p:sldId id="616" r:id="rId49"/>
    <p:sldId id="649" r:id="rId50"/>
    <p:sldId id="3912" r:id="rId51"/>
    <p:sldId id="3913" r:id="rId52"/>
    <p:sldId id="3914" r:id="rId53"/>
    <p:sldId id="3915" r:id="rId54"/>
    <p:sldId id="648" r:id="rId55"/>
    <p:sldId id="3916" r:id="rId56"/>
    <p:sldId id="3917" r:id="rId57"/>
    <p:sldId id="3918" r:id="rId58"/>
    <p:sldId id="3919" r:id="rId59"/>
    <p:sldId id="3932" r:id="rId60"/>
    <p:sldId id="3930" r:id="rId61"/>
    <p:sldId id="3929" r:id="rId62"/>
    <p:sldId id="3928" r:id="rId63"/>
    <p:sldId id="3874" r:id="rId64"/>
    <p:sldId id="3875" r:id="rId65"/>
    <p:sldId id="3877" r:id="rId66"/>
    <p:sldId id="3878" r:id="rId67"/>
    <p:sldId id="261" r:id="rId68"/>
    <p:sldId id="3879" r:id="rId69"/>
    <p:sldId id="3880" r:id="rId70"/>
    <p:sldId id="3881" r:id="rId71"/>
    <p:sldId id="3882" r:id="rId72"/>
    <p:sldId id="3884" r:id="rId73"/>
    <p:sldId id="3885" r:id="rId74"/>
    <p:sldId id="828" r:id="rId75"/>
    <p:sldId id="689" r:id="rId76"/>
    <p:sldId id="690" r:id="rId77"/>
    <p:sldId id="677" r:id="rId78"/>
    <p:sldId id="691" r:id="rId79"/>
    <p:sldId id="678" r:id="rId80"/>
    <p:sldId id="680" r:id="rId81"/>
    <p:sldId id="681" r:id="rId82"/>
    <p:sldId id="3895" r:id="rId83"/>
    <p:sldId id="3896" r:id="rId84"/>
    <p:sldId id="3897" r:id="rId85"/>
    <p:sldId id="3898" r:id="rId86"/>
    <p:sldId id="3899" r:id="rId87"/>
    <p:sldId id="3900" r:id="rId88"/>
    <p:sldId id="3901" r:id="rId89"/>
    <p:sldId id="3902" r:id="rId90"/>
    <p:sldId id="3903" r:id="rId91"/>
    <p:sldId id="3904" r:id="rId92"/>
    <p:sldId id="3905" r:id="rId93"/>
    <p:sldId id="3906" r:id="rId94"/>
    <p:sldId id="3907" r:id="rId95"/>
    <p:sldId id="3908" r:id="rId96"/>
    <p:sldId id="3909" r:id="rId97"/>
    <p:sldId id="3910" r:id="rId98"/>
    <p:sldId id="3911" r:id="rId99"/>
    <p:sldId id="3926" r:id="rId100"/>
    <p:sldId id="3931"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9437FF"/>
    <a:srgbClr val="D883FF"/>
    <a:srgbClr val="FF8AD8"/>
    <a:srgbClr val="FF2600"/>
    <a:srgbClr val="FF7E79"/>
    <a:srgbClr val="C00000"/>
    <a:srgbClr val="F8CBAD"/>
    <a:srgbClr val="A9D18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2"/>
    <p:restoredTop sz="95424"/>
  </p:normalViewPr>
  <p:slideViewPr>
    <p:cSldViewPr snapToGrid="0" snapToObjects="1">
      <p:cViewPr varScale="1">
        <p:scale>
          <a:sx n="83" d="100"/>
          <a:sy n="83" d="100"/>
        </p:scale>
        <p:origin x="20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3/13/22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3/13/22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3/13/22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3/13/22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EACD-31BA-5546-8DC5-A7D4FA41B908}"/>
              </a:ext>
              <a:ext uri="{C183D7F6-B498-43B3-948B-1728B52AA6E4}">
                <adec:decorative xmlns:adec="http://schemas.microsoft.com/office/drawing/2017/decorative" val="1"/>
              </a:ext>
            </a:extLst>
          </p:cNvPr>
          <p:cNvSpPr>
            <a:spLocks noGrp="1"/>
          </p:cNvSpPr>
          <p:nvPr>
            <p:ph type="title"/>
          </p:nvPr>
        </p:nvSpPr>
        <p:spPr>
          <a:xfrm>
            <a:off x="419100" y="365125"/>
            <a:ext cx="9034272" cy="474119"/>
          </a:xfrm>
        </p:spPr>
        <p:txBody>
          <a:bodyPr>
            <a:noAutofit/>
          </a:bodyPr>
          <a:lstStyle>
            <a:lvl1pPr>
              <a:defRPr sz="4000">
                <a:solidFill>
                  <a:schemeClr val="tx1"/>
                </a:solidFill>
              </a:defRPr>
            </a:lvl1p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DBF8715D-4D79-7041-A43B-D5474972C918}"/>
              </a:ext>
              <a:ext uri="{C183D7F6-B498-43B3-948B-1728B52AA6E4}">
                <adec:decorative xmlns:adec="http://schemas.microsoft.com/office/drawing/2017/decorative" val="1"/>
              </a:ext>
            </a:extLst>
          </p:cNvPr>
          <p:cNvSpPr>
            <a:spLocks noGrp="1"/>
          </p:cNvSpPr>
          <p:nvPr>
            <p:ph type="ftr" sz="quarter" idx="3"/>
          </p:nvPr>
        </p:nvSpPr>
        <p:spPr>
          <a:xfrm>
            <a:off x="419100" y="6356350"/>
            <a:ext cx="3735457"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 2019 Amazon Web Services, Inc. or its Affiliates. All rights reserved.</a:t>
            </a:r>
          </a:p>
        </p:txBody>
      </p:sp>
      <p:pic>
        <p:nvPicPr>
          <p:cNvPr id="7" name="Picture 6">
            <a:extLst>
              <a:ext uri="{FF2B5EF4-FFF2-40B4-BE49-F238E27FC236}">
                <a16:creationId xmlns:a16="http://schemas.microsoft.com/office/drawing/2014/main" id="{1FCA25A4-C80D-FC44-8153-D8376A9E41F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09200" y="365125"/>
            <a:ext cx="1772652" cy="449072"/>
          </a:xfrm>
          <a:prstGeom prst="rect">
            <a:avLst/>
          </a:prstGeom>
        </p:spPr>
      </p:pic>
      <p:sp>
        <p:nvSpPr>
          <p:cNvPr id="9" name="Slide Number Placeholder 5">
            <a:extLst>
              <a:ext uri="{FF2B5EF4-FFF2-40B4-BE49-F238E27FC236}">
                <a16:creationId xmlns:a16="http://schemas.microsoft.com/office/drawing/2014/main" id="{A201426F-66D0-6C49-85B0-A8C2D43E6E2C}"/>
              </a:ext>
            </a:extLst>
          </p:cNvPr>
          <p:cNvSpPr>
            <a:spLocks noGrp="1"/>
          </p:cNvSpPr>
          <p:nvPr>
            <p:ph type="sldNum" sz="quarter" idx="12"/>
          </p:nvPr>
        </p:nvSpPr>
        <p:spPr>
          <a:xfrm>
            <a:off x="9029700" y="6356350"/>
            <a:ext cx="2743200" cy="365125"/>
          </a:xfrm>
        </p:spPr>
        <p:txBody>
          <a:bodyPr/>
          <a:lstStyle/>
          <a:p>
            <a:fld id="{B6A95138-A96E-2F42-A959-2EFD44FE4AB7}" type="slidenum">
              <a:rPr lang="en-US" smtClean="0"/>
              <a:t>‹#›</a:t>
            </a:fld>
            <a:endParaRPr lang="en-US" dirty="0"/>
          </a:p>
        </p:txBody>
      </p:sp>
    </p:spTree>
    <p:custDataLst>
      <p:tags r:id="rId1"/>
    </p:custDataLst>
    <p:extLst>
      <p:ext uri="{BB962C8B-B14F-4D97-AF65-F5344CB8AC3E}">
        <p14:creationId xmlns:p14="http://schemas.microsoft.com/office/powerpoint/2010/main" val="26252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3/13/22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3/13/22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3/13/22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3/13/22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3/13/22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3/13/22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3/13/22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3/13/22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3/13/22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mis.ntpu.edu.tw/" TargetMode="External"/><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hyperlink" Target="https://www.ntpu.edu.tw/" TargetMode="External"/><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web.ntpu.edu.tw/~myday/" TargetMode="External"/><Relationship Id="rId5" Type="http://schemas.openxmlformats.org/officeDocument/2006/relationships/image" Target="../media/image5.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www.mis.ntpu.edu.tw/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mis.ntpu.edu.tw/" TargetMode="External"/><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hyperlink" Target="https://www.ntpu.edu.tw/" TargetMode="External"/><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web.ntpu.edu.tw/~myday/" TargetMode="External"/><Relationship Id="rId5" Type="http://schemas.openxmlformats.org/officeDocument/2006/relationships/image" Target="../media/image5.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www.mis.ntpu.edu.tw/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ws.amazon.com/certification/"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ws.amazon.com/certification/"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jpeg"/><Relationship Id="rId5" Type="http://schemas.openxmlformats.org/officeDocument/2006/relationships/image" Target="../media/image3.jp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ws.amazon.com/certification/certified-solutions-architect-associat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ws.amazon.com/certification/certified-sysops-admin-associa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ws.amazon.com/certification/certified-developer-associat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ws.amazon.com/certification/certified-solutions-architect-professiona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ws.amazon.com/certification/certified-devops-engineer-professiona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ws.amazon.com/certification/certified-security-specialt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ws.amazon.com/certification/certified-database-specialty"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ws.amazon.com/certification/certified-machine-learning-special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ws.amazon.com/certification/certified-data-analytics-specialt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ws.amazon.com/certification/certified-advanced-networking-specialt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aws.amazon.com/certification/" TargetMode="External"/><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34.png"/><Relationship Id="rId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hyperlink" Target="https://aws.amazon.com/certification/" TargetMode="External"/><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s://aws.amazon.com/certification/" TargetMode="Externa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aws.amazon.com/certification/" TargetMode="External"/><Relationship Id="rId5" Type="http://schemas.openxmlformats.org/officeDocument/2006/relationships/image" Target="../media/image33.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aws.amazon.com/certification/" TargetMode="Externa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aws.amazon.com/certification/" TargetMode="External"/><Relationship Id="rId5" Type="http://schemas.openxmlformats.org/officeDocument/2006/relationships/image" Target="../media/image33.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hyperlink" Target="https://aws.amazon.com/training/awsacadem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aws.amazon.com/certification/certified-security-specialty"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ws.amazon.com/certification/certified-security-specialty"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hyperlink" Target="http://120.126.192.137/teach/teachdbaen.php?teacher=NzU3MTBf6Kyd5qau5qGC" TargetMode="External"/><Relationship Id="rId7" Type="http://schemas.openxmlformats.org/officeDocument/2006/relationships/hyperlink" Target="http://mail.im.tku.edu.tw/~myday/" TargetMode="External"/><Relationship Id="rId12" Type="http://schemas.openxmlformats.org/officeDocument/2006/relationships/image" Target="../media/image6.png"/><Relationship Id="rId2" Type="http://schemas.openxmlformats.org/officeDocument/2006/relationships/hyperlink" Target="http://www.aacsb.ntpu.edu.tw/teach/teachdba.php?teacher=NzU3MTBf6Kyd5qau5qGC" TargetMode="Externa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4.png"/><Relationship Id="rId5" Type="http://schemas.openxmlformats.org/officeDocument/2006/relationships/hyperlink" Target="https://web.ntpu.edu.tw/~myday/" TargetMode="External"/><Relationship Id="rId15" Type="http://schemas.openxmlformats.org/officeDocument/2006/relationships/image" Target="../media/image47.jpg"/><Relationship Id="rId10" Type="http://schemas.openxmlformats.org/officeDocument/2006/relationships/image" Target="../media/image3.jpg"/><Relationship Id="rId4" Type="http://schemas.openxmlformats.org/officeDocument/2006/relationships/hyperlink" Target="https://web.ntpu.edu.tw/~myday/cindex.htm" TargetMode="External"/><Relationship Id="rId9" Type="http://schemas.openxmlformats.org/officeDocument/2006/relationships/image" Target="../media/image46.png"/><Relationship Id="rId1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github.com/aws-samples/aws-serverless-airline-bookin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MyoOeHTp2pg" TargetMode="External"/><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8" Type="http://schemas.openxmlformats.org/officeDocument/2006/relationships/hyperlink" Target="https://aws.amazon.com/training/course-descriptions/architect/" TargetMode="External"/><Relationship Id="rId3" Type="http://schemas.openxmlformats.org/officeDocument/2006/relationships/hyperlink" Target="https://www.aws.training/" TargetMode="External"/><Relationship Id="rId7" Type="http://schemas.openxmlformats.org/officeDocument/2006/relationships/hyperlink" Target="https://aws.amazon.com/training/course-descriptions/cloud-practitioner-essentials/" TargetMode="External"/><Relationship Id="rId2" Type="http://schemas.openxmlformats.org/officeDocument/2006/relationships/hyperlink" Target="https://aws.amazon.com/training/awsacademy/" TargetMode="External"/><Relationship Id="rId1" Type="http://schemas.openxmlformats.org/officeDocument/2006/relationships/slideLayout" Target="../slideLayouts/slideLayout2.xml"/><Relationship Id="rId6" Type="http://schemas.openxmlformats.org/officeDocument/2006/relationships/hyperlink" Target="https://aws.amazon.com/certification/certified-solutions-architect-associate/" TargetMode="External"/><Relationship Id="rId11" Type="http://schemas.openxmlformats.org/officeDocument/2006/relationships/image" Target="../media/image4.png"/><Relationship Id="rId5" Type="http://schemas.openxmlformats.org/officeDocument/2006/relationships/hyperlink" Target="https://aws.amazon.com/certification/certified-cloud-practitioner/" TargetMode="External"/><Relationship Id="rId10" Type="http://schemas.openxmlformats.org/officeDocument/2006/relationships/image" Target="../media/image3.jpg"/><Relationship Id="rId4" Type="http://schemas.openxmlformats.org/officeDocument/2006/relationships/hyperlink" Target="https://aws.amazon.com/education/awseducate/" TargetMode="External"/><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43345" y="1290798"/>
            <a:ext cx="11305310" cy="1588621"/>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Introduction to Amazon Web Services (AWS) Certifications Roadmap</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3" y="3016128"/>
            <a:ext cx="99731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dirty="0">
                <a:solidFill>
                  <a:srgbClr val="7F7F7F"/>
                </a:solidFill>
              </a:rPr>
              <a:t>Host: </a:t>
            </a:r>
            <a:r>
              <a:rPr lang="zh-TW" altLang="en-US" sz="1800" dirty="0">
                <a:solidFill>
                  <a:srgbClr val="7F7F7F"/>
                </a:solidFill>
                <a:latin typeface="Heiti TC Medium" pitchFamily="2" charset="-128"/>
                <a:ea typeface="Heiti TC Medium" pitchFamily="2" charset="-128"/>
              </a:rPr>
              <a:t>陳仁偉 教授 </a:t>
            </a:r>
            <a:r>
              <a:rPr lang="en-US" altLang="zh-TW" sz="1800" dirty="0">
                <a:solidFill>
                  <a:srgbClr val="7F7F7F"/>
                </a:solidFill>
              </a:rPr>
              <a:t>(Prof. Jen </a:t>
            </a:r>
            <a:r>
              <a:rPr lang="en-US" altLang="zh-TW" sz="1800" dirty="0" err="1">
                <a:solidFill>
                  <a:srgbClr val="7F7F7F"/>
                </a:solidFill>
              </a:rPr>
              <a:t>Wel</a:t>
            </a:r>
            <a:r>
              <a:rPr lang="en-US" altLang="zh-TW" sz="1800" dirty="0">
                <a:solidFill>
                  <a:srgbClr val="7F7F7F"/>
                </a:solidFill>
              </a:rPr>
              <a:t> Chen) </a:t>
            </a:r>
          </a:p>
          <a:p>
            <a:pPr algn="ctr" eaLnBrk="1" hangingPunct="1">
              <a:spcBef>
                <a:spcPct val="0"/>
              </a:spcBef>
              <a:buFontTx/>
              <a:buNone/>
            </a:pPr>
            <a:r>
              <a:rPr lang="en-US" altLang="zh-TW" sz="1800" dirty="0">
                <a:solidFill>
                  <a:srgbClr val="7F7F7F"/>
                </a:solidFill>
              </a:rPr>
              <a:t>Information Management, SEC, Chinese Culture University</a:t>
            </a:r>
            <a:br>
              <a:rPr lang="en-US" altLang="zh-TW" sz="1400" dirty="0">
                <a:solidFill>
                  <a:srgbClr val="7F7F7F"/>
                </a:solidFill>
              </a:rPr>
            </a:br>
            <a:r>
              <a:rPr lang="en-US" altLang="zh-TW" sz="1400" dirty="0">
                <a:solidFill>
                  <a:srgbClr val="7F7F7F"/>
                </a:solidFill>
              </a:rPr>
              <a:t>Time: 2022/3/13 (Sunday) 13:00-15:00 </a:t>
            </a:r>
          </a:p>
          <a:p>
            <a:pPr algn="ctr" eaLnBrk="1" hangingPunct="1">
              <a:spcBef>
                <a:spcPct val="0"/>
              </a:spcBef>
              <a:buNone/>
            </a:pPr>
            <a:r>
              <a:rPr lang="en-US" altLang="zh-TW" sz="1400" dirty="0">
                <a:solidFill>
                  <a:srgbClr val="7F7F7F"/>
                </a:solidFill>
              </a:rPr>
              <a:t>Place: 202</a:t>
            </a:r>
            <a:r>
              <a:rPr lang="zh-TW" altLang="en-US" sz="1400" dirty="0">
                <a:solidFill>
                  <a:srgbClr val="7F7F7F"/>
                </a:solidFill>
              </a:rPr>
              <a:t>教室</a:t>
            </a:r>
            <a:r>
              <a:rPr lang="en-US" altLang="zh-TW" sz="1200" dirty="0">
                <a:solidFill>
                  <a:srgbClr val="7F7F7F"/>
                </a:solidFill>
              </a:rPr>
              <a:t> </a:t>
            </a:r>
            <a:r>
              <a:rPr lang="zh-TW" altLang="en-US" sz="1400" dirty="0">
                <a:solidFill>
                  <a:srgbClr val="7F7F7F"/>
                </a:solidFill>
              </a:rPr>
              <a:t>大夏館 </a:t>
            </a:r>
            <a:r>
              <a:rPr lang="en-US" altLang="zh-TW" sz="1400" dirty="0">
                <a:solidFill>
                  <a:srgbClr val="7F7F7F"/>
                </a:solidFill>
              </a:rPr>
              <a:t> </a:t>
            </a:r>
            <a:r>
              <a:rPr lang="zh-TW" altLang="en-US" sz="1400" dirty="0">
                <a:solidFill>
                  <a:srgbClr val="7F7F7F"/>
                </a:solidFill>
              </a:rPr>
              <a:t>台北市建國南路二段</a:t>
            </a:r>
            <a:r>
              <a:rPr lang="en-US" altLang="zh-TW" sz="1400" dirty="0">
                <a:solidFill>
                  <a:srgbClr val="7F7F7F"/>
                </a:solidFill>
              </a:rPr>
              <a:t>231</a:t>
            </a:r>
            <a:r>
              <a:rPr lang="zh-TW" altLang="en-US" sz="1400" dirty="0">
                <a:solidFill>
                  <a:srgbClr val="7F7F7F"/>
                </a:solidFill>
              </a:rPr>
              <a:t>號</a:t>
            </a: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2022-03-13</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E4608830-F7E1-8943-A146-A52A0754C2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78" y="44812"/>
            <a:ext cx="769943" cy="908532"/>
          </a:xfrm>
          <a:prstGeom prst="rect">
            <a:avLst/>
          </a:prstGeom>
        </p:spPr>
      </p:pic>
    </p:spTree>
    <p:extLst>
      <p:ext uri="{BB962C8B-B14F-4D97-AF65-F5344CB8AC3E}">
        <p14:creationId xmlns:p14="http://schemas.microsoft.com/office/powerpoint/2010/main" val="109354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Cost Management</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D99CA842-BE95-8F49-8194-FA0E6164B217}"/>
              </a:ext>
            </a:extLst>
          </p:cNvPr>
          <p:cNvPicPr>
            <a:picLocks noChangeAspect="1"/>
          </p:cNvPicPr>
          <p:nvPr/>
        </p:nvPicPr>
        <p:blipFill>
          <a:blip r:embed="rId4"/>
          <a:stretch>
            <a:fillRect/>
          </a:stretch>
        </p:blipFill>
        <p:spPr>
          <a:xfrm>
            <a:off x="56272" y="2035687"/>
            <a:ext cx="12049246" cy="2820036"/>
          </a:xfrm>
          <a:prstGeom prst="rect">
            <a:avLst/>
          </a:prstGeom>
        </p:spPr>
      </p:pic>
      <p:sp>
        <p:nvSpPr>
          <p:cNvPr id="9" name="Rounded Rectangle 8">
            <a:extLst>
              <a:ext uri="{FF2B5EF4-FFF2-40B4-BE49-F238E27FC236}">
                <a16:creationId xmlns:a16="http://schemas.microsoft.com/office/drawing/2014/main" id="{6DBBA0D6-42E0-2041-8880-7B793BD35D60}"/>
              </a:ext>
            </a:extLst>
          </p:cNvPr>
          <p:cNvSpPr/>
          <p:nvPr/>
        </p:nvSpPr>
        <p:spPr>
          <a:xfrm>
            <a:off x="7500491" y="2020402"/>
            <a:ext cx="2065540" cy="11088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D13A15-4224-174C-9FF1-45BC2CEACA64}"/>
              </a:ext>
            </a:extLst>
          </p:cNvPr>
          <p:cNvSpPr/>
          <p:nvPr/>
        </p:nvSpPr>
        <p:spPr>
          <a:xfrm>
            <a:off x="56272" y="2076674"/>
            <a:ext cx="7358485"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9F8A611-9E3B-C142-9153-B5275E5A1A91}"/>
              </a:ext>
            </a:extLst>
          </p:cNvPr>
          <p:cNvSpPr/>
          <p:nvPr/>
        </p:nvSpPr>
        <p:spPr>
          <a:xfrm>
            <a:off x="4312724" y="3282589"/>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540D494-139D-7846-A43F-87AD6C4F19FB}"/>
              </a:ext>
            </a:extLst>
          </p:cNvPr>
          <p:cNvSpPr/>
          <p:nvPr/>
        </p:nvSpPr>
        <p:spPr>
          <a:xfrm>
            <a:off x="202608"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FB1A5F0-8176-AD4B-B602-AED8C88322E3}"/>
              </a:ext>
            </a:extLst>
          </p:cNvPr>
          <p:cNvSpPr/>
          <p:nvPr/>
        </p:nvSpPr>
        <p:spPr>
          <a:xfrm>
            <a:off x="8422840"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6464AF-F27A-154C-B344-86091D3CE214}"/>
              </a:ext>
            </a:extLst>
          </p:cNvPr>
          <p:cNvSpPr/>
          <p:nvPr/>
        </p:nvSpPr>
        <p:spPr>
          <a:xfrm>
            <a:off x="10466363" y="2076674"/>
            <a:ext cx="1523027"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76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43345" y="1290798"/>
            <a:ext cx="11305310" cy="1588621"/>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Introduction to Amazon Web Services (AWS) Certifications Roadmap</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100</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3" y="3016128"/>
            <a:ext cx="99731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dirty="0">
                <a:solidFill>
                  <a:srgbClr val="7F7F7F"/>
                </a:solidFill>
              </a:rPr>
              <a:t>Host: </a:t>
            </a:r>
            <a:r>
              <a:rPr lang="zh-TW" altLang="en-US" sz="1800" dirty="0">
                <a:solidFill>
                  <a:srgbClr val="7F7F7F"/>
                </a:solidFill>
                <a:latin typeface="Heiti TC Medium" pitchFamily="2" charset="-128"/>
                <a:ea typeface="Heiti TC Medium" pitchFamily="2" charset="-128"/>
              </a:rPr>
              <a:t>陳仁偉 教授 </a:t>
            </a:r>
            <a:r>
              <a:rPr lang="en-US" altLang="zh-TW" sz="1800" dirty="0">
                <a:solidFill>
                  <a:srgbClr val="7F7F7F"/>
                </a:solidFill>
              </a:rPr>
              <a:t>(Prof. Jen </a:t>
            </a:r>
            <a:r>
              <a:rPr lang="en-US" altLang="zh-TW" sz="1800" dirty="0" err="1">
                <a:solidFill>
                  <a:srgbClr val="7F7F7F"/>
                </a:solidFill>
              </a:rPr>
              <a:t>Wel</a:t>
            </a:r>
            <a:r>
              <a:rPr lang="en-US" altLang="zh-TW" sz="1800" dirty="0">
                <a:solidFill>
                  <a:srgbClr val="7F7F7F"/>
                </a:solidFill>
              </a:rPr>
              <a:t> Chen) </a:t>
            </a:r>
          </a:p>
          <a:p>
            <a:pPr algn="ctr" eaLnBrk="1" hangingPunct="1">
              <a:spcBef>
                <a:spcPct val="0"/>
              </a:spcBef>
              <a:buFontTx/>
              <a:buNone/>
            </a:pPr>
            <a:r>
              <a:rPr lang="en-US" altLang="zh-TW" sz="1800" dirty="0">
                <a:solidFill>
                  <a:srgbClr val="7F7F7F"/>
                </a:solidFill>
              </a:rPr>
              <a:t>Information Management, SEC, Chinese Culture University</a:t>
            </a:r>
            <a:br>
              <a:rPr lang="en-US" altLang="zh-TW" sz="1400" dirty="0">
                <a:solidFill>
                  <a:srgbClr val="7F7F7F"/>
                </a:solidFill>
              </a:rPr>
            </a:br>
            <a:r>
              <a:rPr lang="en-US" altLang="zh-TW" sz="1400" dirty="0">
                <a:solidFill>
                  <a:srgbClr val="7F7F7F"/>
                </a:solidFill>
              </a:rPr>
              <a:t>Time: 2022/3/13 (Sunday) 13:00-15:00 </a:t>
            </a:r>
          </a:p>
          <a:p>
            <a:pPr algn="ctr" eaLnBrk="1" hangingPunct="1">
              <a:spcBef>
                <a:spcPct val="0"/>
              </a:spcBef>
              <a:buNone/>
            </a:pPr>
            <a:r>
              <a:rPr lang="en-US" altLang="zh-TW" sz="1400" dirty="0">
                <a:solidFill>
                  <a:srgbClr val="7F7F7F"/>
                </a:solidFill>
              </a:rPr>
              <a:t>Place: 202</a:t>
            </a:r>
            <a:r>
              <a:rPr lang="zh-TW" altLang="en-US" sz="1400" dirty="0">
                <a:solidFill>
                  <a:srgbClr val="7F7F7F"/>
                </a:solidFill>
              </a:rPr>
              <a:t>教室</a:t>
            </a:r>
            <a:r>
              <a:rPr lang="en-US" altLang="zh-TW" sz="1200" dirty="0">
                <a:solidFill>
                  <a:srgbClr val="7F7F7F"/>
                </a:solidFill>
              </a:rPr>
              <a:t> </a:t>
            </a:r>
            <a:r>
              <a:rPr lang="zh-TW" altLang="en-US" sz="1400" dirty="0">
                <a:solidFill>
                  <a:srgbClr val="7F7F7F"/>
                </a:solidFill>
              </a:rPr>
              <a:t>大夏館 </a:t>
            </a:r>
            <a:r>
              <a:rPr lang="en-US" altLang="zh-TW" sz="1400" dirty="0">
                <a:solidFill>
                  <a:srgbClr val="7F7F7F"/>
                </a:solidFill>
              </a:rPr>
              <a:t> </a:t>
            </a:r>
            <a:r>
              <a:rPr lang="zh-TW" altLang="en-US" sz="1400" dirty="0">
                <a:solidFill>
                  <a:srgbClr val="7F7F7F"/>
                </a:solidFill>
              </a:rPr>
              <a:t>台北市建國南路二段</a:t>
            </a:r>
            <a:r>
              <a:rPr lang="en-US" altLang="zh-TW" sz="1400" dirty="0">
                <a:solidFill>
                  <a:srgbClr val="7F7F7F"/>
                </a:solidFill>
              </a:rPr>
              <a:t>231</a:t>
            </a:r>
            <a:r>
              <a:rPr lang="zh-TW" altLang="en-US" sz="1400" dirty="0">
                <a:solidFill>
                  <a:srgbClr val="7F7F7F"/>
                </a:solidFill>
              </a:rPr>
              <a:t>號</a:t>
            </a: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2022-03-13</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E4608830-F7E1-8943-A146-A52A0754C2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78" y="44812"/>
            <a:ext cx="769943" cy="908532"/>
          </a:xfrm>
          <a:prstGeom prst="rect">
            <a:avLst/>
          </a:prstGeom>
        </p:spPr>
      </p:pic>
      <p:sp>
        <p:nvSpPr>
          <p:cNvPr id="17" name="Rounded Rectangle 16">
            <a:extLst>
              <a:ext uri="{FF2B5EF4-FFF2-40B4-BE49-F238E27FC236}">
                <a16:creationId xmlns:a16="http://schemas.microsoft.com/office/drawing/2014/main" id="{6C4A9B97-6990-3948-B2CA-BBFE366A0E56}"/>
              </a:ext>
            </a:extLst>
          </p:cNvPr>
          <p:cNvSpPr/>
          <p:nvPr/>
        </p:nvSpPr>
        <p:spPr>
          <a:xfrm>
            <a:off x="4770698" y="291676"/>
            <a:ext cx="2650603" cy="87685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cs typeface="Arial" panose="020B0604020202020204" pitchFamily="34" charset="0"/>
              </a:rPr>
              <a:t>Q &amp; A</a:t>
            </a:r>
          </a:p>
        </p:txBody>
      </p:sp>
    </p:spTree>
    <p:extLst>
      <p:ext uri="{BB962C8B-B14F-4D97-AF65-F5344CB8AC3E}">
        <p14:creationId xmlns:p14="http://schemas.microsoft.com/office/powerpoint/2010/main" val="281105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fontScale="77500" lnSpcReduction="20000"/>
          </a:bodyPr>
          <a:lstStyle/>
          <a:p>
            <a:pPr>
              <a:lnSpc>
                <a:spcPct val="100000"/>
              </a:lnSpc>
              <a:spcBef>
                <a:spcPts val="600"/>
              </a:spcBef>
            </a:pPr>
            <a:r>
              <a:rPr lang="en-US" dirty="0"/>
              <a:t>Amazon </a:t>
            </a:r>
            <a:r>
              <a:rPr lang="en-US" b="1" dirty="0"/>
              <a:t>EC2</a:t>
            </a:r>
          </a:p>
          <a:p>
            <a:pPr lvl="1">
              <a:lnSpc>
                <a:spcPct val="100000"/>
              </a:lnSpc>
              <a:spcBef>
                <a:spcPts val="600"/>
              </a:spcBef>
            </a:pPr>
            <a:r>
              <a:rPr lang="en-US" dirty="0"/>
              <a:t>Virtual servers in the cloud</a:t>
            </a:r>
          </a:p>
          <a:p>
            <a:pPr>
              <a:lnSpc>
                <a:spcPct val="100000"/>
              </a:lnSpc>
              <a:spcBef>
                <a:spcPts val="600"/>
              </a:spcBef>
            </a:pPr>
            <a:r>
              <a:rPr lang="en-US" dirty="0"/>
              <a:t>Amazon </a:t>
            </a:r>
            <a:r>
              <a:rPr lang="en-US" b="1" dirty="0"/>
              <a:t>Simple Storage Service (S3)</a:t>
            </a:r>
          </a:p>
          <a:p>
            <a:pPr lvl="1">
              <a:lnSpc>
                <a:spcPct val="100000"/>
              </a:lnSpc>
              <a:spcBef>
                <a:spcPts val="600"/>
              </a:spcBef>
            </a:pPr>
            <a:r>
              <a:rPr lang="en-US" dirty="0"/>
              <a:t>Scalable storage in the cloud</a:t>
            </a:r>
          </a:p>
          <a:p>
            <a:pPr>
              <a:lnSpc>
                <a:spcPct val="100000"/>
              </a:lnSpc>
              <a:spcBef>
                <a:spcPts val="600"/>
              </a:spcBef>
            </a:pPr>
            <a:r>
              <a:rPr lang="en-US" dirty="0"/>
              <a:t>Amazon </a:t>
            </a:r>
            <a:r>
              <a:rPr lang="en-US" b="1" dirty="0"/>
              <a:t>Aurora</a:t>
            </a:r>
          </a:p>
          <a:p>
            <a:pPr lvl="1">
              <a:lnSpc>
                <a:spcPct val="100000"/>
              </a:lnSpc>
              <a:spcBef>
                <a:spcPts val="600"/>
              </a:spcBef>
            </a:pPr>
            <a:r>
              <a:rPr lang="en-US" dirty="0"/>
              <a:t>High performance managed relational database</a:t>
            </a:r>
          </a:p>
          <a:p>
            <a:pPr>
              <a:lnSpc>
                <a:spcPct val="100000"/>
              </a:lnSpc>
              <a:spcBef>
                <a:spcPts val="600"/>
              </a:spcBef>
            </a:pPr>
            <a:r>
              <a:rPr lang="en-US" dirty="0"/>
              <a:t>Amazon </a:t>
            </a:r>
            <a:r>
              <a:rPr lang="en-US" b="1" dirty="0"/>
              <a:t>DynamoDB</a:t>
            </a:r>
          </a:p>
          <a:p>
            <a:pPr lvl="1">
              <a:lnSpc>
                <a:spcPct val="100000"/>
              </a:lnSpc>
              <a:spcBef>
                <a:spcPts val="600"/>
              </a:spcBef>
            </a:pPr>
            <a:r>
              <a:rPr lang="en-US" dirty="0"/>
              <a:t>Managed NoSQL database</a:t>
            </a:r>
          </a:p>
          <a:p>
            <a:pPr>
              <a:lnSpc>
                <a:spcPct val="100000"/>
              </a:lnSpc>
              <a:spcBef>
                <a:spcPts val="600"/>
              </a:spcBef>
            </a:pPr>
            <a:r>
              <a:rPr lang="en-US" dirty="0"/>
              <a:t>Amazon </a:t>
            </a:r>
            <a:r>
              <a:rPr lang="en-US" b="1" dirty="0"/>
              <a:t>RDS</a:t>
            </a:r>
          </a:p>
          <a:p>
            <a:pPr lvl="1">
              <a:lnSpc>
                <a:spcPct val="100000"/>
              </a:lnSpc>
              <a:spcBef>
                <a:spcPts val="600"/>
              </a:spcBef>
            </a:pPr>
            <a:r>
              <a:rPr lang="en-US" dirty="0"/>
              <a:t>Managed relational database service for MySQL, PostgreSQL, Oracle, SQL Server, and MariaDB</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05814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fontScale="85000" lnSpcReduction="20000"/>
          </a:bodyPr>
          <a:lstStyle/>
          <a:p>
            <a:pPr>
              <a:lnSpc>
                <a:spcPct val="100000"/>
              </a:lnSpc>
              <a:spcBef>
                <a:spcPts val="600"/>
              </a:spcBef>
            </a:pPr>
            <a:r>
              <a:rPr lang="en-US" dirty="0"/>
              <a:t>AWS </a:t>
            </a:r>
            <a:r>
              <a:rPr lang="en-US" b="1" dirty="0"/>
              <a:t>Lambda</a:t>
            </a:r>
          </a:p>
          <a:p>
            <a:pPr lvl="1">
              <a:lnSpc>
                <a:spcPct val="100000"/>
              </a:lnSpc>
              <a:spcBef>
                <a:spcPts val="600"/>
              </a:spcBef>
            </a:pPr>
            <a:r>
              <a:rPr lang="en-US" dirty="0"/>
              <a:t>Run code without thinking about servers</a:t>
            </a:r>
          </a:p>
          <a:p>
            <a:pPr>
              <a:lnSpc>
                <a:spcPct val="100000"/>
              </a:lnSpc>
              <a:spcBef>
                <a:spcPts val="600"/>
              </a:spcBef>
            </a:pPr>
            <a:r>
              <a:rPr lang="en-US" dirty="0"/>
              <a:t>AWS </a:t>
            </a:r>
            <a:r>
              <a:rPr lang="en-US" b="1" dirty="0"/>
              <a:t>Elastic Beanstalk</a:t>
            </a:r>
          </a:p>
          <a:p>
            <a:pPr lvl="1">
              <a:lnSpc>
                <a:spcPct val="100000"/>
              </a:lnSpc>
              <a:spcBef>
                <a:spcPts val="600"/>
              </a:spcBef>
            </a:pPr>
            <a:r>
              <a:rPr lang="en-US" dirty="0"/>
              <a:t>Run and manage web apps</a:t>
            </a:r>
          </a:p>
          <a:p>
            <a:pPr>
              <a:lnSpc>
                <a:spcPct val="100000"/>
              </a:lnSpc>
              <a:spcBef>
                <a:spcPts val="600"/>
              </a:spcBef>
            </a:pPr>
            <a:r>
              <a:rPr lang="en-US" dirty="0"/>
              <a:t>Amazon </a:t>
            </a:r>
            <a:r>
              <a:rPr lang="en-US" b="1" dirty="0"/>
              <a:t>VPC</a:t>
            </a:r>
          </a:p>
          <a:p>
            <a:pPr lvl="1">
              <a:lnSpc>
                <a:spcPct val="100000"/>
              </a:lnSpc>
              <a:spcBef>
                <a:spcPts val="600"/>
              </a:spcBef>
            </a:pPr>
            <a:r>
              <a:rPr lang="en-US" dirty="0"/>
              <a:t>Isolated cloud resources</a:t>
            </a:r>
          </a:p>
          <a:p>
            <a:pPr>
              <a:lnSpc>
                <a:spcPct val="100000"/>
              </a:lnSpc>
              <a:spcBef>
                <a:spcPts val="600"/>
              </a:spcBef>
            </a:pPr>
            <a:r>
              <a:rPr lang="en-US" dirty="0"/>
              <a:t>Amazon </a:t>
            </a:r>
            <a:r>
              <a:rPr lang="en-US" b="1" dirty="0" err="1"/>
              <a:t>Lightsail</a:t>
            </a:r>
            <a:endParaRPr lang="en-US" b="1" dirty="0"/>
          </a:p>
          <a:p>
            <a:pPr lvl="1">
              <a:lnSpc>
                <a:spcPct val="100000"/>
              </a:lnSpc>
              <a:spcBef>
                <a:spcPts val="600"/>
              </a:spcBef>
            </a:pPr>
            <a:r>
              <a:rPr lang="en-US" dirty="0"/>
              <a:t>Launch and manage virtual private servers</a:t>
            </a:r>
          </a:p>
          <a:p>
            <a:pPr>
              <a:lnSpc>
                <a:spcPct val="100000"/>
              </a:lnSpc>
              <a:spcBef>
                <a:spcPts val="600"/>
              </a:spcBef>
            </a:pPr>
            <a:r>
              <a:rPr lang="en-US" dirty="0"/>
              <a:t>Amazon </a:t>
            </a:r>
            <a:r>
              <a:rPr lang="en-US" b="1" dirty="0" err="1"/>
              <a:t>SageMaker</a:t>
            </a:r>
            <a:endParaRPr lang="en-US" b="1" dirty="0"/>
          </a:p>
          <a:p>
            <a:pPr lvl="1">
              <a:lnSpc>
                <a:spcPct val="100000"/>
              </a:lnSpc>
              <a:spcBef>
                <a:spcPts val="600"/>
              </a:spcBef>
            </a:pPr>
            <a:r>
              <a:rPr lang="en-US" dirty="0"/>
              <a:t>Build, train, and deploy machine learning models at scale</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6" name="Picture 5">
            <a:extLst>
              <a:ext uri="{FF2B5EF4-FFF2-40B4-BE49-F238E27FC236}">
                <a16:creationId xmlns:a16="http://schemas.microsoft.com/office/drawing/2014/main" id="{BC2196A8-A2A5-2048-814E-AB9299C959F3}"/>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47598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14E232-68AD-D942-8F0A-6BDB6A8319F4}"/>
              </a:ext>
            </a:extLst>
          </p:cNvPr>
          <p:cNvPicPr>
            <a:picLocks noChangeAspect="1"/>
          </p:cNvPicPr>
          <p:nvPr/>
        </p:nvPicPr>
        <p:blipFill>
          <a:blip r:embed="rId2"/>
          <a:stretch>
            <a:fillRect/>
          </a:stretch>
        </p:blipFill>
        <p:spPr>
          <a:xfrm>
            <a:off x="763667" y="589609"/>
            <a:ext cx="10664666" cy="6027855"/>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655983" y="4834680"/>
            <a:ext cx="7590550" cy="1630370"/>
          </a:xfrm>
          <a:prstGeom prst="roundRect">
            <a:avLst>
              <a:gd name="adj" fmla="val 63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655983" y="2624667"/>
            <a:ext cx="4271617" cy="2120952"/>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00304"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61264"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0" y="5142138"/>
            <a:ext cx="695739" cy="861774"/>
          </a:xfrm>
          <a:prstGeom prst="rect">
            <a:avLst/>
          </a:prstGeom>
          <a:noFill/>
        </p:spPr>
        <p:txBody>
          <a:bodyPr wrap="square" rtlCol="0">
            <a:spAutoFit/>
          </a:bodyPr>
          <a:lstStyle/>
          <a:p>
            <a:pPr algn="ctr"/>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39756" y="3388131"/>
            <a:ext cx="695739" cy="861774"/>
          </a:xfrm>
          <a:prstGeom prst="rect">
            <a:avLst/>
          </a:prstGeom>
          <a:noFill/>
        </p:spPr>
        <p:txBody>
          <a:bodyPr wrap="square" rtlCol="0">
            <a:spAutoFit/>
          </a:bodyPr>
          <a:lstStyle/>
          <a:p>
            <a:pPr algn="ctr"/>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13</a:t>
            </a:fld>
            <a:endParaRPr lang="en-US" dirty="0"/>
          </a:p>
        </p:txBody>
      </p:sp>
      <p:sp>
        <p:nvSpPr>
          <p:cNvPr id="16" name="TextBox 15">
            <a:extLst>
              <a:ext uri="{FF2B5EF4-FFF2-40B4-BE49-F238E27FC236}">
                <a16:creationId xmlns:a16="http://schemas.microsoft.com/office/drawing/2014/main" id="{FD16BF55-FA58-DD43-B804-B9FB97216C73}"/>
              </a:ext>
            </a:extLst>
          </p:cNvPr>
          <p:cNvSpPr txBox="1"/>
          <p:nvPr/>
        </p:nvSpPr>
        <p:spPr>
          <a:xfrm>
            <a:off x="773059" y="55633"/>
            <a:ext cx="10655274" cy="584775"/>
          </a:xfrm>
          <a:prstGeom prst="rect">
            <a:avLst/>
          </a:prstGeom>
          <a:noFill/>
        </p:spPr>
        <p:txBody>
          <a:bodyPr wrap="square">
            <a:spAutoFit/>
          </a:bodyPr>
          <a:lstStyle/>
          <a:p>
            <a:pPr algn="l"/>
            <a:r>
              <a:rPr lang="en-US" sz="3200" b="1" i="0" dirty="0">
                <a:solidFill>
                  <a:srgbClr val="232F3E"/>
                </a:solidFill>
                <a:effectLst/>
                <a:latin typeface="Calibri" panose="020F0502020204030204" pitchFamily="34" charset="0"/>
                <a:cs typeface="Calibri" panose="020F0502020204030204" pitchFamily="34" charset="0"/>
              </a:rPr>
              <a:t>Available AWS Certifications</a:t>
            </a:r>
          </a:p>
        </p:txBody>
      </p:sp>
      <p:sp>
        <p:nvSpPr>
          <p:cNvPr id="15" name="Rounded Rectangle 14">
            <a:extLst>
              <a:ext uri="{FF2B5EF4-FFF2-40B4-BE49-F238E27FC236}">
                <a16:creationId xmlns:a16="http://schemas.microsoft.com/office/drawing/2014/main" id="{F8D191CF-4A09-2048-BAB4-36CF17E9B546}"/>
              </a:ext>
            </a:extLst>
          </p:cNvPr>
          <p:cNvSpPr/>
          <p:nvPr/>
        </p:nvSpPr>
        <p:spPr>
          <a:xfrm>
            <a:off x="655983" y="686708"/>
            <a:ext cx="4271617" cy="1848898"/>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416FBA-E5A1-8544-8DEB-B165BF809A26}"/>
              </a:ext>
            </a:extLst>
          </p:cNvPr>
          <p:cNvSpPr txBox="1"/>
          <p:nvPr/>
        </p:nvSpPr>
        <p:spPr>
          <a:xfrm>
            <a:off x="-39756" y="1176856"/>
            <a:ext cx="695739" cy="861774"/>
          </a:xfrm>
          <a:prstGeom prst="rect">
            <a:avLst/>
          </a:prstGeom>
          <a:noFill/>
        </p:spPr>
        <p:txBody>
          <a:bodyPr wrap="square" rtlCol="0">
            <a:spAutoFit/>
          </a:bodyPr>
          <a:lstStyle/>
          <a:p>
            <a:pPr algn="ctr"/>
            <a:r>
              <a:rPr lang="en-US" sz="5000" b="1" dirty="0">
                <a:solidFill>
                  <a:srgbClr val="C00000"/>
                </a:solidFill>
              </a:rPr>
              <a:t>3</a:t>
            </a:r>
          </a:p>
        </p:txBody>
      </p:sp>
      <p:sp>
        <p:nvSpPr>
          <p:cNvPr id="18" name="TextBox 17">
            <a:extLst>
              <a:ext uri="{FF2B5EF4-FFF2-40B4-BE49-F238E27FC236}">
                <a16:creationId xmlns:a16="http://schemas.microsoft.com/office/drawing/2014/main" id="{ABDD8184-6929-1547-A592-07B99D961036}"/>
              </a:ext>
            </a:extLst>
          </p:cNvPr>
          <p:cNvSpPr txBox="1"/>
          <p:nvPr/>
        </p:nvSpPr>
        <p:spPr>
          <a:xfrm>
            <a:off x="2200304" y="1957870"/>
            <a:ext cx="958083" cy="646331"/>
          </a:xfrm>
          <a:prstGeom prst="rect">
            <a:avLst/>
          </a:prstGeom>
          <a:noFill/>
        </p:spPr>
        <p:txBody>
          <a:bodyPr wrap="none" rtlCol="0">
            <a:spAutoFit/>
          </a:bodyPr>
          <a:lstStyle/>
          <a:p>
            <a:r>
              <a:rPr lang="en-US" sz="3600" b="1" dirty="0">
                <a:solidFill>
                  <a:srgbClr val="C00000"/>
                </a:solidFill>
              </a:rPr>
              <a:t>SAP</a:t>
            </a:r>
          </a:p>
        </p:txBody>
      </p:sp>
    </p:spTree>
    <p:extLst>
      <p:ext uri="{BB962C8B-B14F-4D97-AF65-F5344CB8AC3E}">
        <p14:creationId xmlns:p14="http://schemas.microsoft.com/office/powerpoint/2010/main" val="246502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47A38-51CB-CB40-A1D0-6894BB3CFB6E}"/>
              </a:ext>
            </a:extLst>
          </p:cNvPr>
          <p:cNvPicPr>
            <a:picLocks noChangeAspect="1"/>
          </p:cNvPicPr>
          <p:nvPr/>
        </p:nvPicPr>
        <p:blipFill>
          <a:blip r:embed="rId2"/>
          <a:stretch>
            <a:fillRect/>
          </a:stretch>
        </p:blipFill>
        <p:spPr>
          <a:xfrm>
            <a:off x="738220" y="664329"/>
            <a:ext cx="10718285" cy="5915025"/>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655983" y="4834680"/>
            <a:ext cx="7590550" cy="1630370"/>
          </a:xfrm>
          <a:prstGeom prst="roundRect">
            <a:avLst>
              <a:gd name="adj" fmla="val 63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655983" y="2624667"/>
            <a:ext cx="4271617" cy="2120952"/>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00304"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61264"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0" y="5142138"/>
            <a:ext cx="695739" cy="861774"/>
          </a:xfrm>
          <a:prstGeom prst="rect">
            <a:avLst/>
          </a:prstGeom>
          <a:noFill/>
        </p:spPr>
        <p:txBody>
          <a:bodyPr wrap="square" rtlCol="0">
            <a:spAutoFit/>
          </a:bodyPr>
          <a:lstStyle/>
          <a:p>
            <a:pPr algn="ctr"/>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39756" y="3388131"/>
            <a:ext cx="695739" cy="861774"/>
          </a:xfrm>
          <a:prstGeom prst="rect">
            <a:avLst/>
          </a:prstGeom>
          <a:noFill/>
        </p:spPr>
        <p:txBody>
          <a:bodyPr wrap="square" rtlCol="0">
            <a:spAutoFit/>
          </a:bodyPr>
          <a:lstStyle/>
          <a:p>
            <a:pPr algn="ctr"/>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14</a:t>
            </a:fld>
            <a:endParaRPr lang="en-US" dirty="0"/>
          </a:p>
        </p:txBody>
      </p:sp>
      <p:sp>
        <p:nvSpPr>
          <p:cNvPr id="16" name="TextBox 15">
            <a:extLst>
              <a:ext uri="{FF2B5EF4-FFF2-40B4-BE49-F238E27FC236}">
                <a16:creationId xmlns:a16="http://schemas.microsoft.com/office/drawing/2014/main" id="{FD16BF55-FA58-DD43-B804-B9FB97216C73}"/>
              </a:ext>
            </a:extLst>
          </p:cNvPr>
          <p:cNvSpPr txBox="1"/>
          <p:nvPr/>
        </p:nvSpPr>
        <p:spPr>
          <a:xfrm>
            <a:off x="773059" y="55633"/>
            <a:ext cx="10655274" cy="584775"/>
          </a:xfrm>
          <a:prstGeom prst="rect">
            <a:avLst/>
          </a:prstGeom>
          <a:noFill/>
        </p:spPr>
        <p:txBody>
          <a:bodyPr wrap="square">
            <a:spAutoFit/>
          </a:bodyPr>
          <a:lstStyle/>
          <a:p>
            <a:pPr algn="l"/>
            <a:r>
              <a:rPr lang="en-US" sz="3200" b="1" i="0" dirty="0">
                <a:solidFill>
                  <a:srgbClr val="232F3E"/>
                </a:solidFill>
                <a:effectLst/>
                <a:latin typeface="Calibri" panose="020F0502020204030204" pitchFamily="34" charset="0"/>
                <a:cs typeface="Calibri" panose="020F0502020204030204" pitchFamily="34" charset="0"/>
              </a:rPr>
              <a:t>Available AWS Certifications</a:t>
            </a:r>
          </a:p>
        </p:txBody>
      </p:sp>
      <p:sp>
        <p:nvSpPr>
          <p:cNvPr id="15" name="Rounded Rectangle 14">
            <a:extLst>
              <a:ext uri="{FF2B5EF4-FFF2-40B4-BE49-F238E27FC236}">
                <a16:creationId xmlns:a16="http://schemas.microsoft.com/office/drawing/2014/main" id="{F8D191CF-4A09-2048-BAB4-36CF17E9B546}"/>
              </a:ext>
            </a:extLst>
          </p:cNvPr>
          <p:cNvSpPr/>
          <p:nvPr/>
        </p:nvSpPr>
        <p:spPr>
          <a:xfrm>
            <a:off x="655983" y="686708"/>
            <a:ext cx="4271617" cy="1848898"/>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416FBA-E5A1-8544-8DEB-B165BF809A26}"/>
              </a:ext>
            </a:extLst>
          </p:cNvPr>
          <p:cNvSpPr txBox="1"/>
          <p:nvPr/>
        </p:nvSpPr>
        <p:spPr>
          <a:xfrm>
            <a:off x="-39756" y="1176856"/>
            <a:ext cx="695739" cy="861774"/>
          </a:xfrm>
          <a:prstGeom prst="rect">
            <a:avLst/>
          </a:prstGeom>
          <a:noFill/>
        </p:spPr>
        <p:txBody>
          <a:bodyPr wrap="square" rtlCol="0">
            <a:spAutoFit/>
          </a:bodyPr>
          <a:lstStyle/>
          <a:p>
            <a:pPr algn="ctr"/>
            <a:r>
              <a:rPr lang="en-US" sz="5000" b="1" dirty="0">
                <a:solidFill>
                  <a:srgbClr val="C00000"/>
                </a:solidFill>
              </a:rPr>
              <a:t>3</a:t>
            </a:r>
          </a:p>
        </p:txBody>
      </p:sp>
      <p:sp>
        <p:nvSpPr>
          <p:cNvPr id="18" name="TextBox 17">
            <a:extLst>
              <a:ext uri="{FF2B5EF4-FFF2-40B4-BE49-F238E27FC236}">
                <a16:creationId xmlns:a16="http://schemas.microsoft.com/office/drawing/2014/main" id="{ABDD8184-6929-1547-A592-07B99D961036}"/>
              </a:ext>
            </a:extLst>
          </p:cNvPr>
          <p:cNvSpPr txBox="1"/>
          <p:nvPr/>
        </p:nvSpPr>
        <p:spPr>
          <a:xfrm>
            <a:off x="2200304" y="1957870"/>
            <a:ext cx="958083" cy="646331"/>
          </a:xfrm>
          <a:prstGeom prst="rect">
            <a:avLst/>
          </a:prstGeom>
          <a:noFill/>
        </p:spPr>
        <p:txBody>
          <a:bodyPr wrap="none" rtlCol="0">
            <a:spAutoFit/>
          </a:bodyPr>
          <a:lstStyle/>
          <a:p>
            <a:r>
              <a:rPr lang="en-US" sz="3600" b="1" dirty="0">
                <a:solidFill>
                  <a:srgbClr val="C00000"/>
                </a:solidFill>
              </a:rPr>
              <a:t>SAP</a:t>
            </a:r>
          </a:p>
        </p:txBody>
      </p:sp>
    </p:spTree>
    <p:extLst>
      <p:ext uri="{BB962C8B-B14F-4D97-AF65-F5344CB8AC3E}">
        <p14:creationId xmlns:p14="http://schemas.microsoft.com/office/powerpoint/2010/main" val="368736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98281-338C-554B-BE70-D56374046B89}"/>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7" name="Rectangle 6">
            <a:extLst>
              <a:ext uri="{FF2B5EF4-FFF2-40B4-BE49-F238E27FC236}">
                <a16:creationId xmlns:a16="http://schemas.microsoft.com/office/drawing/2014/main" id="{FA7317A0-342C-0C43-986D-D3172654FDBC}"/>
              </a:ext>
            </a:extLst>
          </p:cNvPr>
          <p:cNvSpPr/>
          <p:nvPr/>
        </p:nvSpPr>
        <p:spPr>
          <a:xfrm>
            <a:off x="4118599" y="6511350"/>
            <a:ext cx="3817968" cy="369332"/>
          </a:xfrm>
          <a:prstGeom prst="rect">
            <a:avLst/>
          </a:prstGeom>
        </p:spPr>
        <p:txBody>
          <a:bodyPr wrap="none">
            <a:spAutoFit/>
          </a:bodyPr>
          <a:lstStyle/>
          <a:p>
            <a:r>
              <a:rPr lang="en-US" dirty="0">
                <a:hlinkClick r:id="rId2"/>
              </a:rPr>
              <a:t>https://aws.amazon.com/certification/</a:t>
            </a:r>
            <a:endParaRPr lang="en-US" dirty="0"/>
          </a:p>
        </p:txBody>
      </p:sp>
      <p:pic>
        <p:nvPicPr>
          <p:cNvPr id="6" name="Picture 5">
            <a:extLst>
              <a:ext uri="{FF2B5EF4-FFF2-40B4-BE49-F238E27FC236}">
                <a16:creationId xmlns:a16="http://schemas.microsoft.com/office/drawing/2014/main" id="{F4FA86A4-C9DB-2E4F-93DB-A46FD81FA819}"/>
              </a:ext>
            </a:extLst>
          </p:cNvPr>
          <p:cNvPicPr>
            <a:picLocks noChangeAspect="1"/>
          </p:cNvPicPr>
          <p:nvPr/>
        </p:nvPicPr>
        <p:blipFill>
          <a:blip r:embed="rId3"/>
          <a:stretch>
            <a:fillRect/>
          </a:stretch>
        </p:blipFill>
        <p:spPr>
          <a:xfrm>
            <a:off x="1851119" y="794674"/>
            <a:ext cx="8489761" cy="5775894"/>
          </a:xfrm>
          <a:prstGeom prst="rect">
            <a:avLst/>
          </a:prstGeom>
        </p:spPr>
      </p:pic>
      <p:sp>
        <p:nvSpPr>
          <p:cNvPr id="9" name="Title 1">
            <a:extLst>
              <a:ext uri="{FF2B5EF4-FFF2-40B4-BE49-F238E27FC236}">
                <a16:creationId xmlns:a16="http://schemas.microsoft.com/office/drawing/2014/main" id="{877037E9-FBE5-8547-9DE1-9DB6A272D793}"/>
              </a:ext>
            </a:extLst>
          </p:cNvPr>
          <p:cNvSpPr>
            <a:spLocks noGrp="1"/>
          </p:cNvSpPr>
          <p:nvPr>
            <p:ph type="title"/>
          </p:nvPr>
        </p:nvSpPr>
        <p:spPr>
          <a:xfrm>
            <a:off x="2059706" y="32352"/>
            <a:ext cx="8072588" cy="742028"/>
          </a:xfrm>
        </p:spPr>
        <p:txBody>
          <a:bodyPr>
            <a:normAutofit fontScale="90000"/>
          </a:bodyPr>
          <a:lstStyle/>
          <a:p>
            <a:r>
              <a:rPr lang="en-US" dirty="0">
                <a:latin typeface="+mn-lt"/>
              </a:rPr>
              <a:t>AWS Certification</a:t>
            </a:r>
          </a:p>
        </p:txBody>
      </p:sp>
      <p:pic>
        <p:nvPicPr>
          <p:cNvPr id="10" name="Picture 9">
            <a:extLst>
              <a:ext uri="{FF2B5EF4-FFF2-40B4-BE49-F238E27FC236}">
                <a16:creationId xmlns:a16="http://schemas.microsoft.com/office/drawing/2014/main" id="{309D642F-B923-F44B-A7F4-AC1A99545AB8}"/>
              </a:ext>
            </a:extLst>
          </p:cNvPr>
          <p:cNvPicPr>
            <a:picLocks noChangeAspect="1"/>
          </p:cNvPicPr>
          <p:nvPr/>
        </p:nvPicPr>
        <p:blipFill>
          <a:blip r:embed="rId4"/>
          <a:stretch>
            <a:fillRect/>
          </a:stretch>
        </p:blipFill>
        <p:spPr>
          <a:xfrm>
            <a:off x="104923" y="76248"/>
            <a:ext cx="1241563" cy="742028"/>
          </a:xfrm>
          <a:prstGeom prst="rect">
            <a:avLst/>
          </a:prstGeom>
        </p:spPr>
      </p:pic>
    </p:spTree>
    <p:extLst>
      <p:ext uri="{BB962C8B-B14F-4D97-AF65-F5344CB8AC3E}">
        <p14:creationId xmlns:p14="http://schemas.microsoft.com/office/powerpoint/2010/main" val="199584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98281-338C-554B-BE70-D56374046B89}"/>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7" name="Rectangle 6">
            <a:extLst>
              <a:ext uri="{FF2B5EF4-FFF2-40B4-BE49-F238E27FC236}">
                <a16:creationId xmlns:a16="http://schemas.microsoft.com/office/drawing/2014/main" id="{FA7317A0-342C-0C43-986D-D3172654FDBC}"/>
              </a:ext>
            </a:extLst>
          </p:cNvPr>
          <p:cNvSpPr/>
          <p:nvPr/>
        </p:nvSpPr>
        <p:spPr>
          <a:xfrm>
            <a:off x="4118599" y="6511350"/>
            <a:ext cx="3817968" cy="369332"/>
          </a:xfrm>
          <a:prstGeom prst="rect">
            <a:avLst/>
          </a:prstGeom>
        </p:spPr>
        <p:txBody>
          <a:bodyPr wrap="none">
            <a:spAutoFit/>
          </a:bodyPr>
          <a:lstStyle/>
          <a:p>
            <a:r>
              <a:rPr lang="en-US" dirty="0">
                <a:hlinkClick r:id="rId2"/>
              </a:rPr>
              <a:t>https://aws.amazon.com/certification/</a:t>
            </a:r>
            <a:endParaRPr lang="en-US" dirty="0"/>
          </a:p>
        </p:txBody>
      </p:sp>
      <p:pic>
        <p:nvPicPr>
          <p:cNvPr id="3" name="Picture 2">
            <a:extLst>
              <a:ext uri="{FF2B5EF4-FFF2-40B4-BE49-F238E27FC236}">
                <a16:creationId xmlns:a16="http://schemas.microsoft.com/office/drawing/2014/main" id="{78C65ECE-7422-BB40-BF80-7116017DD154}"/>
              </a:ext>
            </a:extLst>
          </p:cNvPr>
          <p:cNvPicPr>
            <a:picLocks noChangeAspect="1"/>
          </p:cNvPicPr>
          <p:nvPr/>
        </p:nvPicPr>
        <p:blipFill>
          <a:blip r:embed="rId3"/>
          <a:stretch>
            <a:fillRect/>
          </a:stretch>
        </p:blipFill>
        <p:spPr>
          <a:xfrm>
            <a:off x="1252796" y="726947"/>
            <a:ext cx="9549574" cy="5835297"/>
          </a:xfrm>
          <a:prstGeom prst="rect">
            <a:avLst/>
          </a:prstGeom>
        </p:spPr>
      </p:pic>
      <p:sp>
        <p:nvSpPr>
          <p:cNvPr id="10" name="Title 1">
            <a:extLst>
              <a:ext uri="{FF2B5EF4-FFF2-40B4-BE49-F238E27FC236}">
                <a16:creationId xmlns:a16="http://schemas.microsoft.com/office/drawing/2014/main" id="{110FCC77-F089-8045-B3FB-37F11C6AC652}"/>
              </a:ext>
            </a:extLst>
          </p:cNvPr>
          <p:cNvSpPr>
            <a:spLocks noGrp="1"/>
          </p:cNvSpPr>
          <p:nvPr>
            <p:ph type="title"/>
          </p:nvPr>
        </p:nvSpPr>
        <p:spPr>
          <a:xfrm>
            <a:off x="2059706" y="32352"/>
            <a:ext cx="8072588" cy="742028"/>
          </a:xfrm>
        </p:spPr>
        <p:txBody>
          <a:bodyPr>
            <a:normAutofit fontScale="90000"/>
          </a:bodyPr>
          <a:lstStyle/>
          <a:p>
            <a:r>
              <a:rPr lang="en-US" dirty="0">
                <a:latin typeface="+mn-lt"/>
              </a:rPr>
              <a:t>AWS Certification</a:t>
            </a:r>
          </a:p>
        </p:txBody>
      </p:sp>
      <p:pic>
        <p:nvPicPr>
          <p:cNvPr id="11" name="Picture 10">
            <a:extLst>
              <a:ext uri="{FF2B5EF4-FFF2-40B4-BE49-F238E27FC236}">
                <a16:creationId xmlns:a16="http://schemas.microsoft.com/office/drawing/2014/main" id="{FC08E9F5-8B1B-5C44-8B82-5A4817D922DD}"/>
              </a:ext>
            </a:extLst>
          </p:cNvPr>
          <p:cNvPicPr>
            <a:picLocks noChangeAspect="1"/>
          </p:cNvPicPr>
          <p:nvPr/>
        </p:nvPicPr>
        <p:blipFill>
          <a:blip r:embed="rId4"/>
          <a:stretch>
            <a:fillRect/>
          </a:stretch>
        </p:blipFill>
        <p:spPr>
          <a:xfrm>
            <a:off x="104923" y="76248"/>
            <a:ext cx="1241563" cy="742028"/>
          </a:xfrm>
          <a:prstGeom prst="rect">
            <a:avLst/>
          </a:prstGeom>
        </p:spPr>
      </p:pic>
    </p:spTree>
    <p:extLst>
      <p:ext uri="{BB962C8B-B14F-4D97-AF65-F5344CB8AC3E}">
        <p14:creationId xmlns:p14="http://schemas.microsoft.com/office/powerpoint/2010/main" val="1773728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17</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7" name="Picture 6">
            <a:extLst>
              <a:ext uri="{FF2B5EF4-FFF2-40B4-BE49-F238E27FC236}">
                <a16:creationId xmlns:a16="http://schemas.microsoft.com/office/drawing/2014/main" id="{D5BF11A3-943B-D34B-A24F-0EB4FDE16D79}"/>
              </a:ext>
            </a:extLst>
          </p:cNvPr>
          <p:cNvPicPr>
            <a:picLocks noChangeAspect="1"/>
          </p:cNvPicPr>
          <p:nvPr/>
        </p:nvPicPr>
        <p:blipFill>
          <a:blip r:embed="rId4"/>
          <a:stretch>
            <a:fillRect/>
          </a:stretch>
        </p:blipFill>
        <p:spPr>
          <a:xfrm>
            <a:off x="1329194" y="1100708"/>
            <a:ext cx="9699964" cy="5410642"/>
          </a:xfrm>
          <a:prstGeom prst="rect">
            <a:avLst/>
          </a:prstGeom>
        </p:spPr>
      </p:pic>
      <p:sp>
        <p:nvSpPr>
          <p:cNvPr id="10" name="Rounded Rectangle 9">
            <a:extLst>
              <a:ext uri="{FF2B5EF4-FFF2-40B4-BE49-F238E27FC236}">
                <a16:creationId xmlns:a16="http://schemas.microsoft.com/office/drawing/2014/main" id="{ACEBEA96-E7FE-C642-82CA-3F5B212686FC}"/>
              </a:ext>
            </a:extLst>
          </p:cNvPr>
          <p:cNvSpPr/>
          <p:nvPr/>
        </p:nvSpPr>
        <p:spPr>
          <a:xfrm>
            <a:off x="1329194" y="4974742"/>
            <a:ext cx="6855461" cy="1510137"/>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A075158-6BCF-3D42-9A36-862043DC6C96}"/>
              </a:ext>
            </a:extLst>
          </p:cNvPr>
          <p:cNvSpPr/>
          <p:nvPr/>
        </p:nvSpPr>
        <p:spPr>
          <a:xfrm>
            <a:off x="1329194" y="2929345"/>
            <a:ext cx="3852923" cy="202556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784221-1BAF-1D4A-AED0-B119F23AA36F}"/>
              </a:ext>
            </a:extLst>
          </p:cNvPr>
          <p:cNvSpPr txBox="1"/>
          <p:nvPr/>
        </p:nvSpPr>
        <p:spPr>
          <a:xfrm>
            <a:off x="1387200" y="4072187"/>
            <a:ext cx="958083" cy="646331"/>
          </a:xfrm>
          <a:prstGeom prst="rect">
            <a:avLst/>
          </a:prstGeom>
          <a:noFill/>
        </p:spPr>
        <p:txBody>
          <a:bodyPr wrap="none" rtlCol="0">
            <a:spAutoFit/>
          </a:bodyPr>
          <a:lstStyle/>
          <a:p>
            <a:r>
              <a:rPr lang="en-US" sz="3600" b="1" dirty="0">
                <a:solidFill>
                  <a:srgbClr val="C00000"/>
                </a:solidFill>
              </a:rPr>
              <a:t>SAA</a:t>
            </a:r>
          </a:p>
        </p:txBody>
      </p:sp>
      <p:sp>
        <p:nvSpPr>
          <p:cNvPr id="13" name="TextBox 12">
            <a:extLst>
              <a:ext uri="{FF2B5EF4-FFF2-40B4-BE49-F238E27FC236}">
                <a16:creationId xmlns:a16="http://schemas.microsoft.com/office/drawing/2014/main" id="{B5E0A46F-DE1D-7A45-8083-5C5CF3E803A9}"/>
              </a:ext>
            </a:extLst>
          </p:cNvPr>
          <p:cNvSpPr txBox="1"/>
          <p:nvPr/>
        </p:nvSpPr>
        <p:spPr>
          <a:xfrm>
            <a:off x="1448160" y="5860151"/>
            <a:ext cx="835485" cy="646331"/>
          </a:xfrm>
          <a:prstGeom prst="rect">
            <a:avLst/>
          </a:prstGeom>
          <a:noFill/>
        </p:spPr>
        <p:txBody>
          <a:bodyPr wrap="none" rtlCol="0">
            <a:spAutoFit/>
          </a:bodyPr>
          <a:lstStyle/>
          <a:p>
            <a:r>
              <a:rPr lang="en-US" sz="3600" b="1" dirty="0">
                <a:solidFill>
                  <a:srgbClr val="C00000"/>
                </a:solidFill>
              </a:rPr>
              <a:t>CLF</a:t>
            </a:r>
          </a:p>
        </p:txBody>
      </p:sp>
      <p:sp>
        <p:nvSpPr>
          <p:cNvPr id="16" name="TextBox 15">
            <a:extLst>
              <a:ext uri="{FF2B5EF4-FFF2-40B4-BE49-F238E27FC236}">
                <a16:creationId xmlns:a16="http://schemas.microsoft.com/office/drawing/2014/main" id="{5448EDAC-3951-5B4A-AD94-FBA5B6ADEBD5}"/>
              </a:ext>
            </a:extLst>
          </p:cNvPr>
          <p:cNvSpPr txBox="1"/>
          <p:nvPr/>
        </p:nvSpPr>
        <p:spPr>
          <a:xfrm>
            <a:off x="569599" y="5599334"/>
            <a:ext cx="695739" cy="861774"/>
          </a:xfrm>
          <a:prstGeom prst="rect">
            <a:avLst/>
          </a:prstGeom>
          <a:noFill/>
        </p:spPr>
        <p:txBody>
          <a:bodyPr wrap="square" rtlCol="0">
            <a:spAutoFit/>
          </a:bodyPr>
          <a:lstStyle/>
          <a:p>
            <a:r>
              <a:rPr lang="en-US" sz="5000" b="1" dirty="0">
                <a:solidFill>
                  <a:srgbClr val="C00000"/>
                </a:solidFill>
              </a:rPr>
              <a:t>1</a:t>
            </a:r>
          </a:p>
        </p:txBody>
      </p:sp>
      <p:sp>
        <p:nvSpPr>
          <p:cNvPr id="17" name="TextBox 16">
            <a:extLst>
              <a:ext uri="{FF2B5EF4-FFF2-40B4-BE49-F238E27FC236}">
                <a16:creationId xmlns:a16="http://schemas.microsoft.com/office/drawing/2014/main" id="{99BA37C2-67B3-DB4E-A3B5-E8C34D721C43}"/>
              </a:ext>
            </a:extLst>
          </p:cNvPr>
          <p:cNvSpPr txBox="1"/>
          <p:nvPr/>
        </p:nvSpPr>
        <p:spPr>
          <a:xfrm>
            <a:off x="529843" y="3986003"/>
            <a:ext cx="695739" cy="861774"/>
          </a:xfrm>
          <a:prstGeom prst="rect">
            <a:avLst/>
          </a:prstGeom>
          <a:noFill/>
        </p:spPr>
        <p:txBody>
          <a:bodyPr wrap="square" rtlCol="0">
            <a:spAutoFit/>
          </a:bodyPr>
          <a:lstStyle/>
          <a:p>
            <a:r>
              <a:rPr lang="en-US" sz="5000" b="1" dirty="0">
                <a:solidFill>
                  <a:srgbClr val="C00000"/>
                </a:solidFill>
              </a:rPr>
              <a:t>2</a:t>
            </a:r>
          </a:p>
        </p:txBody>
      </p:sp>
    </p:spTree>
    <p:extLst>
      <p:ext uri="{BB962C8B-B14F-4D97-AF65-F5344CB8AC3E}">
        <p14:creationId xmlns:p14="http://schemas.microsoft.com/office/powerpoint/2010/main" val="3847883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18</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8" name="Picture 7">
            <a:extLst>
              <a:ext uri="{FF2B5EF4-FFF2-40B4-BE49-F238E27FC236}">
                <a16:creationId xmlns:a16="http://schemas.microsoft.com/office/drawing/2014/main" id="{38566E97-85DE-D642-97D8-A0DF30BD6EF0}"/>
              </a:ext>
            </a:extLst>
          </p:cNvPr>
          <p:cNvPicPr>
            <a:picLocks noChangeAspect="1"/>
          </p:cNvPicPr>
          <p:nvPr/>
        </p:nvPicPr>
        <p:blipFill rotWithShape="1">
          <a:blip r:embed="rId4"/>
          <a:srcRect t="70146" r="28862"/>
          <a:stretch/>
        </p:blipFill>
        <p:spPr>
          <a:xfrm>
            <a:off x="762034" y="4896092"/>
            <a:ext cx="6900407" cy="1615258"/>
          </a:xfrm>
          <a:prstGeom prst="rect">
            <a:avLst/>
          </a:prstGeom>
        </p:spPr>
      </p:pic>
      <p:pic>
        <p:nvPicPr>
          <p:cNvPr id="5" name="Picture 4">
            <a:extLst>
              <a:ext uri="{FF2B5EF4-FFF2-40B4-BE49-F238E27FC236}">
                <a16:creationId xmlns:a16="http://schemas.microsoft.com/office/drawing/2014/main" id="{064DFC57-EE00-1145-B7C3-B77F50C917AD}"/>
              </a:ext>
            </a:extLst>
          </p:cNvPr>
          <p:cNvPicPr>
            <a:picLocks noChangeAspect="1"/>
          </p:cNvPicPr>
          <p:nvPr/>
        </p:nvPicPr>
        <p:blipFill>
          <a:blip r:embed="rId5"/>
          <a:stretch>
            <a:fillRect/>
          </a:stretch>
        </p:blipFill>
        <p:spPr>
          <a:xfrm>
            <a:off x="7898599" y="946494"/>
            <a:ext cx="4150647" cy="5564856"/>
          </a:xfrm>
          <a:prstGeom prst="rect">
            <a:avLst/>
          </a:prstGeom>
        </p:spPr>
      </p:pic>
      <p:sp>
        <p:nvSpPr>
          <p:cNvPr id="10" name="Rounded Rectangle 9">
            <a:extLst>
              <a:ext uri="{FF2B5EF4-FFF2-40B4-BE49-F238E27FC236}">
                <a16:creationId xmlns:a16="http://schemas.microsoft.com/office/drawing/2014/main" id="{BA34F36E-3171-844C-9FA2-C2C41F126D14}"/>
              </a:ext>
            </a:extLst>
          </p:cNvPr>
          <p:cNvSpPr/>
          <p:nvPr/>
        </p:nvSpPr>
        <p:spPr>
          <a:xfrm>
            <a:off x="762034" y="4920191"/>
            <a:ext cx="6855461" cy="1510137"/>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1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19</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583716B1-85C1-B84E-924A-5CFC78339E2B}"/>
              </a:ext>
            </a:extLst>
          </p:cNvPr>
          <p:cNvPicPr>
            <a:picLocks noChangeAspect="1"/>
          </p:cNvPicPr>
          <p:nvPr/>
        </p:nvPicPr>
        <p:blipFill>
          <a:blip r:embed="rId4"/>
          <a:stretch>
            <a:fillRect/>
          </a:stretch>
        </p:blipFill>
        <p:spPr>
          <a:xfrm>
            <a:off x="7657750" y="949119"/>
            <a:ext cx="4257051" cy="5442859"/>
          </a:xfrm>
          <a:prstGeom prst="rect">
            <a:avLst/>
          </a:prstGeom>
        </p:spPr>
      </p:pic>
      <p:pic>
        <p:nvPicPr>
          <p:cNvPr id="9" name="Picture 8">
            <a:extLst>
              <a:ext uri="{FF2B5EF4-FFF2-40B4-BE49-F238E27FC236}">
                <a16:creationId xmlns:a16="http://schemas.microsoft.com/office/drawing/2014/main" id="{85E64B7A-5B31-A04C-86E8-51EC0A36618E}"/>
              </a:ext>
            </a:extLst>
          </p:cNvPr>
          <p:cNvPicPr>
            <a:picLocks noChangeAspect="1"/>
          </p:cNvPicPr>
          <p:nvPr/>
        </p:nvPicPr>
        <p:blipFill rotWithShape="1">
          <a:blip r:embed="rId5"/>
          <a:srcRect t="33992" r="28862" b="29640"/>
          <a:stretch/>
        </p:blipFill>
        <p:spPr>
          <a:xfrm>
            <a:off x="762034" y="2939970"/>
            <a:ext cx="6900407" cy="1967696"/>
          </a:xfrm>
          <a:prstGeom prst="rect">
            <a:avLst/>
          </a:prstGeom>
        </p:spPr>
      </p:pic>
      <p:sp>
        <p:nvSpPr>
          <p:cNvPr id="10" name="Rounded Rectangle 9">
            <a:extLst>
              <a:ext uri="{FF2B5EF4-FFF2-40B4-BE49-F238E27FC236}">
                <a16:creationId xmlns:a16="http://schemas.microsoft.com/office/drawing/2014/main" id="{71F8AF56-DD67-E64A-8F3F-57998841EC06}"/>
              </a:ext>
            </a:extLst>
          </p:cNvPr>
          <p:cNvSpPr/>
          <p:nvPr/>
        </p:nvSpPr>
        <p:spPr>
          <a:xfrm>
            <a:off x="762034" y="2915479"/>
            <a:ext cx="6855461"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55AD5A8-8E56-F648-BA77-0A89CACF9FF6}"/>
              </a:ext>
            </a:extLst>
          </p:cNvPr>
          <p:cNvSpPr/>
          <p:nvPr/>
        </p:nvSpPr>
        <p:spPr>
          <a:xfrm>
            <a:off x="3135088" y="2923641"/>
            <a:ext cx="1458686"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59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0"/>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1" cstate="print"/>
          <a:srcRect l="10527" t="1544" r="10527" b="25148"/>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20</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662D2715-287F-8041-B66F-E8B669D2397D}"/>
              </a:ext>
            </a:extLst>
          </p:cNvPr>
          <p:cNvPicPr>
            <a:picLocks noChangeAspect="1"/>
          </p:cNvPicPr>
          <p:nvPr/>
        </p:nvPicPr>
        <p:blipFill>
          <a:blip r:embed="rId4"/>
          <a:stretch>
            <a:fillRect/>
          </a:stretch>
        </p:blipFill>
        <p:spPr>
          <a:xfrm>
            <a:off x="7800140" y="937544"/>
            <a:ext cx="4114661" cy="5399756"/>
          </a:xfrm>
          <a:prstGeom prst="rect">
            <a:avLst/>
          </a:prstGeom>
        </p:spPr>
      </p:pic>
      <p:pic>
        <p:nvPicPr>
          <p:cNvPr id="8" name="Picture 7">
            <a:extLst>
              <a:ext uri="{FF2B5EF4-FFF2-40B4-BE49-F238E27FC236}">
                <a16:creationId xmlns:a16="http://schemas.microsoft.com/office/drawing/2014/main" id="{56671793-BE18-F241-959F-84B0771D5825}"/>
              </a:ext>
            </a:extLst>
          </p:cNvPr>
          <p:cNvPicPr>
            <a:picLocks noChangeAspect="1"/>
          </p:cNvPicPr>
          <p:nvPr/>
        </p:nvPicPr>
        <p:blipFill rotWithShape="1">
          <a:blip r:embed="rId5"/>
          <a:srcRect l="1" t="199" r="29337" b="67719"/>
          <a:stretch/>
        </p:blipFill>
        <p:spPr>
          <a:xfrm>
            <a:off x="762034" y="1111594"/>
            <a:ext cx="6854107" cy="1735778"/>
          </a:xfrm>
          <a:prstGeom prst="rect">
            <a:avLst/>
          </a:prstGeom>
        </p:spPr>
      </p:pic>
      <p:sp>
        <p:nvSpPr>
          <p:cNvPr id="9" name="Rounded Rectangle 8">
            <a:extLst>
              <a:ext uri="{FF2B5EF4-FFF2-40B4-BE49-F238E27FC236}">
                <a16:creationId xmlns:a16="http://schemas.microsoft.com/office/drawing/2014/main" id="{9EC2F4EC-8A1A-E446-8A82-B713989704BC}"/>
              </a:ext>
            </a:extLst>
          </p:cNvPr>
          <p:cNvSpPr/>
          <p:nvPr/>
        </p:nvSpPr>
        <p:spPr>
          <a:xfrm>
            <a:off x="760680" y="1111594"/>
            <a:ext cx="6855461" cy="173577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5020E3-13EA-3849-A0D1-95899BB16D0F}"/>
              </a:ext>
            </a:extLst>
          </p:cNvPr>
          <p:cNvSpPr/>
          <p:nvPr/>
        </p:nvSpPr>
        <p:spPr>
          <a:xfrm>
            <a:off x="3151778" y="1111594"/>
            <a:ext cx="1458686" cy="173577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82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21</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1C5D4267-117B-9A47-A3EF-3A661495E2F3}"/>
              </a:ext>
            </a:extLst>
          </p:cNvPr>
          <p:cNvPicPr>
            <a:picLocks noChangeAspect="1"/>
          </p:cNvPicPr>
          <p:nvPr/>
        </p:nvPicPr>
        <p:blipFill>
          <a:blip r:embed="rId4"/>
          <a:stretch>
            <a:fillRect/>
          </a:stretch>
        </p:blipFill>
        <p:spPr>
          <a:xfrm>
            <a:off x="7852780" y="1115514"/>
            <a:ext cx="4196466" cy="5256986"/>
          </a:xfrm>
          <a:prstGeom prst="rect">
            <a:avLst/>
          </a:prstGeom>
        </p:spPr>
      </p:pic>
      <p:pic>
        <p:nvPicPr>
          <p:cNvPr id="8" name="Picture 7">
            <a:extLst>
              <a:ext uri="{FF2B5EF4-FFF2-40B4-BE49-F238E27FC236}">
                <a16:creationId xmlns:a16="http://schemas.microsoft.com/office/drawing/2014/main" id="{B91B0F74-0477-9B47-B640-EE9799F57C53}"/>
              </a:ext>
            </a:extLst>
          </p:cNvPr>
          <p:cNvPicPr>
            <a:picLocks noChangeAspect="1"/>
          </p:cNvPicPr>
          <p:nvPr/>
        </p:nvPicPr>
        <p:blipFill rotWithShape="1">
          <a:blip r:embed="rId5"/>
          <a:srcRect t="33992" r="28862" b="29640"/>
          <a:stretch/>
        </p:blipFill>
        <p:spPr>
          <a:xfrm>
            <a:off x="762034" y="2939970"/>
            <a:ext cx="6900407" cy="1967696"/>
          </a:xfrm>
          <a:prstGeom prst="rect">
            <a:avLst/>
          </a:prstGeom>
        </p:spPr>
      </p:pic>
      <p:sp>
        <p:nvSpPr>
          <p:cNvPr id="9" name="Rounded Rectangle 8">
            <a:extLst>
              <a:ext uri="{FF2B5EF4-FFF2-40B4-BE49-F238E27FC236}">
                <a16:creationId xmlns:a16="http://schemas.microsoft.com/office/drawing/2014/main" id="{C452EEB7-8579-F440-8A14-C208D2FDBE11}"/>
              </a:ext>
            </a:extLst>
          </p:cNvPr>
          <p:cNvSpPr/>
          <p:nvPr/>
        </p:nvSpPr>
        <p:spPr>
          <a:xfrm>
            <a:off x="762034" y="2915479"/>
            <a:ext cx="6855461"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4CCE81A-F761-1841-9BA1-5C92A5E33D6C}"/>
              </a:ext>
            </a:extLst>
          </p:cNvPr>
          <p:cNvSpPr/>
          <p:nvPr/>
        </p:nvSpPr>
        <p:spPr>
          <a:xfrm>
            <a:off x="4637314" y="2923641"/>
            <a:ext cx="1458686"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145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22</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47ADBFCC-81B8-0247-8D84-AF4F37459AFC}"/>
              </a:ext>
            </a:extLst>
          </p:cNvPr>
          <p:cNvPicPr>
            <a:picLocks noChangeAspect="1"/>
          </p:cNvPicPr>
          <p:nvPr/>
        </p:nvPicPr>
        <p:blipFill>
          <a:blip r:embed="rId4"/>
          <a:stretch>
            <a:fillRect/>
          </a:stretch>
        </p:blipFill>
        <p:spPr>
          <a:xfrm>
            <a:off x="7714286" y="915758"/>
            <a:ext cx="4334960" cy="5524949"/>
          </a:xfrm>
          <a:prstGeom prst="rect">
            <a:avLst/>
          </a:prstGeom>
        </p:spPr>
      </p:pic>
      <p:pic>
        <p:nvPicPr>
          <p:cNvPr id="8" name="Picture 7">
            <a:extLst>
              <a:ext uri="{FF2B5EF4-FFF2-40B4-BE49-F238E27FC236}">
                <a16:creationId xmlns:a16="http://schemas.microsoft.com/office/drawing/2014/main" id="{9515B642-1F96-344E-9D19-2C779FBF27E8}"/>
              </a:ext>
            </a:extLst>
          </p:cNvPr>
          <p:cNvPicPr>
            <a:picLocks noChangeAspect="1"/>
          </p:cNvPicPr>
          <p:nvPr/>
        </p:nvPicPr>
        <p:blipFill rotWithShape="1">
          <a:blip r:embed="rId5"/>
          <a:srcRect t="33992" r="28862" b="29640"/>
          <a:stretch/>
        </p:blipFill>
        <p:spPr>
          <a:xfrm>
            <a:off x="762034" y="2939970"/>
            <a:ext cx="6900407" cy="1967696"/>
          </a:xfrm>
          <a:prstGeom prst="rect">
            <a:avLst/>
          </a:prstGeom>
        </p:spPr>
      </p:pic>
      <p:sp>
        <p:nvSpPr>
          <p:cNvPr id="9" name="Rounded Rectangle 8">
            <a:extLst>
              <a:ext uri="{FF2B5EF4-FFF2-40B4-BE49-F238E27FC236}">
                <a16:creationId xmlns:a16="http://schemas.microsoft.com/office/drawing/2014/main" id="{BE41BC71-3508-0143-A346-9153E40C9B3C}"/>
              </a:ext>
            </a:extLst>
          </p:cNvPr>
          <p:cNvSpPr/>
          <p:nvPr/>
        </p:nvSpPr>
        <p:spPr>
          <a:xfrm>
            <a:off x="762034" y="2915479"/>
            <a:ext cx="6855461"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7B8BC6A-3020-9C4C-BCA0-09B308C80E48}"/>
              </a:ext>
            </a:extLst>
          </p:cNvPr>
          <p:cNvSpPr/>
          <p:nvPr/>
        </p:nvSpPr>
        <p:spPr>
          <a:xfrm>
            <a:off x="6155869" y="2923641"/>
            <a:ext cx="1458686" cy="196769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80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23</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6C76F4A9-730A-184D-A14A-282DAD1A35F7}"/>
              </a:ext>
            </a:extLst>
          </p:cNvPr>
          <p:cNvPicPr>
            <a:picLocks noChangeAspect="1"/>
          </p:cNvPicPr>
          <p:nvPr/>
        </p:nvPicPr>
        <p:blipFill>
          <a:blip r:embed="rId4"/>
          <a:stretch>
            <a:fillRect/>
          </a:stretch>
        </p:blipFill>
        <p:spPr>
          <a:xfrm>
            <a:off x="7651400" y="904716"/>
            <a:ext cx="4263401" cy="5506893"/>
          </a:xfrm>
          <a:prstGeom prst="rect">
            <a:avLst/>
          </a:prstGeom>
        </p:spPr>
      </p:pic>
      <p:pic>
        <p:nvPicPr>
          <p:cNvPr id="8" name="Picture 7">
            <a:extLst>
              <a:ext uri="{FF2B5EF4-FFF2-40B4-BE49-F238E27FC236}">
                <a16:creationId xmlns:a16="http://schemas.microsoft.com/office/drawing/2014/main" id="{3391E2D5-BDD9-8641-AA46-B910B9F8A0F1}"/>
              </a:ext>
            </a:extLst>
          </p:cNvPr>
          <p:cNvPicPr>
            <a:picLocks noChangeAspect="1"/>
          </p:cNvPicPr>
          <p:nvPr/>
        </p:nvPicPr>
        <p:blipFill rotWithShape="1">
          <a:blip r:embed="rId5"/>
          <a:srcRect l="1" t="199" r="29337" b="67719"/>
          <a:stretch/>
        </p:blipFill>
        <p:spPr>
          <a:xfrm>
            <a:off x="762034" y="1111594"/>
            <a:ext cx="6854107" cy="1735778"/>
          </a:xfrm>
          <a:prstGeom prst="rect">
            <a:avLst/>
          </a:prstGeom>
        </p:spPr>
      </p:pic>
      <p:sp>
        <p:nvSpPr>
          <p:cNvPr id="9" name="Rounded Rectangle 8">
            <a:extLst>
              <a:ext uri="{FF2B5EF4-FFF2-40B4-BE49-F238E27FC236}">
                <a16:creationId xmlns:a16="http://schemas.microsoft.com/office/drawing/2014/main" id="{E3080343-7FD1-884A-99EB-C66C2E5700E0}"/>
              </a:ext>
            </a:extLst>
          </p:cNvPr>
          <p:cNvSpPr/>
          <p:nvPr/>
        </p:nvSpPr>
        <p:spPr>
          <a:xfrm>
            <a:off x="760680" y="1111594"/>
            <a:ext cx="6855461" cy="173577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95C0773-4CC8-9345-84A5-AB4CC4B78255}"/>
              </a:ext>
            </a:extLst>
          </p:cNvPr>
          <p:cNvSpPr/>
          <p:nvPr/>
        </p:nvSpPr>
        <p:spPr>
          <a:xfrm>
            <a:off x="4637313" y="1111594"/>
            <a:ext cx="2978827" cy="173577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44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9A85-8C8E-EE43-B1FD-E40CA62AF4AA}"/>
              </a:ext>
            </a:extLst>
          </p:cNvPr>
          <p:cNvSpPr>
            <a:spLocks noGrp="1"/>
          </p:cNvSpPr>
          <p:nvPr>
            <p:ph type="title"/>
          </p:nvPr>
        </p:nvSpPr>
        <p:spPr>
          <a:xfrm>
            <a:off x="838200" y="32352"/>
            <a:ext cx="10515600" cy="1083162"/>
          </a:xfrm>
        </p:spPr>
        <p:txBody>
          <a:bodyPr/>
          <a:lstStyle/>
          <a:p>
            <a:r>
              <a:rPr lang="en-US" dirty="0">
                <a:latin typeface="+mn-lt"/>
              </a:rPr>
              <a:t>AWS Certification</a:t>
            </a:r>
          </a:p>
        </p:txBody>
      </p:sp>
      <p:sp>
        <p:nvSpPr>
          <p:cNvPr id="4" name="Slide Number Placeholder 3">
            <a:extLst>
              <a:ext uri="{FF2B5EF4-FFF2-40B4-BE49-F238E27FC236}">
                <a16:creationId xmlns:a16="http://schemas.microsoft.com/office/drawing/2014/main" id="{24C59285-C812-1842-91CB-E09C3AB9B2A5}"/>
              </a:ext>
            </a:extLst>
          </p:cNvPr>
          <p:cNvSpPr>
            <a:spLocks noGrp="1"/>
          </p:cNvSpPr>
          <p:nvPr>
            <p:ph type="sldNum" sz="quarter" idx="12"/>
          </p:nvPr>
        </p:nvSpPr>
        <p:spPr/>
        <p:txBody>
          <a:bodyPr/>
          <a:lstStyle/>
          <a:p>
            <a:fld id="{5D6FF71F-CF6A-4C46-8F9B-61D49EEA70E3}" type="slidenum">
              <a:rPr lang="en-US" smtClean="0"/>
              <a:t>24</a:t>
            </a:fld>
            <a:endParaRPr lang="en-US"/>
          </a:p>
        </p:txBody>
      </p:sp>
      <p:pic>
        <p:nvPicPr>
          <p:cNvPr id="14" name="Picture 13">
            <a:extLst>
              <a:ext uri="{FF2B5EF4-FFF2-40B4-BE49-F238E27FC236}">
                <a16:creationId xmlns:a16="http://schemas.microsoft.com/office/drawing/2014/main" id="{950CEA24-093D-884A-9E05-DC2B7D69E2C3}"/>
              </a:ext>
            </a:extLst>
          </p:cNvPr>
          <p:cNvPicPr>
            <a:picLocks noChangeAspect="1"/>
          </p:cNvPicPr>
          <p:nvPr/>
        </p:nvPicPr>
        <p:blipFill>
          <a:blip r:embed="rId2"/>
          <a:stretch>
            <a:fillRect/>
          </a:stretch>
        </p:blipFill>
        <p:spPr>
          <a:xfrm>
            <a:off x="277199" y="195516"/>
            <a:ext cx="1241563" cy="742028"/>
          </a:xfrm>
          <a:prstGeom prst="rect">
            <a:avLst/>
          </a:prstGeom>
        </p:spPr>
      </p:pic>
      <p:sp>
        <p:nvSpPr>
          <p:cNvPr id="15" name="Rectangle 14">
            <a:extLst>
              <a:ext uri="{FF2B5EF4-FFF2-40B4-BE49-F238E27FC236}">
                <a16:creationId xmlns:a16="http://schemas.microsoft.com/office/drawing/2014/main" id="{E7550EA9-9AE0-CD45-8278-81502393A03A}"/>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pic>
        <p:nvPicPr>
          <p:cNvPr id="5" name="Picture 4">
            <a:extLst>
              <a:ext uri="{FF2B5EF4-FFF2-40B4-BE49-F238E27FC236}">
                <a16:creationId xmlns:a16="http://schemas.microsoft.com/office/drawing/2014/main" id="{AD8D6282-120F-8F42-87A9-BD4D353AE0C2}"/>
              </a:ext>
            </a:extLst>
          </p:cNvPr>
          <p:cNvPicPr>
            <a:picLocks noChangeAspect="1"/>
          </p:cNvPicPr>
          <p:nvPr/>
        </p:nvPicPr>
        <p:blipFill>
          <a:blip r:embed="rId4"/>
          <a:stretch>
            <a:fillRect/>
          </a:stretch>
        </p:blipFill>
        <p:spPr>
          <a:xfrm>
            <a:off x="7792195" y="960694"/>
            <a:ext cx="4257051" cy="5407285"/>
          </a:xfrm>
          <a:prstGeom prst="rect">
            <a:avLst/>
          </a:prstGeom>
        </p:spPr>
      </p:pic>
      <p:pic>
        <p:nvPicPr>
          <p:cNvPr id="8" name="Picture 7">
            <a:extLst>
              <a:ext uri="{FF2B5EF4-FFF2-40B4-BE49-F238E27FC236}">
                <a16:creationId xmlns:a16="http://schemas.microsoft.com/office/drawing/2014/main" id="{5AF9A569-7E80-F345-83D3-0023C337D4E0}"/>
              </a:ext>
            </a:extLst>
          </p:cNvPr>
          <p:cNvPicPr>
            <a:picLocks noChangeAspect="1"/>
          </p:cNvPicPr>
          <p:nvPr/>
        </p:nvPicPr>
        <p:blipFill rotWithShape="1">
          <a:blip r:embed="rId5"/>
          <a:srcRect l="71135" t="272" r="-132" b="-1"/>
          <a:stretch/>
        </p:blipFill>
        <p:spPr>
          <a:xfrm>
            <a:off x="4284101" y="966418"/>
            <a:ext cx="2812648" cy="5395836"/>
          </a:xfrm>
          <a:prstGeom prst="rect">
            <a:avLst/>
          </a:prstGeom>
        </p:spPr>
      </p:pic>
      <p:sp>
        <p:nvSpPr>
          <p:cNvPr id="9" name="Rounded Rectangle 8">
            <a:extLst>
              <a:ext uri="{FF2B5EF4-FFF2-40B4-BE49-F238E27FC236}">
                <a16:creationId xmlns:a16="http://schemas.microsoft.com/office/drawing/2014/main" id="{C2675D35-2BB0-854D-ADF9-A9349CA660B0}"/>
              </a:ext>
            </a:extLst>
          </p:cNvPr>
          <p:cNvSpPr/>
          <p:nvPr/>
        </p:nvSpPr>
        <p:spPr>
          <a:xfrm>
            <a:off x="4284101" y="960694"/>
            <a:ext cx="3332040" cy="5550656"/>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218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Certified Cloud Practitioner</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4961105" y="1538275"/>
            <a:ext cx="6899590" cy="4862526"/>
          </a:xfrm>
        </p:spPr>
        <p:txBody>
          <a:bodyPr>
            <a:noAutofit/>
          </a:bodyPr>
          <a:lstStyle/>
          <a:p>
            <a:pPr marL="320040" indent="-320040"/>
            <a:r>
              <a:rPr lang="en-US" sz="2800" b="0" dirty="0"/>
              <a:t>Level: </a:t>
            </a:r>
            <a:r>
              <a:rPr lang="en-US" sz="2800" dirty="0"/>
              <a:t>Foundational</a:t>
            </a:r>
          </a:p>
          <a:p>
            <a:pPr marL="320040" indent="-320040"/>
            <a:r>
              <a:rPr lang="en-US" sz="2800" b="0" dirty="0"/>
              <a:t>Length: </a:t>
            </a:r>
            <a:r>
              <a:rPr lang="en-US" sz="2800" dirty="0"/>
              <a:t>90 minutes </a:t>
            </a:r>
            <a:r>
              <a:rPr lang="en-US" sz="2800" b="0" dirty="0"/>
              <a:t>to complete the exam</a:t>
            </a:r>
          </a:p>
          <a:p>
            <a:pPr marL="320040" indent="-320040"/>
            <a:r>
              <a:rPr lang="en-US" sz="2800" b="0" dirty="0"/>
              <a:t>Cost: </a:t>
            </a:r>
            <a:r>
              <a:rPr lang="en-US" sz="2800" dirty="0"/>
              <a:t>100 USD</a:t>
            </a:r>
          </a:p>
          <a:p>
            <a:pPr marL="320040" indent="-320040"/>
            <a:r>
              <a:rPr lang="en-US" sz="2800" b="0" dirty="0"/>
              <a:t>Format: </a:t>
            </a:r>
            <a:r>
              <a:rPr lang="en-US" sz="2800" dirty="0"/>
              <a:t>65 questions</a:t>
            </a:r>
            <a:r>
              <a:rPr lang="en-US" sz="2800" b="0" dirty="0"/>
              <a:t>; </a:t>
            </a:r>
            <a:br>
              <a:rPr lang="en-US" sz="2800" b="0" dirty="0"/>
            </a:br>
            <a:r>
              <a:rPr lang="en-US" sz="2800" b="0" dirty="0"/>
              <a:t>either multiple choice or multiple response</a:t>
            </a:r>
          </a:p>
          <a:p>
            <a:pPr marL="320040" indent="-320040"/>
            <a:r>
              <a:rPr lang="en-US" sz="2800" b="0" dirty="0"/>
              <a:t>Delivery method: </a:t>
            </a:r>
            <a:r>
              <a:rPr lang="en-US" sz="2800" dirty="0"/>
              <a:t>Pearson VUE</a:t>
            </a:r>
            <a:r>
              <a:rPr lang="en-US" sz="2800" b="0" dirty="0"/>
              <a:t> and PSI; testing center or online proctored exam</a:t>
            </a:r>
          </a:p>
          <a:p>
            <a:pPr marL="320040" indent="-320040"/>
            <a:endParaRPr lang="en-US" sz="2800" b="0" dirty="0"/>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25</a:t>
            </a:fld>
            <a:endParaRPr lang="en-US"/>
          </a:p>
        </p:txBody>
      </p:sp>
      <p:pic>
        <p:nvPicPr>
          <p:cNvPr id="7" name="Picture 6">
            <a:extLst>
              <a:ext uri="{FF2B5EF4-FFF2-40B4-BE49-F238E27FC236}">
                <a16:creationId xmlns:a16="http://schemas.microsoft.com/office/drawing/2014/main" id="{AAD463EC-152A-F649-B0A4-4E728737DF8F}"/>
              </a:ext>
            </a:extLst>
          </p:cNvPr>
          <p:cNvPicPr>
            <a:picLocks noChangeAspect="1"/>
          </p:cNvPicPr>
          <p:nvPr/>
        </p:nvPicPr>
        <p:blipFill>
          <a:blip r:embed="rId2"/>
          <a:stretch>
            <a:fillRect/>
          </a:stretch>
        </p:blipFill>
        <p:spPr>
          <a:xfrm>
            <a:off x="41977" y="1329743"/>
            <a:ext cx="5071057" cy="5071057"/>
          </a:xfrm>
          <a:prstGeom prst="rect">
            <a:avLst/>
          </a:prstGeom>
        </p:spPr>
      </p:pic>
      <p:sp>
        <p:nvSpPr>
          <p:cNvPr id="9" name="TextBox 8">
            <a:extLst>
              <a:ext uri="{FF2B5EF4-FFF2-40B4-BE49-F238E27FC236}">
                <a16:creationId xmlns:a16="http://schemas.microsoft.com/office/drawing/2014/main" id="{9B7FF311-901C-BC40-B384-957670A5D4F2}"/>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3"/>
              </a:rPr>
              <a:t>https://aws.amazon.com/certification/certified-cloud-practitioner/</a:t>
            </a:r>
            <a:endParaRPr lang="en-US" sz="1200" dirty="0"/>
          </a:p>
        </p:txBody>
      </p:sp>
    </p:spTree>
    <p:extLst>
      <p:ext uri="{BB962C8B-B14F-4D97-AF65-F5344CB8AC3E}">
        <p14:creationId xmlns:p14="http://schemas.microsoft.com/office/powerpoint/2010/main" val="418905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Solutions Architect – Associate</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4961105" y="1538275"/>
            <a:ext cx="6899590" cy="4862526"/>
          </a:xfrm>
        </p:spPr>
        <p:txBody>
          <a:bodyPr>
            <a:noAutofit/>
          </a:bodyPr>
          <a:lstStyle/>
          <a:p>
            <a:pPr marL="320040" indent="-320040"/>
            <a:r>
              <a:rPr lang="en-US" sz="2800" b="0" dirty="0"/>
              <a:t>Level: </a:t>
            </a:r>
            <a:r>
              <a:rPr lang="en-US" sz="2800" dirty="0"/>
              <a:t>Associate</a:t>
            </a:r>
          </a:p>
          <a:p>
            <a:pPr marL="320040" indent="-320040"/>
            <a:r>
              <a:rPr lang="en-US" sz="2800" b="0" dirty="0"/>
              <a:t>Length: </a:t>
            </a:r>
            <a:r>
              <a:rPr lang="en-US" sz="2800" dirty="0"/>
              <a:t>130 minutes </a:t>
            </a:r>
            <a:r>
              <a:rPr lang="en-US" sz="2800" b="0" dirty="0"/>
              <a:t>to complete the exam</a:t>
            </a:r>
          </a:p>
          <a:p>
            <a:pPr marL="320040" indent="-320040"/>
            <a:r>
              <a:rPr lang="en-US" sz="2800" b="0" dirty="0"/>
              <a:t>Cost: </a:t>
            </a:r>
            <a:r>
              <a:rPr lang="en-US" sz="2800" dirty="0"/>
              <a:t>150 USD</a:t>
            </a:r>
          </a:p>
          <a:p>
            <a:pPr marL="320040" indent="-320040"/>
            <a:r>
              <a:rPr lang="en-US" sz="2800" b="0" dirty="0"/>
              <a:t>Format: </a:t>
            </a:r>
            <a:r>
              <a:rPr lang="en-US" sz="2800" dirty="0"/>
              <a:t>65 questions</a:t>
            </a:r>
            <a:r>
              <a:rPr lang="en-US" sz="2800" b="0" dirty="0"/>
              <a:t>; </a:t>
            </a:r>
            <a:br>
              <a:rPr lang="en-US" sz="2800" b="0" dirty="0"/>
            </a:br>
            <a:r>
              <a:rPr lang="en-US" sz="2800" b="0" dirty="0"/>
              <a:t>either multiple choice or multiple response</a:t>
            </a:r>
          </a:p>
          <a:p>
            <a:pPr marL="320040" indent="-320040"/>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https://aws.amazon.com/certification/certified-solutions-architect-associate/</a:t>
            </a:r>
            <a:endParaRPr lang="en-US" sz="1200" dirty="0"/>
          </a:p>
        </p:txBody>
      </p:sp>
      <p:pic>
        <p:nvPicPr>
          <p:cNvPr id="10" name="Picture 9">
            <a:extLst>
              <a:ext uri="{FF2B5EF4-FFF2-40B4-BE49-F238E27FC236}">
                <a16:creationId xmlns:a16="http://schemas.microsoft.com/office/drawing/2014/main" id="{B9E487FE-22DE-9249-8CC9-41EA00912ED5}"/>
              </a:ext>
            </a:extLst>
          </p:cNvPr>
          <p:cNvPicPr>
            <a:picLocks noChangeAspect="1"/>
          </p:cNvPicPr>
          <p:nvPr/>
        </p:nvPicPr>
        <p:blipFill>
          <a:blip r:embed="rId3"/>
          <a:stretch>
            <a:fillRect/>
          </a:stretch>
        </p:blipFill>
        <p:spPr>
          <a:xfrm>
            <a:off x="58364" y="1329744"/>
            <a:ext cx="4902741" cy="4902741"/>
          </a:xfrm>
          <a:prstGeom prst="rect">
            <a:avLst/>
          </a:prstGeom>
        </p:spPr>
      </p:pic>
    </p:spTree>
    <p:extLst>
      <p:ext uri="{BB962C8B-B14F-4D97-AF65-F5344CB8AC3E}">
        <p14:creationId xmlns:p14="http://schemas.microsoft.com/office/powerpoint/2010/main" val="2673150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a:t>
            </a:r>
            <a:r>
              <a:rPr lang="en-US" dirty="0" err="1"/>
              <a:t>SysOps</a:t>
            </a:r>
            <a:r>
              <a:rPr lang="en-US" dirty="0"/>
              <a:t> Administrator - Associate</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https://aws.amazon.com/certification/certified-sysops-admin-associate</a:t>
            </a:r>
            <a:endParaRPr lang="en-US" sz="1200" dirty="0"/>
          </a:p>
        </p:txBody>
      </p:sp>
      <p:pic>
        <p:nvPicPr>
          <p:cNvPr id="7" name="Picture 6">
            <a:extLst>
              <a:ext uri="{FF2B5EF4-FFF2-40B4-BE49-F238E27FC236}">
                <a16:creationId xmlns:a16="http://schemas.microsoft.com/office/drawing/2014/main" id="{0986CBF2-6536-3C4B-87AE-A5EA361FB132}"/>
              </a:ext>
            </a:extLst>
          </p:cNvPr>
          <p:cNvPicPr>
            <a:picLocks noChangeAspect="1"/>
          </p:cNvPicPr>
          <p:nvPr/>
        </p:nvPicPr>
        <p:blipFill>
          <a:blip r:embed="rId3"/>
          <a:stretch>
            <a:fillRect/>
          </a:stretch>
        </p:blipFill>
        <p:spPr>
          <a:xfrm>
            <a:off x="0" y="1291357"/>
            <a:ext cx="4961105" cy="4961105"/>
          </a:xfrm>
          <a:prstGeom prst="rect">
            <a:avLst/>
          </a:prstGeom>
        </p:spPr>
      </p:pic>
      <p:sp>
        <p:nvSpPr>
          <p:cNvPr id="11" name="Content Placeholder 2">
            <a:extLst>
              <a:ext uri="{FF2B5EF4-FFF2-40B4-BE49-F238E27FC236}">
                <a16:creationId xmlns:a16="http://schemas.microsoft.com/office/drawing/2014/main" id="{ED99C5EA-2550-1648-B425-E37E75011F37}"/>
              </a:ext>
            </a:extLst>
          </p:cNvPr>
          <p:cNvSpPr>
            <a:spLocks noGrp="1"/>
          </p:cNvSpPr>
          <p:nvPr>
            <p:ph idx="1"/>
          </p:nvPr>
        </p:nvSpPr>
        <p:spPr>
          <a:xfrm>
            <a:off x="4961105" y="1538275"/>
            <a:ext cx="6899590" cy="4862526"/>
          </a:xfrm>
        </p:spPr>
        <p:txBody>
          <a:bodyPr>
            <a:noAutofit/>
          </a:bodyPr>
          <a:lstStyle/>
          <a:p>
            <a:pPr marL="320040" indent="-320040"/>
            <a:r>
              <a:rPr lang="en-US" sz="2800" b="0" dirty="0"/>
              <a:t>Level: </a:t>
            </a:r>
            <a:r>
              <a:rPr lang="en-US" sz="2800" dirty="0"/>
              <a:t>Associate</a:t>
            </a:r>
          </a:p>
          <a:p>
            <a:pPr marL="320040" indent="-320040"/>
            <a:r>
              <a:rPr lang="en-US" sz="2800" b="0" dirty="0"/>
              <a:t>Length: </a:t>
            </a:r>
            <a:r>
              <a:rPr lang="en-US" sz="2800" dirty="0"/>
              <a:t>180 minutes </a:t>
            </a:r>
            <a:r>
              <a:rPr lang="en-US" sz="2800" b="0" dirty="0"/>
              <a:t>to complete the exam</a:t>
            </a:r>
          </a:p>
          <a:p>
            <a:pPr marL="320040" indent="-320040"/>
            <a:r>
              <a:rPr lang="en-US" sz="2800" b="0" dirty="0"/>
              <a:t>Cost: </a:t>
            </a:r>
            <a:r>
              <a:rPr lang="en-US" sz="2800" dirty="0"/>
              <a:t>150 USD</a:t>
            </a:r>
          </a:p>
          <a:p>
            <a:pPr marL="320040" indent="-320040"/>
            <a:r>
              <a:rPr lang="en-US" sz="2800" b="0" dirty="0"/>
              <a:t>Format: </a:t>
            </a:r>
            <a:r>
              <a:rPr lang="en-US" sz="2800" dirty="0"/>
              <a:t>65 scoring </a:t>
            </a:r>
            <a:r>
              <a:rPr lang="en-US" sz="2800" b="0" dirty="0"/>
              <a:t>opportunities that may be multiple choice, multiple response, or exam lab</a:t>
            </a:r>
          </a:p>
          <a:p>
            <a:pPr marL="320040" indent="-320040"/>
            <a:r>
              <a:rPr lang="en-US" sz="2800" b="0" dirty="0"/>
              <a:t>Delivery method: </a:t>
            </a:r>
            <a:r>
              <a:rPr lang="en-US" sz="2800" dirty="0"/>
              <a:t>Pearson VUE </a:t>
            </a:r>
            <a:r>
              <a:rPr lang="en-US" sz="2800" b="0" dirty="0"/>
              <a:t>and PSI; testing center or online proctored exam</a:t>
            </a:r>
          </a:p>
        </p:txBody>
      </p:sp>
    </p:spTree>
    <p:extLst>
      <p:ext uri="{BB962C8B-B14F-4D97-AF65-F5344CB8AC3E}">
        <p14:creationId xmlns:p14="http://schemas.microsoft.com/office/powerpoint/2010/main" val="273833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Solutions Architect – Associate</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https://aws.amazon.com/certification/certified-developer-associate</a:t>
            </a:r>
            <a:endParaRPr lang="en-US" sz="1200" dirty="0"/>
          </a:p>
        </p:txBody>
      </p:sp>
      <p:pic>
        <p:nvPicPr>
          <p:cNvPr id="7" name="Picture 6">
            <a:extLst>
              <a:ext uri="{FF2B5EF4-FFF2-40B4-BE49-F238E27FC236}">
                <a16:creationId xmlns:a16="http://schemas.microsoft.com/office/drawing/2014/main" id="{7BF3A2AD-FA51-CE4B-9302-41EB09B403BA}"/>
              </a:ext>
            </a:extLst>
          </p:cNvPr>
          <p:cNvPicPr>
            <a:picLocks noChangeAspect="1"/>
          </p:cNvPicPr>
          <p:nvPr/>
        </p:nvPicPr>
        <p:blipFill>
          <a:blip r:embed="rId3"/>
          <a:stretch>
            <a:fillRect/>
          </a:stretch>
        </p:blipFill>
        <p:spPr>
          <a:xfrm>
            <a:off x="-1" y="1369958"/>
            <a:ext cx="4961105" cy="4961105"/>
          </a:xfrm>
          <a:prstGeom prst="rect">
            <a:avLst/>
          </a:prstGeom>
        </p:spPr>
      </p:pic>
      <p:sp>
        <p:nvSpPr>
          <p:cNvPr id="11" name="Content Placeholder 2">
            <a:extLst>
              <a:ext uri="{FF2B5EF4-FFF2-40B4-BE49-F238E27FC236}">
                <a16:creationId xmlns:a16="http://schemas.microsoft.com/office/drawing/2014/main" id="{ED4C3874-01C7-0E4F-930F-2A29B82F92C4}"/>
              </a:ext>
            </a:extLst>
          </p:cNvPr>
          <p:cNvSpPr>
            <a:spLocks noGrp="1"/>
          </p:cNvSpPr>
          <p:nvPr>
            <p:ph idx="1"/>
          </p:nvPr>
        </p:nvSpPr>
        <p:spPr>
          <a:xfrm>
            <a:off x="4961105" y="1538275"/>
            <a:ext cx="6899590" cy="4862526"/>
          </a:xfrm>
        </p:spPr>
        <p:txBody>
          <a:bodyPr>
            <a:noAutofit/>
          </a:bodyPr>
          <a:lstStyle/>
          <a:p>
            <a:pPr marL="320040" indent="-320040"/>
            <a:r>
              <a:rPr lang="en-US" sz="2800" b="0" dirty="0"/>
              <a:t>Level: </a:t>
            </a:r>
            <a:r>
              <a:rPr lang="en-US" sz="2800" dirty="0"/>
              <a:t>Associate</a:t>
            </a:r>
          </a:p>
          <a:p>
            <a:pPr marL="320040" indent="-320040"/>
            <a:r>
              <a:rPr lang="en-US" sz="2800" b="0" dirty="0"/>
              <a:t>Length: </a:t>
            </a:r>
            <a:r>
              <a:rPr lang="en-US" sz="2800" dirty="0"/>
              <a:t>130 minutes </a:t>
            </a:r>
            <a:r>
              <a:rPr lang="en-US" sz="2800" b="0" dirty="0"/>
              <a:t>to complete the exam</a:t>
            </a:r>
          </a:p>
          <a:p>
            <a:pPr marL="320040" indent="-320040"/>
            <a:r>
              <a:rPr lang="en-US" sz="2800" b="0" dirty="0"/>
              <a:t>Cost: </a:t>
            </a:r>
            <a:r>
              <a:rPr lang="en-US" sz="2800" dirty="0"/>
              <a:t>150 USD</a:t>
            </a:r>
          </a:p>
          <a:p>
            <a:pPr marL="320040" indent="-320040"/>
            <a:r>
              <a:rPr lang="en-US" sz="2800" b="0" dirty="0"/>
              <a:t>Format: </a:t>
            </a:r>
            <a:r>
              <a:rPr lang="en-US" sz="2800" dirty="0"/>
              <a:t>65 questions</a:t>
            </a:r>
            <a:r>
              <a:rPr lang="en-US" sz="2800" b="0" dirty="0"/>
              <a:t>; </a:t>
            </a:r>
            <a:br>
              <a:rPr lang="en-US" sz="2800" b="0" dirty="0"/>
            </a:br>
            <a:r>
              <a:rPr lang="en-US" sz="2800" b="0" dirty="0"/>
              <a:t>either multiple choice or multiple response</a:t>
            </a:r>
          </a:p>
          <a:p>
            <a:pPr marL="320040" indent="-320040"/>
            <a:r>
              <a:rPr lang="en-US" sz="2800" b="0" dirty="0"/>
              <a:t>Delivery method: </a:t>
            </a:r>
            <a:r>
              <a:rPr lang="en-US" sz="2800" dirty="0"/>
              <a:t>Pearson VUE </a:t>
            </a:r>
            <a:r>
              <a:rPr lang="en-US" sz="2800" b="0" dirty="0"/>
              <a:t>and PSI; testing center or online proctored exam</a:t>
            </a:r>
          </a:p>
        </p:txBody>
      </p:sp>
    </p:spTree>
    <p:extLst>
      <p:ext uri="{BB962C8B-B14F-4D97-AF65-F5344CB8AC3E}">
        <p14:creationId xmlns:p14="http://schemas.microsoft.com/office/powerpoint/2010/main" val="305642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Solutions Architect - Professional</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Professional</a:t>
            </a:r>
          </a:p>
          <a:p>
            <a:r>
              <a:rPr lang="en-US" sz="2800" b="0" dirty="0"/>
              <a:t>Length: </a:t>
            </a:r>
            <a:r>
              <a:rPr lang="en-US" sz="2800" dirty="0"/>
              <a:t>180 minutes </a:t>
            </a:r>
            <a:r>
              <a:rPr lang="en-US" sz="2800" b="0" dirty="0"/>
              <a:t>to complete the exam</a:t>
            </a:r>
          </a:p>
          <a:p>
            <a:r>
              <a:rPr lang="en-US" sz="2800" b="0" dirty="0"/>
              <a:t>Cost: </a:t>
            </a:r>
            <a:r>
              <a:rPr lang="en-US" sz="2800" dirty="0"/>
              <a:t>300 USD</a:t>
            </a:r>
          </a:p>
          <a:p>
            <a:r>
              <a:rPr lang="en-US" sz="2800" b="0" dirty="0"/>
              <a:t>Format: </a:t>
            </a:r>
            <a:r>
              <a:rPr lang="en-US" sz="2800" dirty="0"/>
              <a:t>75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https://aws.amazon.com/certification/certified-solutions-architect-professional</a:t>
            </a:r>
            <a:endParaRPr lang="en-US" sz="1200" dirty="0"/>
          </a:p>
        </p:txBody>
      </p:sp>
      <p:pic>
        <p:nvPicPr>
          <p:cNvPr id="10" name="Picture 9">
            <a:extLst>
              <a:ext uri="{FF2B5EF4-FFF2-40B4-BE49-F238E27FC236}">
                <a16:creationId xmlns:a16="http://schemas.microsoft.com/office/drawing/2014/main" id="{69F03ECB-AD41-4140-B64F-0C71FD7F5F86}"/>
              </a:ext>
            </a:extLst>
          </p:cNvPr>
          <p:cNvPicPr>
            <a:picLocks noChangeAspect="1"/>
          </p:cNvPicPr>
          <p:nvPr/>
        </p:nvPicPr>
        <p:blipFill>
          <a:blip r:embed="rId3"/>
          <a:stretch>
            <a:fillRect/>
          </a:stretch>
        </p:blipFill>
        <p:spPr>
          <a:xfrm>
            <a:off x="58056" y="1369959"/>
            <a:ext cx="4753844" cy="4753844"/>
          </a:xfrm>
          <a:prstGeom prst="rect">
            <a:avLst/>
          </a:prstGeom>
        </p:spPr>
      </p:pic>
    </p:spTree>
    <p:extLst>
      <p:ext uri="{BB962C8B-B14F-4D97-AF65-F5344CB8AC3E}">
        <p14:creationId xmlns:p14="http://schemas.microsoft.com/office/powerpoint/2010/main" val="174506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p:txBody>
          <a:bodyPr>
            <a:normAutofit/>
          </a:bodyPr>
          <a:lstStyle/>
          <a:p>
            <a:pPr marL="320040" indent="-320040"/>
            <a:r>
              <a:rPr lang="en-US" sz="4400" dirty="0">
                <a:solidFill>
                  <a:srgbClr val="C00000"/>
                </a:solidFill>
              </a:rPr>
              <a:t>Amazon Web Services (AWS) </a:t>
            </a:r>
          </a:p>
          <a:p>
            <a:pPr marL="320040" indent="-320040"/>
            <a:r>
              <a:rPr lang="en-US" sz="4400" dirty="0">
                <a:solidFill>
                  <a:srgbClr val="C00000"/>
                </a:solidFill>
              </a:rPr>
              <a:t>AWS Certifications Roadmap</a:t>
            </a:r>
          </a:p>
          <a:p>
            <a:pPr marL="320040" indent="-320040"/>
            <a:endParaRPr lang="en-US" sz="4000" dirty="0"/>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72460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DevOps Engineer - Professional</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https://aws.amazon.com/certification/certified-devops-engineer-professional</a:t>
            </a:r>
            <a:endParaRPr lang="en-US" sz="1200" dirty="0"/>
          </a:p>
        </p:txBody>
      </p:sp>
      <p:pic>
        <p:nvPicPr>
          <p:cNvPr id="11" name="Picture 10">
            <a:extLst>
              <a:ext uri="{FF2B5EF4-FFF2-40B4-BE49-F238E27FC236}">
                <a16:creationId xmlns:a16="http://schemas.microsoft.com/office/drawing/2014/main" id="{C48EAE0E-876A-D64D-8F0B-CDE77BF6FA47}"/>
              </a:ext>
            </a:extLst>
          </p:cNvPr>
          <p:cNvPicPr>
            <a:picLocks noChangeAspect="1"/>
          </p:cNvPicPr>
          <p:nvPr/>
        </p:nvPicPr>
        <p:blipFill>
          <a:blip r:embed="rId3"/>
          <a:stretch>
            <a:fillRect/>
          </a:stretch>
        </p:blipFill>
        <p:spPr>
          <a:xfrm>
            <a:off x="130882" y="1189759"/>
            <a:ext cx="4955429" cy="4955429"/>
          </a:xfrm>
          <a:prstGeom prst="rect">
            <a:avLst/>
          </a:prstGeom>
        </p:spPr>
      </p:pic>
      <p:sp>
        <p:nvSpPr>
          <p:cNvPr id="12" name="Content Placeholder 2">
            <a:extLst>
              <a:ext uri="{FF2B5EF4-FFF2-40B4-BE49-F238E27FC236}">
                <a16:creationId xmlns:a16="http://schemas.microsoft.com/office/drawing/2014/main" id="{1C040895-7AFD-6748-8766-305BDF8C8E97}"/>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Professional</a:t>
            </a:r>
          </a:p>
          <a:p>
            <a:r>
              <a:rPr lang="en-US" sz="2800" b="0" dirty="0"/>
              <a:t>Length: </a:t>
            </a:r>
            <a:r>
              <a:rPr lang="en-US" sz="2800" dirty="0"/>
              <a:t>180 minutes </a:t>
            </a:r>
            <a:r>
              <a:rPr lang="en-US" sz="2800" b="0" dirty="0"/>
              <a:t>to complete the exam</a:t>
            </a:r>
          </a:p>
          <a:p>
            <a:r>
              <a:rPr lang="en-US" sz="2800" b="0" dirty="0"/>
              <a:t>Cost: </a:t>
            </a:r>
            <a:r>
              <a:rPr lang="en-US" sz="2800" dirty="0"/>
              <a:t>300 USD</a:t>
            </a:r>
          </a:p>
          <a:p>
            <a:r>
              <a:rPr lang="en-US" sz="2800" b="0" dirty="0"/>
              <a:t>Format: </a:t>
            </a:r>
            <a:r>
              <a:rPr lang="en-US" sz="2800" dirty="0"/>
              <a:t>75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Tree>
    <p:extLst>
      <p:ext uri="{BB962C8B-B14F-4D97-AF65-F5344CB8AC3E}">
        <p14:creationId xmlns:p14="http://schemas.microsoft.com/office/powerpoint/2010/main" val="2583389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Certified Security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Specialty</a:t>
            </a:r>
          </a:p>
          <a:p>
            <a:r>
              <a:rPr lang="en-US" sz="2800" b="0" dirty="0"/>
              <a:t>Length: </a:t>
            </a:r>
            <a:r>
              <a:rPr lang="en-US" sz="2800" dirty="0"/>
              <a:t>170 minutes </a:t>
            </a:r>
            <a:r>
              <a:rPr lang="en-US" sz="2800" b="0" dirty="0"/>
              <a:t>to complete the exam</a:t>
            </a:r>
          </a:p>
          <a:p>
            <a:r>
              <a:rPr lang="en-US" sz="2800" b="0" dirty="0"/>
              <a:t>Cost: </a:t>
            </a:r>
            <a:r>
              <a:rPr lang="en-US" sz="2800" dirty="0"/>
              <a:t>300 USD</a:t>
            </a:r>
          </a:p>
          <a:p>
            <a:r>
              <a:rPr lang="en-US" sz="2800" b="0" dirty="0"/>
              <a:t>Format: </a:t>
            </a:r>
            <a:r>
              <a:rPr lang="en-US" sz="2800" dirty="0"/>
              <a:t>65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https://aws.amazon.com/certification/certified-security-specialty</a:t>
            </a:r>
            <a:endParaRPr lang="en-US" sz="1200" dirty="0"/>
          </a:p>
        </p:txBody>
      </p:sp>
      <p:pic>
        <p:nvPicPr>
          <p:cNvPr id="7" name="Picture 6">
            <a:extLst>
              <a:ext uri="{FF2B5EF4-FFF2-40B4-BE49-F238E27FC236}">
                <a16:creationId xmlns:a16="http://schemas.microsoft.com/office/drawing/2014/main" id="{B4632046-2CD3-1244-80EB-7F304E924BB6}"/>
              </a:ext>
            </a:extLst>
          </p:cNvPr>
          <p:cNvPicPr>
            <a:picLocks noChangeAspect="1"/>
          </p:cNvPicPr>
          <p:nvPr/>
        </p:nvPicPr>
        <p:blipFill>
          <a:blip r:embed="rId3"/>
          <a:stretch>
            <a:fillRect/>
          </a:stretch>
        </p:blipFill>
        <p:spPr>
          <a:xfrm>
            <a:off x="128237" y="1525845"/>
            <a:ext cx="4712761" cy="4712761"/>
          </a:xfrm>
          <a:prstGeom prst="rect">
            <a:avLst/>
          </a:prstGeom>
        </p:spPr>
      </p:pic>
    </p:spTree>
    <p:extLst>
      <p:ext uri="{BB962C8B-B14F-4D97-AF65-F5344CB8AC3E}">
        <p14:creationId xmlns:p14="http://schemas.microsoft.com/office/powerpoint/2010/main" val="714992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Certified Database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Specialty</a:t>
            </a:r>
          </a:p>
          <a:p>
            <a:r>
              <a:rPr lang="en-US" sz="2800" b="0" dirty="0"/>
              <a:t>Length: </a:t>
            </a:r>
            <a:r>
              <a:rPr lang="en-US" sz="2800" dirty="0"/>
              <a:t>180 minutes </a:t>
            </a:r>
            <a:r>
              <a:rPr lang="en-US" sz="2800" b="0" dirty="0"/>
              <a:t>to complete the exam</a:t>
            </a:r>
          </a:p>
          <a:p>
            <a:r>
              <a:rPr lang="en-US" sz="2800" b="0" dirty="0"/>
              <a:t>Cost: </a:t>
            </a:r>
            <a:r>
              <a:rPr lang="en-US" sz="2800" dirty="0"/>
              <a:t>300 USD</a:t>
            </a:r>
          </a:p>
          <a:p>
            <a:r>
              <a:rPr lang="en-US" sz="2800" b="0" dirty="0"/>
              <a:t>Format: </a:t>
            </a:r>
            <a:r>
              <a:rPr lang="en-US" sz="2800" dirty="0"/>
              <a:t>65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https://aws.amazon.com/certification/certified-database-specialty</a:t>
            </a:r>
            <a:endParaRPr lang="en-US" sz="1200" dirty="0"/>
          </a:p>
        </p:txBody>
      </p:sp>
      <p:pic>
        <p:nvPicPr>
          <p:cNvPr id="10" name="Picture 9">
            <a:extLst>
              <a:ext uri="{FF2B5EF4-FFF2-40B4-BE49-F238E27FC236}">
                <a16:creationId xmlns:a16="http://schemas.microsoft.com/office/drawing/2014/main" id="{24B8B949-C34B-0A47-B535-D532C0003291}"/>
              </a:ext>
            </a:extLst>
          </p:cNvPr>
          <p:cNvPicPr>
            <a:picLocks noChangeAspect="1"/>
          </p:cNvPicPr>
          <p:nvPr/>
        </p:nvPicPr>
        <p:blipFill>
          <a:blip r:embed="rId3"/>
          <a:stretch>
            <a:fillRect/>
          </a:stretch>
        </p:blipFill>
        <p:spPr>
          <a:xfrm>
            <a:off x="72570" y="1241855"/>
            <a:ext cx="4881948" cy="4881948"/>
          </a:xfrm>
          <a:prstGeom prst="rect">
            <a:avLst/>
          </a:prstGeom>
        </p:spPr>
      </p:pic>
    </p:spTree>
    <p:extLst>
      <p:ext uri="{BB962C8B-B14F-4D97-AF65-F5344CB8AC3E}">
        <p14:creationId xmlns:p14="http://schemas.microsoft.com/office/powerpoint/2010/main" val="3836933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Certified Machine Learning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Specialty</a:t>
            </a:r>
          </a:p>
          <a:p>
            <a:r>
              <a:rPr lang="en-US" sz="2800" b="0" dirty="0"/>
              <a:t>Length: </a:t>
            </a:r>
            <a:r>
              <a:rPr lang="en-US" sz="2800" dirty="0"/>
              <a:t>180 minutes </a:t>
            </a:r>
            <a:r>
              <a:rPr lang="en-US" sz="2800" b="0" dirty="0"/>
              <a:t>to complete the exam</a:t>
            </a:r>
          </a:p>
          <a:p>
            <a:r>
              <a:rPr lang="en-US" sz="2800" b="0" dirty="0"/>
              <a:t>Cost: </a:t>
            </a:r>
            <a:r>
              <a:rPr lang="en-US" sz="2800" dirty="0"/>
              <a:t>300 USD</a:t>
            </a:r>
          </a:p>
          <a:p>
            <a:r>
              <a:rPr lang="en-US" sz="2800" b="0" dirty="0"/>
              <a:t>Format: </a:t>
            </a:r>
            <a:r>
              <a:rPr lang="en-US" sz="2800" dirty="0"/>
              <a:t>65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https://aws.amazon.com/certification/certified-machine-learning-specialty/</a:t>
            </a:r>
            <a:endParaRPr lang="en-US" sz="1200" dirty="0"/>
          </a:p>
        </p:txBody>
      </p:sp>
      <p:pic>
        <p:nvPicPr>
          <p:cNvPr id="10" name="Picture 9">
            <a:extLst>
              <a:ext uri="{FF2B5EF4-FFF2-40B4-BE49-F238E27FC236}">
                <a16:creationId xmlns:a16="http://schemas.microsoft.com/office/drawing/2014/main" id="{75E7ECAD-55DD-B440-8398-A7A06501E6FD}"/>
              </a:ext>
            </a:extLst>
          </p:cNvPr>
          <p:cNvPicPr>
            <a:picLocks noChangeAspect="1"/>
          </p:cNvPicPr>
          <p:nvPr/>
        </p:nvPicPr>
        <p:blipFill>
          <a:blip r:embed="rId3"/>
          <a:stretch>
            <a:fillRect/>
          </a:stretch>
        </p:blipFill>
        <p:spPr>
          <a:xfrm>
            <a:off x="72570" y="1366747"/>
            <a:ext cx="4890110" cy="4890110"/>
          </a:xfrm>
          <a:prstGeom prst="rect">
            <a:avLst/>
          </a:prstGeom>
        </p:spPr>
      </p:pic>
    </p:spTree>
    <p:extLst>
      <p:ext uri="{BB962C8B-B14F-4D97-AF65-F5344CB8AC3E}">
        <p14:creationId xmlns:p14="http://schemas.microsoft.com/office/powerpoint/2010/main" val="2278971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Certified Data Analytics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Specialty</a:t>
            </a:r>
          </a:p>
          <a:p>
            <a:r>
              <a:rPr lang="en-US" sz="2800" b="0" dirty="0"/>
              <a:t>Length: </a:t>
            </a:r>
            <a:r>
              <a:rPr lang="en-US" sz="2800" dirty="0"/>
              <a:t>180 minutes </a:t>
            </a:r>
            <a:r>
              <a:rPr lang="en-US" sz="2800" b="0" dirty="0"/>
              <a:t>to complete the exam</a:t>
            </a:r>
          </a:p>
          <a:p>
            <a:r>
              <a:rPr lang="en-US" sz="2800" b="0" dirty="0"/>
              <a:t>Cost: </a:t>
            </a:r>
            <a:r>
              <a:rPr lang="en-US" sz="2800" dirty="0"/>
              <a:t>300 USD</a:t>
            </a:r>
          </a:p>
          <a:p>
            <a:r>
              <a:rPr lang="en-US" sz="2800" b="0" dirty="0"/>
              <a:t>Format: </a:t>
            </a:r>
            <a:r>
              <a:rPr lang="en-US" sz="2800" dirty="0"/>
              <a:t>65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https://aws.amazon.com/certification/certified-data-analytics-specialty</a:t>
            </a:r>
            <a:endParaRPr lang="en-US" sz="1200" dirty="0"/>
          </a:p>
        </p:txBody>
      </p:sp>
      <p:pic>
        <p:nvPicPr>
          <p:cNvPr id="10" name="Picture 9">
            <a:extLst>
              <a:ext uri="{FF2B5EF4-FFF2-40B4-BE49-F238E27FC236}">
                <a16:creationId xmlns:a16="http://schemas.microsoft.com/office/drawing/2014/main" id="{537EA6DB-25E0-C84A-A5EC-DC8753F34016}"/>
              </a:ext>
            </a:extLst>
          </p:cNvPr>
          <p:cNvPicPr>
            <a:picLocks noChangeAspect="1"/>
          </p:cNvPicPr>
          <p:nvPr/>
        </p:nvPicPr>
        <p:blipFill>
          <a:blip r:embed="rId3"/>
          <a:stretch>
            <a:fillRect/>
          </a:stretch>
        </p:blipFill>
        <p:spPr>
          <a:xfrm>
            <a:off x="129662" y="1369959"/>
            <a:ext cx="4890110" cy="4890110"/>
          </a:xfrm>
          <a:prstGeom prst="rect">
            <a:avLst/>
          </a:prstGeom>
        </p:spPr>
      </p:pic>
    </p:spTree>
    <p:extLst>
      <p:ext uri="{BB962C8B-B14F-4D97-AF65-F5344CB8AC3E}">
        <p14:creationId xmlns:p14="http://schemas.microsoft.com/office/powerpoint/2010/main" val="712557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fontScale="90000"/>
          </a:bodyPr>
          <a:lstStyle/>
          <a:p>
            <a:r>
              <a:rPr lang="en-US" dirty="0"/>
              <a:t>AWS Certified Advanced Networking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115339" y="1510691"/>
            <a:ext cx="6745356" cy="4890110"/>
          </a:xfrm>
        </p:spPr>
        <p:txBody>
          <a:bodyPr>
            <a:noAutofit/>
          </a:bodyPr>
          <a:lstStyle/>
          <a:p>
            <a:r>
              <a:rPr lang="en-US" sz="2800" b="0" dirty="0"/>
              <a:t>Level: </a:t>
            </a:r>
            <a:r>
              <a:rPr lang="en-US" sz="2800" dirty="0"/>
              <a:t>Specialty</a:t>
            </a:r>
          </a:p>
          <a:p>
            <a:r>
              <a:rPr lang="en-US" sz="2800" b="0" dirty="0"/>
              <a:t>Length: </a:t>
            </a:r>
            <a:r>
              <a:rPr lang="en-US" sz="2800" dirty="0"/>
              <a:t>170 minutes </a:t>
            </a:r>
            <a:r>
              <a:rPr lang="en-US" sz="2800" b="0" dirty="0"/>
              <a:t>to complete the exam</a:t>
            </a:r>
          </a:p>
          <a:p>
            <a:r>
              <a:rPr lang="en-US" sz="2800" b="0" dirty="0"/>
              <a:t>Cost: </a:t>
            </a:r>
            <a:r>
              <a:rPr lang="en-US" sz="2800" dirty="0"/>
              <a:t>300 USD</a:t>
            </a:r>
          </a:p>
          <a:p>
            <a:r>
              <a:rPr lang="en-US" sz="2800" b="0" dirty="0"/>
              <a:t>Format: </a:t>
            </a:r>
            <a:r>
              <a:rPr lang="en-US" sz="2800" dirty="0"/>
              <a:t>65 questions</a:t>
            </a:r>
            <a:r>
              <a:rPr lang="en-US" sz="2800" b="0" dirty="0"/>
              <a:t>; either multiple choice or multiple response</a:t>
            </a:r>
          </a:p>
          <a:p>
            <a:r>
              <a:rPr lang="en-US" sz="2800" b="0" dirty="0"/>
              <a:t>Delivery method: </a:t>
            </a:r>
            <a:r>
              <a:rPr lang="en-US" sz="2800" dirty="0"/>
              <a:t>Pearson VUE </a:t>
            </a:r>
            <a:r>
              <a:rPr lang="en-US" sz="2800" b="0" dirty="0"/>
              <a:t>and PSI; testing center or online proctored exam</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2"/>
              </a:rPr>
              <a:t>https://aws.amazon.com/certification/certified-advanced-networking-specialty</a:t>
            </a:r>
            <a:endParaRPr lang="en-US" sz="1200" dirty="0"/>
          </a:p>
        </p:txBody>
      </p:sp>
      <p:pic>
        <p:nvPicPr>
          <p:cNvPr id="10" name="Picture 9">
            <a:extLst>
              <a:ext uri="{FF2B5EF4-FFF2-40B4-BE49-F238E27FC236}">
                <a16:creationId xmlns:a16="http://schemas.microsoft.com/office/drawing/2014/main" id="{075FC4E4-15C8-1C48-9F61-CFC91874DF81}"/>
              </a:ext>
            </a:extLst>
          </p:cNvPr>
          <p:cNvPicPr>
            <a:picLocks noChangeAspect="1"/>
          </p:cNvPicPr>
          <p:nvPr/>
        </p:nvPicPr>
        <p:blipFill>
          <a:blip r:embed="rId3"/>
          <a:stretch>
            <a:fillRect/>
          </a:stretch>
        </p:blipFill>
        <p:spPr>
          <a:xfrm>
            <a:off x="72571" y="1369959"/>
            <a:ext cx="4876800" cy="4876800"/>
          </a:xfrm>
          <a:prstGeom prst="rect">
            <a:avLst/>
          </a:prstGeom>
        </p:spPr>
      </p:pic>
    </p:spTree>
    <p:extLst>
      <p:ext uri="{BB962C8B-B14F-4D97-AF65-F5344CB8AC3E}">
        <p14:creationId xmlns:p14="http://schemas.microsoft.com/office/powerpoint/2010/main" val="350549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054655"/>
          </a:xfrm>
        </p:spPr>
        <p:txBody>
          <a:bodyPr>
            <a:normAutofit/>
          </a:bodyPr>
          <a:lstStyle/>
          <a:p>
            <a:r>
              <a:rPr lang="en-US" dirty="0"/>
              <a:t>AWS Certifications Roadmap</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36</a:t>
            </a:fld>
            <a:endParaRPr lang="en-US"/>
          </a:p>
        </p:txBody>
      </p:sp>
      <p:pic>
        <p:nvPicPr>
          <p:cNvPr id="7" name="Picture 6">
            <a:extLst>
              <a:ext uri="{FF2B5EF4-FFF2-40B4-BE49-F238E27FC236}">
                <a16:creationId xmlns:a16="http://schemas.microsoft.com/office/drawing/2014/main" id="{B4632046-2CD3-1244-80EB-7F304E924BB6}"/>
              </a:ext>
            </a:extLst>
          </p:cNvPr>
          <p:cNvPicPr>
            <a:picLocks noChangeAspect="1"/>
          </p:cNvPicPr>
          <p:nvPr/>
        </p:nvPicPr>
        <p:blipFill>
          <a:blip r:embed="rId2"/>
          <a:stretch>
            <a:fillRect/>
          </a:stretch>
        </p:blipFill>
        <p:spPr>
          <a:xfrm>
            <a:off x="322352" y="4256461"/>
            <a:ext cx="1904851" cy="1904851"/>
          </a:xfrm>
          <a:prstGeom prst="rect">
            <a:avLst/>
          </a:prstGeom>
        </p:spPr>
      </p:pic>
      <p:pic>
        <p:nvPicPr>
          <p:cNvPr id="11" name="Picture 10">
            <a:extLst>
              <a:ext uri="{FF2B5EF4-FFF2-40B4-BE49-F238E27FC236}">
                <a16:creationId xmlns:a16="http://schemas.microsoft.com/office/drawing/2014/main" id="{88F37CD1-598C-D44C-B5A8-8096C765C83F}"/>
              </a:ext>
            </a:extLst>
          </p:cNvPr>
          <p:cNvPicPr>
            <a:picLocks noChangeAspect="1"/>
          </p:cNvPicPr>
          <p:nvPr/>
        </p:nvPicPr>
        <p:blipFill>
          <a:blip r:embed="rId3"/>
          <a:stretch>
            <a:fillRect/>
          </a:stretch>
        </p:blipFill>
        <p:spPr>
          <a:xfrm>
            <a:off x="4164807" y="4256461"/>
            <a:ext cx="1904850" cy="1904850"/>
          </a:xfrm>
          <a:prstGeom prst="rect">
            <a:avLst/>
          </a:prstGeom>
        </p:spPr>
      </p:pic>
      <p:pic>
        <p:nvPicPr>
          <p:cNvPr id="13" name="Picture 12">
            <a:extLst>
              <a:ext uri="{FF2B5EF4-FFF2-40B4-BE49-F238E27FC236}">
                <a16:creationId xmlns:a16="http://schemas.microsoft.com/office/drawing/2014/main" id="{848286CB-B78C-A24F-8779-C0910E1910EF}"/>
              </a:ext>
            </a:extLst>
          </p:cNvPr>
          <p:cNvPicPr>
            <a:picLocks noChangeAspect="1"/>
          </p:cNvPicPr>
          <p:nvPr/>
        </p:nvPicPr>
        <p:blipFill>
          <a:blip r:embed="rId4"/>
          <a:stretch>
            <a:fillRect/>
          </a:stretch>
        </p:blipFill>
        <p:spPr>
          <a:xfrm>
            <a:off x="7922797" y="1503901"/>
            <a:ext cx="1940746" cy="1940746"/>
          </a:xfrm>
          <a:prstGeom prst="rect">
            <a:avLst/>
          </a:prstGeom>
        </p:spPr>
      </p:pic>
      <p:pic>
        <p:nvPicPr>
          <p:cNvPr id="15" name="Picture 14">
            <a:extLst>
              <a:ext uri="{FF2B5EF4-FFF2-40B4-BE49-F238E27FC236}">
                <a16:creationId xmlns:a16="http://schemas.microsoft.com/office/drawing/2014/main" id="{93894F1E-44D3-B24B-B48C-12D25AA6CFF5}"/>
              </a:ext>
            </a:extLst>
          </p:cNvPr>
          <p:cNvPicPr>
            <a:picLocks noChangeAspect="1"/>
          </p:cNvPicPr>
          <p:nvPr/>
        </p:nvPicPr>
        <p:blipFill>
          <a:blip r:embed="rId5"/>
          <a:stretch>
            <a:fillRect/>
          </a:stretch>
        </p:blipFill>
        <p:spPr>
          <a:xfrm>
            <a:off x="6086034" y="4256461"/>
            <a:ext cx="1904851" cy="1904851"/>
          </a:xfrm>
          <a:prstGeom prst="rect">
            <a:avLst/>
          </a:prstGeom>
        </p:spPr>
      </p:pic>
      <p:pic>
        <p:nvPicPr>
          <p:cNvPr id="17" name="Picture 16">
            <a:extLst>
              <a:ext uri="{FF2B5EF4-FFF2-40B4-BE49-F238E27FC236}">
                <a16:creationId xmlns:a16="http://schemas.microsoft.com/office/drawing/2014/main" id="{4EA775F8-0537-FE45-A9F4-A246A35277EE}"/>
              </a:ext>
            </a:extLst>
          </p:cNvPr>
          <p:cNvPicPr>
            <a:picLocks noChangeAspect="1"/>
          </p:cNvPicPr>
          <p:nvPr/>
        </p:nvPicPr>
        <p:blipFill>
          <a:blip r:embed="rId6"/>
          <a:stretch>
            <a:fillRect/>
          </a:stretch>
        </p:blipFill>
        <p:spPr>
          <a:xfrm>
            <a:off x="2243580" y="4256461"/>
            <a:ext cx="1904850" cy="1904850"/>
          </a:xfrm>
          <a:prstGeom prst="rect">
            <a:avLst/>
          </a:prstGeom>
        </p:spPr>
      </p:pic>
      <p:pic>
        <p:nvPicPr>
          <p:cNvPr id="19" name="Picture 18">
            <a:extLst>
              <a:ext uri="{FF2B5EF4-FFF2-40B4-BE49-F238E27FC236}">
                <a16:creationId xmlns:a16="http://schemas.microsoft.com/office/drawing/2014/main" id="{60854583-DCE6-B143-AF3C-3186E98215B3}"/>
              </a:ext>
            </a:extLst>
          </p:cNvPr>
          <p:cNvPicPr>
            <a:picLocks noChangeAspect="1"/>
          </p:cNvPicPr>
          <p:nvPr/>
        </p:nvPicPr>
        <p:blipFill>
          <a:blip r:embed="rId7"/>
          <a:stretch>
            <a:fillRect/>
          </a:stretch>
        </p:blipFill>
        <p:spPr>
          <a:xfrm>
            <a:off x="8007261" y="4256461"/>
            <a:ext cx="1904850" cy="1904850"/>
          </a:xfrm>
          <a:prstGeom prst="rect">
            <a:avLst/>
          </a:prstGeom>
        </p:spPr>
      </p:pic>
      <p:pic>
        <p:nvPicPr>
          <p:cNvPr id="21" name="Picture 20">
            <a:extLst>
              <a:ext uri="{FF2B5EF4-FFF2-40B4-BE49-F238E27FC236}">
                <a16:creationId xmlns:a16="http://schemas.microsoft.com/office/drawing/2014/main" id="{019B4F9C-BC7F-8D4C-AA62-7088E7B3DDA9}"/>
              </a:ext>
            </a:extLst>
          </p:cNvPr>
          <p:cNvPicPr>
            <a:picLocks noChangeAspect="1"/>
          </p:cNvPicPr>
          <p:nvPr/>
        </p:nvPicPr>
        <p:blipFill>
          <a:blip r:embed="rId8"/>
          <a:stretch>
            <a:fillRect/>
          </a:stretch>
        </p:blipFill>
        <p:spPr>
          <a:xfrm>
            <a:off x="4078958" y="1503901"/>
            <a:ext cx="1940746" cy="1940746"/>
          </a:xfrm>
          <a:prstGeom prst="rect">
            <a:avLst/>
          </a:prstGeom>
        </p:spPr>
      </p:pic>
      <p:pic>
        <p:nvPicPr>
          <p:cNvPr id="23" name="Picture 22">
            <a:extLst>
              <a:ext uri="{FF2B5EF4-FFF2-40B4-BE49-F238E27FC236}">
                <a16:creationId xmlns:a16="http://schemas.microsoft.com/office/drawing/2014/main" id="{69163E84-7134-C141-A29F-74F9A8576376}"/>
              </a:ext>
            </a:extLst>
          </p:cNvPr>
          <p:cNvPicPr>
            <a:picLocks noChangeAspect="1"/>
          </p:cNvPicPr>
          <p:nvPr/>
        </p:nvPicPr>
        <p:blipFill>
          <a:blip r:embed="rId9"/>
          <a:stretch>
            <a:fillRect/>
          </a:stretch>
        </p:blipFill>
        <p:spPr>
          <a:xfrm>
            <a:off x="5985228" y="1488252"/>
            <a:ext cx="1972045" cy="1972045"/>
          </a:xfrm>
          <a:prstGeom prst="rect">
            <a:avLst/>
          </a:prstGeom>
        </p:spPr>
      </p:pic>
      <p:pic>
        <p:nvPicPr>
          <p:cNvPr id="25" name="Picture 24">
            <a:extLst>
              <a:ext uri="{FF2B5EF4-FFF2-40B4-BE49-F238E27FC236}">
                <a16:creationId xmlns:a16="http://schemas.microsoft.com/office/drawing/2014/main" id="{E63F38C7-9357-9746-BCA0-661B104764C4}"/>
              </a:ext>
            </a:extLst>
          </p:cNvPr>
          <p:cNvPicPr>
            <a:picLocks noChangeAspect="1"/>
          </p:cNvPicPr>
          <p:nvPr/>
        </p:nvPicPr>
        <p:blipFill>
          <a:blip r:embed="rId10"/>
          <a:stretch>
            <a:fillRect/>
          </a:stretch>
        </p:blipFill>
        <p:spPr>
          <a:xfrm>
            <a:off x="9829065" y="1503901"/>
            <a:ext cx="1940746" cy="1940746"/>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11"/>
          <a:stretch>
            <a:fillRect/>
          </a:stretch>
        </p:blipFill>
        <p:spPr>
          <a:xfrm>
            <a:off x="2172687" y="1503901"/>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12"/>
          <a:stretch>
            <a:fillRect/>
          </a:stretch>
        </p:blipFill>
        <p:spPr>
          <a:xfrm>
            <a:off x="235118" y="1488252"/>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13"/>
              </a:rPr>
              <a:t>https://aws.amazon.com/certification/</a:t>
            </a:r>
            <a:endParaRPr lang="en-US" dirty="0"/>
          </a:p>
        </p:txBody>
      </p:sp>
    </p:spTree>
    <p:extLst>
      <p:ext uri="{BB962C8B-B14F-4D97-AF65-F5344CB8AC3E}">
        <p14:creationId xmlns:p14="http://schemas.microsoft.com/office/powerpoint/2010/main" val="3409852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DDE6277-4148-A643-9406-6A8E649F7C83}"/>
              </a:ext>
            </a:extLst>
          </p:cNvPr>
          <p:cNvCxnSpPr>
            <a:cxnSpLocks/>
          </p:cNvCxnSpPr>
          <p:nvPr/>
        </p:nvCxnSpPr>
        <p:spPr>
          <a:xfrm>
            <a:off x="1974574" y="3544334"/>
            <a:ext cx="8004313"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229870"/>
          </a:xfrm>
        </p:spPr>
        <p:txBody>
          <a:bodyPr>
            <a:normAutofit fontScale="90000"/>
          </a:bodyPr>
          <a:lstStyle/>
          <a:p>
            <a:r>
              <a:rPr lang="en-US" dirty="0"/>
              <a:t>AWS Certifications Roadmap</a:t>
            </a:r>
            <a:br>
              <a:rPr lang="en-US" dirty="0"/>
            </a:br>
            <a:r>
              <a:rPr lang="en-US" dirty="0">
                <a:solidFill>
                  <a:srgbClr val="C00000"/>
                </a:solidFill>
              </a:rPr>
              <a:t>Cloud Architect</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37</a:t>
            </a:fld>
            <a:endParaRPr lang="en-US"/>
          </a:p>
        </p:txBody>
      </p:sp>
      <p:pic>
        <p:nvPicPr>
          <p:cNvPr id="7" name="Picture 6">
            <a:extLst>
              <a:ext uri="{FF2B5EF4-FFF2-40B4-BE49-F238E27FC236}">
                <a16:creationId xmlns:a16="http://schemas.microsoft.com/office/drawing/2014/main" id="{B4632046-2CD3-1244-80EB-7F304E924BB6}"/>
              </a:ext>
            </a:extLst>
          </p:cNvPr>
          <p:cNvPicPr>
            <a:picLocks noChangeAspect="1"/>
          </p:cNvPicPr>
          <p:nvPr/>
        </p:nvPicPr>
        <p:blipFill>
          <a:blip r:embed="rId2"/>
          <a:stretch>
            <a:fillRect/>
          </a:stretch>
        </p:blipFill>
        <p:spPr>
          <a:xfrm>
            <a:off x="7892918" y="2594209"/>
            <a:ext cx="1904851" cy="1904851"/>
          </a:xfrm>
          <a:prstGeom prst="rect">
            <a:avLst/>
          </a:prstGeom>
        </p:spPr>
      </p:pic>
      <p:pic>
        <p:nvPicPr>
          <p:cNvPr id="21" name="Picture 20">
            <a:extLst>
              <a:ext uri="{FF2B5EF4-FFF2-40B4-BE49-F238E27FC236}">
                <a16:creationId xmlns:a16="http://schemas.microsoft.com/office/drawing/2014/main" id="{019B4F9C-BC7F-8D4C-AA62-7088E7B3DDA9}"/>
              </a:ext>
            </a:extLst>
          </p:cNvPr>
          <p:cNvPicPr>
            <a:picLocks noChangeAspect="1"/>
          </p:cNvPicPr>
          <p:nvPr/>
        </p:nvPicPr>
        <p:blipFill>
          <a:blip r:embed="rId3"/>
          <a:stretch>
            <a:fillRect/>
          </a:stretch>
        </p:blipFill>
        <p:spPr>
          <a:xfrm>
            <a:off x="4078958" y="2573961"/>
            <a:ext cx="1940746" cy="1940746"/>
          </a:xfrm>
          <a:prstGeom prst="rect">
            <a:avLst/>
          </a:prstGeom>
        </p:spPr>
      </p:pic>
      <p:pic>
        <p:nvPicPr>
          <p:cNvPr id="23" name="Picture 22">
            <a:extLst>
              <a:ext uri="{FF2B5EF4-FFF2-40B4-BE49-F238E27FC236}">
                <a16:creationId xmlns:a16="http://schemas.microsoft.com/office/drawing/2014/main" id="{69163E84-7134-C141-A29F-74F9A8576376}"/>
              </a:ext>
            </a:extLst>
          </p:cNvPr>
          <p:cNvPicPr>
            <a:picLocks noChangeAspect="1"/>
          </p:cNvPicPr>
          <p:nvPr/>
        </p:nvPicPr>
        <p:blipFill>
          <a:blip r:embed="rId4"/>
          <a:stretch>
            <a:fillRect/>
          </a:stretch>
        </p:blipFill>
        <p:spPr>
          <a:xfrm>
            <a:off x="5985228" y="2558312"/>
            <a:ext cx="1972045" cy="1972045"/>
          </a:xfrm>
          <a:prstGeom prst="rect">
            <a:avLst/>
          </a:prstGeom>
        </p:spPr>
      </p:pic>
      <p:pic>
        <p:nvPicPr>
          <p:cNvPr id="25" name="Picture 24">
            <a:extLst>
              <a:ext uri="{FF2B5EF4-FFF2-40B4-BE49-F238E27FC236}">
                <a16:creationId xmlns:a16="http://schemas.microsoft.com/office/drawing/2014/main" id="{E63F38C7-9357-9746-BCA0-661B104764C4}"/>
              </a:ext>
            </a:extLst>
          </p:cNvPr>
          <p:cNvPicPr>
            <a:picLocks noChangeAspect="1"/>
          </p:cNvPicPr>
          <p:nvPr/>
        </p:nvPicPr>
        <p:blipFill>
          <a:blip r:embed="rId5"/>
          <a:stretch>
            <a:fillRect/>
          </a:stretch>
        </p:blipFill>
        <p:spPr>
          <a:xfrm>
            <a:off x="9829065" y="2573961"/>
            <a:ext cx="1940746" cy="1940746"/>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6"/>
          <a:stretch>
            <a:fillRect/>
          </a:stretch>
        </p:blipFill>
        <p:spPr>
          <a:xfrm>
            <a:off x="2172687" y="2573961"/>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7"/>
          <a:stretch>
            <a:fillRect/>
          </a:stretch>
        </p:blipFill>
        <p:spPr>
          <a:xfrm>
            <a:off x="235118" y="2558312"/>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8"/>
              </a:rPr>
              <a:t>https://aws.amazon.com/certification/</a:t>
            </a:r>
            <a:endParaRPr lang="en-US" dirty="0"/>
          </a:p>
        </p:txBody>
      </p:sp>
    </p:spTree>
    <p:extLst>
      <p:ext uri="{BB962C8B-B14F-4D97-AF65-F5344CB8AC3E}">
        <p14:creationId xmlns:p14="http://schemas.microsoft.com/office/powerpoint/2010/main" val="3934619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DDE6277-4148-A643-9406-6A8E649F7C83}"/>
              </a:ext>
            </a:extLst>
          </p:cNvPr>
          <p:cNvCxnSpPr>
            <a:cxnSpLocks/>
          </p:cNvCxnSpPr>
          <p:nvPr/>
        </p:nvCxnSpPr>
        <p:spPr>
          <a:xfrm>
            <a:off x="1974574" y="3807802"/>
            <a:ext cx="8004313"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229870"/>
          </a:xfrm>
        </p:spPr>
        <p:txBody>
          <a:bodyPr>
            <a:normAutofit fontScale="90000"/>
          </a:bodyPr>
          <a:lstStyle/>
          <a:p>
            <a:r>
              <a:rPr lang="en-US" dirty="0"/>
              <a:t>AWS Certifications Roadmap</a:t>
            </a:r>
            <a:br>
              <a:rPr lang="en-US" dirty="0"/>
            </a:br>
            <a:r>
              <a:rPr lang="en-US" dirty="0">
                <a:solidFill>
                  <a:srgbClr val="C00000"/>
                </a:solidFill>
              </a:rPr>
              <a:t>Cloud Developer</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21" name="Picture 20">
            <a:extLst>
              <a:ext uri="{FF2B5EF4-FFF2-40B4-BE49-F238E27FC236}">
                <a16:creationId xmlns:a16="http://schemas.microsoft.com/office/drawing/2014/main" id="{019B4F9C-BC7F-8D4C-AA62-7088E7B3DDA9}"/>
              </a:ext>
            </a:extLst>
          </p:cNvPr>
          <p:cNvPicPr>
            <a:picLocks noChangeAspect="1"/>
          </p:cNvPicPr>
          <p:nvPr/>
        </p:nvPicPr>
        <p:blipFill>
          <a:blip r:embed="rId2"/>
          <a:stretch>
            <a:fillRect/>
          </a:stretch>
        </p:blipFill>
        <p:spPr>
          <a:xfrm>
            <a:off x="4078958" y="2837429"/>
            <a:ext cx="1940746" cy="1940746"/>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3"/>
          <a:stretch>
            <a:fillRect/>
          </a:stretch>
        </p:blipFill>
        <p:spPr>
          <a:xfrm>
            <a:off x="2172687" y="2837429"/>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4"/>
          <a:stretch>
            <a:fillRect/>
          </a:stretch>
        </p:blipFill>
        <p:spPr>
          <a:xfrm>
            <a:off x="235118" y="2821780"/>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5"/>
              </a:rPr>
              <a:t>https://aws.amazon.com/certification/</a:t>
            </a:r>
            <a:endParaRPr lang="en-US" dirty="0"/>
          </a:p>
        </p:txBody>
      </p:sp>
    </p:spTree>
    <p:extLst>
      <p:ext uri="{BB962C8B-B14F-4D97-AF65-F5344CB8AC3E}">
        <p14:creationId xmlns:p14="http://schemas.microsoft.com/office/powerpoint/2010/main" val="1820398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DDE6277-4148-A643-9406-6A8E649F7C83}"/>
              </a:ext>
            </a:extLst>
          </p:cNvPr>
          <p:cNvCxnSpPr>
            <a:cxnSpLocks/>
          </p:cNvCxnSpPr>
          <p:nvPr/>
        </p:nvCxnSpPr>
        <p:spPr>
          <a:xfrm>
            <a:off x="1974574" y="3807802"/>
            <a:ext cx="8004313"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229870"/>
          </a:xfrm>
        </p:spPr>
        <p:txBody>
          <a:bodyPr>
            <a:normAutofit fontScale="90000"/>
          </a:bodyPr>
          <a:lstStyle/>
          <a:p>
            <a:r>
              <a:rPr lang="en-US" dirty="0"/>
              <a:t>AWS Certifications Roadmap</a:t>
            </a:r>
            <a:br>
              <a:rPr lang="en-US" dirty="0"/>
            </a:br>
            <a:r>
              <a:rPr lang="en-US" dirty="0">
                <a:solidFill>
                  <a:srgbClr val="C00000"/>
                </a:solidFill>
              </a:rPr>
              <a:t>DevOps</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39</a:t>
            </a:fld>
            <a:endParaRPr lang="en-US"/>
          </a:p>
        </p:txBody>
      </p:sp>
      <p:pic>
        <p:nvPicPr>
          <p:cNvPr id="21" name="Picture 20">
            <a:extLst>
              <a:ext uri="{FF2B5EF4-FFF2-40B4-BE49-F238E27FC236}">
                <a16:creationId xmlns:a16="http://schemas.microsoft.com/office/drawing/2014/main" id="{019B4F9C-BC7F-8D4C-AA62-7088E7B3DDA9}"/>
              </a:ext>
            </a:extLst>
          </p:cNvPr>
          <p:cNvPicPr>
            <a:picLocks noChangeAspect="1"/>
          </p:cNvPicPr>
          <p:nvPr/>
        </p:nvPicPr>
        <p:blipFill>
          <a:blip r:embed="rId2"/>
          <a:stretch>
            <a:fillRect/>
          </a:stretch>
        </p:blipFill>
        <p:spPr>
          <a:xfrm>
            <a:off x="4078958" y="2837429"/>
            <a:ext cx="1940746" cy="1940746"/>
          </a:xfrm>
          <a:prstGeom prst="rect">
            <a:avLst/>
          </a:prstGeom>
        </p:spPr>
      </p:pic>
      <p:pic>
        <p:nvPicPr>
          <p:cNvPr id="23" name="Picture 22">
            <a:extLst>
              <a:ext uri="{FF2B5EF4-FFF2-40B4-BE49-F238E27FC236}">
                <a16:creationId xmlns:a16="http://schemas.microsoft.com/office/drawing/2014/main" id="{69163E84-7134-C141-A29F-74F9A8576376}"/>
              </a:ext>
            </a:extLst>
          </p:cNvPr>
          <p:cNvPicPr>
            <a:picLocks noChangeAspect="1"/>
          </p:cNvPicPr>
          <p:nvPr/>
        </p:nvPicPr>
        <p:blipFill>
          <a:blip r:embed="rId3"/>
          <a:stretch>
            <a:fillRect/>
          </a:stretch>
        </p:blipFill>
        <p:spPr>
          <a:xfrm>
            <a:off x="5985228" y="2821780"/>
            <a:ext cx="1972045" cy="1972045"/>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4"/>
          <a:stretch>
            <a:fillRect/>
          </a:stretch>
        </p:blipFill>
        <p:spPr>
          <a:xfrm>
            <a:off x="2172687" y="2837429"/>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5"/>
          <a:stretch>
            <a:fillRect/>
          </a:stretch>
        </p:blipFill>
        <p:spPr>
          <a:xfrm>
            <a:off x="235118" y="2821780"/>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6"/>
              </a:rPr>
              <a:t>https://aws.amazon.com/certification/</a:t>
            </a:r>
            <a:endParaRPr lang="en-US" dirty="0"/>
          </a:p>
        </p:txBody>
      </p:sp>
      <p:pic>
        <p:nvPicPr>
          <p:cNvPr id="12" name="Picture 11">
            <a:extLst>
              <a:ext uri="{FF2B5EF4-FFF2-40B4-BE49-F238E27FC236}">
                <a16:creationId xmlns:a16="http://schemas.microsoft.com/office/drawing/2014/main" id="{025C6CAE-E3AE-8E4F-A5FC-3F4CAF7CBE59}"/>
              </a:ext>
            </a:extLst>
          </p:cNvPr>
          <p:cNvPicPr>
            <a:picLocks noChangeAspect="1"/>
          </p:cNvPicPr>
          <p:nvPr/>
        </p:nvPicPr>
        <p:blipFill>
          <a:blip r:embed="rId7"/>
          <a:stretch>
            <a:fillRect/>
          </a:stretch>
        </p:blipFill>
        <p:spPr>
          <a:xfrm>
            <a:off x="7957273" y="2821780"/>
            <a:ext cx="1940746" cy="1940746"/>
          </a:xfrm>
          <a:prstGeom prst="rect">
            <a:avLst/>
          </a:prstGeom>
        </p:spPr>
      </p:pic>
    </p:spTree>
    <p:extLst>
      <p:ext uri="{BB962C8B-B14F-4D97-AF65-F5344CB8AC3E}">
        <p14:creationId xmlns:p14="http://schemas.microsoft.com/office/powerpoint/2010/main" val="401458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Products and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10" name="Picture 9">
            <a:extLst>
              <a:ext uri="{FF2B5EF4-FFF2-40B4-BE49-F238E27FC236}">
                <a16:creationId xmlns:a16="http://schemas.microsoft.com/office/drawing/2014/main" id="{C83062E1-EA12-2949-A54D-E65A1AF34BDD}"/>
              </a:ext>
            </a:extLst>
          </p:cNvPr>
          <p:cNvPicPr>
            <a:picLocks noChangeAspect="1"/>
          </p:cNvPicPr>
          <p:nvPr/>
        </p:nvPicPr>
        <p:blipFill>
          <a:blip r:embed="rId4"/>
          <a:stretch>
            <a:fillRect/>
          </a:stretch>
        </p:blipFill>
        <p:spPr>
          <a:xfrm>
            <a:off x="455063" y="1069088"/>
            <a:ext cx="11297957" cy="5459683"/>
          </a:xfrm>
          <a:prstGeom prst="rect">
            <a:avLst/>
          </a:prstGeom>
        </p:spPr>
      </p:pic>
      <p:sp>
        <p:nvSpPr>
          <p:cNvPr id="11" name="Rounded Rectangle 10">
            <a:extLst>
              <a:ext uri="{FF2B5EF4-FFF2-40B4-BE49-F238E27FC236}">
                <a16:creationId xmlns:a16="http://schemas.microsoft.com/office/drawing/2014/main" id="{D1E2CCE9-A1B5-F740-93E6-5417FD0DCE7B}"/>
              </a:ext>
            </a:extLst>
          </p:cNvPr>
          <p:cNvSpPr/>
          <p:nvPr/>
        </p:nvSpPr>
        <p:spPr>
          <a:xfrm>
            <a:off x="2690847"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88C14F8-9E26-F049-ABAD-279E7A328336}"/>
              </a:ext>
            </a:extLst>
          </p:cNvPr>
          <p:cNvSpPr/>
          <p:nvPr/>
        </p:nvSpPr>
        <p:spPr>
          <a:xfrm>
            <a:off x="7443382"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A46E76C-9868-5843-B39D-611B84467E59}"/>
              </a:ext>
            </a:extLst>
          </p:cNvPr>
          <p:cNvSpPr/>
          <p:nvPr/>
        </p:nvSpPr>
        <p:spPr>
          <a:xfrm>
            <a:off x="7443382"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3B5DD96-40C6-A140-B7A7-B24E77A3CD68}"/>
              </a:ext>
            </a:extLst>
          </p:cNvPr>
          <p:cNvSpPr/>
          <p:nvPr/>
        </p:nvSpPr>
        <p:spPr>
          <a:xfrm>
            <a:off x="7443382" y="427119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5C741E2-D27A-0F41-B20D-0649FD567064}"/>
              </a:ext>
            </a:extLst>
          </p:cNvPr>
          <p:cNvSpPr/>
          <p:nvPr/>
        </p:nvSpPr>
        <p:spPr>
          <a:xfrm>
            <a:off x="5085238"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7F7C6-D19B-4D46-93B4-3F09030B306C}"/>
              </a:ext>
            </a:extLst>
          </p:cNvPr>
          <p:cNvSpPr/>
          <p:nvPr/>
        </p:nvSpPr>
        <p:spPr>
          <a:xfrm>
            <a:off x="7443382" y="91682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19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DDE6277-4148-A643-9406-6A8E649F7C83}"/>
              </a:ext>
            </a:extLst>
          </p:cNvPr>
          <p:cNvCxnSpPr>
            <a:cxnSpLocks/>
          </p:cNvCxnSpPr>
          <p:nvPr/>
        </p:nvCxnSpPr>
        <p:spPr>
          <a:xfrm>
            <a:off x="1974574" y="3544334"/>
            <a:ext cx="8004313"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229870"/>
          </a:xfrm>
        </p:spPr>
        <p:txBody>
          <a:bodyPr>
            <a:normAutofit fontScale="90000"/>
          </a:bodyPr>
          <a:lstStyle/>
          <a:p>
            <a:r>
              <a:rPr lang="en-US" dirty="0"/>
              <a:t>AWS Certifications Roadmap</a:t>
            </a:r>
            <a:br>
              <a:rPr lang="en-US" dirty="0"/>
            </a:br>
            <a:r>
              <a:rPr lang="en-US" dirty="0">
                <a:solidFill>
                  <a:srgbClr val="C00000"/>
                </a:solidFill>
              </a:rPr>
              <a:t>Data Analytics / Machine Learning</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21" name="Picture 20">
            <a:extLst>
              <a:ext uri="{FF2B5EF4-FFF2-40B4-BE49-F238E27FC236}">
                <a16:creationId xmlns:a16="http://schemas.microsoft.com/office/drawing/2014/main" id="{019B4F9C-BC7F-8D4C-AA62-7088E7B3DDA9}"/>
              </a:ext>
            </a:extLst>
          </p:cNvPr>
          <p:cNvPicPr>
            <a:picLocks noChangeAspect="1"/>
          </p:cNvPicPr>
          <p:nvPr/>
        </p:nvPicPr>
        <p:blipFill>
          <a:blip r:embed="rId2"/>
          <a:stretch>
            <a:fillRect/>
          </a:stretch>
        </p:blipFill>
        <p:spPr>
          <a:xfrm>
            <a:off x="4078958" y="2573961"/>
            <a:ext cx="1940746" cy="1940746"/>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3"/>
          <a:stretch>
            <a:fillRect/>
          </a:stretch>
        </p:blipFill>
        <p:spPr>
          <a:xfrm>
            <a:off x="2172687" y="2573961"/>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4"/>
          <a:stretch>
            <a:fillRect/>
          </a:stretch>
        </p:blipFill>
        <p:spPr>
          <a:xfrm>
            <a:off x="235118" y="2558312"/>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5"/>
              </a:rPr>
              <a:t>https://aws.amazon.com/certification/</a:t>
            </a:r>
            <a:endParaRPr lang="en-US" dirty="0"/>
          </a:p>
        </p:txBody>
      </p:sp>
      <p:pic>
        <p:nvPicPr>
          <p:cNvPr id="12" name="Picture 11">
            <a:extLst>
              <a:ext uri="{FF2B5EF4-FFF2-40B4-BE49-F238E27FC236}">
                <a16:creationId xmlns:a16="http://schemas.microsoft.com/office/drawing/2014/main" id="{8582C955-36C1-9C4F-AB6B-696178982D48}"/>
              </a:ext>
            </a:extLst>
          </p:cNvPr>
          <p:cNvPicPr>
            <a:picLocks noChangeAspect="1"/>
          </p:cNvPicPr>
          <p:nvPr/>
        </p:nvPicPr>
        <p:blipFill>
          <a:blip r:embed="rId6"/>
          <a:stretch>
            <a:fillRect/>
          </a:stretch>
        </p:blipFill>
        <p:spPr>
          <a:xfrm>
            <a:off x="6040262" y="2573960"/>
            <a:ext cx="1904850" cy="1904850"/>
          </a:xfrm>
          <a:prstGeom prst="rect">
            <a:avLst/>
          </a:prstGeom>
        </p:spPr>
      </p:pic>
      <p:pic>
        <p:nvPicPr>
          <p:cNvPr id="13" name="Picture 12">
            <a:extLst>
              <a:ext uri="{FF2B5EF4-FFF2-40B4-BE49-F238E27FC236}">
                <a16:creationId xmlns:a16="http://schemas.microsoft.com/office/drawing/2014/main" id="{66E6F5F6-223E-AC4F-BB4B-22975A026405}"/>
              </a:ext>
            </a:extLst>
          </p:cNvPr>
          <p:cNvPicPr>
            <a:picLocks noChangeAspect="1"/>
          </p:cNvPicPr>
          <p:nvPr/>
        </p:nvPicPr>
        <p:blipFill>
          <a:blip r:embed="rId7"/>
          <a:stretch>
            <a:fillRect/>
          </a:stretch>
        </p:blipFill>
        <p:spPr>
          <a:xfrm>
            <a:off x="7961489" y="2573960"/>
            <a:ext cx="1904851" cy="1904851"/>
          </a:xfrm>
          <a:prstGeom prst="rect">
            <a:avLst/>
          </a:prstGeom>
        </p:spPr>
      </p:pic>
      <p:pic>
        <p:nvPicPr>
          <p:cNvPr id="14" name="Picture 13">
            <a:extLst>
              <a:ext uri="{FF2B5EF4-FFF2-40B4-BE49-F238E27FC236}">
                <a16:creationId xmlns:a16="http://schemas.microsoft.com/office/drawing/2014/main" id="{A779C05D-FE03-0E4D-AE10-C5273A11C48C}"/>
              </a:ext>
            </a:extLst>
          </p:cNvPr>
          <p:cNvPicPr>
            <a:picLocks noChangeAspect="1"/>
          </p:cNvPicPr>
          <p:nvPr/>
        </p:nvPicPr>
        <p:blipFill>
          <a:blip r:embed="rId8"/>
          <a:stretch>
            <a:fillRect/>
          </a:stretch>
        </p:blipFill>
        <p:spPr>
          <a:xfrm>
            <a:off x="9882716" y="2573960"/>
            <a:ext cx="1904850" cy="1904850"/>
          </a:xfrm>
          <a:prstGeom prst="rect">
            <a:avLst/>
          </a:prstGeom>
        </p:spPr>
      </p:pic>
    </p:spTree>
    <p:extLst>
      <p:ext uri="{BB962C8B-B14F-4D97-AF65-F5344CB8AC3E}">
        <p14:creationId xmlns:p14="http://schemas.microsoft.com/office/powerpoint/2010/main" val="2041376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DDE6277-4148-A643-9406-6A8E649F7C83}"/>
              </a:ext>
            </a:extLst>
          </p:cNvPr>
          <p:cNvCxnSpPr>
            <a:cxnSpLocks/>
          </p:cNvCxnSpPr>
          <p:nvPr/>
        </p:nvCxnSpPr>
        <p:spPr>
          <a:xfrm>
            <a:off x="1974574" y="3544334"/>
            <a:ext cx="8004313"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a:xfrm>
            <a:off x="534389" y="135104"/>
            <a:ext cx="11222181" cy="1229870"/>
          </a:xfrm>
        </p:spPr>
        <p:txBody>
          <a:bodyPr>
            <a:normAutofit fontScale="90000"/>
          </a:bodyPr>
          <a:lstStyle/>
          <a:p>
            <a:r>
              <a:rPr lang="en-US" dirty="0"/>
              <a:t>AWS Certifications Roadmap</a:t>
            </a:r>
            <a:br>
              <a:rPr lang="en-US" dirty="0"/>
            </a:br>
            <a:r>
              <a:rPr lang="en-US" dirty="0">
                <a:solidFill>
                  <a:srgbClr val="C00000"/>
                </a:solidFill>
              </a:rPr>
              <a:t>Security</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41</a:t>
            </a:fld>
            <a:endParaRPr lang="en-US"/>
          </a:p>
        </p:txBody>
      </p:sp>
      <p:pic>
        <p:nvPicPr>
          <p:cNvPr id="7" name="Picture 6">
            <a:extLst>
              <a:ext uri="{FF2B5EF4-FFF2-40B4-BE49-F238E27FC236}">
                <a16:creationId xmlns:a16="http://schemas.microsoft.com/office/drawing/2014/main" id="{B4632046-2CD3-1244-80EB-7F304E924BB6}"/>
              </a:ext>
            </a:extLst>
          </p:cNvPr>
          <p:cNvPicPr>
            <a:picLocks noChangeAspect="1"/>
          </p:cNvPicPr>
          <p:nvPr/>
        </p:nvPicPr>
        <p:blipFill>
          <a:blip r:embed="rId2"/>
          <a:stretch>
            <a:fillRect/>
          </a:stretch>
        </p:blipFill>
        <p:spPr>
          <a:xfrm>
            <a:off x="6079506" y="2578560"/>
            <a:ext cx="1904851" cy="1904851"/>
          </a:xfrm>
          <a:prstGeom prst="rect">
            <a:avLst/>
          </a:prstGeom>
        </p:spPr>
      </p:pic>
      <p:pic>
        <p:nvPicPr>
          <p:cNvPr id="23" name="Picture 22">
            <a:extLst>
              <a:ext uri="{FF2B5EF4-FFF2-40B4-BE49-F238E27FC236}">
                <a16:creationId xmlns:a16="http://schemas.microsoft.com/office/drawing/2014/main" id="{69163E84-7134-C141-A29F-74F9A8576376}"/>
              </a:ext>
            </a:extLst>
          </p:cNvPr>
          <p:cNvPicPr>
            <a:picLocks noChangeAspect="1"/>
          </p:cNvPicPr>
          <p:nvPr/>
        </p:nvPicPr>
        <p:blipFill>
          <a:blip r:embed="rId3"/>
          <a:stretch>
            <a:fillRect/>
          </a:stretch>
        </p:blipFill>
        <p:spPr>
          <a:xfrm>
            <a:off x="4171816" y="2542663"/>
            <a:ext cx="1972045" cy="1972045"/>
          </a:xfrm>
          <a:prstGeom prst="rect">
            <a:avLst/>
          </a:prstGeom>
        </p:spPr>
      </p:pic>
      <p:pic>
        <p:nvPicPr>
          <p:cNvPr id="27" name="Picture 26">
            <a:extLst>
              <a:ext uri="{FF2B5EF4-FFF2-40B4-BE49-F238E27FC236}">
                <a16:creationId xmlns:a16="http://schemas.microsoft.com/office/drawing/2014/main" id="{86EF67AC-67E8-4A48-A173-13BF177F854F}"/>
              </a:ext>
            </a:extLst>
          </p:cNvPr>
          <p:cNvPicPr>
            <a:picLocks noChangeAspect="1"/>
          </p:cNvPicPr>
          <p:nvPr/>
        </p:nvPicPr>
        <p:blipFill>
          <a:blip r:embed="rId4"/>
          <a:stretch>
            <a:fillRect/>
          </a:stretch>
        </p:blipFill>
        <p:spPr>
          <a:xfrm>
            <a:off x="2172687" y="2573961"/>
            <a:ext cx="1940747" cy="1940747"/>
          </a:xfrm>
          <a:prstGeom prst="rect">
            <a:avLst/>
          </a:prstGeom>
        </p:spPr>
      </p:pic>
      <p:pic>
        <p:nvPicPr>
          <p:cNvPr id="32" name="Picture 31">
            <a:extLst>
              <a:ext uri="{FF2B5EF4-FFF2-40B4-BE49-F238E27FC236}">
                <a16:creationId xmlns:a16="http://schemas.microsoft.com/office/drawing/2014/main" id="{3175EB1D-6DF6-8B4A-9C69-D47F71EC13FA}"/>
              </a:ext>
            </a:extLst>
          </p:cNvPr>
          <p:cNvPicPr>
            <a:picLocks noChangeAspect="1"/>
          </p:cNvPicPr>
          <p:nvPr/>
        </p:nvPicPr>
        <p:blipFill>
          <a:blip r:embed="rId5"/>
          <a:stretch>
            <a:fillRect/>
          </a:stretch>
        </p:blipFill>
        <p:spPr>
          <a:xfrm>
            <a:off x="235118" y="2558312"/>
            <a:ext cx="1972045" cy="1972045"/>
          </a:xfrm>
          <a:prstGeom prst="rect">
            <a:avLst/>
          </a:prstGeom>
        </p:spPr>
      </p:pic>
      <p:sp>
        <p:nvSpPr>
          <p:cNvPr id="16" name="Rectangle 15">
            <a:extLst>
              <a:ext uri="{FF2B5EF4-FFF2-40B4-BE49-F238E27FC236}">
                <a16:creationId xmlns:a16="http://schemas.microsoft.com/office/drawing/2014/main" id="{092D6401-D728-F64D-8FEE-94B3E7EA2ACE}"/>
              </a:ext>
            </a:extLst>
          </p:cNvPr>
          <p:cNvSpPr/>
          <p:nvPr/>
        </p:nvSpPr>
        <p:spPr>
          <a:xfrm>
            <a:off x="4118599" y="6511350"/>
            <a:ext cx="3817968" cy="369332"/>
          </a:xfrm>
          <a:prstGeom prst="rect">
            <a:avLst/>
          </a:prstGeom>
        </p:spPr>
        <p:txBody>
          <a:bodyPr wrap="none">
            <a:spAutoFit/>
          </a:bodyPr>
          <a:lstStyle/>
          <a:p>
            <a:r>
              <a:rPr lang="en-US" dirty="0">
                <a:hlinkClick r:id="rId6"/>
              </a:rPr>
              <a:t>https://aws.amazon.com/certification/</a:t>
            </a:r>
            <a:endParaRPr lang="en-US" dirty="0"/>
          </a:p>
        </p:txBody>
      </p:sp>
      <p:pic>
        <p:nvPicPr>
          <p:cNvPr id="12" name="Picture 11">
            <a:extLst>
              <a:ext uri="{FF2B5EF4-FFF2-40B4-BE49-F238E27FC236}">
                <a16:creationId xmlns:a16="http://schemas.microsoft.com/office/drawing/2014/main" id="{B83941EF-C0DD-1B49-9ED8-0FAB6BE9D486}"/>
              </a:ext>
            </a:extLst>
          </p:cNvPr>
          <p:cNvPicPr>
            <a:picLocks noChangeAspect="1"/>
          </p:cNvPicPr>
          <p:nvPr/>
        </p:nvPicPr>
        <p:blipFill>
          <a:blip r:embed="rId7"/>
          <a:stretch>
            <a:fillRect/>
          </a:stretch>
        </p:blipFill>
        <p:spPr>
          <a:xfrm>
            <a:off x="8015655" y="2578561"/>
            <a:ext cx="1904850" cy="1904850"/>
          </a:xfrm>
          <a:prstGeom prst="rect">
            <a:avLst/>
          </a:prstGeom>
        </p:spPr>
      </p:pic>
    </p:spTree>
    <p:extLst>
      <p:ext uri="{BB962C8B-B14F-4D97-AF65-F5344CB8AC3E}">
        <p14:creationId xmlns:p14="http://schemas.microsoft.com/office/powerpoint/2010/main" val="1281266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3882498" y="2038264"/>
            <a:ext cx="4243267" cy="4243267"/>
          </a:xfrm>
          <a:prstGeom prst="rect">
            <a:avLst/>
          </a:prstGeom>
        </p:spPr>
      </p:pic>
    </p:spTree>
    <p:extLst>
      <p:ext uri="{BB962C8B-B14F-4D97-AF65-F5344CB8AC3E}">
        <p14:creationId xmlns:p14="http://schemas.microsoft.com/office/powerpoint/2010/main" val="3391271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84E5-6CDF-7445-B450-33E8E8120433}"/>
              </a:ext>
            </a:extLst>
          </p:cNvPr>
          <p:cNvSpPr>
            <a:spLocks noGrp="1"/>
          </p:cNvSpPr>
          <p:nvPr>
            <p:ph type="title"/>
          </p:nvPr>
        </p:nvSpPr>
        <p:spPr/>
        <p:txBody>
          <a:bodyPr>
            <a:normAutofit/>
          </a:bodyPr>
          <a:lstStyle/>
          <a:p>
            <a:r>
              <a:rPr lang="en-US" dirty="0">
                <a:latin typeface="+mn-lt"/>
              </a:rPr>
              <a:t>AWS Certified Cloud Practitioner</a:t>
            </a:r>
          </a:p>
        </p:txBody>
      </p:sp>
      <p:sp>
        <p:nvSpPr>
          <p:cNvPr id="3" name="Content Placeholder 2">
            <a:extLst>
              <a:ext uri="{FF2B5EF4-FFF2-40B4-BE49-F238E27FC236}">
                <a16:creationId xmlns:a16="http://schemas.microsoft.com/office/drawing/2014/main" id="{528B9C6D-C2BE-F44D-B094-521BBE4D1DCF}"/>
              </a:ext>
            </a:extLst>
          </p:cNvPr>
          <p:cNvSpPr>
            <a:spLocks noGrp="1"/>
          </p:cNvSpPr>
          <p:nvPr>
            <p:ph idx="1"/>
          </p:nvPr>
        </p:nvSpPr>
        <p:spPr/>
        <p:txBody>
          <a:bodyPr/>
          <a:lstStyle/>
          <a:p>
            <a:r>
              <a:rPr lang="en-US" dirty="0"/>
              <a:t>This certification provides individuals in a larger variety of cloud and technology roles with a way to validate their AWS Cloud knowledge and enhance their professional credibility.</a:t>
            </a:r>
          </a:p>
          <a:p>
            <a:r>
              <a:rPr lang="en-US" dirty="0"/>
              <a:t>This exam covers four domains, including cloud concepts, security, technology, and billing and pricing.</a:t>
            </a:r>
          </a:p>
        </p:txBody>
      </p:sp>
      <p:sp>
        <p:nvSpPr>
          <p:cNvPr id="4" name="Slide Number Placeholder 3">
            <a:extLst>
              <a:ext uri="{FF2B5EF4-FFF2-40B4-BE49-F238E27FC236}">
                <a16:creationId xmlns:a16="http://schemas.microsoft.com/office/drawing/2014/main" id="{2B0399F1-AB77-9A40-B168-567B3D8575FB}"/>
              </a:ext>
            </a:extLst>
          </p:cNvPr>
          <p:cNvSpPr>
            <a:spLocks noGrp="1"/>
          </p:cNvSpPr>
          <p:nvPr>
            <p:ph type="sldNum" sz="quarter" idx="12"/>
          </p:nvPr>
        </p:nvSpPr>
        <p:spPr/>
        <p:txBody>
          <a:bodyPr/>
          <a:lstStyle/>
          <a:p>
            <a:fld id="{5D6FF71F-CF6A-4C46-8F9B-61D49EEA70E3}" type="slidenum">
              <a:rPr lang="en-US" smtClean="0"/>
              <a:t>43</a:t>
            </a:fld>
            <a:endParaRPr lang="en-US"/>
          </a:p>
        </p:txBody>
      </p:sp>
      <p:pic>
        <p:nvPicPr>
          <p:cNvPr id="5" name="Picture 4">
            <a:extLst>
              <a:ext uri="{FF2B5EF4-FFF2-40B4-BE49-F238E27FC236}">
                <a16:creationId xmlns:a16="http://schemas.microsoft.com/office/drawing/2014/main" id="{A9680D6C-D58B-374E-8AB4-639997D2F898}"/>
              </a:ext>
            </a:extLst>
          </p:cNvPr>
          <p:cNvPicPr>
            <a:picLocks noChangeAspect="1"/>
          </p:cNvPicPr>
          <p:nvPr/>
        </p:nvPicPr>
        <p:blipFill>
          <a:blip r:embed="rId2"/>
          <a:stretch>
            <a:fillRect/>
          </a:stretch>
        </p:blipFill>
        <p:spPr>
          <a:xfrm>
            <a:off x="280203" y="748907"/>
            <a:ext cx="557997" cy="557997"/>
          </a:xfrm>
          <a:prstGeom prst="rect">
            <a:avLst/>
          </a:prstGeom>
        </p:spPr>
      </p:pic>
      <p:sp>
        <p:nvSpPr>
          <p:cNvPr id="6" name="Rectangle 5">
            <a:extLst>
              <a:ext uri="{FF2B5EF4-FFF2-40B4-BE49-F238E27FC236}">
                <a16:creationId xmlns:a16="http://schemas.microsoft.com/office/drawing/2014/main" id="{CDB26D4D-46E3-7B43-B189-96966E512121}"/>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https://aws.amazon.com/certification/certified-cloud-practitioner/</a:t>
            </a:r>
            <a:endParaRPr lang="en-US" dirty="0"/>
          </a:p>
        </p:txBody>
      </p:sp>
      <p:pic>
        <p:nvPicPr>
          <p:cNvPr id="7" name="Picture 6">
            <a:extLst>
              <a:ext uri="{FF2B5EF4-FFF2-40B4-BE49-F238E27FC236}">
                <a16:creationId xmlns:a16="http://schemas.microsoft.com/office/drawing/2014/main" id="{D4070FDA-C93E-3B4C-966C-278610C71740}"/>
              </a:ext>
            </a:extLst>
          </p:cNvPr>
          <p:cNvPicPr>
            <a:picLocks noChangeAspect="1"/>
          </p:cNvPicPr>
          <p:nvPr/>
        </p:nvPicPr>
        <p:blipFill>
          <a:blip r:embed="rId4"/>
          <a:stretch>
            <a:fillRect/>
          </a:stretch>
        </p:blipFill>
        <p:spPr>
          <a:xfrm>
            <a:off x="9953746" y="4411482"/>
            <a:ext cx="2095500" cy="2095500"/>
          </a:xfrm>
          <a:prstGeom prst="rect">
            <a:avLst/>
          </a:prstGeom>
        </p:spPr>
      </p:pic>
    </p:spTree>
    <p:extLst>
      <p:ext uri="{BB962C8B-B14F-4D97-AF65-F5344CB8AC3E}">
        <p14:creationId xmlns:p14="http://schemas.microsoft.com/office/powerpoint/2010/main" val="3476890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329400"/>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4040931" y="1804597"/>
            <a:ext cx="4110138" cy="4110138"/>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4096559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3ABA-98A6-E94B-BB4D-A42030542CCB}"/>
              </a:ext>
            </a:extLst>
          </p:cNvPr>
          <p:cNvSpPr>
            <a:spLocks noGrp="1"/>
          </p:cNvSpPr>
          <p:nvPr>
            <p:ph type="title"/>
          </p:nvPr>
        </p:nvSpPr>
        <p:spPr/>
        <p:txBody>
          <a:bodyPr>
            <a:normAutofit fontScale="90000"/>
          </a:bodyPr>
          <a:lstStyle/>
          <a:p>
            <a:r>
              <a:rPr lang="en-US" dirty="0">
                <a:latin typeface="+mn-lt"/>
              </a:rPr>
              <a:t>AWS Certified Solutions Architect – Associate</a:t>
            </a:r>
          </a:p>
        </p:txBody>
      </p:sp>
      <p:sp>
        <p:nvSpPr>
          <p:cNvPr id="3" name="Content Placeholder 2">
            <a:extLst>
              <a:ext uri="{FF2B5EF4-FFF2-40B4-BE49-F238E27FC236}">
                <a16:creationId xmlns:a16="http://schemas.microsoft.com/office/drawing/2014/main" id="{FDFB0B4B-2244-B246-8142-CAF1AAEA8AB4}"/>
              </a:ext>
            </a:extLst>
          </p:cNvPr>
          <p:cNvSpPr>
            <a:spLocks noGrp="1"/>
          </p:cNvSpPr>
          <p:nvPr>
            <p:ph idx="1"/>
          </p:nvPr>
        </p:nvSpPr>
        <p:spPr/>
        <p:txBody>
          <a:bodyPr/>
          <a:lstStyle/>
          <a:p>
            <a:r>
              <a:rPr lang="en-US" dirty="0"/>
              <a:t>This certification validates your ability to effectively demonstrate knowledge of how to architect and deploy secure and robust applications on AWS technologies. </a:t>
            </a:r>
          </a:p>
          <a:p>
            <a:r>
              <a:rPr lang="en-US" dirty="0"/>
              <a:t>This exam is for anyone with at least one year of hands-on experience designing available, cost-efficient, fault-tolerant, and scalable and distributed systems on AWS.</a:t>
            </a:r>
          </a:p>
        </p:txBody>
      </p:sp>
      <p:sp>
        <p:nvSpPr>
          <p:cNvPr id="4" name="Slide Number Placeholder 3">
            <a:extLst>
              <a:ext uri="{FF2B5EF4-FFF2-40B4-BE49-F238E27FC236}">
                <a16:creationId xmlns:a16="http://schemas.microsoft.com/office/drawing/2014/main" id="{3E158153-94DF-CB4E-A329-64A62302559F}"/>
              </a:ext>
            </a:extLst>
          </p:cNvPr>
          <p:cNvSpPr>
            <a:spLocks noGrp="1"/>
          </p:cNvSpPr>
          <p:nvPr>
            <p:ph type="sldNum" sz="quarter" idx="12"/>
          </p:nvPr>
        </p:nvSpPr>
        <p:spPr/>
        <p:txBody>
          <a:bodyPr/>
          <a:lstStyle/>
          <a:p>
            <a:fld id="{5D6FF71F-CF6A-4C46-8F9B-61D49EEA70E3}" type="slidenum">
              <a:rPr lang="en-US" smtClean="0"/>
              <a:t>45</a:t>
            </a:fld>
            <a:endParaRPr lang="en-US"/>
          </a:p>
        </p:txBody>
      </p:sp>
      <p:pic>
        <p:nvPicPr>
          <p:cNvPr id="5" name="Picture 4">
            <a:extLst>
              <a:ext uri="{FF2B5EF4-FFF2-40B4-BE49-F238E27FC236}">
                <a16:creationId xmlns:a16="http://schemas.microsoft.com/office/drawing/2014/main" id="{0E537448-F99D-A848-8836-EB11912658E2}"/>
              </a:ext>
            </a:extLst>
          </p:cNvPr>
          <p:cNvPicPr>
            <a:picLocks noChangeAspect="1"/>
          </p:cNvPicPr>
          <p:nvPr/>
        </p:nvPicPr>
        <p:blipFill>
          <a:blip r:embed="rId2"/>
          <a:stretch>
            <a:fillRect/>
          </a:stretch>
        </p:blipFill>
        <p:spPr>
          <a:xfrm>
            <a:off x="231494" y="612182"/>
            <a:ext cx="606706" cy="606706"/>
          </a:xfrm>
          <a:prstGeom prst="rect">
            <a:avLst/>
          </a:prstGeom>
        </p:spPr>
      </p:pic>
      <p:sp>
        <p:nvSpPr>
          <p:cNvPr id="6" name="Rectangle 5">
            <a:extLst>
              <a:ext uri="{FF2B5EF4-FFF2-40B4-BE49-F238E27FC236}">
                <a16:creationId xmlns:a16="http://schemas.microsoft.com/office/drawing/2014/main" id="{CA4AF30A-918E-C644-B724-5B2BC39D12FE}"/>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https://aws.amazon.com/certification/certified-solutions-architect-associate/</a:t>
            </a:r>
            <a:endParaRPr lang="en-US" dirty="0"/>
          </a:p>
        </p:txBody>
      </p:sp>
      <p:pic>
        <p:nvPicPr>
          <p:cNvPr id="7" name="Picture 6">
            <a:extLst>
              <a:ext uri="{FF2B5EF4-FFF2-40B4-BE49-F238E27FC236}">
                <a16:creationId xmlns:a16="http://schemas.microsoft.com/office/drawing/2014/main" id="{34BE7C1F-2FEA-9242-87BD-C721F55F0CCD}"/>
              </a:ext>
            </a:extLst>
          </p:cNvPr>
          <p:cNvPicPr>
            <a:picLocks noChangeAspect="1"/>
          </p:cNvPicPr>
          <p:nvPr/>
        </p:nvPicPr>
        <p:blipFill>
          <a:blip r:embed="rId4"/>
          <a:stretch>
            <a:fillRect/>
          </a:stretch>
        </p:blipFill>
        <p:spPr>
          <a:xfrm>
            <a:off x="9953746" y="4436707"/>
            <a:ext cx="2095500" cy="2095500"/>
          </a:xfrm>
          <a:prstGeom prst="rect">
            <a:avLst/>
          </a:prstGeom>
        </p:spPr>
      </p:pic>
    </p:spTree>
    <p:extLst>
      <p:ext uri="{BB962C8B-B14F-4D97-AF65-F5344CB8AC3E}">
        <p14:creationId xmlns:p14="http://schemas.microsoft.com/office/powerpoint/2010/main" val="3977702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2536-FD22-CE4A-82AD-203EF7F8E88E}"/>
              </a:ext>
            </a:extLst>
          </p:cNvPr>
          <p:cNvSpPr>
            <a:spLocks noGrp="1"/>
          </p:cNvSpPr>
          <p:nvPr>
            <p:ph type="title"/>
          </p:nvPr>
        </p:nvSpPr>
        <p:spPr>
          <a:xfrm>
            <a:off x="838200" y="1"/>
            <a:ext cx="10515600" cy="1207924"/>
          </a:xfrm>
        </p:spPr>
        <p:txBody>
          <a:bodyPr/>
          <a:lstStyle/>
          <a:p>
            <a:r>
              <a:rPr lang="en-US" b="1" dirty="0">
                <a:latin typeface="+mn-lt"/>
              </a:rPr>
              <a:t>AWS Academy and Certifications</a:t>
            </a:r>
          </a:p>
        </p:txBody>
      </p:sp>
      <p:sp>
        <p:nvSpPr>
          <p:cNvPr id="3" name="Content Placeholder 2">
            <a:extLst>
              <a:ext uri="{FF2B5EF4-FFF2-40B4-BE49-F238E27FC236}">
                <a16:creationId xmlns:a16="http://schemas.microsoft.com/office/drawing/2014/main" id="{E6F168C1-A162-4D4B-8EEB-62408C193074}"/>
              </a:ext>
            </a:extLst>
          </p:cNvPr>
          <p:cNvSpPr>
            <a:spLocks noGrp="1"/>
          </p:cNvSpPr>
          <p:nvPr>
            <p:ph idx="1"/>
          </p:nvPr>
        </p:nvSpPr>
        <p:spPr>
          <a:xfrm>
            <a:off x="238539" y="1440305"/>
            <a:ext cx="11887150" cy="4913308"/>
          </a:xfrm>
        </p:spPr>
        <p:txBody>
          <a:bodyPr>
            <a:normAutofit fontScale="92500" lnSpcReduction="20000"/>
          </a:bodyPr>
          <a:lstStyle/>
          <a:p>
            <a:r>
              <a:rPr lang="en-US" sz="4000" b="1" dirty="0">
                <a:solidFill>
                  <a:schemeClr val="accent2">
                    <a:lumMod val="75000"/>
                  </a:schemeClr>
                </a:solidFill>
              </a:rPr>
              <a:t>AWS Academy </a:t>
            </a:r>
            <a:r>
              <a:rPr lang="en-US" sz="4000" b="1" u="sng" dirty="0">
                <a:solidFill>
                  <a:schemeClr val="accent2">
                    <a:lumMod val="75000"/>
                  </a:schemeClr>
                </a:solidFill>
              </a:rPr>
              <a:t>Cloud Foundations </a:t>
            </a:r>
            <a:r>
              <a:rPr lang="en-US" sz="4000" b="1" dirty="0">
                <a:solidFill>
                  <a:schemeClr val="accent2">
                    <a:lumMod val="75000"/>
                  </a:schemeClr>
                </a:solidFill>
              </a:rPr>
              <a:t>(ACF)</a:t>
            </a:r>
          </a:p>
          <a:p>
            <a:pPr lvl="1"/>
            <a:r>
              <a:rPr lang="en-US" sz="3600" b="1" dirty="0">
                <a:solidFill>
                  <a:srgbClr val="C00000"/>
                </a:solidFill>
              </a:rPr>
              <a:t>AWS Certified </a:t>
            </a:r>
            <a:r>
              <a:rPr lang="en-US" sz="3600" b="1" u="sng" dirty="0">
                <a:solidFill>
                  <a:srgbClr val="C00000"/>
                </a:solidFill>
              </a:rPr>
              <a:t>Cloud Practitioner </a:t>
            </a:r>
            <a:br>
              <a:rPr lang="en-US" sz="3600" b="1" u="sng" dirty="0">
                <a:solidFill>
                  <a:srgbClr val="C00000"/>
                </a:solidFill>
              </a:rPr>
            </a:br>
            <a:r>
              <a:rPr lang="en-US" sz="3600" b="1" dirty="0">
                <a:solidFill>
                  <a:srgbClr val="C00000"/>
                </a:solidFill>
              </a:rPr>
              <a:t>(CLF-C01) </a:t>
            </a:r>
          </a:p>
          <a:p>
            <a:pPr lvl="1"/>
            <a:r>
              <a:rPr lang="en-US" sz="2300" dirty="0">
                <a:hlinkClick r:id="rId2"/>
              </a:rPr>
              <a:t>https://aws.amazon.com/certification/certified-cloud-practitioner/</a:t>
            </a:r>
            <a:endParaRPr lang="en-US" sz="2300" dirty="0"/>
          </a:p>
          <a:p>
            <a:endParaRPr lang="en-US" sz="4000" b="1" dirty="0">
              <a:solidFill>
                <a:srgbClr val="C00000"/>
              </a:solidFill>
            </a:endParaRPr>
          </a:p>
          <a:p>
            <a:r>
              <a:rPr lang="en-US" sz="4000" b="1" dirty="0">
                <a:solidFill>
                  <a:schemeClr val="accent2">
                    <a:lumMod val="75000"/>
                  </a:schemeClr>
                </a:solidFill>
              </a:rPr>
              <a:t>AWS Academy </a:t>
            </a:r>
            <a:r>
              <a:rPr lang="en-US" sz="4000" b="1" u="sng" dirty="0">
                <a:solidFill>
                  <a:schemeClr val="accent2">
                    <a:lumMod val="75000"/>
                  </a:schemeClr>
                </a:solidFill>
              </a:rPr>
              <a:t>Cloud Architecting </a:t>
            </a:r>
            <a:r>
              <a:rPr lang="en-US" sz="4000" b="1" dirty="0">
                <a:solidFill>
                  <a:schemeClr val="accent2">
                    <a:lumMod val="75000"/>
                  </a:schemeClr>
                </a:solidFill>
              </a:rPr>
              <a:t>(ACA)</a:t>
            </a:r>
          </a:p>
          <a:p>
            <a:pPr lvl="1"/>
            <a:r>
              <a:rPr lang="en-US" sz="4000" b="1" dirty="0">
                <a:solidFill>
                  <a:srgbClr val="C00000"/>
                </a:solidFill>
              </a:rPr>
              <a:t>AWS Certified </a:t>
            </a:r>
            <a:r>
              <a:rPr lang="en-US" sz="4000" b="1" u="sng" dirty="0">
                <a:solidFill>
                  <a:srgbClr val="C00000"/>
                </a:solidFill>
              </a:rPr>
              <a:t>Solutions Architect – Associate </a:t>
            </a:r>
            <a:br>
              <a:rPr lang="en-US" sz="4000" b="1" dirty="0">
                <a:solidFill>
                  <a:srgbClr val="C00000"/>
                </a:solidFill>
              </a:rPr>
            </a:br>
            <a:r>
              <a:rPr lang="en-US" sz="4000" b="1" dirty="0">
                <a:solidFill>
                  <a:srgbClr val="C00000"/>
                </a:solidFill>
              </a:rPr>
              <a:t>(SAA-C02)</a:t>
            </a:r>
            <a:endParaRPr lang="en-US" sz="2000" dirty="0"/>
          </a:p>
          <a:p>
            <a:pPr lvl="1"/>
            <a:r>
              <a:rPr lang="en-US" sz="2000" dirty="0">
                <a:hlinkClick r:id="rId3"/>
              </a:rPr>
              <a:t>https://aws.amazon.com/certification/certified-solutions-architect-associate/</a:t>
            </a:r>
            <a:endParaRPr lang="en-US" sz="2000" dirty="0"/>
          </a:p>
          <a:p>
            <a:endParaRPr lang="en-US" dirty="0">
              <a:hlinkClick r:id="rId4"/>
            </a:endParaRPr>
          </a:p>
        </p:txBody>
      </p:sp>
      <p:sp>
        <p:nvSpPr>
          <p:cNvPr id="4" name="Slide Number Placeholder 3">
            <a:extLst>
              <a:ext uri="{FF2B5EF4-FFF2-40B4-BE49-F238E27FC236}">
                <a16:creationId xmlns:a16="http://schemas.microsoft.com/office/drawing/2014/main" id="{52737B9F-81FF-4046-9B72-9A931062ADFA}"/>
              </a:ext>
            </a:extLst>
          </p:cNvPr>
          <p:cNvSpPr>
            <a:spLocks noGrp="1"/>
          </p:cNvSpPr>
          <p:nvPr>
            <p:ph type="sldNum" sz="quarter" idx="12"/>
          </p:nvPr>
        </p:nvSpPr>
        <p:spPr/>
        <p:txBody>
          <a:bodyPr/>
          <a:lstStyle/>
          <a:p>
            <a:fld id="{9FC43BFD-8FF7-A343-A8A6-E2338FCE8046}" type="slidenum">
              <a:rPr lang="en-US" smtClean="0"/>
              <a:pPr/>
              <a:t>46</a:t>
            </a:fld>
            <a:endParaRPr lang="en-US" dirty="0"/>
          </a:p>
        </p:txBody>
      </p:sp>
      <p:sp>
        <p:nvSpPr>
          <p:cNvPr id="5" name="Rectangle 4">
            <a:extLst>
              <a:ext uri="{FF2B5EF4-FFF2-40B4-BE49-F238E27FC236}">
                <a16:creationId xmlns:a16="http://schemas.microsoft.com/office/drawing/2014/main" id="{F6AEF7B7-2142-6A4C-A4A6-9484E7C586AD}"/>
              </a:ext>
            </a:extLst>
          </p:cNvPr>
          <p:cNvSpPr/>
          <p:nvPr/>
        </p:nvSpPr>
        <p:spPr>
          <a:xfrm>
            <a:off x="3855826" y="6381596"/>
            <a:ext cx="4968027" cy="369332"/>
          </a:xfrm>
          <a:prstGeom prst="rect">
            <a:avLst/>
          </a:prstGeom>
        </p:spPr>
        <p:txBody>
          <a:bodyPr wrap="none">
            <a:spAutoFit/>
          </a:bodyPr>
          <a:lstStyle/>
          <a:p>
            <a:r>
              <a:rPr lang="en-US" dirty="0">
                <a:hlinkClick r:id="rId4"/>
              </a:rPr>
              <a:t>https://aws.amazon.com/training/awsacademy/</a:t>
            </a:r>
            <a:endParaRPr lang="en-US" dirty="0"/>
          </a:p>
        </p:txBody>
      </p:sp>
      <p:pic>
        <p:nvPicPr>
          <p:cNvPr id="8" name="Picture 7">
            <a:extLst>
              <a:ext uri="{FF2B5EF4-FFF2-40B4-BE49-F238E27FC236}">
                <a16:creationId xmlns:a16="http://schemas.microsoft.com/office/drawing/2014/main" id="{E1DF872A-C95F-9348-BC38-F525CD6188BD}"/>
              </a:ext>
            </a:extLst>
          </p:cNvPr>
          <p:cNvPicPr>
            <a:picLocks noChangeAspect="1"/>
          </p:cNvPicPr>
          <p:nvPr/>
        </p:nvPicPr>
        <p:blipFill>
          <a:blip r:embed="rId5"/>
          <a:stretch>
            <a:fillRect/>
          </a:stretch>
        </p:blipFill>
        <p:spPr>
          <a:xfrm>
            <a:off x="10482694" y="4487833"/>
            <a:ext cx="1707544" cy="1707544"/>
          </a:xfrm>
          <a:prstGeom prst="rect">
            <a:avLst/>
          </a:prstGeom>
        </p:spPr>
      </p:pic>
      <p:pic>
        <p:nvPicPr>
          <p:cNvPr id="9" name="Picture 8">
            <a:extLst>
              <a:ext uri="{FF2B5EF4-FFF2-40B4-BE49-F238E27FC236}">
                <a16:creationId xmlns:a16="http://schemas.microsoft.com/office/drawing/2014/main" id="{43F51667-FAE2-404A-8604-1AF9E97D3625}"/>
              </a:ext>
            </a:extLst>
          </p:cNvPr>
          <p:cNvPicPr>
            <a:picLocks noChangeAspect="1"/>
          </p:cNvPicPr>
          <p:nvPr/>
        </p:nvPicPr>
        <p:blipFill>
          <a:blip r:embed="rId6"/>
          <a:stretch>
            <a:fillRect/>
          </a:stretch>
        </p:blipFill>
        <p:spPr>
          <a:xfrm>
            <a:off x="10482694" y="1881326"/>
            <a:ext cx="1707544" cy="1707544"/>
          </a:xfrm>
          <a:prstGeom prst="rect">
            <a:avLst/>
          </a:prstGeom>
        </p:spPr>
      </p:pic>
      <p:sp>
        <p:nvSpPr>
          <p:cNvPr id="10" name="TextBox 9">
            <a:extLst>
              <a:ext uri="{FF2B5EF4-FFF2-40B4-BE49-F238E27FC236}">
                <a16:creationId xmlns:a16="http://schemas.microsoft.com/office/drawing/2014/main" id="{5BA591B7-8A83-B246-9794-53144D5ADD15}"/>
              </a:ext>
            </a:extLst>
          </p:cNvPr>
          <p:cNvSpPr txBox="1"/>
          <p:nvPr/>
        </p:nvSpPr>
        <p:spPr>
          <a:xfrm>
            <a:off x="10988597" y="3493043"/>
            <a:ext cx="695739" cy="1169551"/>
          </a:xfrm>
          <a:prstGeom prst="rect">
            <a:avLst/>
          </a:prstGeom>
          <a:noFill/>
        </p:spPr>
        <p:txBody>
          <a:bodyPr wrap="square" rtlCol="0">
            <a:spAutoFit/>
          </a:bodyPr>
          <a:lstStyle/>
          <a:p>
            <a:r>
              <a:rPr lang="en-US" sz="7000" b="1" dirty="0">
                <a:solidFill>
                  <a:srgbClr val="C00000"/>
                </a:solidFill>
              </a:rPr>
              <a:t>2</a:t>
            </a:r>
          </a:p>
        </p:txBody>
      </p:sp>
      <p:sp>
        <p:nvSpPr>
          <p:cNvPr id="11" name="TextBox 10">
            <a:extLst>
              <a:ext uri="{FF2B5EF4-FFF2-40B4-BE49-F238E27FC236}">
                <a16:creationId xmlns:a16="http://schemas.microsoft.com/office/drawing/2014/main" id="{4AF4C424-A238-BE4D-9138-1B9C84178F66}"/>
              </a:ext>
            </a:extLst>
          </p:cNvPr>
          <p:cNvSpPr txBox="1"/>
          <p:nvPr/>
        </p:nvSpPr>
        <p:spPr>
          <a:xfrm>
            <a:off x="10988597" y="951333"/>
            <a:ext cx="695739" cy="1169551"/>
          </a:xfrm>
          <a:prstGeom prst="rect">
            <a:avLst/>
          </a:prstGeom>
          <a:noFill/>
        </p:spPr>
        <p:txBody>
          <a:bodyPr wrap="square" rtlCol="0">
            <a:spAutoFit/>
          </a:bodyPr>
          <a:lstStyle/>
          <a:p>
            <a:r>
              <a:rPr lang="en-US" sz="7000" b="1" dirty="0">
                <a:solidFill>
                  <a:srgbClr val="C00000"/>
                </a:solidFill>
              </a:rPr>
              <a:t>1</a:t>
            </a:r>
          </a:p>
        </p:txBody>
      </p:sp>
    </p:spTree>
    <p:extLst>
      <p:ext uri="{BB962C8B-B14F-4D97-AF65-F5344CB8AC3E}">
        <p14:creationId xmlns:p14="http://schemas.microsoft.com/office/powerpoint/2010/main" val="1119977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47</a:t>
            </a:fld>
            <a:endParaRPr lang="en-US" dirty="0"/>
          </a:p>
        </p:txBody>
      </p:sp>
      <p:graphicFrame>
        <p:nvGraphicFramePr>
          <p:cNvPr id="6" name="Table 5">
            <a:extLst>
              <a:ext uri="{FF2B5EF4-FFF2-40B4-BE49-F238E27FC236}">
                <a16:creationId xmlns:a16="http://schemas.microsoft.com/office/drawing/2014/main" id="{CFFB7478-0078-D445-97F8-9DD2D5321942}"/>
              </a:ext>
            </a:extLst>
          </p:cNvPr>
          <p:cNvGraphicFramePr>
            <a:graphicFrameLocks noGrp="1"/>
          </p:cNvGraphicFramePr>
          <p:nvPr/>
        </p:nvGraphicFramePr>
        <p:xfrm>
          <a:off x="399960" y="2034717"/>
          <a:ext cx="11547062" cy="3958590"/>
        </p:xfrm>
        <a:graphic>
          <a:graphicData uri="http://schemas.openxmlformats.org/drawingml/2006/table">
            <a:tbl>
              <a:tblPr>
                <a:tableStyleId>{5C22544A-7EE6-4342-B048-85BDC9FD1C3A}</a:tableStyleId>
              </a:tblPr>
              <a:tblGrid>
                <a:gridCol w="9166980">
                  <a:extLst>
                    <a:ext uri="{9D8B030D-6E8A-4147-A177-3AD203B41FA5}">
                      <a16:colId xmlns:a16="http://schemas.microsoft.com/office/drawing/2014/main" val="2428135294"/>
                    </a:ext>
                  </a:extLst>
                </a:gridCol>
                <a:gridCol w="2380082">
                  <a:extLst>
                    <a:ext uri="{9D8B030D-6E8A-4147-A177-3AD203B41FA5}">
                      <a16:colId xmlns:a16="http://schemas.microsoft.com/office/drawing/2014/main" val="2841852345"/>
                    </a:ext>
                  </a:extLst>
                </a:gridCol>
              </a:tblGrid>
              <a:tr h="203200">
                <a:tc>
                  <a:txBody>
                    <a:bodyPr/>
                    <a:lstStyle/>
                    <a:p>
                      <a:pPr algn="ctr" fontAlgn="b"/>
                      <a:r>
                        <a:rPr lang="en-US" sz="4000" u="none" strike="noStrike" dirty="0">
                          <a:effectLst/>
                        </a:rPr>
                        <a:t>Domain</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7423184"/>
                  </a:ext>
                </a:extLst>
              </a:tr>
              <a:tr h="203200">
                <a:tc>
                  <a:txBody>
                    <a:bodyPr/>
                    <a:lstStyle/>
                    <a:p>
                      <a:pPr algn="l" fontAlgn="b"/>
                      <a:r>
                        <a:rPr lang="en-US" sz="4000" u="none" strike="noStrike" dirty="0">
                          <a:effectLst/>
                        </a:rPr>
                        <a:t>Domain 1: </a:t>
                      </a:r>
                      <a:r>
                        <a:rPr lang="en-US" sz="4000" u="none" strike="noStrike" dirty="0">
                          <a:solidFill>
                            <a:srgbClr val="C00000"/>
                          </a:solidFill>
                          <a:effectLst/>
                        </a:rPr>
                        <a:t>Cloud Concepts</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2030651"/>
                  </a:ext>
                </a:extLst>
              </a:tr>
              <a:tr h="203200">
                <a:tc>
                  <a:txBody>
                    <a:bodyPr/>
                    <a:lstStyle/>
                    <a:p>
                      <a:pPr algn="l" fontAlgn="b"/>
                      <a:r>
                        <a:rPr lang="en-US" sz="4000" u="none" strike="noStrike" dirty="0">
                          <a:effectLst/>
                        </a:rPr>
                        <a:t>Domain 2: </a:t>
                      </a:r>
                      <a:r>
                        <a:rPr lang="en-US" sz="4000" u="none" strike="noStrike" dirty="0">
                          <a:solidFill>
                            <a:srgbClr val="C00000"/>
                          </a:solidFill>
                          <a:effectLst/>
                        </a:rPr>
                        <a:t>Security and Compliance</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25%</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8514794"/>
                  </a:ext>
                </a:extLst>
              </a:tr>
              <a:tr h="203200">
                <a:tc>
                  <a:txBody>
                    <a:bodyPr/>
                    <a:lstStyle/>
                    <a:p>
                      <a:pPr algn="l" fontAlgn="b"/>
                      <a:r>
                        <a:rPr lang="en-US" sz="4000" u="none" strike="noStrike" dirty="0">
                          <a:effectLst/>
                        </a:rPr>
                        <a:t>Domain 3: </a:t>
                      </a:r>
                      <a:r>
                        <a:rPr lang="en-US" sz="4000" u="none" strike="noStrike" dirty="0">
                          <a:solidFill>
                            <a:srgbClr val="C00000"/>
                          </a:solidFill>
                          <a:effectLst/>
                        </a:rPr>
                        <a:t>Technology</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33%</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6005848"/>
                  </a:ext>
                </a:extLst>
              </a:tr>
              <a:tr h="203200">
                <a:tc>
                  <a:txBody>
                    <a:bodyPr/>
                    <a:lstStyle/>
                    <a:p>
                      <a:pPr algn="l" fontAlgn="b"/>
                      <a:r>
                        <a:rPr lang="en-US" sz="4000" u="none" strike="noStrike" dirty="0">
                          <a:effectLst/>
                        </a:rPr>
                        <a:t>Domain 4: </a:t>
                      </a:r>
                      <a:r>
                        <a:rPr lang="en-US" sz="4000" u="none" strike="noStrike" dirty="0">
                          <a:solidFill>
                            <a:srgbClr val="C00000"/>
                          </a:solidFill>
                          <a:effectLst/>
                        </a:rPr>
                        <a:t>Billing and Pricing</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6708565"/>
                  </a:ext>
                </a:extLst>
              </a:tr>
              <a:tr h="203200">
                <a:tc>
                  <a:txBody>
                    <a:bodyPr/>
                    <a:lstStyle/>
                    <a:p>
                      <a:pPr algn="ctr" fontAlgn="b"/>
                      <a:r>
                        <a:rPr lang="en-US" sz="4000" u="none" strike="noStrike" dirty="0">
                          <a:effectLst/>
                        </a:rPr>
                        <a:t>TOTAL</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9927151"/>
                  </a:ext>
                </a:extLst>
              </a:tr>
            </a:tbl>
          </a:graphicData>
        </a:graphic>
      </p:graphicFrame>
      <p:pic>
        <p:nvPicPr>
          <p:cNvPr id="7" name="Picture 6">
            <a:extLst>
              <a:ext uri="{FF2B5EF4-FFF2-40B4-BE49-F238E27FC236}">
                <a16:creationId xmlns:a16="http://schemas.microsoft.com/office/drawing/2014/main" id="{AAFCF886-706A-5245-AA19-E5E3887F13B8}"/>
              </a:ext>
            </a:extLst>
          </p:cNvPr>
          <p:cNvPicPr>
            <a:picLocks noChangeAspect="1"/>
          </p:cNvPicPr>
          <p:nvPr/>
        </p:nvPicPr>
        <p:blipFill>
          <a:blip r:embed="rId2"/>
          <a:stretch>
            <a:fillRect/>
          </a:stretch>
        </p:blipFill>
        <p:spPr>
          <a:xfrm>
            <a:off x="125506" y="219596"/>
            <a:ext cx="1707544" cy="1707544"/>
          </a:xfrm>
          <a:prstGeom prst="rect">
            <a:avLst/>
          </a:prstGeom>
        </p:spPr>
      </p:pic>
      <p:sp>
        <p:nvSpPr>
          <p:cNvPr id="8" name="TextBox 7">
            <a:extLst>
              <a:ext uri="{FF2B5EF4-FFF2-40B4-BE49-F238E27FC236}">
                <a16:creationId xmlns:a16="http://schemas.microsoft.com/office/drawing/2014/main" id="{2546721A-85EA-F245-B190-5D5E64B895F6}"/>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3"/>
              </a:rPr>
              <a:t>https://aws.amazon.com/certification/certified-cloud-practitioner/</a:t>
            </a:r>
            <a:endParaRPr lang="en-US" sz="1200" dirty="0"/>
          </a:p>
        </p:txBody>
      </p:sp>
    </p:spTree>
    <p:extLst>
      <p:ext uri="{BB962C8B-B14F-4D97-AF65-F5344CB8AC3E}">
        <p14:creationId xmlns:p14="http://schemas.microsoft.com/office/powerpoint/2010/main" val="233439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48</a:t>
            </a:fld>
            <a:endParaRPr lang="en-US" dirty="0"/>
          </a:p>
        </p:txBody>
      </p:sp>
      <p:graphicFrame>
        <p:nvGraphicFramePr>
          <p:cNvPr id="5" name="Table 4">
            <a:extLst>
              <a:ext uri="{FF2B5EF4-FFF2-40B4-BE49-F238E27FC236}">
                <a16:creationId xmlns:a16="http://schemas.microsoft.com/office/drawing/2014/main" id="{3151329B-9CE3-E346-BB1D-2A6E54C51504}"/>
              </a:ext>
            </a:extLst>
          </p:cNvPr>
          <p:cNvGraphicFramePr>
            <a:graphicFrameLocks noGrp="1"/>
          </p:cNvGraphicFramePr>
          <p:nvPr/>
        </p:nvGraphicFramePr>
        <p:xfrm>
          <a:off x="258417" y="1800108"/>
          <a:ext cx="11628341" cy="4464869"/>
        </p:xfrm>
        <a:graphic>
          <a:graphicData uri="http://schemas.openxmlformats.org/drawingml/2006/table">
            <a:tbl>
              <a:tblPr>
                <a:tableStyleId>{5C22544A-7EE6-4342-B048-85BDC9FD1C3A}</a:tableStyleId>
              </a:tblPr>
              <a:tblGrid>
                <a:gridCol w="9462052">
                  <a:extLst>
                    <a:ext uri="{9D8B030D-6E8A-4147-A177-3AD203B41FA5}">
                      <a16:colId xmlns:a16="http://schemas.microsoft.com/office/drawing/2014/main" val="389078140"/>
                    </a:ext>
                  </a:extLst>
                </a:gridCol>
                <a:gridCol w="2166289">
                  <a:extLst>
                    <a:ext uri="{9D8B030D-6E8A-4147-A177-3AD203B41FA5}">
                      <a16:colId xmlns:a16="http://schemas.microsoft.com/office/drawing/2014/main" val="3199223176"/>
                    </a:ext>
                  </a:extLst>
                </a:gridCol>
              </a:tblGrid>
              <a:tr h="984464">
                <a:tc>
                  <a:txBody>
                    <a:bodyPr/>
                    <a:lstStyle/>
                    <a:p>
                      <a:pPr algn="ctr" fontAlgn="b"/>
                      <a:r>
                        <a:rPr lang="en-US" sz="3200" u="none" strike="noStrike" dirty="0">
                          <a:effectLst/>
                        </a:rPr>
                        <a:t>Domain</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3670947"/>
                  </a:ext>
                </a:extLst>
              </a:tr>
              <a:tr h="696081">
                <a:tc>
                  <a:txBody>
                    <a:bodyPr/>
                    <a:lstStyle/>
                    <a:p>
                      <a:pPr algn="l" fontAlgn="b"/>
                      <a:r>
                        <a:rPr lang="en-US" sz="3200" u="none" strike="noStrike" dirty="0">
                          <a:effectLst/>
                        </a:rPr>
                        <a:t>Domain 1: Design </a:t>
                      </a:r>
                      <a:r>
                        <a:rPr lang="en-US" sz="3200" u="none" strike="noStrike" dirty="0">
                          <a:solidFill>
                            <a:srgbClr val="C00000"/>
                          </a:solidFill>
                          <a:effectLst/>
                        </a:rPr>
                        <a:t>Resilient</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6823081"/>
                  </a:ext>
                </a:extLst>
              </a:tr>
              <a:tr h="696081">
                <a:tc>
                  <a:txBody>
                    <a:bodyPr/>
                    <a:lstStyle/>
                    <a:p>
                      <a:pPr algn="l" fontAlgn="b"/>
                      <a:r>
                        <a:rPr lang="en-US" sz="3200" u="none" strike="noStrike" dirty="0">
                          <a:effectLst/>
                        </a:rPr>
                        <a:t>Domain 2: Design </a:t>
                      </a:r>
                      <a:r>
                        <a:rPr lang="en-US" sz="3200" u="none" strike="noStrike" dirty="0">
                          <a:solidFill>
                            <a:srgbClr val="C00000"/>
                          </a:solidFill>
                          <a:effectLst/>
                        </a:rPr>
                        <a:t>High-Performing</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3866874"/>
                  </a:ext>
                </a:extLst>
              </a:tr>
              <a:tr h="696081">
                <a:tc>
                  <a:txBody>
                    <a:bodyPr/>
                    <a:lstStyle/>
                    <a:p>
                      <a:pPr algn="l" fontAlgn="b"/>
                      <a:r>
                        <a:rPr lang="en-US" sz="3200" u="none" strike="noStrike" dirty="0">
                          <a:effectLst/>
                        </a:rPr>
                        <a:t>Domain 3: Specify </a:t>
                      </a:r>
                      <a:r>
                        <a:rPr lang="en-US" sz="3200" u="none" strike="noStrike" dirty="0">
                          <a:solidFill>
                            <a:srgbClr val="C00000"/>
                          </a:solidFill>
                          <a:effectLst/>
                        </a:rPr>
                        <a:t>Secure</a:t>
                      </a:r>
                      <a:r>
                        <a:rPr lang="en-US" sz="3200" u="none" strike="noStrike" dirty="0">
                          <a:effectLst/>
                        </a:rPr>
                        <a:t> Applications and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24%</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1559453"/>
                  </a:ext>
                </a:extLst>
              </a:tr>
              <a:tr h="696081">
                <a:tc>
                  <a:txBody>
                    <a:bodyPr/>
                    <a:lstStyle/>
                    <a:p>
                      <a:pPr algn="l" fontAlgn="b"/>
                      <a:r>
                        <a:rPr lang="en-US" sz="3200" u="none" strike="noStrike" dirty="0">
                          <a:effectLst/>
                        </a:rPr>
                        <a:t>Domain 4: Design </a:t>
                      </a:r>
                      <a:r>
                        <a:rPr lang="en-US" sz="3200" u="none" strike="noStrike" dirty="0">
                          <a:solidFill>
                            <a:srgbClr val="C00000"/>
                          </a:solidFill>
                          <a:effectLst/>
                        </a:rPr>
                        <a:t>Cost-Optimized</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5203985"/>
                  </a:ext>
                </a:extLst>
              </a:tr>
              <a:tr h="696081">
                <a:tc>
                  <a:txBody>
                    <a:bodyPr/>
                    <a:lstStyle/>
                    <a:p>
                      <a:pPr algn="ctr" fontAlgn="b"/>
                      <a:r>
                        <a:rPr lang="en-US" sz="2800" u="none" strike="noStrike" dirty="0">
                          <a:effectLst/>
                        </a:rPr>
                        <a:t>TOTAL</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7002365"/>
                  </a:ext>
                </a:extLst>
              </a:tr>
            </a:tbl>
          </a:graphicData>
        </a:graphic>
      </p:graphicFrame>
      <p:pic>
        <p:nvPicPr>
          <p:cNvPr id="6" name="Picture 5">
            <a:extLst>
              <a:ext uri="{FF2B5EF4-FFF2-40B4-BE49-F238E27FC236}">
                <a16:creationId xmlns:a16="http://schemas.microsoft.com/office/drawing/2014/main" id="{9173F2A1-6138-5446-893A-4CF0E89C5D55}"/>
              </a:ext>
            </a:extLst>
          </p:cNvPr>
          <p:cNvPicPr>
            <a:picLocks noChangeAspect="1"/>
          </p:cNvPicPr>
          <p:nvPr/>
        </p:nvPicPr>
        <p:blipFill>
          <a:blip r:embed="rId2"/>
          <a:stretch>
            <a:fillRect/>
          </a:stretch>
        </p:blipFill>
        <p:spPr>
          <a:xfrm>
            <a:off x="25337" y="33598"/>
            <a:ext cx="1641007" cy="1641007"/>
          </a:xfrm>
          <a:prstGeom prst="rect">
            <a:avLst/>
          </a:prstGeom>
        </p:spPr>
      </p:pic>
      <p:sp>
        <p:nvSpPr>
          <p:cNvPr id="3" name="TextBox 2">
            <a:extLst>
              <a:ext uri="{FF2B5EF4-FFF2-40B4-BE49-F238E27FC236}">
                <a16:creationId xmlns:a16="http://schemas.microsoft.com/office/drawing/2014/main" id="{15A305FB-62E3-1B42-AE80-50DD0091ABEA}"/>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181965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3882498" y="2038264"/>
            <a:ext cx="4243267" cy="4243267"/>
          </a:xfrm>
          <a:prstGeom prst="rect">
            <a:avLst/>
          </a:prstGeom>
        </p:spPr>
      </p:pic>
    </p:spTree>
    <p:extLst>
      <p:ext uri="{BB962C8B-B14F-4D97-AF65-F5344CB8AC3E}">
        <p14:creationId xmlns:p14="http://schemas.microsoft.com/office/powerpoint/2010/main" val="235275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Compute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E330133A-2E3D-D44A-BC7D-7D633CDA3FCF}"/>
              </a:ext>
            </a:extLst>
          </p:cNvPr>
          <p:cNvPicPr>
            <a:picLocks noChangeAspect="1"/>
          </p:cNvPicPr>
          <p:nvPr/>
        </p:nvPicPr>
        <p:blipFill>
          <a:blip r:embed="rId4"/>
          <a:stretch>
            <a:fillRect/>
          </a:stretch>
        </p:blipFill>
        <p:spPr>
          <a:xfrm>
            <a:off x="154324" y="1204761"/>
            <a:ext cx="11914800" cy="5185716"/>
          </a:xfrm>
          <a:prstGeom prst="rect">
            <a:avLst/>
          </a:prstGeom>
        </p:spPr>
      </p:pic>
      <p:sp>
        <p:nvSpPr>
          <p:cNvPr id="6" name="Rectangle 5">
            <a:extLst>
              <a:ext uri="{FF2B5EF4-FFF2-40B4-BE49-F238E27FC236}">
                <a16:creationId xmlns:a16="http://schemas.microsoft.com/office/drawing/2014/main" id="{B5087917-6745-8647-A516-ABD7D1429445}"/>
              </a:ext>
            </a:extLst>
          </p:cNvPr>
          <p:cNvSpPr/>
          <p:nvPr/>
        </p:nvSpPr>
        <p:spPr>
          <a:xfrm>
            <a:off x="233091" y="1204761"/>
            <a:ext cx="2419361" cy="106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2F01DA-1B30-5B4E-B9D2-AB8914B50C3A}"/>
              </a:ext>
            </a:extLst>
          </p:cNvPr>
          <p:cNvSpPr/>
          <p:nvPr/>
        </p:nvSpPr>
        <p:spPr>
          <a:xfrm>
            <a:off x="4679699" y="1204762"/>
            <a:ext cx="7091754" cy="1024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5C18778-3F12-FC42-A960-77DB9FBE3E97}"/>
              </a:ext>
            </a:extLst>
          </p:cNvPr>
          <p:cNvSpPr/>
          <p:nvPr/>
        </p:nvSpPr>
        <p:spPr>
          <a:xfrm>
            <a:off x="2986268" y="1204761"/>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CF2D98C-C826-7D45-B505-38C60196EA06}"/>
              </a:ext>
            </a:extLst>
          </p:cNvPr>
          <p:cNvSpPr/>
          <p:nvPr/>
        </p:nvSpPr>
        <p:spPr>
          <a:xfrm>
            <a:off x="601883" y="2424295"/>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F319CE8-0329-2B41-8B57-435740CD21FC}"/>
              </a:ext>
            </a:extLst>
          </p:cNvPr>
          <p:cNvSpPr/>
          <p:nvPr/>
        </p:nvSpPr>
        <p:spPr>
          <a:xfrm>
            <a:off x="601883" y="3216508"/>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5CDD0B3-06F7-E944-9BF4-B7F228707479}"/>
              </a:ext>
            </a:extLst>
          </p:cNvPr>
          <p:cNvSpPr/>
          <p:nvPr/>
        </p:nvSpPr>
        <p:spPr>
          <a:xfrm>
            <a:off x="601883" y="4931470"/>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397143E-D797-A54E-A9A5-05BD185E716B}"/>
              </a:ext>
            </a:extLst>
          </p:cNvPr>
          <p:cNvSpPr/>
          <p:nvPr/>
        </p:nvSpPr>
        <p:spPr>
          <a:xfrm>
            <a:off x="4714424" y="2375371"/>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314A8AC-3BA5-2049-885D-D7FD7F96B185}"/>
              </a:ext>
            </a:extLst>
          </p:cNvPr>
          <p:cNvSpPr/>
          <p:nvPr/>
        </p:nvSpPr>
        <p:spPr>
          <a:xfrm>
            <a:off x="4727929" y="4101926"/>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4A5141C-AC18-2E43-A114-217CFAA1324F}"/>
              </a:ext>
            </a:extLst>
          </p:cNvPr>
          <p:cNvSpPr/>
          <p:nvPr/>
        </p:nvSpPr>
        <p:spPr>
          <a:xfrm>
            <a:off x="8715737" y="3251191"/>
            <a:ext cx="2937893"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532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1: </a:t>
            </a:r>
            <a:r>
              <a:rPr lang="en-US" b="1" dirty="0">
                <a:solidFill>
                  <a:srgbClr val="C00000"/>
                </a:solidFill>
              </a:rPr>
              <a:t>Cloud Concepts</a:t>
            </a:r>
          </a:p>
          <a:p>
            <a:pPr lvl="1">
              <a:lnSpc>
                <a:spcPct val="100000"/>
              </a:lnSpc>
              <a:spcBef>
                <a:spcPts val="600"/>
              </a:spcBef>
            </a:pPr>
            <a:r>
              <a:rPr lang="en-US" sz="3200" dirty="0"/>
              <a:t>1.1 Define the AWS Cloud and its value proposition</a:t>
            </a:r>
          </a:p>
          <a:p>
            <a:pPr lvl="1">
              <a:lnSpc>
                <a:spcPct val="100000"/>
              </a:lnSpc>
              <a:spcBef>
                <a:spcPts val="600"/>
              </a:spcBef>
            </a:pPr>
            <a:r>
              <a:rPr lang="en-US" sz="3200" dirty="0"/>
              <a:t>1.2 Identify aspects of AWS Cloud economics</a:t>
            </a:r>
          </a:p>
          <a:p>
            <a:pPr lvl="1">
              <a:lnSpc>
                <a:spcPct val="100000"/>
              </a:lnSpc>
              <a:spcBef>
                <a:spcPts val="600"/>
              </a:spcBef>
            </a:pPr>
            <a:r>
              <a:rPr lang="en-US" sz="3200" dirty="0"/>
              <a:t>1.3 List the different cloud architecture design principles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34347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2: </a:t>
            </a:r>
            <a:r>
              <a:rPr lang="en-US" b="1" dirty="0">
                <a:solidFill>
                  <a:srgbClr val="C00000"/>
                </a:solidFill>
              </a:rPr>
              <a:t>Security and Compliance</a:t>
            </a:r>
          </a:p>
          <a:p>
            <a:pPr lvl="1">
              <a:lnSpc>
                <a:spcPct val="100000"/>
              </a:lnSpc>
              <a:spcBef>
                <a:spcPts val="600"/>
              </a:spcBef>
            </a:pPr>
            <a:r>
              <a:rPr lang="en-US" dirty="0"/>
              <a:t>2.1 Define the AWS shared responsibility model</a:t>
            </a:r>
          </a:p>
          <a:p>
            <a:pPr lvl="1">
              <a:lnSpc>
                <a:spcPct val="100000"/>
              </a:lnSpc>
              <a:spcBef>
                <a:spcPts val="600"/>
              </a:spcBef>
            </a:pPr>
            <a:r>
              <a:rPr lang="en-US" dirty="0"/>
              <a:t>2.2 Define AWS Cloud security and compliance concepts</a:t>
            </a:r>
          </a:p>
          <a:p>
            <a:pPr lvl="1">
              <a:lnSpc>
                <a:spcPct val="100000"/>
              </a:lnSpc>
              <a:spcBef>
                <a:spcPts val="600"/>
              </a:spcBef>
            </a:pPr>
            <a:r>
              <a:rPr lang="en-US" dirty="0"/>
              <a:t>2.3 Identify AWS access management capabilities</a:t>
            </a:r>
          </a:p>
          <a:p>
            <a:pPr lvl="1">
              <a:lnSpc>
                <a:spcPct val="100000"/>
              </a:lnSpc>
              <a:spcBef>
                <a:spcPts val="600"/>
              </a:spcBef>
            </a:pPr>
            <a:r>
              <a:rPr lang="en-US" dirty="0"/>
              <a:t>2.4 Identify resources for security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2328058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3: </a:t>
            </a:r>
            <a:r>
              <a:rPr lang="en-US" b="1" dirty="0">
                <a:solidFill>
                  <a:srgbClr val="C00000"/>
                </a:solidFill>
              </a:rPr>
              <a:t>Technology</a:t>
            </a:r>
          </a:p>
          <a:p>
            <a:pPr lvl="1">
              <a:lnSpc>
                <a:spcPct val="100000"/>
              </a:lnSpc>
              <a:spcBef>
                <a:spcPts val="600"/>
              </a:spcBef>
            </a:pPr>
            <a:r>
              <a:rPr lang="en-US" sz="3200" dirty="0"/>
              <a:t>3.1 Define methods of deploying and operating in the </a:t>
            </a:r>
            <a:br>
              <a:rPr lang="en-US" sz="3200" dirty="0"/>
            </a:br>
            <a:r>
              <a:rPr lang="en-US" sz="3200" dirty="0"/>
              <a:t>       AWS Cloud</a:t>
            </a:r>
          </a:p>
          <a:p>
            <a:pPr lvl="1">
              <a:lnSpc>
                <a:spcPct val="100000"/>
              </a:lnSpc>
              <a:spcBef>
                <a:spcPts val="600"/>
              </a:spcBef>
            </a:pPr>
            <a:r>
              <a:rPr lang="en-US" sz="3200" dirty="0"/>
              <a:t>3.2 Define the AWS global infrastructure</a:t>
            </a:r>
          </a:p>
          <a:p>
            <a:pPr lvl="1">
              <a:lnSpc>
                <a:spcPct val="100000"/>
              </a:lnSpc>
              <a:spcBef>
                <a:spcPts val="600"/>
              </a:spcBef>
            </a:pPr>
            <a:r>
              <a:rPr lang="en-US" sz="3200" dirty="0"/>
              <a:t>3.3 Identify the core AWS services</a:t>
            </a:r>
          </a:p>
          <a:p>
            <a:pPr lvl="1">
              <a:lnSpc>
                <a:spcPct val="100000"/>
              </a:lnSpc>
              <a:spcBef>
                <a:spcPts val="600"/>
              </a:spcBef>
            </a:pPr>
            <a:r>
              <a:rPr lang="en-US" sz="3200" dirty="0"/>
              <a:t>3.4 Identify resources for technology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147455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4: </a:t>
            </a:r>
            <a:r>
              <a:rPr lang="en-US" b="1" dirty="0">
                <a:solidFill>
                  <a:srgbClr val="C00000"/>
                </a:solidFill>
              </a:rPr>
              <a:t>Billing and Pricing</a:t>
            </a:r>
          </a:p>
          <a:p>
            <a:pPr lvl="1">
              <a:lnSpc>
                <a:spcPct val="100000"/>
              </a:lnSpc>
              <a:spcBef>
                <a:spcPts val="600"/>
              </a:spcBef>
            </a:pPr>
            <a:r>
              <a:rPr lang="en-US" sz="3200" dirty="0"/>
              <a:t>4.1 Compare and contrast the various pricing models for AWS</a:t>
            </a:r>
          </a:p>
          <a:p>
            <a:pPr lvl="1">
              <a:lnSpc>
                <a:spcPct val="100000"/>
              </a:lnSpc>
              <a:spcBef>
                <a:spcPts val="600"/>
              </a:spcBef>
            </a:pPr>
            <a:r>
              <a:rPr lang="en-US" sz="3200" dirty="0"/>
              <a:t>4.2 Recognize the various account structures in relation to</a:t>
            </a:r>
            <a:br>
              <a:rPr lang="en-US" sz="3200" dirty="0"/>
            </a:br>
            <a:r>
              <a:rPr lang="en-US" sz="3200" dirty="0"/>
              <a:t>       AWS billing and pricing</a:t>
            </a:r>
          </a:p>
          <a:p>
            <a:pPr lvl="1">
              <a:lnSpc>
                <a:spcPct val="100000"/>
              </a:lnSpc>
              <a:spcBef>
                <a:spcPts val="600"/>
              </a:spcBef>
            </a:pPr>
            <a:r>
              <a:rPr lang="en-US" sz="3200" dirty="0"/>
              <a:t>4.3 Identify resources available for billing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3544131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329400"/>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4040931" y="1804597"/>
            <a:ext cx="4110138" cy="4110138"/>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49440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1: Design </a:t>
            </a:r>
            <a:r>
              <a:rPr lang="en-US" sz="3600" b="1" dirty="0">
                <a:solidFill>
                  <a:srgbClr val="C00000"/>
                </a:solidFill>
              </a:rPr>
              <a:t>Resilient</a:t>
            </a:r>
            <a:r>
              <a:rPr lang="en-US" sz="3600" b="1" dirty="0"/>
              <a:t> Architectures</a:t>
            </a:r>
          </a:p>
          <a:p>
            <a:pPr lvl="1">
              <a:lnSpc>
                <a:spcPct val="100000"/>
              </a:lnSpc>
              <a:spcBef>
                <a:spcPts val="600"/>
              </a:spcBef>
              <a:spcAft>
                <a:spcPts val="600"/>
              </a:spcAft>
            </a:pPr>
            <a:r>
              <a:rPr lang="en-US" sz="3200" dirty="0"/>
              <a:t>1.1 Design a multi-tier architecture solution</a:t>
            </a:r>
          </a:p>
          <a:p>
            <a:pPr lvl="1">
              <a:lnSpc>
                <a:spcPct val="100000"/>
              </a:lnSpc>
              <a:spcBef>
                <a:spcPts val="600"/>
              </a:spcBef>
              <a:spcAft>
                <a:spcPts val="600"/>
              </a:spcAft>
            </a:pPr>
            <a:r>
              <a:rPr lang="en-US" sz="3200" dirty="0"/>
              <a:t>1.2 Design highly available and/or fault-tolerant architectures</a:t>
            </a:r>
          </a:p>
          <a:p>
            <a:pPr lvl="1">
              <a:lnSpc>
                <a:spcPct val="100000"/>
              </a:lnSpc>
              <a:spcBef>
                <a:spcPts val="600"/>
              </a:spcBef>
              <a:spcAft>
                <a:spcPts val="600"/>
              </a:spcAft>
            </a:pPr>
            <a:r>
              <a:rPr lang="en-US" sz="3200" dirty="0"/>
              <a:t>1.3 Design decoupling mechanisms using AWS services</a:t>
            </a:r>
          </a:p>
          <a:p>
            <a:pPr lvl="1">
              <a:lnSpc>
                <a:spcPct val="100000"/>
              </a:lnSpc>
              <a:spcBef>
                <a:spcPts val="600"/>
              </a:spcBef>
              <a:spcAft>
                <a:spcPts val="600"/>
              </a:spcAft>
            </a:pPr>
            <a:r>
              <a:rPr lang="en-US" sz="3200" dirty="0"/>
              <a:t>1.4 Choose appropriate resilient storage</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359798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2: Design </a:t>
            </a:r>
            <a:r>
              <a:rPr lang="en-US" sz="3600" b="1" dirty="0">
                <a:solidFill>
                  <a:srgbClr val="C00000"/>
                </a:solidFill>
              </a:rPr>
              <a:t>High-Performing</a:t>
            </a:r>
            <a:r>
              <a:rPr lang="en-US" sz="3600" b="1" dirty="0"/>
              <a:t> Architectures</a:t>
            </a:r>
          </a:p>
          <a:p>
            <a:pPr lvl="1">
              <a:lnSpc>
                <a:spcPct val="100000"/>
              </a:lnSpc>
              <a:spcBef>
                <a:spcPts val="600"/>
              </a:spcBef>
              <a:spcAft>
                <a:spcPts val="600"/>
              </a:spcAft>
            </a:pPr>
            <a:r>
              <a:rPr lang="en-US" dirty="0"/>
              <a:t>2.1 Identify elastic and scalable compute solutions for a workload</a:t>
            </a:r>
          </a:p>
          <a:p>
            <a:pPr lvl="1">
              <a:lnSpc>
                <a:spcPct val="100000"/>
              </a:lnSpc>
              <a:spcBef>
                <a:spcPts val="600"/>
              </a:spcBef>
              <a:spcAft>
                <a:spcPts val="600"/>
              </a:spcAft>
            </a:pPr>
            <a:r>
              <a:rPr lang="en-US" dirty="0"/>
              <a:t>2.2 Select high-performing and scalable storage solutions for a workload</a:t>
            </a:r>
          </a:p>
          <a:p>
            <a:pPr lvl="1">
              <a:lnSpc>
                <a:spcPct val="100000"/>
              </a:lnSpc>
              <a:spcBef>
                <a:spcPts val="600"/>
              </a:spcBef>
              <a:spcAft>
                <a:spcPts val="600"/>
              </a:spcAft>
            </a:pPr>
            <a:r>
              <a:rPr lang="en-US" dirty="0"/>
              <a:t>2.3 Select high-performing networking solutions for a workload</a:t>
            </a:r>
          </a:p>
          <a:p>
            <a:pPr lvl="1">
              <a:lnSpc>
                <a:spcPct val="100000"/>
              </a:lnSpc>
              <a:spcBef>
                <a:spcPts val="600"/>
              </a:spcBef>
              <a:spcAft>
                <a:spcPts val="600"/>
              </a:spcAft>
            </a:pPr>
            <a:r>
              <a:rPr lang="en-US" dirty="0"/>
              <a:t>2.4 Choose high-performing database solutions for a workload</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1863612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3: Design </a:t>
            </a:r>
            <a:r>
              <a:rPr lang="en-US" sz="3600" b="1" dirty="0">
                <a:solidFill>
                  <a:srgbClr val="C00000"/>
                </a:solidFill>
              </a:rPr>
              <a:t>Secure</a:t>
            </a:r>
            <a:r>
              <a:rPr lang="en-US" sz="3600" b="1" dirty="0"/>
              <a:t> Applications and Architectures</a:t>
            </a:r>
          </a:p>
          <a:p>
            <a:pPr lvl="1">
              <a:lnSpc>
                <a:spcPct val="100000"/>
              </a:lnSpc>
              <a:spcBef>
                <a:spcPts val="600"/>
              </a:spcBef>
              <a:spcAft>
                <a:spcPts val="600"/>
              </a:spcAft>
            </a:pPr>
            <a:r>
              <a:rPr lang="en-US" sz="3600" dirty="0"/>
              <a:t>3.1 Design secure access to AWS resources</a:t>
            </a:r>
          </a:p>
          <a:p>
            <a:pPr lvl="1">
              <a:lnSpc>
                <a:spcPct val="100000"/>
              </a:lnSpc>
              <a:spcBef>
                <a:spcPts val="600"/>
              </a:spcBef>
              <a:spcAft>
                <a:spcPts val="600"/>
              </a:spcAft>
            </a:pPr>
            <a:r>
              <a:rPr lang="en-US" sz="3600" dirty="0"/>
              <a:t>3.2 Design secure application tiers</a:t>
            </a:r>
          </a:p>
          <a:p>
            <a:pPr lvl="1">
              <a:lnSpc>
                <a:spcPct val="100000"/>
              </a:lnSpc>
              <a:spcBef>
                <a:spcPts val="600"/>
              </a:spcBef>
              <a:spcAft>
                <a:spcPts val="600"/>
              </a:spcAft>
            </a:pPr>
            <a:r>
              <a:rPr lang="en-US" sz="3600" dirty="0"/>
              <a:t>3.3 Select appropriate data security options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1983073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4: Design </a:t>
            </a:r>
            <a:r>
              <a:rPr lang="en-US" sz="3600" b="1" dirty="0">
                <a:solidFill>
                  <a:srgbClr val="C00000"/>
                </a:solidFill>
              </a:rPr>
              <a:t>Cost-Optimized</a:t>
            </a:r>
            <a:r>
              <a:rPr lang="en-US" sz="3600" b="1" dirty="0"/>
              <a:t> Architectures</a:t>
            </a:r>
          </a:p>
          <a:p>
            <a:pPr lvl="1">
              <a:lnSpc>
                <a:spcPct val="100000"/>
              </a:lnSpc>
              <a:spcBef>
                <a:spcPts val="600"/>
              </a:spcBef>
              <a:spcAft>
                <a:spcPts val="600"/>
              </a:spcAft>
            </a:pPr>
            <a:r>
              <a:rPr lang="en-US" sz="3300" dirty="0"/>
              <a:t>4.1 Identify cost-effective storage solutions</a:t>
            </a:r>
          </a:p>
          <a:p>
            <a:pPr lvl="1">
              <a:lnSpc>
                <a:spcPct val="100000"/>
              </a:lnSpc>
              <a:spcBef>
                <a:spcPts val="600"/>
              </a:spcBef>
              <a:spcAft>
                <a:spcPts val="600"/>
              </a:spcAft>
            </a:pPr>
            <a:r>
              <a:rPr lang="en-US" sz="3300" dirty="0"/>
              <a:t>4.2 Identify cost-effective compute and database services</a:t>
            </a:r>
          </a:p>
          <a:p>
            <a:pPr lvl="1">
              <a:lnSpc>
                <a:spcPct val="100000"/>
              </a:lnSpc>
              <a:spcBef>
                <a:spcPts val="600"/>
              </a:spcBef>
              <a:spcAft>
                <a:spcPts val="600"/>
              </a:spcAft>
            </a:pPr>
            <a:r>
              <a:rPr lang="en-US" sz="3300" dirty="0"/>
              <a:t>4.3 Design cost-optimized network architectures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1224060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EC2C-0AC2-FC4B-9BC3-321B726748F4}"/>
              </a:ext>
            </a:extLst>
          </p:cNvPr>
          <p:cNvSpPr>
            <a:spLocks noGrp="1"/>
          </p:cNvSpPr>
          <p:nvPr>
            <p:ph type="title"/>
          </p:nvPr>
        </p:nvSpPr>
        <p:spPr/>
        <p:txBody>
          <a:bodyPr>
            <a:normAutofit fontScale="90000"/>
          </a:bodyPr>
          <a:lstStyle/>
          <a:p>
            <a:r>
              <a:rPr lang="en-US" dirty="0"/>
              <a:t>AWS Certifications</a:t>
            </a:r>
            <a:br>
              <a:rPr lang="en-US" dirty="0"/>
            </a:br>
            <a:r>
              <a:rPr lang="en-US" dirty="0"/>
              <a:t>Exam Pricing</a:t>
            </a:r>
          </a:p>
        </p:txBody>
      </p:sp>
      <p:graphicFrame>
        <p:nvGraphicFramePr>
          <p:cNvPr id="5" name="Content Placeholder 4">
            <a:extLst>
              <a:ext uri="{FF2B5EF4-FFF2-40B4-BE49-F238E27FC236}">
                <a16:creationId xmlns:a16="http://schemas.microsoft.com/office/drawing/2014/main" id="{E28AFCFF-0E06-D045-A4BF-FD1FC01F42D4}"/>
              </a:ext>
            </a:extLst>
          </p:cNvPr>
          <p:cNvGraphicFramePr>
            <a:graphicFrameLocks noGrp="1"/>
          </p:cNvGraphicFramePr>
          <p:nvPr>
            <p:ph idx="1"/>
          </p:nvPr>
        </p:nvGraphicFramePr>
        <p:xfrm>
          <a:off x="1189344" y="1897733"/>
          <a:ext cx="9813311" cy="4227445"/>
        </p:xfrm>
        <a:graphic>
          <a:graphicData uri="http://schemas.openxmlformats.org/drawingml/2006/table">
            <a:tbl>
              <a:tblPr>
                <a:tableStyleId>{5C22544A-7EE6-4342-B048-85BDC9FD1C3A}</a:tableStyleId>
              </a:tblPr>
              <a:tblGrid>
                <a:gridCol w="5347626">
                  <a:extLst>
                    <a:ext uri="{9D8B030D-6E8A-4147-A177-3AD203B41FA5}">
                      <a16:colId xmlns:a16="http://schemas.microsoft.com/office/drawing/2014/main" val="1567730963"/>
                    </a:ext>
                  </a:extLst>
                </a:gridCol>
                <a:gridCol w="4465685">
                  <a:extLst>
                    <a:ext uri="{9D8B030D-6E8A-4147-A177-3AD203B41FA5}">
                      <a16:colId xmlns:a16="http://schemas.microsoft.com/office/drawing/2014/main" val="1085420121"/>
                    </a:ext>
                  </a:extLst>
                </a:gridCol>
              </a:tblGrid>
              <a:tr h="845489">
                <a:tc>
                  <a:txBody>
                    <a:bodyPr/>
                    <a:lstStyle/>
                    <a:p>
                      <a:pPr algn="ctr" fontAlgn="b"/>
                      <a:r>
                        <a:rPr lang="en-US" sz="3200" b="1" u="none" strike="noStrike" dirty="0">
                          <a:effectLst/>
                        </a:rPr>
                        <a:t>Exam Type</a:t>
                      </a:r>
                      <a:endParaRPr lang="en-US" sz="3200" b="1" i="0" u="none" strike="noStrike" dirty="0">
                        <a:solidFill>
                          <a:srgbClr val="333333"/>
                        </a:solidFill>
                        <a:effectLst/>
                        <a:latin typeface="Helvetica Neue" panose="02000503000000020004" pitchFamily="2" charset="0"/>
                      </a:endParaRPr>
                    </a:p>
                  </a:txBody>
                  <a:tcPr marL="9525" marR="9525" marT="76200" marB="76200" anchor="b">
                    <a:solidFill>
                      <a:schemeClr val="accent1">
                        <a:lumMod val="40000"/>
                        <a:lumOff val="60000"/>
                      </a:schemeClr>
                    </a:solidFill>
                  </a:tcPr>
                </a:tc>
                <a:tc>
                  <a:txBody>
                    <a:bodyPr/>
                    <a:lstStyle/>
                    <a:p>
                      <a:pPr algn="ctr" fontAlgn="b"/>
                      <a:r>
                        <a:rPr lang="en-US" sz="3200" b="1" u="none" strike="noStrike" dirty="0">
                          <a:effectLst/>
                        </a:rPr>
                        <a:t>Price in USD</a:t>
                      </a:r>
                      <a:endParaRPr lang="en-US" sz="3200" b="1" i="0" u="none" strike="noStrike" dirty="0">
                        <a:solidFill>
                          <a:srgbClr val="333333"/>
                        </a:solidFill>
                        <a:effectLst/>
                        <a:latin typeface="Helvetica Neue" panose="02000503000000020004" pitchFamily="2" charset="0"/>
                      </a:endParaRPr>
                    </a:p>
                  </a:txBody>
                  <a:tcPr marL="9525" marR="9525" marT="76200" marB="76200" anchor="b">
                    <a:solidFill>
                      <a:schemeClr val="accent1">
                        <a:lumMod val="40000"/>
                        <a:lumOff val="60000"/>
                      </a:schemeClr>
                    </a:solidFill>
                  </a:tcPr>
                </a:tc>
                <a:extLst>
                  <a:ext uri="{0D108BD9-81ED-4DB2-BD59-A6C34878D82A}">
                    <a16:rowId xmlns:a16="http://schemas.microsoft.com/office/drawing/2014/main" val="4063038246"/>
                  </a:ext>
                </a:extLst>
              </a:tr>
              <a:tr h="845489">
                <a:tc>
                  <a:txBody>
                    <a:bodyPr/>
                    <a:lstStyle/>
                    <a:p>
                      <a:pPr algn="ctr" fontAlgn="b"/>
                      <a:r>
                        <a:rPr lang="en-US" sz="3200" b="1" u="none" strike="noStrike" dirty="0">
                          <a:effectLst/>
                        </a:rPr>
                        <a:t>Foundational</a:t>
                      </a:r>
                      <a:endParaRPr lang="en-US" sz="3200" b="1" i="0" u="none" strike="noStrike" dirty="0">
                        <a:solidFill>
                          <a:srgbClr val="333333"/>
                        </a:solidFill>
                        <a:effectLst/>
                        <a:latin typeface="Helvetica Neue" panose="02000503000000020004" pitchFamily="2" charset="0"/>
                      </a:endParaRPr>
                    </a:p>
                  </a:txBody>
                  <a:tcPr marL="9525" marR="9525" marT="76200" marB="76200" anchor="b"/>
                </a:tc>
                <a:tc>
                  <a:txBody>
                    <a:bodyPr/>
                    <a:lstStyle/>
                    <a:p>
                      <a:pPr algn="ctr" fontAlgn="b"/>
                      <a:r>
                        <a:rPr lang="en-US" sz="3200" u="none" strike="noStrike" dirty="0">
                          <a:effectLst/>
                        </a:rPr>
                        <a:t>$100 </a:t>
                      </a:r>
                      <a:endParaRPr lang="en-US" sz="3200" b="0" i="0" u="none" strike="noStrike" dirty="0">
                        <a:solidFill>
                          <a:srgbClr val="333333"/>
                        </a:solidFill>
                        <a:effectLst/>
                        <a:latin typeface="Helvetica Neue" panose="02000503000000020004" pitchFamily="2" charset="0"/>
                      </a:endParaRPr>
                    </a:p>
                  </a:txBody>
                  <a:tcPr marL="9525" marR="9525" marT="76200" marB="76200" anchor="b"/>
                </a:tc>
                <a:extLst>
                  <a:ext uri="{0D108BD9-81ED-4DB2-BD59-A6C34878D82A}">
                    <a16:rowId xmlns:a16="http://schemas.microsoft.com/office/drawing/2014/main" val="2069034271"/>
                  </a:ext>
                </a:extLst>
              </a:tr>
              <a:tr h="845489">
                <a:tc>
                  <a:txBody>
                    <a:bodyPr/>
                    <a:lstStyle/>
                    <a:p>
                      <a:pPr algn="ctr" fontAlgn="b"/>
                      <a:r>
                        <a:rPr lang="en-US" sz="3200" b="1" u="none" strike="noStrike" dirty="0">
                          <a:effectLst/>
                        </a:rPr>
                        <a:t>Associate</a:t>
                      </a:r>
                      <a:endParaRPr lang="en-US" sz="3200" b="1" i="0" u="none" strike="noStrike" dirty="0">
                        <a:solidFill>
                          <a:srgbClr val="333333"/>
                        </a:solidFill>
                        <a:effectLst/>
                        <a:latin typeface="Helvetica Neue" panose="02000503000000020004" pitchFamily="2" charset="0"/>
                      </a:endParaRPr>
                    </a:p>
                  </a:txBody>
                  <a:tcPr marL="9525" marR="9525" marT="76200" marB="76200" anchor="b"/>
                </a:tc>
                <a:tc>
                  <a:txBody>
                    <a:bodyPr/>
                    <a:lstStyle/>
                    <a:p>
                      <a:pPr algn="ctr" fontAlgn="b"/>
                      <a:r>
                        <a:rPr lang="en-US" sz="3200" u="none" strike="noStrike" dirty="0">
                          <a:effectLst/>
                        </a:rPr>
                        <a:t>$150 </a:t>
                      </a:r>
                      <a:endParaRPr lang="en-US" sz="3200" b="0" i="0" u="none" strike="noStrike" dirty="0">
                        <a:solidFill>
                          <a:srgbClr val="333333"/>
                        </a:solidFill>
                        <a:effectLst/>
                        <a:latin typeface="Helvetica Neue" panose="02000503000000020004" pitchFamily="2" charset="0"/>
                      </a:endParaRPr>
                    </a:p>
                  </a:txBody>
                  <a:tcPr marL="9525" marR="9525" marT="76200" marB="76200" anchor="b"/>
                </a:tc>
                <a:extLst>
                  <a:ext uri="{0D108BD9-81ED-4DB2-BD59-A6C34878D82A}">
                    <a16:rowId xmlns:a16="http://schemas.microsoft.com/office/drawing/2014/main" val="3754265284"/>
                  </a:ext>
                </a:extLst>
              </a:tr>
              <a:tr h="845489">
                <a:tc>
                  <a:txBody>
                    <a:bodyPr/>
                    <a:lstStyle/>
                    <a:p>
                      <a:pPr algn="ctr" fontAlgn="b"/>
                      <a:r>
                        <a:rPr lang="en-US" sz="3200" b="1" u="none" strike="noStrike" dirty="0">
                          <a:effectLst/>
                        </a:rPr>
                        <a:t>Professional</a:t>
                      </a:r>
                      <a:endParaRPr lang="en-US" sz="3200" b="1" i="0" u="none" strike="noStrike" dirty="0">
                        <a:solidFill>
                          <a:srgbClr val="333333"/>
                        </a:solidFill>
                        <a:effectLst/>
                        <a:latin typeface="Helvetica Neue" panose="02000503000000020004" pitchFamily="2" charset="0"/>
                      </a:endParaRPr>
                    </a:p>
                  </a:txBody>
                  <a:tcPr marL="9525" marR="9525" marT="76200" marB="76200" anchor="b"/>
                </a:tc>
                <a:tc>
                  <a:txBody>
                    <a:bodyPr/>
                    <a:lstStyle/>
                    <a:p>
                      <a:pPr algn="ctr" fontAlgn="b"/>
                      <a:r>
                        <a:rPr lang="en-US" sz="3200" u="none" strike="noStrike" dirty="0">
                          <a:effectLst/>
                        </a:rPr>
                        <a:t>$300 </a:t>
                      </a:r>
                      <a:endParaRPr lang="en-US" sz="3200" b="0" i="0" u="none" strike="noStrike" dirty="0">
                        <a:solidFill>
                          <a:srgbClr val="333333"/>
                        </a:solidFill>
                        <a:effectLst/>
                        <a:latin typeface="Helvetica Neue" panose="02000503000000020004" pitchFamily="2" charset="0"/>
                      </a:endParaRPr>
                    </a:p>
                  </a:txBody>
                  <a:tcPr marL="9525" marR="9525" marT="76200" marB="76200" anchor="b"/>
                </a:tc>
                <a:extLst>
                  <a:ext uri="{0D108BD9-81ED-4DB2-BD59-A6C34878D82A}">
                    <a16:rowId xmlns:a16="http://schemas.microsoft.com/office/drawing/2014/main" val="3968498502"/>
                  </a:ext>
                </a:extLst>
              </a:tr>
              <a:tr h="845489">
                <a:tc>
                  <a:txBody>
                    <a:bodyPr/>
                    <a:lstStyle/>
                    <a:p>
                      <a:pPr algn="ctr" fontAlgn="b"/>
                      <a:r>
                        <a:rPr lang="en-US" sz="3200" b="1" u="none" strike="noStrike" dirty="0">
                          <a:effectLst/>
                        </a:rPr>
                        <a:t>Specialty</a:t>
                      </a:r>
                      <a:endParaRPr lang="en-US" sz="3200" b="1" i="0" u="none" strike="noStrike" dirty="0">
                        <a:solidFill>
                          <a:srgbClr val="333333"/>
                        </a:solidFill>
                        <a:effectLst/>
                        <a:latin typeface="Helvetica Neue" panose="02000503000000020004" pitchFamily="2" charset="0"/>
                      </a:endParaRPr>
                    </a:p>
                  </a:txBody>
                  <a:tcPr marL="9525" marR="9525" marT="76200" marB="76200" anchor="b"/>
                </a:tc>
                <a:tc>
                  <a:txBody>
                    <a:bodyPr/>
                    <a:lstStyle/>
                    <a:p>
                      <a:pPr algn="ctr" fontAlgn="b"/>
                      <a:r>
                        <a:rPr lang="en-US" sz="3200" u="none" strike="noStrike" dirty="0">
                          <a:effectLst/>
                        </a:rPr>
                        <a:t>$300 </a:t>
                      </a:r>
                      <a:endParaRPr lang="en-US" sz="3200" b="0" i="0" u="none" strike="noStrike" dirty="0">
                        <a:solidFill>
                          <a:srgbClr val="333333"/>
                        </a:solidFill>
                        <a:effectLst/>
                        <a:latin typeface="Helvetica Neue" panose="02000503000000020004" pitchFamily="2" charset="0"/>
                      </a:endParaRPr>
                    </a:p>
                  </a:txBody>
                  <a:tcPr marL="9525" marR="9525" marT="76200" marB="76200" anchor="b"/>
                </a:tc>
                <a:extLst>
                  <a:ext uri="{0D108BD9-81ED-4DB2-BD59-A6C34878D82A}">
                    <a16:rowId xmlns:a16="http://schemas.microsoft.com/office/drawing/2014/main" val="1769056487"/>
                  </a:ext>
                </a:extLst>
              </a:tr>
            </a:tbl>
          </a:graphicData>
        </a:graphic>
      </p:graphicFrame>
      <p:sp>
        <p:nvSpPr>
          <p:cNvPr id="4" name="Slide Number Placeholder 3">
            <a:extLst>
              <a:ext uri="{FF2B5EF4-FFF2-40B4-BE49-F238E27FC236}">
                <a16:creationId xmlns:a16="http://schemas.microsoft.com/office/drawing/2014/main" id="{C020000C-B95F-7A40-A7AC-2E049F9CB9CC}"/>
              </a:ext>
            </a:extLst>
          </p:cNvPr>
          <p:cNvSpPr>
            <a:spLocks noGrp="1"/>
          </p:cNvSpPr>
          <p:nvPr>
            <p:ph type="sldNum" sz="quarter" idx="12"/>
          </p:nvPr>
        </p:nvSpPr>
        <p:spPr/>
        <p:txBody>
          <a:bodyPr/>
          <a:lstStyle/>
          <a:p>
            <a:fld id="{5D6FF71F-CF6A-4C46-8F9B-61D49EEA70E3}" type="slidenum">
              <a:rPr lang="en-US" smtClean="0"/>
              <a:t>59</a:t>
            </a:fld>
            <a:endParaRPr lang="en-US"/>
          </a:p>
        </p:txBody>
      </p:sp>
      <p:pic>
        <p:nvPicPr>
          <p:cNvPr id="6" name="Picture 5">
            <a:extLst>
              <a:ext uri="{FF2B5EF4-FFF2-40B4-BE49-F238E27FC236}">
                <a16:creationId xmlns:a16="http://schemas.microsoft.com/office/drawing/2014/main" id="{ACB7F291-2F20-984B-9F4D-F697E7BD4511}"/>
              </a:ext>
            </a:extLst>
          </p:cNvPr>
          <p:cNvPicPr>
            <a:picLocks noChangeAspect="1"/>
          </p:cNvPicPr>
          <p:nvPr/>
        </p:nvPicPr>
        <p:blipFill>
          <a:blip r:embed="rId2"/>
          <a:stretch>
            <a:fillRect/>
          </a:stretch>
        </p:blipFill>
        <p:spPr>
          <a:xfrm>
            <a:off x="104923" y="76248"/>
            <a:ext cx="1241563" cy="742028"/>
          </a:xfrm>
          <a:prstGeom prst="rect">
            <a:avLst/>
          </a:prstGeom>
        </p:spPr>
      </p:pic>
    </p:spTree>
    <p:extLst>
      <p:ext uri="{BB962C8B-B14F-4D97-AF65-F5344CB8AC3E}">
        <p14:creationId xmlns:p14="http://schemas.microsoft.com/office/powerpoint/2010/main" val="74898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6</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Database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3EDCD9FC-DEBD-EE4F-BC25-49AC702A3586}"/>
              </a:ext>
            </a:extLst>
          </p:cNvPr>
          <p:cNvPicPr>
            <a:picLocks noChangeAspect="1"/>
          </p:cNvPicPr>
          <p:nvPr/>
        </p:nvPicPr>
        <p:blipFill>
          <a:blip r:embed="rId4"/>
          <a:stretch>
            <a:fillRect/>
          </a:stretch>
        </p:blipFill>
        <p:spPr>
          <a:xfrm>
            <a:off x="0" y="1328577"/>
            <a:ext cx="12192000" cy="5112774"/>
          </a:xfrm>
          <a:prstGeom prst="rect">
            <a:avLst/>
          </a:prstGeom>
        </p:spPr>
      </p:pic>
      <p:sp>
        <p:nvSpPr>
          <p:cNvPr id="11" name="Rectangle 10">
            <a:extLst>
              <a:ext uri="{FF2B5EF4-FFF2-40B4-BE49-F238E27FC236}">
                <a16:creationId xmlns:a16="http://schemas.microsoft.com/office/drawing/2014/main" id="{813C665E-2CB9-3041-8D34-AC655EBDA9C0}"/>
              </a:ext>
            </a:extLst>
          </p:cNvPr>
          <p:cNvSpPr/>
          <p:nvPr/>
        </p:nvSpPr>
        <p:spPr>
          <a:xfrm>
            <a:off x="10515598" y="1264395"/>
            <a:ext cx="1451113" cy="1170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15D147B-0C9C-BC4E-93A2-7419FF124DE0}"/>
              </a:ext>
            </a:extLst>
          </p:cNvPr>
          <p:cNvSpPr/>
          <p:nvPr/>
        </p:nvSpPr>
        <p:spPr>
          <a:xfrm>
            <a:off x="8094981" y="1371230"/>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120A59B-FEAC-1B42-82C0-67FF1F7D19FF}"/>
              </a:ext>
            </a:extLst>
          </p:cNvPr>
          <p:cNvSpPr/>
          <p:nvPr/>
        </p:nvSpPr>
        <p:spPr>
          <a:xfrm>
            <a:off x="85240" y="2587239"/>
            <a:ext cx="3566550" cy="71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8F7D2-9B4F-2341-8122-014C23817D0D}"/>
              </a:ext>
            </a:extLst>
          </p:cNvPr>
          <p:cNvSpPr/>
          <p:nvPr/>
        </p:nvSpPr>
        <p:spPr>
          <a:xfrm>
            <a:off x="99139" y="1325051"/>
            <a:ext cx="73584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486CCCE-2C3A-F041-96E2-F707FC0648F7}"/>
              </a:ext>
            </a:extLst>
          </p:cNvPr>
          <p:cNvSpPr/>
          <p:nvPr/>
        </p:nvSpPr>
        <p:spPr>
          <a:xfrm>
            <a:off x="85240" y="3779398"/>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4AC4EB6-A9DB-CE42-8427-40D2BAC66B0F}"/>
              </a:ext>
            </a:extLst>
          </p:cNvPr>
          <p:cNvSpPr/>
          <p:nvPr/>
        </p:nvSpPr>
        <p:spPr>
          <a:xfrm>
            <a:off x="99139" y="5806533"/>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35EAD34-6BD7-9244-8463-71FCD966E946}"/>
              </a:ext>
            </a:extLst>
          </p:cNvPr>
          <p:cNvSpPr/>
          <p:nvPr/>
        </p:nvSpPr>
        <p:spPr>
          <a:xfrm>
            <a:off x="4312724" y="474911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C55D97D-5BC5-534F-A1C3-12F752DA5D3B}"/>
              </a:ext>
            </a:extLst>
          </p:cNvPr>
          <p:cNvSpPr/>
          <p:nvPr/>
        </p:nvSpPr>
        <p:spPr>
          <a:xfrm>
            <a:off x="4312724" y="262008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075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09D37C-77CE-D24A-92C5-504F9FE3F94E}"/>
              </a:ext>
            </a:extLst>
          </p:cNvPr>
          <p:cNvSpPr>
            <a:spLocks noGrp="1"/>
          </p:cNvSpPr>
          <p:nvPr>
            <p:ph type="sldNum" sz="quarter" idx="12"/>
          </p:nvPr>
        </p:nvSpPr>
        <p:spPr/>
        <p:txBody>
          <a:bodyPr/>
          <a:lstStyle/>
          <a:p>
            <a:fld id="{5D6FF71F-CF6A-4C46-8F9B-61D49EEA70E3}" type="slidenum">
              <a:rPr lang="en-US" smtClean="0"/>
              <a:t>60</a:t>
            </a:fld>
            <a:endParaRPr lang="en-US"/>
          </a:p>
        </p:txBody>
      </p:sp>
      <p:pic>
        <p:nvPicPr>
          <p:cNvPr id="5" name="Picture 4">
            <a:extLst>
              <a:ext uri="{FF2B5EF4-FFF2-40B4-BE49-F238E27FC236}">
                <a16:creationId xmlns:a16="http://schemas.microsoft.com/office/drawing/2014/main" id="{F0F92FBC-CBB2-BE43-B88F-C843F579F4AA}"/>
              </a:ext>
            </a:extLst>
          </p:cNvPr>
          <p:cNvPicPr>
            <a:picLocks noChangeAspect="1"/>
          </p:cNvPicPr>
          <p:nvPr/>
        </p:nvPicPr>
        <p:blipFill>
          <a:blip r:embed="rId2"/>
          <a:stretch>
            <a:fillRect/>
          </a:stretch>
        </p:blipFill>
        <p:spPr>
          <a:xfrm>
            <a:off x="2933890" y="394915"/>
            <a:ext cx="5520998" cy="5520998"/>
          </a:xfrm>
          <a:prstGeom prst="rect">
            <a:avLst/>
          </a:prstGeom>
        </p:spPr>
      </p:pic>
      <p:sp>
        <p:nvSpPr>
          <p:cNvPr id="7" name="TextBox 6">
            <a:extLst>
              <a:ext uri="{FF2B5EF4-FFF2-40B4-BE49-F238E27FC236}">
                <a16:creationId xmlns:a16="http://schemas.microsoft.com/office/drawing/2014/main" id="{4882C90A-964D-5C4A-8FC6-30655598A88E}"/>
              </a:ext>
            </a:extLst>
          </p:cNvPr>
          <p:cNvSpPr txBox="1"/>
          <p:nvPr/>
        </p:nvSpPr>
        <p:spPr>
          <a:xfrm>
            <a:off x="1166191" y="5915913"/>
            <a:ext cx="8839200" cy="830997"/>
          </a:xfrm>
          <a:prstGeom prst="rect">
            <a:avLst/>
          </a:prstGeom>
          <a:noFill/>
        </p:spPr>
        <p:txBody>
          <a:bodyPr wrap="square">
            <a:spAutoFit/>
          </a:bodyPr>
          <a:lstStyle/>
          <a:p>
            <a:pPr algn="ctr"/>
            <a:r>
              <a:rPr lang="en-US" sz="2400" b="1" dirty="0"/>
              <a:t>AWS Certified Security – Specialty </a:t>
            </a:r>
            <a:br>
              <a:rPr lang="en-US" sz="2400" dirty="0"/>
            </a:br>
            <a:r>
              <a:rPr lang="en-US" sz="2400" dirty="0"/>
              <a:t>validates expertise in securing data and workloads in the AWS Cloud</a:t>
            </a:r>
          </a:p>
        </p:txBody>
      </p:sp>
    </p:spTree>
    <p:extLst>
      <p:ext uri="{BB962C8B-B14F-4D97-AF65-F5344CB8AC3E}">
        <p14:creationId xmlns:p14="http://schemas.microsoft.com/office/powerpoint/2010/main" val="1513608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p:txBody>
          <a:bodyPr>
            <a:normAutofit/>
          </a:bodyPr>
          <a:lstStyle/>
          <a:p>
            <a:r>
              <a:rPr lang="en-US" dirty="0"/>
              <a:t>AWS Certified Security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34389" y="1584187"/>
            <a:ext cx="11222181" cy="4816614"/>
          </a:xfrm>
        </p:spPr>
        <p:txBody>
          <a:bodyPr>
            <a:noAutofit/>
          </a:bodyPr>
          <a:lstStyle/>
          <a:p>
            <a:pPr>
              <a:lnSpc>
                <a:spcPct val="120000"/>
              </a:lnSpc>
              <a:spcAft>
                <a:spcPts val="600"/>
              </a:spcAft>
            </a:pPr>
            <a:r>
              <a:rPr lang="en-US" sz="2200" b="0" dirty="0"/>
              <a:t>AWS Certified Security – Specialty is intended for individuals who perform a security role and have at least two years of hands-on experience securing AWS workloads.</a:t>
            </a:r>
          </a:p>
          <a:p>
            <a:pPr lvl="1">
              <a:lnSpc>
                <a:spcPct val="120000"/>
              </a:lnSpc>
              <a:spcAft>
                <a:spcPts val="600"/>
              </a:spcAft>
            </a:pPr>
            <a:r>
              <a:rPr lang="en-US" sz="1600" b="0" dirty="0"/>
              <a:t>Five years of IT security experience in designing and implementing security solutions and at least two years of hands-on experience in securing AWS workloads</a:t>
            </a:r>
          </a:p>
          <a:p>
            <a:pPr lvl="1">
              <a:lnSpc>
                <a:spcPct val="120000"/>
              </a:lnSpc>
              <a:spcAft>
                <a:spcPts val="600"/>
              </a:spcAft>
            </a:pPr>
            <a:r>
              <a:rPr lang="en-US" sz="1600" b="0" dirty="0"/>
              <a:t>Working knowledge of AWS security services and features of services to provide a secure production environment and an understanding of security operations and risks</a:t>
            </a:r>
          </a:p>
          <a:p>
            <a:pPr lvl="1">
              <a:lnSpc>
                <a:spcPct val="120000"/>
              </a:lnSpc>
              <a:spcAft>
                <a:spcPts val="600"/>
              </a:spcAft>
            </a:pPr>
            <a:r>
              <a:rPr lang="en-US" sz="1600" b="0" dirty="0"/>
              <a:t>Knowledge of the AWS shared responsibility model and its application; security controls for workloads on AWS; logging and monitoring strategies; cloud security threat models; patch management and security automation; ways to enhance AWS security services with third-party tools and services; and disaster recovery controls, including BCP and backups, encryption, access control, and data retention</a:t>
            </a:r>
          </a:p>
          <a:p>
            <a:pPr lvl="1">
              <a:lnSpc>
                <a:spcPct val="120000"/>
              </a:lnSpc>
              <a:spcAft>
                <a:spcPts val="600"/>
              </a:spcAft>
            </a:pPr>
            <a:r>
              <a:rPr lang="en-US" sz="1600" b="0" dirty="0"/>
              <a:t>Understanding of specialized data classifications and AWS data protection mechanisms, data-encryption methods and AWS mechanisms to implement them, and secure internet protocols and AWS mechanisms to implement them</a:t>
            </a:r>
          </a:p>
          <a:p>
            <a:pPr lvl="1">
              <a:lnSpc>
                <a:spcPct val="120000"/>
              </a:lnSpc>
              <a:spcAft>
                <a:spcPts val="600"/>
              </a:spcAft>
            </a:pPr>
            <a:r>
              <a:rPr lang="en-US" sz="1600" b="0" dirty="0"/>
              <a:t>Ability to make tradeoff decisions with regard to cost, security, and deployment complexity to meet a set of application requirements</a:t>
            </a:r>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61</a:t>
            </a:fld>
            <a:endParaRPr lang="en-US"/>
          </a:p>
        </p:txBody>
      </p:sp>
      <p:pic>
        <p:nvPicPr>
          <p:cNvPr id="6" name="Picture 5">
            <a:extLst>
              <a:ext uri="{FF2B5EF4-FFF2-40B4-BE49-F238E27FC236}">
                <a16:creationId xmlns:a16="http://schemas.microsoft.com/office/drawing/2014/main" id="{E13518E9-DBCA-B44E-9656-434DFED22000}"/>
              </a:ext>
            </a:extLst>
          </p:cNvPr>
          <p:cNvPicPr>
            <a:picLocks noChangeAspect="1"/>
          </p:cNvPicPr>
          <p:nvPr/>
        </p:nvPicPr>
        <p:blipFill>
          <a:blip r:embed="rId2"/>
          <a:stretch>
            <a:fillRect/>
          </a:stretch>
        </p:blipFill>
        <p:spPr>
          <a:xfrm>
            <a:off x="142838" y="78528"/>
            <a:ext cx="1438714" cy="1438714"/>
          </a:xfrm>
          <a:prstGeom prst="rect">
            <a:avLst/>
          </a:prstGeom>
        </p:spPr>
      </p:pic>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3"/>
              </a:rPr>
              <a:t>https://aws.amazon.com/certification/certified-security-specialty</a:t>
            </a:r>
            <a:endParaRPr lang="en-US" sz="1200" dirty="0"/>
          </a:p>
        </p:txBody>
      </p:sp>
    </p:spTree>
    <p:extLst>
      <p:ext uri="{BB962C8B-B14F-4D97-AF65-F5344CB8AC3E}">
        <p14:creationId xmlns:p14="http://schemas.microsoft.com/office/powerpoint/2010/main" val="3893680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F49B-495F-5646-BA6A-855FA37525FF}"/>
              </a:ext>
            </a:extLst>
          </p:cNvPr>
          <p:cNvSpPr>
            <a:spLocks noGrp="1"/>
          </p:cNvSpPr>
          <p:nvPr>
            <p:ph type="title"/>
          </p:nvPr>
        </p:nvSpPr>
        <p:spPr/>
        <p:txBody>
          <a:bodyPr>
            <a:normAutofit/>
          </a:bodyPr>
          <a:lstStyle/>
          <a:p>
            <a:r>
              <a:rPr lang="en-US" dirty="0"/>
              <a:t>AWS Certified Security - Specialty</a:t>
            </a:r>
          </a:p>
        </p:txBody>
      </p:sp>
      <p:sp>
        <p:nvSpPr>
          <p:cNvPr id="3" name="Content Placeholder 2">
            <a:extLst>
              <a:ext uri="{FF2B5EF4-FFF2-40B4-BE49-F238E27FC236}">
                <a16:creationId xmlns:a16="http://schemas.microsoft.com/office/drawing/2014/main" id="{B38514EF-8D52-3641-A3B2-8E7B03D3E01F}"/>
              </a:ext>
            </a:extLst>
          </p:cNvPr>
          <p:cNvSpPr>
            <a:spLocks noGrp="1"/>
          </p:cNvSpPr>
          <p:nvPr>
            <p:ph idx="1"/>
          </p:nvPr>
        </p:nvSpPr>
        <p:spPr>
          <a:xfrm>
            <a:off x="534389" y="1584187"/>
            <a:ext cx="11222181" cy="4816614"/>
          </a:xfrm>
        </p:spPr>
        <p:txBody>
          <a:bodyPr>
            <a:noAutofit/>
          </a:bodyPr>
          <a:lstStyle/>
          <a:p>
            <a:pPr>
              <a:lnSpc>
                <a:spcPct val="120000"/>
              </a:lnSpc>
              <a:spcAft>
                <a:spcPts val="600"/>
              </a:spcAft>
            </a:pPr>
            <a:r>
              <a:rPr lang="en-US" sz="2200" b="0" dirty="0"/>
              <a:t>AWS Certified Security – Specialty </a:t>
            </a:r>
            <a:r>
              <a:rPr lang="zh-TW" altLang="en-US" sz="2200" b="0" dirty="0"/>
              <a:t>適用於曾擔任安全角色而且至少兩年保護 </a:t>
            </a:r>
            <a:r>
              <a:rPr lang="en-US" sz="2200" b="0" dirty="0"/>
              <a:t>AWS </a:t>
            </a:r>
            <a:r>
              <a:rPr lang="zh-TW" altLang="en-US" sz="2200" b="0" dirty="0"/>
              <a:t>工作負載實務經驗的個人。</a:t>
            </a:r>
            <a:endParaRPr lang="en-US" altLang="zh-TW" sz="2200" b="0" dirty="0"/>
          </a:p>
          <a:p>
            <a:pPr lvl="1">
              <a:lnSpc>
                <a:spcPct val="120000"/>
              </a:lnSpc>
              <a:spcAft>
                <a:spcPts val="600"/>
              </a:spcAft>
            </a:pPr>
            <a:r>
              <a:rPr lang="zh-TW" altLang="en-US" sz="2000" b="0" dirty="0"/>
              <a:t>具備五年的安全解決方案設計與實作相關 </a:t>
            </a:r>
            <a:r>
              <a:rPr lang="en-US" sz="2000" b="0" dirty="0"/>
              <a:t>IT </a:t>
            </a:r>
            <a:r>
              <a:rPr lang="zh-TW" altLang="en-US" sz="2000" b="0" dirty="0"/>
              <a:t>安全工作經驗，以及至少兩年的 </a:t>
            </a:r>
            <a:r>
              <a:rPr lang="en-US" sz="2000" b="0" dirty="0"/>
              <a:t>AWS </a:t>
            </a:r>
            <a:r>
              <a:rPr lang="zh-TW" altLang="en-US" sz="2000" b="0" dirty="0"/>
              <a:t>工作負載安全保護實務經驗。</a:t>
            </a:r>
          </a:p>
          <a:p>
            <a:pPr lvl="1">
              <a:lnSpc>
                <a:spcPct val="120000"/>
              </a:lnSpc>
              <a:spcAft>
                <a:spcPts val="600"/>
              </a:spcAft>
            </a:pPr>
            <a:r>
              <a:rPr lang="zh-TW" altLang="en-US" sz="2000" b="0" dirty="0"/>
              <a:t>具有 </a:t>
            </a:r>
            <a:r>
              <a:rPr lang="en-US" sz="2000" b="0" dirty="0"/>
              <a:t>AWS </a:t>
            </a:r>
            <a:r>
              <a:rPr lang="zh-TW" altLang="en-US" sz="2000" b="0" dirty="0"/>
              <a:t>安全服務和服務功能的工作知識，可提供安全的生產環境且理解安全作業和風險</a:t>
            </a:r>
          </a:p>
          <a:p>
            <a:pPr lvl="1">
              <a:lnSpc>
                <a:spcPct val="120000"/>
              </a:lnSpc>
              <a:spcAft>
                <a:spcPts val="600"/>
              </a:spcAft>
            </a:pPr>
            <a:r>
              <a:rPr lang="zh-TW" altLang="en-US" sz="2000" b="0" dirty="0"/>
              <a:t>了解 </a:t>
            </a:r>
            <a:r>
              <a:rPr lang="en-US" sz="2000" b="0" dirty="0"/>
              <a:t>AWS </a:t>
            </a:r>
            <a:r>
              <a:rPr lang="zh-TW" altLang="en-US" sz="2000" b="0" dirty="0"/>
              <a:t>共同的責任模型及其應用；</a:t>
            </a:r>
            <a:r>
              <a:rPr lang="en-US" sz="2000" b="0" dirty="0"/>
              <a:t>AWS </a:t>
            </a:r>
            <a:r>
              <a:rPr lang="zh-TW" altLang="en-US" sz="2000" b="0" dirty="0"/>
              <a:t>上工作負載的安全控制；日誌記錄和監控策略；雲端安全威脅模型；修補程式管理和安全自動化；使用第三方工具和服務增強 </a:t>
            </a:r>
            <a:r>
              <a:rPr lang="en-US" sz="2000" b="0" dirty="0"/>
              <a:t>AWS </a:t>
            </a:r>
            <a:r>
              <a:rPr lang="zh-TW" altLang="en-US" sz="2000" b="0" dirty="0"/>
              <a:t>安全服務的方法；以及災難復原控制，包括 </a:t>
            </a:r>
            <a:r>
              <a:rPr lang="en-US" sz="2000" b="0" dirty="0"/>
              <a:t>BCP </a:t>
            </a:r>
            <a:r>
              <a:rPr lang="zh-TW" altLang="en-US" sz="2000" b="0" dirty="0"/>
              <a:t>和備份、加密、存取控制和資料保留</a:t>
            </a:r>
          </a:p>
          <a:p>
            <a:pPr lvl="1">
              <a:lnSpc>
                <a:spcPct val="120000"/>
              </a:lnSpc>
              <a:spcAft>
                <a:spcPts val="600"/>
              </a:spcAft>
            </a:pPr>
            <a:r>
              <a:rPr lang="zh-TW" altLang="en-US" sz="2000" b="0" dirty="0"/>
              <a:t>了解專門的資料分類和 </a:t>
            </a:r>
            <a:r>
              <a:rPr lang="en-US" sz="2000" b="0" dirty="0"/>
              <a:t>AWS </a:t>
            </a:r>
            <a:r>
              <a:rPr lang="zh-TW" altLang="en-US" sz="2000" b="0" dirty="0"/>
              <a:t>資料保護機制、資料加密方法和實施它們的 </a:t>
            </a:r>
            <a:r>
              <a:rPr lang="en-US" sz="2000" b="0" dirty="0"/>
              <a:t>AWS </a:t>
            </a:r>
            <a:r>
              <a:rPr lang="zh-TW" altLang="en-US" sz="2000" b="0" dirty="0"/>
              <a:t>機制，以及安全的網際網路通訊協定和實作它們的 </a:t>
            </a:r>
            <a:r>
              <a:rPr lang="en-US" sz="2000" b="0" dirty="0"/>
              <a:t>AWS </a:t>
            </a:r>
            <a:r>
              <a:rPr lang="zh-TW" altLang="en-US" sz="2000" b="0" dirty="0"/>
              <a:t>機制</a:t>
            </a:r>
          </a:p>
          <a:p>
            <a:pPr lvl="1">
              <a:lnSpc>
                <a:spcPct val="120000"/>
              </a:lnSpc>
              <a:spcAft>
                <a:spcPts val="600"/>
              </a:spcAft>
            </a:pPr>
            <a:r>
              <a:rPr lang="zh-TW" altLang="en-US" sz="2000" b="0" dirty="0"/>
              <a:t>能夠根據成本、安全性和部署複雜性做出權衡的決策，滿足一組應用程式需求</a:t>
            </a:r>
            <a:endParaRPr lang="en-US" sz="2000" b="0" dirty="0"/>
          </a:p>
        </p:txBody>
      </p:sp>
      <p:sp>
        <p:nvSpPr>
          <p:cNvPr id="4" name="Slide Number Placeholder 3">
            <a:extLst>
              <a:ext uri="{FF2B5EF4-FFF2-40B4-BE49-F238E27FC236}">
                <a16:creationId xmlns:a16="http://schemas.microsoft.com/office/drawing/2014/main" id="{97142EC7-213C-914C-A99C-90C3D98BD2A6}"/>
              </a:ext>
            </a:extLst>
          </p:cNvPr>
          <p:cNvSpPr>
            <a:spLocks noGrp="1"/>
          </p:cNvSpPr>
          <p:nvPr>
            <p:ph type="sldNum" sz="quarter" idx="12"/>
          </p:nvPr>
        </p:nvSpPr>
        <p:spPr/>
        <p:txBody>
          <a:bodyPr/>
          <a:lstStyle/>
          <a:p>
            <a:fld id="{5D6FF71F-CF6A-4C46-8F9B-61D49EEA70E3}" type="slidenum">
              <a:rPr lang="en-US" smtClean="0"/>
              <a:t>62</a:t>
            </a:fld>
            <a:endParaRPr lang="en-US"/>
          </a:p>
        </p:txBody>
      </p:sp>
      <p:pic>
        <p:nvPicPr>
          <p:cNvPr id="6" name="Picture 5">
            <a:extLst>
              <a:ext uri="{FF2B5EF4-FFF2-40B4-BE49-F238E27FC236}">
                <a16:creationId xmlns:a16="http://schemas.microsoft.com/office/drawing/2014/main" id="{E13518E9-DBCA-B44E-9656-434DFED22000}"/>
              </a:ext>
            </a:extLst>
          </p:cNvPr>
          <p:cNvPicPr>
            <a:picLocks noChangeAspect="1"/>
          </p:cNvPicPr>
          <p:nvPr/>
        </p:nvPicPr>
        <p:blipFill>
          <a:blip r:embed="rId2"/>
          <a:stretch>
            <a:fillRect/>
          </a:stretch>
        </p:blipFill>
        <p:spPr>
          <a:xfrm>
            <a:off x="142838" y="78528"/>
            <a:ext cx="1438714" cy="1438714"/>
          </a:xfrm>
          <a:prstGeom prst="rect">
            <a:avLst/>
          </a:prstGeom>
        </p:spPr>
      </p:pic>
      <p:sp>
        <p:nvSpPr>
          <p:cNvPr id="8" name="TextBox 7">
            <a:extLst>
              <a:ext uri="{FF2B5EF4-FFF2-40B4-BE49-F238E27FC236}">
                <a16:creationId xmlns:a16="http://schemas.microsoft.com/office/drawing/2014/main" id="{654BD525-3DBE-654A-A99C-A05510BDC297}"/>
              </a:ext>
            </a:extLst>
          </p:cNvPr>
          <p:cNvSpPr txBox="1"/>
          <p:nvPr/>
        </p:nvSpPr>
        <p:spPr>
          <a:xfrm>
            <a:off x="3048000" y="6581001"/>
            <a:ext cx="6096000" cy="276999"/>
          </a:xfrm>
          <a:prstGeom prst="rect">
            <a:avLst/>
          </a:prstGeom>
          <a:noFill/>
        </p:spPr>
        <p:txBody>
          <a:bodyPr wrap="square">
            <a:spAutoFit/>
          </a:bodyPr>
          <a:lstStyle/>
          <a:p>
            <a:pPr algn="ctr"/>
            <a:r>
              <a:rPr lang="en-US" sz="1200" dirty="0">
                <a:hlinkClick r:id="rId3"/>
              </a:rPr>
              <a:t>https://aws.amazon.com/certification/certified-security-specialty</a:t>
            </a:r>
            <a:endParaRPr lang="en-US" sz="1200" dirty="0"/>
          </a:p>
        </p:txBody>
      </p:sp>
    </p:spTree>
    <p:extLst>
      <p:ext uri="{BB962C8B-B14F-4D97-AF65-F5344CB8AC3E}">
        <p14:creationId xmlns:p14="http://schemas.microsoft.com/office/powerpoint/2010/main" val="3067169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348586" y="64644"/>
            <a:ext cx="9325168" cy="1546946"/>
          </a:xfrm>
        </p:spPr>
        <p:txBody>
          <a:bodyPr>
            <a:normAutofit/>
          </a:bodyPr>
          <a:lstStyle/>
          <a:p>
            <a:r>
              <a:rPr lang="zh-TW" altLang="en-US"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企業雲端運算入門 </a:t>
            </a:r>
            <a:br>
              <a:rPr lang="en-US" altLang="zh-TW" sz="4400" b="1" dirty="0">
                <a:solidFill>
                  <a:schemeClr val="accent1">
                    <a:lumMod val="75000"/>
                  </a:schemeClr>
                </a:solidFill>
                <a:latin typeface="Heiti TC Medium" pitchFamily="2" charset="-128"/>
                <a:ea typeface="Heiti TC Medium" pitchFamily="2" charset="-128"/>
              </a:rPr>
            </a:br>
            <a:r>
              <a:rPr lang="en-US" altLang="zh-TW" sz="4000" b="1" dirty="0">
                <a:solidFill>
                  <a:schemeClr val="accent1">
                    <a:lumMod val="75000"/>
                  </a:schemeClr>
                </a:solidFill>
                <a:latin typeface="+mn-lt"/>
              </a:rPr>
              <a:t>(</a:t>
            </a:r>
            <a:r>
              <a:rPr lang="en-US" sz="4000" b="1" dirty="0">
                <a:solidFill>
                  <a:schemeClr val="accent1">
                    <a:lumMod val="75000"/>
                  </a:schemeClr>
                </a:solidFill>
                <a:latin typeface="+mn-lt"/>
              </a:rPr>
              <a:t>Foundation of Business Cloud Computing)</a:t>
            </a:r>
          </a:p>
        </p:txBody>
      </p:sp>
      <p:sp>
        <p:nvSpPr>
          <p:cNvPr id="3" name="Subtitle 2">
            <a:extLst>
              <a:ext uri="{FF2B5EF4-FFF2-40B4-BE49-F238E27FC236}">
                <a16:creationId xmlns:a16="http://schemas.microsoft.com/office/drawing/2014/main" id="{D7A30FC8-3DC0-AE40-9768-D0432E5DB88B}"/>
              </a:ext>
            </a:extLst>
          </p:cNvPr>
          <p:cNvSpPr>
            <a:spLocks noGrp="1"/>
          </p:cNvSpPr>
          <p:nvPr>
            <p:ph type="subTitle" idx="1"/>
          </p:nvPr>
        </p:nvSpPr>
        <p:spPr>
          <a:xfrm>
            <a:off x="1065760" y="4493127"/>
            <a:ext cx="9916337" cy="2359487"/>
          </a:xfrm>
        </p:spPr>
        <p:txBody>
          <a:bodyPr>
            <a:normAutofit fontScale="70000" lnSpcReduction="20000"/>
          </a:bodyPr>
          <a:lstStyle/>
          <a:p>
            <a:pPr>
              <a:lnSpc>
                <a:spcPct val="120000"/>
              </a:lnSpc>
              <a:spcBef>
                <a:spcPts val="0"/>
              </a:spcBef>
            </a:pPr>
            <a:r>
              <a:rPr lang="zh-TW" altLang="en-US" sz="6000" b="1" dirty="0">
                <a:solidFill>
                  <a:schemeClr val="accent1"/>
                </a:solidFill>
                <a:latin typeface="Calibri" panose="020F0502020204030204" pitchFamily="34" charset="0"/>
                <a:ea typeface="標楷體" pitchFamily="65" charset="-120"/>
                <a:cs typeface="Calibri" panose="020F0502020204030204" pitchFamily="34" charset="0"/>
                <a:hlinkClick r:id="rId2"/>
              </a:rPr>
              <a:t>謝榮桂</a:t>
            </a:r>
            <a:r>
              <a:rPr lang="en-US" altLang="zh-TW" sz="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hlinkClick r:id="rId3"/>
              </a:rPr>
              <a:t>Jung-Kuei Hsieh</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200" dirty="0">
                <a:solidFill>
                  <a:schemeClr val="accent1"/>
                </a:solidFill>
                <a:latin typeface="Calibri" panose="020F0502020204030204" pitchFamily="34" charset="0"/>
                <a:ea typeface="標楷體" pitchFamily="65" charset="-120"/>
                <a:cs typeface="Calibri" panose="020F0502020204030204" pitchFamily="34" charset="0"/>
              </a:rPr>
              <a:t>, </a:t>
            </a:r>
            <a:r>
              <a:rPr lang="zh-TW" altLang="en-US" sz="6000" b="1" dirty="0">
                <a:solidFill>
                  <a:srgbClr val="898989"/>
                </a:solidFill>
                <a:latin typeface="標楷體" pitchFamily="65" charset="-120"/>
                <a:ea typeface="標楷體" pitchFamily="65" charset="-120"/>
                <a:hlinkClick r:id="rId4"/>
              </a:rPr>
              <a:t>戴敏育</a:t>
            </a:r>
            <a:r>
              <a:rPr lang="en-US" altLang="zh-TW" sz="4000" b="1" dirty="0">
                <a:solidFill>
                  <a:srgbClr val="898989"/>
                </a:solidFill>
                <a:latin typeface="標楷體" pitchFamily="65" charset="-120"/>
                <a:ea typeface="標楷體" pitchFamily="65" charset="-12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rgbClr val="898989"/>
                </a:solidFill>
                <a:cs typeface="Calibri" panose="020F0502020204030204" pitchFamily="34" charset="0"/>
                <a:hlinkClick r:id="rId5"/>
              </a:rPr>
              <a:t>Min-Yuh Day</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 </a:t>
            </a:r>
          </a:p>
          <a:p>
            <a:pPr>
              <a:lnSpc>
                <a:spcPct val="120000"/>
              </a:lnSpc>
              <a:spcBef>
                <a:spcPts val="0"/>
              </a:spcBef>
            </a:pPr>
            <a:r>
              <a:rPr lang="en-US" sz="5400" b="1" dirty="0">
                <a:latin typeface="Arial" panose="020B0604020202020204" pitchFamily="34" charset="0"/>
                <a:cs typeface="Arial" panose="020B0604020202020204" pitchFamily="34" charset="0"/>
                <a:hlinkClick r:id="rId6"/>
              </a:rPr>
              <a:t>National Taipei University</a:t>
            </a:r>
            <a:endParaRPr lang="en-US" altLang="zh-TW" sz="5400" b="1" dirty="0">
              <a:solidFill>
                <a:srgbClr val="898989"/>
              </a:solidFill>
              <a:latin typeface="Arial" panose="020B0604020202020204" pitchFamily="34" charset="0"/>
              <a:cs typeface="Arial" panose="020B0604020202020204" pitchFamily="34" charset="0"/>
            </a:endParaRPr>
          </a:p>
          <a:p>
            <a:pPr>
              <a:lnSpc>
                <a:spcPct val="120000"/>
              </a:lnSpc>
              <a:spcBef>
                <a:spcPts val="600"/>
              </a:spcBef>
            </a:pPr>
            <a:r>
              <a:rPr lang="zh-TW" altLang="en-US" sz="60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6000" b="1" dirty="0">
                <a:latin typeface="DFKai-SB" panose="03000509000000000000" pitchFamily="49" charset="-120"/>
                <a:ea typeface="DFKai-SB" panose="03000509000000000000" pitchFamily="49" charset="-120"/>
                <a:cs typeface="DFKai-SB" panose="03000509000000000000" pitchFamily="49" charset="-120"/>
              </a:rPr>
              <a:t> </a:t>
            </a:r>
            <a:endParaRPr lang="en-US" altLang="zh-TW" sz="6000" b="1" dirty="0">
              <a:solidFill>
                <a:srgbClr val="898989"/>
              </a:solidFill>
              <a:cs typeface="Times New Roman" pitchFamily="18" charset="0"/>
              <a:hlinkClick r:id="rId7"/>
            </a:endParaRPr>
          </a:p>
          <a:p>
            <a:pPr>
              <a:lnSpc>
                <a:spcPct val="120000"/>
              </a:lnSpc>
              <a:spcBef>
                <a:spcPts val="600"/>
              </a:spcBef>
            </a:pPr>
            <a:r>
              <a:rPr lang="en-US" altLang="zh-TW" sz="2300" dirty="0">
                <a:solidFill>
                  <a:srgbClr val="898989"/>
                </a:solidFill>
                <a:cs typeface="Times New Roman" pitchFamily="18" charset="0"/>
              </a:rPr>
              <a:t>2022-02-23</a:t>
            </a:r>
            <a:endParaRPr lang="en-US" sz="2300" dirty="0">
              <a:solidFill>
                <a:schemeClr val="bg1">
                  <a:lumMod val="6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18DFDCF-180E-DF4D-B1ED-5CE418CE85D0}"/>
              </a:ext>
            </a:extLst>
          </p:cNvPr>
          <p:cNvSpPr txBox="1">
            <a:spLocks/>
          </p:cNvSpPr>
          <p:nvPr/>
        </p:nvSpPr>
        <p:spPr>
          <a:xfrm>
            <a:off x="528010" y="1587451"/>
            <a:ext cx="11121655" cy="1649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b="1" dirty="0">
                <a:solidFill>
                  <a:srgbClr val="C00000"/>
                </a:solidFill>
                <a:latin typeface="Calibri" panose="020F0502020204030204" pitchFamily="34" charset="0"/>
                <a:ea typeface="DFKai-SB" panose="03000509000000000000" pitchFamily="49" charset="-120"/>
                <a:cs typeface="Calibri" panose="020F0502020204030204" pitchFamily="34" charset="0"/>
              </a:rPr>
              <a:t>雲端概念概述 </a:t>
            </a:r>
            <a:b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br>
            <a: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t>(Cloud Concepts Overview)</a:t>
            </a:r>
            <a:endParaRPr lang="en-US" b="1" dirty="0">
              <a:solidFill>
                <a:srgbClr val="C00000"/>
              </a:solidFill>
              <a:latin typeface="Calibri" panose="020F0502020204030204" pitchFamily="34" charset="0"/>
              <a:cs typeface="Calibri" panose="020F0502020204030204" pitchFamily="34" charset="0"/>
            </a:endParaRPr>
          </a:p>
        </p:txBody>
      </p:sp>
      <p:pic>
        <p:nvPicPr>
          <p:cNvPr id="8" name="Picture 4" descr="http://mail.tku.edu.tw/myday/images/Myday_Photo.jpg">
            <a:extLst>
              <a:ext uri="{FF2B5EF4-FFF2-40B4-BE49-F238E27FC236}">
                <a16:creationId xmlns:a16="http://schemas.microsoft.com/office/drawing/2014/main" id="{C5F3A0B8-A157-3A40-8D33-267FAB01F4C7}"/>
              </a:ext>
            </a:extLst>
          </p:cNvPr>
          <p:cNvPicPr>
            <a:picLocks noChangeAspect="1" noChangeArrowheads="1"/>
          </p:cNvPicPr>
          <p:nvPr/>
        </p:nvPicPr>
        <p:blipFill>
          <a:blip r:embed="rId8" cstate="print"/>
          <a:srcRect l="10527" t="1544" r="10527" b="25148"/>
          <a:stretch>
            <a:fillRect/>
          </a:stretch>
        </p:blipFill>
        <p:spPr bwMode="auto">
          <a:xfrm>
            <a:off x="10895632" y="4572072"/>
            <a:ext cx="935665" cy="1158442"/>
          </a:xfrm>
          <a:prstGeom prst="rect">
            <a:avLst/>
          </a:prstGeom>
          <a:noFill/>
        </p:spPr>
      </p:pic>
      <p:sp>
        <p:nvSpPr>
          <p:cNvPr id="10" name="Rectangle 9">
            <a:extLst>
              <a:ext uri="{FF2B5EF4-FFF2-40B4-BE49-F238E27FC236}">
                <a16:creationId xmlns:a16="http://schemas.microsoft.com/office/drawing/2014/main" id="{C164F77B-7BED-9A40-90C5-A4191570079F}"/>
              </a:ext>
            </a:extLst>
          </p:cNvPr>
          <p:cNvSpPr/>
          <p:nvPr/>
        </p:nvSpPr>
        <p:spPr>
          <a:xfrm>
            <a:off x="1838097" y="3250838"/>
            <a:ext cx="8791042" cy="1169551"/>
          </a:xfrm>
          <a:prstGeom prst="rect">
            <a:avLst/>
          </a:prstGeom>
        </p:spPr>
        <p:txBody>
          <a:bodyPr wrap="square">
            <a:spAutoFit/>
          </a:bodyPr>
          <a:lstStyle/>
          <a:p>
            <a:pPr algn="ct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企業雲端運算入門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(Foundation of Business Cloud Computing) (BA4, NTPU) (Spring 2022)</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(AWS Academy Cloud Foundations; ACF) (AWS Certified Cloud Practitioner)</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(BA4, NTPU) (3 Credits, Elective) (U4010)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自主學習課程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商業智慧與大數據分析學士學分學程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(1102)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國立台北大學企管系</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4A, 4B)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選修</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學分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授課教師：謝榮桂，戴敏育</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(2022.02 - 2022.06)</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週三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Wed, 6, 7, 8, 14:10-17:00)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台北大學三峽校區 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3F10)</a:t>
            </a:r>
            <a:endParaRPr lang="en-US" sz="1400" dirty="0">
              <a:solidFill>
                <a:schemeClr val="bg1">
                  <a:lumMod val="50000"/>
                </a:schemeClr>
              </a:solidFill>
              <a:latin typeface="Arial" panose="020B0604020202020204" pitchFamily="34" charset="0"/>
              <a:ea typeface="Heiti TC Medium" pitchFamily="2" charset="-128"/>
              <a:cs typeface="Arial" panose="020B0604020202020204" pitchFamily="34" charset="0"/>
            </a:endParaRPr>
          </a:p>
        </p:txBody>
      </p:sp>
      <p:pic>
        <p:nvPicPr>
          <p:cNvPr id="16" name="Picture 15">
            <a:extLst>
              <a:ext uri="{FF2B5EF4-FFF2-40B4-BE49-F238E27FC236}">
                <a16:creationId xmlns:a16="http://schemas.microsoft.com/office/drawing/2014/main" id="{1B8F418B-A75B-F546-809F-04AEEDDB0266}"/>
              </a:ext>
            </a:extLst>
          </p:cNvPr>
          <p:cNvPicPr>
            <a:picLocks noChangeAspect="1"/>
          </p:cNvPicPr>
          <p:nvPr/>
        </p:nvPicPr>
        <p:blipFill>
          <a:blip r:embed="rId9"/>
          <a:stretch>
            <a:fillRect/>
          </a:stretch>
        </p:blipFill>
        <p:spPr>
          <a:xfrm>
            <a:off x="10160401" y="345648"/>
            <a:ext cx="1905000" cy="482600"/>
          </a:xfrm>
          <a:prstGeom prst="rect">
            <a:avLst/>
          </a:prstGeom>
        </p:spPr>
      </p:pic>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9" name="Picture 18">
            <a:extLst>
              <a:ext uri="{FF2B5EF4-FFF2-40B4-BE49-F238E27FC236}">
                <a16:creationId xmlns:a16="http://schemas.microsoft.com/office/drawing/2014/main" id="{C222C346-8680-CC49-B8D3-EFEFEDBC2329}"/>
              </a:ext>
            </a:extLst>
          </p:cNvPr>
          <p:cNvPicPr>
            <a:picLocks noChangeAspect="1"/>
          </p:cNvPicPr>
          <p:nvPr/>
        </p:nvPicPr>
        <p:blipFill>
          <a:blip r:embed="rId12"/>
          <a:stretch>
            <a:fillRect/>
          </a:stretch>
        </p:blipFill>
        <p:spPr>
          <a:xfrm>
            <a:off x="11154522" y="5819766"/>
            <a:ext cx="421513" cy="511280"/>
          </a:xfrm>
          <a:prstGeom prst="rect">
            <a:avLst/>
          </a:prstGeom>
        </p:spPr>
      </p:pic>
      <p:pic>
        <p:nvPicPr>
          <p:cNvPr id="21" name="Picture 20">
            <a:extLst>
              <a:ext uri="{FF2B5EF4-FFF2-40B4-BE49-F238E27FC236}">
                <a16:creationId xmlns:a16="http://schemas.microsoft.com/office/drawing/2014/main" id="{6C97FFC4-5467-D94C-AC6A-B6E51E3C6A3A}"/>
              </a:ext>
            </a:extLst>
          </p:cNvPr>
          <p:cNvPicPr>
            <a:picLocks noChangeAspect="1"/>
          </p:cNvPicPr>
          <p:nvPr/>
        </p:nvPicPr>
        <p:blipFill>
          <a:blip r:embed="rId13"/>
          <a:stretch>
            <a:fillRect/>
          </a:stretch>
        </p:blipFill>
        <p:spPr>
          <a:xfrm>
            <a:off x="10859507" y="6252082"/>
            <a:ext cx="511280" cy="511280"/>
          </a:xfrm>
          <a:prstGeom prst="rect">
            <a:avLst/>
          </a:prstGeom>
        </p:spPr>
      </p:pic>
      <p:pic>
        <p:nvPicPr>
          <p:cNvPr id="22" name="Picture 21">
            <a:extLst>
              <a:ext uri="{FF2B5EF4-FFF2-40B4-BE49-F238E27FC236}">
                <a16:creationId xmlns:a16="http://schemas.microsoft.com/office/drawing/2014/main" id="{96BFAE10-E69F-8B46-A889-CF8A48EB800D}"/>
              </a:ext>
            </a:extLst>
          </p:cNvPr>
          <p:cNvPicPr>
            <a:picLocks noChangeAspect="1"/>
          </p:cNvPicPr>
          <p:nvPr/>
        </p:nvPicPr>
        <p:blipFill>
          <a:blip r:embed="rId14"/>
          <a:stretch>
            <a:fillRect/>
          </a:stretch>
        </p:blipFill>
        <p:spPr>
          <a:xfrm>
            <a:off x="11359702" y="6247388"/>
            <a:ext cx="511280" cy="511280"/>
          </a:xfrm>
          <a:prstGeom prst="rect">
            <a:avLst/>
          </a:prstGeom>
        </p:spPr>
      </p:pic>
      <p:pic>
        <p:nvPicPr>
          <p:cNvPr id="9" name="Picture 8">
            <a:extLst>
              <a:ext uri="{FF2B5EF4-FFF2-40B4-BE49-F238E27FC236}">
                <a16:creationId xmlns:a16="http://schemas.microsoft.com/office/drawing/2014/main" id="{6AF52415-800A-A04B-B255-D463B0291880}"/>
              </a:ext>
            </a:extLst>
          </p:cNvPr>
          <p:cNvPicPr>
            <a:picLocks noChangeAspect="1"/>
          </p:cNvPicPr>
          <p:nvPr/>
        </p:nvPicPr>
        <p:blipFill>
          <a:blip r:embed="rId15"/>
          <a:stretch>
            <a:fillRect/>
          </a:stretch>
        </p:blipFill>
        <p:spPr>
          <a:xfrm>
            <a:off x="408643" y="4595503"/>
            <a:ext cx="1000026" cy="1000026"/>
          </a:xfrm>
          <a:prstGeom prst="rect">
            <a:avLst/>
          </a:prstGeom>
        </p:spPr>
      </p:pic>
    </p:spTree>
    <p:extLst>
      <p:ext uri="{BB962C8B-B14F-4D97-AF65-F5344CB8AC3E}">
        <p14:creationId xmlns:p14="http://schemas.microsoft.com/office/powerpoint/2010/main" val="2970644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5DC9D-E4DD-0B4D-836A-0DA495BB6C33}"/>
              </a:ext>
            </a:extLst>
          </p:cNvPr>
          <p:cNvPicPr>
            <a:picLocks noChangeAspect="1"/>
          </p:cNvPicPr>
          <p:nvPr/>
        </p:nvPicPr>
        <p:blipFill>
          <a:blip r:embed="rId2"/>
          <a:stretch>
            <a:fillRect/>
          </a:stretch>
        </p:blipFill>
        <p:spPr>
          <a:xfrm>
            <a:off x="6516438" y="1317812"/>
            <a:ext cx="5014243" cy="1270275"/>
          </a:xfrm>
          <a:prstGeom prst="rect">
            <a:avLst/>
          </a:prstGeom>
        </p:spPr>
      </p:pic>
      <p:sp>
        <p:nvSpPr>
          <p:cNvPr id="9" name="Cross 8">
            <a:extLst>
              <a:ext uri="{FF2B5EF4-FFF2-40B4-BE49-F238E27FC236}">
                <a16:creationId xmlns:a16="http://schemas.microsoft.com/office/drawing/2014/main" id="{6343F973-F002-5348-A6DA-FBA96354AFF9}"/>
              </a:ext>
            </a:extLst>
          </p:cNvPr>
          <p:cNvSpPr/>
          <p:nvPr/>
        </p:nvSpPr>
        <p:spPr>
          <a:xfrm>
            <a:off x="5669453" y="1514115"/>
            <a:ext cx="601883" cy="612304"/>
          </a:xfrm>
          <a:prstGeom prst="plus">
            <a:avLst>
              <a:gd name="adj" fmla="val 3653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9DC26AB7-334B-7C43-BED3-A2D33ADADACF}"/>
              </a:ext>
            </a:extLst>
          </p:cNvPr>
          <p:cNvSpPr>
            <a:spLocks noGrp="1"/>
          </p:cNvSpPr>
          <p:nvPr>
            <p:ph type="sldNum" sz="quarter" idx="12"/>
          </p:nvPr>
        </p:nvSpPr>
        <p:spPr/>
        <p:txBody>
          <a:bodyPr/>
          <a:lstStyle/>
          <a:p>
            <a:fld id="{5D6FF71F-CF6A-4C46-8F9B-61D49EEA70E3}" type="slidenum">
              <a:rPr lang="en-US" smtClean="0"/>
              <a:t>64</a:t>
            </a:fld>
            <a:endParaRPr lang="en-US" dirty="0"/>
          </a:p>
        </p:txBody>
      </p:sp>
      <p:pic>
        <p:nvPicPr>
          <p:cNvPr id="3" name="Picture 2">
            <a:extLst>
              <a:ext uri="{FF2B5EF4-FFF2-40B4-BE49-F238E27FC236}">
                <a16:creationId xmlns:a16="http://schemas.microsoft.com/office/drawing/2014/main" id="{09AA8FB2-62C0-1D41-8256-59CB691192BB}"/>
              </a:ext>
            </a:extLst>
          </p:cNvPr>
          <p:cNvPicPr>
            <a:picLocks noChangeAspect="1"/>
          </p:cNvPicPr>
          <p:nvPr/>
        </p:nvPicPr>
        <p:blipFill>
          <a:blip r:embed="rId3"/>
          <a:stretch>
            <a:fillRect/>
          </a:stretch>
        </p:blipFill>
        <p:spPr>
          <a:xfrm>
            <a:off x="5122725" y="2963718"/>
            <a:ext cx="1727588" cy="2095500"/>
          </a:xfrm>
          <a:prstGeom prst="rect">
            <a:avLst/>
          </a:prstGeom>
        </p:spPr>
      </p:pic>
      <p:pic>
        <p:nvPicPr>
          <p:cNvPr id="12" name="Picture 11">
            <a:extLst>
              <a:ext uri="{FF2B5EF4-FFF2-40B4-BE49-F238E27FC236}">
                <a16:creationId xmlns:a16="http://schemas.microsoft.com/office/drawing/2014/main" id="{ACE8BE38-17F7-DB42-B121-AF1205BF7754}"/>
              </a:ext>
            </a:extLst>
          </p:cNvPr>
          <p:cNvPicPr>
            <a:picLocks noChangeAspect="1"/>
          </p:cNvPicPr>
          <p:nvPr/>
        </p:nvPicPr>
        <p:blipFill>
          <a:blip r:embed="rId4"/>
          <a:stretch>
            <a:fillRect/>
          </a:stretch>
        </p:blipFill>
        <p:spPr>
          <a:xfrm>
            <a:off x="3995011" y="4612082"/>
            <a:ext cx="2095500" cy="2095500"/>
          </a:xfrm>
          <a:prstGeom prst="rect">
            <a:avLst/>
          </a:prstGeom>
        </p:spPr>
      </p:pic>
      <p:pic>
        <p:nvPicPr>
          <p:cNvPr id="14" name="Picture 13">
            <a:extLst>
              <a:ext uri="{FF2B5EF4-FFF2-40B4-BE49-F238E27FC236}">
                <a16:creationId xmlns:a16="http://schemas.microsoft.com/office/drawing/2014/main" id="{5C2589FC-264F-1A41-972F-00AEB49A2FA3}"/>
              </a:ext>
            </a:extLst>
          </p:cNvPr>
          <p:cNvPicPr>
            <a:picLocks noChangeAspect="1"/>
          </p:cNvPicPr>
          <p:nvPr/>
        </p:nvPicPr>
        <p:blipFill>
          <a:blip r:embed="rId5"/>
          <a:stretch>
            <a:fillRect/>
          </a:stretch>
        </p:blipFill>
        <p:spPr>
          <a:xfrm>
            <a:off x="5868349" y="4612082"/>
            <a:ext cx="2095500" cy="2095500"/>
          </a:xfrm>
          <a:prstGeom prst="rect">
            <a:avLst/>
          </a:prstGeom>
        </p:spPr>
      </p:pic>
      <p:pic>
        <p:nvPicPr>
          <p:cNvPr id="13" name="Picture 12">
            <a:extLst>
              <a:ext uri="{FF2B5EF4-FFF2-40B4-BE49-F238E27FC236}">
                <a16:creationId xmlns:a16="http://schemas.microsoft.com/office/drawing/2014/main" id="{396E5ED1-37F6-FB4E-9395-5B97E1995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332" y="570491"/>
            <a:ext cx="2373048" cy="1530999"/>
          </a:xfrm>
          <a:prstGeom prst="rect">
            <a:avLst/>
          </a:prstGeom>
        </p:spPr>
      </p:pic>
      <p:pic>
        <p:nvPicPr>
          <p:cNvPr id="15" name="Picture 14">
            <a:extLst>
              <a:ext uri="{FF2B5EF4-FFF2-40B4-BE49-F238E27FC236}">
                <a16:creationId xmlns:a16="http://schemas.microsoft.com/office/drawing/2014/main" id="{23D9027E-DF87-8847-8E9C-FDABE4367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7224" y="2206066"/>
            <a:ext cx="2378515" cy="579761"/>
          </a:xfrm>
          <a:prstGeom prst="rect">
            <a:avLst/>
          </a:prstGeom>
        </p:spPr>
      </p:pic>
    </p:spTree>
    <p:extLst>
      <p:ext uri="{BB962C8B-B14F-4D97-AF65-F5344CB8AC3E}">
        <p14:creationId xmlns:p14="http://schemas.microsoft.com/office/powerpoint/2010/main" val="2081068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教學目標</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200" y="1400175"/>
            <a:ext cx="10515600" cy="4776788"/>
          </a:xfrm>
        </p:spPr>
        <p:txBody>
          <a:bodyPr vert="horz" lIns="91440" tIns="45720" rIns="91440" bIns="45720" rtlCol="0">
            <a:normAutofit lnSpcReduction="10000"/>
          </a:bodyPr>
          <a:lstStyle/>
          <a:p>
            <a:pPr marL="342900" indent="-342900" fontAlgn="base">
              <a:spcBef>
                <a:spcPct val="20000"/>
              </a:spcBef>
              <a:spcAft>
                <a:spcPct val="0"/>
              </a:spcAft>
              <a:buFont typeface="Arial" charset="0"/>
            </a:pPr>
            <a:r>
              <a:rPr lang="zh-TW" altLang="en-US" dirty="0">
                <a:solidFill>
                  <a:schemeClr val="accent1">
                    <a:lumMod val="75000"/>
                  </a:schemeClr>
                </a:solidFill>
                <a:latin typeface="Calibri" pitchFamily="34" charset="0"/>
                <a:ea typeface="標楷體" pitchFamily="65" charset="-120"/>
              </a:rPr>
              <a:t>本課程主要介紹亞馬遜公司的雲端運算服務</a:t>
            </a:r>
            <a:br>
              <a:rPr lang="en-US" altLang="zh-TW" dirty="0">
                <a:solidFill>
                  <a:schemeClr val="accent1">
                    <a:lumMod val="75000"/>
                  </a:schemeClr>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Amazon Web Services (AWS)</a:t>
            </a:r>
            <a:r>
              <a:rPr lang="zh-TW" altLang="en-US" dirty="0">
                <a:solidFill>
                  <a:schemeClr val="accent1">
                    <a:lumMod val="75000"/>
                  </a:schemeClr>
                </a:solidFill>
                <a:latin typeface="Calibri" pitchFamily="34" charset="0"/>
                <a:ea typeface="標楷體" pitchFamily="65" charset="-120"/>
              </a:rPr>
              <a:t>，</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對於想要全面瞭解企業雲端運算概念的同學，</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本課程將詳細介紹</a:t>
            </a:r>
            <a:br>
              <a:rPr lang="en-US" altLang="zh-TW" dirty="0">
                <a:solidFill>
                  <a:schemeClr val="accent1">
                    <a:lumMod val="75000"/>
                  </a:schemeClr>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雲概念、</a:t>
            </a:r>
            <a:br>
              <a:rPr lang="en-US" altLang="zh-TW" dirty="0">
                <a:solidFill>
                  <a:srgbClr val="C00000"/>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AWS </a:t>
            </a:r>
            <a:r>
              <a:rPr lang="zh-TW" altLang="en-US" dirty="0">
                <a:solidFill>
                  <a:srgbClr val="C00000"/>
                </a:solidFill>
                <a:latin typeface="Calibri" pitchFamily="34" charset="0"/>
                <a:ea typeface="標楷體" pitchFamily="65" charset="-120"/>
              </a:rPr>
              <a:t>核心服務、</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安全性、</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架構、</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定價和相關支援等服務，</a:t>
            </a:r>
            <a:br>
              <a:rPr lang="en-US" altLang="zh-TW" dirty="0">
                <a:solidFill>
                  <a:srgbClr val="C00000"/>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並以通過認證</a:t>
            </a:r>
            <a:r>
              <a:rPr lang="en-US" altLang="zh-TW" dirty="0">
                <a:solidFill>
                  <a:schemeClr val="accent1">
                    <a:lumMod val="75000"/>
                  </a:schemeClr>
                </a:solidFill>
                <a:latin typeface="Calibri" pitchFamily="34" charset="0"/>
                <a:ea typeface="標楷體" pitchFamily="65" charset="-120"/>
              </a:rPr>
              <a:t> </a:t>
            </a:r>
            <a:r>
              <a:rPr lang="en-US" altLang="zh-TW" dirty="0">
                <a:solidFill>
                  <a:srgbClr val="C00000"/>
                </a:solidFill>
                <a:latin typeface="Calibri" pitchFamily="34" charset="0"/>
                <a:ea typeface="標楷體" pitchFamily="65" charset="-120"/>
              </a:rPr>
              <a:t>AWS Certified Cloud Practitioner</a:t>
            </a:r>
            <a:r>
              <a:rPr lang="zh-TW" altLang="en-US" dirty="0">
                <a:solidFill>
                  <a:schemeClr val="accent1">
                    <a:lumMod val="75000"/>
                  </a:schemeClr>
                </a:solidFill>
                <a:latin typeface="Calibri" pitchFamily="34" charset="0"/>
                <a:ea typeface="標楷體" pitchFamily="65" charset="-120"/>
              </a:rPr>
              <a:t>為目標。</a:t>
            </a:r>
            <a:endParaRPr lang="en-US" dirty="0">
              <a:latin typeface="DFKai-SB" panose="03000509000000000000" pitchFamily="49" charset="-120"/>
              <a:ea typeface="DFKai-SB" panose="03000509000000000000" pitchFamily="49" charset="-120"/>
              <a:cs typeface="DFKai-SB" panose="03000509000000000000" pitchFamily="49"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7" name="Picture 6">
            <a:extLst>
              <a:ext uri="{FF2B5EF4-FFF2-40B4-BE49-F238E27FC236}">
                <a16:creationId xmlns:a16="http://schemas.microsoft.com/office/drawing/2014/main" id="{437DFD4D-A45B-CE4A-BA45-F29FE1083A6E}"/>
              </a:ext>
            </a:extLst>
          </p:cNvPr>
          <p:cNvPicPr>
            <a:picLocks noChangeAspect="1"/>
          </p:cNvPicPr>
          <p:nvPr/>
        </p:nvPicPr>
        <p:blipFill>
          <a:blip r:embed="rId2"/>
          <a:stretch>
            <a:fillRect/>
          </a:stretch>
        </p:blipFill>
        <p:spPr>
          <a:xfrm>
            <a:off x="9896138" y="2792831"/>
            <a:ext cx="2212445" cy="2212445"/>
          </a:xfrm>
          <a:prstGeom prst="rect">
            <a:avLst/>
          </a:prstGeom>
        </p:spPr>
      </p:pic>
      <p:pic>
        <p:nvPicPr>
          <p:cNvPr id="9" name="Picture 8">
            <a:extLst>
              <a:ext uri="{FF2B5EF4-FFF2-40B4-BE49-F238E27FC236}">
                <a16:creationId xmlns:a16="http://schemas.microsoft.com/office/drawing/2014/main" id="{B5546556-0B52-9949-8A5B-89EE92B67E8A}"/>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10" name="Picture 9">
            <a:extLst>
              <a:ext uri="{FF2B5EF4-FFF2-40B4-BE49-F238E27FC236}">
                <a16:creationId xmlns:a16="http://schemas.microsoft.com/office/drawing/2014/main" id="{5466F306-1E42-AE41-9648-B872DE5EA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1" name="Picture 10">
            <a:extLst>
              <a:ext uri="{FF2B5EF4-FFF2-40B4-BE49-F238E27FC236}">
                <a16:creationId xmlns:a16="http://schemas.microsoft.com/office/drawing/2014/main" id="{DAC4DD75-C233-B448-8C9A-96C1BC90C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4124716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Objectives</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416594"/>
            <a:ext cx="10515600" cy="5169400"/>
          </a:xfrm>
        </p:spPr>
        <p:txBody>
          <a:bodyPr>
            <a:normAutofit fontScale="85000" lnSpcReduction="20000"/>
          </a:bodyPr>
          <a:lstStyle/>
          <a:p>
            <a:pPr>
              <a:lnSpc>
                <a:spcPct val="120000"/>
              </a:lnSpc>
            </a:pPr>
            <a:r>
              <a:rPr lang="en-US" b="0" dirty="0"/>
              <a:t>This course introduces </a:t>
            </a:r>
            <a:r>
              <a:rPr lang="en-US" b="0" dirty="0">
                <a:solidFill>
                  <a:srgbClr val="C00000"/>
                </a:solidFill>
              </a:rPr>
              <a:t>Amazon Web Services (AWS)</a:t>
            </a:r>
            <a:r>
              <a:rPr lang="en-US" b="0" dirty="0"/>
              <a:t>, the cloud computing service of Amazon. </a:t>
            </a:r>
          </a:p>
          <a:p>
            <a:pPr>
              <a:lnSpc>
                <a:spcPct val="120000"/>
              </a:lnSpc>
            </a:pPr>
            <a:r>
              <a:rPr lang="en-US" b="0" dirty="0"/>
              <a:t>For students who want to fully understand the concept of enterprise cloud computing, this course will introduce the AWS Academy Cloud Foundations. </a:t>
            </a:r>
          </a:p>
          <a:p>
            <a:pPr>
              <a:lnSpc>
                <a:spcPct val="120000"/>
              </a:lnSpc>
            </a:pPr>
            <a:r>
              <a:rPr lang="en-US" b="0" dirty="0"/>
              <a:t>Topics include </a:t>
            </a:r>
            <a:r>
              <a:rPr lang="en-US" b="0" dirty="0">
                <a:solidFill>
                  <a:srgbClr val="C00000"/>
                </a:solidFill>
              </a:rPr>
              <a:t>Cloud Concepts Overview, Cloud Economics and Billing, AWS Global Infrastructure Overview, AWS Cloud Security, Networking and Content Delivery, Cloud Compute, Cloud Storage, Cloud Databases, Cloud Architecture, Cloud Automatic Scaling and Monitoring</a:t>
            </a:r>
            <a:r>
              <a:rPr lang="en-US" b="0" dirty="0"/>
              <a:t>. </a:t>
            </a:r>
          </a:p>
          <a:p>
            <a:pPr>
              <a:lnSpc>
                <a:spcPct val="120000"/>
              </a:lnSpc>
            </a:pPr>
            <a:r>
              <a:rPr lang="en-US" b="0" dirty="0"/>
              <a:t>The course objective is training students to pass the certification of </a:t>
            </a:r>
            <a:r>
              <a:rPr lang="en-US" b="0" dirty="0">
                <a:solidFill>
                  <a:srgbClr val="C00000"/>
                </a:solidFill>
              </a:rPr>
              <a:t>AWS Certified Cloud Practitioner</a:t>
            </a:r>
            <a:r>
              <a:rPr lang="en-US" b="0" dirty="0"/>
              <a:t>.</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66</a:t>
            </a:fld>
            <a:endParaRPr lang="en-US"/>
          </a:p>
        </p:txBody>
      </p:sp>
      <p:pic>
        <p:nvPicPr>
          <p:cNvPr id="7" name="Picture 6">
            <a:extLst>
              <a:ext uri="{FF2B5EF4-FFF2-40B4-BE49-F238E27FC236}">
                <a16:creationId xmlns:a16="http://schemas.microsoft.com/office/drawing/2014/main" id="{9231EE55-E1AB-0248-A832-9F2441BDEC44}"/>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9" name="Picture 8">
            <a:extLst>
              <a:ext uri="{FF2B5EF4-FFF2-40B4-BE49-F238E27FC236}">
                <a16:creationId xmlns:a16="http://schemas.microsoft.com/office/drawing/2014/main" id="{4388AA4D-D998-D24E-8D29-AB0089677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C5DBA3EF-792E-224B-BAD6-051687E2F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4187800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內容綱要</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199" y="1552353"/>
            <a:ext cx="10748963" cy="4624610"/>
          </a:xfrm>
        </p:spPr>
        <p:txBody>
          <a:bodyPr vert="horz" lIns="91440" tIns="45720" rIns="91440" bIns="45720" rtlCol="0">
            <a:normAutofit/>
          </a:bodyPr>
          <a:lstStyle/>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說明如何使用 </a:t>
            </a:r>
            <a:r>
              <a:rPr lang="en-US" altLang="zh-TW" dirty="0">
                <a:latin typeface="Calibri" pitchFamily="34" charset="0"/>
                <a:ea typeface="標楷體" pitchFamily="65" charset="-120"/>
              </a:rPr>
              <a:t>AWS </a:t>
            </a:r>
            <a:r>
              <a:rPr lang="zh-TW" altLang="en-US" dirty="0">
                <a:latin typeface="Calibri" pitchFamily="34" charset="0"/>
                <a:ea typeface="標楷體" pitchFamily="65" charset="-120"/>
              </a:rPr>
              <a:t>帳戶的最佳實務</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架構完善的框架和設計原則</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高可用性和可靠性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設計決策的業務影響</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如何設置組織結構以簡化帳單和提高帳戶可見性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替代支援選項和功能</a:t>
            </a:r>
            <a:endParaRPr lang="en-US" dirty="0">
              <a:latin typeface="Calibri" pitchFamily="34" charset="0"/>
              <a:ea typeface="標楷體" pitchFamily="65"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67</a:t>
            </a:fld>
            <a:endParaRPr lang="en-US"/>
          </a:p>
        </p:txBody>
      </p:sp>
      <p:pic>
        <p:nvPicPr>
          <p:cNvPr id="7" name="Picture 6">
            <a:extLst>
              <a:ext uri="{FF2B5EF4-FFF2-40B4-BE49-F238E27FC236}">
                <a16:creationId xmlns:a16="http://schemas.microsoft.com/office/drawing/2014/main" id="{908AB27F-AEA9-204D-8E08-1476B1FCEBC3}"/>
              </a:ext>
            </a:extLst>
          </p:cNvPr>
          <p:cNvPicPr>
            <a:picLocks noChangeAspect="1"/>
          </p:cNvPicPr>
          <p:nvPr/>
        </p:nvPicPr>
        <p:blipFill>
          <a:blip r:embed="rId2"/>
          <a:stretch>
            <a:fillRect/>
          </a:stretch>
        </p:blipFill>
        <p:spPr>
          <a:xfrm>
            <a:off x="11032138" y="172483"/>
            <a:ext cx="1017108" cy="1017108"/>
          </a:xfrm>
          <a:prstGeom prst="rect">
            <a:avLst/>
          </a:prstGeom>
        </p:spPr>
      </p:pic>
      <p:pic>
        <p:nvPicPr>
          <p:cNvPr id="9" name="Picture 8">
            <a:extLst>
              <a:ext uri="{FF2B5EF4-FFF2-40B4-BE49-F238E27FC236}">
                <a16:creationId xmlns:a16="http://schemas.microsoft.com/office/drawing/2014/main" id="{F7BC3A0C-96E8-8B42-87B4-23DE5A04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119E75AD-E031-E84C-BAEF-1645BC16B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2170260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Outline</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229758"/>
            <a:ext cx="10515600" cy="5356236"/>
          </a:xfrm>
        </p:spPr>
        <p:txBody>
          <a:bodyPr>
            <a:normAutofit fontScale="92500" lnSpcReduction="20000"/>
          </a:bodyPr>
          <a:lstStyle/>
          <a:p>
            <a:pPr marL="514350" indent="-514350">
              <a:buFont typeface="+mj-lt"/>
              <a:buAutoNum type="arabicPeriod"/>
            </a:pPr>
            <a:r>
              <a:rPr lang="en-US" dirty="0"/>
              <a:t>Cloud Concepts Overview </a:t>
            </a:r>
          </a:p>
          <a:p>
            <a:pPr marL="514350" indent="-514350">
              <a:buFont typeface="+mj-lt"/>
              <a:buAutoNum type="arabicPeriod"/>
            </a:pPr>
            <a:r>
              <a:rPr lang="en-US" dirty="0"/>
              <a:t>Cloud Economics and Billing</a:t>
            </a:r>
          </a:p>
          <a:p>
            <a:pPr marL="514350" indent="-514350">
              <a:buFont typeface="+mj-lt"/>
              <a:buAutoNum type="arabicPeriod"/>
            </a:pPr>
            <a:r>
              <a:rPr lang="en-US" dirty="0"/>
              <a:t>AWS Global Infrastructure Overview</a:t>
            </a:r>
          </a:p>
          <a:p>
            <a:pPr marL="514350" indent="-514350">
              <a:buFont typeface="+mj-lt"/>
              <a:buAutoNum type="arabicPeriod"/>
            </a:pPr>
            <a:r>
              <a:rPr lang="en-US" dirty="0"/>
              <a:t>AWS Cloud Security</a:t>
            </a:r>
          </a:p>
          <a:p>
            <a:pPr marL="514350" indent="-514350">
              <a:buFont typeface="+mj-lt"/>
              <a:buAutoNum type="arabicPeriod"/>
            </a:pPr>
            <a:r>
              <a:rPr lang="en-US" dirty="0"/>
              <a:t>Networking and Content Delivery</a:t>
            </a:r>
          </a:p>
          <a:p>
            <a:pPr marL="514350" indent="-514350">
              <a:buFont typeface="+mj-lt"/>
              <a:buAutoNum type="arabicPeriod"/>
            </a:pPr>
            <a:r>
              <a:rPr lang="en-US" dirty="0"/>
              <a:t>Cloud Compute</a:t>
            </a:r>
          </a:p>
          <a:p>
            <a:pPr marL="514350" indent="-514350">
              <a:buFont typeface="+mj-lt"/>
              <a:buAutoNum type="arabicPeriod"/>
            </a:pPr>
            <a:r>
              <a:rPr lang="en-US" dirty="0"/>
              <a:t>Cloud Storage </a:t>
            </a:r>
          </a:p>
          <a:p>
            <a:pPr marL="514350" indent="-514350">
              <a:buFont typeface="+mj-lt"/>
              <a:buAutoNum type="arabicPeriod"/>
            </a:pPr>
            <a:r>
              <a:rPr lang="en-US" dirty="0"/>
              <a:t>Cloud Databases </a:t>
            </a:r>
          </a:p>
          <a:p>
            <a:pPr marL="514350" indent="-514350">
              <a:buFont typeface="+mj-lt"/>
              <a:buAutoNum type="arabicPeriod"/>
            </a:pPr>
            <a:r>
              <a:rPr lang="en-US" dirty="0"/>
              <a:t>Cloud Architecture </a:t>
            </a:r>
          </a:p>
          <a:p>
            <a:pPr marL="514350" indent="-514350">
              <a:buFont typeface="+mj-lt"/>
              <a:buAutoNum type="arabicPeriod"/>
            </a:pPr>
            <a:r>
              <a:rPr lang="en-US" dirty="0"/>
              <a:t>Cloud Automatic Scaling and Monitoring</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68</a:t>
            </a:fld>
            <a:endParaRPr lang="en-US"/>
          </a:p>
        </p:txBody>
      </p:sp>
      <p:pic>
        <p:nvPicPr>
          <p:cNvPr id="7" name="Picture 6">
            <a:extLst>
              <a:ext uri="{FF2B5EF4-FFF2-40B4-BE49-F238E27FC236}">
                <a16:creationId xmlns:a16="http://schemas.microsoft.com/office/drawing/2014/main" id="{473E600F-588E-4C44-8AF5-79B0A3A65CED}"/>
              </a:ext>
            </a:extLst>
          </p:cNvPr>
          <p:cNvPicPr>
            <a:picLocks noChangeAspect="1"/>
          </p:cNvPicPr>
          <p:nvPr/>
        </p:nvPicPr>
        <p:blipFill>
          <a:blip r:embed="rId2"/>
          <a:stretch>
            <a:fillRect/>
          </a:stretch>
        </p:blipFill>
        <p:spPr>
          <a:xfrm>
            <a:off x="11063909" y="64645"/>
            <a:ext cx="1017108" cy="1017108"/>
          </a:xfrm>
          <a:prstGeom prst="rect">
            <a:avLst/>
          </a:prstGeom>
        </p:spPr>
      </p:pic>
      <p:pic>
        <p:nvPicPr>
          <p:cNvPr id="9" name="Picture 8">
            <a:extLst>
              <a:ext uri="{FF2B5EF4-FFF2-40B4-BE49-F238E27FC236}">
                <a16:creationId xmlns:a16="http://schemas.microsoft.com/office/drawing/2014/main" id="{ED9A5D0E-8DE6-654E-9DAE-9BE992278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DE8EC617-4BA4-9B48-8842-3C8F05960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484507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69</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fontScale="92500" lnSpcReduction="10000"/>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rgbClr val="FF0000"/>
                </a:solidFill>
                <a:latin typeface="Calibri" pitchFamily="34" charset="0"/>
                <a:ea typeface="標楷體" pitchFamily="65" charset="-120"/>
              </a:rPr>
              <a:t>1   2022/02/23   </a:t>
            </a:r>
            <a:r>
              <a:rPr lang="zh-TW" altLang="en-US" dirty="0">
                <a:solidFill>
                  <a:srgbClr val="FF0000"/>
                </a:solidFill>
                <a:latin typeface="Calibri" pitchFamily="34" charset="0"/>
                <a:ea typeface="標楷體" pitchFamily="65" charset="-120"/>
              </a:rPr>
              <a:t>雲端概念概述 </a:t>
            </a:r>
            <a:br>
              <a:rPr lang="en-US" altLang="zh-TW" dirty="0">
                <a:solidFill>
                  <a:srgbClr val="FF0000"/>
                </a:solidFill>
                <a:latin typeface="Calibri" pitchFamily="34" charset="0"/>
                <a:ea typeface="標楷體" pitchFamily="65" charset="-120"/>
              </a:rPr>
            </a:br>
            <a:r>
              <a:rPr lang="en-US" altLang="zh-TW" dirty="0">
                <a:solidFill>
                  <a:srgbClr val="FF0000"/>
                </a:solidFill>
                <a:latin typeface="Calibri" pitchFamily="34" charset="0"/>
                <a:ea typeface="標楷體" pitchFamily="65" charset="-120"/>
              </a:rPr>
              <a:t>                              (Cloud Concepts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2   2022/03/02   </a:t>
            </a:r>
            <a:r>
              <a:rPr lang="zh-TW" altLang="en-US" dirty="0">
                <a:latin typeface="Calibri" pitchFamily="34" charset="0"/>
                <a:ea typeface="標楷體" pitchFamily="65" charset="-120"/>
              </a:rPr>
              <a:t>雲端經濟與計費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Economics and Billing)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3   2022/03/09   AWS</a:t>
            </a:r>
            <a:r>
              <a:rPr lang="zh-TW" altLang="en-US" dirty="0">
                <a:latin typeface="Calibri" pitchFamily="34" charset="0"/>
                <a:ea typeface="標楷體" pitchFamily="65" charset="-120"/>
              </a:rPr>
              <a:t>全球基礎設施概述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Global Infrastructure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4   2022/03/16   AWS</a:t>
            </a:r>
            <a:r>
              <a:rPr lang="zh-TW" altLang="en-US" dirty="0">
                <a:latin typeface="Calibri" pitchFamily="34" charset="0"/>
                <a:ea typeface="標楷體" pitchFamily="65" charset="-120"/>
              </a:rPr>
              <a:t>雲端安全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Cloud Security)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5   2022/03/23   </a:t>
            </a:r>
            <a:r>
              <a:rPr lang="zh-TW" altLang="en-US" dirty="0">
                <a:latin typeface="Calibri" pitchFamily="34" charset="0"/>
                <a:ea typeface="標楷體" pitchFamily="65" charset="-120"/>
              </a:rPr>
              <a:t>網路和內容交付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(Networking and Content Delivery)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6   2022/03/30   </a:t>
            </a:r>
            <a:r>
              <a:rPr lang="zh-TW" altLang="en-US" dirty="0">
                <a:latin typeface="Calibri" pitchFamily="34" charset="0"/>
                <a:ea typeface="標楷體" pitchFamily="65" charset="-120"/>
              </a:rPr>
              <a:t>雲端計算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Compute)</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838344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Storage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4FC1243C-8FAE-C144-853B-73FCA38C9BEE}"/>
              </a:ext>
            </a:extLst>
          </p:cNvPr>
          <p:cNvPicPr>
            <a:picLocks noChangeAspect="1"/>
          </p:cNvPicPr>
          <p:nvPr/>
        </p:nvPicPr>
        <p:blipFill>
          <a:blip r:embed="rId4"/>
          <a:stretch>
            <a:fillRect/>
          </a:stretch>
        </p:blipFill>
        <p:spPr>
          <a:xfrm>
            <a:off x="88486" y="1328576"/>
            <a:ext cx="12103514" cy="4968693"/>
          </a:xfrm>
          <a:prstGeom prst="rect">
            <a:avLst/>
          </a:prstGeom>
        </p:spPr>
      </p:pic>
      <p:sp>
        <p:nvSpPr>
          <p:cNvPr id="9" name="Rounded Rectangle 8">
            <a:extLst>
              <a:ext uri="{FF2B5EF4-FFF2-40B4-BE49-F238E27FC236}">
                <a16:creationId xmlns:a16="http://schemas.microsoft.com/office/drawing/2014/main" id="{7E5CF4E7-8CD5-BF47-933C-B7172F4BEE8D}"/>
              </a:ext>
            </a:extLst>
          </p:cNvPr>
          <p:cNvSpPr/>
          <p:nvPr/>
        </p:nvSpPr>
        <p:spPr>
          <a:xfrm>
            <a:off x="8247585" y="1356712"/>
            <a:ext cx="1445055" cy="1079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A884ED-4A48-014D-8E3F-D30EFADD3961}"/>
              </a:ext>
            </a:extLst>
          </p:cNvPr>
          <p:cNvSpPr/>
          <p:nvPr/>
        </p:nvSpPr>
        <p:spPr>
          <a:xfrm>
            <a:off x="99139" y="1325051"/>
            <a:ext cx="7358485" cy="1295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6DD427F-2A1D-7043-9954-45B35FB94669}"/>
              </a:ext>
            </a:extLst>
          </p:cNvPr>
          <p:cNvSpPr/>
          <p:nvPr/>
        </p:nvSpPr>
        <p:spPr>
          <a:xfrm>
            <a:off x="4399172"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8B32ECD-5044-F84C-B977-21A4FA6F9770}"/>
              </a:ext>
            </a:extLst>
          </p:cNvPr>
          <p:cNvSpPr/>
          <p:nvPr/>
        </p:nvSpPr>
        <p:spPr>
          <a:xfrm>
            <a:off x="88486"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67FC7C1-CC65-664B-8216-57A54F265C10}"/>
              </a:ext>
            </a:extLst>
          </p:cNvPr>
          <p:cNvSpPr/>
          <p:nvPr/>
        </p:nvSpPr>
        <p:spPr>
          <a:xfrm>
            <a:off x="9242473" y="2823796"/>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17916C8-1953-CB44-B3B5-D4305E3B61D8}"/>
              </a:ext>
            </a:extLst>
          </p:cNvPr>
          <p:cNvSpPr/>
          <p:nvPr/>
        </p:nvSpPr>
        <p:spPr>
          <a:xfrm>
            <a:off x="9268261" y="3721785"/>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DDD58A-6B2D-194D-98B0-A774A56EEAB7}"/>
              </a:ext>
            </a:extLst>
          </p:cNvPr>
          <p:cNvSpPr/>
          <p:nvPr/>
        </p:nvSpPr>
        <p:spPr>
          <a:xfrm>
            <a:off x="9251845" y="4661974"/>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74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70</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7   2022/04/06   </a:t>
            </a:r>
            <a:r>
              <a:rPr lang="zh-TW" altLang="en-US" dirty="0">
                <a:solidFill>
                  <a:schemeClr val="bg1">
                    <a:lumMod val="65000"/>
                  </a:schemeClr>
                </a:solidFill>
                <a:latin typeface="Calibri" pitchFamily="34" charset="0"/>
                <a:ea typeface="標楷體" pitchFamily="65" charset="-120"/>
              </a:rPr>
              <a:t>放假一天 </a:t>
            </a:r>
            <a:r>
              <a:rPr lang="en-US" altLang="zh-TW" dirty="0">
                <a:solidFill>
                  <a:schemeClr val="bg1">
                    <a:lumMod val="65000"/>
                  </a:schemeClr>
                </a:solidFill>
                <a:latin typeface="Calibri" pitchFamily="34" charset="0"/>
                <a:ea typeface="標楷體" pitchFamily="65" charset="-120"/>
              </a:rPr>
              <a:t>(Make-up Holiday, No Classes)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8   2022/04/13   </a:t>
            </a:r>
            <a:r>
              <a:rPr lang="zh-TW" altLang="en-US" dirty="0">
                <a:latin typeface="Calibri" pitchFamily="34" charset="0"/>
                <a:ea typeface="標楷體" pitchFamily="65" charset="-120"/>
              </a:rPr>
              <a:t>雲端儲存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Storage)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9   2022/04/20   </a:t>
            </a:r>
            <a:r>
              <a:rPr lang="zh-TW" altLang="en-US" dirty="0">
                <a:latin typeface="Calibri" pitchFamily="34" charset="0"/>
                <a:ea typeface="標楷體" pitchFamily="65" charset="-120"/>
              </a:rPr>
              <a:t>雲端數據庫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Databases)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10   2022/04/27   </a:t>
            </a:r>
            <a:r>
              <a:rPr lang="zh-TW" altLang="en-US" dirty="0">
                <a:latin typeface="Calibri" pitchFamily="34" charset="0"/>
                <a:ea typeface="標楷體" pitchFamily="65" charset="-120"/>
              </a:rPr>
              <a:t>雲端架構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Architecture)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11   2022/05/04   </a:t>
            </a:r>
            <a:r>
              <a:rPr lang="zh-TW" altLang="en-US" dirty="0">
                <a:latin typeface="Calibri" pitchFamily="34" charset="0"/>
                <a:ea typeface="標楷體" pitchFamily="65" charset="-120"/>
              </a:rPr>
              <a:t>雲端自動擴展和監控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Automatic Scaling and Monitoring)</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12   2022/05/11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026882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71</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13   2022/05/18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accent2">
                    <a:lumMod val="75000"/>
                  </a:schemeClr>
                </a:solidFill>
                <a:latin typeface="Calibri" pitchFamily="34" charset="0"/>
                <a:ea typeface="標楷體" pitchFamily="65" charset="-120"/>
              </a:rPr>
              <a:t>14   2022/05/25   </a:t>
            </a:r>
            <a:r>
              <a:rPr lang="zh-TW" altLang="en-US" dirty="0">
                <a:solidFill>
                  <a:schemeClr val="accent2">
                    <a:lumMod val="75000"/>
                  </a:schemeClr>
                </a:solidFill>
                <a:latin typeface="Calibri" pitchFamily="34" charset="0"/>
                <a:ea typeface="標楷體" pitchFamily="65" charset="-120"/>
              </a:rPr>
              <a:t>雲端專案成果報告與討論 </a:t>
            </a:r>
            <a:br>
              <a:rPr lang="en-US" altLang="zh-TW" dirty="0">
                <a:solidFill>
                  <a:schemeClr val="accent2">
                    <a:lumMod val="75000"/>
                  </a:schemeClr>
                </a:solidFill>
                <a:latin typeface="Calibri" pitchFamily="34" charset="0"/>
                <a:ea typeface="標楷體" pitchFamily="65" charset="-120"/>
              </a:rPr>
            </a:br>
            <a:r>
              <a:rPr lang="en-US" altLang="zh-TW" dirty="0">
                <a:solidFill>
                  <a:schemeClr val="accent2">
                    <a:lumMod val="75000"/>
                  </a:schemeClr>
                </a:solidFill>
                <a:latin typeface="Calibri" pitchFamily="34" charset="0"/>
                <a:ea typeface="標楷體" pitchFamily="65" charset="-120"/>
              </a:rPr>
              <a:t>                                (Cloud Project Presentation and Discussion)</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15   2022/06/01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accent2">
                    <a:lumMod val="75000"/>
                  </a:schemeClr>
                </a:solidFill>
                <a:latin typeface="Calibri" pitchFamily="34" charset="0"/>
                <a:ea typeface="標楷體" pitchFamily="65" charset="-120"/>
              </a:rPr>
              <a:t>16   2022/06/08   </a:t>
            </a:r>
            <a:r>
              <a:rPr lang="zh-TW" altLang="en-US" dirty="0">
                <a:solidFill>
                  <a:schemeClr val="accent2">
                    <a:lumMod val="75000"/>
                  </a:schemeClr>
                </a:solidFill>
                <a:latin typeface="Calibri" pitchFamily="34" charset="0"/>
                <a:ea typeface="標楷體" pitchFamily="65" charset="-120"/>
              </a:rPr>
              <a:t>期末專案成果報告 </a:t>
            </a:r>
            <a:br>
              <a:rPr lang="en-US" altLang="zh-TW" dirty="0">
                <a:solidFill>
                  <a:schemeClr val="accent2">
                    <a:lumMod val="75000"/>
                  </a:schemeClr>
                </a:solidFill>
                <a:latin typeface="Calibri" pitchFamily="34" charset="0"/>
                <a:ea typeface="標楷體" pitchFamily="65" charset="-120"/>
              </a:rPr>
            </a:br>
            <a:r>
              <a:rPr lang="en-US" altLang="zh-TW" dirty="0">
                <a:solidFill>
                  <a:schemeClr val="accent2">
                    <a:lumMod val="75000"/>
                  </a:schemeClr>
                </a:solidFill>
                <a:latin typeface="Calibri" pitchFamily="34" charset="0"/>
                <a:ea typeface="標楷體" pitchFamily="65" charset="-120"/>
              </a:rPr>
              <a:t>                                (Final Project Presentation)</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17   2022/06/15   </a:t>
            </a:r>
            <a:r>
              <a:rPr lang="zh-TW" altLang="en-US" dirty="0">
                <a:solidFill>
                  <a:schemeClr val="bg1">
                    <a:lumMod val="65000"/>
                  </a:schemeClr>
                </a:solidFill>
                <a:latin typeface="Calibri" pitchFamily="34" charset="0"/>
                <a:ea typeface="標楷體" pitchFamily="65" charset="-120"/>
              </a:rPr>
              <a:t>學生自主學習 </a:t>
            </a:r>
            <a:r>
              <a:rPr lang="en-US" altLang="zh-TW" dirty="0">
                <a:solidFill>
                  <a:schemeClr val="bg1">
                    <a:lumMod val="6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18   2022/06/22   </a:t>
            </a:r>
            <a:r>
              <a:rPr lang="zh-TW" altLang="en-US" dirty="0">
                <a:solidFill>
                  <a:schemeClr val="bg1">
                    <a:lumMod val="65000"/>
                  </a:schemeClr>
                </a:solidFill>
                <a:latin typeface="Calibri" pitchFamily="34" charset="0"/>
                <a:ea typeface="標楷體" pitchFamily="65" charset="-120"/>
              </a:rPr>
              <a:t>學生自主學習 </a:t>
            </a:r>
            <a:r>
              <a:rPr lang="en-US" altLang="zh-TW" dirty="0">
                <a:solidFill>
                  <a:schemeClr val="bg1">
                    <a:lumMod val="65000"/>
                  </a:schemeClr>
                </a:solidFill>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654721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84E5-6CDF-7445-B450-33E8E8120433}"/>
              </a:ext>
            </a:extLst>
          </p:cNvPr>
          <p:cNvSpPr>
            <a:spLocks noGrp="1"/>
          </p:cNvSpPr>
          <p:nvPr>
            <p:ph type="title"/>
          </p:nvPr>
        </p:nvSpPr>
        <p:spPr/>
        <p:txBody>
          <a:bodyPr>
            <a:normAutofit/>
          </a:bodyPr>
          <a:lstStyle/>
          <a:p>
            <a:r>
              <a:rPr lang="en-US" dirty="0">
                <a:latin typeface="+mn-lt"/>
              </a:rPr>
              <a:t>AWS Certified Cloud Practitioner</a:t>
            </a:r>
          </a:p>
        </p:txBody>
      </p:sp>
      <p:sp>
        <p:nvSpPr>
          <p:cNvPr id="3" name="Content Placeholder 2">
            <a:extLst>
              <a:ext uri="{FF2B5EF4-FFF2-40B4-BE49-F238E27FC236}">
                <a16:creationId xmlns:a16="http://schemas.microsoft.com/office/drawing/2014/main" id="{528B9C6D-C2BE-F44D-B094-521BBE4D1DCF}"/>
              </a:ext>
            </a:extLst>
          </p:cNvPr>
          <p:cNvSpPr>
            <a:spLocks noGrp="1"/>
          </p:cNvSpPr>
          <p:nvPr>
            <p:ph idx="1"/>
          </p:nvPr>
        </p:nvSpPr>
        <p:spPr/>
        <p:txBody>
          <a:bodyPr/>
          <a:lstStyle/>
          <a:p>
            <a:r>
              <a:rPr lang="en-US" dirty="0"/>
              <a:t>This certification provides individuals in a larger variety of cloud and technology roles with a way to validate their AWS Cloud knowledge and enhance their professional credibility.</a:t>
            </a:r>
          </a:p>
          <a:p>
            <a:r>
              <a:rPr lang="en-US" dirty="0"/>
              <a:t>This exam covers four domains, including cloud concepts, security, technology, and billing and pricing.</a:t>
            </a:r>
          </a:p>
        </p:txBody>
      </p:sp>
      <p:sp>
        <p:nvSpPr>
          <p:cNvPr id="4" name="Slide Number Placeholder 3">
            <a:extLst>
              <a:ext uri="{FF2B5EF4-FFF2-40B4-BE49-F238E27FC236}">
                <a16:creationId xmlns:a16="http://schemas.microsoft.com/office/drawing/2014/main" id="{2B0399F1-AB77-9A40-B168-567B3D8575FB}"/>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5" name="Picture 4">
            <a:extLst>
              <a:ext uri="{FF2B5EF4-FFF2-40B4-BE49-F238E27FC236}">
                <a16:creationId xmlns:a16="http://schemas.microsoft.com/office/drawing/2014/main" id="{A9680D6C-D58B-374E-8AB4-639997D2F898}"/>
              </a:ext>
            </a:extLst>
          </p:cNvPr>
          <p:cNvPicPr>
            <a:picLocks noChangeAspect="1"/>
          </p:cNvPicPr>
          <p:nvPr/>
        </p:nvPicPr>
        <p:blipFill>
          <a:blip r:embed="rId2"/>
          <a:stretch>
            <a:fillRect/>
          </a:stretch>
        </p:blipFill>
        <p:spPr>
          <a:xfrm>
            <a:off x="280203" y="748907"/>
            <a:ext cx="557997" cy="557997"/>
          </a:xfrm>
          <a:prstGeom prst="rect">
            <a:avLst/>
          </a:prstGeom>
        </p:spPr>
      </p:pic>
      <p:sp>
        <p:nvSpPr>
          <p:cNvPr id="6" name="Rectangle 5">
            <a:extLst>
              <a:ext uri="{FF2B5EF4-FFF2-40B4-BE49-F238E27FC236}">
                <a16:creationId xmlns:a16="http://schemas.microsoft.com/office/drawing/2014/main" id="{CDB26D4D-46E3-7B43-B189-96966E512121}"/>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https://aws.amazon.com/certification/certified-cloud-practitioner/</a:t>
            </a:r>
            <a:endParaRPr lang="en-US" dirty="0"/>
          </a:p>
        </p:txBody>
      </p:sp>
      <p:pic>
        <p:nvPicPr>
          <p:cNvPr id="7" name="Picture 6">
            <a:extLst>
              <a:ext uri="{FF2B5EF4-FFF2-40B4-BE49-F238E27FC236}">
                <a16:creationId xmlns:a16="http://schemas.microsoft.com/office/drawing/2014/main" id="{D4070FDA-C93E-3B4C-966C-278610C71740}"/>
              </a:ext>
            </a:extLst>
          </p:cNvPr>
          <p:cNvPicPr>
            <a:picLocks noChangeAspect="1"/>
          </p:cNvPicPr>
          <p:nvPr/>
        </p:nvPicPr>
        <p:blipFill>
          <a:blip r:embed="rId4"/>
          <a:stretch>
            <a:fillRect/>
          </a:stretch>
        </p:blipFill>
        <p:spPr>
          <a:xfrm>
            <a:off x="9953746" y="4411482"/>
            <a:ext cx="2095500" cy="2095500"/>
          </a:xfrm>
          <a:prstGeom prst="rect">
            <a:avLst/>
          </a:prstGeom>
        </p:spPr>
      </p:pic>
    </p:spTree>
    <p:extLst>
      <p:ext uri="{BB962C8B-B14F-4D97-AF65-F5344CB8AC3E}">
        <p14:creationId xmlns:p14="http://schemas.microsoft.com/office/powerpoint/2010/main" val="2535943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3ABA-98A6-E94B-BB4D-A42030542CCB}"/>
              </a:ext>
            </a:extLst>
          </p:cNvPr>
          <p:cNvSpPr>
            <a:spLocks noGrp="1"/>
          </p:cNvSpPr>
          <p:nvPr>
            <p:ph type="title"/>
          </p:nvPr>
        </p:nvSpPr>
        <p:spPr/>
        <p:txBody>
          <a:bodyPr>
            <a:normAutofit fontScale="90000"/>
          </a:bodyPr>
          <a:lstStyle/>
          <a:p>
            <a:r>
              <a:rPr lang="en-US" dirty="0">
                <a:latin typeface="+mn-lt"/>
              </a:rPr>
              <a:t>AWS Certified Solutions Architect – Associate</a:t>
            </a:r>
          </a:p>
        </p:txBody>
      </p:sp>
      <p:sp>
        <p:nvSpPr>
          <p:cNvPr id="3" name="Content Placeholder 2">
            <a:extLst>
              <a:ext uri="{FF2B5EF4-FFF2-40B4-BE49-F238E27FC236}">
                <a16:creationId xmlns:a16="http://schemas.microsoft.com/office/drawing/2014/main" id="{FDFB0B4B-2244-B246-8142-CAF1AAEA8AB4}"/>
              </a:ext>
            </a:extLst>
          </p:cNvPr>
          <p:cNvSpPr>
            <a:spLocks noGrp="1"/>
          </p:cNvSpPr>
          <p:nvPr>
            <p:ph idx="1"/>
          </p:nvPr>
        </p:nvSpPr>
        <p:spPr/>
        <p:txBody>
          <a:bodyPr/>
          <a:lstStyle/>
          <a:p>
            <a:r>
              <a:rPr lang="en-US" dirty="0"/>
              <a:t>This certification validates your ability to effectively demonstrate knowledge of how to architect and deploy secure and robust applications on AWS technologies. </a:t>
            </a:r>
          </a:p>
          <a:p>
            <a:r>
              <a:rPr lang="en-US" dirty="0"/>
              <a:t>This exam is for anyone with at least one year of hands-on experience designing available, cost-efficient, fault-tolerant, and scalable and distributed systems on AWS.</a:t>
            </a:r>
          </a:p>
        </p:txBody>
      </p:sp>
      <p:sp>
        <p:nvSpPr>
          <p:cNvPr id="4" name="Slide Number Placeholder 3">
            <a:extLst>
              <a:ext uri="{FF2B5EF4-FFF2-40B4-BE49-F238E27FC236}">
                <a16:creationId xmlns:a16="http://schemas.microsoft.com/office/drawing/2014/main" id="{3E158153-94DF-CB4E-A329-64A62302559F}"/>
              </a:ext>
            </a:extLst>
          </p:cNvPr>
          <p:cNvSpPr>
            <a:spLocks noGrp="1"/>
          </p:cNvSpPr>
          <p:nvPr>
            <p:ph type="sldNum" sz="quarter" idx="12"/>
          </p:nvPr>
        </p:nvSpPr>
        <p:spPr/>
        <p:txBody>
          <a:bodyPr/>
          <a:lstStyle/>
          <a:p>
            <a:fld id="{5D6FF71F-CF6A-4C46-8F9B-61D49EEA70E3}" type="slidenum">
              <a:rPr lang="en-US" smtClean="0"/>
              <a:t>73</a:t>
            </a:fld>
            <a:endParaRPr lang="en-US"/>
          </a:p>
        </p:txBody>
      </p:sp>
      <p:pic>
        <p:nvPicPr>
          <p:cNvPr id="5" name="Picture 4">
            <a:extLst>
              <a:ext uri="{FF2B5EF4-FFF2-40B4-BE49-F238E27FC236}">
                <a16:creationId xmlns:a16="http://schemas.microsoft.com/office/drawing/2014/main" id="{0E537448-F99D-A848-8836-EB11912658E2}"/>
              </a:ext>
            </a:extLst>
          </p:cNvPr>
          <p:cNvPicPr>
            <a:picLocks noChangeAspect="1"/>
          </p:cNvPicPr>
          <p:nvPr/>
        </p:nvPicPr>
        <p:blipFill>
          <a:blip r:embed="rId2"/>
          <a:stretch>
            <a:fillRect/>
          </a:stretch>
        </p:blipFill>
        <p:spPr>
          <a:xfrm>
            <a:off x="231494" y="612182"/>
            <a:ext cx="606706" cy="606706"/>
          </a:xfrm>
          <a:prstGeom prst="rect">
            <a:avLst/>
          </a:prstGeom>
        </p:spPr>
      </p:pic>
      <p:sp>
        <p:nvSpPr>
          <p:cNvPr id="6" name="Rectangle 5">
            <a:extLst>
              <a:ext uri="{FF2B5EF4-FFF2-40B4-BE49-F238E27FC236}">
                <a16:creationId xmlns:a16="http://schemas.microsoft.com/office/drawing/2014/main" id="{CA4AF30A-918E-C644-B724-5B2BC39D12FE}"/>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https://aws.amazon.com/certification/certified-solutions-architect-associate/</a:t>
            </a:r>
            <a:endParaRPr lang="en-US" dirty="0"/>
          </a:p>
        </p:txBody>
      </p:sp>
      <p:pic>
        <p:nvPicPr>
          <p:cNvPr id="7" name="Picture 6">
            <a:extLst>
              <a:ext uri="{FF2B5EF4-FFF2-40B4-BE49-F238E27FC236}">
                <a16:creationId xmlns:a16="http://schemas.microsoft.com/office/drawing/2014/main" id="{34BE7C1F-2FEA-9242-87BD-C721F55F0CCD}"/>
              </a:ext>
            </a:extLst>
          </p:cNvPr>
          <p:cNvPicPr>
            <a:picLocks noChangeAspect="1"/>
          </p:cNvPicPr>
          <p:nvPr/>
        </p:nvPicPr>
        <p:blipFill>
          <a:blip r:embed="rId4"/>
          <a:stretch>
            <a:fillRect/>
          </a:stretch>
        </p:blipFill>
        <p:spPr>
          <a:xfrm>
            <a:off x="9953746" y="4436707"/>
            <a:ext cx="2095500" cy="2095500"/>
          </a:xfrm>
          <a:prstGeom prst="rect">
            <a:avLst/>
          </a:prstGeom>
        </p:spPr>
      </p:pic>
    </p:spTree>
    <p:extLst>
      <p:ext uri="{BB962C8B-B14F-4D97-AF65-F5344CB8AC3E}">
        <p14:creationId xmlns:p14="http://schemas.microsoft.com/office/powerpoint/2010/main" val="2351109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Web Application </a:t>
            </a:r>
            <a:br>
              <a:rPr lang="en-US" sz="9600" dirty="0">
                <a:latin typeface="+mn-lt"/>
              </a:rPr>
            </a:br>
            <a:r>
              <a:rPr lang="en-US" sz="9600" dirty="0">
                <a:latin typeface="+mn-lt"/>
              </a:rPr>
              <a:t>with   </a:t>
            </a:r>
            <a:br>
              <a:rPr lang="en-US" sz="9600" dirty="0">
                <a:latin typeface="+mn-lt"/>
              </a:rPr>
            </a:br>
            <a:r>
              <a:rPr lang="en-US" sz="9600" dirty="0">
                <a:latin typeface="+mn-lt"/>
              </a:rPr>
              <a:t>AWS Core Services</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74</a:t>
            </a:fld>
            <a:endParaRPr lang="en-US"/>
          </a:p>
        </p:txBody>
      </p:sp>
      <p:pic>
        <p:nvPicPr>
          <p:cNvPr id="5" name="Picture 4">
            <a:extLst>
              <a:ext uri="{FF2B5EF4-FFF2-40B4-BE49-F238E27FC236}">
                <a16:creationId xmlns:a16="http://schemas.microsoft.com/office/drawing/2014/main" id="{808485E7-4F0E-E54B-B730-1AF0EA6E43FE}"/>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465031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75</a:t>
            </a:fld>
            <a:endParaRPr lang="en-US" dirty="0"/>
          </a:p>
        </p:txBody>
      </p:sp>
      <p:pic>
        <p:nvPicPr>
          <p:cNvPr id="6" name="Picture 5">
            <a:extLst>
              <a:ext uri="{FF2B5EF4-FFF2-40B4-BE49-F238E27FC236}">
                <a16:creationId xmlns:a16="http://schemas.microsoft.com/office/drawing/2014/main" id="{6231DF6D-F53C-8A41-8A05-E79B337336B1}"/>
              </a:ext>
            </a:extLst>
          </p:cNvPr>
          <p:cNvPicPr>
            <a:picLocks noChangeAspect="1"/>
          </p:cNvPicPr>
          <p:nvPr/>
        </p:nvPicPr>
        <p:blipFill>
          <a:blip r:embed="rId2"/>
          <a:stretch>
            <a:fillRect/>
          </a:stretch>
        </p:blipFill>
        <p:spPr>
          <a:xfrm>
            <a:off x="73340" y="13854"/>
            <a:ext cx="11744588" cy="6616669"/>
          </a:xfrm>
          <a:prstGeom prst="rect">
            <a:avLst/>
          </a:prstGeom>
        </p:spPr>
      </p:pic>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sp>
        <p:nvSpPr>
          <p:cNvPr id="3" name="Rounded Rectangle 2">
            <a:extLst>
              <a:ext uri="{FF2B5EF4-FFF2-40B4-BE49-F238E27FC236}">
                <a16:creationId xmlns:a16="http://schemas.microsoft.com/office/drawing/2014/main" id="{BBA623DD-853B-0748-9296-A45494C780FA}"/>
              </a:ext>
            </a:extLst>
          </p:cNvPr>
          <p:cNvSpPr/>
          <p:nvPr/>
        </p:nvSpPr>
        <p:spPr>
          <a:xfrm>
            <a:off x="3771033" y="2188359"/>
            <a:ext cx="958975" cy="935182"/>
          </a:xfrm>
          <a:prstGeom prst="roundRect">
            <a:avLst>
              <a:gd name="adj" fmla="val 2699"/>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197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76</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Tree>
    <p:extLst>
      <p:ext uri="{BB962C8B-B14F-4D97-AF65-F5344CB8AC3E}">
        <p14:creationId xmlns:p14="http://schemas.microsoft.com/office/powerpoint/2010/main" val="272896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77</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8" name="Rounded Rectangle 7">
            <a:extLst>
              <a:ext uri="{FF2B5EF4-FFF2-40B4-BE49-F238E27FC236}">
                <a16:creationId xmlns:a16="http://schemas.microsoft.com/office/drawing/2014/main" id="{4109B63D-1941-3B44-BBB9-2E132FDD3950}"/>
              </a:ext>
            </a:extLst>
          </p:cNvPr>
          <p:cNvSpPr/>
          <p:nvPr/>
        </p:nvSpPr>
        <p:spPr>
          <a:xfrm>
            <a:off x="3771033" y="2188359"/>
            <a:ext cx="958975" cy="935182"/>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91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78</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10" name="Rounded Rectangle 9">
            <a:extLst>
              <a:ext uri="{FF2B5EF4-FFF2-40B4-BE49-F238E27FC236}">
                <a16:creationId xmlns:a16="http://schemas.microsoft.com/office/drawing/2014/main" id="{79FE04D9-0BFF-5146-BA66-5A1EE3FBD353}"/>
              </a:ext>
            </a:extLst>
          </p:cNvPr>
          <p:cNvSpPr/>
          <p:nvPr/>
        </p:nvSpPr>
        <p:spPr>
          <a:xfrm>
            <a:off x="8294915" y="96019"/>
            <a:ext cx="1087574" cy="94697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D24E899-6A69-CA4E-940D-AC0643315A86}"/>
              </a:ext>
            </a:extLst>
          </p:cNvPr>
          <p:cNvSpPr/>
          <p:nvPr/>
        </p:nvSpPr>
        <p:spPr>
          <a:xfrm>
            <a:off x="4250520" y="653258"/>
            <a:ext cx="1453594" cy="841713"/>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B6D07E7-715B-5048-9E0A-6435AF55371E}"/>
              </a:ext>
            </a:extLst>
          </p:cNvPr>
          <p:cNvSpPr/>
          <p:nvPr/>
        </p:nvSpPr>
        <p:spPr>
          <a:xfrm>
            <a:off x="8409778" y="1738416"/>
            <a:ext cx="857848" cy="75804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124C918-F37D-7B4C-ABC7-1758E0F4308B}"/>
              </a:ext>
            </a:extLst>
          </p:cNvPr>
          <p:cNvSpPr/>
          <p:nvPr/>
        </p:nvSpPr>
        <p:spPr>
          <a:xfrm>
            <a:off x="4601029" y="5391038"/>
            <a:ext cx="1219199" cy="1210022"/>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6C45FA-E46D-174D-B3DE-834F3833301E}"/>
              </a:ext>
            </a:extLst>
          </p:cNvPr>
          <p:cNvSpPr/>
          <p:nvPr/>
        </p:nvSpPr>
        <p:spPr>
          <a:xfrm>
            <a:off x="7743825" y="2160108"/>
            <a:ext cx="665953" cy="115459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559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79</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0020DBE6-4DCB-AA4E-9B60-16F50A92BC9D}"/>
              </a:ext>
            </a:extLst>
          </p:cNvPr>
          <p:cNvPicPr>
            <a:picLocks noChangeAspect="1"/>
          </p:cNvPicPr>
          <p:nvPr/>
        </p:nvPicPr>
        <p:blipFill>
          <a:blip r:embed="rId2"/>
          <a:stretch>
            <a:fillRect/>
          </a:stretch>
        </p:blipFill>
        <p:spPr>
          <a:xfrm>
            <a:off x="62563" y="27291"/>
            <a:ext cx="11727655" cy="6607130"/>
          </a:xfrm>
          <a:prstGeom prst="rect">
            <a:avLst/>
          </a:prstGeom>
        </p:spPr>
      </p:pic>
    </p:spTree>
    <p:extLst>
      <p:ext uri="{BB962C8B-B14F-4D97-AF65-F5344CB8AC3E}">
        <p14:creationId xmlns:p14="http://schemas.microsoft.com/office/powerpoint/2010/main" val="169030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Networking </a:t>
            </a:r>
            <a:r>
              <a:rPr lang="en-US" sz="4400" b="1" dirty="0">
                <a:latin typeface="+mn-lt"/>
              </a:rPr>
              <a:t>&amp; Content </a:t>
            </a:r>
            <a:r>
              <a:rPr lang="en-US" sz="4400" b="1" dirty="0" err="1">
                <a:latin typeface="+mn-lt"/>
              </a:rPr>
              <a:t>Dilivery</a:t>
            </a:r>
            <a:endParaRPr lang="en-US" sz="4400" b="1" dirty="0">
              <a:latin typeface="+mn-lt"/>
            </a:endParaRP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B8CF8AA2-4414-4D42-BB35-DC4CEA877AA8}"/>
              </a:ext>
            </a:extLst>
          </p:cNvPr>
          <p:cNvPicPr>
            <a:picLocks noChangeAspect="1"/>
          </p:cNvPicPr>
          <p:nvPr/>
        </p:nvPicPr>
        <p:blipFill>
          <a:blip r:embed="rId4"/>
          <a:stretch>
            <a:fillRect/>
          </a:stretch>
        </p:blipFill>
        <p:spPr>
          <a:xfrm>
            <a:off x="102662" y="1080678"/>
            <a:ext cx="12033066" cy="4759507"/>
          </a:xfrm>
          <a:prstGeom prst="rect">
            <a:avLst/>
          </a:prstGeom>
        </p:spPr>
      </p:pic>
      <p:sp>
        <p:nvSpPr>
          <p:cNvPr id="9" name="Rounded Rectangle 8">
            <a:extLst>
              <a:ext uri="{FF2B5EF4-FFF2-40B4-BE49-F238E27FC236}">
                <a16:creationId xmlns:a16="http://schemas.microsoft.com/office/drawing/2014/main" id="{CBF7870E-1811-7647-9191-E567C4372D8D}"/>
              </a:ext>
            </a:extLst>
          </p:cNvPr>
          <p:cNvSpPr/>
          <p:nvPr/>
        </p:nvSpPr>
        <p:spPr>
          <a:xfrm>
            <a:off x="7532534" y="1087161"/>
            <a:ext cx="2019429" cy="11042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27F91-B8FF-D745-8105-D5A95AA85B84}"/>
              </a:ext>
            </a:extLst>
          </p:cNvPr>
          <p:cNvSpPr/>
          <p:nvPr/>
        </p:nvSpPr>
        <p:spPr>
          <a:xfrm>
            <a:off x="198127" y="1040982"/>
            <a:ext cx="6680976"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257CDC5-DAFA-024B-B462-54FE0138C33F}"/>
              </a:ext>
            </a:extLst>
          </p:cNvPr>
          <p:cNvSpPr/>
          <p:nvPr/>
        </p:nvSpPr>
        <p:spPr>
          <a:xfrm>
            <a:off x="198126" y="2479135"/>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42B9B2-AE37-EC49-AECE-7787B6EA59A2}"/>
              </a:ext>
            </a:extLst>
          </p:cNvPr>
          <p:cNvSpPr/>
          <p:nvPr/>
        </p:nvSpPr>
        <p:spPr>
          <a:xfrm>
            <a:off x="9814643" y="1080678"/>
            <a:ext cx="23210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7801703-7FC8-F344-B3F7-A8311713E859}"/>
              </a:ext>
            </a:extLst>
          </p:cNvPr>
          <p:cNvSpPr/>
          <p:nvPr/>
        </p:nvSpPr>
        <p:spPr>
          <a:xfrm>
            <a:off x="209847" y="3334920"/>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B1A95D2-ABE3-D74D-A5F4-171E6CAAD4AE}"/>
              </a:ext>
            </a:extLst>
          </p:cNvPr>
          <p:cNvSpPr/>
          <p:nvPr/>
        </p:nvSpPr>
        <p:spPr>
          <a:xfrm>
            <a:off x="4164111" y="2479135"/>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0303814-9D2E-474F-A18D-28D8FBF0BE29}"/>
              </a:ext>
            </a:extLst>
          </p:cNvPr>
          <p:cNvSpPr/>
          <p:nvPr/>
        </p:nvSpPr>
        <p:spPr>
          <a:xfrm>
            <a:off x="4164112" y="425577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4E3C84E-FF83-7740-9209-8B55AA6849AE}"/>
              </a:ext>
            </a:extLst>
          </p:cNvPr>
          <p:cNvSpPr/>
          <p:nvPr/>
        </p:nvSpPr>
        <p:spPr>
          <a:xfrm>
            <a:off x="4164111" y="5045658"/>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C0F8D05-88DC-C24A-9548-A8A9DB66C6BE}"/>
              </a:ext>
            </a:extLst>
          </p:cNvPr>
          <p:cNvSpPr/>
          <p:nvPr/>
        </p:nvSpPr>
        <p:spPr>
          <a:xfrm>
            <a:off x="8335450" y="246509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1036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80</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E08B3CAB-4473-AA48-A4DE-88C40FDD8D63}"/>
              </a:ext>
            </a:extLst>
          </p:cNvPr>
          <p:cNvPicPr>
            <a:picLocks noChangeAspect="1"/>
          </p:cNvPicPr>
          <p:nvPr/>
        </p:nvPicPr>
        <p:blipFill>
          <a:blip r:embed="rId2"/>
          <a:stretch>
            <a:fillRect/>
          </a:stretch>
        </p:blipFill>
        <p:spPr>
          <a:xfrm>
            <a:off x="169264" y="0"/>
            <a:ext cx="11716882" cy="6601060"/>
          </a:xfrm>
          <a:prstGeom prst="rect">
            <a:avLst/>
          </a:prstGeom>
        </p:spPr>
      </p:pic>
    </p:spTree>
    <p:extLst>
      <p:ext uri="{BB962C8B-B14F-4D97-AF65-F5344CB8AC3E}">
        <p14:creationId xmlns:p14="http://schemas.microsoft.com/office/powerpoint/2010/main" val="1413280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81</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8" name="Picture 7">
            <a:extLst>
              <a:ext uri="{FF2B5EF4-FFF2-40B4-BE49-F238E27FC236}">
                <a16:creationId xmlns:a16="http://schemas.microsoft.com/office/drawing/2014/main" id="{BE455137-1418-D942-80CE-F0CA006E9AA2}"/>
              </a:ext>
            </a:extLst>
          </p:cNvPr>
          <p:cNvPicPr>
            <a:picLocks noChangeAspect="1"/>
          </p:cNvPicPr>
          <p:nvPr/>
        </p:nvPicPr>
        <p:blipFill>
          <a:blip r:embed="rId2"/>
          <a:stretch>
            <a:fillRect/>
          </a:stretch>
        </p:blipFill>
        <p:spPr>
          <a:xfrm>
            <a:off x="113435" y="0"/>
            <a:ext cx="11716882" cy="6601060"/>
          </a:xfrm>
          <a:prstGeom prst="rect">
            <a:avLst/>
          </a:prstGeom>
        </p:spPr>
      </p:pic>
    </p:spTree>
    <p:extLst>
      <p:ext uri="{BB962C8B-B14F-4D97-AF65-F5344CB8AC3E}">
        <p14:creationId xmlns:p14="http://schemas.microsoft.com/office/powerpoint/2010/main" val="3888719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AWS </a:t>
            </a:r>
            <a:br>
              <a:rPr lang="en-US" sz="9600" dirty="0">
                <a:latin typeface="+mn-lt"/>
              </a:rPr>
            </a:br>
            <a:r>
              <a:rPr lang="en-US" sz="9600" dirty="0">
                <a:latin typeface="+mn-lt"/>
              </a:rPr>
              <a:t>Serverless Architecture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82</a:t>
            </a:fld>
            <a:endParaRPr lang="en-US"/>
          </a:p>
        </p:txBody>
      </p:sp>
      <p:pic>
        <p:nvPicPr>
          <p:cNvPr id="5" name="Picture 4">
            <a:extLst>
              <a:ext uri="{FF2B5EF4-FFF2-40B4-BE49-F238E27FC236}">
                <a16:creationId xmlns:a16="http://schemas.microsoft.com/office/drawing/2014/main" id="{D482565A-965D-B54C-A462-DADA994C7DB9}"/>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557210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238538" y="203893"/>
            <a:ext cx="11115261" cy="779463"/>
          </a:xfrm>
        </p:spPr>
        <p:txBody>
          <a:bodyPr>
            <a:noAutofit/>
          </a:bodyPr>
          <a:lstStyle/>
          <a:p>
            <a:r>
              <a:rPr lang="en-US" sz="5400" b="1" dirty="0"/>
              <a:t>AWS Serverless Airline Booking</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83</a:t>
            </a:fld>
            <a:endParaRPr lang="en-US" dirty="0"/>
          </a:p>
        </p:txBody>
      </p:sp>
      <p:pic>
        <p:nvPicPr>
          <p:cNvPr id="8" name="Picture 7">
            <a:extLst>
              <a:ext uri="{FF2B5EF4-FFF2-40B4-BE49-F238E27FC236}">
                <a16:creationId xmlns:a16="http://schemas.microsoft.com/office/drawing/2014/main" id="{4B94317F-B33C-084D-8363-2E83F359A781}"/>
              </a:ext>
            </a:extLst>
          </p:cNvPr>
          <p:cNvPicPr>
            <a:picLocks noChangeAspect="1"/>
          </p:cNvPicPr>
          <p:nvPr/>
        </p:nvPicPr>
        <p:blipFill>
          <a:blip r:embed="rId2"/>
          <a:stretch>
            <a:fillRect/>
          </a:stretch>
        </p:blipFill>
        <p:spPr>
          <a:xfrm>
            <a:off x="834886" y="1085442"/>
            <a:ext cx="10757537" cy="5312661"/>
          </a:xfrm>
          <a:prstGeom prst="rect">
            <a:avLst/>
          </a:prstGeom>
        </p:spPr>
      </p:pic>
      <p:sp>
        <p:nvSpPr>
          <p:cNvPr id="10" name="TextBox 9">
            <a:extLst>
              <a:ext uri="{FF2B5EF4-FFF2-40B4-BE49-F238E27FC236}">
                <a16:creationId xmlns:a16="http://schemas.microsoft.com/office/drawing/2014/main" id="{F48BC01E-9713-7542-86BE-8A945FFE5809}"/>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572034E-4895-5B41-AC48-D71299331E41}"/>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0020516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0" y="0"/>
            <a:ext cx="12049246" cy="1325563"/>
          </a:xfrm>
        </p:spPr>
        <p:txBody>
          <a:bodyPr>
            <a:normAutofit fontScale="90000"/>
          </a:bodyPr>
          <a:lstStyle/>
          <a:p>
            <a:r>
              <a:rPr lang="en-US" b="1" dirty="0"/>
              <a:t>AWS Serverless Airline Booking </a:t>
            </a:r>
            <a:br>
              <a:rPr lang="en-US" b="1" dirty="0"/>
            </a:br>
            <a:r>
              <a:rPr lang="en-US" b="1" dirty="0"/>
              <a:t>Stack</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84</a:t>
            </a:fld>
            <a:endParaRPr lang="en-US" dirty="0"/>
          </a:p>
        </p:txBody>
      </p:sp>
      <p:pic>
        <p:nvPicPr>
          <p:cNvPr id="5" name="Picture 4">
            <a:extLst>
              <a:ext uri="{FF2B5EF4-FFF2-40B4-BE49-F238E27FC236}">
                <a16:creationId xmlns:a16="http://schemas.microsoft.com/office/drawing/2014/main" id="{54284516-3E17-3643-9961-CCA601338DC1}"/>
              </a:ext>
            </a:extLst>
          </p:cNvPr>
          <p:cNvPicPr>
            <a:picLocks noChangeAspect="1"/>
          </p:cNvPicPr>
          <p:nvPr/>
        </p:nvPicPr>
        <p:blipFill>
          <a:blip r:embed="rId2"/>
          <a:stretch>
            <a:fillRect/>
          </a:stretch>
        </p:blipFill>
        <p:spPr>
          <a:xfrm>
            <a:off x="1107936" y="1164954"/>
            <a:ext cx="9984133" cy="5321427"/>
          </a:xfrm>
          <a:prstGeom prst="rect">
            <a:avLst/>
          </a:prstGeom>
        </p:spPr>
      </p:pic>
      <p:sp>
        <p:nvSpPr>
          <p:cNvPr id="9" name="TextBox 8">
            <a:extLst>
              <a:ext uri="{FF2B5EF4-FFF2-40B4-BE49-F238E27FC236}">
                <a16:creationId xmlns:a16="http://schemas.microsoft.com/office/drawing/2014/main" id="{FF49C370-5F30-8740-B28E-902CC5A75EED}"/>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1A419A33-C115-AD4A-B319-5F93AB4C89A7}"/>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679591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914400" y="0"/>
            <a:ext cx="10515600" cy="1325563"/>
          </a:xfrm>
        </p:spPr>
        <p:txBody>
          <a:bodyPr>
            <a:normAutofit fontScale="90000"/>
          </a:bodyPr>
          <a:lstStyle/>
          <a:p>
            <a:r>
              <a:rPr lang="en-US" b="1" dirty="0"/>
              <a:t>AWS Serverless Airline Booking </a:t>
            </a:r>
            <a:br>
              <a:rPr lang="en-US" b="1" dirty="0"/>
            </a:br>
            <a:r>
              <a:rPr lang="en-US" b="1" dirty="0"/>
              <a:t>High level infrastructure architecture</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85</a:t>
            </a:fld>
            <a:endParaRPr lang="en-US" dirty="0"/>
          </a:p>
        </p:txBody>
      </p:sp>
      <p:sp>
        <p:nvSpPr>
          <p:cNvPr id="6" name="TextBox 5">
            <a:extLst>
              <a:ext uri="{FF2B5EF4-FFF2-40B4-BE49-F238E27FC236}">
                <a16:creationId xmlns:a16="http://schemas.microsoft.com/office/drawing/2014/main" id="{258FCC7F-8611-EC4B-BE66-35F65C269A53}"/>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2"/>
              </a:rPr>
              <a:t>https://github.com/aws-samples/aws-serverless-airline-booking</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EFC88720-11C1-4540-95CA-E7D3CE073D01}"/>
              </a:ext>
            </a:extLst>
          </p:cNvPr>
          <p:cNvPicPr>
            <a:picLocks noChangeAspect="1"/>
          </p:cNvPicPr>
          <p:nvPr/>
        </p:nvPicPr>
        <p:blipFill>
          <a:blip r:embed="rId3"/>
          <a:stretch>
            <a:fillRect/>
          </a:stretch>
        </p:blipFill>
        <p:spPr>
          <a:xfrm>
            <a:off x="914400" y="1253728"/>
            <a:ext cx="10439401" cy="5202662"/>
          </a:xfrm>
          <a:prstGeom prst="rect">
            <a:avLst/>
          </a:prstGeom>
        </p:spPr>
      </p:pic>
      <p:pic>
        <p:nvPicPr>
          <p:cNvPr id="8" name="Picture 7">
            <a:extLst>
              <a:ext uri="{FF2B5EF4-FFF2-40B4-BE49-F238E27FC236}">
                <a16:creationId xmlns:a16="http://schemas.microsoft.com/office/drawing/2014/main" id="{9DBBB06E-ACBF-994A-9F33-C272AD6CB182}"/>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691305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0BE4-B218-F847-B629-63632474DFF0}"/>
              </a:ext>
            </a:extLst>
          </p:cNvPr>
          <p:cNvSpPr>
            <a:spLocks noGrp="1"/>
          </p:cNvSpPr>
          <p:nvPr>
            <p:ph type="title"/>
          </p:nvPr>
        </p:nvSpPr>
        <p:spPr>
          <a:xfrm>
            <a:off x="238539" y="1"/>
            <a:ext cx="11115261" cy="1332928"/>
          </a:xfrm>
        </p:spPr>
        <p:txBody>
          <a:bodyPr>
            <a:normAutofit fontScale="90000"/>
          </a:bodyPr>
          <a:lstStyle/>
          <a:p>
            <a:r>
              <a:rPr lang="en-US" b="1" dirty="0"/>
              <a:t>AWS Serverless Architecture</a:t>
            </a:r>
            <a:br>
              <a:rPr lang="en-US" b="1" dirty="0"/>
            </a:br>
            <a:r>
              <a:rPr lang="en-US" b="1" dirty="0"/>
              <a:t>AWS Operational Responsibility Models</a:t>
            </a:r>
          </a:p>
        </p:txBody>
      </p:sp>
      <p:sp>
        <p:nvSpPr>
          <p:cNvPr id="4" name="Slide Number Placeholder 3">
            <a:extLst>
              <a:ext uri="{FF2B5EF4-FFF2-40B4-BE49-F238E27FC236}">
                <a16:creationId xmlns:a16="http://schemas.microsoft.com/office/drawing/2014/main" id="{F300E1BB-23FF-4641-91AA-1C7F7753B871}"/>
              </a:ext>
            </a:extLst>
          </p:cNvPr>
          <p:cNvSpPr>
            <a:spLocks noGrp="1"/>
          </p:cNvSpPr>
          <p:nvPr>
            <p:ph type="sldNum" sz="quarter" idx="12"/>
          </p:nvPr>
        </p:nvSpPr>
        <p:spPr/>
        <p:txBody>
          <a:bodyPr/>
          <a:lstStyle/>
          <a:p>
            <a:fld id="{9FC43BFD-8FF7-A343-A8A6-E2338FCE8046}" type="slidenum">
              <a:rPr lang="en-US" smtClean="0"/>
              <a:pPr/>
              <a:t>86</a:t>
            </a:fld>
            <a:endParaRPr lang="en-US" dirty="0"/>
          </a:p>
        </p:txBody>
      </p:sp>
      <p:pic>
        <p:nvPicPr>
          <p:cNvPr id="6" name="Picture 5">
            <a:extLst>
              <a:ext uri="{FF2B5EF4-FFF2-40B4-BE49-F238E27FC236}">
                <a16:creationId xmlns:a16="http://schemas.microsoft.com/office/drawing/2014/main" id="{9F206147-307C-534A-BEF8-74C1C3F98E21}"/>
              </a:ext>
            </a:extLst>
          </p:cNvPr>
          <p:cNvPicPr>
            <a:picLocks noChangeAspect="1"/>
          </p:cNvPicPr>
          <p:nvPr/>
        </p:nvPicPr>
        <p:blipFill>
          <a:blip r:embed="rId2"/>
          <a:stretch>
            <a:fillRect/>
          </a:stretch>
        </p:blipFill>
        <p:spPr>
          <a:xfrm>
            <a:off x="0" y="1389225"/>
            <a:ext cx="12192000" cy="4993954"/>
          </a:xfrm>
          <a:prstGeom prst="rect">
            <a:avLst/>
          </a:prstGeom>
        </p:spPr>
      </p:pic>
      <p:sp>
        <p:nvSpPr>
          <p:cNvPr id="7" name="Rounded Rectangle 6">
            <a:extLst>
              <a:ext uri="{FF2B5EF4-FFF2-40B4-BE49-F238E27FC236}">
                <a16:creationId xmlns:a16="http://schemas.microsoft.com/office/drawing/2014/main" id="{791EB96E-68CE-8A4E-8606-813E8B48A913}"/>
              </a:ext>
            </a:extLst>
          </p:cNvPr>
          <p:cNvSpPr/>
          <p:nvPr/>
        </p:nvSpPr>
        <p:spPr>
          <a:xfrm>
            <a:off x="10177670" y="1332927"/>
            <a:ext cx="1948018" cy="505025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A9E55DB-12D3-5F49-9272-70DB46ED733B}"/>
              </a:ext>
            </a:extLst>
          </p:cNvPr>
          <p:cNvSpPr/>
          <p:nvPr/>
        </p:nvSpPr>
        <p:spPr>
          <a:xfrm>
            <a:off x="1252330" y="1306421"/>
            <a:ext cx="3120887" cy="5133055"/>
          </a:xfrm>
          <a:prstGeom prst="roundRect">
            <a:avLst>
              <a:gd name="adj" fmla="val 3714"/>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TextBox 8">
            <a:extLst>
              <a:ext uri="{FF2B5EF4-FFF2-40B4-BE49-F238E27FC236}">
                <a16:creationId xmlns:a16="http://schemas.microsoft.com/office/drawing/2014/main" id="{748D06C0-D53E-F140-916E-024C979F7DC6}"/>
              </a:ext>
            </a:extLst>
          </p:cNvPr>
          <p:cNvSpPr txBox="1"/>
          <p:nvPr/>
        </p:nvSpPr>
        <p:spPr>
          <a:xfrm>
            <a:off x="3568700" y="6517372"/>
            <a:ext cx="7937500"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Heitor</a:t>
            </a:r>
            <a:r>
              <a:rPr lang="en-US" sz="1000" dirty="0">
                <a:solidFill>
                  <a:schemeClr val="bg1">
                    <a:lumMod val="75000"/>
                  </a:schemeClr>
                </a:solidFill>
              </a:rPr>
              <a:t> </a:t>
            </a:r>
            <a:r>
              <a:rPr lang="en-US" sz="1000" dirty="0" err="1">
                <a:solidFill>
                  <a:schemeClr val="bg1">
                    <a:lumMod val="75000"/>
                  </a:schemeClr>
                </a:solidFill>
              </a:rPr>
              <a:t>Lessa</a:t>
            </a:r>
            <a:r>
              <a:rPr lang="en-US" sz="1000" dirty="0">
                <a:solidFill>
                  <a:schemeClr val="bg1">
                    <a:lumMod val="75000"/>
                  </a:schemeClr>
                </a:solidFill>
              </a:rPr>
              <a:t> (2019), How to build a full stack serverless airline ticketing web app, </a:t>
            </a:r>
            <a:r>
              <a:rPr lang="en-US" sz="800" dirty="0">
                <a:solidFill>
                  <a:schemeClr val="bg1">
                    <a:lumMod val="75000"/>
                  </a:schemeClr>
                </a:solidFill>
                <a:hlinkClick r:id="rId3"/>
              </a:rPr>
              <a:t>https://www.youtube.com/watch?v=MyoOeHTp2pg</a:t>
            </a:r>
            <a:endParaRPr lang="en-US" sz="800" dirty="0">
              <a:solidFill>
                <a:schemeClr val="bg1">
                  <a:lumMod val="75000"/>
                </a:schemeClr>
              </a:solidFill>
            </a:endParaRPr>
          </a:p>
        </p:txBody>
      </p:sp>
      <p:pic>
        <p:nvPicPr>
          <p:cNvPr id="10" name="Picture 9">
            <a:extLst>
              <a:ext uri="{FF2B5EF4-FFF2-40B4-BE49-F238E27FC236}">
                <a16:creationId xmlns:a16="http://schemas.microsoft.com/office/drawing/2014/main" id="{41167A89-6AC4-DF46-900E-861816C7505F}"/>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657315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Build </a:t>
            </a:r>
            <a:br>
              <a:rPr lang="en-US" sz="9600" dirty="0">
                <a:latin typeface="+mn-lt"/>
              </a:rPr>
            </a:br>
            <a:r>
              <a:rPr lang="en-US" sz="9600" dirty="0">
                <a:latin typeface="+mn-lt"/>
              </a:rPr>
              <a:t>a </a:t>
            </a:r>
            <a:br>
              <a:rPr lang="en-US" sz="9600" dirty="0">
                <a:latin typeface="+mn-lt"/>
              </a:rPr>
            </a:br>
            <a:r>
              <a:rPr lang="en-US" sz="9600" dirty="0">
                <a:latin typeface="+mn-lt"/>
              </a:rPr>
              <a:t>Serverless </a:t>
            </a:r>
            <a:br>
              <a:rPr lang="en-US" sz="9600" dirty="0">
                <a:latin typeface="+mn-lt"/>
              </a:rPr>
            </a:br>
            <a:r>
              <a:rPr lang="en-US" sz="9600" dirty="0">
                <a:latin typeface="+mn-lt"/>
              </a:rPr>
              <a:t>Web Application</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87</a:t>
            </a:fld>
            <a:endParaRPr lang="en-US"/>
          </a:p>
        </p:txBody>
      </p:sp>
      <p:pic>
        <p:nvPicPr>
          <p:cNvPr id="5" name="Picture 4">
            <a:extLst>
              <a:ext uri="{FF2B5EF4-FFF2-40B4-BE49-F238E27FC236}">
                <a16:creationId xmlns:a16="http://schemas.microsoft.com/office/drawing/2014/main" id="{56D6BE57-CCD9-4A4B-9CEC-68ACA10814F8}"/>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878459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a:bodyPr>
          <a:lstStyle/>
          <a:p>
            <a:r>
              <a:rPr lang="en-US" b="1" dirty="0"/>
              <a:t>Build a Serverless Web Application</a:t>
            </a:r>
            <a:endParaRPr lang="en-US" sz="2700" dirty="0"/>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88</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3CB08A6-125C-FF42-864B-5F9FB26C9DD7}"/>
              </a:ext>
            </a:extLst>
          </p:cNvPr>
          <p:cNvPicPr>
            <a:picLocks noChangeAspect="1"/>
          </p:cNvPicPr>
          <p:nvPr/>
        </p:nvPicPr>
        <p:blipFill>
          <a:blip r:embed="rId3"/>
          <a:stretch>
            <a:fillRect/>
          </a:stretch>
        </p:blipFill>
        <p:spPr>
          <a:xfrm>
            <a:off x="857250" y="1200575"/>
            <a:ext cx="10425673" cy="5238901"/>
          </a:xfrm>
          <a:prstGeom prst="rect">
            <a:avLst/>
          </a:prstGeom>
        </p:spPr>
      </p:pic>
      <p:pic>
        <p:nvPicPr>
          <p:cNvPr id="7" name="Picture 6">
            <a:extLst>
              <a:ext uri="{FF2B5EF4-FFF2-40B4-BE49-F238E27FC236}">
                <a16:creationId xmlns:a16="http://schemas.microsoft.com/office/drawing/2014/main" id="{25A3D8D3-D168-8E44-93F2-754646042E0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627397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89</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pic>
        <p:nvPicPr>
          <p:cNvPr id="6" name="Picture 5">
            <a:extLst>
              <a:ext uri="{FF2B5EF4-FFF2-40B4-BE49-F238E27FC236}">
                <a16:creationId xmlns:a16="http://schemas.microsoft.com/office/drawing/2014/main" id="{1D4DF3A0-358A-B842-A59E-96277A24154C}"/>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32378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64981" y="0"/>
            <a:ext cx="11115261" cy="1133061"/>
          </a:xfrm>
        </p:spPr>
        <p:txBody>
          <a:bodyPr>
            <a:noAutofit/>
          </a:bodyPr>
          <a:lstStyle/>
          <a:p>
            <a:r>
              <a:rPr lang="en-US" b="1" dirty="0">
                <a:latin typeface="+mn-lt"/>
              </a:rPr>
              <a:t>AWS Security, </a:t>
            </a:r>
            <a:r>
              <a:rPr lang="en-US" sz="4600" b="1" dirty="0">
                <a:latin typeface="+mn-lt"/>
              </a:rPr>
              <a:t>Identity &amp; Compliance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253E41EF-99BA-D848-AF0D-08A736EE053A}"/>
              </a:ext>
            </a:extLst>
          </p:cNvPr>
          <p:cNvPicPr>
            <a:picLocks noChangeAspect="1"/>
          </p:cNvPicPr>
          <p:nvPr/>
        </p:nvPicPr>
        <p:blipFill>
          <a:blip r:embed="rId4"/>
          <a:stretch>
            <a:fillRect/>
          </a:stretch>
        </p:blipFill>
        <p:spPr>
          <a:xfrm>
            <a:off x="1034924" y="1106705"/>
            <a:ext cx="10122149" cy="5430957"/>
          </a:xfrm>
          <a:prstGeom prst="rect">
            <a:avLst/>
          </a:prstGeom>
        </p:spPr>
      </p:pic>
      <p:sp>
        <p:nvSpPr>
          <p:cNvPr id="9" name="Rounded Rectangle 8">
            <a:extLst>
              <a:ext uri="{FF2B5EF4-FFF2-40B4-BE49-F238E27FC236}">
                <a16:creationId xmlns:a16="http://schemas.microsoft.com/office/drawing/2014/main" id="{81CD2693-0A8A-054F-9265-D56760B22E53}"/>
              </a:ext>
            </a:extLst>
          </p:cNvPr>
          <p:cNvSpPr/>
          <p:nvPr/>
        </p:nvSpPr>
        <p:spPr>
          <a:xfrm>
            <a:off x="5131147" y="1062862"/>
            <a:ext cx="1565074" cy="10530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36C56E-A001-8F41-8B9A-F45B7F96CAE8}"/>
              </a:ext>
            </a:extLst>
          </p:cNvPr>
          <p:cNvSpPr/>
          <p:nvPr/>
        </p:nvSpPr>
        <p:spPr>
          <a:xfrm>
            <a:off x="1153550" y="1133060"/>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406F2A-3E00-6A4F-88FF-649584B36A16}"/>
              </a:ext>
            </a:extLst>
          </p:cNvPr>
          <p:cNvSpPr/>
          <p:nvPr/>
        </p:nvSpPr>
        <p:spPr>
          <a:xfrm>
            <a:off x="1034924" y="2239766"/>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4CF994-F05D-A04C-9D89-55DA1A1607A0}"/>
              </a:ext>
            </a:extLst>
          </p:cNvPr>
          <p:cNvSpPr/>
          <p:nvPr/>
        </p:nvSpPr>
        <p:spPr>
          <a:xfrm>
            <a:off x="6917481" y="1204677"/>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275539B-10E8-FF4D-97A7-92B1F79D4B6F}"/>
              </a:ext>
            </a:extLst>
          </p:cNvPr>
          <p:cNvSpPr/>
          <p:nvPr/>
        </p:nvSpPr>
        <p:spPr>
          <a:xfrm>
            <a:off x="1034924" y="4403130"/>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1203431-E25A-514D-A930-73E567F98301}"/>
              </a:ext>
            </a:extLst>
          </p:cNvPr>
          <p:cNvSpPr/>
          <p:nvPr/>
        </p:nvSpPr>
        <p:spPr>
          <a:xfrm>
            <a:off x="1034924" y="5907619"/>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4D555FB-1F30-844C-ADE7-1A9B908FCE0C}"/>
              </a:ext>
            </a:extLst>
          </p:cNvPr>
          <p:cNvSpPr/>
          <p:nvPr/>
        </p:nvSpPr>
        <p:spPr>
          <a:xfrm>
            <a:off x="4581244" y="3028937"/>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04BEA2B-C351-9A4E-BFDD-984AF88D2199}"/>
              </a:ext>
            </a:extLst>
          </p:cNvPr>
          <p:cNvSpPr/>
          <p:nvPr/>
        </p:nvSpPr>
        <p:spPr>
          <a:xfrm>
            <a:off x="4563353" y="2284945"/>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D5170F6-7AEE-2442-A3E0-2DAF5ED3D7AA}"/>
              </a:ext>
            </a:extLst>
          </p:cNvPr>
          <p:cNvSpPr/>
          <p:nvPr/>
        </p:nvSpPr>
        <p:spPr>
          <a:xfrm>
            <a:off x="7800652" y="3712660"/>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FE15A6C-F386-9345-B2CF-071D9D8B743E}"/>
              </a:ext>
            </a:extLst>
          </p:cNvPr>
          <p:cNvSpPr/>
          <p:nvPr/>
        </p:nvSpPr>
        <p:spPr>
          <a:xfrm>
            <a:off x="7800652" y="4441437"/>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02DFC07-083B-E84F-8DC6-50EFAA90E782}"/>
              </a:ext>
            </a:extLst>
          </p:cNvPr>
          <p:cNvSpPr/>
          <p:nvPr/>
        </p:nvSpPr>
        <p:spPr>
          <a:xfrm>
            <a:off x="4563352" y="5214348"/>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412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90</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40B3196-4271-3046-80F3-FC109581C83F}"/>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11" name="Rounded Rectangle 10">
            <a:extLst>
              <a:ext uri="{FF2B5EF4-FFF2-40B4-BE49-F238E27FC236}">
                <a16:creationId xmlns:a16="http://schemas.microsoft.com/office/drawing/2014/main" id="{196892EE-CE13-9D41-9671-AB517E439454}"/>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50BE13-C1F6-C645-94AE-BD5C4E45111B}"/>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pic>
        <p:nvPicPr>
          <p:cNvPr id="8" name="Picture 7">
            <a:extLst>
              <a:ext uri="{FF2B5EF4-FFF2-40B4-BE49-F238E27FC236}">
                <a16:creationId xmlns:a16="http://schemas.microsoft.com/office/drawing/2014/main" id="{3D279120-5DC1-1344-B57A-13704AFFCFA8}"/>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9262492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91</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5EF532E-EB32-0D49-97DB-F1E7F0282F1D}"/>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8" name="Rounded Rectangle 7">
            <a:extLst>
              <a:ext uri="{FF2B5EF4-FFF2-40B4-BE49-F238E27FC236}">
                <a16:creationId xmlns:a16="http://schemas.microsoft.com/office/drawing/2014/main" id="{F1CDAF5C-51DD-BF45-9BC2-88C4CB4C3D6B}"/>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0161AD-B1BC-DD41-B58C-C50FAC025A42}"/>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sp>
        <p:nvSpPr>
          <p:cNvPr id="6" name="TextBox 5">
            <a:extLst>
              <a:ext uri="{FF2B5EF4-FFF2-40B4-BE49-F238E27FC236}">
                <a16:creationId xmlns:a16="http://schemas.microsoft.com/office/drawing/2014/main" id="{B25D2226-8D68-6947-9235-2348CEEEA6F0}"/>
              </a:ext>
            </a:extLst>
          </p:cNvPr>
          <p:cNvSpPr txBox="1"/>
          <p:nvPr/>
        </p:nvSpPr>
        <p:spPr>
          <a:xfrm>
            <a:off x="885824" y="2066145"/>
            <a:ext cx="7494826" cy="4154984"/>
          </a:xfrm>
          <a:prstGeom prst="rect">
            <a:avLst/>
          </a:prstGeom>
          <a:solidFill>
            <a:schemeClr val="accent4">
              <a:lumMod val="20000"/>
              <a:lumOff val="80000"/>
            </a:schemeClr>
          </a:solidFill>
        </p:spPr>
        <p:txBody>
          <a:bodyPr wrap="square" rtlCol="0">
            <a:spAutoFit/>
          </a:bodyPr>
          <a:lstStyle/>
          <a:p>
            <a:r>
              <a:rPr lang="en-US" sz="4400" b="1" dirty="0">
                <a:solidFill>
                  <a:schemeClr val="accent1"/>
                </a:solidFill>
              </a:rPr>
              <a:t>Static Web Hosting</a:t>
            </a:r>
          </a:p>
          <a:p>
            <a:r>
              <a:rPr lang="en-US" sz="4400" b="1" dirty="0">
                <a:solidFill>
                  <a:srgbClr val="C00000"/>
                </a:solidFill>
              </a:rPr>
              <a:t>Amazon S3 </a:t>
            </a:r>
            <a:r>
              <a:rPr lang="en-US" sz="4400" dirty="0"/>
              <a:t>hosts static web resources including HTML, CSS, JavaScript, and image files which are loaded in the user's browser.</a:t>
            </a:r>
          </a:p>
        </p:txBody>
      </p:sp>
      <p:pic>
        <p:nvPicPr>
          <p:cNvPr id="11" name="Picture 10">
            <a:extLst>
              <a:ext uri="{FF2B5EF4-FFF2-40B4-BE49-F238E27FC236}">
                <a16:creationId xmlns:a16="http://schemas.microsoft.com/office/drawing/2014/main" id="{B6E4CE32-2A43-564B-89EC-36A8675CB37E}"/>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70222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92</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52BF81-98A0-2847-83F1-6914B81CE1CF}"/>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11" name="TextBox 10">
            <a:extLst>
              <a:ext uri="{FF2B5EF4-FFF2-40B4-BE49-F238E27FC236}">
                <a16:creationId xmlns:a16="http://schemas.microsoft.com/office/drawing/2014/main" id="{9E04387B-6936-3E4C-B407-089015327C9A}"/>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9" name="Picture 8">
            <a:extLst>
              <a:ext uri="{FF2B5EF4-FFF2-40B4-BE49-F238E27FC236}">
                <a16:creationId xmlns:a16="http://schemas.microsoft.com/office/drawing/2014/main" id="{699D15BC-6C9C-5C4C-A584-581692364FB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297868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93</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760242-FFA2-B44D-A29A-1CE90B92FB39}"/>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10" name="Picture 9">
            <a:extLst>
              <a:ext uri="{FF2B5EF4-FFF2-40B4-BE49-F238E27FC236}">
                <a16:creationId xmlns:a16="http://schemas.microsoft.com/office/drawing/2014/main" id="{AE33A29E-75CC-C842-A578-C1E99949202E}"/>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842963" y="1642249"/>
            <a:ext cx="7539038" cy="3785652"/>
          </a:xfrm>
          <a:prstGeom prst="rect">
            <a:avLst/>
          </a:prstGeom>
          <a:solidFill>
            <a:schemeClr val="accent4">
              <a:lumMod val="20000"/>
              <a:lumOff val="80000"/>
            </a:schemeClr>
          </a:solidFill>
        </p:spPr>
        <p:txBody>
          <a:bodyPr wrap="square" rtlCol="0">
            <a:spAutoFit/>
          </a:bodyPr>
          <a:lstStyle/>
          <a:p>
            <a:r>
              <a:rPr lang="en-US" sz="4800" b="1" dirty="0">
                <a:solidFill>
                  <a:schemeClr val="accent1"/>
                </a:solidFill>
              </a:rPr>
              <a:t>User Management</a:t>
            </a:r>
            <a:endParaRPr lang="en-US" sz="4800" dirty="0"/>
          </a:p>
          <a:p>
            <a:r>
              <a:rPr lang="en-US" sz="4800" b="1" dirty="0">
                <a:solidFill>
                  <a:srgbClr val="C00000"/>
                </a:solidFill>
              </a:rPr>
              <a:t>Amazon Cognito </a:t>
            </a:r>
            <a:r>
              <a:rPr lang="en-US" sz="4800" dirty="0"/>
              <a:t>provides </a:t>
            </a:r>
            <a:br>
              <a:rPr lang="en-US" sz="4800" dirty="0"/>
            </a:br>
            <a:r>
              <a:rPr lang="en-US" sz="4800" dirty="0"/>
              <a:t>user management and authentication functions to secure the backend API.</a:t>
            </a:r>
          </a:p>
        </p:txBody>
      </p:sp>
      <p:pic>
        <p:nvPicPr>
          <p:cNvPr id="11" name="Picture 10">
            <a:extLst>
              <a:ext uri="{FF2B5EF4-FFF2-40B4-BE49-F238E27FC236}">
                <a16:creationId xmlns:a16="http://schemas.microsoft.com/office/drawing/2014/main" id="{ED1E00D0-966D-5D48-A24C-CF9EC2D51A4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420656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94</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20DA4A-CCF1-5B40-860F-E24A82095EF3}"/>
              </a:ext>
            </a:extLst>
          </p:cNvPr>
          <p:cNvPicPr>
            <a:picLocks noChangeAspect="1"/>
          </p:cNvPicPr>
          <p:nvPr/>
        </p:nvPicPr>
        <p:blipFill rotWithShape="1">
          <a:blip r:embed="rId3"/>
          <a:srcRect l="10027" t="8723" r="9188" b="10834"/>
          <a:stretch/>
        </p:blipFill>
        <p:spPr>
          <a:xfrm>
            <a:off x="1385889" y="1289083"/>
            <a:ext cx="9244012" cy="5118380"/>
          </a:xfrm>
          <a:prstGeom prst="rect">
            <a:avLst/>
          </a:prstGeom>
        </p:spPr>
      </p:pic>
      <p:sp>
        <p:nvSpPr>
          <p:cNvPr id="14" name="Rounded Rectangle 13">
            <a:extLst>
              <a:ext uri="{FF2B5EF4-FFF2-40B4-BE49-F238E27FC236}">
                <a16:creationId xmlns:a16="http://schemas.microsoft.com/office/drawing/2014/main" id="{450FC867-2B80-4249-974E-6FF0BB4DEB39}"/>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8196885-F051-3D43-BC3C-D06DC0756F67}"/>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8" name="Picture 7">
            <a:extLst>
              <a:ext uri="{FF2B5EF4-FFF2-40B4-BE49-F238E27FC236}">
                <a16:creationId xmlns:a16="http://schemas.microsoft.com/office/drawing/2014/main" id="{7E3114E7-283B-1B42-93B7-7FBEC5929CB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188628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95</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9" name="Picture 8">
            <a:extLst>
              <a:ext uri="{FF2B5EF4-FFF2-40B4-BE49-F238E27FC236}">
                <a16:creationId xmlns:a16="http://schemas.microsoft.com/office/drawing/2014/main" id="{3D44F398-7B54-7E44-94FA-7E34CC2A00EB}"/>
              </a:ext>
            </a:extLst>
          </p:cNvPr>
          <p:cNvPicPr>
            <a:picLocks noChangeAspect="1"/>
          </p:cNvPicPr>
          <p:nvPr/>
        </p:nvPicPr>
        <p:blipFill rotWithShape="1">
          <a:blip r:embed="rId3"/>
          <a:srcRect l="10027" t="8723" r="9188" b="10834"/>
          <a:stretch/>
        </p:blipFill>
        <p:spPr>
          <a:xfrm>
            <a:off x="1467213" y="1303604"/>
            <a:ext cx="9244012" cy="511838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700961"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Serverless Backend</a:t>
            </a:r>
            <a:endParaRPr lang="en-US" sz="4000" dirty="0"/>
          </a:p>
          <a:p>
            <a:r>
              <a:rPr lang="en-US" sz="4000" b="1" dirty="0">
                <a:solidFill>
                  <a:srgbClr val="C00000"/>
                </a:solidFill>
              </a:rPr>
              <a:t>Amazon DynamoDB </a:t>
            </a:r>
            <a:r>
              <a:rPr lang="en-US" sz="4000" dirty="0"/>
              <a:t>provides a persistence layer where data can be stored by the API's </a:t>
            </a:r>
            <a:r>
              <a:rPr lang="en-US" sz="4000" b="1" dirty="0">
                <a:solidFill>
                  <a:srgbClr val="C00000"/>
                </a:solidFill>
              </a:rPr>
              <a:t>Lambda</a:t>
            </a:r>
            <a:r>
              <a:rPr lang="en-US" sz="4000" dirty="0"/>
              <a:t> function.</a:t>
            </a:r>
          </a:p>
        </p:txBody>
      </p:sp>
      <p:pic>
        <p:nvPicPr>
          <p:cNvPr id="10" name="Picture 9">
            <a:extLst>
              <a:ext uri="{FF2B5EF4-FFF2-40B4-BE49-F238E27FC236}">
                <a16:creationId xmlns:a16="http://schemas.microsoft.com/office/drawing/2014/main" id="{EF3E0F65-D625-2848-8BC6-4ABBFAE025C0}"/>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377226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96</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pic>
        <p:nvPicPr>
          <p:cNvPr id="9" name="Picture 8">
            <a:extLst>
              <a:ext uri="{FF2B5EF4-FFF2-40B4-BE49-F238E27FC236}">
                <a16:creationId xmlns:a16="http://schemas.microsoft.com/office/drawing/2014/main" id="{2F246C37-7090-4741-B7D5-6E46F53A92C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4236358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97</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858125"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RESTful API</a:t>
            </a:r>
          </a:p>
          <a:p>
            <a:r>
              <a:rPr lang="en-US" sz="4000" dirty="0"/>
              <a:t>JavaScript executed in the browser sends and receives data from a public backend API built using </a:t>
            </a:r>
            <a:r>
              <a:rPr lang="en-US" sz="4000" b="1" dirty="0">
                <a:solidFill>
                  <a:srgbClr val="C00000"/>
                </a:solidFill>
              </a:rPr>
              <a:t>Lambda</a:t>
            </a:r>
            <a:r>
              <a:rPr lang="en-US" sz="4000" dirty="0"/>
              <a:t> and </a:t>
            </a:r>
            <a:r>
              <a:rPr lang="en-US" sz="4000" b="1" dirty="0">
                <a:solidFill>
                  <a:srgbClr val="C00000"/>
                </a:solidFill>
              </a:rPr>
              <a:t>API Gateway</a:t>
            </a:r>
            <a:r>
              <a:rPr lang="en-US" sz="4000" dirty="0"/>
              <a:t>.</a:t>
            </a:r>
          </a:p>
        </p:txBody>
      </p:sp>
      <p:pic>
        <p:nvPicPr>
          <p:cNvPr id="9" name="Picture 8">
            <a:extLst>
              <a:ext uri="{FF2B5EF4-FFF2-40B4-BE49-F238E27FC236}">
                <a16:creationId xmlns:a16="http://schemas.microsoft.com/office/drawing/2014/main" id="{6D81F840-A25B-034A-8093-B7348BB5D145}"/>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544387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98</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10858500" cy="5016758"/>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Terminate resources</a:t>
            </a:r>
          </a:p>
          <a:p>
            <a:r>
              <a:rPr lang="en-US" sz="4000" dirty="0"/>
              <a:t>Resource Cleanup</a:t>
            </a:r>
          </a:p>
          <a:p>
            <a:r>
              <a:rPr lang="en-US" sz="4000" dirty="0"/>
              <a:t>You will terminate an </a:t>
            </a:r>
            <a:r>
              <a:rPr lang="en-US" sz="4000" b="1" dirty="0">
                <a:solidFill>
                  <a:srgbClr val="C00000"/>
                </a:solidFill>
              </a:rPr>
              <a:t>Amazon S3 </a:t>
            </a:r>
            <a:r>
              <a:rPr lang="en-US" sz="4000" dirty="0"/>
              <a:t>bucket, an </a:t>
            </a:r>
            <a:r>
              <a:rPr lang="en-US" sz="4000" b="1" dirty="0">
                <a:solidFill>
                  <a:srgbClr val="C00000"/>
                </a:solidFill>
              </a:rPr>
              <a:t>Amazon Cognito </a:t>
            </a:r>
            <a:r>
              <a:rPr lang="en-US" sz="4000" dirty="0"/>
              <a:t>User Pool, an </a:t>
            </a:r>
            <a:r>
              <a:rPr lang="en-US" sz="4000" b="1" dirty="0">
                <a:solidFill>
                  <a:srgbClr val="C00000"/>
                </a:solidFill>
              </a:rPr>
              <a:t>AWS Lambda </a:t>
            </a:r>
            <a:r>
              <a:rPr lang="en-US" sz="4000" dirty="0"/>
              <a:t>function, an </a:t>
            </a:r>
            <a:r>
              <a:rPr lang="en-US" sz="4000" b="1" dirty="0">
                <a:solidFill>
                  <a:srgbClr val="C00000"/>
                </a:solidFill>
              </a:rPr>
              <a:t>IAM</a:t>
            </a:r>
            <a:r>
              <a:rPr lang="en-US" sz="4000" dirty="0"/>
              <a:t> role, a </a:t>
            </a:r>
            <a:r>
              <a:rPr lang="en-US" sz="4000" b="1" dirty="0">
                <a:solidFill>
                  <a:srgbClr val="C00000"/>
                </a:solidFill>
              </a:rPr>
              <a:t>DynamoDB</a:t>
            </a:r>
            <a:r>
              <a:rPr lang="en-US" sz="4000" dirty="0"/>
              <a:t> table, a </a:t>
            </a:r>
            <a:r>
              <a:rPr lang="en-US" sz="4000" b="1" dirty="0">
                <a:solidFill>
                  <a:srgbClr val="C00000"/>
                </a:solidFill>
              </a:rPr>
              <a:t>REST API</a:t>
            </a:r>
            <a:r>
              <a:rPr lang="en-US" sz="4000" dirty="0"/>
              <a:t>, and a </a:t>
            </a:r>
            <a:r>
              <a:rPr lang="en-US" sz="4000" b="1" dirty="0">
                <a:solidFill>
                  <a:srgbClr val="C00000"/>
                </a:solidFill>
              </a:rPr>
              <a:t>CloudWatch</a:t>
            </a:r>
            <a:r>
              <a:rPr lang="en-US" sz="4000" dirty="0"/>
              <a:t> Log. </a:t>
            </a:r>
            <a:br>
              <a:rPr lang="en-US" sz="4000" dirty="0"/>
            </a:br>
            <a:r>
              <a:rPr lang="en-US" sz="4000" dirty="0"/>
              <a:t>It is a best practice to </a:t>
            </a:r>
            <a:r>
              <a:rPr lang="en-US" sz="4000" dirty="0">
                <a:solidFill>
                  <a:srgbClr val="FF0000"/>
                </a:solidFill>
              </a:rPr>
              <a:t>delete resources </a:t>
            </a:r>
            <a:r>
              <a:rPr lang="en-US" sz="4000" dirty="0"/>
              <a:t>you are no longer using to avoid unwanted charges.</a:t>
            </a:r>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5</a:t>
            </a:r>
          </a:p>
        </p:txBody>
      </p:sp>
      <p:pic>
        <p:nvPicPr>
          <p:cNvPr id="8" name="Picture 7">
            <a:extLst>
              <a:ext uri="{FF2B5EF4-FFF2-40B4-BE49-F238E27FC236}">
                <a16:creationId xmlns:a16="http://schemas.microsoft.com/office/drawing/2014/main" id="{FAE31192-1B7C-AF49-A903-6E8C863BDE6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42217072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CD9D-B851-D443-9A34-15E5DDBC3868}"/>
              </a:ext>
            </a:extLst>
          </p:cNvPr>
          <p:cNvSpPr>
            <a:spLocks noGrp="1"/>
          </p:cNvSpPr>
          <p:nvPr>
            <p:ph idx="1"/>
          </p:nvPr>
        </p:nvSpPr>
        <p:spPr>
          <a:xfrm>
            <a:off x="578223" y="1062318"/>
            <a:ext cx="10878671" cy="5795682"/>
          </a:xfrm>
        </p:spPr>
        <p:txBody>
          <a:bodyPr>
            <a:normAutofit fontScale="85000" lnSpcReduction="20000"/>
          </a:bodyPr>
          <a:lstStyle/>
          <a:p>
            <a:r>
              <a:rPr lang="en-US" dirty="0">
                <a:hlinkClick r:id="rId2"/>
              </a:rPr>
              <a:t>https://aws.amazon.com/certification/</a:t>
            </a:r>
          </a:p>
          <a:p>
            <a:r>
              <a:rPr lang="en-US" dirty="0">
                <a:hlinkClick r:id="rId3"/>
              </a:rPr>
              <a:t>https://www.aws.training/</a:t>
            </a:r>
            <a:endParaRPr lang="en-US" dirty="0">
              <a:hlinkClick r:id="rId2"/>
            </a:endParaRPr>
          </a:p>
          <a:p>
            <a:r>
              <a:rPr lang="en-US" dirty="0">
                <a:hlinkClick r:id="rId2"/>
              </a:rPr>
              <a:t>https://aws.amazon.com/training/awsacademy/</a:t>
            </a:r>
            <a:endParaRPr lang="en-US" dirty="0"/>
          </a:p>
          <a:p>
            <a:r>
              <a:rPr lang="en-US" dirty="0">
                <a:hlinkClick r:id="rId4"/>
              </a:rPr>
              <a:t>https://aws.amazon.com/education/awseducate/</a:t>
            </a:r>
            <a:endParaRPr lang="en-US" dirty="0"/>
          </a:p>
          <a:p>
            <a:r>
              <a:rPr lang="en-US" b="1" dirty="0">
                <a:solidFill>
                  <a:srgbClr val="C00000"/>
                </a:solidFill>
              </a:rPr>
              <a:t>AWS Certified Cloud Practitioner</a:t>
            </a:r>
          </a:p>
          <a:p>
            <a:pPr lvl="1"/>
            <a:r>
              <a:rPr lang="en-US" sz="2300" dirty="0">
                <a:hlinkClick r:id="rId5"/>
              </a:rPr>
              <a:t>https://aws.amazon.com/certification/certified-cloud-practitioner/</a:t>
            </a:r>
            <a:endParaRPr lang="en-US" sz="2300" dirty="0"/>
          </a:p>
          <a:p>
            <a:r>
              <a:rPr lang="en-US" b="1" dirty="0">
                <a:solidFill>
                  <a:srgbClr val="C00000"/>
                </a:solidFill>
              </a:rPr>
              <a:t>AWS Certified Solutions Architect – Associate</a:t>
            </a:r>
            <a:r>
              <a:rPr lang="en-US" dirty="0"/>
              <a:t>	</a:t>
            </a:r>
          </a:p>
          <a:p>
            <a:pPr lvl="1"/>
            <a:r>
              <a:rPr lang="en-US" sz="2300" dirty="0">
                <a:hlinkClick r:id="rId6"/>
              </a:rPr>
              <a:t>https://aws.amazon.com/certification/certified-solutions-architect-associate/</a:t>
            </a:r>
            <a:endParaRPr lang="en-US" sz="2300" dirty="0"/>
          </a:p>
          <a:p>
            <a:r>
              <a:rPr lang="en-US" b="1" dirty="0"/>
              <a:t>AWS Cloud Practitioner Essentials (Second Edition)</a:t>
            </a:r>
            <a:endParaRPr lang="en-US" dirty="0"/>
          </a:p>
          <a:p>
            <a:pPr lvl="1"/>
            <a:r>
              <a:rPr lang="en-US" sz="2300" dirty="0">
                <a:hlinkClick r:id="rId7"/>
              </a:rPr>
              <a:t>https://aws.amazon.com/training/course-descriptions/cloud-practitioner-essentials/</a:t>
            </a:r>
            <a:endParaRPr lang="en-US" sz="2300" dirty="0"/>
          </a:p>
          <a:p>
            <a:r>
              <a:rPr lang="en-US" b="1" dirty="0"/>
              <a:t>Architecting on AWS</a:t>
            </a:r>
            <a:endParaRPr lang="en-US" dirty="0"/>
          </a:p>
          <a:p>
            <a:pPr lvl="1"/>
            <a:r>
              <a:rPr lang="en-US" sz="2300" dirty="0">
                <a:hlinkClick r:id="rId8"/>
              </a:rPr>
              <a:t>https://aws.amazon.com/training/course-descriptions/architect/</a:t>
            </a:r>
            <a:endParaRPr lang="en-US" sz="2300" dirty="0"/>
          </a:p>
          <a:p>
            <a:pPr lvl="1"/>
            <a:endParaRPr lang="en-US" sz="2300" dirty="0"/>
          </a:p>
        </p:txBody>
      </p:sp>
      <p:sp>
        <p:nvSpPr>
          <p:cNvPr id="4" name="Slide Number Placeholder 3">
            <a:extLst>
              <a:ext uri="{FF2B5EF4-FFF2-40B4-BE49-F238E27FC236}">
                <a16:creationId xmlns:a16="http://schemas.microsoft.com/office/drawing/2014/main" id="{B191FFF4-2396-E746-8782-B79C947854F8}"/>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7" name="Title 1">
            <a:extLst>
              <a:ext uri="{FF2B5EF4-FFF2-40B4-BE49-F238E27FC236}">
                <a16:creationId xmlns:a16="http://schemas.microsoft.com/office/drawing/2014/main" id="{1207E341-5024-9C43-B666-A5B2FE8771C0}"/>
              </a:ext>
            </a:extLst>
          </p:cNvPr>
          <p:cNvSpPr>
            <a:spLocks noGrp="1"/>
          </p:cNvSpPr>
          <p:nvPr>
            <p:ph type="title"/>
          </p:nvPr>
        </p:nvSpPr>
        <p:spPr>
          <a:xfrm>
            <a:off x="838200" y="121024"/>
            <a:ext cx="10515600" cy="798834"/>
          </a:xfrm>
        </p:spPr>
        <p:txBody>
          <a:bodyPr vert="horz" lIns="91440" tIns="45720" rIns="91440" bIns="45720" rtlCol="0" anchor="ctr">
            <a:normAutofit fontScale="90000"/>
          </a:bodyPr>
          <a:lstStyle/>
          <a:p>
            <a:r>
              <a:rPr lang="en-US" altLang="zh-TW" dirty="0">
                <a:latin typeface="Calibri" panose="020F0502020204030204" pitchFamily="34" charset="0"/>
                <a:ea typeface="標楷體" pitchFamily="65" charset="-120"/>
                <a:cs typeface="Calibri" panose="020F0502020204030204" pitchFamily="34" charset="0"/>
              </a:rPr>
              <a:t>References</a:t>
            </a:r>
          </a:p>
        </p:txBody>
      </p:sp>
      <p:pic>
        <p:nvPicPr>
          <p:cNvPr id="8" name="Picture 7">
            <a:extLst>
              <a:ext uri="{FF2B5EF4-FFF2-40B4-BE49-F238E27FC236}">
                <a16:creationId xmlns:a16="http://schemas.microsoft.com/office/drawing/2014/main" id="{4DDBFFD6-3B99-CF4D-9603-6253BE83172B}"/>
              </a:ext>
            </a:extLst>
          </p:cNvPr>
          <p:cNvPicPr>
            <a:picLocks noChangeAspect="1"/>
          </p:cNvPicPr>
          <p:nvPr/>
        </p:nvPicPr>
        <p:blipFill>
          <a:blip r:embed="rId9"/>
          <a:stretch>
            <a:fillRect/>
          </a:stretch>
        </p:blipFill>
        <p:spPr>
          <a:xfrm>
            <a:off x="11072392" y="117339"/>
            <a:ext cx="976854" cy="247470"/>
          </a:xfrm>
          <a:prstGeom prst="rect">
            <a:avLst/>
          </a:prstGeom>
        </p:spPr>
      </p:pic>
      <p:pic>
        <p:nvPicPr>
          <p:cNvPr id="9" name="Picture 8">
            <a:extLst>
              <a:ext uri="{FF2B5EF4-FFF2-40B4-BE49-F238E27FC236}">
                <a16:creationId xmlns:a16="http://schemas.microsoft.com/office/drawing/2014/main" id="{0CAC1D54-53D0-9E4B-9C50-D8AAC5558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177192"/>
            <a:ext cx="819132" cy="528472"/>
          </a:xfrm>
          <a:prstGeom prst="rect">
            <a:avLst/>
          </a:prstGeom>
        </p:spPr>
      </p:pic>
      <p:pic>
        <p:nvPicPr>
          <p:cNvPr id="10" name="Picture 9">
            <a:extLst>
              <a:ext uri="{FF2B5EF4-FFF2-40B4-BE49-F238E27FC236}">
                <a16:creationId xmlns:a16="http://schemas.microsoft.com/office/drawing/2014/main" id="{4E23BAF2-D564-0741-99D7-B7259D23DD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793573"/>
            <a:ext cx="821019" cy="200123"/>
          </a:xfrm>
          <a:prstGeom prst="rect">
            <a:avLst/>
          </a:prstGeom>
        </p:spPr>
      </p:pic>
    </p:spTree>
    <p:extLst>
      <p:ext uri="{BB962C8B-B14F-4D97-AF65-F5344CB8AC3E}">
        <p14:creationId xmlns:p14="http://schemas.microsoft.com/office/powerpoint/2010/main" val="2621281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10593</TotalTime>
  <Words>4560</Words>
  <Application>Microsoft Macintosh PowerPoint</Application>
  <PresentationFormat>Widescreen</PresentationFormat>
  <Paragraphs>574</Paragraphs>
  <Slides>100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Amazon Ember Light</vt:lpstr>
      <vt:lpstr>Arial Unicode MS</vt:lpstr>
      <vt:lpstr>DFKai-SB</vt:lpstr>
      <vt:lpstr>DFKai-SB</vt:lpstr>
      <vt:lpstr>Heiti TC Medium</vt:lpstr>
      <vt:lpstr>Heiti TC Medium</vt:lpstr>
      <vt:lpstr>Arial</vt:lpstr>
      <vt:lpstr>Calibri</vt:lpstr>
      <vt:lpstr>Helvetica Neue</vt:lpstr>
      <vt:lpstr>Helvetica Neue LT Std 65 Medium</vt:lpstr>
      <vt:lpstr>Office Theme</vt:lpstr>
      <vt:lpstr>Introduction to Amazon Web Services (AWS) Certifications Roadmap</vt:lpstr>
      <vt:lpstr>戴敏育 博士  (Min-Yuh Day, Ph.D.)</vt:lpstr>
      <vt:lpstr>Outline</vt:lpstr>
      <vt:lpstr>AWS Products and Services</vt:lpstr>
      <vt:lpstr>AWS Compute</vt:lpstr>
      <vt:lpstr>AWS Database</vt:lpstr>
      <vt:lpstr>AWS Storage</vt:lpstr>
      <vt:lpstr>AWS Networking &amp; Content Dilivery</vt:lpstr>
      <vt:lpstr>AWS Security, Identity &amp; Compliance</vt:lpstr>
      <vt:lpstr>AWS Cost Management</vt:lpstr>
      <vt:lpstr>AWS Services</vt:lpstr>
      <vt:lpstr>AWS Services</vt:lpstr>
      <vt:lpstr>PowerPoint Presentation</vt:lpstr>
      <vt:lpstr>PowerPoint Presentation</vt:lpstr>
      <vt:lpstr>AWS Certification</vt:lpstr>
      <vt:lpstr>AWS Certification</vt:lpstr>
      <vt:lpstr>AWS Certification</vt:lpstr>
      <vt:lpstr>AWS Certification</vt:lpstr>
      <vt:lpstr>AWS Certification</vt:lpstr>
      <vt:lpstr>AWS Certification</vt:lpstr>
      <vt:lpstr>AWS Certification</vt:lpstr>
      <vt:lpstr>AWS Certification</vt:lpstr>
      <vt:lpstr>AWS Certification</vt:lpstr>
      <vt:lpstr>AWS Certification</vt:lpstr>
      <vt:lpstr>AWS Certified Cloud Practitioner</vt:lpstr>
      <vt:lpstr>AWS Certified Solutions Architect – Associate</vt:lpstr>
      <vt:lpstr>AWS Certified SysOps Administrator - Associate</vt:lpstr>
      <vt:lpstr>AWS Certified Solutions Architect – Associate</vt:lpstr>
      <vt:lpstr>AWS Certified Solutions Architect - Professional</vt:lpstr>
      <vt:lpstr>AWS Certified DevOps Engineer - Professional</vt:lpstr>
      <vt:lpstr>AWS Certified Security - Specialty</vt:lpstr>
      <vt:lpstr>AWS Certified Database - Specialty</vt:lpstr>
      <vt:lpstr>AWS Certified Machine Learning – Specialty</vt:lpstr>
      <vt:lpstr>AWS Certified Data Analytics - Specialty</vt:lpstr>
      <vt:lpstr>AWS Certified Advanced Networking - Specialty</vt:lpstr>
      <vt:lpstr>AWS Certifications Roadmap</vt:lpstr>
      <vt:lpstr>AWS Certifications Roadmap Cloud Architect</vt:lpstr>
      <vt:lpstr>AWS Certifications Roadmap Cloud Developer</vt:lpstr>
      <vt:lpstr>AWS Certifications Roadmap DevOps</vt:lpstr>
      <vt:lpstr>AWS Certifications Roadmap Data Analytics / Machine Learning</vt:lpstr>
      <vt:lpstr>AWS Certifications Roadmap Security</vt:lpstr>
      <vt:lpstr>AWS Certified Cloud Practitioner  (CLF-C01) </vt:lpstr>
      <vt:lpstr>AWS Certified Cloud Practitioner</vt:lpstr>
      <vt:lpstr>AWS Certified Solutions Architect –  Associate (SAA-C02) </vt:lpstr>
      <vt:lpstr>AWS Certified Solutions Architect – Associate</vt:lpstr>
      <vt:lpstr>AWS Academy and Certifications</vt:lpstr>
      <vt:lpstr>AWS Certified Cloud Practitioner  (CLF-C01) </vt:lpstr>
      <vt:lpstr>AWS Certified Solutions Architect –  Associate (SAA-C02) </vt:lpstr>
      <vt:lpstr>AWS Certified Cloud Practitioner  (CLF-C01) </vt:lpstr>
      <vt:lpstr>AWS Certified Cloud Practitioner  (CLF-C01) </vt:lpstr>
      <vt:lpstr>AWS Certified Cloud Practitioner  (CLF-C01) </vt:lpstr>
      <vt:lpstr>AWS Certified Cloud Practitioner  (CLF-C01) </vt:lpstr>
      <vt:lpstr>AWS Certified Cloud Practitioner  (CLF-C01) </vt:lpstr>
      <vt:lpstr>AWS Certified Solutions Architect –  Associate (SAA-C02) </vt:lpstr>
      <vt:lpstr>AWS Certified Solutions Architect –  Associate (SAA-C02) </vt:lpstr>
      <vt:lpstr>AWS Certified Solutions Architect –  Associate (SAA-C02) </vt:lpstr>
      <vt:lpstr>AWS Certified Solutions Architect –  Associate (SAA-C02) </vt:lpstr>
      <vt:lpstr>AWS Certified Solutions Architect –  Associate (SAA-C02) </vt:lpstr>
      <vt:lpstr>AWS Certifications Exam Pricing</vt:lpstr>
      <vt:lpstr>PowerPoint Presentation</vt:lpstr>
      <vt:lpstr>AWS Certified Security - Specialty</vt:lpstr>
      <vt:lpstr>AWS Certified Security - Specialty</vt:lpstr>
      <vt:lpstr>企業雲端運算入門  (Foundation of Business Cloud Computing)</vt:lpstr>
      <vt:lpstr>PowerPoint Presentation</vt:lpstr>
      <vt:lpstr>教學目標</vt:lpstr>
      <vt:lpstr>Course Objectives</vt:lpstr>
      <vt:lpstr>內容綱要</vt:lpstr>
      <vt:lpstr>Course Outline</vt:lpstr>
      <vt:lpstr>課程大綱 (Syllabus)</vt:lpstr>
      <vt:lpstr>課程大綱 (Syllabus)</vt:lpstr>
      <vt:lpstr>課程大綱 (Syllabus)</vt:lpstr>
      <vt:lpstr>AWS Certified Cloud Practitioner</vt:lpstr>
      <vt:lpstr>AWS Certified Solutions Architect – Associate</vt:lpstr>
      <vt:lpstr>Web Application  with    AWS Core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  Serverless Architecture</vt:lpstr>
      <vt:lpstr>AWS Serverless Airline Booking</vt:lpstr>
      <vt:lpstr>AWS Serverless Airline Booking  Stack</vt:lpstr>
      <vt:lpstr>AWS Serverless Airline Booking  High level infrastructure architecture</vt:lpstr>
      <vt:lpstr>AWS Serverless Architecture AWS Operational Responsibility Models</vt:lpstr>
      <vt:lpstr>Build  a  Serverless  Web Application</vt:lpstr>
      <vt:lpstr>Build a Serverless Web Application</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References</vt:lpstr>
      <vt:lpstr>Introduction to Amazon Web Services (AWS) Certifications Roadmap</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Amazon Web Services (AWS) Certifications Roadmap</dc:title>
  <dc:subject/>
  <dc:creator>Min-Yuh Day</dc:creator>
  <cp:keywords>Introduction, Amazon Web Services, AWS, Certifications, Roadmap</cp:keywords>
  <dc:description>Introduction to Amazon Web Services (AWS) Certifications Roadmap</dc:description>
  <cp:lastModifiedBy>imyday@gmail.com</cp:lastModifiedBy>
  <cp:revision>621</cp:revision>
  <cp:lastPrinted>2020-12-23T14:44:17Z</cp:lastPrinted>
  <dcterms:created xsi:type="dcterms:W3CDTF">2019-09-12T03:09:52Z</dcterms:created>
  <dcterms:modified xsi:type="dcterms:W3CDTF">2022-03-13T03:47:55Z</dcterms:modified>
  <cp:category/>
</cp:coreProperties>
</file>