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3462" r:id="rId2"/>
    <p:sldId id="3463" r:id="rId3"/>
    <p:sldId id="3818" r:id="rId4"/>
    <p:sldId id="3821" r:id="rId5"/>
    <p:sldId id="3817" r:id="rId6"/>
    <p:sldId id="3822" r:id="rId7"/>
    <p:sldId id="3820" r:id="rId8"/>
    <p:sldId id="3823" r:id="rId9"/>
    <p:sldId id="1005" r:id="rId10"/>
    <p:sldId id="3824" r:id="rId11"/>
    <p:sldId id="3793" r:id="rId12"/>
    <p:sldId id="3464" r:id="rId13"/>
    <p:sldId id="3778" r:id="rId14"/>
    <p:sldId id="3472" r:id="rId15"/>
    <p:sldId id="3779" r:id="rId16"/>
    <p:sldId id="3474" r:id="rId17"/>
    <p:sldId id="3475" r:id="rId18"/>
    <p:sldId id="3476" r:id="rId19"/>
    <p:sldId id="3780" r:id="rId20"/>
    <p:sldId id="3784" r:id="rId21"/>
    <p:sldId id="3785" r:id="rId22"/>
    <p:sldId id="3787" r:id="rId23"/>
    <p:sldId id="3792" r:id="rId24"/>
    <p:sldId id="3794" r:id="rId25"/>
    <p:sldId id="3796" r:id="rId26"/>
    <p:sldId id="3800" r:id="rId27"/>
    <p:sldId id="3801" r:id="rId28"/>
    <p:sldId id="3802" r:id="rId29"/>
    <p:sldId id="3803" r:id="rId30"/>
    <p:sldId id="3804" r:id="rId31"/>
    <p:sldId id="3805" r:id="rId32"/>
    <p:sldId id="3806" r:id="rId33"/>
    <p:sldId id="3814" r:id="rId34"/>
    <p:sldId id="3815" r:id="rId35"/>
    <p:sldId id="3809" r:id="rId36"/>
    <p:sldId id="3810" r:id="rId37"/>
    <p:sldId id="3819" r:id="rId38"/>
    <p:sldId id="3816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A9D18E"/>
    <a:srgbClr val="D883FF"/>
    <a:srgbClr val="FF8AD8"/>
    <a:srgbClr val="FF2600"/>
    <a:srgbClr val="FF7E79"/>
    <a:srgbClr val="C00000"/>
    <a:srgbClr val="F8CBAD"/>
    <a:srgbClr val="000000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5"/>
    <p:restoredTop sz="90619"/>
  </p:normalViewPr>
  <p:slideViewPr>
    <p:cSldViewPr snapToGrid="0" snapToObjects="1">
      <p:cViewPr varScale="1">
        <p:scale>
          <a:sx n="83" d="100"/>
          <a:sy n="83" d="100"/>
        </p:scale>
        <p:origin x="22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A3957-4C3A-0949-A668-E5B432EFB7B5}" type="datetimeFigureOut">
              <a:rPr lang="en-US" smtClean="0"/>
              <a:t>5/5/22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3BE1D-9CA5-194E-A79F-6FE8485E6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6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DCC4B-04C0-E345-9135-AF2AAC1F6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7307F-E82F-6C41-94D7-0B918F030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9956-9324-FB4E-AEF2-D9D738D02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FA3-22CF-D24E-9257-B4BAD3401880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2AD58-8C94-5746-A2CF-4E8B65CD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A6D2F-B142-C34E-B53B-8319FC56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6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6172-8336-0A40-B4C3-4D8A5C93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20883-F177-154D-8E05-CA7696CC3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D4DA9-1F29-B84E-80DC-38966792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9A0E-6D67-224D-9CFD-01A351FD6A9C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5BD03-736F-184E-8D7C-026EFBAE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AE6B7-5864-5F49-A039-0A08BCD1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9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8E1BA-4517-8F4C-BECF-2D4D4F947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35B11-57DD-6647-A778-87C8BED79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5C4B8-A561-E841-8C61-AA17720C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26E0-5B06-6D4B-BE9C-55EAEC63A6AC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37148-7E46-1642-856B-2C503505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49ADD-0B1A-2C4D-963C-BCAD6CA8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9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BE4ED-5B09-6A4A-B804-3F95E7CD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35104"/>
            <a:ext cx="11222181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8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68D9A-CD57-CE49-8834-30E3992B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615044"/>
            <a:ext cx="11222181" cy="473825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32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8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4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0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18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9C6CC-B570-4F45-86AC-540D1BEBC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267" y="6460525"/>
            <a:ext cx="2743200" cy="365125"/>
          </a:xfrm>
        </p:spPr>
        <p:txBody>
          <a:bodyPr/>
          <a:lstStyle/>
          <a:p>
            <a:fld id="{3AF6F8BD-BCC6-7D43-A79E-885049D004FB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60589-8BB0-5240-B769-F0C1B0E4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209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6F5F2-9431-DB42-A29F-B6D0844B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9797" y="6562244"/>
            <a:ext cx="960699" cy="239655"/>
          </a:xfrm>
        </p:spPr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8BE4-B9DB-8B46-BE99-ED3CD203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FA206-4434-6C49-93D6-8FB3309A0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6590A-DE44-944F-A5EE-1F6F42A06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1CB-B2E0-BC45-A47A-800ECE7C338D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59D8B-60E1-EF4B-98C5-B7F4C2B7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B3723-86B1-B349-9F2F-09C62F85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5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5C9C-EC45-E046-A3D4-2894A304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2FDE4-30E7-4649-822C-2D4099F6B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CFADF-67B0-0644-8361-4420EA3D4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DBED8-2B40-EA47-A7D2-0AA3D29F0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BBA4-D3DD-E64D-B22D-26AB1DAC96C8}" type="datetime1">
              <a:rPr lang="en-US" smtClean="0"/>
              <a:t>5/5/22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B1922-CDFB-504A-97B2-40E4B4D8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EE245-AF96-D849-A4E3-6D346AF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3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ECE3-9FE9-2549-980A-462110AB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AEA5C-9D0D-8540-A802-044357BA9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4DC00-D8DE-A24F-A23A-E81A91EDE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FDA34-08D1-8B4A-A358-1EB1A2A08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2EC87-22D6-044E-A89A-063D1D3ED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721565-F153-184B-8089-F20E5C8B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BD54-CFAB-9A4A-A893-D1FFE0B82A24}" type="datetime1">
              <a:rPr lang="en-US" smtClean="0"/>
              <a:t>5/5/22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E93DEC-A740-CB4B-9590-8DF2B9765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7F901-E097-5540-B08C-3E642445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0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9EC7A-C47E-9946-9B90-160BDE67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8236E-5C25-094A-990A-B390F559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65FB-1085-8649-9C39-7DD624120DB2}" type="datetime1">
              <a:rPr lang="en-US" smtClean="0"/>
              <a:t>5/5/22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B224D-7B77-F246-86B4-B234C2E9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347A5-4489-DF44-9AA3-B64959E2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3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6F886-4BA7-0040-8ACE-5C7FAE55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9962-BA7E-D649-BE8D-7B231E22E385}" type="datetime1">
              <a:rPr lang="en-US" smtClean="0"/>
              <a:t>5/5/22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D98E3-0A3F-0448-8AA0-D38E4BFA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5C1BB-88EF-9448-8DE7-F4A5DABE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5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DE33-7AE5-8543-AF89-B5653C781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E98C8-7EDE-CE4D-A528-970586C98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EB3E7-F144-F641-B54D-3EB47B8E7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0B833-546C-6148-B1FA-57BC3099B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77E-FE95-3E40-9E3A-837DD39FEE15}" type="datetime1">
              <a:rPr lang="en-US" smtClean="0"/>
              <a:t>5/5/22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FA3FB-D1B1-0746-848E-1BEF540F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A8433-197A-2142-8CEE-EF06B5D6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F806E-8191-AF49-8CB3-41DE2879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DE83BE-7594-C041-A25D-3B73D4218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8B594-88B6-6149-B1FD-74BAD06D9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C2BA2-1BA6-C449-A364-D072C486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2F62-C870-1A46-B89C-F9319BBEAAC6}" type="datetime1">
              <a:rPr lang="en-US" smtClean="0"/>
              <a:t>5/5/22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35E02-B667-C745-939D-5B704920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28B53-7F35-524C-B44E-89322CDF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2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214AE-FC9D-504C-9A5B-0B18C04B9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25B55-C874-BC45-9CCA-C277E871D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1020D-CF91-734E-B3D3-51E961C97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7300-BA5E-404D-9C5C-6790A31E4A9D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2CA18-9323-ED4D-9C5F-8CE6AE063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D4A42-A60C-0741-81C2-92B55CA94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0931" y="6481000"/>
            <a:ext cx="1005444" cy="344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://www.mis.ntpu.edu.tw/en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17" Type="http://schemas.openxmlformats.org/officeDocument/2006/relationships/image" Target="../media/image10.png"/><Relationship Id="rId2" Type="http://schemas.openxmlformats.org/officeDocument/2006/relationships/hyperlink" Target="https://web.ntpu.edu.tw/~myday/" TargetMode="External"/><Relationship Id="rId16" Type="http://schemas.openxmlformats.org/officeDocument/2006/relationships/hyperlink" Target="https://meet.google.com/zuc-yyaw-m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ntpu.edu.tw/~myday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ail.im.tku.edu.tw/~myday/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hyperlink" Target="https://www.ntpu.edu.tw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eb.ntpu.edu.tw/~myday/teachin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://www.mis.ntpu.edu.tw/en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hyperlink" Target="https://web.ntpu.edu.tw/~myday/" TargetMode="External"/><Relationship Id="rId16" Type="http://schemas.openxmlformats.org/officeDocument/2006/relationships/hyperlink" Target="https://meet.google.com/paj-zhhj-my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ntpu.edu.tw/~myday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ail.im.tku.edu.tw/~myday/" TargetMode="External"/><Relationship Id="rId15" Type="http://schemas.openxmlformats.org/officeDocument/2006/relationships/image" Target="../media/image19.png"/><Relationship Id="rId10" Type="http://schemas.openxmlformats.org/officeDocument/2006/relationships/image" Target="../media/image4.png"/><Relationship Id="rId4" Type="http://schemas.openxmlformats.org/officeDocument/2006/relationships/hyperlink" Target="https://www.ntpu.edu.tw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meet.google.com/paj-zhhj-my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iff"/><Relationship Id="rId5" Type="http://schemas.openxmlformats.org/officeDocument/2006/relationships/image" Target="../media/image19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8.tif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.jpeg"/><Relationship Id="rId5" Type="http://schemas.openxmlformats.org/officeDocument/2006/relationships/image" Target="../media/image14.jp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://www.mis.ntpu.edu.tw/en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hyperlink" Target="https://web.ntpu.edu.tw/~myday/" TargetMode="External"/><Relationship Id="rId16" Type="http://schemas.openxmlformats.org/officeDocument/2006/relationships/hyperlink" Target="https://meet.google.com/ish-gzmy-pm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ntpu.edu.tw/~myday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ail.im.tku.edu.tw/~myday/" TargetMode="External"/><Relationship Id="rId15" Type="http://schemas.openxmlformats.org/officeDocument/2006/relationships/image" Target="../media/image20.png"/><Relationship Id="rId10" Type="http://schemas.openxmlformats.org/officeDocument/2006/relationships/image" Target="../media/image4.png"/><Relationship Id="rId4" Type="http://schemas.openxmlformats.org/officeDocument/2006/relationships/hyperlink" Target="https://www.ntpu.edu.tw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tif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meet.google.com/ish-gzmy-pm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8.tiff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://www.mis.ntpu.edu.tw/en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17" Type="http://schemas.openxmlformats.org/officeDocument/2006/relationships/image" Target="../media/image10.png"/><Relationship Id="rId2" Type="http://schemas.openxmlformats.org/officeDocument/2006/relationships/hyperlink" Target="https://web.ntpu.edu.tw/~myday/" TargetMode="Externa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ntpu.edu.tw/~myday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ail.im.tku.edu.tw/~myday/" TargetMode="External"/><Relationship Id="rId15" Type="http://schemas.openxmlformats.org/officeDocument/2006/relationships/hyperlink" Target="https://meet.google.com/zuc-yyaw-mnt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ntpu.edu.tw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docs.google.com/forms/d/e/1FAIpQLScI7zvABRvtffqeZgT-_OWNbOsyIXBOn6Lt_tJ4-SuhZENyRQ/viewform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meet.google.com/zuc-yyaw-m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docs.google.com/forms/d/e/1FAIpQLSdkE-x4CW2w2LAjPEJcHCx25GAx4KYS1cHxUv9iiroda1cXYQ/viewform" TargetMode="External"/><Relationship Id="rId4" Type="http://schemas.openxmlformats.org/officeDocument/2006/relationships/hyperlink" Target="https://docs.google.com/forms/d/e/1FAIpQLScA0Qq52qjQ5MDAyEDxHyui7VrVdkIpsOSDzWXAwWi-kKLVAw/viewfor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eb.ntpu.edu.tw/~myday/teachin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eb.ntpu.edu.tw/~myday/teachin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3241-FC1A-9D47-B630-2B20ADB2C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94" y="1146693"/>
            <a:ext cx="11819066" cy="1913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Teaching Experiences Sharing of </a:t>
            </a:r>
            <a:b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</a:br>
            <a: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EMI Courses in AI for Business Applications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39AE-61B3-9644-82E1-CFFEDC06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2"/>
            <a:ext cx="9144000" cy="8276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EMI Teacher Community, AACSB, NTPU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D901-FEBB-2F45-A237-0DFFB7B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D6FF71F-CF6A-4C46-8F9B-61D49EEA70E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2C2EBB-D9C1-D646-BE1E-780D746DC521}"/>
              </a:ext>
            </a:extLst>
          </p:cNvPr>
          <p:cNvSpPr txBox="1">
            <a:spLocks/>
          </p:cNvSpPr>
          <p:nvPr/>
        </p:nvSpPr>
        <p:spPr>
          <a:xfrm>
            <a:off x="1875514" y="4699887"/>
            <a:ext cx="8440972" cy="191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14400" dirty="0">
                <a:solidFill>
                  <a:srgbClr val="898989"/>
                </a:solidFill>
                <a:cs typeface="Calibri" panose="020F0502020204030204" pitchFamily="34" charset="0"/>
                <a:hlinkClick r:id="rId2"/>
              </a:rPr>
              <a:t>Min-Yuh Day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r>
              <a:rPr lang="en-US" altLang="zh-TW" sz="14400" dirty="0" err="1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Ph.D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b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</a:b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Associate</a:t>
            </a:r>
            <a:r>
              <a:rPr lang="zh-TW" altLang="en-US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 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Professor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Institute of Information Management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Taipei University</a:t>
            </a:r>
            <a:endParaRPr lang="en-US" altLang="zh-TW" sz="80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https://web.ntpu.edu.tw/~myday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://mail.tku.edu.tw/myday/images/Myday_Photo.jpg">
            <a:extLst>
              <a:ext uri="{FF2B5EF4-FFF2-40B4-BE49-F238E27FC236}">
                <a16:creationId xmlns:a16="http://schemas.microsoft.com/office/drawing/2014/main" id="{8392620C-E0E7-BD47-A4BD-CD41DE203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73" y="4738465"/>
            <a:ext cx="1206269" cy="149347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123DF-B5B7-0741-A601-C566754FC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47" y="5320739"/>
            <a:ext cx="421513" cy="511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54C2F-EE75-1146-9192-B193DB4DD7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32" y="5753055"/>
            <a:ext cx="511280" cy="511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384EC2-A8FB-574F-A3A4-C14C04FDAE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27" y="5748361"/>
            <a:ext cx="511280" cy="511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576615-D765-F74F-A854-B57D46746B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94" y="4798351"/>
            <a:ext cx="935665" cy="421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A563-6F2F-4D43-A9CA-738A2637D0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E914CD-8B6C-2D41-ACC1-7849D3B7E7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2132BE-AEB3-A34C-888A-14B93402560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6105" y="5976255"/>
            <a:ext cx="791692" cy="791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F0C98-61FE-964B-A9AA-9A27B763C0CD}"/>
              </a:ext>
            </a:extLst>
          </p:cNvPr>
          <p:cNvSpPr txBox="1"/>
          <p:nvPr/>
        </p:nvSpPr>
        <p:spPr>
          <a:xfrm>
            <a:off x="3180607" y="3587805"/>
            <a:ext cx="5830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2022/5/5 (Thursday) 12:10 - 13:00</a:t>
            </a:r>
          </a:p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B302, AACSB, National Taipei University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B0928-98E1-A94A-9E81-B0F0F78D4E86}"/>
              </a:ext>
            </a:extLst>
          </p:cNvPr>
          <p:cNvSpPr txBox="1"/>
          <p:nvPr/>
        </p:nvSpPr>
        <p:spPr>
          <a:xfrm>
            <a:off x="4540332" y="6616627"/>
            <a:ext cx="311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2022-05-05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44FD200-6CAE-4871-1465-704E69247C8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989F0BC-18AF-325F-37E3-EA6F5E833D11}"/>
              </a:ext>
            </a:extLst>
          </p:cNvPr>
          <p:cNvSpPr txBox="1"/>
          <p:nvPr/>
        </p:nvSpPr>
        <p:spPr>
          <a:xfrm>
            <a:off x="10471279" y="4775201"/>
            <a:ext cx="1582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hlinkClick r:id="rId16"/>
              </a:rPr>
              <a:t>https://meet.google.com/zuc-yyaw-mnt</a:t>
            </a:r>
            <a:endParaRPr lang="en-US" sz="10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B787878-2FCA-E979-6826-2F904608DF1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506040" y="3307573"/>
            <a:ext cx="1501691" cy="150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5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5E1F-18BA-6C45-BEDD-6784A2C2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231" y="89357"/>
            <a:ext cx="9350580" cy="1069230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accent1"/>
                </a:solidFill>
                <a:ea typeface="Heiti TC Medium" pitchFamily="2" charset="-128"/>
              </a:rPr>
              <a:t>Teaching Experiences (EMI)</a:t>
            </a:r>
            <a:endParaRPr lang="en-US" sz="400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28BF-56B8-E24F-A70E-26BDB7567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043" y="1332854"/>
            <a:ext cx="11584128" cy="534133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dirty="0">
                <a:solidFill>
                  <a:srgbClr val="C00000"/>
                </a:solidFill>
              </a:rPr>
              <a:t>AI in Finance Big Data Analytics </a:t>
            </a:r>
            <a:r>
              <a:rPr lang="en-US" altLang="zh-TW" dirty="0">
                <a:solidFill>
                  <a:schemeClr val="accent1"/>
                </a:solidFill>
              </a:rPr>
              <a:t>(Fall 2019)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altLang="zh-TW" sz="2400" dirty="0">
                <a:solidFill>
                  <a:schemeClr val="accent1"/>
                </a:solidFill>
              </a:rPr>
              <a:t>MBA, DBETKU (3 Credits, Elective) [Full English Course] [Distance Learning]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dirty="0">
                <a:solidFill>
                  <a:srgbClr val="C00000"/>
                </a:solidFill>
              </a:rPr>
              <a:t>Big Data Mining </a:t>
            </a:r>
            <a:r>
              <a:rPr lang="en-US" altLang="zh-TW" dirty="0">
                <a:solidFill>
                  <a:schemeClr val="accent1"/>
                </a:solidFill>
              </a:rPr>
              <a:t>(Fall 2018)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altLang="zh-TW" sz="2400" dirty="0">
                <a:solidFill>
                  <a:schemeClr val="accent1"/>
                </a:solidFill>
              </a:rPr>
              <a:t>MBA, DBETKU (3 Credits, Required) [Full English Course]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dirty="0">
                <a:solidFill>
                  <a:srgbClr val="C00000"/>
                </a:solidFill>
              </a:rPr>
              <a:t>Social Media Apps Programming</a:t>
            </a:r>
            <a:r>
              <a:rPr lang="en-US" altLang="zh-TW" dirty="0">
                <a:solidFill>
                  <a:schemeClr val="accent1"/>
                </a:solidFill>
              </a:rPr>
              <a:t> (Fall 2013 - Fall 2018)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altLang="zh-TW" sz="2400" dirty="0">
                <a:solidFill>
                  <a:schemeClr val="accent1"/>
                </a:solidFill>
              </a:rPr>
              <a:t>MBA, IMTKU (2 Credits, Elective) [Full English Course]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altLang="zh-TW" sz="2400" dirty="0">
                <a:solidFill>
                  <a:schemeClr val="accent1"/>
                </a:solidFill>
              </a:rPr>
              <a:t>Fall 2018, Fall 2017 , Fall 2016 , Fall 2015 , Fall 2014 , </a:t>
            </a:r>
            <a:r>
              <a:rPr lang="en-US" altLang="zh-TW" sz="2400" dirty="0">
                <a:solidFill>
                  <a:srgbClr val="C00000"/>
                </a:solidFill>
              </a:rPr>
              <a:t>Fall 2013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E44-3B38-9C4F-B2D8-95F5F119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2E051C-BD89-D14E-B845-B89ED34E70FA}"/>
              </a:ext>
            </a:extLst>
          </p:cNvPr>
          <p:cNvSpPr/>
          <p:nvPr/>
        </p:nvSpPr>
        <p:spPr>
          <a:xfrm>
            <a:off x="1549400" y="6501590"/>
            <a:ext cx="861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2"/>
              </a:rPr>
              <a:t>https://web.ntpu.edu.tw/~myday/teaching.htm</a:t>
            </a:r>
            <a:endParaRPr lang="en-US" sz="1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BF373B-3C22-3B4E-9C8F-33C9D4A8D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0" y="249866"/>
            <a:ext cx="962066" cy="6206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71D10C-A354-8548-B19A-47108FBF46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42" y="923543"/>
            <a:ext cx="964282" cy="235043"/>
          </a:xfrm>
          <a:prstGeom prst="rect">
            <a:avLst/>
          </a:prstGeom>
        </p:spPr>
      </p:pic>
      <p:pic>
        <p:nvPicPr>
          <p:cNvPr id="16" name="Picture 4" descr="http://mail.tku.edu.tw/myday/images/Myday_Photo.jpg">
            <a:extLst>
              <a:ext uri="{FF2B5EF4-FFF2-40B4-BE49-F238E27FC236}">
                <a16:creationId xmlns:a16="http://schemas.microsoft.com/office/drawing/2014/main" id="{472F2561-404D-924E-9052-C8A4C251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4724" y="73779"/>
            <a:ext cx="785772" cy="972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110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3241-FC1A-9D47-B630-2B20ADB2C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94" y="1146693"/>
            <a:ext cx="11819066" cy="1913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Introduction to </a:t>
            </a:r>
            <a:b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</a:b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Artificial Intelligence for Text Analytics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39AE-61B3-9644-82E1-CFFEDC06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2"/>
            <a:ext cx="9144000" cy="8276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Artificial Intelligence for Text Analytics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D901-FEBB-2F45-A237-0DFFB7B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D6FF71F-CF6A-4C46-8F9B-61D49EEA70E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2C2EBB-D9C1-D646-BE1E-780D746DC521}"/>
              </a:ext>
            </a:extLst>
          </p:cNvPr>
          <p:cNvSpPr txBox="1">
            <a:spLocks/>
          </p:cNvSpPr>
          <p:nvPr/>
        </p:nvSpPr>
        <p:spPr>
          <a:xfrm>
            <a:off x="1875514" y="4699887"/>
            <a:ext cx="8440972" cy="191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14400" dirty="0">
                <a:solidFill>
                  <a:srgbClr val="898989"/>
                </a:solidFill>
                <a:cs typeface="Calibri" panose="020F0502020204030204" pitchFamily="34" charset="0"/>
                <a:hlinkClick r:id="rId2"/>
              </a:rPr>
              <a:t>Min-Yuh Day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r>
              <a:rPr lang="en-US" altLang="zh-TW" sz="14400" dirty="0" err="1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Ph.D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b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</a:b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Associate</a:t>
            </a:r>
            <a:r>
              <a:rPr lang="zh-TW" altLang="en-US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 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Professor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Institute of Information Management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Taipei University</a:t>
            </a:r>
            <a:endParaRPr lang="en-US" altLang="zh-TW" sz="80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https://web.ntpu.edu.tw/~myday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://mail.tku.edu.tw/myday/images/Myday_Photo.jpg">
            <a:extLst>
              <a:ext uri="{FF2B5EF4-FFF2-40B4-BE49-F238E27FC236}">
                <a16:creationId xmlns:a16="http://schemas.microsoft.com/office/drawing/2014/main" id="{8392620C-E0E7-BD47-A4BD-CD41DE203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73" y="4738465"/>
            <a:ext cx="1206269" cy="149347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123DF-B5B7-0741-A601-C566754FC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47" y="5320739"/>
            <a:ext cx="421513" cy="511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54C2F-EE75-1146-9192-B193DB4DD7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32" y="5753055"/>
            <a:ext cx="511280" cy="511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384EC2-A8FB-574F-A3A4-C14C04FDAE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27" y="5748361"/>
            <a:ext cx="511280" cy="511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576615-D765-F74F-A854-B57D46746B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94" y="4798351"/>
            <a:ext cx="935665" cy="421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A563-6F2F-4D43-A9CA-738A2637D0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E914CD-8B6C-2D41-ACC1-7849D3B7E7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2132BE-AEB3-A34C-888A-14B93402560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6105" y="5976255"/>
            <a:ext cx="791692" cy="791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F0C98-61FE-964B-A9AA-9A27B763C0CD}"/>
              </a:ext>
            </a:extLst>
          </p:cNvPr>
          <p:cNvSpPr txBox="1"/>
          <p:nvPr/>
        </p:nvSpPr>
        <p:spPr>
          <a:xfrm>
            <a:off x="3180607" y="3587805"/>
            <a:ext cx="5830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1102AITA01</a:t>
            </a:r>
          </a:p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MBA, IM, NTPU (M5026) (Spring 2022)</a:t>
            </a:r>
            <a:b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</a:br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 Tue 2, 3, 4 (9:10-12:00) (B8F40)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B0928-98E1-A94A-9E81-B0F0F78D4E86}"/>
              </a:ext>
            </a:extLst>
          </p:cNvPr>
          <p:cNvSpPr txBox="1"/>
          <p:nvPr/>
        </p:nvSpPr>
        <p:spPr>
          <a:xfrm>
            <a:off x="4540332" y="6616627"/>
            <a:ext cx="311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2022-02-22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DBB581-E02B-0641-8942-DCE742BF271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412606" y="3143523"/>
            <a:ext cx="1779394" cy="177939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469D20B-C574-4E4A-9464-E6AC325AD393}"/>
              </a:ext>
            </a:extLst>
          </p:cNvPr>
          <p:cNvSpPr txBox="1"/>
          <p:nvPr/>
        </p:nvSpPr>
        <p:spPr>
          <a:xfrm>
            <a:off x="10471279" y="4775201"/>
            <a:ext cx="1582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0" dirty="0">
                <a:solidFill>
                  <a:schemeClr val="accent1"/>
                </a:solidFill>
                <a:hlinkClick r:id="rId16"/>
              </a:rPr>
              <a:t>https://meet.google.com/paj-zhhj-mya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53536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EBE8F-8E77-634C-8332-BB199982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35104"/>
            <a:ext cx="11222181" cy="1769757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Heiti TC Medium" pitchFamily="2" charset="-128"/>
              </a:rPr>
              <a:t>Course Syllabus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National Taipei University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Academic Year 110, 2</a:t>
            </a:r>
            <a:r>
              <a:rPr lang="en-US" altLang="zh-TW" baseline="30000" dirty="0">
                <a:ea typeface="Heiti TC Medium" pitchFamily="2" charset="-128"/>
              </a:rPr>
              <a:t>nd</a:t>
            </a:r>
            <a:r>
              <a:rPr lang="en-US" altLang="zh-TW" dirty="0">
                <a:ea typeface="Heiti TC Medium" pitchFamily="2" charset="-128"/>
              </a:rPr>
              <a:t> Semester (Spring 2022)</a:t>
            </a:r>
            <a:endParaRPr lang="en-US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8585B-1D8F-6C47-AA13-A968D1CE3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2078182"/>
            <a:ext cx="11222181" cy="4358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dirty="0"/>
              <a:t>Course Title: </a:t>
            </a:r>
            <a:r>
              <a:rPr lang="en-US" altLang="zh-TW" dirty="0">
                <a:solidFill>
                  <a:srgbClr val="C00000"/>
                </a:solidFill>
              </a:rPr>
              <a:t>Artificial Intelligence for Text Analytics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Instructor: Min-</a:t>
            </a:r>
            <a:r>
              <a:rPr lang="en-US" altLang="zh-TW" dirty="0" err="1"/>
              <a:t>Yuh</a:t>
            </a:r>
            <a:r>
              <a:rPr lang="en-US" altLang="zh-TW" dirty="0"/>
              <a:t> Day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Course Class: MBA, IM, NTPU (3 Credits, Elective) 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Details</a:t>
            </a:r>
          </a:p>
          <a:p>
            <a:pPr lvl="1">
              <a:spcAft>
                <a:spcPts val="600"/>
              </a:spcAft>
            </a:pPr>
            <a:r>
              <a:rPr lang="en-US" altLang="zh-TW" dirty="0"/>
              <a:t>In-Class and Distance Learning EMI Course </a:t>
            </a:r>
            <a:br>
              <a:rPr lang="en-US" altLang="zh-TW" dirty="0"/>
            </a:br>
            <a:r>
              <a:rPr lang="en-US" altLang="zh-TW" dirty="0"/>
              <a:t>(3 </a:t>
            </a:r>
            <a:r>
              <a:rPr lang="en-US" dirty="0"/>
              <a:t>Credits, Elective, </a:t>
            </a:r>
            <a:r>
              <a:rPr lang="en-US" altLang="zh-TW" dirty="0"/>
              <a:t>One Semester</a:t>
            </a:r>
            <a:r>
              <a:rPr lang="en-US" dirty="0"/>
              <a:t>) (M5026)</a:t>
            </a:r>
            <a:endParaRPr lang="en-US" altLang="zh-TW" dirty="0"/>
          </a:p>
          <a:p>
            <a:pPr>
              <a:spcAft>
                <a:spcPts val="600"/>
              </a:spcAft>
            </a:pPr>
            <a:r>
              <a:rPr lang="en-US" altLang="zh-TW" dirty="0"/>
              <a:t>Time &amp; Place: Tue, 2, 3, 4, (9:10-12:00) (B8F40)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Google Meet</a:t>
            </a:r>
            <a:r>
              <a:rPr lang="en-US" sz="2400" dirty="0">
                <a:solidFill>
                  <a:schemeClr val="accent1"/>
                </a:solidFill>
              </a:rPr>
              <a:t>: </a:t>
            </a:r>
            <a:r>
              <a:rPr lang="en-US" sz="2400" b="0" dirty="0">
                <a:solidFill>
                  <a:schemeClr val="accent1"/>
                </a:solidFill>
                <a:hlinkClick r:id="rId2"/>
              </a:rPr>
              <a:t>https://meet.google.com/paj-zhhj-mya</a:t>
            </a:r>
            <a:endParaRPr lang="en-US" sz="2400" b="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19933-A934-BD47-AD81-7D08DAF6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2E2DD3-DD0E-B549-9C9F-47B1F513A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FFE905-387B-D749-8B47-4EEFCCBD81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A2520A-8442-8743-B27C-32E125A66E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5296" y="2829822"/>
            <a:ext cx="2285964" cy="228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702077-207D-0C46-90C5-453A00FA9D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3306" y="5974374"/>
            <a:ext cx="791692" cy="7916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466A584-9BBF-7F4E-8671-096FC64EF196}"/>
              </a:ext>
            </a:extLst>
          </p:cNvPr>
          <p:cNvSpPr txBox="1"/>
          <p:nvPr/>
        </p:nvSpPr>
        <p:spPr>
          <a:xfrm>
            <a:off x="10028421" y="4877827"/>
            <a:ext cx="185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0" dirty="0">
                <a:solidFill>
                  <a:schemeClr val="accent1"/>
                </a:solidFill>
                <a:hlinkClick r:id="rId2"/>
              </a:rPr>
              <a:t>https://meet.google.com/paj-zhhj-mya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4333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Understand the </a:t>
            </a:r>
            <a:r>
              <a:rPr lang="en-US" altLang="zh-TW" sz="3600" dirty="0">
                <a:solidFill>
                  <a:srgbClr val="C00000"/>
                </a:solidFill>
              </a:rPr>
              <a:t>fundamental concepts </a:t>
            </a:r>
            <a:r>
              <a:rPr lang="en-US" altLang="zh-TW" sz="3600" dirty="0"/>
              <a:t>and </a:t>
            </a:r>
            <a:r>
              <a:rPr lang="en-US" altLang="zh-TW" sz="3600" dirty="0">
                <a:solidFill>
                  <a:srgbClr val="C00000"/>
                </a:solidFill>
              </a:rPr>
              <a:t>research issues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Artificial Intelligence for Text Analytics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Equip with </a:t>
            </a:r>
            <a:r>
              <a:rPr lang="en-US" altLang="zh-TW" sz="3600" dirty="0">
                <a:solidFill>
                  <a:srgbClr val="C00000"/>
                </a:solidFill>
              </a:rPr>
              <a:t>Hands-on practices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Artificial Intelligence for Text Analytics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Conduct </a:t>
            </a:r>
            <a:r>
              <a:rPr lang="en-US" altLang="zh-TW" sz="3600" dirty="0">
                <a:solidFill>
                  <a:srgbClr val="C00000"/>
                </a:solidFill>
              </a:rPr>
              <a:t>information systems research </a:t>
            </a:r>
            <a:r>
              <a:rPr lang="en-US" altLang="zh-TW" sz="3600" dirty="0"/>
              <a:t>in the context of </a:t>
            </a:r>
            <a:r>
              <a:rPr lang="en-US" altLang="zh-TW" sz="3600" u="sng" dirty="0">
                <a:solidFill>
                  <a:srgbClr val="FF0000"/>
                </a:solidFill>
              </a:rPr>
              <a:t>Artificial Intelligence for Text Analytics</a:t>
            </a:r>
            <a:r>
              <a:rPr lang="en-US" altLang="zh-TW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46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335B-D133-054C-9D2A-3D5B6F49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2864"/>
            <a:ext cx="11222181" cy="971550"/>
          </a:xfrm>
        </p:spPr>
        <p:txBody>
          <a:bodyPr>
            <a:noAutofit/>
          </a:bodyPr>
          <a:lstStyle/>
          <a:p>
            <a:r>
              <a:rPr lang="en-US" dirty="0"/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F7E46-0ED1-0C4E-AE3E-A101A75A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157294"/>
            <a:ext cx="11222181" cy="55906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This course introduces the </a:t>
            </a:r>
            <a:r>
              <a:rPr lang="en-US" dirty="0">
                <a:solidFill>
                  <a:srgbClr val="C00000"/>
                </a:solidFill>
              </a:rPr>
              <a:t>fundamental concepts, research issues, and hands-on practices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Artificial Intelligence for Text Analytics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Topics include: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Introduction to Introduction to Artificial Intelligence for Text Analytics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Foundations of Text Analytics: Natural Language Processing (NLP)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Python for Natural Language Processing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Natural Language Processing with Transformers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Text Classification and Sentiment Analysis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Multilingual Named Entity Recognition (NER), Text Similarity and Clustering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Text Summarization and Topic Models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Text Generation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Question Answering and Dialogue Systems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Deep Learning, Transfer Learning, Zero-Shot, and Few-Shot Learning for Text Analytics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Case Study on Artificial Intelligence for Text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BA82B-040A-2147-9093-B00AF360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0F6C06-F73B-AB42-8F44-80848BEB4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44B99A-FA19-F644-9DF7-6F0C9E85BE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79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C00000"/>
                </a:solidFill>
              </a:rPr>
              <a:t>Exploring new knowledge in information technology, system development and application  </a:t>
            </a:r>
            <a:r>
              <a:rPr lang="en-US" altLang="zh-TW" sz="3600" dirty="0"/>
              <a:t>80 %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Internet marketing planning ability  10 %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Thesis writing and independent research skills  10 %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95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82DA-B006-D842-865A-A805B868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56101"/>
            <a:ext cx="11222181" cy="1086900"/>
          </a:xfrm>
        </p:spPr>
        <p:txBody>
          <a:bodyPr>
            <a:normAutofit/>
          </a:bodyPr>
          <a:lstStyle/>
          <a:p>
            <a:r>
              <a:rPr lang="en-US" dirty="0"/>
              <a:t>Four Fundamental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B672-3C34-354D-B5BE-45EC3902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143000"/>
            <a:ext cx="11222181" cy="5419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Professionalism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Creative thinking and Problem-solving 40 %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Comprehensive Integration 40 %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Interpersonal Relationship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Communication and Coordination 10 %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Teamwork 5 %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Ethics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Honesty and Integrity 0 %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Self-Esteem and Self-reflection 0 %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International Vision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Caring for Diversity 0 %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</a:rPr>
              <a:t>Interdisciplinary Vision 5 %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16157-D163-B749-B193-99089114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F3460-C118-C349-846D-D4B1E4428C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B20EB9-8CFE-5A4B-956B-B4ACCBF84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0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E6D3-4344-CB42-AC4C-A8BD1FC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3681-3372-0E41-8979-66474931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Ethics/Corporate Social Responsibility</a:t>
            </a:r>
          </a:p>
          <a:p>
            <a:r>
              <a:rPr lang="en-US" sz="4400" dirty="0">
                <a:solidFill>
                  <a:srgbClr val="C00000"/>
                </a:solidFill>
              </a:rPr>
              <a:t>Global Knowledge/Awareness</a:t>
            </a:r>
          </a:p>
          <a:p>
            <a:r>
              <a:rPr lang="en-US" sz="4400" dirty="0"/>
              <a:t>Communication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Analytical and Critical Thinking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133C5-31DA-6145-B0B7-EFDE1C3B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4E15D-0C98-8F4F-A497-5C2BE055C8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A31013-20FE-A941-88E1-5852F907B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53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Information Technologies and </a:t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>
                <a:solidFill>
                  <a:srgbClr val="C00000"/>
                </a:solidFill>
              </a:rPr>
              <a:t>System Development Capabilities</a:t>
            </a:r>
          </a:p>
          <a:p>
            <a:r>
              <a:rPr lang="en-US" sz="4400" dirty="0"/>
              <a:t>Internet Marketing Management Capabilities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Research capabilities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99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1   2022/02/22   Introduction to Artificial Intelligence for Text Analytics</a:t>
            </a:r>
          </a:p>
          <a:p>
            <a:pPr marL="0" indent="0">
              <a:buNone/>
            </a:pPr>
            <a:r>
              <a:rPr lang="en-US" sz="2800" dirty="0"/>
              <a:t>2   2022/03/01   Foundations of Text Analytics: </a:t>
            </a:r>
            <a:br>
              <a:rPr lang="en-US" sz="2800" dirty="0"/>
            </a:br>
            <a:r>
              <a:rPr lang="en-US" sz="2800" dirty="0"/>
              <a:t>                              Natural Language Processing (NLP)</a:t>
            </a:r>
          </a:p>
          <a:p>
            <a:pPr marL="0" indent="0">
              <a:buNone/>
            </a:pPr>
            <a:r>
              <a:rPr lang="en-US" sz="2800" dirty="0"/>
              <a:t>3   2022/03/08   Python for Natural Language Processing</a:t>
            </a:r>
          </a:p>
          <a:p>
            <a:pPr marL="0" indent="0">
              <a:buNone/>
            </a:pPr>
            <a:r>
              <a:rPr lang="en-US" sz="2800" dirty="0"/>
              <a:t>4   2022/03/15   Natural Language Processing with Transformers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5   2022/03/22   Case Study on Artificial Intelligence for Text Analytics I</a:t>
            </a:r>
          </a:p>
          <a:p>
            <a:pPr marL="0" indent="0">
              <a:buNone/>
            </a:pPr>
            <a:r>
              <a:rPr lang="en-US" sz="2800" dirty="0"/>
              <a:t>6   2022/03/29   Text Classification and Sentiment Analysis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0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82B7-9F96-1347-A4FE-8244FBD0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7322" y="88992"/>
            <a:ext cx="5877356" cy="1367336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Calibri" pitchFamily="34" charset="0"/>
                <a:ea typeface="標楷體" pitchFamily="65" charset="-120"/>
              </a:rPr>
              <a:t>Min-</a:t>
            </a:r>
            <a:r>
              <a:rPr lang="en-US" altLang="zh-TW" sz="5400" dirty="0" err="1">
                <a:latin typeface="Calibri" pitchFamily="34" charset="0"/>
                <a:ea typeface="標楷體" pitchFamily="65" charset="-120"/>
              </a:rPr>
              <a:t>Yuh</a:t>
            </a:r>
            <a:r>
              <a:rPr lang="en-US" altLang="zh-TW" sz="5400" dirty="0">
                <a:latin typeface="Calibri" pitchFamily="34" charset="0"/>
                <a:ea typeface="標楷體" pitchFamily="65" charset="-120"/>
              </a:rPr>
              <a:t> Day, Ph.D.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0208-5AAF-174A-BBCF-0F64DC2BB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3770" y="1557891"/>
            <a:ext cx="9024079" cy="356144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zh-TW" sz="2800" dirty="0">
                <a:solidFill>
                  <a:srgbClr val="C00000"/>
                </a:solidFill>
              </a:rPr>
              <a:t>Associate Professor, Information Management, NTPU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3600" dirty="0">
                <a:solidFill>
                  <a:schemeClr val="tx2"/>
                </a:solidFill>
              </a:rPr>
              <a:t>Visiting Scholar, IIS, Academia </a:t>
            </a:r>
            <a:r>
              <a:rPr lang="en-US" altLang="zh-TW" sz="3600" dirty="0" err="1">
                <a:solidFill>
                  <a:schemeClr val="tx2"/>
                </a:solidFill>
              </a:rPr>
              <a:t>Sinica</a:t>
            </a:r>
            <a:endParaRPr lang="en-US" altLang="zh-TW" sz="3600" dirty="0">
              <a:solidFill>
                <a:schemeClr val="tx2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984807"/>
                </a:solidFill>
              </a:rPr>
              <a:t>Ph.D., Information Management, NTU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2200" dirty="0">
                <a:solidFill>
                  <a:schemeClr val="accent2"/>
                </a:solidFill>
              </a:rPr>
              <a:t>Director, Intelligent Financial Innovation Technology, IFIT Lab, IM, NTPU</a:t>
            </a:r>
            <a:endParaRPr lang="en-US" altLang="zh-TW" sz="2200" dirty="0">
              <a:solidFill>
                <a:srgbClr val="984807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zh-TW" sz="1900" dirty="0">
              <a:solidFill>
                <a:srgbClr val="17375E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1900" dirty="0">
                <a:solidFill>
                  <a:srgbClr val="17375E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Artificial Intelligence, Financial Technology, Big Data Analytics, </a:t>
            </a:r>
            <a:br>
              <a:rPr lang="en-US" altLang="zh-TW" sz="1900" dirty="0">
                <a:solidFill>
                  <a:srgbClr val="17375E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</a:br>
            <a:r>
              <a:rPr lang="en-US" altLang="zh-TW" sz="1900" dirty="0">
                <a:solidFill>
                  <a:srgbClr val="17375E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Data Mining and Text Mining, Electronic Commerce</a:t>
            </a:r>
            <a:endParaRPr lang="zh-TW" altLang="en-US" sz="1900" dirty="0">
              <a:solidFill>
                <a:srgbClr val="17375E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06F8D-0162-0C4F-80D9-42457C32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9798" y="6582720"/>
            <a:ext cx="960699" cy="239655"/>
          </a:xfrm>
        </p:spPr>
        <p:txBody>
          <a:bodyPr/>
          <a:lstStyle/>
          <a:p>
            <a:fld id="{5D6FF71F-CF6A-4C46-8F9B-61D49EEA70E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7DF210-999B-B543-BB08-55CA178F3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551" y="2180184"/>
            <a:ext cx="1311157" cy="1590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CDE749-A11A-4B4B-B93C-D23011400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97" y="5290161"/>
            <a:ext cx="1499864" cy="1499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8A6C2B-5B98-E645-BB38-226FE4E9A9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197" y="3780120"/>
            <a:ext cx="1499864" cy="14998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678771-3ADB-CF49-99A2-83DC529401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732" y="221752"/>
            <a:ext cx="1314378" cy="8479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0A6B40-66E6-5D46-92CE-45FA16B46E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624" y="1144819"/>
            <a:ext cx="1317405" cy="3211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94920-FFB6-4749-8B58-CBD2482335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3306" y="5974374"/>
            <a:ext cx="791692" cy="791692"/>
          </a:xfrm>
          <a:prstGeom prst="rect">
            <a:avLst/>
          </a:prstGeom>
        </p:spPr>
      </p:pic>
      <p:pic>
        <p:nvPicPr>
          <p:cNvPr id="11" name="Picture 2" descr="http://mail.tku.edu.tw/myday/images/AS_Logo1.gif">
            <a:extLst>
              <a:ext uri="{FF2B5EF4-FFF2-40B4-BE49-F238E27FC236}">
                <a16:creationId xmlns:a16="http://schemas.microsoft.com/office/drawing/2014/main" id="{21A7643E-D757-6C4E-BA60-6DD316B11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473" y="5119337"/>
            <a:ext cx="1662113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http://mail.tku.edu.tw/myday/images/NTU_logo.jpg">
            <a:extLst>
              <a:ext uri="{FF2B5EF4-FFF2-40B4-BE49-F238E27FC236}">
                <a16:creationId xmlns:a16="http://schemas.microsoft.com/office/drawing/2014/main" id="{DD4095AA-1C8D-4D40-BE13-12AE2C2A2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6689" y="5157192"/>
            <a:ext cx="159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D298B8C-812E-4242-B99C-1FE21191A3C4}"/>
              </a:ext>
            </a:extLst>
          </p:cNvPr>
          <p:cNvGrpSpPr/>
          <p:nvPr/>
        </p:nvGrpSpPr>
        <p:grpSpPr>
          <a:xfrm>
            <a:off x="3220823" y="5178296"/>
            <a:ext cx="1563618" cy="1491064"/>
            <a:chOff x="1940523" y="5229200"/>
            <a:chExt cx="1563618" cy="149106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E5E5D47-46B4-3746-AE25-62ED375E0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40523" y="5229200"/>
              <a:ext cx="1563618" cy="100878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8B756A3-2536-5946-A56A-4994F9B6B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40523" y="6339133"/>
              <a:ext cx="1563618" cy="381131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5B4A6350-74C3-D94B-AD70-E4FD3D7F20E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426" y="1635008"/>
            <a:ext cx="1317406" cy="594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D4E4C50-8BEC-6840-B59B-579F85F628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36099" y="364819"/>
            <a:ext cx="2253148" cy="1016127"/>
          </a:xfrm>
          <a:prstGeom prst="rect">
            <a:avLst/>
          </a:prstGeom>
        </p:spPr>
      </p:pic>
      <p:pic>
        <p:nvPicPr>
          <p:cNvPr id="18" name="Picture 4" descr="http://mail.tku.edu.tw/myday/images/Myday_Photo.jpg">
            <a:extLst>
              <a:ext uri="{FF2B5EF4-FFF2-40B4-BE49-F238E27FC236}">
                <a16:creationId xmlns:a16="http://schemas.microsoft.com/office/drawing/2014/main" id="{22AB4522-29E3-1547-A495-77E5F754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4431" y="88466"/>
            <a:ext cx="1104812" cy="1367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8184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7   2022/04/05   Tomb-Sweeping Day (Holiday, No Classes)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8   2022/04/12   Midterm Project Report</a:t>
            </a:r>
          </a:p>
          <a:p>
            <a:pPr marL="0" indent="0">
              <a:buNone/>
            </a:pPr>
            <a:r>
              <a:rPr lang="en-US" sz="2800" dirty="0"/>
              <a:t>9   2022/04/19   Multilingual Named Entity Recognition (NER), </a:t>
            </a:r>
            <a:br>
              <a:rPr lang="en-US" sz="2800" dirty="0"/>
            </a:br>
            <a:r>
              <a:rPr lang="en-US" sz="2800" dirty="0"/>
              <a:t>                              Text Similarity and Clustering</a:t>
            </a:r>
          </a:p>
          <a:p>
            <a:pPr marL="0" indent="0">
              <a:buNone/>
            </a:pPr>
            <a:r>
              <a:rPr lang="en-US" sz="2800" dirty="0"/>
              <a:t>10   2022/04/26   Text Summarization and Topic Models </a:t>
            </a:r>
          </a:p>
          <a:p>
            <a:pPr marL="0" indent="0">
              <a:buNone/>
            </a:pPr>
            <a:r>
              <a:rPr lang="en-US" sz="2800" dirty="0"/>
              <a:t>11   2022/05/03   Text Generation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12   2022/05/10   Case Study on Artificial Intelligence for Text Analytics II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90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/>
              <a:t>13   2022/05/17   Question Answering and Dialogue Systems</a:t>
            </a:r>
          </a:p>
          <a:p>
            <a:pPr marL="0" indent="0">
              <a:buNone/>
            </a:pPr>
            <a:r>
              <a:rPr lang="en-US" sz="2800" dirty="0"/>
              <a:t>14   2022/05/24   Deep Learning, Transfer Learning, </a:t>
            </a:r>
            <a:br>
              <a:rPr lang="en-US" sz="2800" dirty="0"/>
            </a:br>
            <a:r>
              <a:rPr lang="en-US" sz="2800" dirty="0"/>
              <a:t>                                Zero-Shot, and Few-Shot Learning for Text Analytics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15   2022/05/31   Final Project Report I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16   2022/06/07   Final Project Report II</a:t>
            </a:r>
          </a:p>
          <a:p>
            <a:pPr marL="0" indent="0">
              <a:buNone/>
            </a:pPr>
            <a:r>
              <a:rPr lang="en-US" sz="2800" dirty="0"/>
              <a:t>17   2022/06/14   Self-learning</a:t>
            </a:r>
          </a:p>
          <a:p>
            <a:pPr marL="0" indent="0">
              <a:buNone/>
            </a:pPr>
            <a:r>
              <a:rPr lang="en-US" sz="2800" dirty="0"/>
              <a:t>18   2022/06/21   Self-learning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94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Methods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Lecture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Discussion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Practicum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87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Individual Presentation 60 %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Group Presentation 10 %</a:t>
            </a:r>
            <a:endParaRPr lang="zh-TW" altLang="en-US" sz="4400" dirty="0"/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Case Report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Class Participation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Assignment 10 %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07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3241-FC1A-9D47-B630-2B20ADB2C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94" y="1146693"/>
            <a:ext cx="11819066" cy="1913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Introduction to </a:t>
            </a:r>
            <a:b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</a:b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Software Engineering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39AE-61B3-9644-82E1-CFFEDC06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2"/>
            <a:ext cx="9144000" cy="8276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Software Engineering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D901-FEBB-2F45-A237-0DFFB7B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D6FF71F-CF6A-4C46-8F9B-61D49EEA70E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2C2EBB-D9C1-D646-BE1E-780D746DC521}"/>
              </a:ext>
            </a:extLst>
          </p:cNvPr>
          <p:cNvSpPr txBox="1">
            <a:spLocks/>
          </p:cNvSpPr>
          <p:nvPr/>
        </p:nvSpPr>
        <p:spPr>
          <a:xfrm>
            <a:off x="1875514" y="4699887"/>
            <a:ext cx="8440972" cy="191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14400" dirty="0">
                <a:solidFill>
                  <a:srgbClr val="898989"/>
                </a:solidFill>
                <a:cs typeface="Calibri" panose="020F0502020204030204" pitchFamily="34" charset="0"/>
                <a:hlinkClick r:id="rId2"/>
              </a:rPr>
              <a:t>Min-Yuh Day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r>
              <a:rPr lang="en-US" altLang="zh-TW" sz="14400" dirty="0" err="1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Ph.D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b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</a:b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Associate</a:t>
            </a:r>
            <a:r>
              <a:rPr lang="zh-TW" altLang="en-US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 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Professor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Institute of Information Management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Taipei University</a:t>
            </a:r>
            <a:endParaRPr lang="en-US" altLang="zh-TW" sz="80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https://web.ntpu.edu.tw/~myday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://mail.tku.edu.tw/myday/images/Myday_Photo.jpg">
            <a:extLst>
              <a:ext uri="{FF2B5EF4-FFF2-40B4-BE49-F238E27FC236}">
                <a16:creationId xmlns:a16="http://schemas.microsoft.com/office/drawing/2014/main" id="{8392620C-E0E7-BD47-A4BD-CD41DE203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73" y="4738465"/>
            <a:ext cx="1206269" cy="149347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123DF-B5B7-0741-A601-C566754FC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47" y="5320739"/>
            <a:ext cx="421513" cy="511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54C2F-EE75-1146-9192-B193DB4DD7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32" y="5753055"/>
            <a:ext cx="511280" cy="511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384EC2-A8FB-574F-A3A4-C14C04FDAE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27" y="5748361"/>
            <a:ext cx="511280" cy="511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576615-D765-F74F-A854-B57D46746B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94" y="4798351"/>
            <a:ext cx="935665" cy="421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A563-6F2F-4D43-A9CA-738A2637D0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E914CD-8B6C-2D41-ACC1-7849D3B7E7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2132BE-AEB3-A34C-888A-14B93402560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6105" y="5976255"/>
            <a:ext cx="791692" cy="791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F0C98-61FE-964B-A9AA-9A27B763C0CD}"/>
              </a:ext>
            </a:extLst>
          </p:cNvPr>
          <p:cNvSpPr txBox="1"/>
          <p:nvPr/>
        </p:nvSpPr>
        <p:spPr>
          <a:xfrm>
            <a:off x="3180607" y="3587805"/>
            <a:ext cx="5830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1102SE01</a:t>
            </a:r>
          </a:p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MBA, IM, NTPU (M5010) (Spring 2022)</a:t>
            </a:r>
            <a:b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</a:br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 Wed 2, 3, 4 (9:10-12:00) (B8F40)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B0928-98E1-A94A-9E81-B0F0F78D4E86}"/>
              </a:ext>
            </a:extLst>
          </p:cNvPr>
          <p:cNvSpPr txBox="1"/>
          <p:nvPr/>
        </p:nvSpPr>
        <p:spPr>
          <a:xfrm>
            <a:off x="4540332" y="6616627"/>
            <a:ext cx="311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2022-02-23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8C2FCF3-02C7-BB40-9AAE-C09343A9041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23004" y="3389801"/>
            <a:ext cx="1453236" cy="145323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DC6737D-F09F-CE4D-8A99-08E768DBEFD6}"/>
              </a:ext>
            </a:extLst>
          </p:cNvPr>
          <p:cNvSpPr txBox="1"/>
          <p:nvPr/>
        </p:nvSpPr>
        <p:spPr>
          <a:xfrm>
            <a:off x="10473181" y="4799713"/>
            <a:ext cx="15528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https://meet.google.com/ish-gzmy-pmo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39286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EBE8F-8E77-634C-8332-BB199982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35104"/>
            <a:ext cx="11222181" cy="1769757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Heiti TC Medium" pitchFamily="2" charset="-128"/>
              </a:rPr>
              <a:t>Course Syllabus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National Taipei University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Academic Year 110, 2</a:t>
            </a:r>
            <a:r>
              <a:rPr lang="en-US" altLang="zh-TW" baseline="30000" dirty="0">
                <a:ea typeface="Heiti TC Medium" pitchFamily="2" charset="-128"/>
              </a:rPr>
              <a:t>nd</a:t>
            </a:r>
            <a:r>
              <a:rPr lang="en-US" altLang="zh-TW" dirty="0">
                <a:ea typeface="Heiti TC Medium" pitchFamily="2" charset="-128"/>
              </a:rPr>
              <a:t> Semester (Spring 2022)</a:t>
            </a:r>
            <a:endParaRPr lang="en-US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8585B-1D8F-6C47-AA13-A968D1CE3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2078182"/>
            <a:ext cx="11222181" cy="4358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dirty="0"/>
              <a:t>Course Title: </a:t>
            </a:r>
            <a:r>
              <a:rPr lang="en-US" altLang="zh-TW" dirty="0">
                <a:solidFill>
                  <a:srgbClr val="C00000"/>
                </a:solidFill>
              </a:rPr>
              <a:t>Software Engineering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Instructor: Min-</a:t>
            </a:r>
            <a:r>
              <a:rPr lang="en-US" altLang="zh-TW" dirty="0" err="1"/>
              <a:t>Yuh</a:t>
            </a:r>
            <a:r>
              <a:rPr lang="en-US" altLang="zh-TW" dirty="0"/>
              <a:t> Day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Course Class: MBA, IM, NTPU (3 Credits, Elective) 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Details</a:t>
            </a:r>
          </a:p>
          <a:p>
            <a:pPr lvl="1">
              <a:spcAft>
                <a:spcPts val="600"/>
              </a:spcAft>
            </a:pPr>
            <a:r>
              <a:rPr lang="en-US" altLang="zh-TW" dirty="0"/>
              <a:t>In-Person and Distance Learning EMI Course </a:t>
            </a:r>
            <a:br>
              <a:rPr lang="en-US" altLang="zh-TW" dirty="0"/>
            </a:br>
            <a:r>
              <a:rPr lang="en-US" altLang="zh-TW" dirty="0"/>
              <a:t>(3 </a:t>
            </a:r>
            <a:r>
              <a:rPr lang="en-US" dirty="0"/>
              <a:t>Credits, Elective, </a:t>
            </a:r>
            <a:r>
              <a:rPr lang="en-US" altLang="zh-TW" dirty="0"/>
              <a:t>One Semester</a:t>
            </a:r>
            <a:r>
              <a:rPr lang="en-US" dirty="0"/>
              <a:t>) (M5010)</a:t>
            </a:r>
            <a:endParaRPr lang="en-US" altLang="zh-TW" dirty="0"/>
          </a:p>
          <a:p>
            <a:pPr>
              <a:spcAft>
                <a:spcPts val="600"/>
              </a:spcAft>
            </a:pPr>
            <a:r>
              <a:rPr lang="en-US" altLang="zh-TW" dirty="0"/>
              <a:t>Time &amp; Place: Wed, 2, 3, 4, (9:10-12:00) (B8F40)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Google Meet</a:t>
            </a:r>
            <a:r>
              <a:rPr lang="en-US" sz="2400" dirty="0">
                <a:solidFill>
                  <a:schemeClr val="accent1"/>
                </a:solidFill>
              </a:rPr>
              <a:t>: </a:t>
            </a:r>
            <a:r>
              <a:rPr lang="en-US" sz="2400" b="0" dirty="0">
                <a:solidFill>
                  <a:schemeClr val="accent1"/>
                </a:solidFill>
                <a:hlinkClick r:id="rId2"/>
              </a:rPr>
              <a:t>https://meet.google.com/ish-gzmy-pmo</a:t>
            </a:r>
            <a:endParaRPr lang="en-US" sz="2400" b="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19933-A934-BD47-AD81-7D08DAF6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2E2DD3-DD0E-B549-9C9F-47B1F513A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FFE905-387B-D749-8B47-4EEFCCBD81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702077-207D-0C46-90C5-453A00FA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3306" y="5974374"/>
            <a:ext cx="791692" cy="7916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A00891-7D7D-CC49-AC3E-95AEAC413A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23004" y="3389801"/>
            <a:ext cx="1453236" cy="145323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997460D-3CA9-A244-B1D7-3CDC822794CF}"/>
              </a:ext>
            </a:extLst>
          </p:cNvPr>
          <p:cNvSpPr txBox="1"/>
          <p:nvPr/>
        </p:nvSpPr>
        <p:spPr>
          <a:xfrm>
            <a:off x="10473181" y="4799713"/>
            <a:ext cx="15528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https://meet.google.com/ish-gzmy-pmo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97313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Understand the </a:t>
            </a:r>
            <a:r>
              <a:rPr lang="en-US" altLang="zh-TW" sz="3600" dirty="0">
                <a:solidFill>
                  <a:srgbClr val="C00000"/>
                </a:solidFill>
              </a:rPr>
              <a:t>fundamental concepts </a:t>
            </a:r>
            <a:r>
              <a:rPr lang="en-US" altLang="zh-TW" sz="3600" dirty="0"/>
              <a:t>and </a:t>
            </a:r>
            <a:r>
              <a:rPr lang="en-US" altLang="zh-TW" sz="3600" dirty="0">
                <a:solidFill>
                  <a:srgbClr val="C00000"/>
                </a:solidFill>
              </a:rPr>
              <a:t>research issues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software engineering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Equip with </a:t>
            </a:r>
            <a:r>
              <a:rPr lang="en-US" altLang="zh-TW" sz="3600" dirty="0">
                <a:solidFill>
                  <a:srgbClr val="C00000"/>
                </a:solidFill>
              </a:rPr>
              <a:t>Hands-on practices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software engineering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Conduct </a:t>
            </a:r>
            <a:r>
              <a:rPr lang="en-US" altLang="zh-TW" sz="3600" dirty="0">
                <a:solidFill>
                  <a:srgbClr val="C00000"/>
                </a:solidFill>
              </a:rPr>
              <a:t>information systems research </a:t>
            </a:r>
            <a:r>
              <a:rPr lang="en-US" altLang="zh-TW" sz="3600" dirty="0"/>
              <a:t>in the context of </a:t>
            </a:r>
            <a:r>
              <a:rPr lang="en-US" altLang="zh-TW" sz="3600" u="sng" dirty="0">
                <a:solidFill>
                  <a:srgbClr val="FF0000"/>
                </a:solidFill>
              </a:rPr>
              <a:t>software engineering</a:t>
            </a:r>
            <a:r>
              <a:rPr lang="en-US" altLang="zh-TW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45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335B-D133-054C-9D2A-3D5B6F49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2864"/>
            <a:ext cx="11222181" cy="971550"/>
          </a:xfrm>
        </p:spPr>
        <p:txBody>
          <a:bodyPr>
            <a:noAutofit/>
          </a:bodyPr>
          <a:lstStyle/>
          <a:p>
            <a:r>
              <a:rPr lang="en-US" dirty="0"/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F7E46-0ED1-0C4E-AE3E-A101A75A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31" y="1109102"/>
            <a:ext cx="11321140" cy="563888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9600" dirty="0"/>
              <a:t>This course introduces the </a:t>
            </a:r>
            <a:r>
              <a:rPr lang="en-US" sz="9600" dirty="0">
                <a:solidFill>
                  <a:srgbClr val="C00000"/>
                </a:solidFill>
              </a:rPr>
              <a:t>fundamental concepts, research issues, and hands-on practices </a:t>
            </a:r>
            <a:r>
              <a:rPr lang="en-US" sz="9600" dirty="0"/>
              <a:t>of </a:t>
            </a:r>
            <a:r>
              <a:rPr lang="en-US" sz="9600" dirty="0">
                <a:solidFill>
                  <a:srgbClr val="FF0000"/>
                </a:solidFill>
              </a:rPr>
              <a:t>software engineering</a:t>
            </a:r>
            <a:r>
              <a:rPr lang="en-US" sz="9600" dirty="0"/>
              <a:t>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9600" dirty="0"/>
              <a:t>Topics include: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Introduction to Software Engineering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Software Products and Project Management: Software product management and prototyping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Agile Software Engineering: Agile methods, Scrum, and Extreme Programming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Features, Scenarios, and Stories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Software Architecture: Architectural design, System decomposition, and Distribution architecture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Cloud-Based Software: Virtualization and containers, Everything as a service, Software as a service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Cloud Computing and Cloud Software Architecture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Microservices Architecture, RESTful services, Service deployment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Security and Privacy; Reliable Programming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Testing: Functional testing, Test automation, Test-driven development, and Code reviews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DevOps and Code Management: Code management and DevOps automation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Case Study on Software Engineering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BA82B-040A-2147-9093-B00AF360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0F6C06-F73B-AB42-8F44-80848BEB4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44B99A-FA19-F644-9DF7-6F0C9E85BE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54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C00000"/>
                </a:solidFill>
              </a:rPr>
              <a:t>Exploring new knowledge in information technology, system development and application  </a:t>
            </a:r>
            <a:r>
              <a:rPr lang="en-US" altLang="zh-TW" sz="3600" dirty="0"/>
              <a:t>80 %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Internet marketing planning ability  10 %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Thesis writing and independent research skills  10 %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65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82DA-B006-D842-865A-A805B868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56101"/>
            <a:ext cx="11222181" cy="1086900"/>
          </a:xfrm>
        </p:spPr>
        <p:txBody>
          <a:bodyPr>
            <a:normAutofit/>
          </a:bodyPr>
          <a:lstStyle/>
          <a:p>
            <a:r>
              <a:rPr lang="en-US" dirty="0"/>
              <a:t>Four Fundamental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B672-3C34-354D-B5BE-45EC3902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143000"/>
            <a:ext cx="11222181" cy="5419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Professionalism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Creative thinking and Problem-solving 30 %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Comprehensive Integration 30 %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Interpersonal Relationship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Communication and Coordination 10 %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Teamwork 10 %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Ethics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Honesty and Integrity 5 %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Self-Esteem and Self-reflection 5 %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International Vision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Caring for Diversity 5 %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</a:rPr>
              <a:t>Interdisciplinary Vision 5 %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16157-D163-B749-B193-99089114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F3460-C118-C349-846D-D4B1E4428C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B20EB9-8CFE-5A4B-956B-B4ACCBF84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9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EFDA-2D8A-578B-AA02-47201974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8785-B4DA-433B-D25C-F1A0D4F81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EMI Teacher Community, AACSB, NTPU</a:t>
            </a:r>
          </a:p>
          <a:p>
            <a:r>
              <a:rPr lang="en-US" sz="4000" dirty="0"/>
              <a:t>EMI Courses in AI for Business Applications</a:t>
            </a:r>
          </a:p>
          <a:p>
            <a:r>
              <a:rPr lang="en-US" sz="4000" dirty="0"/>
              <a:t>Teaching Experiences 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BE55F-91A0-E86A-3B7E-E485D7A2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D2A48-0C6C-8DE4-FB6F-119AB5D39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9D152D-339B-6BBC-6101-332BF1F17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316D43-A9B6-1DA2-10DA-175508D79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11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E6D3-4344-CB42-AC4C-A8BD1FC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3681-3372-0E41-8979-66474931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Ethics/Corporate Social Responsibility</a:t>
            </a:r>
          </a:p>
          <a:p>
            <a:r>
              <a:rPr lang="en-US" sz="4400" dirty="0">
                <a:solidFill>
                  <a:srgbClr val="C00000"/>
                </a:solidFill>
              </a:rPr>
              <a:t>Global Knowledge/Awareness</a:t>
            </a:r>
          </a:p>
          <a:p>
            <a:r>
              <a:rPr lang="en-US" sz="4400" dirty="0"/>
              <a:t>Communication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Analytical and Critical Thinking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133C5-31DA-6145-B0B7-EFDE1C3B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4E15D-0C98-8F4F-A497-5C2BE055C8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A31013-20FE-A941-88E1-5852F907B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3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Information Technologies and </a:t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>
                <a:solidFill>
                  <a:srgbClr val="C00000"/>
                </a:solidFill>
              </a:rPr>
              <a:t>System Development Capabilities</a:t>
            </a:r>
          </a:p>
          <a:p>
            <a:r>
              <a:rPr lang="en-US" sz="4400" dirty="0"/>
              <a:t>Internet Marketing Management Capabilities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Research capabilities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90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1   2022/02/23   Introduction to Software Engineering</a:t>
            </a:r>
          </a:p>
          <a:p>
            <a:pPr marL="0" indent="0">
              <a:buNone/>
            </a:pPr>
            <a:r>
              <a:rPr lang="en-US" sz="2800" dirty="0"/>
              <a:t>2   2022/03/02   Software Products and Project Management: </a:t>
            </a:r>
            <a:br>
              <a:rPr lang="en-US" sz="2800" dirty="0"/>
            </a:br>
            <a:r>
              <a:rPr lang="en-US" sz="2800" dirty="0"/>
              <a:t>                              Software product management and prototyping</a:t>
            </a:r>
          </a:p>
          <a:p>
            <a:pPr marL="0" indent="0">
              <a:buNone/>
            </a:pPr>
            <a:r>
              <a:rPr lang="en-US" sz="2800" dirty="0"/>
              <a:t>3   2022/03/09   Agile Software Engineering: </a:t>
            </a:r>
            <a:br>
              <a:rPr lang="en-US" sz="2800" dirty="0"/>
            </a:br>
            <a:r>
              <a:rPr lang="en-US" sz="2800" dirty="0"/>
              <a:t>                              Agile methods, Scrum, and Extreme Programming</a:t>
            </a:r>
          </a:p>
          <a:p>
            <a:pPr marL="0" indent="0">
              <a:buNone/>
            </a:pPr>
            <a:r>
              <a:rPr lang="en-US" sz="2800" dirty="0"/>
              <a:t>4   2022/03/16   Features, Scenarios, and Stories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5   2022/03/23   Case Study on Software Engineering I</a:t>
            </a:r>
          </a:p>
          <a:p>
            <a:pPr marL="0" indent="0">
              <a:buNone/>
            </a:pPr>
            <a:r>
              <a:rPr lang="en-US" sz="2800" dirty="0"/>
              <a:t>6   2022/03/30   Software Architecture: Architectural design, </a:t>
            </a:r>
            <a:br>
              <a:rPr lang="en-US" sz="2800" dirty="0"/>
            </a:br>
            <a:r>
              <a:rPr lang="en-US" sz="2800" dirty="0"/>
              <a:t>                              System decomposition, and Distribution architecture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08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7   2022/04/06   Make-up holiday (No Classes)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8   2022/04/13   Midterm Project Report</a:t>
            </a:r>
          </a:p>
          <a:p>
            <a:pPr marL="0" indent="0">
              <a:buNone/>
            </a:pPr>
            <a:r>
              <a:rPr lang="en-US" sz="2800" dirty="0"/>
              <a:t>9   2022/04/20   Cloud-Based Software: Virtualization and containers,</a:t>
            </a:r>
            <a:br>
              <a:rPr lang="en-US" sz="2800" dirty="0"/>
            </a:br>
            <a:r>
              <a:rPr lang="en-US" sz="2800" dirty="0"/>
              <a:t>                              Everything as a service, Software as a service</a:t>
            </a:r>
          </a:p>
          <a:p>
            <a:pPr marL="0" indent="0">
              <a:buNone/>
            </a:pPr>
            <a:r>
              <a:rPr lang="en-US" sz="2800" dirty="0"/>
              <a:t>10   2022/04/27   Cloud Computing and Cloud Software Architecture</a:t>
            </a:r>
          </a:p>
          <a:p>
            <a:pPr marL="0" indent="0">
              <a:buNone/>
            </a:pPr>
            <a:r>
              <a:rPr lang="en-US" sz="2800" dirty="0"/>
              <a:t>11   2022/05/04   Microservices Architecture, RESTful services, </a:t>
            </a:r>
            <a:br>
              <a:rPr lang="en-US" sz="2800" dirty="0"/>
            </a:br>
            <a:r>
              <a:rPr lang="en-US" sz="2800" dirty="0"/>
              <a:t>                                 Service deployment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12   2022/05/11   Industry Practices of Software Engineering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052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13   2022/05/18   Case Study on Software Engineering II</a:t>
            </a:r>
          </a:p>
          <a:p>
            <a:pPr marL="0" indent="0">
              <a:buNone/>
            </a:pPr>
            <a:r>
              <a:rPr lang="en-US" sz="2800" dirty="0"/>
              <a:t>14   2022/05/25   Security and Privacy; Reliable Programming; </a:t>
            </a:r>
            <a:br>
              <a:rPr lang="en-US" sz="2800" dirty="0"/>
            </a:br>
            <a:r>
              <a:rPr lang="en-US" sz="2800" dirty="0"/>
              <a:t>                                Testing: Test-driven development, and Code reviews; </a:t>
            </a:r>
            <a:br>
              <a:rPr lang="en-US" sz="2800" dirty="0"/>
            </a:br>
            <a:r>
              <a:rPr lang="en-US" sz="2800" dirty="0"/>
              <a:t>                                DevOps and Code Management: DevOps automation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15   2022/06/01   Final Project Report I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16   2022/06/08   Final Project Report II</a:t>
            </a:r>
          </a:p>
          <a:p>
            <a:pPr marL="0" indent="0">
              <a:buNone/>
            </a:pPr>
            <a:r>
              <a:rPr lang="en-US" sz="2800" b="0" dirty="0"/>
              <a:t>17   2022/06/15   Self-learning</a:t>
            </a:r>
          </a:p>
          <a:p>
            <a:pPr marL="0" indent="0">
              <a:buNone/>
            </a:pPr>
            <a:r>
              <a:rPr lang="en-US" sz="2800" b="0" dirty="0"/>
              <a:t>18   2022/06/22   Self-learning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909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Methods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Lecture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Discussion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Practicum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4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Individual Presentation 60 %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Group Presentation 10 %</a:t>
            </a:r>
            <a:endParaRPr lang="zh-TW" altLang="en-US" sz="4400" dirty="0"/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Case Report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Class Participation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Assignment 10 %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4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EFDA-2D8A-578B-AA02-47201974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8785-B4DA-433B-D25C-F1A0D4F81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EMI Teacher Community, AACSB, NTPU</a:t>
            </a:r>
          </a:p>
          <a:p>
            <a:r>
              <a:rPr lang="en-US" sz="4000" dirty="0"/>
              <a:t>EMI Courses in AI for Business Applications</a:t>
            </a:r>
          </a:p>
          <a:p>
            <a:r>
              <a:rPr lang="en-US" sz="4000" dirty="0"/>
              <a:t>Teaching Experiences 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BE55F-91A0-E86A-3B7E-E485D7A2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D2A48-0C6C-8DE4-FB6F-119AB5D39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9D152D-339B-6BBC-6101-332BF1F17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316D43-A9B6-1DA2-10DA-175508D79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016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3241-FC1A-9D47-B630-2B20ADB2C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94" y="1146693"/>
            <a:ext cx="11819066" cy="1913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Teaching Experiences Sharing of </a:t>
            </a:r>
            <a:b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</a:br>
            <a: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EMI Courses in AI for Business Applications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39AE-61B3-9644-82E1-CFFEDC06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2"/>
            <a:ext cx="9144000" cy="8276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EMI Teacher Community, AACSB, NTPU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D901-FEBB-2F45-A237-0DFFB7B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D6FF71F-CF6A-4C46-8F9B-61D49EEA70E3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2C2EBB-D9C1-D646-BE1E-780D746DC521}"/>
              </a:ext>
            </a:extLst>
          </p:cNvPr>
          <p:cNvSpPr txBox="1">
            <a:spLocks/>
          </p:cNvSpPr>
          <p:nvPr/>
        </p:nvSpPr>
        <p:spPr>
          <a:xfrm>
            <a:off x="1875514" y="4699887"/>
            <a:ext cx="8440972" cy="191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14400" dirty="0">
                <a:solidFill>
                  <a:srgbClr val="898989"/>
                </a:solidFill>
                <a:cs typeface="Calibri" panose="020F0502020204030204" pitchFamily="34" charset="0"/>
                <a:hlinkClick r:id="rId2"/>
              </a:rPr>
              <a:t>Min-Yuh Day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r>
              <a:rPr lang="en-US" altLang="zh-TW" sz="14400" dirty="0" err="1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Ph.D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b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</a:b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Associate</a:t>
            </a:r>
            <a:r>
              <a:rPr lang="zh-TW" altLang="en-US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 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Professor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Institute of Information Management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Taipei University</a:t>
            </a:r>
            <a:endParaRPr lang="en-US" altLang="zh-TW" sz="80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https://web.ntpu.edu.tw/~myday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://mail.tku.edu.tw/myday/images/Myday_Photo.jpg">
            <a:extLst>
              <a:ext uri="{FF2B5EF4-FFF2-40B4-BE49-F238E27FC236}">
                <a16:creationId xmlns:a16="http://schemas.microsoft.com/office/drawing/2014/main" id="{8392620C-E0E7-BD47-A4BD-CD41DE203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73" y="4738465"/>
            <a:ext cx="1206269" cy="149347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123DF-B5B7-0741-A601-C566754FC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47" y="5320739"/>
            <a:ext cx="421513" cy="511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54C2F-EE75-1146-9192-B193DB4DD7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32" y="5753055"/>
            <a:ext cx="511280" cy="511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384EC2-A8FB-574F-A3A4-C14C04FDAE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27" y="5748361"/>
            <a:ext cx="511280" cy="511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576615-D765-F74F-A854-B57D46746B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94" y="4798351"/>
            <a:ext cx="935665" cy="421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A563-6F2F-4D43-A9CA-738A2637D0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E914CD-8B6C-2D41-ACC1-7849D3B7E7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2132BE-AEB3-A34C-888A-14B93402560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6105" y="5976255"/>
            <a:ext cx="791692" cy="791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F0C98-61FE-964B-A9AA-9A27B763C0CD}"/>
              </a:ext>
            </a:extLst>
          </p:cNvPr>
          <p:cNvSpPr txBox="1"/>
          <p:nvPr/>
        </p:nvSpPr>
        <p:spPr>
          <a:xfrm>
            <a:off x="3180607" y="3587805"/>
            <a:ext cx="5830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2022/5/5 (Thursday) 12:10 - 13:00</a:t>
            </a:r>
          </a:p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B302, AACSB, National Taipei University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B0928-98E1-A94A-9E81-B0F0F78D4E86}"/>
              </a:ext>
            </a:extLst>
          </p:cNvPr>
          <p:cNvSpPr txBox="1"/>
          <p:nvPr/>
        </p:nvSpPr>
        <p:spPr>
          <a:xfrm>
            <a:off x="4540332" y="6616627"/>
            <a:ext cx="311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2022-05-05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69D20B-C574-4E4A-9464-E6AC325AD393}"/>
              </a:ext>
            </a:extLst>
          </p:cNvPr>
          <p:cNvSpPr txBox="1"/>
          <p:nvPr/>
        </p:nvSpPr>
        <p:spPr>
          <a:xfrm>
            <a:off x="10471279" y="4775201"/>
            <a:ext cx="1582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hlinkClick r:id="rId15"/>
              </a:rPr>
              <a:t>https://meet.google.com/zuc-yyaw-mnt</a:t>
            </a:r>
            <a:endParaRPr lang="en-US" sz="10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44FD200-6CAE-4871-1465-704E69247C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7376189-97F8-9A14-635B-EDDA65D0C67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506040" y="3307573"/>
            <a:ext cx="1501691" cy="1501691"/>
          </a:xfrm>
          <a:prstGeom prst="rect">
            <a:avLst/>
          </a:prstGeom>
        </p:spPr>
      </p:pic>
      <p:sp>
        <p:nvSpPr>
          <p:cNvPr id="21" name="圓角矩形 30">
            <a:extLst>
              <a:ext uri="{FF2B5EF4-FFF2-40B4-BE49-F238E27FC236}">
                <a16:creationId xmlns:a16="http://schemas.microsoft.com/office/drawing/2014/main" id="{39DF6565-BA4A-15BB-B527-97B2AC30BAF0}"/>
              </a:ext>
            </a:extLst>
          </p:cNvPr>
          <p:cNvSpPr/>
          <p:nvPr/>
        </p:nvSpPr>
        <p:spPr>
          <a:xfrm>
            <a:off x="3884379" y="722265"/>
            <a:ext cx="3767289" cy="884065"/>
          </a:xfrm>
          <a:prstGeom prst="roundRect">
            <a:avLst>
              <a:gd name="adj" fmla="val 9334"/>
            </a:avLst>
          </a:prstGeom>
          <a:solidFill>
            <a:srgbClr val="FFC000"/>
          </a:solidFill>
          <a:ln w="1905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6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 &amp; A</a:t>
            </a:r>
            <a:endParaRPr kumimoji="1" lang="zh-TW" altLang="en-US" sz="6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7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2D40-334F-4A34-F07E-BCAE2C67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95946"/>
            <a:ext cx="11222181" cy="57188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C00000"/>
                </a:solidFill>
              </a:rPr>
              <a:t>EMI Teacher Community</a:t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>
                <a:solidFill>
                  <a:srgbClr val="C00000"/>
                </a:solidFill>
              </a:rPr>
              <a:t>AACSB, NTPU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52403-814E-C360-50A4-DFD09519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8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41817-F7BA-971F-8D2C-BCFEEF95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57615"/>
            <a:ext cx="11222181" cy="980774"/>
          </a:xfrm>
        </p:spPr>
        <p:txBody>
          <a:bodyPr>
            <a:normAutofit/>
          </a:bodyPr>
          <a:lstStyle/>
          <a:p>
            <a:r>
              <a:rPr lang="en-US" altLang="zh-TW" dirty="0">
                <a:ea typeface="Heiti TC Medium" pitchFamily="2" charset="-128"/>
              </a:rPr>
              <a:t>EMI Teacher Community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CBF9E-AFD2-E390-7C04-545D562BA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07390"/>
            <a:ext cx="11222181" cy="571550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0" dirty="0"/>
              <a:t>1. 2022/05/05 (Thursday) 12:00 pm-13:00 pm, B302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Teaching Experiences Sharing of EMI Courses in AI for Business Applications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Min-Yuh Day</a:t>
            </a:r>
            <a:r>
              <a:rPr lang="en-US" sz="2000" b="0" dirty="0"/>
              <a:t>, National Taipei University, </a:t>
            </a:r>
          </a:p>
          <a:p>
            <a:pPr lvl="1">
              <a:spcAft>
                <a:spcPts val="600"/>
              </a:spcAft>
            </a:pPr>
            <a:r>
              <a:rPr lang="en-US" sz="1200" b="0" dirty="0">
                <a:hlinkClick r:id="rId2"/>
              </a:rPr>
              <a:t>https://meet.google.com/zuc-yyaw-mnt</a:t>
            </a:r>
            <a:endParaRPr lang="en-US" sz="1200" b="0" dirty="0"/>
          </a:p>
          <a:p>
            <a:pPr>
              <a:spcAft>
                <a:spcPts val="600"/>
              </a:spcAft>
            </a:pPr>
            <a:r>
              <a:rPr lang="en-US" sz="2000" b="0" dirty="0"/>
              <a:t>2. 2022/05/11 (Wednesday) 9:10 am - 12:00 pm, B313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Agile Principles Patterns and Practices in FinTech and Digital Transformation</a:t>
            </a:r>
          </a:p>
          <a:p>
            <a:pPr lvl="1">
              <a:spcAft>
                <a:spcPts val="600"/>
              </a:spcAft>
            </a:pPr>
            <a:r>
              <a:rPr lang="en-US" sz="1800" dirty="0" err="1"/>
              <a:t>Shihyu</a:t>
            </a:r>
            <a:r>
              <a:rPr lang="en-US" sz="1800" dirty="0"/>
              <a:t> (Alex) Chu</a:t>
            </a:r>
            <a:r>
              <a:rPr lang="en-US" sz="1800" b="0" dirty="0"/>
              <a:t>, Senior Industry Analyst/Program Manager, Market Intelligence &amp; Consulting Institute (MIC) </a:t>
            </a:r>
          </a:p>
          <a:p>
            <a:pPr lvl="1">
              <a:spcAft>
                <a:spcPts val="600"/>
              </a:spcAft>
            </a:pPr>
            <a:r>
              <a:rPr lang="en-US" sz="1200" b="0" dirty="0">
                <a:hlinkClick r:id="rId3"/>
              </a:rPr>
              <a:t>https://docs.google.com/forms/d/e/1FAIpQLScI7zvABRvtffqeZgT-_OWNbOsyIXBOn6Lt_tJ4-SuhZENyRQ/viewform</a:t>
            </a:r>
            <a:endParaRPr lang="en-US" sz="1200" b="0" dirty="0"/>
          </a:p>
          <a:p>
            <a:pPr>
              <a:spcAft>
                <a:spcPts val="600"/>
              </a:spcAft>
            </a:pPr>
            <a:r>
              <a:rPr lang="en-US" sz="2000" b="0" dirty="0"/>
              <a:t>3. 2022/05/11 (Wednesday) 12:10 pm - 13:00 pm, B313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Professional Business Presentations in English</a:t>
            </a:r>
          </a:p>
          <a:p>
            <a:pPr lvl="1">
              <a:spcAft>
                <a:spcPts val="600"/>
              </a:spcAft>
            </a:pPr>
            <a:r>
              <a:rPr lang="en-US" sz="1800" dirty="0" err="1"/>
              <a:t>Shihyu</a:t>
            </a:r>
            <a:r>
              <a:rPr lang="en-US" sz="1800" dirty="0"/>
              <a:t> (Alex) Chu</a:t>
            </a:r>
            <a:r>
              <a:rPr lang="en-US" sz="1800" b="0" dirty="0"/>
              <a:t>, Senior Industry Analyst/Program Manager, Market Intelligence &amp; Consulting Institute (MIC) </a:t>
            </a:r>
          </a:p>
          <a:p>
            <a:pPr lvl="1">
              <a:spcAft>
                <a:spcPts val="600"/>
              </a:spcAft>
            </a:pPr>
            <a:r>
              <a:rPr lang="en-US" sz="1200" b="0" dirty="0">
                <a:hlinkClick r:id="rId4"/>
              </a:rPr>
              <a:t>https://docs.google.com/forms/d/e/1FAIpQLScA0Qq52qjQ5MDAyEDxHyui7VrVdkIpsOSDzWXAwWi-kKLVAw/viewform</a:t>
            </a:r>
            <a:endParaRPr lang="en-US" sz="1200" b="0" dirty="0"/>
          </a:p>
          <a:p>
            <a:pPr>
              <a:spcAft>
                <a:spcPts val="600"/>
              </a:spcAft>
            </a:pPr>
            <a:r>
              <a:rPr lang="en-US" sz="2000" b="0" dirty="0"/>
              <a:t>4. 2022/05/18 (Wednesday) 12:10 pm - 13:00 pm, B313 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Web 3: From </a:t>
            </a:r>
            <a:r>
              <a:rPr lang="en-US" sz="2000" dirty="0" err="1">
                <a:solidFill>
                  <a:srgbClr val="C00000"/>
                </a:solidFill>
              </a:rPr>
              <a:t>DeFi</a:t>
            </a:r>
            <a:r>
              <a:rPr lang="en-US" sz="2000" dirty="0">
                <a:solidFill>
                  <a:srgbClr val="C00000"/>
                </a:solidFill>
              </a:rPr>
              <a:t> to </a:t>
            </a:r>
            <a:r>
              <a:rPr lang="en-US" sz="2000" dirty="0" err="1">
                <a:solidFill>
                  <a:srgbClr val="C00000"/>
                </a:solidFill>
              </a:rPr>
              <a:t>WoFi</a:t>
            </a:r>
            <a:endParaRPr lang="en-US" sz="2000" dirty="0">
              <a:solidFill>
                <a:srgbClr val="C0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000" dirty="0"/>
              <a:t>Prof. Shih-</a:t>
            </a:r>
            <a:r>
              <a:rPr lang="en-US" sz="2000" dirty="0" err="1"/>
              <a:t>wei</a:t>
            </a:r>
            <a:r>
              <a:rPr lang="en-US" sz="2000" dirty="0"/>
              <a:t> Liao</a:t>
            </a:r>
            <a:r>
              <a:rPr lang="en-US" sz="2000" b="0" dirty="0"/>
              <a:t>, National Taiwan University</a:t>
            </a:r>
          </a:p>
          <a:p>
            <a:pPr lvl="1">
              <a:spcAft>
                <a:spcPts val="600"/>
              </a:spcAft>
            </a:pPr>
            <a:r>
              <a:rPr lang="en-US" sz="1200" b="0" dirty="0">
                <a:hlinkClick r:id="rId5"/>
              </a:rPr>
              <a:t>https://docs.google.com/forms/d/e/1FAIpQLSdkE-x4CW2w2LAjPEJcHCx25GAx4KYS1cHxUv9iiroda1cXYQ/viewform</a:t>
            </a:r>
            <a:endParaRPr lang="en-US" sz="12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A9727-0B72-3043-0ED4-685A8C63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586CBC-A414-058A-C4DE-61C5F4CAE1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1DFFEC-9CC0-0982-89AE-F6554FEBC7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CAFBDB-3515-17EE-CB6B-F74E2131E9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8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2D40-334F-4A34-F07E-BCAE2C67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95946"/>
            <a:ext cx="11222181" cy="57188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C00000"/>
                </a:solidFill>
              </a:rPr>
              <a:t>EMI Courses in AI </a:t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>
                <a:solidFill>
                  <a:srgbClr val="C00000"/>
                </a:solidFill>
              </a:rPr>
              <a:t>for Business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52403-814E-C360-50A4-DFD09519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5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5E1F-18BA-6C45-BEDD-6784A2C2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231" y="89357"/>
            <a:ext cx="9350580" cy="1069230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accent1"/>
                </a:solidFill>
                <a:ea typeface="Heiti TC Medium" pitchFamily="2" charset="-128"/>
              </a:rPr>
              <a:t>EMI Courses in AI for Business Applications</a:t>
            </a:r>
            <a:endParaRPr lang="en-US" sz="400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28BF-56B8-E24F-A70E-26BDB7567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031064"/>
            <a:ext cx="11292113" cy="5461812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endParaRPr lang="en-US" altLang="zh-TW" b="1" dirty="0">
              <a:solidFill>
                <a:srgbClr val="C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sz="5700" dirty="0">
                <a:solidFill>
                  <a:srgbClr val="C00000"/>
                </a:solidFill>
              </a:rPr>
              <a:t>Artificial Intelligence for Text Analytics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5700" dirty="0">
                <a:solidFill>
                  <a:schemeClr val="accent1"/>
                </a:solidFill>
              </a:rPr>
              <a:t>Spring 2022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5700" dirty="0">
                <a:solidFill>
                  <a:srgbClr val="C00000"/>
                </a:solidFill>
              </a:rPr>
              <a:t>Software Engineering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5700" dirty="0">
                <a:solidFill>
                  <a:schemeClr val="accent1"/>
                </a:solidFill>
              </a:rPr>
              <a:t>Spring 2022</a:t>
            </a:r>
            <a:endParaRPr lang="en-US" altLang="zh-TW" sz="5700" b="1" dirty="0">
              <a:solidFill>
                <a:srgbClr val="C00000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E44-3B38-9C4F-B2D8-95F5F119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2E051C-BD89-D14E-B845-B89ED34E70FA}"/>
              </a:ext>
            </a:extLst>
          </p:cNvPr>
          <p:cNvSpPr/>
          <p:nvPr/>
        </p:nvSpPr>
        <p:spPr>
          <a:xfrm>
            <a:off x="1549400" y="6501590"/>
            <a:ext cx="861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2"/>
              </a:rPr>
              <a:t>https://web.ntpu.edu.tw/~myday/teaching.htm</a:t>
            </a:r>
            <a:endParaRPr lang="en-US" sz="1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BF373B-3C22-3B4E-9C8F-33C9D4A8D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0" y="249866"/>
            <a:ext cx="962066" cy="6206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71D10C-A354-8548-B19A-47108FBF46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42" y="923543"/>
            <a:ext cx="964282" cy="235043"/>
          </a:xfrm>
          <a:prstGeom prst="rect">
            <a:avLst/>
          </a:prstGeom>
        </p:spPr>
      </p:pic>
      <p:pic>
        <p:nvPicPr>
          <p:cNvPr id="16" name="Picture 4" descr="http://mail.tku.edu.tw/myday/images/Myday_Photo.jpg">
            <a:extLst>
              <a:ext uri="{FF2B5EF4-FFF2-40B4-BE49-F238E27FC236}">
                <a16:creationId xmlns:a16="http://schemas.microsoft.com/office/drawing/2014/main" id="{472F2561-404D-924E-9052-C8A4C251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4724" y="73779"/>
            <a:ext cx="785772" cy="972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012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2D40-334F-4A34-F07E-BCAE2C67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95946"/>
            <a:ext cx="11222181" cy="57188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C00000"/>
                </a:solidFill>
              </a:rPr>
              <a:t>Teaching Experiences 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52403-814E-C360-50A4-DFD09519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0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5E1F-18BA-6C45-BEDD-6784A2C2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231" y="89357"/>
            <a:ext cx="9350580" cy="1069230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accent1"/>
                </a:solidFill>
                <a:ea typeface="Heiti TC Medium" pitchFamily="2" charset="-128"/>
              </a:rPr>
              <a:t>Teaching Experiences (EMI)</a:t>
            </a:r>
            <a:endParaRPr lang="en-US" sz="400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28BF-56B8-E24F-A70E-26BDB7567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031064"/>
            <a:ext cx="11292113" cy="54618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endParaRPr lang="en-US" altLang="zh-TW" b="1" dirty="0">
              <a:solidFill>
                <a:srgbClr val="C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sz="9600" dirty="0">
                <a:solidFill>
                  <a:srgbClr val="C00000"/>
                </a:solidFill>
              </a:rPr>
              <a:t>Artificial Intelligence for Text Analytics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8000" dirty="0">
                <a:solidFill>
                  <a:schemeClr val="accent1"/>
                </a:solidFill>
              </a:rPr>
              <a:t>Spring 2022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9600" dirty="0">
                <a:solidFill>
                  <a:srgbClr val="C00000"/>
                </a:solidFill>
              </a:rPr>
              <a:t>Software Engineering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8000" dirty="0">
                <a:solidFill>
                  <a:schemeClr val="accent1"/>
                </a:solidFill>
              </a:rPr>
              <a:t>Fall 2020, Fall, 2021, Spring 2022</a:t>
            </a:r>
            <a:endParaRPr lang="en-US" altLang="zh-TW" sz="9600" b="1" dirty="0">
              <a:solidFill>
                <a:srgbClr val="C00000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sz="96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Artificial Intelligence in Finance and Quantitative</a:t>
            </a:r>
            <a:endParaRPr lang="en-US" sz="9600" b="1" dirty="0">
              <a:solidFill>
                <a:srgbClr val="C00000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8000" dirty="0">
                <a:solidFill>
                  <a:schemeClr val="accent1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Fall 2021</a:t>
            </a:r>
            <a:endParaRPr lang="en-US" altLang="zh-TW" sz="800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Artificial Intelligence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64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Spring 2021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Data Mining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64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Spring 2021</a:t>
            </a:r>
            <a:endParaRPr lang="en-US" altLang="zh-TW" sz="6400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Big Data Analytics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64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Fall 2020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Foundation of Business Cloud Computing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64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Spring 2021, Spring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E44-3B38-9C4F-B2D8-95F5F119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2E051C-BD89-D14E-B845-B89ED34E70FA}"/>
              </a:ext>
            </a:extLst>
          </p:cNvPr>
          <p:cNvSpPr/>
          <p:nvPr/>
        </p:nvSpPr>
        <p:spPr>
          <a:xfrm>
            <a:off x="1549400" y="6501590"/>
            <a:ext cx="861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2"/>
              </a:rPr>
              <a:t>https://web.ntpu.edu.tw/~myday/teaching.htm</a:t>
            </a:r>
            <a:endParaRPr lang="en-US" sz="1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BF373B-3C22-3B4E-9C8F-33C9D4A8D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0" y="249866"/>
            <a:ext cx="962066" cy="6206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71D10C-A354-8548-B19A-47108FBF46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42" y="923543"/>
            <a:ext cx="964282" cy="235043"/>
          </a:xfrm>
          <a:prstGeom prst="rect">
            <a:avLst/>
          </a:prstGeom>
        </p:spPr>
      </p:pic>
      <p:pic>
        <p:nvPicPr>
          <p:cNvPr id="16" name="Picture 4" descr="http://mail.tku.edu.tw/myday/images/Myday_Photo.jpg">
            <a:extLst>
              <a:ext uri="{FF2B5EF4-FFF2-40B4-BE49-F238E27FC236}">
                <a16:creationId xmlns:a16="http://schemas.microsoft.com/office/drawing/2014/main" id="{472F2561-404D-924E-9052-C8A4C251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4724" y="73779"/>
            <a:ext cx="785772" cy="972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159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12207</TotalTime>
  <Words>2027</Words>
  <Application>Microsoft Macintosh PowerPoint</Application>
  <PresentationFormat>Widescreen</PresentationFormat>
  <Paragraphs>324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Heiti TC Medium</vt:lpstr>
      <vt:lpstr>Arial</vt:lpstr>
      <vt:lpstr>Calibri</vt:lpstr>
      <vt:lpstr>Office Theme</vt:lpstr>
      <vt:lpstr>Teaching Experiences Sharing of  EMI Courses in AI for Business Applications</vt:lpstr>
      <vt:lpstr>Min-Yuh Day, Ph.D.</vt:lpstr>
      <vt:lpstr>Outline</vt:lpstr>
      <vt:lpstr>EMI Teacher Community AACSB, NTPU</vt:lpstr>
      <vt:lpstr>EMI Teacher Community Activities</vt:lpstr>
      <vt:lpstr>EMI Courses in AI  for Business Applications</vt:lpstr>
      <vt:lpstr>EMI Courses in AI for Business Applications</vt:lpstr>
      <vt:lpstr>Teaching Experiences Sharing</vt:lpstr>
      <vt:lpstr>Teaching Experiences (EMI)</vt:lpstr>
      <vt:lpstr>Teaching Experiences (EMI)</vt:lpstr>
      <vt:lpstr>Introduction to  Artificial Intelligence for Text Analytics</vt:lpstr>
      <vt:lpstr>Course Syllabus National Taipei University Academic Year 110, 2nd Semester (Spring 2022)</vt:lpstr>
      <vt:lpstr>Course Objectives</vt:lpstr>
      <vt:lpstr>Course Outline</vt:lpstr>
      <vt:lpstr>Core Competence</vt:lpstr>
      <vt:lpstr>Four Fundamental Qualities</vt:lpstr>
      <vt:lpstr>College Learning Goals</vt:lpstr>
      <vt:lpstr>Department Learning Goals</vt:lpstr>
      <vt:lpstr>Syllabus</vt:lpstr>
      <vt:lpstr>Syllabus</vt:lpstr>
      <vt:lpstr>Syllabus</vt:lpstr>
      <vt:lpstr>Teaching Methods and Activities</vt:lpstr>
      <vt:lpstr>Evaluation Methods</vt:lpstr>
      <vt:lpstr>Introduction to  Software Engineering</vt:lpstr>
      <vt:lpstr>Course Syllabus National Taipei University Academic Year 110, 2nd Semester (Spring 2022)</vt:lpstr>
      <vt:lpstr>Course Objectives</vt:lpstr>
      <vt:lpstr>Course Outline</vt:lpstr>
      <vt:lpstr>Core Competence</vt:lpstr>
      <vt:lpstr>Four Fundamental Qualities</vt:lpstr>
      <vt:lpstr>College Learning Goals</vt:lpstr>
      <vt:lpstr>Department Learning Goals</vt:lpstr>
      <vt:lpstr>Syllabus</vt:lpstr>
      <vt:lpstr>Syllabus</vt:lpstr>
      <vt:lpstr>Syllabus</vt:lpstr>
      <vt:lpstr>Teaching Methods and Activities</vt:lpstr>
      <vt:lpstr>Evaluation Methods</vt:lpstr>
      <vt:lpstr>Summary</vt:lpstr>
      <vt:lpstr>Teaching Experiences Sharing of  EMI Courses in AI for Business Applications</vt:lpstr>
    </vt:vector>
  </TitlesOfParts>
  <Manager/>
  <Company>National Taipei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Experiences Sharing of EMI Courses in AI for Business Applications</dc:title>
  <dc:subject/>
  <dc:creator>Min-Yuh Day</dc:creator>
  <cp:keywords>Teaching, Experiences, Sharing, EMI, Courses, AI, Business Applications</cp:keywords>
  <dc:description>Teaching Experiences Sharing of EMI Courses in AI for Business Applications</dc:description>
  <cp:lastModifiedBy>imyday@gmail.com</cp:lastModifiedBy>
  <cp:revision>708</cp:revision>
  <cp:lastPrinted>2020-12-23T14:44:17Z</cp:lastPrinted>
  <dcterms:created xsi:type="dcterms:W3CDTF">2019-09-12T03:09:52Z</dcterms:created>
  <dcterms:modified xsi:type="dcterms:W3CDTF">2022-05-05T13:04:27Z</dcterms:modified>
  <cp:category/>
</cp:coreProperties>
</file>