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2"/>
  </p:notesMasterIdLst>
  <p:sldIdLst>
    <p:sldId id="3462" r:id="rId2"/>
    <p:sldId id="273" r:id="rId3"/>
    <p:sldId id="3895" r:id="rId4"/>
    <p:sldId id="4929" r:id="rId5"/>
    <p:sldId id="4305" r:id="rId6"/>
    <p:sldId id="4291" r:id="rId7"/>
    <p:sldId id="3901" r:id="rId8"/>
    <p:sldId id="4259" r:id="rId9"/>
    <p:sldId id="4261" r:id="rId10"/>
    <p:sldId id="4324" r:id="rId11"/>
    <p:sldId id="4930" r:id="rId12"/>
    <p:sldId id="4874" r:id="rId13"/>
    <p:sldId id="4863" r:id="rId14"/>
    <p:sldId id="4862" r:id="rId15"/>
    <p:sldId id="4864" r:id="rId16"/>
    <p:sldId id="4865" r:id="rId17"/>
    <p:sldId id="4866" r:id="rId18"/>
    <p:sldId id="4867" r:id="rId19"/>
    <p:sldId id="4868" r:id="rId20"/>
    <p:sldId id="4869" r:id="rId21"/>
    <p:sldId id="3222" r:id="rId22"/>
    <p:sldId id="3810" r:id="rId23"/>
    <p:sldId id="4320" r:id="rId24"/>
    <p:sldId id="4831" r:id="rId25"/>
    <p:sldId id="3864" r:id="rId26"/>
    <p:sldId id="4303" r:id="rId27"/>
    <p:sldId id="4302" r:id="rId28"/>
    <p:sldId id="3873" r:id="rId29"/>
    <p:sldId id="3888" r:id="rId30"/>
    <p:sldId id="1413" r:id="rId31"/>
    <p:sldId id="1414" r:id="rId32"/>
    <p:sldId id="1415" r:id="rId33"/>
    <p:sldId id="1416" r:id="rId34"/>
    <p:sldId id="1498" r:id="rId35"/>
    <p:sldId id="4832" r:id="rId36"/>
    <p:sldId id="1626" r:id="rId37"/>
    <p:sldId id="3918" r:id="rId38"/>
    <p:sldId id="4931" r:id="rId39"/>
    <p:sldId id="4875" r:id="rId40"/>
    <p:sldId id="4842" r:id="rId41"/>
    <p:sldId id="4819" r:id="rId42"/>
    <p:sldId id="4820" r:id="rId43"/>
    <p:sldId id="4853" r:id="rId44"/>
    <p:sldId id="4854" r:id="rId45"/>
    <p:sldId id="4855" r:id="rId46"/>
    <p:sldId id="4856" r:id="rId47"/>
    <p:sldId id="4857" r:id="rId48"/>
    <p:sldId id="4858" r:id="rId49"/>
    <p:sldId id="4821" r:id="rId50"/>
    <p:sldId id="4879" r:id="rId51"/>
    <p:sldId id="4877" r:id="rId52"/>
    <p:sldId id="4906" r:id="rId53"/>
    <p:sldId id="4880" r:id="rId54"/>
    <p:sldId id="4882" r:id="rId55"/>
    <p:sldId id="4914" r:id="rId56"/>
    <p:sldId id="4884" r:id="rId57"/>
    <p:sldId id="4917" r:id="rId58"/>
    <p:sldId id="4885" r:id="rId59"/>
    <p:sldId id="4913" r:id="rId60"/>
    <p:sldId id="4912" r:id="rId61"/>
    <p:sldId id="4916" r:id="rId62"/>
    <p:sldId id="4915" r:id="rId63"/>
    <p:sldId id="4934" r:id="rId64"/>
    <p:sldId id="4935" r:id="rId65"/>
    <p:sldId id="4905" r:id="rId66"/>
    <p:sldId id="4894" r:id="rId67"/>
    <p:sldId id="4895" r:id="rId68"/>
    <p:sldId id="4896" r:id="rId69"/>
    <p:sldId id="4900" r:id="rId70"/>
    <p:sldId id="4897" r:id="rId71"/>
    <p:sldId id="4898" r:id="rId72"/>
    <p:sldId id="4899" r:id="rId73"/>
    <p:sldId id="4902" r:id="rId74"/>
    <p:sldId id="4904" r:id="rId75"/>
    <p:sldId id="4901" r:id="rId76"/>
    <p:sldId id="4903" r:id="rId77"/>
    <p:sldId id="4893" r:id="rId78"/>
    <p:sldId id="4887" r:id="rId79"/>
    <p:sldId id="4888" r:id="rId80"/>
    <p:sldId id="4889" r:id="rId81"/>
    <p:sldId id="4892" r:id="rId82"/>
    <p:sldId id="4891" r:id="rId83"/>
    <p:sldId id="4890" r:id="rId84"/>
    <p:sldId id="4876" r:id="rId85"/>
    <p:sldId id="4843" r:id="rId86"/>
    <p:sldId id="4844" r:id="rId87"/>
    <p:sldId id="4845" r:id="rId88"/>
    <p:sldId id="4846" r:id="rId89"/>
    <p:sldId id="4847" r:id="rId90"/>
    <p:sldId id="4848" r:id="rId91"/>
    <p:sldId id="4932" r:id="rId92"/>
    <p:sldId id="4940" r:id="rId93"/>
    <p:sldId id="4849" r:id="rId94"/>
    <p:sldId id="4829" r:id="rId95"/>
    <p:sldId id="4907" r:id="rId96"/>
    <p:sldId id="4908" r:id="rId97"/>
    <p:sldId id="4909" r:id="rId98"/>
    <p:sldId id="4910" r:id="rId99"/>
    <p:sldId id="4911" r:id="rId100"/>
    <p:sldId id="4850" r:id="rId101"/>
    <p:sldId id="4851" r:id="rId102"/>
    <p:sldId id="4852" r:id="rId103"/>
    <p:sldId id="4783" r:id="rId104"/>
    <p:sldId id="4873" r:id="rId105"/>
    <p:sldId id="4310" r:id="rId106"/>
    <p:sldId id="4313" r:id="rId107"/>
    <p:sldId id="4883" r:id="rId108"/>
    <p:sldId id="4312" r:id="rId109"/>
    <p:sldId id="4936" r:id="rId110"/>
    <p:sldId id="4363" r:id="rId111"/>
    <p:sldId id="4364" r:id="rId112"/>
    <p:sldId id="4366" r:id="rId113"/>
    <p:sldId id="4365" r:id="rId114"/>
    <p:sldId id="4368" r:id="rId115"/>
    <p:sldId id="4245" r:id="rId116"/>
    <p:sldId id="4246" r:id="rId117"/>
    <p:sldId id="4270" r:id="rId118"/>
    <p:sldId id="4792" r:id="rId119"/>
    <p:sldId id="4793" r:id="rId120"/>
    <p:sldId id="4794" r:id="rId121"/>
    <p:sldId id="4304" r:id="rId122"/>
    <p:sldId id="4306" r:id="rId123"/>
    <p:sldId id="4309" r:id="rId124"/>
    <p:sldId id="4308" r:id="rId125"/>
    <p:sldId id="4272" r:id="rId126"/>
    <p:sldId id="4760" r:id="rId127"/>
    <p:sldId id="4761" r:id="rId128"/>
    <p:sldId id="3805" r:id="rId129"/>
    <p:sldId id="4758" r:id="rId130"/>
    <p:sldId id="4759" r:id="rId131"/>
    <p:sldId id="3867" r:id="rId132"/>
    <p:sldId id="4872" r:id="rId133"/>
    <p:sldId id="4870" r:id="rId134"/>
    <p:sldId id="4871" r:id="rId135"/>
    <p:sldId id="4933" r:id="rId136"/>
    <p:sldId id="4938" r:id="rId137"/>
    <p:sldId id="3899" r:id="rId138"/>
    <p:sldId id="3900" r:id="rId139"/>
    <p:sldId id="4260" r:id="rId140"/>
    <p:sldId id="4258" r:id="rId141"/>
    <p:sldId id="4939" r:id="rId142"/>
    <p:sldId id="4319" r:id="rId143"/>
    <p:sldId id="4321" r:id="rId144"/>
    <p:sldId id="4323" r:id="rId145"/>
    <p:sldId id="4322" r:id="rId146"/>
    <p:sldId id="4918" r:id="rId147"/>
    <p:sldId id="4919" r:id="rId148"/>
    <p:sldId id="4920" r:id="rId149"/>
    <p:sldId id="4316" r:id="rId150"/>
    <p:sldId id="4317" r:id="rId151"/>
    <p:sldId id="4318" r:id="rId152"/>
    <p:sldId id="4314" r:id="rId153"/>
    <p:sldId id="4315" r:id="rId154"/>
    <p:sldId id="4921" r:id="rId155"/>
    <p:sldId id="3890" r:id="rId156"/>
    <p:sldId id="3891" r:id="rId157"/>
    <p:sldId id="4266" r:id="rId158"/>
    <p:sldId id="3902" r:id="rId159"/>
    <p:sldId id="3903" r:id="rId160"/>
    <p:sldId id="3905" r:id="rId161"/>
    <p:sldId id="3904" r:id="rId162"/>
    <p:sldId id="4267" r:id="rId163"/>
    <p:sldId id="4298" r:id="rId164"/>
    <p:sldId id="4300" r:id="rId165"/>
    <p:sldId id="4293" r:id="rId166"/>
    <p:sldId id="4292" r:id="rId167"/>
    <p:sldId id="4294" r:id="rId168"/>
    <p:sldId id="4295" r:id="rId169"/>
    <p:sldId id="4296" r:id="rId170"/>
    <p:sldId id="4301" r:id="rId171"/>
    <p:sldId id="4922" r:id="rId172"/>
    <p:sldId id="4923" r:id="rId173"/>
    <p:sldId id="4924" r:id="rId174"/>
    <p:sldId id="4311" r:id="rId175"/>
    <p:sldId id="4925" r:id="rId176"/>
    <p:sldId id="4926" r:id="rId177"/>
    <p:sldId id="4297" r:id="rId178"/>
    <p:sldId id="4927" r:id="rId179"/>
    <p:sldId id="3490" r:id="rId180"/>
    <p:sldId id="4928" r:id="rId1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FF7E79"/>
    <a:srgbClr val="9437FF"/>
    <a:srgbClr val="FF40FF"/>
    <a:srgbClr val="D883FF"/>
    <a:srgbClr val="FFD579"/>
    <a:srgbClr val="A9D18E"/>
    <a:srgbClr val="FF8AD8"/>
    <a:srgbClr val="FF26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85"/>
    <p:restoredTop sz="91933"/>
  </p:normalViewPr>
  <p:slideViewPr>
    <p:cSldViewPr snapToGrid="0" snapToObjects="1">
      <p:cViewPr>
        <p:scale>
          <a:sx n="70" d="100"/>
          <a:sy n="70" d="100"/>
        </p:scale>
        <p:origin x="1056" y="8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4/27/23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3BE1D-9CA5-194E-A79F-6FE8485E6EFE}" type="slidenum">
              <a:rPr lang="en-US" smtClean="0"/>
              <a:t>10</a:t>
            </a:fld>
            <a:endParaRPr lang="en-US"/>
          </a:p>
        </p:txBody>
      </p:sp>
    </p:spTree>
    <p:extLst>
      <p:ext uri="{BB962C8B-B14F-4D97-AF65-F5344CB8AC3E}">
        <p14:creationId xmlns:p14="http://schemas.microsoft.com/office/powerpoint/2010/main" val="4119764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3BE1D-9CA5-194E-A79F-6FE8485E6EFE}" type="slidenum">
              <a:rPr lang="en-US" smtClean="0"/>
              <a:t>142</a:t>
            </a:fld>
            <a:endParaRPr lang="en-US"/>
          </a:p>
        </p:txBody>
      </p:sp>
    </p:spTree>
    <p:extLst>
      <p:ext uri="{BB962C8B-B14F-4D97-AF65-F5344CB8AC3E}">
        <p14:creationId xmlns:p14="http://schemas.microsoft.com/office/powerpoint/2010/main" val="98776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3BE1D-9CA5-194E-A79F-6FE8485E6EFE}" type="slidenum">
              <a:rPr lang="en-US" smtClean="0"/>
              <a:t>143</a:t>
            </a:fld>
            <a:endParaRPr lang="en-US"/>
          </a:p>
        </p:txBody>
      </p:sp>
    </p:spTree>
    <p:extLst>
      <p:ext uri="{BB962C8B-B14F-4D97-AF65-F5344CB8AC3E}">
        <p14:creationId xmlns:p14="http://schemas.microsoft.com/office/powerpoint/2010/main" val="2235510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Modelling strategy to forecast carbon </a:t>
            </a:r>
            <a:r>
              <a:rPr lang="en-US" dirty="0" err="1"/>
              <a:t>emisisons</a:t>
            </a:r>
            <a:r>
              <a:rPr lang="en-US" dirty="0"/>
              <a:t> with Machine Learning methods</a:t>
            </a:r>
          </a:p>
          <a:p>
            <a:endParaRPr lang="en-US" dirty="0"/>
          </a:p>
          <a:p>
            <a:r>
              <a:rPr lang="en-US" dirty="0"/>
              <a:t>This figure illustrates the modelling framework that is used to train and evaluate the proposed machine learning approach. Block: Data shows the sample selection and data pre-processing process. Block: Prediction Model implements (1) Predictor Selection, where the optimal set of predictors from the listed alternative choices is selected based on OLS regression. (2): Build Base-Learners, where three groups of base-learners are tested, namely linear models, non-linear models, and decision ensembles, and (3) Building Meta-Learners, where predictions are combined using a simple combination or stacked generalization. Finally, block: Model Evaluation: describes the model evaluation with mean absolute error and a set of robustness tests via double-K fold validation.</a:t>
            </a:r>
          </a:p>
          <a:p>
            <a:endParaRPr lang="en-US" dirty="0"/>
          </a:p>
          <a:p>
            <a:r>
              <a:rPr lang="en-US" dirty="0"/>
              <a:t>Source: Nguyen, Diaz-</a:t>
            </a:r>
            <a:r>
              <a:rPr lang="en-US" dirty="0" err="1"/>
              <a:t>Rainez</a:t>
            </a:r>
            <a:r>
              <a:rPr lang="en-US" dirty="0"/>
              <a:t> and </a:t>
            </a:r>
            <a:r>
              <a:rPr lang="en-US" dirty="0" err="1"/>
              <a:t>Kuruppuarachchi</a:t>
            </a:r>
            <a:r>
              <a:rPr lang="en-US" dirty="0"/>
              <a:t> (2021)</a:t>
            </a:r>
          </a:p>
          <a:p>
            <a:endParaRPr lang="en-US" dirty="0"/>
          </a:p>
        </p:txBody>
      </p:sp>
      <p:sp>
        <p:nvSpPr>
          <p:cNvPr id="4" name="Slide Number Placeholder 3"/>
          <p:cNvSpPr>
            <a:spLocks noGrp="1"/>
          </p:cNvSpPr>
          <p:nvPr>
            <p:ph type="sldNum" sz="quarter" idx="5"/>
          </p:nvPr>
        </p:nvSpPr>
        <p:spPr/>
        <p:txBody>
          <a:bodyPr/>
          <a:lstStyle/>
          <a:p>
            <a:fld id="{E113BE1D-9CA5-194E-A79F-6FE8485E6EFE}" type="slidenum">
              <a:rPr lang="en-US" smtClean="0"/>
              <a:t>154</a:t>
            </a:fld>
            <a:endParaRPr lang="en-US"/>
          </a:p>
        </p:txBody>
      </p:sp>
    </p:spTree>
    <p:extLst>
      <p:ext uri="{BB962C8B-B14F-4D97-AF65-F5344CB8AC3E}">
        <p14:creationId xmlns:p14="http://schemas.microsoft.com/office/powerpoint/2010/main" val="3841657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4/27/23</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4/27/23</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4/27/23</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4/27/23</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4/27/23</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4/27/23</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4/27/23</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4/27/23</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4/27/23</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4/27/23</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4/27/23</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4/27/23</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17" Type="http://schemas.openxmlformats.org/officeDocument/2006/relationships/image" Target="../media/image10.png"/><Relationship Id="rId2" Type="http://schemas.openxmlformats.org/officeDocument/2006/relationships/hyperlink" Target="https://web.ntpu.edu.tw/~myday/" TargetMode="Externa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hyperlink" Target="https://forms.gle/vYVvYBT6y1ik4RtN7" TargetMode="External"/><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openai.com/dall-e-2/"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huggingface.co/spaces/stabilityai/stable-diffusion"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github.com/woctezuma/stable-diffusion-colab"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clipdrop.co/stable-diffusion-reimagine"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lexica.art/"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civitai.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azure.microsoft.com/en-gb/products/cognitive-services/text-to-speech/"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huggingface.co/" TargetMode="External"/><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huggingface.co/bigscience/blo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huggingface.co/spaces/openai/whisper"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sustainometric.com/esg-to-sdgs-connected-paths-to-a-sustainable-future/" TargetMode="External"/><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17" Type="http://schemas.openxmlformats.org/officeDocument/2006/relationships/image" Target="../media/image10.png"/><Relationship Id="rId2" Type="http://schemas.openxmlformats.org/officeDocument/2006/relationships/hyperlink" Target="https://web.ntpu.edu.tw/~myday/" TargetMode="Externa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hyperlink" Target="https://forms.gle/vYVvYBT6y1ik4RtN7" TargetMode="External"/><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tiff"/><Relationship Id="rId12" Type="http://schemas.openxmlformats.org/officeDocument/2006/relationships/image" Target="../media/image22.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jpe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openai.com/blog/chatgpt/"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chat.openai.com/chat"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chat.openai.com/chat"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chat.openai.com/chat"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chat.openai.com/chat"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lifearchitect.ai/gpt-3/"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cerebras.net/blog/cerebras-gpt-a-family-of-open-compute-efficient-large-language-model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cerebras.net/blog/cerebras-gpt-a-family-of-open-compute-efficient-large-language-model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github.com/FreedomIntelligence/LLMZoo"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crfm.stanford.edu/2023/03/13/alpaca.html"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hyperlink" Target="https://github.com/nomic-ai/gpt4all" TargetMode="External"/><Relationship Id="rId2" Type="http://schemas.openxmlformats.org/officeDocument/2006/relationships/hyperlink" Target="https://huggingface.co/nomic-ai/gpt4all-lora"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github.com/nomic-ai/gpt4all"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vicuna.lmsys.org/"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github.com/Facico/Chinese-Vicuna" TargetMode="External"/><Relationship Id="rId1" Type="http://schemas.openxmlformats.org/officeDocument/2006/relationships/slideLayout" Target="../slideLayouts/slideLayout2.xml"/><Relationship Id="rId5" Type="http://schemas.openxmlformats.org/officeDocument/2006/relationships/hyperlink" Target="https://huggingface.co/datasets/Chinese-Vicuna/guanaco_belle_merge_v1.0" TargetMode="Externa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hyperlink" Target="https://github.com/hpcaitech/ColossalAI/tree/main/applications/Chat" TargetMode="External"/><Relationship Id="rId2" Type="http://schemas.openxmlformats.org/officeDocument/2006/relationships/hyperlink" Target="https://chat.colossalai.org/" TargetMode="Externa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2" Type="http://schemas.openxmlformats.org/officeDocument/2006/relationships/hyperlink" Target="https://github.com/databrickslabs/doll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github.com/Stability-AI/StableLM"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github.com/togethercomputer/RedPajama-Data"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minigpt-4.github.io/"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llava-vl.github.io/"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llava-vl.github.io/"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hyperlink" Target="https://sdgs.un.org/goals" TargetMode="Externa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openai.com/blog/chatgpt/" TargetMode="External"/><Relationship Id="rId1" Type="http://schemas.openxmlformats.org/officeDocument/2006/relationships/slideLayout" Target="../slideLayouts/slideLayout2.xml"/><Relationship Id="rId4" Type="http://schemas.openxmlformats.org/officeDocument/2006/relationships/image" Target="../media/image104.svg"/></Relationships>
</file>

<file path=ppt/slides/_rels/slide8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huggingface.co/blog/rlhf"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huggingface.co/blog/rlhf" TargetMode="Externa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huggingface.co/blog/rlhf"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huggingface.co/blog/rlhf"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85863"/>
            <a:ext cx="11672156" cy="2309909"/>
          </a:xfrm>
        </p:spPr>
        <p:txBody>
          <a:bodyPr>
            <a:noAutofit/>
          </a:bodyPr>
          <a:lstStyle/>
          <a:p>
            <a:pPr>
              <a:lnSpc>
                <a:spcPct val="100000"/>
              </a:lnSpc>
            </a:pPr>
            <a:r>
              <a:rPr lang="zh-TW" altLang="en-US" dirty="0">
                <a:solidFill>
                  <a:srgbClr val="008F00"/>
                </a:solidFill>
                <a:latin typeface="Calibri" panose="020F0502020204030204" pitchFamily="34" charset="0"/>
                <a:ea typeface="Heiti TC Medium" pitchFamily="2" charset="-128"/>
                <a:cs typeface="Arial" panose="020B0604020202020204" pitchFamily="34" charset="0"/>
              </a:rPr>
              <a:t>生成式</a:t>
            </a:r>
            <a:r>
              <a:rPr lang="en-US" altLang="zh-TW" dirty="0">
                <a:solidFill>
                  <a:srgbClr val="008F00"/>
                </a:solidFill>
                <a:latin typeface="Calibri" panose="020F0502020204030204" pitchFamily="34" charset="0"/>
                <a:ea typeface="Heiti TC Medium" pitchFamily="2" charset="-128"/>
                <a:cs typeface="Arial" panose="020B0604020202020204" pitchFamily="34" charset="0"/>
              </a:rPr>
              <a:t>AI</a:t>
            </a:r>
            <a:r>
              <a:rPr lang="zh-TW" altLang="en-US" dirty="0">
                <a:solidFill>
                  <a:srgbClr val="008F00"/>
                </a:solidFill>
                <a:latin typeface="Calibri" panose="020F0502020204030204" pitchFamily="34" charset="0"/>
                <a:ea typeface="Heiti TC Medium" pitchFamily="2" charset="-128"/>
                <a:cs typeface="Arial" panose="020B0604020202020204" pitchFamily="34" charset="0"/>
              </a:rPr>
              <a:t>在永續發展的應用</a:t>
            </a:r>
            <a:br>
              <a:rPr lang="en-US" altLang="zh-TW" sz="5400" dirty="0">
                <a:solidFill>
                  <a:srgbClr val="008F00"/>
                </a:solidFill>
                <a:latin typeface="Calibri" panose="020F0502020204030204" pitchFamily="34" charset="0"/>
                <a:ea typeface="Heiti TC Medium" pitchFamily="2" charset="-128"/>
                <a:cs typeface="Arial" panose="020B0604020202020204" pitchFamily="34" charset="0"/>
              </a:rPr>
            </a:br>
            <a:r>
              <a:rPr lang="en-US" altLang="zh-TW" sz="4800" dirty="0">
                <a:solidFill>
                  <a:srgbClr val="008F00"/>
                </a:solidFill>
                <a:latin typeface="Calibri" panose="020F0502020204030204" pitchFamily="34" charset="0"/>
                <a:ea typeface="Heiti TC Medium" pitchFamily="2" charset="-128"/>
                <a:cs typeface="Arial" panose="020B0604020202020204" pitchFamily="34" charset="0"/>
              </a:rPr>
              <a:t>Generative AI and </a:t>
            </a:r>
            <a:r>
              <a:rPr lang="en-US" altLang="zh-TW" sz="4800" dirty="0" err="1">
                <a:solidFill>
                  <a:srgbClr val="008F00"/>
                </a:solidFill>
                <a:latin typeface="Calibri" panose="020F0502020204030204" pitchFamily="34" charset="0"/>
                <a:ea typeface="Heiti TC Medium" pitchFamily="2" charset="-128"/>
                <a:cs typeface="Arial" panose="020B0604020202020204" pitchFamily="34" charset="0"/>
              </a:rPr>
              <a:t>ChatGPT</a:t>
            </a:r>
            <a:r>
              <a:rPr lang="en-US" altLang="zh-TW" sz="4800" dirty="0">
                <a:solidFill>
                  <a:srgbClr val="008F00"/>
                </a:solidFill>
                <a:latin typeface="Calibri" panose="020F0502020204030204" pitchFamily="34" charset="0"/>
                <a:ea typeface="Heiti TC Medium" pitchFamily="2" charset="-128"/>
                <a:cs typeface="Arial" panose="020B0604020202020204" pitchFamily="34" charset="0"/>
              </a:rPr>
              <a:t> for </a:t>
            </a:r>
            <a:br>
              <a:rPr lang="en-US" altLang="zh-TW" sz="4800" dirty="0">
                <a:solidFill>
                  <a:srgbClr val="008F00"/>
                </a:solidFill>
                <a:latin typeface="Calibri" panose="020F0502020204030204" pitchFamily="34" charset="0"/>
                <a:ea typeface="Heiti TC Medium" pitchFamily="2" charset="-128"/>
                <a:cs typeface="Arial" panose="020B0604020202020204" pitchFamily="34" charset="0"/>
              </a:rPr>
            </a:br>
            <a:r>
              <a:rPr lang="en-US" altLang="zh-TW" sz="4800" dirty="0">
                <a:solidFill>
                  <a:srgbClr val="008F00"/>
                </a:solidFill>
                <a:latin typeface="Calibri" panose="020F0502020204030204" pitchFamily="34" charset="0"/>
                <a:ea typeface="Heiti TC Medium" pitchFamily="2" charset="-128"/>
                <a:cs typeface="Arial" panose="020B0604020202020204" pitchFamily="34" charset="0"/>
              </a:rPr>
              <a:t>ESG and Sustainable Development</a:t>
            </a: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zh-TW" altLang="en-US" sz="16000" dirty="0">
                <a:solidFill>
                  <a:schemeClr val="accent1"/>
                </a:solidFill>
                <a:latin typeface="Heiti TC Medium" pitchFamily="2" charset="-128"/>
                <a:ea typeface="Heiti TC Medium" pitchFamily="2" charset="-128"/>
                <a:cs typeface="Calibri" panose="020F0502020204030204" pitchFamily="34" charset="0"/>
              </a:rPr>
              <a:t>戴敏育</a:t>
            </a:r>
            <a:r>
              <a:rPr lang="en-US" altLang="zh-TW" sz="16000" b="0" dirty="0">
                <a:solidFill>
                  <a:schemeClr val="accent1"/>
                </a:solidFill>
                <a:latin typeface="Heiti TC Medium" pitchFamily="2" charset="-128"/>
                <a:ea typeface="Heiti TC Medium" pitchFamily="2" charset="-128"/>
                <a:cs typeface="Calibri" panose="020F0502020204030204" pitchFamily="34" charset="0"/>
              </a:rPr>
              <a:t> </a:t>
            </a:r>
            <a:r>
              <a:rPr lang="en-US" altLang="zh-TW" sz="9600" b="0" dirty="0">
                <a:solidFill>
                  <a:schemeClr val="accent1"/>
                </a:solidFill>
                <a:latin typeface="Heiti TC Medium" pitchFamily="2" charset="-128"/>
                <a:ea typeface="Heiti TC Medium" pitchFamily="2" charset="-128"/>
                <a:cs typeface="Calibri" panose="020F0502020204030204" pitchFamily="34" charset="0"/>
              </a:rPr>
              <a:t> </a:t>
            </a:r>
            <a:r>
              <a:rPr lang="zh-TW" altLang="en-US" sz="9600" b="0" dirty="0">
                <a:solidFill>
                  <a:schemeClr val="accent1"/>
                </a:solidFill>
                <a:latin typeface="Heiti TC Medium" pitchFamily="2" charset="-128"/>
                <a:ea typeface="Heiti TC Medium" pitchFamily="2" charset="-128"/>
                <a:cs typeface="Calibri" panose="020F0502020204030204" pitchFamily="34" charset="0"/>
              </a:rPr>
              <a:t>永續辦公室</a:t>
            </a:r>
            <a:r>
              <a:rPr lang="en-US" altLang="zh-TW" sz="9600" b="0" dirty="0">
                <a:solidFill>
                  <a:schemeClr val="accent1"/>
                </a:solidFill>
                <a:latin typeface="Heiti TC Medium" pitchFamily="2" charset="-128"/>
                <a:ea typeface="Heiti TC Medium" pitchFamily="2" charset="-128"/>
                <a:cs typeface="Calibri" panose="020F0502020204030204" pitchFamily="34" charset="0"/>
              </a:rPr>
              <a:t> </a:t>
            </a:r>
            <a:r>
              <a:rPr lang="zh-TW" altLang="en-US" sz="9600" b="0" dirty="0">
                <a:solidFill>
                  <a:schemeClr val="accent1"/>
                </a:solidFill>
                <a:latin typeface="Heiti TC Medium" pitchFamily="2" charset="-128"/>
                <a:ea typeface="Heiti TC Medium" pitchFamily="2" charset="-128"/>
                <a:cs typeface="Calibri" panose="020F0502020204030204" pitchFamily="34" charset="0"/>
              </a:rPr>
              <a:t>社會責任組</a:t>
            </a:r>
            <a:r>
              <a:rPr lang="en-US" altLang="zh-TW" sz="9600" b="0" dirty="0">
                <a:solidFill>
                  <a:schemeClr val="accent1"/>
                </a:solidFill>
                <a:latin typeface="Heiti TC Medium" pitchFamily="2" charset="-128"/>
                <a:ea typeface="Heiti TC Medium" pitchFamily="2" charset="-128"/>
                <a:cs typeface="Calibri" panose="020F0502020204030204" pitchFamily="34" charset="0"/>
              </a:rPr>
              <a:t> </a:t>
            </a:r>
            <a:r>
              <a:rPr lang="zh-TW" altLang="en-US" sz="9600" b="0" dirty="0">
                <a:solidFill>
                  <a:schemeClr val="accent1"/>
                </a:solidFill>
                <a:latin typeface="Heiti TC Medium" pitchFamily="2" charset="-128"/>
                <a:ea typeface="Heiti TC Medium" pitchFamily="2" charset="-128"/>
                <a:cs typeface="Calibri" panose="020F0502020204030204" pitchFamily="34" charset="0"/>
              </a:rPr>
              <a:t>組長</a:t>
            </a:r>
            <a:endParaRPr lang="en-US" altLang="zh-TW" sz="9600" b="0" dirty="0">
              <a:solidFill>
                <a:schemeClr val="accent1"/>
              </a:solidFill>
              <a:latin typeface="Heiti TC Medium" pitchFamily="2" charset="-128"/>
              <a:ea typeface="Heiti TC Medium" pitchFamily="2" charset="-128"/>
              <a:cs typeface="Calibri" panose="020F0502020204030204" pitchFamily="34" charset="0"/>
              <a:hlinkClick r:id="rId2">
                <a:extLst>
                  <a:ext uri="{A12FA001-AC4F-418D-AE19-62706E023703}">
                    <ahyp:hlinkClr xmlns:ahyp="http://schemas.microsoft.com/office/drawing/2018/hyperlinkcolor" val="tx"/>
                  </a:ext>
                </a:extLst>
              </a:hlinkClick>
            </a:endParaRPr>
          </a:p>
          <a:p>
            <a:pPr>
              <a:lnSpc>
                <a:spcPct val="120000"/>
              </a:lnSpc>
              <a:spcBef>
                <a:spcPts val="0"/>
              </a:spcBef>
            </a:pPr>
            <a:r>
              <a:rPr lang="en-US" altLang="zh-TW" sz="14400" dirty="0">
                <a:solidFill>
                  <a:srgbClr val="0563C1"/>
                </a:solidFill>
                <a:cs typeface="Calibri" panose="020F0502020204030204" pitchFamily="34" charset="0"/>
                <a:hlinkClick r:id="rId2">
                  <a:extLst>
                    <a:ext uri="{A12FA001-AC4F-418D-AE19-62706E023703}">
                      <ahyp:hlinkClr xmlns:ahyp="http://schemas.microsoft.com/office/drawing/2018/hyperlinkcolor" val="tx"/>
                    </a:ext>
                  </a:extLst>
                </a:hlinkClick>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96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9600" dirty="0">
                <a:solidFill>
                  <a:schemeClr val="accent1"/>
                </a:solidFill>
                <a:latin typeface="Calibri" panose="020F0502020204030204" pitchFamily="34" charset="0"/>
                <a:ea typeface="標楷體" pitchFamily="65" charset="-120"/>
                <a:cs typeface="Calibri" panose="020F0502020204030204" pitchFamily="34" charset="0"/>
              </a:rPr>
              <a:t>, Associate</a:t>
            </a:r>
            <a:r>
              <a:rPr lang="zh-TW" altLang="en-US" sz="96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96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2023-04-27</a:t>
            </a:r>
          </a:p>
        </p:txBody>
      </p:sp>
      <p:sp>
        <p:nvSpPr>
          <p:cNvPr id="3" name="TextBox 2">
            <a:extLst>
              <a:ext uri="{FF2B5EF4-FFF2-40B4-BE49-F238E27FC236}">
                <a16:creationId xmlns:a16="http://schemas.microsoft.com/office/drawing/2014/main" id="{2FF3F9EB-2654-6144-6A5F-F89F470FA1E1}"/>
              </a:ext>
            </a:extLst>
          </p:cNvPr>
          <p:cNvSpPr txBox="1"/>
          <p:nvPr/>
        </p:nvSpPr>
        <p:spPr>
          <a:xfrm>
            <a:off x="2228378" y="3616349"/>
            <a:ext cx="7735244" cy="1015663"/>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Time: 2023.04.27 (Thu) 12:10-13:30</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Place: USR HUB, Office of Sustainability, NTPU</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Host: Office of Sustainability, NTPU</a:t>
            </a:r>
          </a:p>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hlinkClick r:id="rId15"/>
              </a:rPr>
              <a:t>https://forms.gle/vYVvYBT6y1ik4RtN7</a:t>
            </a:r>
            <a:endPar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endParaRPr>
          </a:p>
        </p:txBody>
      </p:sp>
      <p:sp>
        <p:nvSpPr>
          <p:cNvPr id="14" name="TextBox 13">
            <a:extLst>
              <a:ext uri="{FF2B5EF4-FFF2-40B4-BE49-F238E27FC236}">
                <a16:creationId xmlns:a16="http://schemas.microsoft.com/office/drawing/2014/main" id="{7A556173-CFD9-573D-0B69-9D77DEC6FE80}"/>
              </a:ext>
            </a:extLst>
          </p:cNvPr>
          <p:cNvSpPr txBox="1"/>
          <p:nvPr/>
        </p:nvSpPr>
        <p:spPr>
          <a:xfrm>
            <a:off x="1600199" y="63604"/>
            <a:ext cx="9332259" cy="523220"/>
          </a:xfrm>
          <a:prstGeom prst="rect">
            <a:avLst/>
          </a:prstGeom>
          <a:noFill/>
        </p:spPr>
        <p:txBody>
          <a:bodyPr wrap="square">
            <a:spAutoFit/>
          </a:bodyPr>
          <a:lstStyle/>
          <a:p>
            <a:pPr algn="ctr"/>
            <a:r>
              <a:rPr lang="en-US" sz="2800" b="1" dirty="0">
                <a:solidFill>
                  <a:schemeClr val="accent1"/>
                </a:solidFill>
                <a:latin typeface="Calibri" panose="020F0502020204030204" pitchFamily="34" charset="0"/>
                <a:ea typeface="HEITI TC MEDIUM" pitchFamily="2" charset="-128"/>
                <a:cs typeface="Calibri" panose="020F0502020204030204" pitchFamily="34" charset="0"/>
              </a:rPr>
              <a:t>2023 NTPU </a:t>
            </a:r>
            <a:r>
              <a:rPr lang="zh-TW" altLang="en-US" sz="2800" b="1" dirty="0">
                <a:solidFill>
                  <a:schemeClr val="accent1"/>
                </a:solidFill>
                <a:latin typeface="Calibri" panose="020F0502020204030204" pitchFamily="34" charset="0"/>
                <a:ea typeface="HEITI TC MEDIUM" pitchFamily="2" charset="-128"/>
                <a:cs typeface="Calibri" panose="020F0502020204030204" pitchFamily="34" charset="0"/>
              </a:rPr>
              <a:t>永續月 </a:t>
            </a:r>
            <a:r>
              <a:rPr lang="en-US" altLang="zh-TW" sz="2800" b="1" dirty="0">
                <a:solidFill>
                  <a:schemeClr val="accent1"/>
                </a:solidFill>
                <a:latin typeface="Calibri" panose="020F0502020204030204" pitchFamily="34" charset="0"/>
                <a:ea typeface="HEITI TC MEDIUM" pitchFamily="2" charset="-128"/>
                <a:cs typeface="Calibri" panose="020F0502020204030204" pitchFamily="34" charset="0"/>
              </a:rPr>
              <a:t>【</a:t>
            </a:r>
            <a:r>
              <a:rPr lang="en-US" sz="2800" b="1" dirty="0">
                <a:solidFill>
                  <a:schemeClr val="accent1"/>
                </a:solidFill>
                <a:latin typeface="Calibri" panose="020F0502020204030204" pitchFamily="34" charset="0"/>
                <a:ea typeface="HEITI TC MEDIUM" pitchFamily="2" charset="-128"/>
                <a:cs typeface="Calibri" panose="020F0502020204030204" pitchFamily="34" charset="0"/>
              </a:rPr>
              <a:t>SDGS</a:t>
            </a:r>
            <a:r>
              <a:rPr lang="zh-TW" altLang="en-US" sz="2800" b="1" dirty="0">
                <a:solidFill>
                  <a:schemeClr val="accent1"/>
                </a:solidFill>
                <a:latin typeface="Calibri" panose="020F0502020204030204" pitchFamily="34" charset="0"/>
                <a:ea typeface="HEITI TC MEDIUM" pitchFamily="2" charset="-128"/>
                <a:cs typeface="Calibri" panose="020F0502020204030204" pitchFamily="34" charset="0"/>
              </a:rPr>
              <a:t>永續沙龍</a:t>
            </a:r>
            <a:r>
              <a:rPr lang="en-US" altLang="zh-TW" sz="2800" b="1" dirty="0">
                <a:solidFill>
                  <a:schemeClr val="accent1"/>
                </a:solidFill>
                <a:latin typeface="Calibri" panose="020F0502020204030204" pitchFamily="34" charset="0"/>
                <a:ea typeface="HEITI TC MEDIUM" pitchFamily="2" charset="-128"/>
                <a:cs typeface="Calibri" panose="020F0502020204030204" pitchFamily="34" charset="0"/>
              </a:rPr>
              <a:t>】</a:t>
            </a:r>
            <a:endParaRPr lang="en-US" sz="3200" b="1" dirty="0">
              <a:solidFill>
                <a:schemeClr val="accent1"/>
              </a:solidFill>
              <a:latin typeface="Calibri" panose="020F0502020204030204" pitchFamily="34" charset="0"/>
              <a:ea typeface="HEITI TC MEDIUM" pitchFamily="2" charset="-128"/>
              <a:cs typeface="Calibri" panose="020F0502020204030204" pitchFamily="34" charset="0"/>
            </a:endParaRPr>
          </a:p>
        </p:txBody>
      </p:sp>
      <p:pic>
        <p:nvPicPr>
          <p:cNvPr id="17" name="Picture 16">
            <a:extLst>
              <a:ext uri="{FF2B5EF4-FFF2-40B4-BE49-F238E27FC236}">
                <a16:creationId xmlns:a16="http://schemas.microsoft.com/office/drawing/2014/main" id="{BEA6ED07-FD41-D4C6-01C1-B796640830A6}"/>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1714" y="33215"/>
            <a:ext cx="935665" cy="842238"/>
          </a:xfrm>
          <a:prstGeom prst="rect">
            <a:avLst/>
          </a:prstGeom>
        </p:spPr>
      </p:pic>
      <p:pic>
        <p:nvPicPr>
          <p:cNvPr id="19" name="Picture 18">
            <a:extLst>
              <a:ext uri="{FF2B5EF4-FFF2-40B4-BE49-F238E27FC236}">
                <a16:creationId xmlns:a16="http://schemas.microsoft.com/office/drawing/2014/main" id="{8EBB11F0-4DCA-9351-317A-3C1B556ABC8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85985" y="59463"/>
            <a:ext cx="779477" cy="779477"/>
          </a:xfrm>
          <a:prstGeom prst="rect">
            <a:avLst/>
          </a:prstGeom>
        </p:spPr>
      </p:pic>
      <p:pic>
        <p:nvPicPr>
          <p:cNvPr id="20" name="Picture 19">
            <a:extLst>
              <a:ext uri="{FF2B5EF4-FFF2-40B4-BE49-F238E27FC236}">
                <a16:creationId xmlns:a16="http://schemas.microsoft.com/office/drawing/2014/main" id="{87714BC2-22BC-E0B6-E742-4BAEE031481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126979" y="1215440"/>
            <a:ext cx="964281" cy="964281"/>
          </a:xfrm>
          <a:prstGeom prst="rect">
            <a:avLst/>
          </a:prstGeom>
        </p:spPr>
      </p:pic>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a:xfrm>
            <a:off x="534389" y="0"/>
            <a:ext cx="11222181" cy="765469"/>
          </a:xfrm>
        </p:spPr>
        <p:txBody>
          <a:bodyPr>
            <a:noAutofit/>
          </a:bodyPr>
          <a:lstStyle/>
          <a:p>
            <a:r>
              <a:rPr lang="en-US" sz="3600" dirty="0"/>
              <a:t>Evolution of </a:t>
            </a:r>
            <a:r>
              <a:rPr lang="en-US" sz="3600" dirty="0">
                <a:solidFill>
                  <a:srgbClr val="C00000"/>
                </a:solidFill>
              </a:rPr>
              <a:t>Sustainable Finance </a:t>
            </a:r>
            <a:r>
              <a:rPr lang="en-US" sz="3600" dirty="0"/>
              <a:t>Research</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10</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843121" y="6383146"/>
            <a:ext cx="10604715" cy="461665"/>
          </a:xfrm>
          <a:prstGeom prst="rect">
            <a:avLst/>
          </a:prstGeom>
          <a:noFill/>
        </p:spPr>
        <p:txBody>
          <a:bodyPr wrap="square">
            <a:spAutoFit/>
          </a:bodyPr>
          <a:lstStyle/>
          <a:p>
            <a:pPr algn="ctr"/>
            <a:r>
              <a:rPr lang="en-US" sz="1200" dirty="0">
                <a:solidFill>
                  <a:schemeClr val="bg1">
                    <a:lumMod val="75000"/>
                  </a:schemeClr>
                </a:solidFill>
              </a:rPr>
              <a:t>Source: Kumar, S., Sharma, D., Rao, S., Lim, W. M., &amp; </a:t>
            </a:r>
            <a:r>
              <a:rPr lang="en-US" sz="1200" dirty="0" err="1">
                <a:solidFill>
                  <a:schemeClr val="bg1">
                    <a:lumMod val="75000"/>
                  </a:schemeClr>
                </a:solidFill>
              </a:rPr>
              <a:t>Mangla</a:t>
            </a:r>
            <a:r>
              <a:rPr lang="en-US" sz="1200" dirty="0">
                <a:solidFill>
                  <a:schemeClr val="bg1">
                    <a:lumMod val="75000"/>
                  </a:schemeClr>
                </a:solidFill>
              </a:rPr>
              <a:t>, S. K. (2022). Past, present, and future of sustainable finance: </a:t>
            </a:r>
            <a:br>
              <a:rPr lang="en-US" sz="1200" dirty="0">
                <a:solidFill>
                  <a:schemeClr val="bg1">
                    <a:lumMod val="75000"/>
                  </a:schemeClr>
                </a:solidFill>
              </a:rPr>
            </a:br>
            <a:r>
              <a:rPr lang="en-US" sz="1200" dirty="0">
                <a:solidFill>
                  <a:schemeClr val="bg1">
                    <a:lumMod val="75000"/>
                  </a:schemeClr>
                </a:solidFill>
              </a:rPr>
              <a:t>Insights from big data analytics through machine learning of scholarly research. Annals of Operations Research, 1-44.</a:t>
            </a:r>
          </a:p>
        </p:txBody>
      </p:sp>
      <p:cxnSp>
        <p:nvCxnSpPr>
          <p:cNvPr id="11" name="Straight Arrow Connector 10">
            <a:extLst>
              <a:ext uri="{FF2B5EF4-FFF2-40B4-BE49-F238E27FC236}">
                <a16:creationId xmlns:a16="http://schemas.microsoft.com/office/drawing/2014/main" id="{C718EA73-7A78-F1FF-4157-D06326AC5338}"/>
              </a:ext>
            </a:extLst>
          </p:cNvPr>
          <p:cNvCxnSpPr>
            <a:cxnSpLocks/>
          </p:cNvCxnSpPr>
          <p:nvPr/>
        </p:nvCxnSpPr>
        <p:spPr>
          <a:xfrm>
            <a:off x="408889" y="5990859"/>
            <a:ext cx="11233817"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26289D3-316E-29E2-6A31-4733567F022B}"/>
              </a:ext>
            </a:extLst>
          </p:cNvPr>
          <p:cNvSpPr txBox="1"/>
          <p:nvPr/>
        </p:nvSpPr>
        <p:spPr>
          <a:xfrm>
            <a:off x="154297" y="6014031"/>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1986</a:t>
            </a:r>
          </a:p>
        </p:txBody>
      </p:sp>
      <p:cxnSp>
        <p:nvCxnSpPr>
          <p:cNvPr id="13" name="Straight Arrow Connector 12">
            <a:extLst>
              <a:ext uri="{FF2B5EF4-FFF2-40B4-BE49-F238E27FC236}">
                <a16:creationId xmlns:a16="http://schemas.microsoft.com/office/drawing/2014/main" id="{9BF1A919-62B9-85DE-091D-4EC6C330E0DF}"/>
              </a:ext>
            </a:extLst>
          </p:cNvPr>
          <p:cNvCxnSpPr>
            <a:cxnSpLocks/>
          </p:cNvCxnSpPr>
          <p:nvPr/>
        </p:nvCxnSpPr>
        <p:spPr>
          <a:xfrm flipV="1">
            <a:off x="527394" y="5876247"/>
            <a:ext cx="0" cy="241374"/>
          </a:xfrm>
          <a:prstGeom prst="straightConnector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1582061-82D0-0861-5396-2E84C4F59435}"/>
              </a:ext>
            </a:extLst>
          </p:cNvPr>
          <p:cNvCxnSpPr>
            <a:cxnSpLocks/>
          </p:cNvCxnSpPr>
          <p:nvPr/>
        </p:nvCxnSpPr>
        <p:spPr>
          <a:xfrm flipV="1">
            <a:off x="2990130" y="5876247"/>
            <a:ext cx="0" cy="241374"/>
          </a:xfrm>
          <a:prstGeom prst="straightConnector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3F939E7-56FA-E3EE-C45B-E3430416547E}"/>
              </a:ext>
            </a:extLst>
          </p:cNvPr>
          <p:cNvCxnSpPr>
            <a:cxnSpLocks/>
          </p:cNvCxnSpPr>
          <p:nvPr/>
        </p:nvCxnSpPr>
        <p:spPr>
          <a:xfrm flipV="1">
            <a:off x="5661619" y="5876247"/>
            <a:ext cx="0" cy="241374"/>
          </a:xfrm>
          <a:prstGeom prst="straightConnector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71F6A2-5546-D7FE-5539-9B06FE7C46D4}"/>
              </a:ext>
            </a:extLst>
          </p:cNvPr>
          <p:cNvCxnSpPr>
            <a:cxnSpLocks/>
          </p:cNvCxnSpPr>
          <p:nvPr/>
        </p:nvCxnSpPr>
        <p:spPr>
          <a:xfrm flipV="1">
            <a:off x="8541244" y="5876247"/>
            <a:ext cx="0" cy="241374"/>
          </a:xfrm>
          <a:prstGeom prst="straightConnector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A4E63FE-0F9E-DD0B-7D0D-3D1A656825C2}"/>
              </a:ext>
            </a:extLst>
          </p:cNvPr>
          <p:cNvCxnSpPr>
            <a:cxnSpLocks/>
          </p:cNvCxnSpPr>
          <p:nvPr/>
        </p:nvCxnSpPr>
        <p:spPr>
          <a:xfrm flipV="1">
            <a:off x="10894089" y="5889163"/>
            <a:ext cx="0" cy="241374"/>
          </a:xfrm>
          <a:prstGeom prst="straightConnector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E1415C2-0FF1-B810-DC67-70924A336A7D}"/>
              </a:ext>
            </a:extLst>
          </p:cNvPr>
          <p:cNvSpPr txBox="1"/>
          <p:nvPr/>
        </p:nvSpPr>
        <p:spPr>
          <a:xfrm>
            <a:off x="2586814" y="6014031"/>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1995</a:t>
            </a:r>
          </a:p>
        </p:txBody>
      </p:sp>
      <p:sp>
        <p:nvSpPr>
          <p:cNvPr id="31" name="TextBox 30">
            <a:extLst>
              <a:ext uri="{FF2B5EF4-FFF2-40B4-BE49-F238E27FC236}">
                <a16:creationId xmlns:a16="http://schemas.microsoft.com/office/drawing/2014/main" id="{050C3CF9-EEE3-93FF-2E07-BA3B592CD8B1}"/>
              </a:ext>
            </a:extLst>
          </p:cNvPr>
          <p:cNvSpPr txBox="1"/>
          <p:nvPr/>
        </p:nvSpPr>
        <p:spPr>
          <a:xfrm>
            <a:off x="5283592" y="6014031"/>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2005</a:t>
            </a:r>
          </a:p>
        </p:txBody>
      </p:sp>
      <p:sp>
        <p:nvSpPr>
          <p:cNvPr id="32" name="TextBox 31">
            <a:extLst>
              <a:ext uri="{FF2B5EF4-FFF2-40B4-BE49-F238E27FC236}">
                <a16:creationId xmlns:a16="http://schemas.microsoft.com/office/drawing/2014/main" id="{C20714E7-3A0E-6317-6532-72AD31B5B2F3}"/>
              </a:ext>
            </a:extLst>
          </p:cNvPr>
          <p:cNvSpPr txBox="1"/>
          <p:nvPr/>
        </p:nvSpPr>
        <p:spPr>
          <a:xfrm>
            <a:off x="8116760" y="6014031"/>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2015</a:t>
            </a:r>
          </a:p>
        </p:txBody>
      </p:sp>
      <p:sp>
        <p:nvSpPr>
          <p:cNvPr id="33" name="TextBox 32">
            <a:extLst>
              <a:ext uri="{FF2B5EF4-FFF2-40B4-BE49-F238E27FC236}">
                <a16:creationId xmlns:a16="http://schemas.microsoft.com/office/drawing/2014/main" id="{9C473E16-7B66-DB81-0BA4-3D8D765F9F3C}"/>
              </a:ext>
            </a:extLst>
          </p:cNvPr>
          <p:cNvSpPr txBox="1"/>
          <p:nvPr/>
        </p:nvSpPr>
        <p:spPr>
          <a:xfrm>
            <a:off x="10397228" y="6014031"/>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2020</a:t>
            </a:r>
          </a:p>
        </p:txBody>
      </p:sp>
      <p:cxnSp>
        <p:nvCxnSpPr>
          <p:cNvPr id="35" name="Straight Arrow Connector 34">
            <a:extLst>
              <a:ext uri="{FF2B5EF4-FFF2-40B4-BE49-F238E27FC236}">
                <a16:creationId xmlns:a16="http://schemas.microsoft.com/office/drawing/2014/main" id="{DCD1E048-DB78-A16A-4977-D6A48CF6384F}"/>
              </a:ext>
            </a:extLst>
          </p:cNvPr>
          <p:cNvCxnSpPr>
            <a:cxnSpLocks/>
          </p:cNvCxnSpPr>
          <p:nvPr/>
        </p:nvCxnSpPr>
        <p:spPr>
          <a:xfrm flipV="1">
            <a:off x="445525" y="947895"/>
            <a:ext cx="0" cy="506195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38748D1-F514-8263-144F-1622DBFDC078}"/>
              </a:ext>
            </a:extLst>
          </p:cNvPr>
          <p:cNvSpPr txBox="1"/>
          <p:nvPr/>
        </p:nvSpPr>
        <p:spPr>
          <a:xfrm>
            <a:off x="96837" y="575097"/>
            <a:ext cx="83215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Topic</a:t>
            </a:r>
          </a:p>
        </p:txBody>
      </p:sp>
      <p:sp>
        <p:nvSpPr>
          <p:cNvPr id="38" name="Rounded Rectangle 37">
            <a:extLst>
              <a:ext uri="{FF2B5EF4-FFF2-40B4-BE49-F238E27FC236}">
                <a16:creationId xmlns:a16="http://schemas.microsoft.com/office/drawing/2014/main" id="{B3B12801-E6C0-7BDF-0D27-17E3E0C0653D}"/>
              </a:ext>
            </a:extLst>
          </p:cNvPr>
          <p:cNvSpPr/>
          <p:nvPr/>
        </p:nvSpPr>
        <p:spPr>
          <a:xfrm>
            <a:off x="557616" y="5435701"/>
            <a:ext cx="10602181" cy="411005"/>
          </a:xfrm>
          <a:prstGeom prst="roundRect">
            <a:avLst>
              <a:gd name="adj" fmla="val 15111"/>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b="1" dirty="0">
                <a:solidFill>
                  <a:schemeClr val="tx1"/>
                </a:solidFill>
              </a:rPr>
              <a:t>Socially Responsible Investing</a:t>
            </a:r>
          </a:p>
        </p:txBody>
      </p:sp>
      <p:sp>
        <p:nvSpPr>
          <p:cNvPr id="40" name="Rounded Rectangle 39">
            <a:extLst>
              <a:ext uri="{FF2B5EF4-FFF2-40B4-BE49-F238E27FC236}">
                <a16:creationId xmlns:a16="http://schemas.microsoft.com/office/drawing/2014/main" id="{FCDD7041-2855-E71F-729F-744FEE23E70B}"/>
              </a:ext>
            </a:extLst>
          </p:cNvPr>
          <p:cNvSpPr/>
          <p:nvPr/>
        </p:nvSpPr>
        <p:spPr>
          <a:xfrm>
            <a:off x="3013357" y="4981034"/>
            <a:ext cx="8146440" cy="411005"/>
          </a:xfrm>
          <a:prstGeom prst="roundRect">
            <a:avLst>
              <a:gd name="adj" fmla="val 15111"/>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b="1" dirty="0">
                <a:solidFill>
                  <a:schemeClr val="tx1"/>
                </a:solidFill>
              </a:rPr>
              <a:t>Ethical Investing</a:t>
            </a:r>
          </a:p>
        </p:txBody>
      </p:sp>
      <p:sp>
        <p:nvSpPr>
          <p:cNvPr id="41" name="Rounded Rectangle 40">
            <a:extLst>
              <a:ext uri="{FF2B5EF4-FFF2-40B4-BE49-F238E27FC236}">
                <a16:creationId xmlns:a16="http://schemas.microsoft.com/office/drawing/2014/main" id="{C81AE005-8C1A-6342-092A-674AE68EE731}"/>
              </a:ext>
            </a:extLst>
          </p:cNvPr>
          <p:cNvSpPr/>
          <p:nvPr/>
        </p:nvSpPr>
        <p:spPr>
          <a:xfrm>
            <a:off x="3013357" y="4526370"/>
            <a:ext cx="8146440" cy="411005"/>
          </a:xfrm>
          <a:prstGeom prst="roundRect">
            <a:avLst>
              <a:gd name="adj" fmla="val 1511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b="1" dirty="0">
                <a:solidFill>
                  <a:schemeClr val="tx1"/>
                </a:solidFill>
              </a:rPr>
              <a:t>Green Financing</a:t>
            </a:r>
          </a:p>
        </p:txBody>
      </p:sp>
      <p:sp>
        <p:nvSpPr>
          <p:cNvPr id="42" name="Rounded Rectangle 41">
            <a:extLst>
              <a:ext uri="{FF2B5EF4-FFF2-40B4-BE49-F238E27FC236}">
                <a16:creationId xmlns:a16="http://schemas.microsoft.com/office/drawing/2014/main" id="{803B2C51-A582-6402-87DA-44A00DB85B18}"/>
              </a:ext>
            </a:extLst>
          </p:cNvPr>
          <p:cNvSpPr/>
          <p:nvPr/>
        </p:nvSpPr>
        <p:spPr>
          <a:xfrm>
            <a:off x="5661620" y="4071706"/>
            <a:ext cx="5498177" cy="411005"/>
          </a:xfrm>
          <a:prstGeom prst="roundRect">
            <a:avLst>
              <a:gd name="adj" fmla="val 1511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b="1" dirty="0">
                <a:solidFill>
                  <a:schemeClr val="tx1"/>
                </a:solidFill>
              </a:rPr>
              <a:t>Carbon Financing</a:t>
            </a:r>
          </a:p>
        </p:txBody>
      </p:sp>
      <p:sp>
        <p:nvSpPr>
          <p:cNvPr id="43" name="Rounded Rectangle 42">
            <a:extLst>
              <a:ext uri="{FF2B5EF4-FFF2-40B4-BE49-F238E27FC236}">
                <a16:creationId xmlns:a16="http://schemas.microsoft.com/office/drawing/2014/main" id="{FF077C0F-7CF9-4F4D-E138-38F7453DDA42}"/>
              </a:ext>
            </a:extLst>
          </p:cNvPr>
          <p:cNvSpPr/>
          <p:nvPr/>
        </p:nvSpPr>
        <p:spPr>
          <a:xfrm>
            <a:off x="5661620" y="3617042"/>
            <a:ext cx="5498177" cy="411005"/>
          </a:xfrm>
          <a:prstGeom prst="roundRect">
            <a:avLst>
              <a:gd name="adj" fmla="val 1511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b="1" dirty="0">
                <a:solidFill>
                  <a:schemeClr val="tx1"/>
                </a:solidFill>
              </a:rPr>
              <a:t>Climate Financing</a:t>
            </a:r>
          </a:p>
        </p:txBody>
      </p:sp>
      <p:sp>
        <p:nvSpPr>
          <p:cNvPr id="44" name="Rounded Rectangle 43">
            <a:extLst>
              <a:ext uri="{FF2B5EF4-FFF2-40B4-BE49-F238E27FC236}">
                <a16:creationId xmlns:a16="http://schemas.microsoft.com/office/drawing/2014/main" id="{79E60958-643B-E860-3DF9-1CDC6E5EEDCC}"/>
              </a:ext>
            </a:extLst>
          </p:cNvPr>
          <p:cNvSpPr/>
          <p:nvPr/>
        </p:nvSpPr>
        <p:spPr>
          <a:xfrm>
            <a:off x="5661620" y="3162378"/>
            <a:ext cx="5498177" cy="411005"/>
          </a:xfrm>
          <a:prstGeom prst="roundRect">
            <a:avLst>
              <a:gd name="adj" fmla="val 1511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b="1" dirty="0">
                <a:solidFill>
                  <a:schemeClr val="tx1"/>
                </a:solidFill>
              </a:rPr>
              <a:t>Conscious Capitalism</a:t>
            </a:r>
          </a:p>
        </p:txBody>
      </p:sp>
      <p:sp>
        <p:nvSpPr>
          <p:cNvPr id="45" name="Rounded Rectangle 44">
            <a:extLst>
              <a:ext uri="{FF2B5EF4-FFF2-40B4-BE49-F238E27FC236}">
                <a16:creationId xmlns:a16="http://schemas.microsoft.com/office/drawing/2014/main" id="{E157069E-1A69-ADB3-065D-FAE3B1BC86E0}"/>
              </a:ext>
            </a:extLst>
          </p:cNvPr>
          <p:cNvSpPr/>
          <p:nvPr/>
        </p:nvSpPr>
        <p:spPr>
          <a:xfrm>
            <a:off x="5661620" y="2707714"/>
            <a:ext cx="5498177" cy="411005"/>
          </a:xfrm>
          <a:prstGeom prst="roundRect">
            <a:avLst>
              <a:gd name="adj" fmla="val 1511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b="1" dirty="0">
                <a:solidFill>
                  <a:schemeClr val="tx1"/>
                </a:solidFill>
              </a:rPr>
              <a:t>CSR: </a:t>
            </a:r>
            <a:r>
              <a:rPr lang="en-US" sz="2000" b="1" dirty="0">
                <a:solidFill>
                  <a:schemeClr val="tx1"/>
                </a:solidFill>
              </a:rPr>
              <a:t>Corporate Social Responsibility </a:t>
            </a:r>
          </a:p>
        </p:txBody>
      </p:sp>
      <p:sp>
        <p:nvSpPr>
          <p:cNvPr id="46" name="Rounded Rectangle 45">
            <a:extLst>
              <a:ext uri="{FF2B5EF4-FFF2-40B4-BE49-F238E27FC236}">
                <a16:creationId xmlns:a16="http://schemas.microsoft.com/office/drawing/2014/main" id="{4E2D7100-80C5-5F4D-A191-9BF4CC23CA15}"/>
              </a:ext>
            </a:extLst>
          </p:cNvPr>
          <p:cNvSpPr/>
          <p:nvPr/>
        </p:nvSpPr>
        <p:spPr>
          <a:xfrm>
            <a:off x="5661620" y="2253050"/>
            <a:ext cx="5498177" cy="411005"/>
          </a:xfrm>
          <a:prstGeom prst="roundRect">
            <a:avLst>
              <a:gd name="adj" fmla="val 1511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b="1" dirty="0">
                <a:solidFill>
                  <a:schemeClr val="tx1"/>
                </a:solidFill>
              </a:rPr>
              <a:t>ESG: </a:t>
            </a:r>
            <a:r>
              <a:rPr lang="en-US" sz="2000" b="1" dirty="0">
                <a:solidFill>
                  <a:schemeClr val="tx1"/>
                </a:solidFill>
              </a:rPr>
              <a:t>Environmental, Social, and Governance</a:t>
            </a:r>
          </a:p>
        </p:txBody>
      </p:sp>
      <p:sp>
        <p:nvSpPr>
          <p:cNvPr id="48" name="Rounded Rectangle 47">
            <a:extLst>
              <a:ext uri="{FF2B5EF4-FFF2-40B4-BE49-F238E27FC236}">
                <a16:creationId xmlns:a16="http://schemas.microsoft.com/office/drawing/2014/main" id="{3A2139B3-04A5-5C4C-F00E-2AD62E05CE9B}"/>
              </a:ext>
            </a:extLst>
          </p:cNvPr>
          <p:cNvSpPr/>
          <p:nvPr/>
        </p:nvSpPr>
        <p:spPr>
          <a:xfrm>
            <a:off x="8364511" y="1798386"/>
            <a:ext cx="2795286" cy="411005"/>
          </a:xfrm>
          <a:prstGeom prst="roundRect">
            <a:avLst>
              <a:gd name="adj" fmla="val 151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b="1" dirty="0">
                <a:solidFill>
                  <a:schemeClr val="tx1"/>
                </a:solidFill>
              </a:rPr>
              <a:t>Impact Investing</a:t>
            </a:r>
            <a:endParaRPr lang="en-US" sz="2000" b="1" dirty="0">
              <a:solidFill>
                <a:schemeClr val="tx1"/>
              </a:solidFill>
            </a:endParaRPr>
          </a:p>
        </p:txBody>
      </p:sp>
      <p:sp>
        <p:nvSpPr>
          <p:cNvPr id="51" name="Rounded Rectangle 50">
            <a:extLst>
              <a:ext uri="{FF2B5EF4-FFF2-40B4-BE49-F238E27FC236}">
                <a16:creationId xmlns:a16="http://schemas.microsoft.com/office/drawing/2014/main" id="{3C089094-7BEB-A96F-6934-DBA1EC6F3C0D}"/>
              </a:ext>
            </a:extLst>
          </p:cNvPr>
          <p:cNvSpPr/>
          <p:nvPr/>
        </p:nvSpPr>
        <p:spPr>
          <a:xfrm>
            <a:off x="8364511" y="1343722"/>
            <a:ext cx="2795286" cy="411005"/>
          </a:xfrm>
          <a:prstGeom prst="roundRect">
            <a:avLst>
              <a:gd name="adj" fmla="val 151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tx1"/>
                </a:solidFill>
              </a:rPr>
              <a:t>Innovative Financial Instrument</a:t>
            </a:r>
          </a:p>
        </p:txBody>
      </p:sp>
      <p:sp>
        <p:nvSpPr>
          <p:cNvPr id="52" name="Rounded Rectangle 51">
            <a:extLst>
              <a:ext uri="{FF2B5EF4-FFF2-40B4-BE49-F238E27FC236}">
                <a16:creationId xmlns:a16="http://schemas.microsoft.com/office/drawing/2014/main" id="{7CF27B98-856D-76AD-F33E-566370EFC05D}"/>
              </a:ext>
            </a:extLst>
          </p:cNvPr>
          <p:cNvSpPr/>
          <p:nvPr/>
        </p:nvSpPr>
        <p:spPr>
          <a:xfrm>
            <a:off x="8364511" y="889058"/>
            <a:ext cx="2795286" cy="411005"/>
          </a:xfrm>
          <a:prstGeom prst="roundRect">
            <a:avLst>
              <a:gd name="adj" fmla="val 151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b="1" dirty="0">
                <a:solidFill>
                  <a:schemeClr val="tx1"/>
                </a:solidFill>
              </a:rPr>
              <a:t>SDGs</a:t>
            </a:r>
          </a:p>
        </p:txBody>
      </p:sp>
      <p:sp>
        <p:nvSpPr>
          <p:cNvPr id="54" name="TextBox 53">
            <a:extLst>
              <a:ext uri="{FF2B5EF4-FFF2-40B4-BE49-F238E27FC236}">
                <a16:creationId xmlns:a16="http://schemas.microsoft.com/office/drawing/2014/main" id="{0BAD0DA5-34B9-DAA2-475E-6759F5EFCBA3}"/>
              </a:ext>
            </a:extLst>
          </p:cNvPr>
          <p:cNvSpPr txBox="1"/>
          <p:nvPr/>
        </p:nvSpPr>
        <p:spPr>
          <a:xfrm>
            <a:off x="1483928" y="913594"/>
            <a:ext cx="6397121" cy="1077218"/>
          </a:xfrm>
          <a:prstGeom prst="rect">
            <a:avLst/>
          </a:prstGeom>
          <a:noFill/>
        </p:spPr>
        <p:txBody>
          <a:bodyPr wrap="square">
            <a:spAutoFit/>
          </a:bodyPr>
          <a:lstStyle/>
          <a:p>
            <a:r>
              <a:rPr lang="en-US" sz="3200" b="1" dirty="0">
                <a:solidFill>
                  <a:srgbClr val="C00000"/>
                </a:solidFill>
              </a:rPr>
              <a:t>SDGs: </a:t>
            </a:r>
            <a:br>
              <a:rPr lang="en-US" sz="3200" b="1" dirty="0">
                <a:solidFill>
                  <a:srgbClr val="C00000"/>
                </a:solidFill>
              </a:rPr>
            </a:br>
            <a:r>
              <a:rPr lang="en-US" sz="3200" b="1" dirty="0">
                <a:solidFill>
                  <a:srgbClr val="C00000"/>
                </a:solidFill>
              </a:rPr>
              <a:t>Sustainable Development Goals</a:t>
            </a:r>
          </a:p>
        </p:txBody>
      </p:sp>
    </p:spTree>
    <p:extLst>
      <p:ext uri="{BB962C8B-B14F-4D97-AF65-F5344CB8AC3E}">
        <p14:creationId xmlns:p14="http://schemas.microsoft.com/office/powerpoint/2010/main" val="1408912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Generative AI</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100</a:t>
            </a:fld>
            <a:endParaRPr lang="en-US"/>
          </a:p>
        </p:txBody>
      </p:sp>
      <p:sp>
        <p:nvSpPr>
          <p:cNvPr id="5" name="TextBox 4">
            <a:extLst>
              <a:ext uri="{FF2B5EF4-FFF2-40B4-BE49-F238E27FC236}">
                <a16:creationId xmlns:a16="http://schemas.microsoft.com/office/drawing/2014/main" id="{AF3F4DED-A25B-48B2-5680-A7C17933F55E}"/>
              </a:ext>
            </a:extLst>
          </p:cNvPr>
          <p:cNvSpPr txBox="1"/>
          <p:nvPr/>
        </p:nvSpPr>
        <p:spPr>
          <a:xfrm>
            <a:off x="933157" y="6577158"/>
            <a:ext cx="10325685" cy="246221"/>
          </a:xfrm>
          <a:prstGeom prst="rect">
            <a:avLst/>
          </a:prstGeom>
          <a:noFill/>
        </p:spPr>
        <p:txBody>
          <a:bodyPr wrap="square">
            <a:spAutoFit/>
          </a:bodyPr>
          <a:lstStyle/>
          <a:p>
            <a:pPr algn="ctr"/>
            <a:r>
              <a:rPr lang="en-US" sz="1000" dirty="0">
                <a:solidFill>
                  <a:schemeClr val="bg1">
                    <a:lumMod val="75000"/>
                  </a:schemeClr>
                </a:solidFill>
              </a:rPr>
              <a:t>Source: https://base10.vc/post/generative-ai-mission-critical/</a:t>
            </a:r>
          </a:p>
        </p:txBody>
      </p:sp>
      <p:pic>
        <p:nvPicPr>
          <p:cNvPr id="8" name="Picture 7">
            <a:extLst>
              <a:ext uri="{FF2B5EF4-FFF2-40B4-BE49-F238E27FC236}">
                <a16:creationId xmlns:a16="http://schemas.microsoft.com/office/drawing/2014/main" id="{08E284E4-6818-97FA-2422-687E9AB11F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7872" y="1033669"/>
            <a:ext cx="11796256" cy="5316162"/>
          </a:xfrm>
          <a:prstGeom prst="rect">
            <a:avLst/>
          </a:prstGeom>
        </p:spPr>
      </p:pic>
    </p:spTree>
    <p:extLst>
      <p:ext uri="{BB962C8B-B14F-4D97-AF65-F5344CB8AC3E}">
        <p14:creationId xmlns:p14="http://schemas.microsoft.com/office/powerpoint/2010/main" val="19726882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Generative AI</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101</a:t>
            </a:fld>
            <a:endParaRPr lang="en-US"/>
          </a:p>
        </p:txBody>
      </p:sp>
      <p:sp>
        <p:nvSpPr>
          <p:cNvPr id="5" name="TextBox 4">
            <a:extLst>
              <a:ext uri="{FF2B5EF4-FFF2-40B4-BE49-F238E27FC236}">
                <a16:creationId xmlns:a16="http://schemas.microsoft.com/office/drawing/2014/main" id="{AF3F4DED-A25B-48B2-5680-A7C17933F55E}"/>
              </a:ext>
            </a:extLst>
          </p:cNvPr>
          <p:cNvSpPr txBox="1"/>
          <p:nvPr/>
        </p:nvSpPr>
        <p:spPr>
          <a:xfrm>
            <a:off x="933157" y="6577158"/>
            <a:ext cx="10325685" cy="246221"/>
          </a:xfrm>
          <a:prstGeom prst="rect">
            <a:avLst/>
          </a:prstGeom>
          <a:noFill/>
        </p:spPr>
        <p:txBody>
          <a:bodyPr wrap="square">
            <a:spAutoFit/>
          </a:bodyPr>
          <a:lstStyle/>
          <a:p>
            <a:pPr algn="ctr"/>
            <a:r>
              <a:rPr lang="en-US" sz="1000" dirty="0">
                <a:solidFill>
                  <a:schemeClr val="bg1">
                    <a:lumMod val="75000"/>
                  </a:schemeClr>
                </a:solidFill>
              </a:rPr>
              <a:t>Source: https://base10.vc/post/generative-ai-mission-critical/</a:t>
            </a:r>
          </a:p>
        </p:txBody>
      </p:sp>
      <p:pic>
        <p:nvPicPr>
          <p:cNvPr id="8" name="Picture 7">
            <a:extLst>
              <a:ext uri="{FF2B5EF4-FFF2-40B4-BE49-F238E27FC236}">
                <a16:creationId xmlns:a16="http://schemas.microsoft.com/office/drawing/2014/main" id="{08E284E4-6818-97FA-2422-687E9AB11F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7664" y="1571498"/>
            <a:ext cx="11756671" cy="4521401"/>
          </a:xfrm>
          <a:prstGeom prst="rect">
            <a:avLst/>
          </a:prstGeom>
        </p:spPr>
      </p:pic>
    </p:spTree>
    <p:extLst>
      <p:ext uri="{BB962C8B-B14F-4D97-AF65-F5344CB8AC3E}">
        <p14:creationId xmlns:p14="http://schemas.microsoft.com/office/powerpoint/2010/main" val="39648617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Generative AI</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102</a:t>
            </a:fld>
            <a:endParaRPr lang="en-US"/>
          </a:p>
        </p:txBody>
      </p:sp>
      <p:sp>
        <p:nvSpPr>
          <p:cNvPr id="5" name="TextBox 4">
            <a:extLst>
              <a:ext uri="{FF2B5EF4-FFF2-40B4-BE49-F238E27FC236}">
                <a16:creationId xmlns:a16="http://schemas.microsoft.com/office/drawing/2014/main" id="{AF3F4DED-A25B-48B2-5680-A7C17933F55E}"/>
              </a:ext>
            </a:extLst>
          </p:cNvPr>
          <p:cNvSpPr txBox="1"/>
          <p:nvPr/>
        </p:nvSpPr>
        <p:spPr>
          <a:xfrm>
            <a:off x="933157" y="6577158"/>
            <a:ext cx="10325685" cy="246221"/>
          </a:xfrm>
          <a:prstGeom prst="rect">
            <a:avLst/>
          </a:prstGeom>
          <a:noFill/>
        </p:spPr>
        <p:txBody>
          <a:bodyPr wrap="square">
            <a:spAutoFit/>
          </a:bodyPr>
          <a:lstStyle/>
          <a:p>
            <a:pPr algn="ctr"/>
            <a:r>
              <a:rPr lang="en-US" sz="1000" dirty="0">
                <a:solidFill>
                  <a:schemeClr val="bg1">
                    <a:lumMod val="75000"/>
                  </a:schemeClr>
                </a:solidFill>
              </a:rPr>
              <a:t>Source: https://base10.vc/post/generative-ai-mission-critical/</a:t>
            </a:r>
          </a:p>
        </p:txBody>
      </p:sp>
      <p:pic>
        <p:nvPicPr>
          <p:cNvPr id="8" name="Picture 7">
            <a:extLst>
              <a:ext uri="{FF2B5EF4-FFF2-40B4-BE49-F238E27FC236}">
                <a16:creationId xmlns:a16="http://schemas.microsoft.com/office/drawing/2014/main" id="{08E284E4-6818-97FA-2422-687E9AB11F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7664" y="1888437"/>
            <a:ext cx="11756671" cy="4065316"/>
          </a:xfrm>
          <a:prstGeom prst="rect">
            <a:avLst/>
          </a:prstGeom>
        </p:spPr>
      </p:pic>
    </p:spTree>
    <p:extLst>
      <p:ext uri="{BB962C8B-B14F-4D97-AF65-F5344CB8AC3E}">
        <p14:creationId xmlns:p14="http://schemas.microsoft.com/office/powerpoint/2010/main" val="12930615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6"/>
            <a:ext cx="11222181" cy="1307709"/>
          </a:xfrm>
        </p:spPr>
        <p:txBody>
          <a:bodyPr>
            <a:normAutofit fontScale="90000"/>
          </a:bodyPr>
          <a:lstStyle/>
          <a:p>
            <a:r>
              <a:rPr lang="en-US" dirty="0"/>
              <a:t>DALL·E 2</a:t>
            </a:r>
            <a:br>
              <a:rPr lang="en-US" dirty="0"/>
            </a:br>
            <a:r>
              <a:rPr lang="en-US" sz="2700" b="0" dirty="0"/>
              <a:t>Create original, realistic images and art from a text description. </a:t>
            </a:r>
            <a:br>
              <a:rPr lang="en-US" sz="2700" b="0" dirty="0"/>
            </a:br>
            <a:r>
              <a:rPr lang="en-US" sz="2700" b="0" dirty="0"/>
              <a:t>It can combine concepts, attributes, and styles.</a:t>
            </a:r>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103</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72323"/>
            <a:ext cx="6106884" cy="369332"/>
          </a:xfrm>
          <a:prstGeom prst="rect">
            <a:avLst/>
          </a:prstGeom>
          <a:noFill/>
        </p:spPr>
        <p:txBody>
          <a:bodyPr wrap="square">
            <a:spAutoFit/>
          </a:bodyPr>
          <a:lstStyle/>
          <a:p>
            <a:pPr algn="ctr"/>
            <a:r>
              <a:rPr lang="en-US" dirty="0">
                <a:hlinkClick r:id="rId2"/>
              </a:rPr>
              <a:t>https://openai.com/dall-e-2/</a:t>
            </a:r>
            <a:endParaRPr lang="en-US" dirty="0"/>
          </a:p>
        </p:txBody>
      </p:sp>
      <p:pic>
        <p:nvPicPr>
          <p:cNvPr id="6" name="Picture 5">
            <a:extLst>
              <a:ext uri="{FF2B5EF4-FFF2-40B4-BE49-F238E27FC236}">
                <a16:creationId xmlns:a16="http://schemas.microsoft.com/office/drawing/2014/main" id="{08137F8C-B0BC-77DD-DD2B-365FE8DE18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0166" y="1440438"/>
            <a:ext cx="8570626" cy="5111397"/>
          </a:xfrm>
          <a:prstGeom prst="rect">
            <a:avLst/>
          </a:prstGeom>
        </p:spPr>
      </p:pic>
    </p:spTree>
    <p:extLst>
      <p:ext uri="{BB962C8B-B14F-4D97-AF65-F5344CB8AC3E}">
        <p14:creationId xmlns:p14="http://schemas.microsoft.com/office/powerpoint/2010/main" val="20367517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31138" y="56101"/>
            <a:ext cx="11775939" cy="1037203"/>
          </a:xfrm>
        </p:spPr>
        <p:txBody>
          <a:bodyPr>
            <a:normAutofit/>
          </a:bodyPr>
          <a:lstStyle/>
          <a:p>
            <a:r>
              <a:rPr lang="en-US" dirty="0"/>
              <a:t>The Model Structure of DALL-E-2</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104</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8" name="Picture 7">
            <a:extLst>
              <a:ext uri="{FF2B5EF4-FFF2-40B4-BE49-F238E27FC236}">
                <a16:creationId xmlns:a16="http://schemas.microsoft.com/office/drawing/2014/main" id="{54A1F62C-748C-6495-A394-DC43F53360A9}"/>
              </a:ext>
            </a:extLst>
          </p:cNvPr>
          <p:cNvPicPr>
            <a:picLocks noChangeAspect="1"/>
          </p:cNvPicPr>
          <p:nvPr/>
        </p:nvPicPr>
        <p:blipFill>
          <a:blip r:embed="rId2"/>
          <a:stretch>
            <a:fillRect/>
          </a:stretch>
        </p:blipFill>
        <p:spPr>
          <a:xfrm>
            <a:off x="478086" y="1606984"/>
            <a:ext cx="11235827" cy="4794804"/>
          </a:xfrm>
          <a:prstGeom prst="rect">
            <a:avLst/>
          </a:prstGeom>
        </p:spPr>
      </p:pic>
      <p:sp>
        <p:nvSpPr>
          <p:cNvPr id="6" name="TextBox 5">
            <a:extLst>
              <a:ext uri="{FF2B5EF4-FFF2-40B4-BE49-F238E27FC236}">
                <a16:creationId xmlns:a16="http://schemas.microsoft.com/office/drawing/2014/main" id="{19A1D247-BC64-18FE-B967-0DAA8B39544C}"/>
              </a:ext>
            </a:extLst>
          </p:cNvPr>
          <p:cNvSpPr txBox="1"/>
          <p:nvPr/>
        </p:nvSpPr>
        <p:spPr>
          <a:xfrm>
            <a:off x="534390" y="1526040"/>
            <a:ext cx="3918342" cy="707886"/>
          </a:xfrm>
          <a:prstGeom prst="rect">
            <a:avLst/>
          </a:prstGeom>
          <a:noFill/>
        </p:spPr>
        <p:txBody>
          <a:bodyPr wrap="square">
            <a:spAutoFit/>
          </a:bodyPr>
          <a:lstStyle/>
          <a:p>
            <a:r>
              <a:rPr lang="en-US" sz="4000" b="1" dirty="0">
                <a:solidFill>
                  <a:schemeClr val="accent6">
                    <a:lumMod val="75000"/>
                  </a:schemeClr>
                </a:solidFill>
              </a:rPr>
              <a:t>CLIP Pre-training</a:t>
            </a:r>
          </a:p>
        </p:txBody>
      </p:sp>
      <p:sp>
        <p:nvSpPr>
          <p:cNvPr id="9" name="TextBox 8">
            <a:extLst>
              <a:ext uri="{FF2B5EF4-FFF2-40B4-BE49-F238E27FC236}">
                <a16:creationId xmlns:a16="http://schemas.microsoft.com/office/drawing/2014/main" id="{CCC4B87A-5700-78CC-682E-B2060AB82DCB}"/>
              </a:ext>
            </a:extLst>
          </p:cNvPr>
          <p:cNvSpPr txBox="1"/>
          <p:nvPr/>
        </p:nvSpPr>
        <p:spPr>
          <a:xfrm>
            <a:off x="478086" y="5637552"/>
            <a:ext cx="3974645" cy="707886"/>
          </a:xfrm>
          <a:prstGeom prst="rect">
            <a:avLst/>
          </a:prstGeom>
          <a:noFill/>
        </p:spPr>
        <p:txBody>
          <a:bodyPr wrap="square">
            <a:spAutoFit/>
          </a:bodyPr>
          <a:lstStyle/>
          <a:p>
            <a:r>
              <a:rPr lang="en-US" sz="4000" b="1" dirty="0">
                <a:solidFill>
                  <a:schemeClr val="accent1"/>
                </a:solidFill>
              </a:rPr>
              <a:t>Image Generation</a:t>
            </a:r>
          </a:p>
        </p:txBody>
      </p:sp>
    </p:spTree>
    <p:extLst>
      <p:ext uri="{BB962C8B-B14F-4D97-AF65-F5344CB8AC3E}">
        <p14:creationId xmlns:p14="http://schemas.microsoft.com/office/powerpoint/2010/main" val="33199378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Stable Diffusion</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105</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32567"/>
            <a:ext cx="6106884" cy="369332"/>
          </a:xfrm>
          <a:prstGeom prst="rect">
            <a:avLst/>
          </a:prstGeom>
          <a:noFill/>
        </p:spPr>
        <p:txBody>
          <a:bodyPr wrap="square">
            <a:spAutoFit/>
          </a:bodyPr>
          <a:lstStyle/>
          <a:p>
            <a:pPr algn="ctr"/>
            <a:r>
              <a:rPr lang="en-US" dirty="0">
                <a:hlinkClick r:id="rId2"/>
              </a:rPr>
              <a:t>https://huggingface.co/spaces/stabilityai/stable-diffusion</a:t>
            </a:r>
            <a:endParaRPr lang="en-US" dirty="0"/>
          </a:p>
        </p:txBody>
      </p:sp>
      <p:pic>
        <p:nvPicPr>
          <p:cNvPr id="3" name="Picture 2">
            <a:extLst>
              <a:ext uri="{FF2B5EF4-FFF2-40B4-BE49-F238E27FC236}">
                <a16:creationId xmlns:a16="http://schemas.microsoft.com/office/drawing/2014/main" id="{81C78147-DE36-C043-1D08-02DD89F6D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6767" y="758167"/>
            <a:ext cx="8617424" cy="5729719"/>
          </a:xfrm>
          <a:prstGeom prst="rect">
            <a:avLst/>
          </a:prstGeom>
        </p:spPr>
      </p:pic>
    </p:spTree>
    <p:extLst>
      <p:ext uri="{BB962C8B-B14F-4D97-AF65-F5344CB8AC3E}">
        <p14:creationId xmlns:p14="http://schemas.microsoft.com/office/powerpoint/2010/main" val="19678547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Stable Diffusion </a:t>
            </a:r>
            <a:r>
              <a:rPr lang="en-US" dirty="0" err="1"/>
              <a:t>Colab</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106</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32567"/>
            <a:ext cx="6106884" cy="369332"/>
          </a:xfrm>
          <a:prstGeom prst="rect">
            <a:avLst/>
          </a:prstGeom>
          <a:noFill/>
        </p:spPr>
        <p:txBody>
          <a:bodyPr wrap="square">
            <a:spAutoFit/>
          </a:bodyPr>
          <a:lstStyle/>
          <a:p>
            <a:pPr algn="ctr"/>
            <a:r>
              <a:rPr lang="en-US" dirty="0">
                <a:hlinkClick r:id="rId2"/>
              </a:rPr>
              <a:t>https://github.com/woctezuma/stable-diffusion-colab</a:t>
            </a:r>
            <a:endParaRPr lang="en-US" dirty="0"/>
          </a:p>
        </p:txBody>
      </p:sp>
      <p:pic>
        <p:nvPicPr>
          <p:cNvPr id="5" name="Picture 4">
            <a:extLst>
              <a:ext uri="{FF2B5EF4-FFF2-40B4-BE49-F238E27FC236}">
                <a16:creationId xmlns:a16="http://schemas.microsoft.com/office/drawing/2014/main" id="{4CB7F582-EE2A-0807-6242-54F148398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389" y="859041"/>
            <a:ext cx="11271763" cy="5573526"/>
          </a:xfrm>
          <a:prstGeom prst="rect">
            <a:avLst/>
          </a:prstGeom>
        </p:spPr>
      </p:pic>
    </p:spTree>
    <p:extLst>
      <p:ext uri="{BB962C8B-B14F-4D97-AF65-F5344CB8AC3E}">
        <p14:creationId xmlns:p14="http://schemas.microsoft.com/office/powerpoint/2010/main" val="14249812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Stable Diffusion Reimagine</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107</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32567"/>
            <a:ext cx="6106884" cy="369332"/>
          </a:xfrm>
          <a:prstGeom prst="rect">
            <a:avLst/>
          </a:prstGeom>
          <a:noFill/>
        </p:spPr>
        <p:txBody>
          <a:bodyPr wrap="square">
            <a:spAutoFit/>
          </a:bodyPr>
          <a:lstStyle/>
          <a:p>
            <a:pPr algn="ctr"/>
            <a:r>
              <a:rPr lang="en-US" dirty="0">
                <a:hlinkClick r:id="rId2"/>
              </a:rPr>
              <a:t>https://clipdrop.co/stable-diffusion-reimagine</a:t>
            </a:r>
            <a:endParaRPr lang="en-US" dirty="0"/>
          </a:p>
        </p:txBody>
      </p:sp>
      <p:pic>
        <p:nvPicPr>
          <p:cNvPr id="8" name="Picture 7">
            <a:extLst>
              <a:ext uri="{FF2B5EF4-FFF2-40B4-BE49-F238E27FC236}">
                <a16:creationId xmlns:a16="http://schemas.microsoft.com/office/drawing/2014/main" id="{1E9D3BAA-C4D5-E982-A16C-07D0EBD7BF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1499" y="757117"/>
            <a:ext cx="9309001" cy="5735084"/>
          </a:xfrm>
          <a:prstGeom prst="rect">
            <a:avLst/>
          </a:prstGeom>
        </p:spPr>
      </p:pic>
    </p:spTree>
    <p:extLst>
      <p:ext uri="{BB962C8B-B14F-4D97-AF65-F5344CB8AC3E}">
        <p14:creationId xmlns:p14="http://schemas.microsoft.com/office/powerpoint/2010/main" val="37855506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658945"/>
          </a:xfrm>
        </p:spPr>
        <p:txBody>
          <a:bodyPr>
            <a:normAutofit fontScale="90000"/>
          </a:bodyPr>
          <a:lstStyle/>
          <a:p>
            <a:r>
              <a:rPr lang="en-US" sz="4000" dirty="0">
                <a:solidFill>
                  <a:schemeClr val="accent1"/>
                </a:solidFill>
              </a:rPr>
              <a:t>Lexica Art: Search Stable Diffusion images and prompts</a:t>
            </a:r>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108</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59863"/>
            <a:ext cx="6106884" cy="369332"/>
          </a:xfrm>
          <a:prstGeom prst="rect">
            <a:avLst/>
          </a:prstGeom>
          <a:noFill/>
        </p:spPr>
        <p:txBody>
          <a:bodyPr wrap="square">
            <a:spAutoFit/>
          </a:bodyPr>
          <a:lstStyle/>
          <a:p>
            <a:pPr algn="ctr"/>
            <a:r>
              <a:rPr lang="en-US" dirty="0">
                <a:hlinkClick r:id="rId2"/>
              </a:rPr>
              <a:t>https://lexica.art/</a:t>
            </a:r>
            <a:endParaRPr lang="en-US" dirty="0"/>
          </a:p>
        </p:txBody>
      </p:sp>
      <p:pic>
        <p:nvPicPr>
          <p:cNvPr id="6" name="Picture 5">
            <a:extLst>
              <a:ext uri="{FF2B5EF4-FFF2-40B4-BE49-F238E27FC236}">
                <a16:creationId xmlns:a16="http://schemas.microsoft.com/office/drawing/2014/main" id="{6F6D22AE-436A-3DD8-59B1-CA3EA840B4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3561" y="712162"/>
            <a:ext cx="10296912" cy="5747701"/>
          </a:xfrm>
          <a:prstGeom prst="rect">
            <a:avLst/>
          </a:prstGeom>
        </p:spPr>
      </p:pic>
    </p:spTree>
    <p:extLst>
      <p:ext uri="{BB962C8B-B14F-4D97-AF65-F5344CB8AC3E}">
        <p14:creationId xmlns:p14="http://schemas.microsoft.com/office/powerpoint/2010/main" val="42647291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658945"/>
          </a:xfrm>
        </p:spPr>
        <p:txBody>
          <a:bodyPr>
            <a:normAutofit fontScale="90000"/>
          </a:bodyPr>
          <a:lstStyle/>
          <a:p>
            <a:r>
              <a:rPr lang="en-US" sz="4000" dirty="0" err="1">
                <a:solidFill>
                  <a:schemeClr val="accent1"/>
                </a:solidFill>
              </a:rPr>
              <a:t>Civitai</a:t>
            </a:r>
            <a:r>
              <a:rPr lang="en-US" sz="4000" dirty="0">
                <a:solidFill>
                  <a:schemeClr val="accent1"/>
                </a:solidFill>
              </a:rPr>
              <a:t>: Stable Diffusion AI Art Models</a:t>
            </a:r>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109</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59863"/>
            <a:ext cx="6106884" cy="369332"/>
          </a:xfrm>
          <a:prstGeom prst="rect">
            <a:avLst/>
          </a:prstGeom>
          <a:noFill/>
        </p:spPr>
        <p:txBody>
          <a:bodyPr wrap="square">
            <a:spAutoFit/>
          </a:bodyPr>
          <a:lstStyle/>
          <a:p>
            <a:pPr algn="ctr"/>
            <a:r>
              <a:rPr lang="en-US" dirty="0">
                <a:hlinkClick r:id="rId2"/>
              </a:rPr>
              <a:t>https://civitai.com/</a:t>
            </a:r>
            <a:endParaRPr lang="en-US" dirty="0"/>
          </a:p>
        </p:txBody>
      </p:sp>
      <p:pic>
        <p:nvPicPr>
          <p:cNvPr id="5" name="Picture 4">
            <a:extLst>
              <a:ext uri="{FF2B5EF4-FFF2-40B4-BE49-F238E27FC236}">
                <a16:creationId xmlns:a16="http://schemas.microsoft.com/office/drawing/2014/main" id="{B51B8C8E-F76E-CF12-59A0-C6DD3C304A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6972" y="764152"/>
            <a:ext cx="10083300" cy="5709526"/>
          </a:xfrm>
          <a:prstGeom prst="rect">
            <a:avLst/>
          </a:prstGeom>
        </p:spPr>
      </p:pic>
    </p:spTree>
    <p:extLst>
      <p:ext uri="{BB962C8B-B14F-4D97-AF65-F5344CB8AC3E}">
        <p14:creationId xmlns:p14="http://schemas.microsoft.com/office/powerpoint/2010/main" val="2069522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a:xfrm>
            <a:off x="534389" y="135104"/>
            <a:ext cx="11222181" cy="1165059"/>
          </a:xfrm>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1300163"/>
            <a:ext cx="11222181" cy="5262081"/>
          </a:xfrm>
        </p:spPr>
        <p:txBody>
          <a:bodyPr>
            <a:noAutofit/>
          </a:bodyPr>
          <a:lstStyle/>
          <a:p>
            <a:pPr marL="0" indent="0">
              <a:spcAft>
                <a:spcPts val="600"/>
              </a:spcAft>
              <a:buNone/>
            </a:pPr>
            <a:r>
              <a:rPr lang="en-US" altLang="zh-TW" sz="3600" dirty="0">
                <a:solidFill>
                  <a:srgbClr val="C00000"/>
                </a:solidFill>
              </a:rPr>
              <a:t>1. </a:t>
            </a:r>
            <a:r>
              <a:rPr lang="zh-TW" altLang="en-US" sz="4000" dirty="0">
                <a:solidFill>
                  <a:srgbClr val="C00000"/>
                </a:solidFill>
              </a:rPr>
              <a:t>生成式</a:t>
            </a:r>
            <a:r>
              <a:rPr lang="en-US" sz="4000" dirty="0">
                <a:solidFill>
                  <a:srgbClr val="C00000"/>
                </a:solidFill>
              </a:rPr>
              <a:t>AI</a:t>
            </a:r>
            <a:r>
              <a:rPr lang="zh-TW" altLang="en-US" sz="4000" dirty="0">
                <a:solidFill>
                  <a:srgbClr val="C00000"/>
                </a:solidFill>
              </a:rPr>
              <a:t>的基本概念</a:t>
            </a:r>
            <a:endParaRPr lang="en-US" altLang="zh-TW" sz="4000" dirty="0">
              <a:solidFill>
                <a:srgbClr val="C00000"/>
              </a:solidFill>
            </a:endParaRPr>
          </a:p>
          <a:p>
            <a:pPr marL="0" indent="0">
              <a:spcAft>
                <a:spcPts val="600"/>
              </a:spcAft>
              <a:buNone/>
            </a:pPr>
            <a:r>
              <a:rPr lang="en-US" sz="3600" dirty="0">
                <a:solidFill>
                  <a:srgbClr val="C00000"/>
                </a:solidFill>
              </a:rPr>
              <a:t>     Basic Concepts of Generative AI</a:t>
            </a:r>
            <a:endParaRPr lang="zh-TW" altLang="en-US" sz="3600" dirty="0">
              <a:solidFill>
                <a:srgbClr val="C00000"/>
              </a:solidFill>
            </a:endParaRPr>
          </a:p>
          <a:p>
            <a:pPr marL="0" indent="0">
              <a:spcAft>
                <a:spcPts val="600"/>
              </a:spcAft>
              <a:buNone/>
            </a:pPr>
            <a:r>
              <a:rPr lang="en-US" altLang="zh-TW" sz="3600" dirty="0"/>
              <a:t>2. </a:t>
            </a:r>
            <a:r>
              <a:rPr lang="en-US" sz="4000" dirty="0" err="1"/>
              <a:t>ChatGPT</a:t>
            </a:r>
            <a:r>
              <a:rPr lang="zh-TW" altLang="en-US" sz="4000" dirty="0"/>
              <a:t>的基本原理和功能</a:t>
            </a:r>
            <a:endParaRPr lang="en-US" altLang="zh-TW" sz="4000" dirty="0"/>
          </a:p>
          <a:p>
            <a:pPr marL="0" indent="0">
              <a:spcAft>
                <a:spcPts val="600"/>
              </a:spcAft>
              <a:buNone/>
            </a:pPr>
            <a:r>
              <a:rPr lang="en-US" sz="3600" dirty="0"/>
              <a:t>     Basic Principles and Functions of </a:t>
            </a:r>
            <a:r>
              <a:rPr lang="en-US" sz="3600" dirty="0" err="1"/>
              <a:t>ChatGPT</a:t>
            </a:r>
            <a:endParaRPr lang="zh-TW" altLang="en-US" sz="3600" dirty="0"/>
          </a:p>
          <a:p>
            <a:pPr marL="0" indent="0">
              <a:spcAft>
                <a:spcPts val="600"/>
              </a:spcAft>
              <a:buNone/>
            </a:pPr>
            <a:r>
              <a:rPr lang="en-US" altLang="zh-TW" sz="3600" dirty="0"/>
              <a:t>3. </a:t>
            </a:r>
            <a:r>
              <a:rPr lang="zh-TW" altLang="en-US" sz="4000" dirty="0"/>
              <a:t>生成式</a:t>
            </a:r>
            <a:r>
              <a:rPr lang="en-US" sz="4000" dirty="0"/>
              <a:t>AI</a:t>
            </a:r>
            <a:r>
              <a:rPr lang="zh-TW" altLang="en-US" sz="4000" dirty="0"/>
              <a:t>在永續發展的應用</a:t>
            </a:r>
          </a:p>
          <a:p>
            <a:pPr marL="0" indent="0">
              <a:spcAft>
                <a:spcPts val="600"/>
              </a:spcAft>
              <a:buNone/>
            </a:pPr>
            <a:r>
              <a:rPr lang="en-US" sz="3600" dirty="0"/>
              <a:t>     Generative AI for ESG and Sustainable Development</a:t>
            </a:r>
          </a:p>
          <a:p>
            <a:pPr marL="0" indent="0">
              <a:spcAft>
                <a:spcPts val="600"/>
              </a:spcAft>
              <a:buNone/>
            </a:pPr>
            <a:r>
              <a:rPr lang="en-US" altLang="zh-TW" sz="3600" dirty="0"/>
              <a:t>4. </a:t>
            </a:r>
            <a:r>
              <a:rPr lang="en-US" sz="4000" dirty="0"/>
              <a:t>AI</a:t>
            </a:r>
            <a:r>
              <a:rPr lang="zh-TW" altLang="en-US" sz="4000" dirty="0"/>
              <a:t>在永續發展上的議題</a:t>
            </a:r>
            <a:endParaRPr lang="en-US" altLang="zh-TW" sz="4000" dirty="0"/>
          </a:p>
          <a:p>
            <a:pPr marL="0" indent="0">
              <a:spcAft>
                <a:spcPts val="600"/>
              </a:spcAft>
              <a:buNone/>
            </a:pPr>
            <a:r>
              <a:rPr lang="en-US" sz="3600" dirty="0"/>
              <a:t>     Issues of AI for Sustainable Development</a:t>
            </a:r>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11</a:t>
            </a:fld>
            <a:endParaRPr lang="en-US"/>
          </a:p>
        </p:txBody>
      </p:sp>
      <p:pic>
        <p:nvPicPr>
          <p:cNvPr id="5" name="Picture 4">
            <a:extLst>
              <a:ext uri="{FF2B5EF4-FFF2-40B4-BE49-F238E27FC236}">
                <a16:creationId xmlns:a16="http://schemas.microsoft.com/office/drawing/2014/main" id="{8BD682BC-32B4-00DE-A0F5-D825CEDEF5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D0045838-9B9B-15E2-700B-A106BB5D22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7" name="Picture 6">
            <a:extLst>
              <a:ext uri="{FF2B5EF4-FFF2-40B4-BE49-F238E27FC236}">
                <a16:creationId xmlns:a16="http://schemas.microsoft.com/office/drawing/2014/main" id="{DD3ED598-138C-42C7-70D7-0611B2A224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714" y="33215"/>
            <a:ext cx="935665" cy="842238"/>
          </a:xfrm>
          <a:prstGeom prst="rect">
            <a:avLst/>
          </a:prstGeom>
        </p:spPr>
      </p:pic>
      <p:pic>
        <p:nvPicPr>
          <p:cNvPr id="8" name="Picture 7">
            <a:extLst>
              <a:ext uri="{FF2B5EF4-FFF2-40B4-BE49-F238E27FC236}">
                <a16:creationId xmlns:a16="http://schemas.microsoft.com/office/drawing/2014/main" id="{DFB38169-3FFC-2C6A-46FC-0D0D3AF6B0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5985" y="59463"/>
            <a:ext cx="779477" cy="779477"/>
          </a:xfrm>
          <a:prstGeom prst="rect">
            <a:avLst/>
          </a:prstGeom>
        </p:spPr>
      </p:pic>
      <p:pic>
        <p:nvPicPr>
          <p:cNvPr id="9" name="Picture 8">
            <a:extLst>
              <a:ext uri="{FF2B5EF4-FFF2-40B4-BE49-F238E27FC236}">
                <a16:creationId xmlns:a16="http://schemas.microsoft.com/office/drawing/2014/main" id="{73C93430-17C0-025C-214C-A9E93F93BB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26979" y="1215440"/>
            <a:ext cx="964281" cy="964281"/>
          </a:xfrm>
          <a:prstGeom prst="rect">
            <a:avLst/>
          </a:prstGeom>
        </p:spPr>
      </p:pic>
    </p:spTree>
    <p:extLst>
      <p:ext uri="{BB962C8B-B14F-4D97-AF65-F5344CB8AC3E}">
        <p14:creationId xmlns:p14="http://schemas.microsoft.com/office/powerpoint/2010/main" val="30940896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110</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6" name="Picture 5">
            <a:extLst>
              <a:ext uri="{FF2B5EF4-FFF2-40B4-BE49-F238E27FC236}">
                <a16:creationId xmlns:a16="http://schemas.microsoft.com/office/drawing/2014/main" id="{6F075208-7E5C-A297-FF1B-43EE5D78C5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3780" y="796126"/>
            <a:ext cx="8624438" cy="5661764"/>
          </a:xfrm>
          <a:prstGeom prst="rect">
            <a:avLst/>
          </a:prstGeom>
        </p:spPr>
      </p:pic>
    </p:spTree>
    <p:extLst>
      <p:ext uri="{BB962C8B-B14F-4D97-AF65-F5344CB8AC3E}">
        <p14:creationId xmlns:p14="http://schemas.microsoft.com/office/powerpoint/2010/main" val="8265469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111</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5" name="Picture 4">
            <a:extLst>
              <a:ext uri="{FF2B5EF4-FFF2-40B4-BE49-F238E27FC236}">
                <a16:creationId xmlns:a16="http://schemas.microsoft.com/office/drawing/2014/main" id="{02555F71-BE21-28EC-3ADC-54D59A98C74A}"/>
              </a:ext>
            </a:extLst>
          </p:cNvPr>
          <p:cNvPicPr>
            <a:picLocks noChangeAspect="1"/>
          </p:cNvPicPr>
          <p:nvPr/>
        </p:nvPicPr>
        <p:blipFill>
          <a:blip r:embed="rId2"/>
          <a:stretch>
            <a:fillRect/>
          </a:stretch>
        </p:blipFill>
        <p:spPr>
          <a:xfrm>
            <a:off x="1307143" y="740025"/>
            <a:ext cx="9852654" cy="3478837"/>
          </a:xfrm>
          <a:prstGeom prst="rect">
            <a:avLst/>
          </a:prstGeom>
        </p:spPr>
      </p:pic>
      <p:pic>
        <p:nvPicPr>
          <p:cNvPr id="7" name="Picture 6">
            <a:extLst>
              <a:ext uri="{FF2B5EF4-FFF2-40B4-BE49-F238E27FC236}">
                <a16:creationId xmlns:a16="http://schemas.microsoft.com/office/drawing/2014/main" id="{641DFAEF-7BA6-AEF0-E2C9-C2644E456022}"/>
              </a:ext>
            </a:extLst>
          </p:cNvPr>
          <p:cNvPicPr>
            <a:picLocks noChangeAspect="1"/>
          </p:cNvPicPr>
          <p:nvPr/>
        </p:nvPicPr>
        <p:blipFill>
          <a:blip r:embed="rId3"/>
          <a:stretch>
            <a:fillRect/>
          </a:stretch>
        </p:blipFill>
        <p:spPr>
          <a:xfrm>
            <a:off x="368490" y="4205214"/>
            <a:ext cx="11399909" cy="2252676"/>
          </a:xfrm>
          <a:prstGeom prst="rect">
            <a:avLst/>
          </a:prstGeom>
        </p:spPr>
      </p:pic>
    </p:spTree>
    <p:extLst>
      <p:ext uri="{BB962C8B-B14F-4D97-AF65-F5344CB8AC3E}">
        <p14:creationId xmlns:p14="http://schemas.microsoft.com/office/powerpoint/2010/main" val="2253357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112</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8" name="Picture 7">
            <a:extLst>
              <a:ext uri="{FF2B5EF4-FFF2-40B4-BE49-F238E27FC236}">
                <a16:creationId xmlns:a16="http://schemas.microsoft.com/office/drawing/2014/main" id="{FB6C1520-7F33-29EE-1206-3FEDA71044CE}"/>
              </a:ext>
            </a:extLst>
          </p:cNvPr>
          <p:cNvPicPr>
            <a:picLocks noChangeAspect="1"/>
          </p:cNvPicPr>
          <p:nvPr/>
        </p:nvPicPr>
        <p:blipFill>
          <a:blip r:embed="rId2"/>
          <a:stretch>
            <a:fillRect/>
          </a:stretch>
        </p:blipFill>
        <p:spPr>
          <a:xfrm>
            <a:off x="1263884" y="844379"/>
            <a:ext cx="10051812" cy="5613511"/>
          </a:xfrm>
          <a:prstGeom prst="rect">
            <a:avLst/>
          </a:prstGeom>
        </p:spPr>
      </p:pic>
    </p:spTree>
    <p:extLst>
      <p:ext uri="{BB962C8B-B14F-4D97-AF65-F5344CB8AC3E}">
        <p14:creationId xmlns:p14="http://schemas.microsoft.com/office/powerpoint/2010/main" val="7765217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113</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11" name="Picture 10">
            <a:extLst>
              <a:ext uri="{FF2B5EF4-FFF2-40B4-BE49-F238E27FC236}">
                <a16:creationId xmlns:a16="http://schemas.microsoft.com/office/drawing/2014/main" id="{3949F52A-A351-9CF0-0970-EC9A30C479D8}"/>
              </a:ext>
            </a:extLst>
          </p:cNvPr>
          <p:cNvPicPr>
            <a:picLocks noChangeAspect="1"/>
          </p:cNvPicPr>
          <p:nvPr/>
        </p:nvPicPr>
        <p:blipFill>
          <a:blip r:embed="rId2"/>
          <a:stretch>
            <a:fillRect/>
          </a:stretch>
        </p:blipFill>
        <p:spPr>
          <a:xfrm>
            <a:off x="710064" y="821913"/>
            <a:ext cx="10771870" cy="5661764"/>
          </a:xfrm>
          <a:prstGeom prst="rect">
            <a:avLst/>
          </a:prstGeom>
        </p:spPr>
      </p:pic>
    </p:spTree>
    <p:extLst>
      <p:ext uri="{BB962C8B-B14F-4D97-AF65-F5344CB8AC3E}">
        <p14:creationId xmlns:p14="http://schemas.microsoft.com/office/powerpoint/2010/main" val="4418906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114</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7" name="Picture 6">
            <a:extLst>
              <a:ext uri="{FF2B5EF4-FFF2-40B4-BE49-F238E27FC236}">
                <a16:creationId xmlns:a16="http://schemas.microsoft.com/office/drawing/2014/main" id="{3A44B68E-E115-A33E-1192-BB2AC2682D73}"/>
              </a:ext>
            </a:extLst>
          </p:cNvPr>
          <p:cNvPicPr>
            <a:picLocks noChangeAspect="1"/>
          </p:cNvPicPr>
          <p:nvPr/>
        </p:nvPicPr>
        <p:blipFill>
          <a:blip r:embed="rId2"/>
          <a:stretch>
            <a:fillRect/>
          </a:stretch>
        </p:blipFill>
        <p:spPr>
          <a:xfrm>
            <a:off x="4442156" y="776157"/>
            <a:ext cx="6066619" cy="5749955"/>
          </a:xfrm>
          <a:prstGeom prst="rect">
            <a:avLst/>
          </a:prstGeom>
        </p:spPr>
      </p:pic>
      <p:sp>
        <p:nvSpPr>
          <p:cNvPr id="6" name="TextBox 5">
            <a:extLst>
              <a:ext uri="{FF2B5EF4-FFF2-40B4-BE49-F238E27FC236}">
                <a16:creationId xmlns:a16="http://schemas.microsoft.com/office/drawing/2014/main" id="{1082BFD4-477F-368B-CFB8-269B9AF1D651}"/>
              </a:ext>
            </a:extLst>
          </p:cNvPr>
          <p:cNvSpPr txBox="1"/>
          <p:nvPr/>
        </p:nvSpPr>
        <p:spPr>
          <a:xfrm>
            <a:off x="682388" y="985883"/>
            <a:ext cx="3609832" cy="1754326"/>
          </a:xfrm>
          <a:prstGeom prst="rect">
            <a:avLst/>
          </a:prstGeom>
          <a:noFill/>
        </p:spPr>
        <p:txBody>
          <a:bodyPr wrap="square">
            <a:spAutoFit/>
          </a:bodyPr>
          <a:lstStyle/>
          <a:p>
            <a:r>
              <a:rPr lang="en-US" sz="3600" b="1" dirty="0">
                <a:solidFill>
                  <a:srgbClr val="C00000"/>
                </a:solidFill>
              </a:rPr>
              <a:t>Text-guided </a:t>
            </a:r>
            <a:br>
              <a:rPr lang="en-US" sz="3600" b="1" dirty="0">
                <a:solidFill>
                  <a:srgbClr val="C00000"/>
                </a:solidFill>
              </a:rPr>
            </a:br>
            <a:r>
              <a:rPr lang="en-US" sz="3600" b="1" dirty="0">
                <a:solidFill>
                  <a:srgbClr val="C00000"/>
                </a:solidFill>
              </a:rPr>
              <a:t>Face Manipulation</a:t>
            </a:r>
          </a:p>
        </p:txBody>
      </p:sp>
    </p:spTree>
    <p:extLst>
      <p:ext uri="{BB962C8B-B14F-4D97-AF65-F5344CB8AC3E}">
        <p14:creationId xmlns:p14="http://schemas.microsoft.com/office/powerpoint/2010/main" val="6597434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333-4443-4199-AC8D-75788F772E4F}"/>
              </a:ext>
            </a:extLst>
          </p:cNvPr>
          <p:cNvSpPr>
            <a:spLocks noGrp="1"/>
          </p:cNvSpPr>
          <p:nvPr>
            <p:ph type="title"/>
          </p:nvPr>
        </p:nvSpPr>
        <p:spPr>
          <a:xfrm>
            <a:off x="534389" y="135104"/>
            <a:ext cx="11222181" cy="1182834"/>
          </a:xfrm>
        </p:spPr>
        <p:txBody>
          <a:bodyPr>
            <a:normAutofit fontScale="90000"/>
          </a:bodyPr>
          <a:lstStyle/>
          <a:p>
            <a:r>
              <a:rPr lang="en-US" dirty="0"/>
              <a:t>NLG from a Multilingual, </a:t>
            </a:r>
            <a:br>
              <a:rPr lang="en-US" dirty="0"/>
            </a:br>
            <a:r>
              <a:rPr lang="en-US" dirty="0"/>
              <a:t>Multimodal and Multi-task perspective</a:t>
            </a:r>
            <a:endParaRPr lang="en-US" b="0" dirty="0"/>
          </a:p>
        </p:txBody>
      </p:sp>
      <p:sp>
        <p:nvSpPr>
          <p:cNvPr id="4" name="Slide Number Placeholder 3">
            <a:extLst>
              <a:ext uri="{FF2B5EF4-FFF2-40B4-BE49-F238E27FC236}">
                <a16:creationId xmlns:a16="http://schemas.microsoft.com/office/drawing/2014/main" id="{234BF2EC-7ACA-703E-808D-85C84FB9B1C7}"/>
              </a:ext>
            </a:extLst>
          </p:cNvPr>
          <p:cNvSpPr>
            <a:spLocks noGrp="1"/>
          </p:cNvSpPr>
          <p:nvPr>
            <p:ph type="sldNum" sz="quarter" idx="12"/>
          </p:nvPr>
        </p:nvSpPr>
        <p:spPr/>
        <p:txBody>
          <a:bodyPr/>
          <a:lstStyle/>
          <a:p>
            <a:fld id="{5D6FF71F-CF6A-4C46-8F9B-61D49EEA70E3}" type="slidenum">
              <a:rPr lang="en-US" smtClean="0"/>
              <a:t>115</a:t>
            </a:fld>
            <a:endParaRPr lang="en-US"/>
          </a:p>
        </p:txBody>
      </p:sp>
      <p:sp>
        <p:nvSpPr>
          <p:cNvPr id="7" name="TextBox 6">
            <a:extLst>
              <a:ext uri="{FF2B5EF4-FFF2-40B4-BE49-F238E27FC236}">
                <a16:creationId xmlns:a16="http://schemas.microsoft.com/office/drawing/2014/main" id="{906C63C7-DD60-DDA3-51DD-8FCDDB9014CC}"/>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a:t>
            </a:r>
            <a:br>
              <a:rPr lang="en-US" sz="1000" dirty="0">
                <a:solidFill>
                  <a:schemeClr val="bg1">
                    <a:lumMod val="75000"/>
                  </a:schemeClr>
                </a:solidFill>
              </a:rPr>
            </a:br>
            <a:r>
              <a:rPr lang="en-US" sz="1000" dirty="0">
                <a:solidFill>
                  <a:schemeClr val="bg1">
                    <a:lumMod val="75000"/>
                  </a:schemeClr>
                </a:solidFill>
              </a:rPr>
              <a:t>"Neural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6" name="Picture 5">
            <a:extLst>
              <a:ext uri="{FF2B5EF4-FFF2-40B4-BE49-F238E27FC236}">
                <a16:creationId xmlns:a16="http://schemas.microsoft.com/office/drawing/2014/main" id="{16065A38-D125-7CA7-9330-22DF854F1828}"/>
              </a:ext>
            </a:extLst>
          </p:cNvPr>
          <p:cNvPicPr>
            <a:picLocks noChangeAspect="1"/>
          </p:cNvPicPr>
          <p:nvPr/>
        </p:nvPicPr>
        <p:blipFill>
          <a:blip r:embed="rId2"/>
          <a:stretch>
            <a:fillRect/>
          </a:stretch>
        </p:blipFill>
        <p:spPr>
          <a:xfrm>
            <a:off x="534389" y="1341898"/>
            <a:ext cx="11345732" cy="5139367"/>
          </a:xfrm>
          <a:prstGeom prst="rect">
            <a:avLst/>
          </a:prstGeom>
        </p:spPr>
      </p:pic>
    </p:spTree>
    <p:extLst>
      <p:ext uri="{BB962C8B-B14F-4D97-AF65-F5344CB8AC3E}">
        <p14:creationId xmlns:p14="http://schemas.microsoft.com/office/powerpoint/2010/main" val="16314842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333-4443-4199-AC8D-75788F772E4F}"/>
              </a:ext>
            </a:extLst>
          </p:cNvPr>
          <p:cNvSpPr>
            <a:spLocks noGrp="1"/>
          </p:cNvSpPr>
          <p:nvPr>
            <p:ph type="title"/>
          </p:nvPr>
        </p:nvSpPr>
        <p:spPr>
          <a:xfrm>
            <a:off x="534389" y="135104"/>
            <a:ext cx="11222181" cy="1182834"/>
          </a:xfrm>
        </p:spPr>
        <p:txBody>
          <a:bodyPr>
            <a:normAutofit fontScale="90000"/>
          </a:bodyPr>
          <a:lstStyle/>
          <a:p>
            <a:r>
              <a:rPr lang="en-US" dirty="0"/>
              <a:t>Text-and-Video Dialog Generation Models </a:t>
            </a:r>
            <a:br>
              <a:rPr lang="en-US" dirty="0"/>
            </a:br>
            <a:r>
              <a:rPr lang="en-US" dirty="0"/>
              <a:t>with Hierarchical Attention</a:t>
            </a:r>
            <a:endParaRPr lang="en-US" b="0" dirty="0"/>
          </a:p>
        </p:txBody>
      </p:sp>
      <p:sp>
        <p:nvSpPr>
          <p:cNvPr id="4" name="Slide Number Placeholder 3">
            <a:extLst>
              <a:ext uri="{FF2B5EF4-FFF2-40B4-BE49-F238E27FC236}">
                <a16:creationId xmlns:a16="http://schemas.microsoft.com/office/drawing/2014/main" id="{234BF2EC-7ACA-703E-808D-85C84FB9B1C7}"/>
              </a:ext>
            </a:extLst>
          </p:cNvPr>
          <p:cNvSpPr>
            <a:spLocks noGrp="1"/>
          </p:cNvSpPr>
          <p:nvPr>
            <p:ph type="sldNum" sz="quarter" idx="12"/>
          </p:nvPr>
        </p:nvSpPr>
        <p:spPr/>
        <p:txBody>
          <a:bodyPr/>
          <a:lstStyle/>
          <a:p>
            <a:fld id="{5D6FF71F-CF6A-4C46-8F9B-61D49EEA70E3}" type="slidenum">
              <a:rPr lang="en-US" smtClean="0"/>
              <a:t>116</a:t>
            </a:fld>
            <a:endParaRPr lang="en-US"/>
          </a:p>
        </p:txBody>
      </p:sp>
      <p:sp>
        <p:nvSpPr>
          <p:cNvPr id="7" name="TextBox 6">
            <a:extLst>
              <a:ext uri="{FF2B5EF4-FFF2-40B4-BE49-F238E27FC236}">
                <a16:creationId xmlns:a16="http://schemas.microsoft.com/office/drawing/2014/main" id="{906C63C7-DD60-DDA3-51DD-8FCDDB9014CC}"/>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a:t>
            </a:r>
            <a:br>
              <a:rPr lang="en-US" sz="1000" dirty="0">
                <a:solidFill>
                  <a:schemeClr val="bg1">
                    <a:lumMod val="75000"/>
                  </a:schemeClr>
                </a:solidFill>
              </a:rPr>
            </a:br>
            <a:r>
              <a:rPr lang="en-US" sz="1000" dirty="0">
                <a:solidFill>
                  <a:schemeClr val="bg1">
                    <a:lumMod val="75000"/>
                  </a:schemeClr>
                </a:solidFill>
              </a:rPr>
              <a:t>"Neural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5" name="Picture 4">
            <a:extLst>
              <a:ext uri="{FF2B5EF4-FFF2-40B4-BE49-F238E27FC236}">
                <a16:creationId xmlns:a16="http://schemas.microsoft.com/office/drawing/2014/main" id="{27EA5D4C-97C8-66E3-5299-26D75152E592}"/>
              </a:ext>
            </a:extLst>
          </p:cNvPr>
          <p:cNvPicPr>
            <a:picLocks noChangeAspect="1"/>
          </p:cNvPicPr>
          <p:nvPr/>
        </p:nvPicPr>
        <p:blipFill>
          <a:blip r:embed="rId2"/>
          <a:stretch>
            <a:fillRect/>
          </a:stretch>
        </p:blipFill>
        <p:spPr>
          <a:xfrm>
            <a:off x="706058" y="1585857"/>
            <a:ext cx="10876136" cy="4894261"/>
          </a:xfrm>
          <a:prstGeom prst="rect">
            <a:avLst/>
          </a:prstGeom>
        </p:spPr>
      </p:pic>
    </p:spTree>
    <p:extLst>
      <p:ext uri="{BB962C8B-B14F-4D97-AF65-F5344CB8AC3E}">
        <p14:creationId xmlns:p14="http://schemas.microsoft.com/office/powerpoint/2010/main" val="16158614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13460"/>
            <a:ext cx="11222181" cy="1166669"/>
          </a:xfrm>
        </p:spPr>
        <p:txBody>
          <a:bodyPr>
            <a:normAutofit fontScale="90000"/>
          </a:bodyPr>
          <a:lstStyle/>
          <a:p>
            <a:r>
              <a:rPr lang="en-US" dirty="0"/>
              <a:t>Multimodal Few-Shot Learning with </a:t>
            </a:r>
            <a:br>
              <a:rPr lang="en-US" dirty="0"/>
            </a:br>
            <a:r>
              <a:rPr lang="en-US" dirty="0"/>
              <a:t>Frozen Language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117</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752432" y="6457890"/>
            <a:ext cx="10687135" cy="400110"/>
          </a:xfrm>
          <a:prstGeom prst="rect">
            <a:avLst/>
          </a:prstGeom>
          <a:noFill/>
        </p:spPr>
        <p:txBody>
          <a:bodyPr wrap="square">
            <a:spAutoFit/>
          </a:bodyPr>
          <a:lstStyle/>
          <a:p>
            <a:pPr algn="ctr"/>
            <a:r>
              <a:rPr lang="en-US" sz="1000" dirty="0">
                <a:solidFill>
                  <a:schemeClr val="bg1">
                    <a:lumMod val="75000"/>
                  </a:schemeClr>
                </a:solidFill>
              </a:rPr>
              <a:t>Source: Maria </a:t>
            </a:r>
            <a:r>
              <a:rPr lang="en-US" sz="1000" dirty="0" err="1">
                <a:solidFill>
                  <a:schemeClr val="bg1">
                    <a:lumMod val="75000"/>
                  </a:schemeClr>
                </a:solidFill>
              </a:rPr>
              <a:t>Tsimpoukelli</a:t>
            </a:r>
            <a:r>
              <a:rPr lang="en-US" sz="1000" dirty="0">
                <a:solidFill>
                  <a:schemeClr val="bg1">
                    <a:lumMod val="75000"/>
                  </a:schemeClr>
                </a:solidFill>
              </a:rPr>
              <a:t>, Jacob L. </a:t>
            </a:r>
            <a:r>
              <a:rPr lang="en-US" sz="1000" dirty="0" err="1">
                <a:solidFill>
                  <a:schemeClr val="bg1">
                    <a:lumMod val="75000"/>
                  </a:schemeClr>
                </a:solidFill>
              </a:rPr>
              <a:t>Menick</a:t>
            </a:r>
            <a:r>
              <a:rPr lang="en-US" sz="1000" dirty="0">
                <a:solidFill>
                  <a:schemeClr val="bg1">
                    <a:lumMod val="75000"/>
                  </a:schemeClr>
                </a:solidFill>
              </a:rPr>
              <a:t>, Serkan Cabi, S. M. </a:t>
            </a:r>
            <a:r>
              <a:rPr lang="en-US" sz="1000" dirty="0" err="1">
                <a:solidFill>
                  <a:schemeClr val="bg1">
                    <a:lumMod val="75000"/>
                  </a:schemeClr>
                </a:solidFill>
              </a:rPr>
              <a:t>Eslami</a:t>
            </a:r>
            <a:r>
              <a:rPr lang="en-US" sz="1000" dirty="0">
                <a:solidFill>
                  <a:schemeClr val="bg1">
                    <a:lumMod val="75000"/>
                  </a:schemeClr>
                </a:solidFill>
              </a:rPr>
              <a:t>, Oriol </a:t>
            </a:r>
            <a:r>
              <a:rPr lang="en-US" sz="1000" dirty="0" err="1">
                <a:solidFill>
                  <a:schemeClr val="bg1">
                    <a:lumMod val="75000"/>
                  </a:schemeClr>
                </a:solidFill>
              </a:rPr>
              <a:t>Vinyals</a:t>
            </a:r>
            <a:r>
              <a:rPr lang="en-US" sz="1000" dirty="0">
                <a:solidFill>
                  <a:schemeClr val="bg1">
                    <a:lumMod val="75000"/>
                  </a:schemeClr>
                </a:solidFill>
              </a:rPr>
              <a:t>, and Felix Hill (2021). "Multimodal few-shot learning with frozen language models." </a:t>
            </a:r>
            <a:br>
              <a:rPr lang="en-US" sz="1000" dirty="0">
                <a:solidFill>
                  <a:schemeClr val="bg1">
                    <a:lumMod val="75000"/>
                  </a:schemeClr>
                </a:solidFill>
              </a:rPr>
            </a:br>
            <a:r>
              <a:rPr lang="en-US" sz="1000" dirty="0">
                <a:solidFill>
                  <a:schemeClr val="bg1">
                    <a:lumMod val="75000"/>
                  </a:schemeClr>
                </a:solidFill>
              </a:rPr>
              <a:t>Advances in Neural Information Processing Systems 34 (2021): 200-212.</a:t>
            </a:r>
          </a:p>
        </p:txBody>
      </p:sp>
      <p:pic>
        <p:nvPicPr>
          <p:cNvPr id="6" name="Picture 5">
            <a:extLst>
              <a:ext uri="{FF2B5EF4-FFF2-40B4-BE49-F238E27FC236}">
                <a16:creationId xmlns:a16="http://schemas.microsoft.com/office/drawing/2014/main" id="{77E6C29E-666D-5465-B64E-84E0FCE776D6}"/>
              </a:ext>
            </a:extLst>
          </p:cNvPr>
          <p:cNvPicPr>
            <a:picLocks noChangeAspect="1"/>
          </p:cNvPicPr>
          <p:nvPr/>
        </p:nvPicPr>
        <p:blipFill>
          <a:blip r:embed="rId2"/>
          <a:stretch>
            <a:fillRect/>
          </a:stretch>
        </p:blipFill>
        <p:spPr>
          <a:xfrm>
            <a:off x="216196" y="1322994"/>
            <a:ext cx="11759610" cy="4000500"/>
          </a:xfrm>
          <a:prstGeom prst="rect">
            <a:avLst/>
          </a:prstGeom>
        </p:spPr>
      </p:pic>
      <p:sp>
        <p:nvSpPr>
          <p:cNvPr id="9" name="TextBox 8">
            <a:extLst>
              <a:ext uri="{FF2B5EF4-FFF2-40B4-BE49-F238E27FC236}">
                <a16:creationId xmlns:a16="http://schemas.microsoft.com/office/drawing/2014/main" id="{458F3DB6-1740-861B-AC18-8348DE267D20}"/>
              </a:ext>
            </a:extLst>
          </p:cNvPr>
          <p:cNvSpPr txBox="1"/>
          <p:nvPr/>
        </p:nvSpPr>
        <p:spPr>
          <a:xfrm>
            <a:off x="357915" y="5272663"/>
            <a:ext cx="11476168" cy="1200329"/>
          </a:xfrm>
          <a:prstGeom prst="rect">
            <a:avLst/>
          </a:prstGeom>
          <a:noFill/>
        </p:spPr>
        <p:txBody>
          <a:bodyPr wrap="square">
            <a:spAutoFit/>
          </a:bodyPr>
          <a:lstStyle/>
          <a:p>
            <a:r>
              <a:rPr lang="en-US" dirty="0">
                <a:solidFill>
                  <a:schemeClr val="accent1"/>
                </a:solidFill>
              </a:rPr>
              <a:t>Curated samples with about five seeds required to get past well-known language model failure modes of either repeating text for the prompt or emitting text that does not pertain to the image. </a:t>
            </a:r>
          </a:p>
          <a:p>
            <a:r>
              <a:rPr lang="en-US" dirty="0">
                <a:solidFill>
                  <a:schemeClr val="accent1"/>
                </a:solidFill>
              </a:rPr>
              <a:t>These samples demonstrate the ability to generate open-ended outputs that adapt to both images and text, and to make use of facts that it has learned during language-only pre-training.</a:t>
            </a:r>
          </a:p>
        </p:txBody>
      </p:sp>
    </p:spTree>
    <p:extLst>
      <p:ext uri="{BB962C8B-B14F-4D97-AF65-F5344CB8AC3E}">
        <p14:creationId xmlns:p14="http://schemas.microsoft.com/office/powerpoint/2010/main" val="33359547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Multimodal Pipeline </a:t>
            </a:r>
            <a:br>
              <a:rPr lang="en-US" sz="3800" dirty="0"/>
            </a:br>
            <a:r>
              <a:rPr lang="en-US" sz="3200" b="0" dirty="0"/>
              <a:t>that includes three different modalities (Image, Text. Audio)</a:t>
            </a:r>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118</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6" name="Picture 5">
            <a:extLst>
              <a:ext uri="{FF2B5EF4-FFF2-40B4-BE49-F238E27FC236}">
                <a16:creationId xmlns:a16="http://schemas.microsoft.com/office/drawing/2014/main" id="{A57CB9B4-F92E-140E-F35E-EA60ADDA6141}"/>
              </a:ext>
            </a:extLst>
          </p:cNvPr>
          <p:cNvPicPr>
            <a:picLocks noChangeAspect="1"/>
          </p:cNvPicPr>
          <p:nvPr/>
        </p:nvPicPr>
        <p:blipFill>
          <a:blip r:embed="rId2"/>
          <a:stretch>
            <a:fillRect/>
          </a:stretch>
        </p:blipFill>
        <p:spPr>
          <a:xfrm>
            <a:off x="2817020" y="1261230"/>
            <a:ext cx="6679882" cy="5130924"/>
          </a:xfrm>
          <a:prstGeom prst="rect">
            <a:avLst/>
          </a:prstGeom>
        </p:spPr>
      </p:pic>
    </p:spTree>
    <p:extLst>
      <p:ext uri="{BB962C8B-B14F-4D97-AF65-F5344CB8AC3E}">
        <p14:creationId xmlns:p14="http://schemas.microsoft.com/office/powerpoint/2010/main" val="16008986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Video and Audio Multimodal Fusion </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119</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A25A881A-4B39-65AF-3692-E2A1B187CD07}"/>
              </a:ext>
            </a:extLst>
          </p:cNvPr>
          <p:cNvPicPr>
            <a:picLocks noChangeAspect="1"/>
          </p:cNvPicPr>
          <p:nvPr/>
        </p:nvPicPr>
        <p:blipFill>
          <a:blip r:embed="rId2"/>
          <a:stretch>
            <a:fillRect/>
          </a:stretch>
        </p:blipFill>
        <p:spPr>
          <a:xfrm>
            <a:off x="155235" y="2144151"/>
            <a:ext cx="11881527" cy="3123866"/>
          </a:xfrm>
          <a:prstGeom prst="rect">
            <a:avLst/>
          </a:prstGeom>
        </p:spPr>
      </p:pic>
    </p:spTree>
    <p:extLst>
      <p:ext uri="{BB962C8B-B14F-4D97-AF65-F5344CB8AC3E}">
        <p14:creationId xmlns:p14="http://schemas.microsoft.com/office/powerpoint/2010/main" val="1193604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lstStyle/>
          <a:p>
            <a:r>
              <a:rPr lang="en-US" altLang="zh-TW" sz="12000" dirty="0">
                <a:solidFill>
                  <a:srgbClr val="C00000"/>
                </a:solidFill>
              </a:rPr>
              <a:t>Generative AI</a:t>
            </a:r>
            <a:br>
              <a:rPr lang="en-US" altLang="zh-TW" sz="12000" dirty="0">
                <a:solidFill>
                  <a:srgbClr val="C00000"/>
                </a:solidFill>
              </a:rPr>
            </a:br>
            <a:r>
              <a:rPr lang="en-US" altLang="zh-TW" sz="12000" dirty="0">
                <a:solidFill>
                  <a:srgbClr val="C00000"/>
                </a:solidFill>
              </a:rPr>
              <a:t>Gen AI</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12</a:t>
            </a:fld>
            <a:endParaRPr lang="zh-TW" altLang="en-US"/>
          </a:p>
        </p:txBody>
      </p:sp>
    </p:spTree>
    <p:extLst>
      <p:ext uri="{BB962C8B-B14F-4D97-AF65-F5344CB8AC3E}">
        <p14:creationId xmlns:p14="http://schemas.microsoft.com/office/powerpoint/2010/main" val="29823187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Visual and Textual Representation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120</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5" name="Picture 4">
            <a:extLst>
              <a:ext uri="{FF2B5EF4-FFF2-40B4-BE49-F238E27FC236}">
                <a16:creationId xmlns:a16="http://schemas.microsoft.com/office/drawing/2014/main" id="{2640D961-513F-15B0-73B7-1F8C5F322D9A}"/>
              </a:ext>
            </a:extLst>
          </p:cNvPr>
          <p:cNvPicPr>
            <a:picLocks noChangeAspect="1"/>
          </p:cNvPicPr>
          <p:nvPr/>
        </p:nvPicPr>
        <p:blipFill>
          <a:blip r:embed="rId2"/>
          <a:stretch>
            <a:fillRect/>
          </a:stretch>
        </p:blipFill>
        <p:spPr>
          <a:xfrm>
            <a:off x="1917866" y="1195495"/>
            <a:ext cx="8356265" cy="4965704"/>
          </a:xfrm>
          <a:prstGeom prst="rect">
            <a:avLst/>
          </a:prstGeom>
        </p:spPr>
      </p:pic>
    </p:spTree>
    <p:extLst>
      <p:ext uri="{BB962C8B-B14F-4D97-AF65-F5344CB8AC3E}">
        <p14:creationId xmlns:p14="http://schemas.microsoft.com/office/powerpoint/2010/main" val="20139249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7"/>
            <a:ext cx="10447606" cy="918996"/>
          </a:xfrm>
        </p:spPr>
        <p:txBody>
          <a:bodyPr>
            <a:noAutofit/>
          </a:bodyPr>
          <a:lstStyle/>
          <a:p>
            <a:r>
              <a:rPr lang="en-US" dirty="0"/>
              <a:t>Hybrid Multimodal Data Fusion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121</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7126A135-8C70-7EC2-5B11-0DA878C56C9B}"/>
              </a:ext>
            </a:extLst>
          </p:cNvPr>
          <p:cNvPicPr>
            <a:picLocks noChangeAspect="1"/>
          </p:cNvPicPr>
          <p:nvPr/>
        </p:nvPicPr>
        <p:blipFill>
          <a:blip r:embed="rId2"/>
          <a:stretch>
            <a:fillRect/>
          </a:stretch>
        </p:blipFill>
        <p:spPr>
          <a:xfrm>
            <a:off x="3410309" y="928990"/>
            <a:ext cx="5371382" cy="5528900"/>
          </a:xfrm>
          <a:prstGeom prst="rect">
            <a:avLst/>
          </a:prstGeom>
        </p:spPr>
      </p:pic>
      <p:sp>
        <p:nvSpPr>
          <p:cNvPr id="7" name="TextBox 6">
            <a:extLst>
              <a:ext uri="{FF2B5EF4-FFF2-40B4-BE49-F238E27FC236}">
                <a16:creationId xmlns:a16="http://schemas.microsoft.com/office/drawing/2014/main" id="{C0E5B78B-52EB-8F20-77A2-91F780D4C727}"/>
              </a:ext>
            </a:extLst>
          </p:cNvPr>
          <p:cNvSpPr txBox="1"/>
          <p:nvPr/>
        </p:nvSpPr>
        <p:spPr>
          <a:xfrm>
            <a:off x="1709847" y="1195495"/>
            <a:ext cx="1700462" cy="2246769"/>
          </a:xfrm>
          <a:prstGeom prst="rect">
            <a:avLst/>
          </a:prstGeom>
          <a:noFill/>
        </p:spPr>
        <p:txBody>
          <a:bodyPr wrap="square">
            <a:spAutoFit/>
          </a:bodyPr>
          <a:lstStyle/>
          <a:p>
            <a:r>
              <a:rPr lang="en-US" sz="2800" b="1" dirty="0">
                <a:solidFill>
                  <a:schemeClr val="accent1"/>
                </a:solidFill>
              </a:rPr>
              <a:t>Text</a:t>
            </a:r>
          </a:p>
          <a:p>
            <a:endParaRPr lang="en-US" sz="2800" b="1" dirty="0">
              <a:solidFill>
                <a:schemeClr val="accent1"/>
              </a:solidFill>
            </a:endParaRPr>
          </a:p>
          <a:p>
            <a:r>
              <a:rPr lang="en-US" sz="2800" b="1" dirty="0">
                <a:solidFill>
                  <a:schemeClr val="accent1"/>
                </a:solidFill>
              </a:rPr>
              <a:t>Audio</a:t>
            </a:r>
          </a:p>
          <a:p>
            <a:endParaRPr lang="en-US" sz="2800" b="1" dirty="0">
              <a:solidFill>
                <a:schemeClr val="accent1"/>
              </a:solidFill>
            </a:endParaRPr>
          </a:p>
          <a:p>
            <a:r>
              <a:rPr lang="en-US" sz="2800" b="1" dirty="0">
                <a:solidFill>
                  <a:schemeClr val="accent1"/>
                </a:solidFill>
              </a:rPr>
              <a:t>Image</a:t>
            </a:r>
          </a:p>
        </p:txBody>
      </p:sp>
      <p:sp>
        <p:nvSpPr>
          <p:cNvPr id="8" name="TextBox 7">
            <a:extLst>
              <a:ext uri="{FF2B5EF4-FFF2-40B4-BE49-F238E27FC236}">
                <a16:creationId xmlns:a16="http://schemas.microsoft.com/office/drawing/2014/main" id="{C88D8346-BE1B-CE5A-6675-5001F4822096}"/>
              </a:ext>
            </a:extLst>
          </p:cNvPr>
          <p:cNvSpPr txBox="1"/>
          <p:nvPr/>
        </p:nvSpPr>
        <p:spPr>
          <a:xfrm>
            <a:off x="1709847" y="3962758"/>
            <a:ext cx="1700462" cy="2246769"/>
          </a:xfrm>
          <a:prstGeom prst="rect">
            <a:avLst/>
          </a:prstGeom>
          <a:noFill/>
        </p:spPr>
        <p:txBody>
          <a:bodyPr wrap="square">
            <a:spAutoFit/>
          </a:bodyPr>
          <a:lstStyle/>
          <a:p>
            <a:r>
              <a:rPr lang="en-US" sz="2800" b="1" dirty="0"/>
              <a:t>Text</a:t>
            </a:r>
          </a:p>
          <a:p>
            <a:endParaRPr lang="en-US" sz="2800" b="1" dirty="0"/>
          </a:p>
          <a:p>
            <a:r>
              <a:rPr lang="en-US" sz="2800" b="1" dirty="0"/>
              <a:t>Speech</a:t>
            </a:r>
          </a:p>
          <a:p>
            <a:endParaRPr lang="en-US" sz="2800" b="1" dirty="0"/>
          </a:p>
          <a:p>
            <a:r>
              <a:rPr lang="en-US" sz="2800" b="1" dirty="0"/>
              <a:t>Video</a:t>
            </a:r>
          </a:p>
        </p:txBody>
      </p:sp>
    </p:spTree>
    <p:extLst>
      <p:ext uri="{BB962C8B-B14F-4D97-AF65-F5344CB8AC3E}">
        <p14:creationId xmlns:p14="http://schemas.microsoft.com/office/powerpoint/2010/main" val="42003219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926289"/>
          </a:xfrm>
        </p:spPr>
        <p:txBody>
          <a:bodyPr>
            <a:noAutofit/>
          </a:bodyPr>
          <a:lstStyle/>
          <a:p>
            <a:r>
              <a:rPr lang="en-US" dirty="0"/>
              <a:t>Multimodal Transfer Learning</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122</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1774AEB9-B908-04B1-A05F-2C05DC355C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5222" y="954425"/>
            <a:ext cx="5661554" cy="5503465"/>
          </a:xfrm>
          <a:prstGeom prst="rect">
            <a:avLst/>
          </a:prstGeom>
        </p:spPr>
      </p:pic>
    </p:spTree>
    <p:extLst>
      <p:ext uri="{BB962C8B-B14F-4D97-AF65-F5344CB8AC3E}">
        <p14:creationId xmlns:p14="http://schemas.microsoft.com/office/powerpoint/2010/main" val="13022505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a:t>CLIP: Learning Transferable Visual Models From Natural Language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123</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Radford, Alec, Jong </a:t>
            </a:r>
            <a:r>
              <a:rPr lang="en-US" sz="1000" dirty="0" err="1">
                <a:solidFill>
                  <a:schemeClr val="bg1">
                    <a:lumMod val="75000"/>
                  </a:schemeClr>
                </a:solidFill>
              </a:rPr>
              <a:t>Wook</a:t>
            </a:r>
            <a:r>
              <a:rPr lang="en-US" sz="1000" dirty="0">
                <a:solidFill>
                  <a:schemeClr val="bg1">
                    <a:lumMod val="75000"/>
                  </a:schemeClr>
                </a:solidFill>
              </a:rPr>
              <a:t> Kim, Chris </a:t>
            </a:r>
            <a:r>
              <a:rPr lang="en-US" sz="1000" dirty="0" err="1">
                <a:solidFill>
                  <a:schemeClr val="bg1">
                    <a:lumMod val="75000"/>
                  </a:schemeClr>
                </a:solidFill>
              </a:rPr>
              <a:t>Hallacy</a:t>
            </a:r>
            <a:r>
              <a:rPr lang="en-US" sz="1000" dirty="0">
                <a:solidFill>
                  <a:schemeClr val="bg1">
                    <a:lumMod val="75000"/>
                  </a:schemeClr>
                </a:solidFill>
              </a:rPr>
              <a:t>, Aditya Ramesh, Gabriel Goh, </a:t>
            </a:r>
            <a:r>
              <a:rPr lang="en-US" sz="1000" dirty="0" err="1">
                <a:solidFill>
                  <a:schemeClr val="bg1">
                    <a:lumMod val="75000"/>
                  </a:schemeClr>
                </a:solidFill>
              </a:rPr>
              <a:t>Sandhini</a:t>
            </a:r>
            <a:r>
              <a:rPr lang="en-US" sz="1000" dirty="0">
                <a:solidFill>
                  <a:schemeClr val="bg1">
                    <a:lumMod val="75000"/>
                  </a:schemeClr>
                </a:solidFill>
              </a:rPr>
              <a:t> Agarwal, Girish Sastry et al. (2021) "Learning transferable visual models from natural language supervision." In International Conference on Machine Learning, pp. 8748-8763. PMLR.</a:t>
            </a:r>
          </a:p>
        </p:txBody>
      </p:sp>
      <p:pic>
        <p:nvPicPr>
          <p:cNvPr id="5" name="Picture 4">
            <a:extLst>
              <a:ext uri="{FF2B5EF4-FFF2-40B4-BE49-F238E27FC236}">
                <a16:creationId xmlns:a16="http://schemas.microsoft.com/office/drawing/2014/main" id="{8EDEC82E-2738-C10D-C46F-D688D4849B60}"/>
              </a:ext>
            </a:extLst>
          </p:cNvPr>
          <p:cNvPicPr>
            <a:picLocks noChangeAspect="1"/>
          </p:cNvPicPr>
          <p:nvPr/>
        </p:nvPicPr>
        <p:blipFill>
          <a:blip r:embed="rId2"/>
          <a:stretch>
            <a:fillRect/>
          </a:stretch>
        </p:blipFill>
        <p:spPr>
          <a:xfrm>
            <a:off x="207512" y="1921083"/>
            <a:ext cx="11776973" cy="4290834"/>
          </a:xfrm>
          <a:prstGeom prst="rect">
            <a:avLst/>
          </a:prstGeom>
        </p:spPr>
      </p:pic>
    </p:spTree>
    <p:extLst>
      <p:ext uri="{BB962C8B-B14F-4D97-AF65-F5344CB8AC3E}">
        <p14:creationId xmlns:p14="http://schemas.microsoft.com/office/powerpoint/2010/main" val="22704044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err="1"/>
              <a:t>ViLT</a:t>
            </a:r>
            <a:r>
              <a:rPr lang="en-US" sz="4400" dirty="0"/>
              <a:t>: Vision-and-Language Transformer Without Convolution or Region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124</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Kim, </a:t>
            </a:r>
            <a:r>
              <a:rPr lang="en-US" sz="1000" dirty="0" err="1">
                <a:solidFill>
                  <a:schemeClr val="bg1">
                    <a:lumMod val="75000"/>
                  </a:schemeClr>
                </a:solidFill>
              </a:rPr>
              <a:t>Wonjae</a:t>
            </a:r>
            <a:r>
              <a:rPr lang="en-US" sz="1000" dirty="0">
                <a:solidFill>
                  <a:schemeClr val="bg1">
                    <a:lumMod val="75000"/>
                  </a:schemeClr>
                </a:solidFill>
              </a:rPr>
              <a:t>, </a:t>
            </a:r>
            <a:r>
              <a:rPr lang="en-US" sz="1000" dirty="0" err="1">
                <a:solidFill>
                  <a:schemeClr val="bg1">
                    <a:lumMod val="75000"/>
                  </a:schemeClr>
                </a:solidFill>
              </a:rPr>
              <a:t>Bokyung</a:t>
            </a:r>
            <a:r>
              <a:rPr lang="en-US" sz="1000" dirty="0">
                <a:solidFill>
                  <a:schemeClr val="bg1">
                    <a:lumMod val="75000"/>
                  </a:schemeClr>
                </a:solidFill>
              </a:rPr>
              <a:t> Son, and </a:t>
            </a:r>
            <a:r>
              <a:rPr lang="en-US" sz="1000" dirty="0" err="1">
                <a:solidFill>
                  <a:schemeClr val="bg1">
                    <a:lumMod val="75000"/>
                  </a:schemeClr>
                </a:solidFill>
              </a:rPr>
              <a:t>Ildoo</a:t>
            </a:r>
            <a:r>
              <a:rPr lang="en-US" sz="1000" dirty="0">
                <a:solidFill>
                  <a:schemeClr val="bg1">
                    <a:lumMod val="75000"/>
                  </a:schemeClr>
                </a:solidFill>
              </a:rPr>
              <a:t> Kim (2021). "</a:t>
            </a:r>
            <a:r>
              <a:rPr lang="en-US" sz="1000" dirty="0" err="1">
                <a:solidFill>
                  <a:schemeClr val="bg1">
                    <a:lumMod val="75000"/>
                  </a:schemeClr>
                </a:solidFill>
              </a:rPr>
              <a:t>Vilt</a:t>
            </a:r>
            <a:r>
              <a:rPr lang="en-US" sz="1000" dirty="0">
                <a:solidFill>
                  <a:schemeClr val="bg1">
                    <a:lumMod val="75000"/>
                  </a:schemeClr>
                </a:solidFill>
              </a:rPr>
              <a:t>: Vision-and-language transformer without convolution or region supervision." </a:t>
            </a:r>
            <a:br>
              <a:rPr lang="en-US" sz="1000" dirty="0">
                <a:solidFill>
                  <a:schemeClr val="bg1">
                    <a:lumMod val="75000"/>
                  </a:schemeClr>
                </a:solidFill>
              </a:rPr>
            </a:br>
            <a:r>
              <a:rPr lang="en-US" sz="1000" dirty="0">
                <a:solidFill>
                  <a:schemeClr val="bg1">
                    <a:lumMod val="75000"/>
                  </a:schemeClr>
                </a:solidFill>
              </a:rPr>
              <a:t>In International Conference on Machine Learning, pp. 5583-5594. PMLR.</a:t>
            </a:r>
          </a:p>
        </p:txBody>
      </p:sp>
      <p:pic>
        <p:nvPicPr>
          <p:cNvPr id="7" name="Picture 6">
            <a:extLst>
              <a:ext uri="{FF2B5EF4-FFF2-40B4-BE49-F238E27FC236}">
                <a16:creationId xmlns:a16="http://schemas.microsoft.com/office/drawing/2014/main" id="{DDC239B9-2565-58A6-5498-22ECF5800ED9}"/>
              </a:ext>
            </a:extLst>
          </p:cNvPr>
          <p:cNvPicPr>
            <a:picLocks noChangeAspect="1"/>
          </p:cNvPicPr>
          <p:nvPr/>
        </p:nvPicPr>
        <p:blipFill>
          <a:blip r:embed="rId2"/>
          <a:stretch>
            <a:fillRect/>
          </a:stretch>
        </p:blipFill>
        <p:spPr>
          <a:xfrm>
            <a:off x="106090" y="2240987"/>
            <a:ext cx="11979818" cy="3442319"/>
          </a:xfrm>
          <a:prstGeom prst="rect">
            <a:avLst/>
          </a:prstGeom>
        </p:spPr>
      </p:pic>
    </p:spTree>
    <p:extLst>
      <p:ext uri="{BB962C8B-B14F-4D97-AF65-F5344CB8AC3E}">
        <p14:creationId xmlns:p14="http://schemas.microsoft.com/office/powerpoint/2010/main" val="7421085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1136484"/>
          </a:xfrm>
        </p:spPr>
        <p:txBody>
          <a:bodyPr>
            <a:normAutofit fontScale="90000"/>
          </a:bodyPr>
          <a:lstStyle/>
          <a:p>
            <a:r>
              <a:rPr lang="en-US" dirty="0"/>
              <a:t>wav2vec 2.0: </a:t>
            </a:r>
            <a:br>
              <a:rPr lang="en-US" dirty="0"/>
            </a:br>
            <a:r>
              <a:rPr lang="en-US" sz="3300" dirty="0"/>
              <a:t>A framework for self-supervised learning of speech representations</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125</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Baevski</a:t>
            </a:r>
            <a:r>
              <a:rPr lang="en-US" sz="1000" dirty="0">
                <a:solidFill>
                  <a:schemeClr val="bg1">
                    <a:lumMod val="75000"/>
                  </a:schemeClr>
                </a:solidFill>
              </a:rPr>
              <a:t>, Alexei, </a:t>
            </a:r>
            <a:r>
              <a:rPr lang="en-US" sz="1000" dirty="0" err="1">
                <a:solidFill>
                  <a:schemeClr val="bg1">
                    <a:lumMod val="75000"/>
                  </a:schemeClr>
                </a:solidFill>
              </a:rPr>
              <a:t>Yuhao</a:t>
            </a:r>
            <a:r>
              <a:rPr lang="en-US" sz="1000" dirty="0">
                <a:solidFill>
                  <a:schemeClr val="bg1">
                    <a:lumMod val="75000"/>
                  </a:schemeClr>
                </a:solidFill>
              </a:rPr>
              <a:t> Zhou, Abdelrahman Mohamed, and Michael </a:t>
            </a:r>
            <a:r>
              <a:rPr lang="en-US" sz="1000" dirty="0" err="1">
                <a:solidFill>
                  <a:schemeClr val="bg1">
                    <a:lumMod val="75000"/>
                  </a:schemeClr>
                </a:solidFill>
              </a:rPr>
              <a:t>Auli</a:t>
            </a:r>
            <a:r>
              <a:rPr lang="en-US" sz="1000" dirty="0">
                <a:solidFill>
                  <a:schemeClr val="bg1">
                    <a:lumMod val="75000"/>
                  </a:schemeClr>
                </a:solidFill>
              </a:rPr>
              <a:t>. </a:t>
            </a:r>
            <a:br>
              <a:rPr lang="en-US" sz="1000" dirty="0">
                <a:solidFill>
                  <a:schemeClr val="bg1">
                    <a:lumMod val="75000"/>
                  </a:schemeClr>
                </a:solidFill>
              </a:rPr>
            </a:br>
            <a:r>
              <a:rPr lang="en-US" sz="1000" dirty="0">
                <a:solidFill>
                  <a:schemeClr val="bg1">
                    <a:lumMod val="75000"/>
                  </a:schemeClr>
                </a:solidFill>
              </a:rPr>
              <a:t>"wav2vec 2.0: A framework for self-supervised learning of speech representations." Advances in Neural Information Processing Systems 33 (2020): 12449-12460.</a:t>
            </a:r>
          </a:p>
        </p:txBody>
      </p:sp>
      <p:pic>
        <p:nvPicPr>
          <p:cNvPr id="9" name="Content Placeholder 8">
            <a:extLst>
              <a:ext uri="{FF2B5EF4-FFF2-40B4-BE49-F238E27FC236}">
                <a16:creationId xmlns:a16="http://schemas.microsoft.com/office/drawing/2014/main" id="{A3160C12-6EF0-BE7B-771E-2E8505018EAF}"/>
              </a:ext>
            </a:extLst>
          </p:cNvPr>
          <p:cNvPicPr>
            <a:picLocks noGrp="1" noChangeAspect="1"/>
          </p:cNvPicPr>
          <p:nvPr>
            <p:ph idx="1"/>
          </p:nvPr>
        </p:nvPicPr>
        <p:blipFill>
          <a:blip r:embed="rId2"/>
          <a:stretch>
            <a:fillRect/>
          </a:stretch>
        </p:blipFill>
        <p:spPr>
          <a:xfrm>
            <a:off x="1569959" y="1555538"/>
            <a:ext cx="9148333" cy="4708468"/>
          </a:xfrm>
        </p:spPr>
      </p:pic>
    </p:spTree>
    <p:extLst>
      <p:ext uri="{BB962C8B-B14F-4D97-AF65-F5344CB8AC3E}">
        <p14:creationId xmlns:p14="http://schemas.microsoft.com/office/powerpoint/2010/main" val="37776791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293915" y="60872"/>
            <a:ext cx="11604170" cy="948389"/>
          </a:xfrm>
        </p:spPr>
        <p:txBody>
          <a:bodyPr>
            <a:normAutofit fontScale="90000"/>
          </a:bodyPr>
          <a:lstStyle/>
          <a:p>
            <a:r>
              <a:rPr lang="en-US" sz="4400" dirty="0"/>
              <a:t>Whisper: </a:t>
            </a:r>
            <a:br>
              <a:rPr lang="en-US" sz="3300" dirty="0"/>
            </a:br>
            <a:r>
              <a:rPr lang="en-US" sz="3300" dirty="0"/>
              <a:t>Robust Speech Recognition via Large-Scale Weak Supervision</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126</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534389" y="6628390"/>
            <a:ext cx="10919674" cy="246221"/>
          </a:xfrm>
          <a:prstGeom prst="rect">
            <a:avLst/>
          </a:prstGeom>
          <a:noFill/>
        </p:spPr>
        <p:txBody>
          <a:bodyPr wrap="square">
            <a:spAutoFit/>
          </a:bodyPr>
          <a:lstStyle/>
          <a:p>
            <a:pPr algn="ctr"/>
            <a:r>
              <a:rPr lang="en-US" sz="1000" dirty="0">
                <a:solidFill>
                  <a:schemeClr val="bg1">
                    <a:lumMod val="75000"/>
                  </a:schemeClr>
                </a:solidFill>
              </a:rPr>
              <a:t>Source: Radford, Alec, Jong </a:t>
            </a:r>
            <a:r>
              <a:rPr lang="en-US" sz="1000" dirty="0" err="1">
                <a:solidFill>
                  <a:schemeClr val="bg1">
                    <a:lumMod val="75000"/>
                  </a:schemeClr>
                </a:solidFill>
              </a:rPr>
              <a:t>Wook</a:t>
            </a:r>
            <a:r>
              <a:rPr lang="en-US" sz="1000" dirty="0">
                <a:solidFill>
                  <a:schemeClr val="bg1">
                    <a:lumMod val="75000"/>
                  </a:schemeClr>
                </a:solidFill>
              </a:rPr>
              <a:t> Kim, Tao Xu, Greg Brockman, Christine </a:t>
            </a:r>
            <a:r>
              <a:rPr lang="en-US" sz="1000" dirty="0" err="1">
                <a:solidFill>
                  <a:schemeClr val="bg1">
                    <a:lumMod val="75000"/>
                  </a:schemeClr>
                </a:solidFill>
              </a:rPr>
              <a:t>McLeavey</a:t>
            </a:r>
            <a:r>
              <a:rPr lang="en-US" sz="1000" dirty="0">
                <a:solidFill>
                  <a:schemeClr val="bg1">
                    <a:lumMod val="75000"/>
                  </a:schemeClr>
                </a:solidFill>
              </a:rPr>
              <a:t>, and Ilya </a:t>
            </a:r>
            <a:r>
              <a:rPr lang="en-US" sz="1000" dirty="0" err="1">
                <a:solidFill>
                  <a:schemeClr val="bg1">
                    <a:lumMod val="75000"/>
                  </a:schemeClr>
                </a:solidFill>
              </a:rPr>
              <a:t>Sutskever</a:t>
            </a:r>
            <a:r>
              <a:rPr lang="en-US" sz="1000" dirty="0">
                <a:solidFill>
                  <a:schemeClr val="bg1">
                    <a:lumMod val="75000"/>
                  </a:schemeClr>
                </a:solidFill>
              </a:rPr>
              <a:t>. Robust speech recognition via large-scale weak supervision. Tech. Rep., Technical report, </a:t>
            </a:r>
            <a:r>
              <a:rPr lang="en-US" sz="1000" dirty="0" err="1">
                <a:solidFill>
                  <a:schemeClr val="bg1">
                    <a:lumMod val="75000"/>
                  </a:schemeClr>
                </a:solidFill>
              </a:rPr>
              <a:t>OpenAI</a:t>
            </a:r>
            <a:r>
              <a:rPr lang="en-US" sz="1000" dirty="0">
                <a:solidFill>
                  <a:schemeClr val="bg1">
                    <a:lumMod val="75000"/>
                  </a:schemeClr>
                </a:solidFill>
              </a:rPr>
              <a:t>, 2022.</a:t>
            </a:r>
          </a:p>
        </p:txBody>
      </p:sp>
      <p:pic>
        <p:nvPicPr>
          <p:cNvPr id="6" name="Picture 5">
            <a:extLst>
              <a:ext uri="{FF2B5EF4-FFF2-40B4-BE49-F238E27FC236}">
                <a16:creationId xmlns:a16="http://schemas.microsoft.com/office/drawing/2014/main" id="{0ACD7758-6159-BAFD-E5B4-0B7B594EC9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5829" y="1023117"/>
            <a:ext cx="7559117" cy="5658954"/>
          </a:xfrm>
          <a:prstGeom prst="rect">
            <a:avLst/>
          </a:prstGeom>
        </p:spPr>
      </p:pic>
    </p:spTree>
    <p:extLst>
      <p:ext uri="{BB962C8B-B14F-4D97-AF65-F5344CB8AC3E}">
        <p14:creationId xmlns:p14="http://schemas.microsoft.com/office/powerpoint/2010/main" val="25545343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56101"/>
            <a:ext cx="11222181" cy="1177116"/>
          </a:xfrm>
        </p:spPr>
        <p:txBody>
          <a:bodyPr>
            <a:normAutofit fontScale="90000"/>
          </a:bodyPr>
          <a:lstStyle/>
          <a:p>
            <a:r>
              <a:rPr lang="en-US" dirty="0"/>
              <a:t>Microsoft Azure </a:t>
            </a:r>
            <a:br>
              <a:rPr lang="en-US" dirty="0"/>
            </a:br>
            <a:r>
              <a:rPr lang="en-US" dirty="0"/>
              <a:t>Text to Speech (TTS)</a:t>
            </a:r>
            <a:endParaRPr lang="en-US" sz="29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127</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https://azure.microsoft.com/en-gb/products/cognitive-services/text-to-speech/</a:t>
            </a:r>
            <a:endParaRPr lang="en-US" sz="2000" dirty="0">
              <a:solidFill>
                <a:schemeClr val="bg1">
                  <a:lumMod val="75000"/>
                </a:schemeClr>
              </a:solidFill>
            </a:endParaRPr>
          </a:p>
        </p:txBody>
      </p:sp>
      <p:pic>
        <p:nvPicPr>
          <p:cNvPr id="3" name="Picture 2">
            <a:extLst>
              <a:ext uri="{FF2B5EF4-FFF2-40B4-BE49-F238E27FC236}">
                <a16:creationId xmlns:a16="http://schemas.microsoft.com/office/drawing/2014/main" id="{79EBF9B8-17A1-4251-35AA-D66276E3F4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527" y="1310542"/>
            <a:ext cx="10410889" cy="5210137"/>
          </a:xfrm>
          <a:prstGeom prst="rect">
            <a:avLst/>
          </a:prstGeom>
        </p:spPr>
      </p:pic>
    </p:spTree>
    <p:extLst>
      <p:ext uri="{BB962C8B-B14F-4D97-AF65-F5344CB8AC3E}">
        <p14:creationId xmlns:p14="http://schemas.microsoft.com/office/powerpoint/2010/main" val="14666488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128</a:t>
            </a:fld>
            <a:endParaRPr lang="en-US"/>
          </a:p>
        </p:txBody>
      </p:sp>
      <p:pic>
        <p:nvPicPr>
          <p:cNvPr id="6" name="Picture 5">
            <a:extLst>
              <a:ext uri="{FF2B5EF4-FFF2-40B4-BE49-F238E27FC236}">
                <a16:creationId xmlns:a16="http://schemas.microsoft.com/office/drawing/2014/main" id="{724EDD3B-FA6F-F948-B1A9-0C0567BAA6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4266" y="995184"/>
            <a:ext cx="11375880" cy="5678150"/>
          </a:xfrm>
          <a:prstGeom prst="rect">
            <a:avLst/>
          </a:prstGeom>
        </p:spPr>
      </p:pic>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a:t>
            </a:r>
          </a:p>
        </p:txBody>
      </p:sp>
      <p:sp>
        <p:nvSpPr>
          <p:cNvPr id="11" name="TextBox 10">
            <a:extLst>
              <a:ext uri="{FF2B5EF4-FFF2-40B4-BE49-F238E27FC236}">
                <a16:creationId xmlns:a16="http://schemas.microsoft.com/office/drawing/2014/main" id="{9793AD6C-28F2-7246-B0FA-FA565B6E7EF1}"/>
              </a:ext>
            </a:extLst>
          </p:cNvPr>
          <p:cNvSpPr txBox="1"/>
          <p:nvPr/>
        </p:nvSpPr>
        <p:spPr>
          <a:xfrm>
            <a:off x="2693551" y="6488668"/>
            <a:ext cx="6096000" cy="369332"/>
          </a:xfrm>
          <a:prstGeom prst="rect">
            <a:avLst/>
          </a:prstGeom>
          <a:noFill/>
        </p:spPr>
        <p:txBody>
          <a:bodyPr wrap="square">
            <a:spAutoFit/>
          </a:bodyPr>
          <a:lstStyle/>
          <a:p>
            <a:pPr algn="ctr"/>
            <a:r>
              <a:rPr lang="en-US" dirty="0">
                <a:hlinkClick r:id="rId3"/>
              </a:rPr>
              <a:t>https://huggingface.co/</a:t>
            </a:r>
            <a:endParaRPr lang="en-US" dirty="0"/>
          </a:p>
        </p:txBody>
      </p:sp>
    </p:spTree>
    <p:extLst>
      <p:ext uri="{BB962C8B-B14F-4D97-AF65-F5344CB8AC3E}">
        <p14:creationId xmlns:p14="http://schemas.microsoft.com/office/powerpoint/2010/main" val="21199869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56101"/>
            <a:ext cx="11222181" cy="1072031"/>
          </a:xfrm>
        </p:spPr>
        <p:txBody>
          <a:bodyPr>
            <a:normAutofit fontScale="90000"/>
          </a:bodyPr>
          <a:lstStyle/>
          <a:p>
            <a:r>
              <a:rPr lang="en-US" dirty="0"/>
              <a:t>BLOOM</a:t>
            </a:r>
            <a:br>
              <a:rPr lang="en-US" dirty="0"/>
            </a:br>
            <a:r>
              <a:rPr lang="en-US" sz="2900" dirty="0" err="1"/>
              <a:t>BigScience</a:t>
            </a:r>
            <a:r>
              <a:rPr lang="en-US" sz="2900" dirty="0"/>
              <a:t> Large Open-science Open-access Multilingual Language Model</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129</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https://huggingface.co/bigscience/bloom</a:t>
            </a:r>
            <a:endParaRPr lang="en-US" sz="2000" dirty="0">
              <a:solidFill>
                <a:schemeClr val="bg1">
                  <a:lumMod val="75000"/>
                </a:schemeClr>
              </a:solidFill>
            </a:endParaRPr>
          </a:p>
        </p:txBody>
      </p:sp>
      <p:pic>
        <p:nvPicPr>
          <p:cNvPr id="6" name="Picture 5">
            <a:extLst>
              <a:ext uri="{FF2B5EF4-FFF2-40B4-BE49-F238E27FC236}">
                <a16:creationId xmlns:a16="http://schemas.microsoft.com/office/drawing/2014/main" id="{E0D15ACA-4FE4-2F82-32F2-9B58F6FB80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348" y="1192848"/>
            <a:ext cx="11123222" cy="5287270"/>
          </a:xfrm>
          <a:prstGeom prst="rect">
            <a:avLst/>
          </a:prstGeom>
        </p:spPr>
      </p:pic>
    </p:spTree>
    <p:extLst>
      <p:ext uri="{BB962C8B-B14F-4D97-AF65-F5344CB8AC3E}">
        <p14:creationId xmlns:p14="http://schemas.microsoft.com/office/powerpoint/2010/main" val="74521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13</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3" name="Picture 2">
            <a:extLst>
              <a:ext uri="{FF2B5EF4-FFF2-40B4-BE49-F238E27FC236}">
                <a16:creationId xmlns:a16="http://schemas.microsoft.com/office/drawing/2014/main" id="{84EA1DEC-4783-B3DC-5E1C-F38E9F194F15}"/>
              </a:ext>
            </a:extLst>
          </p:cNvPr>
          <p:cNvPicPr>
            <a:picLocks noChangeAspect="1"/>
          </p:cNvPicPr>
          <p:nvPr/>
        </p:nvPicPr>
        <p:blipFill>
          <a:blip r:embed="rId2"/>
          <a:stretch>
            <a:fillRect/>
          </a:stretch>
        </p:blipFill>
        <p:spPr>
          <a:xfrm>
            <a:off x="264346" y="2862470"/>
            <a:ext cx="11663307" cy="3118367"/>
          </a:xfrm>
          <a:prstGeom prst="rect">
            <a:avLst/>
          </a:prstGeom>
        </p:spPr>
      </p:pic>
      <p:sp>
        <p:nvSpPr>
          <p:cNvPr id="9" name="Title 1">
            <a:extLst>
              <a:ext uri="{FF2B5EF4-FFF2-40B4-BE49-F238E27FC236}">
                <a16:creationId xmlns:a16="http://schemas.microsoft.com/office/drawing/2014/main" id="{15A3DC31-5293-EECE-05C8-82D2679C2CC8}"/>
              </a:ext>
            </a:extLst>
          </p:cNvPr>
          <p:cNvSpPr txBox="1">
            <a:spLocks/>
          </p:cNvSpPr>
          <p:nvPr/>
        </p:nvSpPr>
        <p:spPr>
          <a:xfrm>
            <a:off x="466234" y="75979"/>
            <a:ext cx="11222181" cy="2475004"/>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6000" dirty="0">
                <a:solidFill>
                  <a:srgbClr val="C00000"/>
                </a:solidFill>
              </a:rPr>
              <a:t>Generative AI (Gen AI)</a:t>
            </a:r>
            <a:br>
              <a:rPr lang="en-US" sz="6000" dirty="0">
                <a:solidFill>
                  <a:srgbClr val="C00000"/>
                </a:solidFill>
              </a:rPr>
            </a:br>
            <a:r>
              <a:rPr lang="en-US" dirty="0"/>
              <a:t>AI Generated Content (AIGC)</a:t>
            </a:r>
          </a:p>
          <a:p>
            <a:r>
              <a:rPr lang="en-US" dirty="0"/>
              <a:t>Image Generation</a:t>
            </a:r>
          </a:p>
        </p:txBody>
      </p:sp>
    </p:spTree>
    <p:extLst>
      <p:ext uri="{BB962C8B-B14F-4D97-AF65-F5344CB8AC3E}">
        <p14:creationId xmlns:p14="http://schemas.microsoft.com/office/powerpoint/2010/main" val="29233448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56101"/>
            <a:ext cx="11222181" cy="872785"/>
          </a:xfrm>
        </p:spPr>
        <p:txBody>
          <a:bodyPr>
            <a:normAutofit/>
          </a:bodyPr>
          <a:lstStyle/>
          <a:p>
            <a:r>
              <a:rPr lang="en-US" dirty="0" err="1"/>
              <a:t>OpenAI</a:t>
            </a:r>
            <a:r>
              <a:rPr lang="en-US" dirty="0"/>
              <a:t> Whisper</a:t>
            </a:r>
            <a:endParaRPr lang="en-US" sz="29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130</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https://huggingface.co/spaces/openai/whisper</a:t>
            </a:r>
            <a:endParaRPr lang="en-US" sz="2000" dirty="0">
              <a:solidFill>
                <a:schemeClr val="bg1">
                  <a:lumMod val="75000"/>
                </a:schemeClr>
              </a:solidFill>
            </a:endParaRPr>
          </a:p>
        </p:txBody>
      </p:sp>
      <p:pic>
        <p:nvPicPr>
          <p:cNvPr id="8" name="Picture 7">
            <a:extLst>
              <a:ext uri="{FF2B5EF4-FFF2-40B4-BE49-F238E27FC236}">
                <a16:creationId xmlns:a16="http://schemas.microsoft.com/office/drawing/2014/main" id="{11CCD813-1904-245A-B249-99712C328B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389" y="928886"/>
            <a:ext cx="11528240" cy="5550228"/>
          </a:xfrm>
          <a:prstGeom prst="rect">
            <a:avLst/>
          </a:prstGeom>
        </p:spPr>
      </p:pic>
    </p:spTree>
    <p:extLst>
      <p:ext uri="{BB962C8B-B14F-4D97-AF65-F5344CB8AC3E}">
        <p14:creationId xmlns:p14="http://schemas.microsoft.com/office/powerpoint/2010/main" val="21378130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228600" y="49376"/>
            <a:ext cx="11787187" cy="1325563"/>
          </a:xfrm>
        </p:spPr>
        <p:txBody>
          <a:bodyPr>
            <a:normAutofit fontScale="90000"/>
          </a:bodyPr>
          <a:lstStyle/>
          <a:p>
            <a:r>
              <a:rPr lang="en-US" dirty="0"/>
              <a:t>Computer vision in the metaverse </a:t>
            </a:r>
            <a:br>
              <a:rPr lang="en-US" dirty="0"/>
            </a:br>
            <a:r>
              <a:rPr lang="en-US" sz="2900" b="0" dirty="0"/>
              <a:t>with scene understanding, object detection, and human action/activity recognition</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131</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0EE1933D-21AD-7764-1BAA-946133DC912F}"/>
              </a:ext>
            </a:extLst>
          </p:cNvPr>
          <p:cNvPicPr>
            <a:picLocks noGrp="1" noChangeAspect="1"/>
          </p:cNvPicPr>
          <p:nvPr>
            <p:ph idx="1"/>
          </p:nvPr>
        </p:nvPicPr>
        <p:blipFill>
          <a:blip r:embed="rId2"/>
          <a:stretch>
            <a:fillRect/>
          </a:stretch>
        </p:blipFill>
        <p:spPr>
          <a:xfrm>
            <a:off x="2615802" y="1378816"/>
            <a:ext cx="6960393" cy="5017519"/>
          </a:xfrm>
        </p:spPr>
      </p:pic>
    </p:spTree>
    <p:extLst>
      <p:ext uri="{BB962C8B-B14F-4D97-AF65-F5344CB8AC3E}">
        <p14:creationId xmlns:p14="http://schemas.microsoft.com/office/powerpoint/2010/main" val="360717256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31138" y="56101"/>
            <a:ext cx="11775939" cy="1281713"/>
          </a:xfrm>
        </p:spPr>
        <p:txBody>
          <a:bodyPr>
            <a:normAutofit fontScale="90000"/>
          </a:bodyPr>
          <a:lstStyle/>
          <a:p>
            <a:r>
              <a:rPr lang="en-US" dirty="0"/>
              <a:t>DUALENC: A KG-to-Text Generation Model </a:t>
            </a:r>
            <a:br>
              <a:rPr lang="en-US" dirty="0"/>
            </a:br>
            <a:r>
              <a:rPr lang="en-US" dirty="0"/>
              <a:t>KG and Graph via Dual-encoding</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132</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3" name="Picture 2">
            <a:extLst>
              <a:ext uri="{FF2B5EF4-FFF2-40B4-BE49-F238E27FC236}">
                <a16:creationId xmlns:a16="http://schemas.microsoft.com/office/drawing/2014/main" id="{D35E43B3-DB9E-3C51-292F-93ED50605C40}"/>
              </a:ext>
            </a:extLst>
          </p:cNvPr>
          <p:cNvPicPr>
            <a:picLocks noChangeAspect="1"/>
          </p:cNvPicPr>
          <p:nvPr/>
        </p:nvPicPr>
        <p:blipFill>
          <a:blip r:embed="rId2"/>
          <a:stretch>
            <a:fillRect/>
          </a:stretch>
        </p:blipFill>
        <p:spPr>
          <a:xfrm>
            <a:off x="214459" y="1377570"/>
            <a:ext cx="11865819" cy="5103731"/>
          </a:xfrm>
          <a:prstGeom prst="rect">
            <a:avLst/>
          </a:prstGeom>
        </p:spPr>
      </p:pic>
    </p:spTree>
    <p:extLst>
      <p:ext uri="{BB962C8B-B14F-4D97-AF65-F5344CB8AC3E}">
        <p14:creationId xmlns:p14="http://schemas.microsoft.com/office/powerpoint/2010/main" val="1299822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31139" y="56101"/>
            <a:ext cx="4346806" cy="6345688"/>
          </a:xfrm>
        </p:spPr>
        <p:txBody>
          <a:bodyPr>
            <a:normAutofit/>
          </a:bodyPr>
          <a:lstStyle/>
          <a:p>
            <a:r>
              <a:rPr lang="en-US" dirty="0"/>
              <a:t>Generative AI</a:t>
            </a:r>
            <a:br>
              <a:rPr lang="en-US" dirty="0"/>
            </a:br>
            <a:r>
              <a:rPr lang="en-US" dirty="0"/>
              <a:t>Research Areas, </a:t>
            </a:r>
            <a:br>
              <a:rPr lang="en-US" dirty="0"/>
            </a:br>
            <a:r>
              <a:rPr lang="en-US" dirty="0"/>
              <a:t>Applications and </a:t>
            </a:r>
            <a:br>
              <a:rPr lang="en-US" dirty="0"/>
            </a:br>
            <a:r>
              <a:rPr lang="en-US" dirty="0"/>
              <a:t>Companies</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133</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6" name="Picture 5">
            <a:extLst>
              <a:ext uri="{FF2B5EF4-FFF2-40B4-BE49-F238E27FC236}">
                <a16:creationId xmlns:a16="http://schemas.microsoft.com/office/drawing/2014/main" id="{D12817F3-2DD5-4399-4CDE-2AD01CDD5D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6514" y="396134"/>
            <a:ext cx="7474348" cy="6025533"/>
          </a:xfrm>
          <a:prstGeom prst="rect">
            <a:avLst/>
          </a:prstGeom>
        </p:spPr>
      </p:pic>
    </p:spTree>
    <p:extLst>
      <p:ext uri="{BB962C8B-B14F-4D97-AF65-F5344CB8AC3E}">
        <p14:creationId xmlns:p14="http://schemas.microsoft.com/office/powerpoint/2010/main" val="30806723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31138" y="56101"/>
            <a:ext cx="11775939" cy="831665"/>
          </a:xfrm>
        </p:spPr>
        <p:txBody>
          <a:bodyPr>
            <a:normAutofit/>
          </a:bodyPr>
          <a:lstStyle/>
          <a:p>
            <a:r>
              <a:rPr lang="en-US" dirty="0"/>
              <a:t>Applications of Generative AI Models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134</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5" name="Picture 4">
            <a:extLst>
              <a:ext uri="{FF2B5EF4-FFF2-40B4-BE49-F238E27FC236}">
                <a16:creationId xmlns:a16="http://schemas.microsoft.com/office/drawing/2014/main" id="{4A13E7B7-261B-E276-E440-9F41C2AF98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9652" y="887766"/>
            <a:ext cx="8639287" cy="5594966"/>
          </a:xfrm>
          <a:prstGeom prst="rect">
            <a:avLst/>
          </a:prstGeom>
        </p:spPr>
      </p:pic>
    </p:spTree>
    <p:extLst>
      <p:ext uri="{BB962C8B-B14F-4D97-AF65-F5344CB8AC3E}">
        <p14:creationId xmlns:p14="http://schemas.microsoft.com/office/powerpoint/2010/main" val="25738760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a:xfrm>
            <a:off x="534389" y="135104"/>
            <a:ext cx="11222181" cy="1165059"/>
          </a:xfrm>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1300163"/>
            <a:ext cx="11222181" cy="5262081"/>
          </a:xfrm>
        </p:spPr>
        <p:txBody>
          <a:bodyPr>
            <a:noAutofit/>
          </a:bodyPr>
          <a:lstStyle/>
          <a:p>
            <a:pPr marL="0" indent="0">
              <a:spcAft>
                <a:spcPts val="600"/>
              </a:spcAft>
              <a:buNone/>
            </a:pPr>
            <a:r>
              <a:rPr lang="en-US" altLang="zh-TW" sz="3600" dirty="0"/>
              <a:t>1. </a:t>
            </a:r>
            <a:r>
              <a:rPr lang="zh-TW" altLang="en-US" sz="4000" dirty="0"/>
              <a:t>生成式</a:t>
            </a:r>
            <a:r>
              <a:rPr lang="en-US" sz="4000" dirty="0"/>
              <a:t>AI</a:t>
            </a:r>
            <a:r>
              <a:rPr lang="zh-TW" altLang="en-US" sz="4000" dirty="0"/>
              <a:t>的基本概念</a:t>
            </a:r>
            <a:endParaRPr lang="en-US" altLang="zh-TW" sz="4000" dirty="0"/>
          </a:p>
          <a:p>
            <a:pPr marL="0" indent="0">
              <a:spcAft>
                <a:spcPts val="600"/>
              </a:spcAft>
              <a:buNone/>
            </a:pPr>
            <a:r>
              <a:rPr lang="en-US" sz="3600" dirty="0"/>
              <a:t>     Basic Concepts of Generative AI</a:t>
            </a:r>
            <a:endParaRPr lang="zh-TW" altLang="en-US" sz="3600" dirty="0"/>
          </a:p>
          <a:p>
            <a:pPr marL="0" indent="0">
              <a:spcAft>
                <a:spcPts val="600"/>
              </a:spcAft>
              <a:buNone/>
            </a:pPr>
            <a:r>
              <a:rPr lang="en-US" altLang="zh-TW" sz="3600" dirty="0"/>
              <a:t>2. </a:t>
            </a:r>
            <a:r>
              <a:rPr lang="en-US" sz="4000" dirty="0" err="1"/>
              <a:t>ChatGPT</a:t>
            </a:r>
            <a:r>
              <a:rPr lang="zh-TW" altLang="en-US" sz="4000" dirty="0"/>
              <a:t>的基本原理和功能</a:t>
            </a:r>
            <a:endParaRPr lang="en-US" altLang="zh-TW" sz="4000" dirty="0"/>
          </a:p>
          <a:p>
            <a:pPr marL="0" indent="0">
              <a:spcAft>
                <a:spcPts val="600"/>
              </a:spcAft>
              <a:buNone/>
            </a:pPr>
            <a:r>
              <a:rPr lang="en-US" sz="3600" dirty="0"/>
              <a:t>     Basic Principles and Functions of </a:t>
            </a:r>
            <a:r>
              <a:rPr lang="en-US" sz="3600" dirty="0" err="1"/>
              <a:t>ChatGPT</a:t>
            </a:r>
            <a:endParaRPr lang="zh-TW" altLang="en-US" sz="3600" dirty="0"/>
          </a:p>
          <a:p>
            <a:pPr marL="0" indent="0">
              <a:spcAft>
                <a:spcPts val="600"/>
              </a:spcAft>
              <a:buNone/>
            </a:pPr>
            <a:r>
              <a:rPr lang="en-US" altLang="zh-TW" sz="3600" dirty="0"/>
              <a:t>3. </a:t>
            </a:r>
            <a:r>
              <a:rPr lang="zh-TW" altLang="en-US" sz="4000" dirty="0"/>
              <a:t>生成式</a:t>
            </a:r>
            <a:r>
              <a:rPr lang="en-US" sz="4000" dirty="0"/>
              <a:t>AI</a:t>
            </a:r>
            <a:r>
              <a:rPr lang="zh-TW" altLang="en-US" sz="4000" dirty="0"/>
              <a:t>在永續發展的應用</a:t>
            </a:r>
          </a:p>
          <a:p>
            <a:pPr marL="0" indent="0">
              <a:spcAft>
                <a:spcPts val="600"/>
              </a:spcAft>
              <a:buNone/>
            </a:pPr>
            <a:r>
              <a:rPr lang="en-US" sz="3600" dirty="0"/>
              <a:t>     Generative AI for ESG and Sustainable Development</a:t>
            </a:r>
          </a:p>
          <a:p>
            <a:pPr marL="0" indent="0">
              <a:spcAft>
                <a:spcPts val="600"/>
              </a:spcAft>
              <a:buNone/>
            </a:pPr>
            <a:r>
              <a:rPr lang="en-US" altLang="zh-TW" sz="3600" dirty="0">
                <a:solidFill>
                  <a:srgbClr val="C00000"/>
                </a:solidFill>
              </a:rPr>
              <a:t>4. </a:t>
            </a:r>
            <a:r>
              <a:rPr lang="en-US" sz="4000" dirty="0">
                <a:solidFill>
                  <a:srgbClr val="C00000"/>
                </a:solidFill>
              </a:rPr>
              <a:t>AI</a:t>
            </a:r>
            <a:r>
              <a:rPr lang="zh-TW" altLang="en-US" sz="4000" dirty="0">
                <a:solidFill>
                  <a:srgbClr val="C00000"/>
                </a:solidFill>
              </a:rPr>
              <a:t>在永續發展上的議題</a:t>
            </a:r>
            <a:endParaRPr lang="en-US" altLang="zh-TW" sz="4000" dirty="0">
              <a:solidFill>
                <a:srgbClr val="C00000"/>
              </a:solidFill>
            </a:endParaRPr>
          </a:p>
          <a:p>
            <a:pPr marL="0" indent="0">
              <a:spcAft>
                <a:spcPts val="600"/>
              </a:spcAft>
              <a:buNone/>
            </a:pPr>
            <a:r>
              <a:rPr lang="en-US" sz="3600" dirty="0">
                <a:solidFill>
                  <a:srgbClr val="C00000"/>
                </a:solidFill>
              </a:rPr>
              <a:t>     Issues of AI for Sustainable Development</a:t>
            </a:r>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135</a:t>
            </a:fld>
            <a:endParaRPr lang="en-US"/>
          </a:p>
        </p:txBody>
      </p:sp>
      <p:pic>
        <p:nvPicPr>
          <p:cNvPr id="5" name="Picture 4">
            <a:extLst>
              <a:ext uri="{FF2B5EF4-FFF2-40B4-BE49-F238E27FC236}">
                <a16:creationId xmlns:a16="http://schemas.microsoft.com/office/drawing/2014/main" id="{8BD682BC-32B4-00DE-A0F5-D825CEDEF5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D0045838-9B9B-15E2-700B-A106BB5D22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7" name="Picture 6">
            <a:extLst>
              <a:ext uri="{FF2B5EF4-FFF2-40B4-BE49-F238E27FC236}">
                <a16:creationId xmlns:a16="http://schemas.microsoft.com/office/drawing/2014/main" id="{DD3ED598-138C-42C7-70D7-0611B2A224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714" y="33215"/>
            <a:ext cx="935665" cy="842238"/>
          </a:xfrm>
          <a:prstGeom prst="rect">
            <a:avLst/>
          </a:prstGeom>
        </p:spPr>
      </p:pic>
      <p:pic>
        <p:nvPicPr>
          <p:cNvPr id="8" name="Picture 7">
            <a:extLst>
              <a:ext uri="{FF2B5EF4-FFF2-40B4-BE49-F238E27FC236}">
                <a16:creationId xmlns:a16="http://schemas.microsoft.com/office/drawing/2014/main" id="{DFB38169-3FFC-2C6A-46FC-0D0D3AF6B0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5985" y="59463"/>
            <a:ext cx="779477" cy="779477"/>
          </a:xfrm>
          <a:prstGeom prst="rect">
            <a:avLst/>
          </a:prstGeom>
        </p:spPr>
      </p:pic>
      <p:pic>
        <p:nvPicPr>
          <p:cNvPr id="9" name="Picture 8">
            <a:extLst>
              <a:ext uri="{FF2B5EF4-FFF2-40B4-BE49-F238E27FC236}">
                <a16:creationId xmlns:a16="http://schemas.microsoft.com/office/drawing/2014/main" id="{73C93430-17C0-025C-214C-A9E93F93BB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26979" y="1215440"/>
            <a:ext cx="964281" cy="964281"/>
          </a:xfrm>
          <a:prstGeom prst="rect">
            <a:avLst/>
          </a:prstGeom>
        </p:spPr>
      </p:pic>
    </p:spTree>
    <p:extLst>
      <p:ext uri="{BB962C8B-B14F-4D97-AF65-F5344CB8AC3E}">
        <p14:creationId xmlns:p14="http://schemas.microsoft.com/office/powerpoint/2010/main" val="3279589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350143" y="215430"/>
            <a:ext cx="11337031" cy="6346814"/>
          </a:xfrm>
        </p:spPr>
        <p:txBody>
          <a:bodyPr>
            <a:normAutofit/>
          </a:bodyPr>
          <a:lstStyle/>
          <a:p>
            <a:r>
              <a:rPr lang="en-US" altLang="zh-TW" sz="12000" dirty="0">
                <a:solidFill>
                  <a:srgbClr val="C00000"/>
                </a:solidFill>
                <a:ea typeface="Heiti TC Medium" pitchFamily="2" charset="-128"/>
                <a:cs typeface="Arial" panose="020B0604020202020204" pitchFamily="34" charset="0"/>
              </a:rPr>
              <a:t>AI for </a:t>
            </a:r>
            <a:br>
              <a:rPr lang="en-US" altLang="zh-TW" sz="12000" dirty="0">
                <a:solidFill>
                  <a:srgbClr val="C00000"/>
                </a:solidFill>
                <a:ea typeface="Heiti TC Medium" pitchFamily="2" charset="-128"/>
                <a:cs typeface="Arial" panose="020B0604020202020204" pitchFamily="34" charset="0"/>
              </a:rPr>
            </a:br>
            <a:r>
              <a:rPr lang="en-US" altLang="zh-TW" sz="12000" dirty="0">
                <a:solidFill>
                  <a:srgbClr val="C00000"/>
                </a:solidFill>
                <a:ea typeface="Heiti TC Medium" pitchFamily="2" charset="-128"/>
                <a:cs typeface="Arial" panose="020B0604020202020204" pitchFamily="34" charset="0"/>
              </a:rPr>
              <a:t>Sustainable Development</a:t>
            </a:r>
            <a:endParaRPr lang="en-US" sz="67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136</a:t>
            </a:fld>
            <a:endParaRPr lang="en-US"/>
          </a:p>
        </p:txBody>
      </p:sp>
    </p:spTree>
    <p:extLst>
      <p:ext uri="{BB962C8B-B14F-4D97-AF65-F5344CB8AC3E}">
        <p14:creationId xmlns:p14="http://schemas.microsoft.com/office/powerpoint/2010/main" val="37229307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2100263" y="215430"/>
            <a:ext cx="8715375" cy="6427140"/>
          </a:xfrm>
        </p:spPr>
        <p:txBody>
          <a:bodyPr>
            <a:normAutofit fontScale="90000"/>
          </a:bodyPr>
          <a:lstStyle/>
          <a:p>
            <a:pPr algn="l"/>
            <a:r>
              <a:rPr lang="en-US" altLang="zh-TW" sz="9600" dirty="0">
                <a:solidFill>
                  <a:srgbClr val="C00000"/>
                </a:solidFill>
                <a:ea typeface="Heiti TC Medium" pitchFamily="2" charset="-128"/>
                <a:cs typeface="Arial" panose="020B0604020202020204" pitchFamily="34" charset="0"/>
              </a:rPr>
              <a:t>ESG:</a:t>
            </a:r>
            <a:br>
              <a:rPr lang="en-US" altLang="zh-TW" sz="9600" dirty="0">
                <a:solidFill>
                  <a:srgbClr val="C00000"/>
                </a:solidFill>
                <a:ea typeface="Heiti TC Medium" pitchFamily="2" charset="-128"/>
                <a:cs typeface="Arial" panose="020B0604020202020204" pitchFamily="34" charset="0"/>
              </a:rPr>
            </a:br>
            <a:r>
              <a:rPr lang="en-US" altLang="zh-TW" sz="13300" dirty="0">
                <a:solidFill>
                  <a:srgbClr val="C00000"/>
                </a:solidFill>
                <a:ea typeface="Heiti TC Medium" pitchFamily="2" charset="-128"/>
                <a:cs typeface="Arial" panose="020B0604020202020204" pitchFamily="34" charset="0"/>
              </a:rPr>
              <a:t>E</a:t>
            </a:r>
            <a:r>
              <a:rPr lang="en-US" altLang="zh-TW" sz="9600" dirty="0">
                <a:solidFill>
                  <a:srgbClr val="C00000"/>
                </a:solidFill>
                <a:ea typeface="Heiti TC Medium" pitchFamily="2" charset="-128"/>
                <a:cs typeface="Arial" panose="020B0604020202020204" pitchFamily="34" charset="0"/>
              </a:rPr>
              <a:t>nvironmental</a:t>
            </a:r>
            <a:br>
              <a:rPr lang="en-US" altLang="zh-TW" sz="9600" dirty="0">
                <a:solidFill>
                  <a:srgbClr val="C00000"/>
                </a:solidFill>
                <a:ea typeface="Heiti TC Medium" pitchFamily="2" charset="-128"/>
                <a:cs typeface="Arial" panose="020B0604020202020204" pitchFamily="34" charset="0"/>
              </a:rPr>
            </a:br>
            <a:r>
              <a:rPr lang="en-US" altLang="zh-TW" sz="13300" dirty="0">
                <a:solidFill>
                  <a:srgbClr val="C00000"/>
                </a:solidFill>
                <a:ea typeface="Heiti TC Medium" pitchFamily="2" charset="-128"/>
                <a:cs typeface="Arial" panose="020B0604020202020204" pitchFamily="34" charset="0"/>
              </a:rPr>
              <a:t>S</a:t>
            </a:r>
            <a:r>
              <a:rPr lang="en-US" altLang="zh-TW" sz="9600" dirty="0">
                <a:solidFill>
                  <a:srgbClr val="C00000"/>
                </a:solidFill>
                <a:ea typeface="Heiti TC Medium" pitchFamily="2" charset="-128"/>
                <a:cs typeface="Arial" panose="020B0604020202020204" pitchFamily="34" charset="0"/>
              </a:rPr>
              <a:t>ocial</a:t>
            </a:r>
            <a:br>
              <a:rPr lang="en-US" altLang="zh-TW" sz="9600" dirty="0">
                <a:solidFill>
                  <a:srgbClr val="C00000"/>
                </a:solidFill>
                <a:ea typeface="Heiti TC Medium" pitchFamily="2" charset="-128"/>
                <a:cs typeface="Arial" panose="020B0604020202020204" pitchFamily="34" charset="0"/>
              </a:rPr>
            </a:br>
            <a:r>
              <a:rPr lang="en-US" altLang="zh-TW" sz="13300" dirty="0">
                <a:solidFill>
                  <a:srgbClr val="C00000"/>
                </a:solidFill>
                <a:ea typeface="Heiti TC Medium" pitchFamily="2" charset="-128"/>
                <a:cs typeface="Arial" panose="020B0604020202020204" pitchFamily="34" charset="0"/>
              </a:rPr>
              <a:t>G</a:t>
            </a:r>
            <a:r>
              <a:rPr lang="en-US" altLang="zh-TW" sz="9600" dirty="0">
                <a:solidFill>
                  <a:srgbClr val="C00000"/>
                </a:solidFill>
                <a:ea typeface="Heiti TC Medium" pitchFamily="2" charset="-128"/>
                <a:cs typeface="Arial" panose="020B0604020202020204" pitchFamily="34" charset="0"/>
              </a:rPr>
              <a:t>overnance</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137</a:t>
            </a:fld>
            <a:endParaRPr lang="en-US"/>
          </a:p>
        </p:txBody>
      </p:sp>
    </p:spTree>
    <p:extLst>
      <p:ext uri="{BB962C8B-B14F-4D97-AF65-F5344CB8AC3E}">
        <p14:creationId xmlns:p14="http://schemas.microsoft.com/office/powerpoint/2010/main" val="29541421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2185987" y="215430"/>
            <a:ext cx="9272587" cy="6427140"/>
          </a:xfrm>
        </p:spPr>
        <p:txBody>
          <a:bodyPr>
            <a:normAutofit fontScale="90000"/>
          </a:bodyPr>
          <a:lstStyle/>
          <a:p>
            <a:pPr algn="l"/>
            <a:r>
              <a:rPr lang="en-US" altLang="zh-TW" sz="9600" dirty="0">
                <a:solidFill>
                  <a:srgbClr val="C00000"/>
                </a:solidFill>
                <a:ea typeface="Heiti TC Medium" pitchFamily="2" charset="-128"/>
                <a:cs typeface="Arial" panose="020B0604020202020204" pitchFamily="34" charset="0"/>
              </a:rPr>
              <a:t>CSR:</a:t>
            </a:r>
            <a:br>
              <a:rPr lang="en-US" altLang="zh-TW" sz="9600" dirty="0">
                <a:solidFill>
                  <a:srgbClr val="C00000"/>
                </a:solidFill>
                <a:ea typeface="Heiti TC Medium" pitchFamily="2" charset="-128"/>
                <a:cs typeface="Arial" panose="020B0604020202020204" pitchFamily="34" charset="0"/>
              </a:rPr>
            </a:br>
            <a:r>
              <a:rPr lang="en-US" altLang="zh-TW" sz="10700" dirty="0">
                <a:solidFill>
                  <a:srgbClr val="C00000"/>
                </a:solidFill>
                <a:ea typeface="Heiti TC Medium" pitchFamily="2" charset="-128"/>
                <a:cs typeface="Arial" panose="020B0604020202020204" pitchFamily="34" charset="0"/>
              </a:rPr>
              <a:t>Corporate</a:t>
            </a:r>
            <a:br>
              <a:rPr lang="en-US" altLang="zh-TW" sz="10700" dirty="0">
                <a:solidFill>
                  <a:srgbClr val="C00000"/>
                </a:solidFill>
                <a:ea typeface="Heiti TC Medium" pitchFamily="2" charset="-128"/>
                <a:cs typeface="Arial" panose="020B0604020202020204" pitchFamily="34" charset="0"/>
              </a:rPr>
            </a:br>
            <a:r>
              <a:rPr lang="en-US" altLang="zh-TW" sz="10700" dirty="0">
                <a:solidFill>
                  <a:srgbClr val="C00000"/>
                </a:solidFill>
                <a:ea typeface="Heiti TC Medium" pitchFamily="2" charset="-128"/>
                <a:cs typeface="Arial" panose="020B0604020202020204" pitchFamily="34" charset="0"/>
              </a:rPr>
              <a:t>Social</a:t>
            </a:r>
            <a:br>
              <a:rPr lang="en-US" altLang="zh-TW" sz="10700" dirty="0">
                <a:solidFill>
                  <a:srgbClr val="C00000"/>
                </a:solidFill>
                <a:ea typeface="Heiti TC Medium" pitchFamily="2" charset="-128"/>
                <a:cs typeface="Arial" panose="020B0604020202020204" pitchFamily="34" charset="0"/>
              </a:rPr>
            </a:br>
            <a:r>
              <a:rPr lang="en-US" altLang="zh-TW" sz="10700" dirty="0">
                <a:solidFill>
                  <a:srgbClr val="C00000"/>
                </a:solidFill>
                <a:ea typeface="Heiti TC Medium" pitchFamily="2" charset="-128"/>
                <a:cs typeface="Arial" panose="020B0604020202020204" pitchFamily="34" charset="0"/>
              </a:rPr>
              <a:t>Responsibility</a:t>
            </a:r>
            <a:endParaRPr lang="en-US" sz="107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138</a:t>
            </a:fld>
            <a:endParaRPr lang="en-US"/>
          </a:p>
        </p:txBody>
      </p:sp>
    </p:spTree>
    <p:extLst>
      <p:ext uri="{BB962C8B-B14F-4D97-AF65-F5344CB8AC3E}">
        <p14:creationId xmlns:p14="http://schemas.microsoft.com/office/powerpoint/2010/main" val="20413656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47EA-AB93-0538-7669-8FCC536CE66B}"/>
              </a:ext>
            </a:extLst>
          </p:cNvPr>
          <p:cNvSpPr>
            <a:spLocks noGrp="1"/>
          </p:cNvSpPr>
          <p:nvPr>
            <p:ph type="title"/>
          </p:nvPr>
        </p:nvSpPr>
        <p:spPr>
          <a:xfrm>
            <a:off x="534389" y="135104"/>
            <a:ext cx="11222181" cy="764995"/>
          </a:xfrm>
        </p:spPr>
        <p:txBody>
          <a:bodyPr>
            <a:normAutofit fontScale="90000"/>
          </a:bodyPr>
          <a:lstStyle/>
          <a:p>
            <a:r>
              <a:rPr lang="en-US" dirty="0"/>
              <a:t>ESG to 17 SDGs</a:t>
            </a:r>
          </a:p>
        </p:txBody>
      </p:sp>
      <p:sp>
        <p:nvSpPr>
          <p:cNvPr id="4" name="Slide Number Placeholder 3">
            <a:extLst>
              <a:ext uri="{FF2B5EF4-FFF2-40B4-BE49-F238E27FC236}">
                <a16:creationId xmlns:a16="http://schemas.microsoft.com/office/drawing/2014/main" id="{700DE21A-8676-42A2-5B3F-F3A8BD87F90E}"/>
              </a:ext>
            </a:extLst>
          </p:cNvPr>
          <p:cNvSpPr>
            <a:spLocks noGrp="1"/>
          </p:cNvSpPr>
          <p:nvPr>
            <p:ph type="sldNum" sz="quarter" idx="12"/>
          </p:nvPr>
        </p:nvSpPr>
        <p:spPr/>
        <p:txBody>
          <a:bodyPr/>
          <a:lstStyle/>
          <a:p>
            <a:fld id="{5D6FF71F-CF6A-4C46-8F9B-61D49EEA70E3}" type="slidenum">
              <a:rPr lang="en-US" smtClean="0"/>
              <a:t>139</a:t>
            </a:fld>
            <a:endParaRPr lang="en-US"/>
          </a:p>
        </p:txBody>
      </p:sp>
      <p:pic>
        <p:nvPicPr>
          <p:cNvPr id="5" name="Picture 4">
            <a:extLst>
              <a:ext uri="{FF2B5EF4-FFF2-40B4-BE49-F238E27FC236}">
                <a16:creationId xmlns:a16="http://schemas.microsoft.com/office/drawing/2014/main" id="{637B1A3A-8EC5-3119-DD07-8B44FC1F8A9B}"/>
              </a:ext>
            </a:extLst>
          </p:cNvPr>
          <p:cNvPicPr>
            <a:picLocks noChangeAspect="1"/>
          </p:cNvPicPr>
          <p:nvPr/>
        </p:nvPicPr>
        <p:blipFill>
          <a:blip r:embed="rId2"/>
          <a:stretch>
            <a:fillRect/>
          </a:stretch>
        </p:blipFill>
        <p:spPr>
          <a:xfrm>
            <a:off x="534389" y="900099"/>
            <a:ext cx="10903038" cy="5662145"/>
          </a:xfrm>
          <a:prstGeom prst="rect">
            <a:avLst/>
          </a:prstGeom>
        </p:spPr>
      </p:pic>
      <p:sp>
        <p:nvSpPr>
          <p:cNvPr id="7" name="TextBox 6">
            <a:extLst>
              <a:ext uri="{FF2B5EF4-FFF2-40B4-BE49-F238E27FC236}">
                <a16:creationId xmlns:a16="http://schemas.microsoft.com/office/drawing/2014/main" id="{CD9FB8BA-9C33-8A9E-62CB-131437D76C4B}"/>
              </a:ext>
            </a:extLst>
          </p:cNvPr>
          <p:cNvSpPr txBox="1"/>
          <p:nvPr/>
        </p:nvSpPr>
        <p:spPr>
          <a:xfrm>
            <a:off x="920118" y="6591251"/>
            <a:ext cx="10450722" cy="276999"/>
          </a:xfrm>
          <a:prstGeom prst="rect">
            <a:avLst/>
          </a:prstGeom>
          <a:noFill/>
        </p:spPr>
        <p:txBody>
          <a:bodyPr wrap="square">
            <a:spAutoFit/>
          </a:bodyPr>
          <a:lstStyle/>
          <a:p>
            <a:pPr algn="ctr"/>
            <a:r>
              <a:rPr lang="en-US" sz="1200" dirty="0">
                <a:solidFill>
                  <a:schemeClr val="bg1">
                    <a:lumMod val="65000"/>
                  </a:schemeClr>
                </a:solidFill>
              </a:rPr>
              <a:t>Source: Henrik </a:t>
            </a:r>
            <a:r>
              <a:rPr lang="en-US" sz="1200" dirty="0" err="1">
                <a:solidFill>
                  <a:schemeClr val="bg1">
                    <a:lumMod val="65000"/>
                  </a:schemeClr>
                </a:solidFill>
              </a:rPr>
              <a:t>Skaug</a:t>
            </a:r>
            <a:r>
              <a:rPr lang="en-US" sz="1200" dirty="0">
                <a:solidFill>
                  <a:schemeClr val="bg1">
                    <a:lumMod val="65000"/>
                  </a:schemeClr>
                </a:solidFill>
              </a:rPr>
              <a:t> </a:t>
            </a:r>
            <a:r>
              <a:rPr lang="en-US" sz="1200" dirty="0" err="1">
                <a:solidFill>
                  <a:schemeClr val="bg1">
                    <a:lumMod val="65000"/>
                  </a:schemeClr>
                </a:solidFill>
              </a:rPr>
              <a:t>Sætra</a:t>
            </a:r>
            <a:r>
              <a:rPr lang="en-US" sz="1200" dirty="0">
                <a:solidFill>
                  <a:schemeClr val="bg1">
                    <a:lumMod val="65000"/>
                  </a:schemeClr>
                </a:solidFill>
              </a:rPr>
              <a:t> (2021) "A Framework for Evaluating and Disclosing the ESG Related Impacts of AI with the SDGs." Sustainability 13, no. 15 (2021): 8503.</a:t>
            </a:r>
          </a:p>
        </p:txBody>
      </p:sp>
    </p:spTree>
    <p:extLst>
      <p:ext uri="{BB962C8B-B14F-4D97-AF65-F5344CB8AC3E}">
        <p14:creationId xmlns:p14="http://schemas.microsoft.com/office/powerpoint/2010/main" val="540457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4"/>
            <a:ext cx="11222181" cy="1464709"/>
          </a:xfrm>
        </p:spPr>
        <p:txBody>
          <a:bodyPr>
            <a:normAutofit fontScale="90000"/>
          </a:bodyPr>
          <a:lstStyle/>
          <a:p>
            <a:r>
              <a:rPr lang="en-US" sz="6000" dirty="0">
                <a:solidFill>
                  <a:srgbClr val="C00000"/>
                </a:solidFill>
              </a:rPr>
              <a:t>Generative AI (Gen AI)</a:t>
            </a:r>
            <a:br>
              <a:rPr lang="en-US" sz="6000" dirty="0">
                <a:solidFill>
                  <a:srgbClr val="C00000"/>
                </a:solidFill>
              </a:rPr>
            </a:br>
            <a:r>
              <a:rPr lang="en-US" dirty="0"/>
              <a:t>AI Generated Content (AIGC)</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14</a:t>
            </a:fld>
            <a:endParaRPr lang="en-US"/>
          </a:p>
        </p:txBody>
      </p:sp>
      <p:pic>
        <p:nvPicPr>
          <p:cNvPr id="5" name="Picture 4">
            <a:extLst>
              <a:ext uri="{FF2B5EF4-FFF2-40B4-BE49-F238E27FC236}">
                <a16:creationId xmlns:a16="http://schemas.microsoft.com/office/drawing/2014/main" id="{011CD1F7-1AB6-6BEE-6FD8-326AAD8CD368}"/>
              </a:ext>
            </a:extLst>
          </p:cNvPr>
          <p:cNvPicPr>
            <a:picLocks noChangeAspect="1"/>
          </p:cNvPicPr>
          <p:nvPr/>
        </p:nvPicPr>
        <p:blipFill>
          <a:blip r:embed="rId2"/>
          <a:stretch>
            <a:fillRect/>
          </a:stretch>
        </p:blipFill>
        <p:spPr>
          <a:xfrm>
            <a:off x="145082" y="1639570"/>
            <a:ext cx="11981348" cy="4654518"/>
          </a:xfrm>
          <a:prstGeom prst="rect">
            <a:avLst/>
          </a:prstGeom>
        </p:spPr>
      </p:pic>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spTree>
    <p:extLst>
      <p:ext uri="{BB962C8B-B14F-4D97-AF65-F5344CB8AC3E}">
        <p14:creationId xmlns:p14="http://schemas.microsoft.com/office/powerpoint/2010/main" val="36518486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9E2C-0578-1629-4EA8-755E02C9941A}"/>
              </a:ext>
            </a:extLst>
          </p:cNvPr>
          <p:cNvSpPr>
            <a:spLocks noGrp="1"/>
          </p:cNvSpPr>
          <p:nvPr>
            <p:ph type="title"/>
          </p:nvPr>
        </p:nvSpPr>
        <p:spPr>
          <a:xfrm>
            <a:off x="534389" y="135105"/>
            <a:ext cx="11222181" cy="805800"/>
          </a:xfrm>
        </p:spPr>
        <p:txBody>
          <a:bodyPr>
            <a:noAutofit/>
          </a:bodyPr>
          <a:lstStyle/>
          <a:p>
            <a:r>
              <a:rPr lang="en-US" sz="5400" dirty="0"/>
              <a:t>ESG to 17 SDGs</a:t>
            </a:r>
          </a:p>
        </p:txBody>
      </p:sp>
      <p:pic>
        <p:nvPicPr>
          <p:cNvPr id="6" name="Content Placeholder 5">
            <a:extLst>
              <a:ext uri="{FF2B5EF4-FFF2-40B4-BE49-F238E27FC236}">
                <a16:creationId xmlns:a16="http://schemas.microsoft.com/office/drawing/2014/main" id="{48C6A1C1-138F-BBD3-1A8E-3B172AB1B485}"/>
              </a:ext>
            </a:extLst>
          </p:cNvPr>
          <p:cNvPicPr>
            <a:picLocks noGrp="1" noChangeAspect="1"/>
          </p:cNvPicPr>
          <p:nvPr>
            <p:ph idx="1"/>
          </p:nvPr>
        </p:nvPicPr>
        <p:blipFill>
          <a:blip r:embed="rId2"/>
          <a:stretch>
            <a:fillRect/>
          </a:stretch>
        </p:blipFill>
        <p:spPr>
          <a:xfrm>
            <a:off x="1102928" y="940905"/>
            <a:ext cx="9986143" cy="5621339"/>
          </a:xfrm>
        </p:spPr>
      </p:pic>
      <p:sp>
        <p:nvSpPr>
          <p:cNvPr id="4" name="Slide Number Placeholder 3">
            <a:extLst>
              <a:ext uri="{FF2B5EF4-FFF2-40B4-BE49-F238E27FC236}">
                <a16:creationId xmlns:a16="http://schemas.microsoft.com/office/drawing/2014/main" id="{8DCD2E36-C8AA-6546-DD58-EC64715F1565}"/>
              </a:ext>
            </a:extLst>
          </p:cNvPr>
          <p:cNvSpPr>
            <a:spLocks noGrp="1"/>
          </p:cNvSpPr>
          <p:nvPr>
            <p:ph type="sldNum" sz="quarter" idx="12"/>
          </p:nvPr>
        </p:nvSpPr>
        <p:spPr/>
        <p:txBody>
          <a:bodyPr/>
          <a:lstStyle/>
          <a:p>
            <a:fld id="{5D6FF71F-CF6A-4C46-8F9B-61D49EEA70E3}" type="slidenum">
              <a:rPr lang="en-US" smtClean="0"/>
              <a:t>140</a:t>
            </a:fld>
            <a:endParaRPr lang="en-US"/>
          </a:p>
        </p:txBody>
      </p:sp>
      <p:sp>
        <p:nvSpPr>
          <p:cNvPr id="8" name="TextBox 7">
            <a:extLst>
              <a:ext uri="{FF2B5EF4-FFF2-40B4-BE49-F238E27FC236}">
                <a16:creationId xmlns:a16="http://schemas.microsoft.com/office/drawing/2014/main" id="{E4EF6B54-B2B2-F17F-33BF-65A460D7E20B}"/>
              </a:ext>
            </a:extLst>
          </p:cNvPr>
          <p:cNvSpPr txBox="1"/>
          <p:nvPr/>
        </p:nvSpPr>
        <p:spPr>
          <a:xfrm>
            <a:off x="3047999" y="6584395"/>
            <a:ext cx="6096000"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3"/>
              </a:rPr>
              <a:t>https://sustainometric.com/esg-to-sdgs-connected-paths-to-a-sustainable-future/</a:t>
            </a:r>
            <a:endParaRPr lang="en-US" sz="1200" dirty="0">
              <a:solidFill>
                <a:schemeClr val="bg1">
                  <a:lumMod val="65000"/>
                </a:schemeClr>
              </a:solidFill>
            </a:endParaRPr>
          </a:p>
        </p:txBody>
      </p:sp>
    </p:spTree>
    <p:extLst>
      <p:ext uri="{BB962C8B-B14F-4D97-AF65-F5344CB8AC3E}">
        <p14:creationId xmlns:p14="http://schemas.microsoft.com/office/powerpoint/2010/main" val="374678468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350143" y="215430"/>
            <a:ext cx="11337031" cy="5999633"/>
          </a:xfrm>
        </p:spPr>
        <p:txBody>
          <a:bodyPr>
            <a:normAutofit/>
          </a:bodyPr>
          <a:lstStyle/>
          <a:p>
            <a:r>
              <a:rPr lang="en-US" altLang="zh-TW" sz="12000" dirty="0">
                <a:solidFill>
                  <a:srgbClr val="C00000"/>
                </a:solidFill>
                <a:ea typeface="Heiti TC Medium" pitchFamily="2" charset="-128"/>
                <a:cs typeface="Arial" panose="020B0604020202020204" pitchFamily="34" charset="0"/>
              </a:rPr>
              <a:t>AI </a:t>
            </a:r>
            <a:br>
              <a:rPr lang="en-US" altLang="zh-TW" sz="12000" dirty="0">
                <a:solidFill>
                  <a:srgbClr val="C00000"/>
                </a:solidFill>
                <a:ea typeface="Heiti TC Medium" pitchFamily="2" charset="-128"/>
                <a:cs typeface="Arial" panose="020B0604020202020204" pitchFamily="34" charset="0"/>
              </a:rPr>
            </a:br>
            <a:r>
              <a:rPr lang="en-US" altLang="zh-TW" sz="12000" dirty="0">
                <a:solidFill>
                  <a:srgbClr val="C00000"/>
                </a:solidFill>
                <a:ea typeface="Heiti TC Medium" pitchFamily="2" charset="-128"/>
                <a:cs typeface="Arial" panose="020B0604020202020204" pitchFamily="34" charset="0"/>
              </a:rPr>
              <a:t>for </a:t>
            </a:r>
            <a:br>
              <a:rPr lang="en-US" altLang="zh-TW" sz="12000" dirty="0">
                <a:solidFill>
                  <a:srgbClr val="C00000"/>
                </a:solidFill>
                <a:ea typeface="Heiti TC Medium" pitchFamily="2" charset="-128"/>
                <a:cs typeface="Arial" panose="020B0604020202020204" pitchFamily="34" charset="0"/>
              </a:rPr>
            </a:br>
            <a:r>
              <a:rPr lang="en-US" altLang="zh-TW" sz="12000" dirty="0">
                <a:solidFill>
                  <a:srgbClr val="C00000"/>
                </a:solidFill>
                <a:ea typeface="Heiti TC Medium" pitchFamily="2" charset="-128"/>
                <a:cs typeface="Arial" panose="020B0604020202020204" pitchFamily="34" charset="0"/>
              </a:rPr>
              <a:t>Sustainability</a:t>
            </a:r>
            <a:endParaRPr lang="en-US" sz="120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141</a:t>
            </a:fld>
            <a:endParaRPr lang="en-US"/>
          </a:p>
        </p:txBody>
      </p:sp>
    </p:spTree>
    <p:extLst>
      <p:ext uri="{BB962C8B-B14F-4D97-AF65-F5344CB8AC3E}">
        <p14:creationId xmlns:p14="http://schemas.microsoft.com/office/powerpoint/2010/main" val="14932819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a:xfrm>
            <a:off x="534389" y="135104"/>
            <a:ext cx="11222181" cy="812791"/>
          </a:xfrm>
        </p:spPr>
        <p:txBody>
          <a:bodyPr>
            <a:noAutofit/>
          </a:bodyPr>
          <a:lstStyle/>
          <a:p>
            <a:r>
              <a:rPr lang="en-US" sz="3600" dirty="0"/>
              <a:t>AI and Sustainability Development Goals (SDGs)</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142</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843121" y="6383146"/>
            <a:ext cx="10604715" cy="461665"/>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Schoormann</a:t>
            </a:r>
            <a:r>
              <a:rPr lang="en-US" sz="1200" dirty="0">
                <a:solidFill>
                  <a:schemeClr val="bg1">
                    <a:lumMod val="75000"/>
                  </a:schemeClr>
                </a:solidFill>
              </a:rPr>
              <a:t>, T., Strobel, G., </a:t>
            </a:r>
            <a:r>
              <a:rPr lang="en-US" sz="1200" dirty="0" err="1">
                <a:solidFill>
                  <a:schemeClr val="bg1">
                    <a:lumMod val="75000"/>
                  </a:schemeClr>
                </a:solidFill>
              </a:rPr>
              <a:t>Möller</a:t>
            </a:r>
            <a:r>
              <a:rPr lang="en-US" sz="1200" dirty="0">
                <a:solidFill>
                  <a:schemeClr val="bg1">
                    <a:lumMod val="75000"/>
                  </a:schemeClr>
                </a:solidFill>
              </a:rPr>
              <a:t>, F., Petrik, D., &amp; </a:t>
            </a:r>
            <a:r>
              <a:rPr lang="en-US" sz="1200" dirty="0" err="1">
                <a:solidFill>
                  <a:schemeClr val="bg1">
                    <a:lumMod val="75000"/>
                  </a:schemeClr>
                </a:solidFill>
              </a:rPr>
              <a:t>Zschech</a:t>
            </a:r>
            <a:r>
              <a:rPr lang="en-US" sz="1200" dirty="0">
                <a:solidFill>
                  <a:schemeClr val="bg1">
                    <a:lumMod val="75000"/>
                  </a:schemeClr>
                </a:solidFill>
              </a:rPr>
              <a:t>, P. (2023). </a:t>
            </a:r>
            <a:br>
              <a:rPr lang="en-US" sz="1200" dirty="0">
                <a:solidFill>
                  <a:schemeClr val="bg1">
                    <a:lumMod val="75000"/>
                  </a:schemeClr>
                </a:solidFill>
              </a:rPr>
            </a:br>
            <a:r>
              <a:rPr lang="en-US" sz="1200" dirty="0">
                <a:solidFill>
                  <a:schemeClr val="bg1">
                    <a:lumMod val="75000"/>
                  </a:schemeClr>
                </a:solidFill>
              </a:rPr>
              <a:t>Artificial Intelligence for Sustainability—A Systematic Review of Information Systems Literature. Communications of the Association for Information Systems, 52(1), 8.</a:t>
            </a:r>
          </a:p>
        </p:txBody>
      </p:sp>
      <p:pic>
        <p:nvPicPr>
          <p:cNvPr id="8" name="Content Placeholder 7">
            <a:extLst>
              <a:ext uri="{FF2B5EF4-FFF2-40B4-BE49-F238E27FC236}">
                <a16:creationId xmlns:a16="http://schemas.microsoft.com/office/drawing/2014/main" id="{5F927896-39AD-D634-D3C9-F86DD326CDC4}"/>
              </a:ext>
            </a:extLst>
          </p:cNvPr>
          <p:cNvPicPr>
            <a:picLocks noGrp="1" noChangeAspect="1"/>
          </p:cNvPicPr>
          <p:nvPr>
            <p:ph idx="1"/>
          </p:nvPr>
        </p:nvPicPr>
        <p:blipFill>
          <a:blip r:embed="rId3"/>
          <a:stretch>
            <a:fillRect/>
          </a:stretch>
        </p:blipFill>
        <p:spPr>
          <a:xfrm>
            <a:off x="137539" y="1101137"/>
            <a:ext cx="11868194" cy="5269541"/>
          </a:xfrm>
        </p:spPr>
      </p:pic>
    </p:spTree>
    <p:extLst>
      <p:ext uri="{BB962C8B-B14F-4D97-AF65-F5344CB8AC3E}">
        <p14:creationId xmlns:p14="http://schemas.microsoft.com/office/powerpoint/2010/main" val="37889810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a:xfrm>
            <a:off x="58815" y="887491"/>
            <a:ext cx="3827483" cy="1855708"/>
          </a:xfrm>
        </p:spPr>
        <p:txBody>
          <a:bodyPr>
            <a:noAutofit/>
          </a:bodyPr>
          <a:lstStyle/>
          <a:p>
            <a:r>
              <a:rPr lang="en-US" sz="4400" dirty="0"/>
              <a:t>AI </a:t>
            </a:r>
            <a:br>
              <a:rPr lang="en-US" sz="4400" dirty="0"/>
            </a:br>
            <a:r>
              <a:rPr lang="en-US" sz="4400" dirty="0"/>
              <a:t>for Sustainability</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143</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843121" y="6383146"/>
            <a:ext cx="10604715" cy="461665"/>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Schoormann</a:t>
            </a:r>
            <a:r>
              <a:rPr lang="en-US" sz="1200" dirty="0">
                <a:solidFill>
                  <a:schemeClr val="bg1">
                    <a:lumMod val="75000"/>
                  </a:schemeClr>
                </a:solidFill>
              </a:rPr>
              <a:t>, T., Strobel, G., </a:t>
            </a:r>
            <a:r>
              <a:rPr lang="en-US" sz="1200" dirty="0" err="1">
                <a:solidFill>
                  <a:schemeClr val="bg1">
                    <a:lumMod val="75000"/>
                  </a:schemeClr>
                </a:solidFill>
              </a:rPr>
              <a:t>Möller</a:t>
            </a:r>
            <a:r>
              <a:rPr lang="en-US" sz="1200" dirty="0">
                <a:solidFill>
                  <a:schemeClr val="bg1">
                    <a:lumMod val="75000"/>
                  </a:schemeClr>
                </a:solidFill>
              </a:rPr>
              <a:t>, F., Petrik, D., &amp; </a:t>
            </a:r>
            <a:r>
              <a:rPr lang="en-US" sz="1200" dirty="0" err="1">
                <a:solidFill>
                  <a:schemeClr val="bg1">
                    <a:lumMod val="75000"/>
                  </a:schemeClr>
                </a:solidFill>
              </a:rPr>
              <a:t>Zschech</a:t>
            </a:r>
            <a:r>
              <a:rPr lang="en-US" sz="1200" dirty="0">
                <a:solidFill>
                  <a:schemeClr val="bg1">
                    <a:lumMod val="75000"/>
                  </a:schemeClr>
                </a:solidFill>
              </a:rPr>
              <a:t>, P. (2023). </a:t>
            </a:r>
            <a:br>
              <a:rPr lang="en-US" sz="1200" dirty="0">
                <a:solidFill>
                  <a:schemeClr val="bg1">
                    <a:lumMod val="75000"/>
                  </a:schemeClr>
                </a:solidFill>
              </a:rPr>
            </a:br>
            <a:r>
              <a:rPr lang="en-US" sz="1200" dirty="0">
                <a:solidFill>
                  <a:schemeClr val="bg1">
                    <a:lumMod val="75000"/>
                  </a:schemeClr>
                </a:solidFill>
              </a:rPr>
              <a:t>Artificial Intelligence for Sustainability—A Systematic Review of Information Systems Literature. Communications of the Association for Information Systems, 52(1), 8.</a:t>
            </a:r>
          </a:p>
        </p:txBody>
      </p:sp>
      <p:pic>
        <p:nvPicPr>
          <p:cNvPr id="9" name="Content Placeholder 8">
            <a:extLst>
              <a:ext uri="{FF2B5EF4-FFF2-40B4-BE49-F238E27FC236}">
                <a16:creationId xmlns:a16="http://schemas.microsoft.com/office/drawing/2014/main" id="{0F968A7C-B701-8CE2-ACAD-6C9485BA010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886298" y="260717"/>
            <a:ext cx="7570103" cy="6140084"/>
          </a:xfrm>
        </p:spPr>
      </p:pic>
    </p:spTree>
    <p:extLst>
      <p:ext uri="{BB962C8B-B14F-4D97-AF65-F5344CB8AC3E}">
        <p14:creationId xmlns:p14="http://schemas.microsoft.com/office/powerpoint/2010/main" val="2472798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p:txBody>
          <a:bodyPr>
            <a:normAutofit/>
          </a:bodyPr>
          <a:lstStyle/>
          <a:p>
            <a:r>
              <a:rPr lang="en-US" dirty="0"/>
              <a:t>Research Topics of AI for Sustainability</a:t>
            </a:r>
          </a:p>
        </p:txBody>
      </p:sp>
      <p:sp>
        <p:nvSpPr>
          <p:cNvPr id="3" name="Content Placeholder 2">
            <a:extLst>
              <a:ext uri="{FF2B5EF4-FFF2-40B4-BE49-F238E27FC236}">
                <a16:creationId xmlns:a16="http://schemas.microsoft.com/office/drawing/2014/main" id="{58F44D02-10A3-86A0-7DF4-FB7AC5C3837C}"/>
              </a:ext>
            </a:extLst>
          </p:cNvPr>
          <p:cNvSpPr>
            <a:spLocks noGrp="1"/>
          </p:cNvSpPr>
          <p:nvPr>
            <p:ph idx="1"/>
          </p:nvPr>
        </p:nvSpPr>
        <p:spPr>
          <a:xfrm>
            <a:off x="534389" y="1639764"/>
            <a:ext cx="11222181" cy="4713535"/>
          </a:xfrm>
        </p:spPr>
        <p:txBody>
          <a:bodyPr>
            <a:noAutofit/>
          </a:bodyPr>
          <a:lstStyle/>
          <a:p>
            <a:pPr>
              <a:spcAft>
                <a:spcPts val="300"/>
              </a:spcAft>
            </a:pPr>
            <a:r>
              <a:rPr lang="en-US" b="0" dirty="0"/>
              <a:t>Building Upon Well-Investigated AI Research</a:t>
            </a:r>
          </a:p>
          <a:p>
            <a:pPr>
              <a:spcAft>
                <a:spcPts val="300"/>
              </a:spcAft>
            </a:pPr>
            <a:r>
              <a:rPr lang="en-US" b="0" dirty="0"/>
              <a:t>Taking a Holistic View on Sustainability and Closing Blind Spots</a:t>
            </a:r>
          </a:p>
          <a:p>
            <a:pPr>
              <a:spcAft>
                <a:spcPts val="300"/>
              </a:spcAft>
            </a:pPr>
            <a:r>
              <a:rPr lang="en-US" b="0" dirty="0"/>
              <a:t>Examining Opportunities for Data Collecting and Assembly</a:t>
            </a:r>
          </a:p>
          <a:p>
            <a:pPr>
              <a:spcAft>
                <a:spcPts val="300"/>
              </a:spcAft>
            </a:pPr>
            <a:r>
              <a:rPr lang="en-US" b="0" dirty="0"/>
              <a:t>Extending the Algorithmic Scope</a:t>
            </a:r>
          </a:p>
          <a:p>
            <a:pPr>
              <a:spcAft>
                <a:spcPts val="300"/>
              </a:spcAft>
            </a:pPr>
            <a:r>
              <a:rPr lang="en-US" b="0" dirty="0"/>
              <a:t>Exploring (Unintended) Effects from the Application of AI</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144</a:t>
            </a:fld>
            <a:endParaRPr lang="en-US"/>
          </a:p>
        </p:txBody>
      </p:sp>
      <p:sp>
        <p:nvSpPr>
          <p:cNvPr id="5" name="TextBox 4">
            <a:extLst>
              <a:ext uri="{FF2B5EF4-FFF2-40B4-BE49-F238E27FC236}">
                <a16:creationId xmlns:a16="http://schemas.microsoft.com/office/drawing/2014/main" id="{81FB0E6A-ABE6-011C-B30E-3A6F23CCC5FC}"/>
              </a:ext>
            </a:extLst>
          </p:cNvPr>
          <p:cNvSpPr txBox="1"/>
          <p:nvPr/>
        </p:nvSpPr>
        <p:spPr>
          <a:xfrm>
            <a:off x="843121" y="6383146"/>
            <a:ext cx="10604715" cy="461665"/>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Schoormann</a:t>
            </a:r>
            <a:r>
              <a:rPr lang="en-US" sz="1200" dirty="0">
                <a:solidFill>
                  <a:schemeClr val="bg1">
                    <a:lumMod val="75000"/>
                  </a:schemeClr>
                </a:solidFill>
              </a:rPr>
              <a:t>, T., Strobel, G., </a:t>
            </a:r>
            <a:r>
              <a:rPr lang="en-US" sz="1200" dirty="0" err="1">
                <a:solidFill>
                  <a:schemeClr val="bg1">
                    <a:lumMod val="75000"/>
                  </a:schemeClr>
                </a:solidFill>
              </a:rPr>
              <a:t>Möller</a:t>
            </a:r>
            <a:r>
              <a:rPr lang="en-US" sz="1200" dirty="0">
                <a:solidFill>
                  <a:schemeClr val="bg1">
                    <a:lumMod val="75000"/>
                  </a:schemeClr>
                </a:solidFill>
              </a:rPr>
              <a:t>, F., Petrik, D., &amp; </a:t>
            </a:r>
            <a:r>
              <a:rPr lang="en-US" sz="1200" dirty="0" err="1">
                <a:solidFill>
                  <a:schemeClr val="bg1">
                    <a:lumMod val="75000"/>
                  </a:schemeClr>
                </a:solidFill>
              </a:rPr>
              <a:t>Zschech</a:t>
            </a:r>
            <a:r>
              <a:rPr lang="en-US" sz="1200" dirty="0">
                <a:solidFill>
                  <a:schemeClr val="bg1">
                    <a:lumMod val="75000"/>
                  </a:schemeClr>
                </a:solidFill>
              </a:rPr>
              <a:t>, P. (2023). </a:t>
            </a:r>
            <a:br>
              <a:rPr lang="en-US" sz="1200" dirty="0">
                <a:solidFill>
                  <a:schemeClr val="bg1">
                    <a:lumMod val="75000"/>
                  </a:schemeClr>
                </a:solidFill>
              </a:rPr>
            </a:br>
            <a:r>
              <a:rPr lang="en-US" sz="1200" dirty="0">
                <a:solidFill>
                  <a:schemeClr val="bg1">
                    <a:lumMod val="75000"/>
                  </a:schemeClr>
                </a:solidFill>
              </a:rPr>
              <a:t>Artificial Intelligence for Sustainability—A Systematic Review of Information Systems Literature. Communications of the Association for Information Systems, 52(1), 8.</a:t>
            </a:r>
          </a:p>
        </p:txBody>
      </p:sp>
    </p:spTree>
    <p:extLst>
      <p:ext uri="{BB962C8B-B14F-4D97-AF65-F5344CB8AC3E}">
        <p14:creationId xmlns:p14="http://schemas.microsoft.com/office/powerpoint/2010/main" val="27644440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p:txBody>
          <a:bodyPr>
            <a:normAutofit fontScale="90000"/>
          </a:bodyPr>
          <a:lstStyle/>
          <a:p>
            <a:r>
              <a:rPr lang="en-US" dirty="0"/>
              <a:t>Exploring (Unintended) Effects from the Application of AI</a:t>
            </a:r>
          </a:p>
        </p:txBody>
      </p:sp>
      <p:sp>
        <p:nvSpPr>
          <p:cNvPr id="3" name="Content Placeholder 2">
            <a:extLst>
              <a:ext uri="{FF2B5EF4-FFF2-40B4-BE49-F238E27FC236}">
                <a16:creationId xmlns:a16="http://schemas.microsoft.com/office/drawing/2014/main" id="{58F44D02-10A3-86A0-7DF4-FB7AC5C3837C}"/>
              </a:ext>
            </a:extLst>
          </p:cNvPr>
          <p:cNvSpPr>
            <a:spLocks noGrp="1"/>
          </p:cNvSpPr>
          <p:nvPr>
            <p:ph idx="1"/>
          </p:nvPr>
        </p:nvSpPr>
        <p:spPr>
          <a:xfrm>
            <a:off x="534389" y="1460668"/>
            <a:ext cx="11222181" cy="4892632"/>
          </a:xfrm>
        </p:spPr>
        <p:txBody>
          <a:bodyPr>
            <a:noAutofit/>
          </a:bodyPr>
          <a:lstStyle/>
          <a:p>
            <a:pPr>
              <a:spcAft>
                <a:spcPts val="300"/>
              </a:spcAft>
            </a:pPr>
            <a:r>
              <a:rPr lang="en-US" sz="2800" b="0" dirty="0"/>
              <a:t>Emerging streams of research on ethical principles by design should be considered</a:t>
            </a:r>
          </a:p>
          <a:p>
            <a:pPr lvl="1">
              <a:spcAft>
                <a:spcPts val="300"/>
              </a:spcAft>
            </a:pPr>
            <a:r>
              <a:rPr lang="en-US" b="0" dirty="0"/>
              <a:t>Responsible AI (Wang et al., 2020)</a:t>
            </a:r>
          </a:p>
          <a:p>
            <a:pPr lvl="1">
              <a:spcAft>
                <a:spcPts val="300"/>
              </a:spcAft>
            </a:pPr>
            <a:r>
              <a:rPr lang="en-US" b="0" dirty="0"/>
              <a:t>Trustworthy AI (</a:t>
            </a:r>
            <a:r>
              <a:rPr lang="en-US" b="0" dirty="0" err="1"/>
              <a:t>Thiebes</a:t>
            </a:r>
            <a:r>
              <a:rPr lang="en-US" b="0" dirty="0"/>
              <a:t> et al., 2021)</a:t>
            </a:r>
          </a:p>
          <a:p>
            <a:pPr lvl="1">
              <a:spcAft>
                <a:spcPts val="300"/>
              </a:spcAft>
            </a:pPr>
            <a:r>
              <a:rPr lang="en-US" b="0" dirty="0"/>
              <a:t>Explainable AI (Bauer et al., 2021; </a:t>
            </a:r>
            <a:r>
              <a:rPr lang="en-US" b="0" dirty="0" err="1"/>
              <a:t>Lukyanenko</a:t>
            </a:r>
            <a:r>
              <a:rPr lang="en-US" b="0" dirty="0"/>
              <a:t> et al., 2021)</a:t>
            </a:r>
          </a:p>
          <a:p>
            <a:pPr>
              <a:spcAft>
                <a:spcPts val="300"/>
              </a:spcAft>
            </a:pPr>
            <a:r>
              <a:rPr lang="en-US" sz="2800" b="0" dirty="0"/>
              <a:t>The use of advanced white-box ML models</a:t>
            </a:r>
          </a:p>
          <a:p>
            <a:pPr lvl="1">
              <a:spcAft>
                <a:spcPts val="300"/>
              </a:spcAft>
            </a:pPr>
            <a:r>
              <a:rPr lang="en-US" b="0" dirty="0"/>
              <a:t>such as interpretable neural networks and explainable boosting machines (</a:t>
            </a:r>
            <a:r>
              <a:rPr lang="en-US" b="0" dirty="0" err="1"/>
              <a:t>Zschech</a:t>
            </a:r>
            <a:r>
              <a:rPr lang="en-US" b="0" dirty="0"/>
              <a:t> et al., 2022). </a:t>
            </a:r>
          </a:p>
          <a:p>
            <a:pPr lvl="1">
              <a:spcAft>
                <a:spcPts val="300"/>
              </a:spcAft>
            </a:pPr>
            <a:r>
              <a:rPr lang="en-US" b="0" dirty="0"/>
              <a:t>Such models can achieve high prediction qualities while providing sufficient transparency, which is a crucial prerequisite to eliminating the social injustices and discrimination effects in AI (Rudin, 2019)</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145</a:t>
            </a:fld>
            <a:endParaRPr lang="en-US"/>
          </a:p>
        </p:txBody>
      </p:sp>
      <p:sp>
        <p:nvSpPr>
          <p:cNvPr id="5" name="TextBox 4">
            <a:extLst>
              <a:ext uri="{FF2B5EF4-FFF2-40B4-BE49-F238E27FC236}">
                <a16:creationId xmlns:a16="http://schemas.microsoft.com/office/drawing/2014/main" id="{81FB0E6A-ABE6-011C-B30E-3A6F23CCC5FC}"/>
              </a:ext>
            </a:extLst>
          </p:cNvPr>
          <p:cNvSpPr txBox="1"/>
          <p:nvPr/>
        </p:nvSpPr>
        <p:spPr>
          <a:xfrm>
            <a:off x="843121" y="6383146"/>
            <a:ext cx="10604715" cy="461665"/>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Schoormann</a:t>
            </a:r>
            <a:r>
              <a:rPr lang="en-US" sz="1200" dirty="0">
                <a:solidFill>
                  <a:schemeClr val="bg1">
                    <a:lumMod val="75000"/>
                  </a:schemeClr>
                </a:solidFill>
              </a:rPr>
              <a:t>, T., Strobel, G., </a:t>
            </a:r>
            <a:r>
              <a:rPr lang="en-US" sz="1200" dirty="0" err="1">
                <a:solidFill>
                  <a:schemeClr val="bg1">
                    <a:lumMod val="75000"/>
                  </a:schemeClr>
                </a:solidFill>
              </a:rPr>
              <a:t>Möller</a:t>
            </a:r>
            <a:r>
              <a:rPr lang="en-US" sz="1200" dirty="0">
                <a:solidFill>
                  <a:schemeClr val="bg1">
                    <a:lumMod val="75000"/>
                  </a:schemeClr>
                </a:solidFill>
              </a:rPr>
              <a:t>, F., Petrik, D., &amp; </a:t>
            </a:r>
            <a:r>
              <a:rPr lang="en-US" sz="1200" dirty="0" err="1">
                <a:solidFill>
                  <a:schemeClr val="bg1">
                    <a:lumMod val="75000"/>
                  </a:schemeClr>
                </a:solidFill>
              </a:rPr>
              <a:t>Zschech</a:t>
            </a:r>
            <a:r>
              <a:rPr lang="en-US" sz="1200" dirty="0">
                <a:solidFill>
                  <a:schemeClr val="bg1">
                    <a:lumMod val="75000"/>
                  </a:schemeClr>
                </a:solidFill>
              </a:rPr>
              <a:t>, P. (2023). </a:t>
            </a:r>
            <a:br>
              <a:rPr lang="en-US" sz="1200" dirty="0">
                <a:solidFill>
                  <a:schemeClr val="bg1">
                    <a:lumMod val="75000"/>
                  </a:schemeClr>
                </a:solidFill>
              </a:rPr>
            </a:br>
            <a:r>
              <a:rPr lang="en-US" sz="1200" dirty="0">
                <a:solidFill>
                  <a:schemeClr val="bg1">
                    <a:lumMod val="75000"/>
                  </a:schemeClr>
                </a:solidFill>
              </a:rPr>
              <a:t>Artificial Intelligence for Sustainability—A Systematic Review of Information Systems Literature. Communications of the Association for Information Systems, 52(1), 8.</a:t>
            </a:r>
          </a:p>
        </p:txBody>
      </p:sp>
    </p:spTree>
    <p:extLst>
      <p:ext uri="{BB962C8B-B14F-4D97-AF65-F5344CB8AC3E}">
        <p14:creationId xmlns:p14="http://schemas.microsoft.com/office/powerpoint/2010/main" val="16714291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p:txBody>
          <a:bodyPr>
            <a:normAutofit fontScale="90000"/>
          </a:bodyPr>
          <a:lstStyle/>
          <a:p>
            <a:r>
              <a:rPr lang="en-US" dirty="0"/>
              <a:t>Artificial Intelligence for Sustainable Finance</a:t>
            </a:r>
          </a:p>
        </p:txBody>
      </p:sp>
      <p:sp>
        <p:nvSpPr>
          <p:cNvPr id="3" name="Content Placeholder 2">
            <a:extLst>
              <a:ext uri="{FF2B5EF4-FFF2-40B4-BE49-F238E27FC236}">
                <a16:creationId xmlns:a16="http://schemas.microsoft.com/office/drawing/2014/main" id="{58F44D02-10A3-86A0-7DF4-FB7AC5C3837C}"/>
              </a:ext>
            </a:extLst>
          </p:cNvPr>
          <p:cNvSpPr>
            <a:spLocks noGrp="1"/>
          </p:cNvSpPr>
          <p:nvPr>
            <p:ph idx="1"/>
          </p:nvPr>
        </p:nvSpPr>
        <p:spPr>
          <a:xfrm>
            <a:off x="534389" y="1460668"/>
            <a:ext cx="11222181" cy="4892632"/>
          </a:xfrm>
        </p:spPr>
        <p:txBody>
          <a:bodyPr>
            <a:normAutofit/>
          </a:bodyPr>
          <a:lstStyle/>
          <a:p>
            <a:r>
              <a:rPr lang="en-US" b="0" dirty="0"/>
              <a:t>Developments in Artificial Intelligence (AI) and machine learning have led to the creation of a new type of ESG data that do not necessarily rely on information provided by companies.</a:t>
            </a:r>
          </a:p>
          <a:p>
            <a:r>
              <a:rPr lang="en-US" b="0" dirty="0"/>
              <a:t>AI in the ESG field</a:t>
            </a:r>
          </a:p>
          <a:p>
            <a:pPr lvl="1"/>
            <a:r>
              <a:rPr lang="en-US" b="0" dirty="0"/>
              <a:t>textual analysis to measure firms’ ESG incidents or verify the credibility of companies’ concrete commitments</a:t>
            </a:r>
          </a:p>
          <a:p>
            <a:pPr lvl="1"/>
            <a:r>
              <a:rPr lang="en-US" b="0" dirty="0"/>
              <a:t>satellite and sensor data to </a:t>
            </a:r>
            <a:r>
              <a:rPr lang="en-US" b="0" dirty="0" err="1"/>
              <a:t>analyse</a:t>
            </a:r>
            <a:r>
              <a:rPr lang="en-US" b="0" dirty="0"/>
              <a:t> companies’ environmental impact or estimate physical risk exposures</a:t>
            </a:r>
          </a:p>
          <a:p>
            <a:pPr lvl="1"/>
            <a:r>
              <a:rPr lang="en-US" b="0" dirty="0"/>
              <a:t>machine learning to fill missing corporate data (GHG emissions etc.)</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146</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1105361" y="6581001"/>
            <a:ext cx="10604715"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Brière</a:t>
            </a:r>
            <a:r>
              <a:rPr lang="en-US" sz="1200" dirty="0">
                <a:solidFill>
                  <a:schemeClr val="bg1">
                    <a:lumMod val="75000"/>
                  </a:schemeClr>
                </a:solidFill>
              </a:rPr>
              <a:t>, M., </a:t>
            </a:r>
            <a:r>
              <a:rPr lang="en-US" sz="1200" dirty="0" err="1">
                <a:solidFill>
                  <a:schemeClr val="bg1">
                    <a:lumMod val="75000"/>
                  </a:schemeClr>
                </a:solidFill>
              </a:rPr>
              <a:t>Keip</a:t>
            </a:r>
            <a:r>
              <a:rPr lang="en-US" sz="1200" dirty="0">
                <a:solidFill>
                  <a:schemeClr val="bg1">
                    <a:lumMod val="75000"/>
                  </a:schemeClr>
                </a:solidFill>
              </a:rPr>
              <a:t>, M., &amp; Le Berthe, T. (2022). Artificial Intelligence for Sustainable Finance: Why it May Help. Available at SSRN 4252329.</a:t>
            </a:r>
          </a:p>
        </p:txBody>
      </p:sp>
    </p:spTree>
    <p:extLst>
      <p:ext uri="{BB962C8B-B14F-4D97-AF65-F5344CB8AC3E}">
        <p14:creationId xmlns:p14="http://schemas.microsoft.com/office/powerpoint/2010/main" val="20087208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p:txBody>
          <a:bodyPr>
            <a:normAutofit/>
          </a:bodyPr>
          <a:lstStyle/>
          <a:p>
            <a:r>
              <a:rPr lang="en-US" dirty="0"/>
              <a:t>AI for Sustainable Finance</a:t>
            </a:r>
          </a:p>
        </p:txBody>
      </p:sp>
      <p:sp>
        <p:nvSpPr>
          <p:cNvPr id="3" name="Content Placeholder 2">
            <a:extLst>
              <a:ext uri="{FF2B5EF4-FFF2-40B4-BE49-F238E27FC236}">
                <a16:creationId xmlns:a16="http://schemas.microsoft.com/office/drawing/2014/main" id="{58F44D02-10A3-86A0-7DF4-FB7AC5C3837C}"/>
              </a:ext>
            </a:extLst>
          </p:cNvPr>
          <p:cNvSpPr>
            <a:spLocks noGrp="1"/>
          </p:cNvSpPr>
          <p:nvPr>
            <p:ph idx="1"/>
          </p:nvPr>
        </p:nvSpPr>
        <p:spPr>
          <a:xfrm>
            <a:off x="534389" y="1460668"/>
            <a:ext cx="11222181" cy="4892632"/>
          </a:xfrm>
        </p:spPr>
        <p:txBody>
          <a:bodyPr>
            <a:normAutofit/>
          </a:bodyPr>
          <a:lstStyle/>
          <a:p>
            <a:r>
              <a:rPr lang="en-US" sz="3600" b="0" dirty="0"/>
              <a:t>Developments in AI and machine learning have led to the creation of a new type of ESG data providers that </a:t>
            </a:r>
            <a:r>
              <a:rPr lang="en-US" sz="3600" b="0" dirty="0" err="1"/>
              <a:t>analyse</a:t>
            </a:r>
            <a:r>
              <a:rPr lang="en-US" sz="3600" b="0" dirty="0"/>
              <a:t> and collect (or “scrape”) large amounts of unstructured data from different internet sources</a:t>
            </a:r>
          </a:p>
          <a:p>
            <a:pPr lvl="1"/>
            <a:r>
              <a:rPr lang="en-US" sz="3200" b="0" dirty="0"/>
              <a:t>Using AI and without necessarily relying on information provided by companies</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147</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1105361" y="6581001"/>
            <a:ext cx="10604715"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Brière</a:t>
            </a:r>
            <a:r>
              <a:rPr lang="en-US" sz="1200" dirty="0">
                <a:solidFill>
                  <a:schemeClr val="bg1">
                    <a:lumMod val="75000"/>
                  </a:schemeClr>
                </a:solidFill>
              </a:rPr>
              <a:t>, M., </a:t>
            </a:r>
            <a:r>
              <a:rPr lang="en-US" sz="1200" dirty="0" err="1">
                <a:solidFill>
                  <a:schemeClr val="bg1">
                    <a:lumMod val="75000"/>
                  </a:schemeClr>
                </a:solidFill>
              </a:rPr>
              <a:t>Keip</a:t>
            </a:r>
            <a:r>
              <a:rPr lang="en-US" sz="1200" dirty="0">
                <a:solidFill>
                  <a:schemeClr val="bg1">
                    <a:lumMod val="75000"/>
                  </a:schemeClr>
                </a:solidFill>
              </a:rPr>
              <a:t>, M., &amp; Le Berthe, T. (2022). Artificial Intelligence for Sustainable Finance: Why it May Help. Available at SSRN 4252329.</a:t>
            </a:r>
          </a:p>
        </p:txBody>
      </p:sp>
    </p:spTree>
    <p:extLst>
      <p:ext uri="{BB962C8B-B14F-4D97-AF65-F5344CB8AC3E}">
        <p14:creationId xmlns:p14="http://schemas.microsoft.com/office/powerpoint/2010/main" val="11967301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p:txBody>
          <a:bodyPr>
            <a:normAutofit/>
          </a:bodyPr>
          <a:lstStyle/>
          <a:p>
            <a:r>
              <a:rPr lang="en-US" dirty="0"/>
              <a:t>AI for Sustainable Finance</a:t>
            </a:r>
          </a:p>
        </p:txBody>
      </p:sp>
      <p:sp>
        <p:nvSpPr>
          <p:cNvPr id="3" name="Content Placeholder 2">
            <a:extLst>
              <a:ext uri="{FF2B5EF4-FFF2-40B4-BE49-F238E27FC236}">
                <a16:creationId xmlns:a16="http://schemas.microsoft.com/office/drawing/2014/main" id="{58F44D02-10A3-86A0-7DF4-FB7AC5C3837C}"/>
              </a:ext>
            </a:extLst>
          </p:cNvPr>
          <p:cNvSpPr>
            <a:spLocks noGrp="1"/>
          </p:cNvSpPr>
          <p:nvPr>
            <p:ph idx="1"/>
          </p:nvPr>
        </p:nvSpPr>
        <p:spPr>
          <a:xfrm>
            <a:off x="534389" y="1460668"/>
            <a:ext cx="11222181" cy="4892632"/>
          </a:xfrm>
        </p:spPr>
        <p:txBody>
          <a:bodyPr>
            <a:normAutofit/>
          </a:bodyPr>
          <a:lstStyle/>
          <a:p>
            <a:r>
              <a:rPr lang="en-US" sz="3200" dirty="0"/>
              <a:t>Textual analysis to measure firms’ ESG incidents</a:t>
            </a:r>
          </a:p>
          <a:p>
            <a:r>
              <a:rPr lang="en-US" sz="3200" dirty="0"/>
              <a:t>Textual analysis to measure/verify the credibility of companies’ concrete commitments</a:t>
            </a:r>
          </a:p>
          <a:p>
            <a:r>
              <a:rPr lang="en-US" sz="3200" dirty="0"/>
              <a:t>Machine learning to fill missing corporate data (GHG emissions etc.)</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148</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1105361" y="6581001"/>
            <a:ext cx="10604715"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Brière</a:t>
            </a:r>
            <a:r>
              <a:rPr lang="en-US" sz="1200" dirty="0">
                <a:solidFill>
                  <a:schemeClr val="bg1">
                    <a:lumMod val="75000"/>
                  </a:schemeClr>
                </a:solidFill>
              </a:rPr>
              <a:t>, M., </a:t>
            </a:r>
            <a:r>
              <a:rPr lang="en-US" sz="1200" dirty="0" err="1">
                <a:solidFill>
                  <a:schemeClr val="bg1">
                    <a:lumMod val="75000"/>
                  </a:schemeClr>
                </a:solidFill>
              </a:rPr>
              <a:t>Keip</a:t>
            </a:r>
            <a:r>
              <a:rPr lang="en-US" sz="1200" dirty="0">
                <a:solidFill>
                  <a:schemeClr val="bg1">
                    <a:lumMod val="75000"/>
                  </a:schemeClr>
                </a:solidFill>
              </a:rPr>
              <a:t>, M., &amp; Le Berthe, T. (2022). Artificial Intelligence for Sustainable Finance: Why it May Help. Available at SSRN 4252329.</a:t>
            </a:r>
          </a:p>
        </p:txBody>
      </p:sp>
    </p:spTree>
    <p:extLst>
      <p:ext uri="{BB962C8B-B14F-4D97-AF65-F5344CB8AC3E}">
        <p14:creationId xmlns:p14="http://schemas.microsoft.com/office/powerpoint/2010/main" val="17483466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p:txBody>
          <a:bodyPr>
            <a:normAutofit fontScale="90000"/>
          </a:bodyPr>
          <a:lstStyle/>
          <a:p>
            <a:r>
              <a:rPr lang="en-US" dirty="0"/>
              <a:t>Textual analysis to measure firms’ ESG incidents</a:t>
            </a:r>
          </a:p>
        </p:txBody>
      </p:sp>
      <p:sp>
        <p:nvSpPr>
          <p:cNvPr id="3" name="Content Placeholder 2">
            <a:extLst>
              <a:ext uri="{FF2B5EF4-FFF2-40B4-BE49-F238E27FC236}">
                <a16:creationId xmlns:a16="http://schemas.microsoft.com/office/drawing/2014/main" id="{58F44D02-10A3-86A0-7DF4-FB7AC5C3837C}"/>
              </a:ext>
            </a:extLst>
          </p:cNvPr>
          <p:cNvSpPr>
            <a:spLocks noGrp="1"/>
          </p:cNvSpPr>
          <p:nvPr>
            <p:ph idx="1"/>
          </p:nvPr>
        </p:nvSpPr>
        <p:spPr>
          <a:xfrm>
            <a:off x="534389" y="1460668"/>
            <a:ext cx="11222181" cy="4892632"/>
          </a:xfrm>
        </p:spPr>
        <p:txBody>
          <a:bodyPr>
            <a:normAutofit fontScale="92500"/>
          </a:bodyPr>
          <a:lstStyle/>
          <a:p>
            <a:r>
              <a:rPr lang="en-US" sz="3200" b="0" dirty="0"/>
              <a:t>Textual analysis tools (e.g., </a:t>
            </a:r>
            <a:r>
              <a:rPr lang="en-US" sz="3200" b="0" dirty="0">
                <a:solidFill>
                  <a:schemeClr val="accent1"/>
                </a:solidFill>
              </a:rPr>
              <a:t>Natural Language Processing (NLP) </a:t>
            </a:r>
            <a:r>
              <a:rPr lang="en-US" sz="3200" b="0" dirty="0"/>
              <a:t>and </a:t>
            </a:r>
            <a:r>
              <a:rPr lang="en-US" sz="3200" b="0" dirty="0">
                <a:solidFill>
                  <a:schemeClr val="accent1"/>
                </a:solidFill>
              </a:rPr>
              <a:t>knowledge graphs</a:t>
            </a:r>
            <a:r>
              <a:rPr lang="en-US" sz="3200" b="0" dirty="0"/>
              <a:t>) help identify controversies and important ESG news. </a:t>
            </a:r>
          </a:p>
          <a:p>
            <a:r>
              <a:rPr lang="en-US" sz="3200" b="0" dirty="0"/>
              <a:t>A large number of textual analysis software has been developed over the last decade, including </a:t>
            </a:r>
            <a:r>
              <a:rPr lang="en-US" sz="3200" b="0" dirty="0" err="1"/>
              <a:t>Reprisk</a:t>
            </a:r>
            <a:r>
              <a:rPr lang="en-US" sz="3200" b="0" dirty="0"/>
              <a:t>, </a:t>
            </a:r>
            <a:r>
              <a:rPr lang="en-US" sz="3200" b="0" dirty="0" err="1"/>
              <a:t>Truvalue</a:t>
            </a:r>
            <a:r>
              <a:rPr lang="en-US" sz="3200" b="0" dirty="0"/>
              <a:t> Labs, and others.</a:t>
            </a:r>
          </a:p>
          <a:p>
            <a:pPr lvl="1"/>
            <a:r>
              <a:rPr lang="en-US" b="0" dirty="0"/>
              <a:t>They make it possible to finely measure controversies involving companies on various subjects such as environmental policies, working conditions, child </a:t>
            </a:r>
            <a:r>
              <a:rPr lang="en-US" b="0" dirty="0" err="1"/>
              <a:t>labour</a:t>
            </a:r>
            <a:r>
              <a:rPr lang="en-US" b="0" dirty="0"/>
              <a:t>, corruption, etc. </a:t>
            </a:r>
          </a:p>
          <a:p>
            <a:pPr lvl="1"/>
            <a:r>
              <a:rPr lang="en-US" b="0" dirty="0"/>
              <a:t>Compared with traditional ratings, they have the advantage of more frequent revisions, incorporating real-time company information. </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149</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1105361" y="6581001"/>
            <a:ext cx="10604715"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Brière</a:t>
            </a:r>
            <a:r>
              <a:rPr lang="en-US" sz="1200" dirty="0">
                <a:solidFill>
                  <a:schemeClr val="bg1">
                    <a:lumMod val="75000"/>
                  </a:schemeClr>
                </a:solidFill>
              </a:rPr>
              <a:t>, M., </a:t>
            </a:r>
            <a:r>
              <a:rPr lang="en-US" sz="1200" dirty="0" err="1">
                <a:solidFill>
                  <a:schemeClr val="bg1">
                    <a:lumMod val="75000"/>
                  </a:schemeClr>
                </a:solidFill>
              </a:rPr>
              <a:t>Keip</a:t>
            </a:r>
            <a:r>
              <a:rPr lang="en-US" sz="1200" dirty="0">
                <a:solidFill>
                  <a:schemeClr val="bg1">
                    <a:lumMod val="75000"/>
                  </a:schemeClr>
                </a:solidFill>
              </a:rPr>
              <a:t>, M., &amp; Le Berthe, T. (2022). Artificial Intelligence for Sustainable Finance: Why it May Help. Available at SSRN 4252329.</a:t>
            </a:r>
          </a:p>
        </p:txBody>
      </p:sp>
    </p:spTree>
    <p:extLst>
      <p:ext uri="{BB962C8B-B14F-4D97-AF65-F5344CB8AC3E}">
        <p14:creationId xmlns:p14="http://schemas.microsoft.com/office/powerpoint/2010/main" val="3124857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5"/>
            <a:ext cx="11222181" cy="1558184"/>
          </a:xfrm>
        </p:spPr>
        <p:txBody>
          <a:bodyPr>
            <a:normAutofit/>
          </a:bodyPr>
          <a:lstStyle/>
          <a:p>
            <a:r>
              <a:rPr lang="en-US" dirty="0"/>
              <a:t>The history of Generative AI </a:t>
            </a:r>
            <a:br>
              <a:rPr lang="en-US" dirty="0"/>
            </a:br>
            <a:r>
              <a:rPr lang="en-US" dirty="0"/>
              <a:t>in CV, NLP and VL</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15</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8" name="Picture 7">
            <a:extLst>
              <a:ext uri="{FF2B5EF4-FFF2-40B4-BE49-F238E27FC236}">
                <a16:creationId xmlns:a16="http://schemas.microsoft.com/office/drawing/2014/main" id="{6EEBF675-AEEE-F770-691A-840B8CEC6C34}"/>
              </a:ext>
            </a:extLst>
          </p:cNvPr>
          <p:cNvPicPr>
            <a:picLocks noChangeAspect="1"/>
          </p:cNvPicPr>
          <p:nvPr/>
        </p:nvPicPr>
        <p:blipFill>
          <a:blip r:embed="rId2"/>
          <a:stretch>
            <a:fillRect/>
          </a:stretch>
        </p:blipFill>
        <p:spPr>
          <a:xfrm>
            <a:off x="143207" y="1827684"/>
            <a:ext cx="11905585" cy="4255064"/>
          </a:xfrm>
          <a:prstGeom prst="rect">
            <a:avLst/>
          </a:prstGeom>
        </p:spPr>
      </p:pic>
    </p:spTree>
    <p:extLst>
      <p:ext uri="{BB962C8B-B14F-4D97-AF65-F5344CB8AC3E}">
        <p14:creationId xmlns:p14="http://schemas.microsoft.com/office/powerpoint/2010/main" val="35946722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p:txBody>
          <a:bodyPr>
            <a:normAutofit fontScale="90000"/>
          </a:bodyPr>
          <a:lstStyle/>
          <a:p>
            <a:r>
              <a:rPr lang="en-US" dirty="0"/>
              <a:t>Textual analysis to measure/verify the credibility of companies’ concrete commitments</a:t>
            </a:r>
          </a:p>
        </p:txBody>
      </p:sp>
      <p:sp>
        <p:nvSpPr>
          <p:cNvPr id="3" name="Content Placeholder 2">
            <a:extLst>
              <a:ext uri="{FF2B5EF4-FFF2-40B4-BE49-F238E27FC236}">
                <a16:creationId xmlns:a16="http://schemas.microsoft.com/office/drawing/2014/main" id="{58F44D02-10A3-86A0-7DF4-FB7AC5C3837C}"/>
              </a:ext>
            </a:extLst>
          </p:cNvPr>
          <p:cNvSpPr>
            <a:spLocks noGrp="1"/>
          </p:cNvSpPr>
          <p:nvPr>
            <p:ph idx="1"/>
          </p:nvPr>
        </p:nvSpPr>
        <p:spPr>
          <a:xfrm>
            <a:off x="534389" y="1460668"/>
            <a:ext cx="11222181" cy="4892632"/>
          </a:xfrm>
        </p:spPr>
        <p:txBody>
          <a:bodyPr>
            <a:normAutofit/>
          </a:bodyPr>
          <a:lstStyle/>
          <a:p>
            <a:r>
              <a:rPr lang="en-US" sz="3200" b="0" dirty="0"/>
              <a:t>AI to assess company disclosures</a:t>
            </a:r>
          </a:p>
          <a:p>
            <a:pPr lvl="1"/>
            <a:r>
              <a:rPr lang="en-US" b="0" dirty="0"/>
              <a:t>The </a:t>
            </a:r>
            <a:r>
              <a:rPr lang="en-US" b="0" dirty="0">
                <a:solidFill>
                  <a:schemeClr val="accent1"/>
                </a:solidFill>
              </a:rPr>
              <a:t>Task Force on Climate Related Financial Disclosures (TCFD) </a:t>
            </a:r>
            <a:r>
              <a:rPr lang="en-US" b="0" dirty="0"/>
              <a:t>has conducted an “AI review,” using a supervised learning approach to identify compliance with the TCFD Recommended Disclosures. </a:t>
            </a:r>
          </a:p>
          <a:p>
            <a:pPr lvl="1"/>
            <a:r>
              <a:rPr lang="en-US" b="0" dirty="0" err="1"/>
              <a:t>Analyse</a:t>
            </a:r>
            <a:r>
              <a:rPr lang="en-US" b="0" dirty="0"/>
              <a:t> </a:t>
            </a:r>
            <a:r>
              <a:rPr lang="en-US" b="0" dirty="0">
                <a:solidFill>
                  <a:schemeClr val="accent1"/>
                </a:solidFill>
              </a:rPr>
              <a:t>climate risks disclosure in 10-K reports </a:t>
            </a:r>
            <a:r>
              <a:rPr lang="en-US" b="0" dirty="0"/>
              <a:t>using </a:t>
            </a:r>
            <a:r>
              <a:rPr lang="en-US" b="0" dirty="0">
                <a:solidFill>
                  <a:schemeClr val="accent1"/>
                </a:solidFill>
              </a:rPr>
              <a:t>BERT</a:t>
            </a:r>
            <a:r>
              <a:rPr lang="en-US" b="0" dirty="0"/>
              <a:t>, an advanced language understanding algorithm, and identified an increase in transition risks disclosure that outpaced those of physical risks. </a:t>
            </a:r>
          </a:p>
          <a:p>
            <a:pPr lvl="1"/>
            <a:r>
              <a:rPr lang="en-US" b="0" dirty="0"/>
              <a:t>Use machine learning to automatically identify disclosures of five different types of climate-related risks in companies’ annual reports for more than 300 European firms.</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150</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1105361" y="6581001"/>
            <a:ext cx="10604715"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Brière</a:t>
            </a:r>
            <a:r>
              <a:rPr lang="en-US" sz="1200" dirty="0">
                <a:solidFill>
                  <a:schemeClr val="bg1">
                    <a:lumMod val="75000"/>
                  </a:schemeClr>
                </a:solidFill>
              </a:rPr>
              <a:t>, M., </a:t>
            </a:r>
            <a:r>
              <a:rPr lang="en-US" sz="1200" dirty="0" err="1">
                <a:solidFill>
                  <a:schemeClr val="bg1">
                    <a:lumMod val="75000"/>
                  </a:schemeClr>
                </a:solidFill>
              </a:rPr>
              <a:t>Keip</a:t>
            </a:r>
            <a:r>
              <a:rPr lang="en-US" sz="1200" dirty="0">
                <a:solidFill>
                  <a:schemeClr val="bg1">
                    <a:lumMod val="75000"/>
                  </a:schemeClr>
                </a:solidFill>
              </a:rPr>
              <a:t>, M., &amp; Le Berthe, T. (2022). Artificial Intelligence for Sustainable Finance: Why it May Help. Available at SSRN 4252329.</a:t>
            </a:r>
          </a:p>
        </p:txBody>
      </p:sp>
    </p:spTree>
    <p:extLst>
      <p:ext uri="{BB962C8B-B14F-4D97-AF65-F5344CB8AC3E}">
        <p14:creationId xmlns:p14="http://schemas.microsoft.com/office/powerpoint/2010/main" val="31601691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p:txBody>
          <a:bodyPr>
            <a:normAutofit fontScale="90000"/>
          </a:bodyPr>
          <a:lstStyle/>
          <a:p>
            <a:r>
              <a:rPr lang="en-US" dirty="0"/>
              <a:t>Textual analysis to measure/verify the credibility of companies’ concrete commitments</a:t>
            </a:r>
          </a:p>
        </p:txBody>
      </p:sp>
      <p:sp>
        <p:nvSpPr>
          <p:cNvPr id="3" name="Content Placeholder 2">
            <a:extLst>
              <a:ext uri="{FF2B5EF4-FFF2-40B4-BE49-F238E27FC236}">
                <a16:creationId xmlns:a16="http://schemas.microsoft.com/office/drawing/2014/main" id="{58F44D02-10A3-86A0-7DF4-FB7AC5C3837C}"/>
              </a:ext>
            </a:extLst>
          </p:cNvPr>
          <p:cNvSpPr>
            <a:spLocks noGrp="1"/>
          </p:cNvSpPr>
          <p:nvPr>
            <p:ph idx="1"/>
          </p:nvPr>
        </p:nvSpPr>
        <p:spPr>
          <a:xfrm>
            <a:off x="534389" y="1460668"/>
            <a:ext cx="11222181" cy="4892632"/>
          </a:xfrm>
        </p:spPr>
        <p:txBody>
          <a:bodyPr>
            <a:normAutofit/>
          </a:bodyPr>
          <a:lstStyle/>
          <a:p>
            <a:r>
              <a:rPr lang="en-US" sz="3200" b="0" dirty="0"/>
              <a:t>AI to assess company disclosures</a:t>
            </a:r>
          </a:p>
          <a:p>
            <a:pPr lvl="1"/>
            <a:r>
              <a:rPr lang="en-US" b="0" dirty="0" err="1">
                <a:solidFill>
                  <a:schemeClr val="accent1"/>
                </a:solidFill>
              </a:rPr>
              <a:t>ClimateBERT</a:t>
            </a:r>
            <a:r>
              <a:rPr lang="en-US" b="0" dirty="0"/>
              <a:t>, a context-based algorithm to identify climate-related financial information from the reports (annual reports, standalone sustainability, climate, or TCFD reports, firms' webpage) of 800 TCFD-supporting companies. </a:t>
            </a:r>
          </a:p>
          <a:p>
            <a:pPr lvl="2"/>
            <a:r>
              <a:rPr lang="en-US" b="0" dirty="0"/>
              <a:t>Whether climate disclosures improved after supporting the TCFD and </a:t>
            </a:r>
            <a:r>
              <a:rPr lang="en-US" b="0" dirty="0" err="1"/>
              <a:t>analyse</a:t>
            </a:r>
            <a:r>
              <a:rPr lang="en-US" b="0" dirty="0"/>
              <a:t> the development of TCFD disclosures in different sectors and countries. </a:t>
            </a:r>
          </a:p>
          <a:p>
            <a:pPr lvl="2"/>
            <a:r>
              <a:rPr lang="en-US" b="0" dirty="0"/>
              <a:t>Firms tend to cherry-pick disclosures on those TCFD categories containing the least materially relevant information, supporting the idea that TCFD disclosure is currently “cheap talk”.</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151</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1105361" y="6581001"/>
            <a:ext cx="10604715"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Brière</a:t>
            </a:r>
            <a:r>
              <a:rPr lang="en-US" sz="1200" dirty="0">
                <a:solidFill>
                  <a:schemeClr val="bg1">
                    <a:lumMod val="75000"/>
                  </a:schemeClr>
                </a:solidFill>
              </a:rPr>
              <a:t>, M., </a:t>
            </a:r>
            <a:r>
              <a:rPr lang="en-US" sz="1200" dirty="0" err="1">
                <a:solidFill>
                  <a:schemeClr val="bg1">
                    <a:lumMod val="75000"/>
                  </a:schemeClr>
                </a:solidFill>
              </a:rPr>
              <a:t>Keip</a:t>
            </a:r>
            <a:r>
              <a:rPr lang="en-US" sz="1200" dirty="0">
                <a:solidFill>
                  <a:schemeClr val="bg1">
                    <a:lumMod val="75000"/>
                  </a:schemeClr>
                </a:solidFill>
              </a:rPr>
              <a:t>, M., &amp; Le Berthe, T. (2022). Artificial Intelligence for Sustainable Finance: Why it May Help. Available at SSRN 4252329.</a:t>
            </a:r>
          </a:p>
        </p:txBody>
      </p:sp>
    </p:spTree>
    <p:extLst>
      <p:ext uri="{BB962C8B-B14F-4D97-AF65-F5344CB8AC3E}">
        <p14:creationId xmlns:p14="http://schemas.microsoft.com/office/powerpoint/2010/main" val="411969792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p:txBody>
          <a:bodyPr>
            <a:normAutofit fontScale="90000"/>
          </a:bodyPr>
          <a:lstStyle/>
          <a:p>
            <a:r>
              <a:rPr lang="en-US" dirty="0"/>
              <a:t>Machine learning to fill missing corporate data (GHG emissions etc.)</a:t>
            </a:r>
          </a:p>
        </p:txBody>
      </p:sp>
      <p:sp>
        <p:nvSpPr>
          <p:cNvPr id="3" name="Content Placeholder 2">
            <a:extLst>
              <a:ext uri="{FF2B5EF4-FFF2-40B4-BE49-F238E27FC236}">
                <a16:creationId xmlns:a16="http://schemas.microsoft.com/office/drawing/2014/main" id="{58F44D02-10A3-86A0-7DF4-FB7AC5C3837C}"/>
              </a:ext>
            </a:extLst>
          </p:cNvPr>
          <p:cNvSpPr>
            <a:spLocks noGrp="1"/>
          </p:cNvSpPr>
          <p:nvPr>
            <p:ph idx="1"/>
          </p:nvPr>
        </p:nvSpPr>
        <p:spPr>
          <a:xfrm>
            <a:off x="534389" y="1460668"/>
            <a:ext cx="11222181" cy="4892632"/>
          </a:xfrm>
        </p:spPr>
        <p:txBody>
          <a:bodyPr>
            <a:normAutofit lnSpcReduction="10000"/>
          </a:bodyPr>
          <a:lstStyle/>
          <a:p>
            <a:r>
              <a:rPr lang="en-US" b="0" dirty="0">
                <a:solidFill>
                  <a:schemeClr val="accent1"/>
                </a:solidFill>
              </a:rPr>
              <a:t>Greenhouse gas emissions (GHG emissions) </a:t>
            </a:r>
            <a:r>
              <a:rPr lang="en-US" b="0" dirty="0"/>
              <a:t>are gases that trap heat in the atmosphere and contribute to global warming.</a:t>
            </a:r>
          </a:p>
          <a:p>
            <a:r>
              <a:rPr lang="en-US" b="0" dirty="0"/>
              <a:t>Large companies report their GHG emissions based on the GHG Protocol of the </a:t>
            </a:r>
            <a:r>
              <a:rPr lang="en-US" b="0" dirty="0">
                <a:solidFill>
                  <a:schemeClr val="accent1"/>
                </a:solidFill>
              </a:rPr>
              <a:t>World Business Council for Sustainable Development (WBCSD)</a:t>
            </a:r>
            <a:r>
              <a:rPr lang="en-US" b="0" dirty="0"/>
              <a:t>. </a:t>
            </a:r>
          </a:p>
          <a:p>
            <a:pPr lvl="1"/>
            <a:r>
              <a:rPr lang="en-US" b="0" dirty="0"/>
              <a:t>According to this Protocol, reporting on Scopes 1 and 2 is mandatory, while reporting on Scope 3 (indirect emissions that occur in the company’s value chain) is optional. </a:t>
            </a:r>
          </a:p>
          <a:p>
            <a:pPr lvl="1"/>
            <a:r>
              <a:rPr lang="en-US" b="0" dirty="0"/>
              <a:t>In some sectors, Scope 3 is often the largest component of companies’ total GHG emissions.</a:t>
            </a:r>
          </a:p>
          <a:p>
            <a:endParaRPr lang="en-US" sz="3200" dirty="0"/>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152</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1105361" y="6581001"/>
            <a:ext cx="10604715"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Brière</a:t>
            </a:r>
            <a:r>
              <a:rPr lang="en-US" sz="1200" dirty="0">
                <a:solidFill>
                  <a:schemeClr val="bg1">
                    <a:lumMod val="75000"/>
                  </a:schemeClr>
                </a:solidFill>
              </a:rPr>
              <a:t>, M., </a:t>
            </a:r>
            <a:r>
              <a:rPr lang="en-US" sz="1200" dirty="0" err="1">
                <a:solidFill>
                  <a:schemeClr val="bg1">
                    <a:lumMod val="75000"/>
                  </a:schemeClr>
                </a:solidFill>
              </a:rPr>
              <a:t>Keip</a:t>
            </a:r>
            <a:r>
              <a:rPr lang="en-US" sz="1200" dirty="0">
                <a:solidFill>
                  <a:schemeClr val="bg1">
                    <a:lumMod val="75000"/>
                  </a:schemeClr>
                </a:solidFill>
              </a:rPr>
              <a:t>, M., &amp; Le Berthe, T. (2022). Artificial Intelligence for Sustainable Finance: Why it May Help. Available at SSRN 4252329.</a:t>
            </a:r>
          </a:p>
        </p:txBody>
      </p:sp>
    </p:spTree>
    <p:extLst>
      <p:ext uri="{BB962C8B-B14F-4D97-AF65-F5344CB8AC3E}">
        <p14:creationId xmlns:p14="http://schemas.microsoft.com/office/powerpoint/2010/main" val="22487123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p:txBody>
          <a:bodyPr>
            <a:normAutofit fontScale="90000"/>
          </a:bodyPr>
          <a:lstStyle/>
          <a:p>
            <a:r>
              <a:rPr lang="en-US" dirty="0"/>
              <a:t>Machine learning to fill missing corporate data (GHG emissions etc.)</a:t>
            </a:r>
          </a:p>
        </p:txBody>
      </p:sp>
      <p:sp>
        <p:nvSpPr>
          <p:cNvPr id="3" name="Content Placeholder 2">
            <a:extLst>
              <a:ext uri="{FF2B5EF4-FFF2-40B4-BE49-F238E27FC236}">
                <a16:creationId xmlns:a16="http://schemas.microsoft.com/office/drawing/2014/main" id="{58F44D02-10A3-86A0-7DF4-FB7AC5C3837C}"/>
              </a:ext>
            </a:extLst>
          </p:cNvPr>
          <p:cNvSpPr>
            <a:spLocks noGrp="1"/>
          </p:cNvSpPr>
          <p:nvPr>
            <p:ph idx="1"/>
          </p:nvPr>
        </p:nvSpPr>
        <p:spPr>
          <a:xfrm>
            <a:off x="534389" y="1460668"/>
            <a:ext cx="11222181" cy="4892632"/>
          </a:xfrm>
        </p:spPr>
        <p:txBody>
          <a:bodyPr>
            <a:normAutofit fontScale="92500" lnSpcReduction="20000"/>
          </a:bodyPr>
          <a:lstStyle/>
          <a:p>
            <a:r>
              <a:rPr lang="en-US" b="0" dirty="0"/>
              <a:t>Estimating total GHG emissions requires to link, for each company, each stage of its industrial processes with their carbon emissions. </a:t>
            </a:r>
          </a:p>
          <a:p>
            <a:pPr lvl="1"/>
            <a:r>
              <a:rPr lang="en-US" b="0" dirty="0"/>
              <a:t>The information required to quantify companies’ use of those processes, or their intensity in the overall annual production chain, is rarely publicly available. </a:t>
            </a:r>
          </a:p>
          <a:p>
            <a:pPr lvl="1"/>
            <a:r>
              <a:rPr lang="en-US" b="0" dirty="0"/>
              <a:t>This makes it difficult to apply such models for calculating company emissions at a global level.</a:t>
            </a:r>
          </a:p>
          <a:p>
            <a:pPr lvl="1"/>
            <a:r>
              <a:rPr lang="en-US" b="0" dirty="0" err="1"/>
              <a:t>Specialised</a:t>
            </a:r>
            <a:r>
              <a:rPr lang="en-US" b="0" dirty="0"/>
              <a:t> data vendors (MSCI ESG </a:t>
            </a:r>
            <a:r>
              <a:rPr lang="en-US" b="0" dirty="0" err="1"/>
              <a:t>CarbonMetrics</a:t>
            </a:r>
            <a:r>
              <a:rPr lang="en-US" b="0" dirty="0"/>
              <a:t>, Refinitiv ESG Carbon Data, S&amp;P Global </a:t>
            </a:r>
            <a:r>
              <a:rPr lang="en-US" b="0" dirty="0" err="1"/>
              <a:t>Trucost</a:t>
            </a:r>
            <a:r>
              <a:rPr lang="en-US" b="0" dirty="0"/>
              <a:t> etc.) rely on simple models to predict the likely GHG emissions of some of the companies that do not currently report, based on sector level extrapolations (based on regression models based on the company’s size, number of employees, income generated, etc.).</a:t>
            </a:r>
          </a:p>
          <a:p>
            <a:endParaRPr lang="en-US" sz="3200" dirty="0"/>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153</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1105361" y="6581001"/>
            <a:ext cx="10604715"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Brière</a:t>
            </a:r>
            <a:r>
              <a:rPr lang="en-US" sz="1200" dirty="0">
                <a:solidFill>
                  <a:schemeClr val="bg1">
                    <a:lumMod val="75000"/>
                  </a:schemeClr>
                </a:solidFill>
              </a:rPr>
              <a:t>, M., </a:t>
            </a:r>
            <a:r>
              <a:rPr lang="en-US" sz="1200" dirty="0" err="1">
                <a:solidFill>
                  <a:schemeClr val="bg1">
                    <a:lumMod val="75000"/>
                  </a:schemeClr>
                </a:solidFill>
              </a:rPr>
              <a:t>Keip</a:t>
            </a:r>
            <a:r>
              <a:rPr lang="en-US" sz="1200" dirty="0">
                <a:solidFill>
                  <a:schemeClr val="bg1">
                    <a:lumMod val="75000"/>
                  </a:schemeClr>
                </a:solidFill>
              </a:rPr>
              <a:t>, M., &amp; Le Berthe, T. (2022). Artificial Intelligence for Sustainable Finance: Why it May Help. Available at SSRN 4252329.</a:t>
            </a:r>
          </a:p>
        </p:txBody>
      </p:sp>
    </p:spTree>
    <p:extLst>
      <p:ext uri="{BB962C8B-B14F-4D97-AF65-F5344CB8AC3E}">
        <p14:creationId xmlns:p14="http://schemas.microsoft.com/office/powerpoint/2010/main" val="151354566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a:xfrm>
            <a:off x="534389" y="135104"/>
            <a:ext cx="11222181" cy="812791"/>
          </a:xfrm>
        </p:spPr>
        <p:txBody>
          <a:bodyPr>
            <a:noAutofit/>
          </a:bodyPr>
          <a:lstStyle/>
          <a:p>
            <a:r>
              <a:rPr lang="en-US" sz="3600" dirty="0"/>
              <a:t>Modelling Strategy to Forecast Carbon Emissions with AI</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154</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1105361" y="6581001"/>
            <a:ext cx="10604715"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Brière</a:t>
            </a:r>
            <a:r>
              <a:rPr lang="en-US" sz="1200" dirty="0">
                <a:solidFill>
                  <a:schemeClr val="bg1">
                    <a:lumMod val="75000"/>
                  </a:schemeClr>
                </a:solidFill>
              </a:rPr>
              <a:t>, M., </a:t>
            </a:r>
            <a:r>
              <a:rPr lang="en-US" sz="1200" dirty="0" err="1">
                <a:solidFill>
                  <a:schemeClr val="bg1">
                    <a:lumMod val="75000"/>
                  </a:schemeClr>
                </a:solidFill>
              </a:rPr>
              <a:t>Keip</a:t>
            </a:r>
            <a:r>
              <a:rPr lang="en-US" sz="1200" dirty="0">
                <a:solidFill>
                  <a:schemeClr val="bg1">
                    <a:lumMod val="75000"/>
                  </a:schemeClr>
                </a:solidFill>
              </a:rPr>
              <a:t>, M., &amp; Le Berthe, T. (2022). Artificial Intelligence for Sustainable Finance: Why it May Help. Available at SSRN 4252329.</a:t>
            </a:r>
          </a:p>
        </p:txBody>
      </p:sp>
      <p:pic>
        <p:nvPicPr>
          <p:cNvPr id="11" name="Content Placeholder 10">
            <a:extLst>
              <a:ext uri="{FF2B5EF4-FFF2-40B4-BE49-F238E27FC236}">
                <a16:creationId xmlns:a16="http://schemas.microsoft.com/office/drawing/2014/main" id="{E4DC2BEE-BB71-389D-7CFD-D93A16629A4A}"/>
              </a:ext>
            </a:extLst>
          </p:cNvPr>
          <p:cNvPicPr>
            <a:picLocks noGrp="1" noChangeAspect="1"/>
          </p:cNvPicPr>
          <p:nvPr>
            <p:ph idx="1"/>
          </p:nvPr>
        </p:nvPicPr>
        <p:blipFill>
          <a:blip r:embed="rId3"/>
          <a:stretch>
            <a:fillRect/>
          </a:stretch>
        </p:blipFill>
        <p:spPr>
          <a:xfrm>
            <a:off x="1409131" y="947895"/>
            <a:ext cx="9373737" cy="5614349"/>
          </a:xfrm>
        </p:spPr>
      </p:pic>
    </p:spTree>
    <p:extLst>
      <p:ext uri="{BB962C8B-B14F-4D97-AF65-F5344CB8AC3E}">
        <p14:creationId xmlns:p14="http://schemas.microsoft.com/office/powerpoint/2010/main" val="29153115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p:txBody>
          <a:bodyPr>
            <a:normAutofit fontScale="90000"/>
          </a:bodyPr>
          <a:lstStyle/>
          <a:p>
            <a:r>
              <a:rPr lang="en-US" dirty="0"/>
              <a:t>Sustainable Productivity:</a:t>
            </a:r>
            <a:br>
              <a:rPr lang="en-US" dirty="0"/>
            </a:br>
            <a:r>
              <a:rPr lang="en-US" dirty="0"/>
              <a:t>Finance ESG</a:t>
            </a:r>
          </a:p>
        </p:txBody>
      </p:sp>
      <p:pic>
        <p:nvPicPr>
          <p:cNvPr id="6" name="Content Placeholder 5">
            <a:extLst>
              <a:ext uri="{FF2B5EF4-FFF2-40B4-BE49-F238E27FC236}">
                <a16:creationId xmlns:a16="http://schemas.microsoft.com/office/drawing/2014/main" id="{8886898F-7D64-92FA-2183-D93A4CD1CE57}"/>
              </a:ext>
            </a:extLst>
          </p:cNvPr>
          <p:cNvPicPr>
            <a:picLocks noGrp="1" noChangeAspect="1"/>
          </p:cNvPicPr>
          <p:nvPr>
            <p:ph idx="1"/>
          </p:nvPr>
        </p:nvPicPr>
        <p:blipFill>
          <a:blip r:embed="rId2"/>
          <a:stretch>
            <a:fillRect/>
          </a:stretch>
        </p:blipFill>
        <p:spPr>
          <a:xfrm>
            <a:off x="202658" y="1618750"/>
            <a:ext cx="11786684" cy="4647137"/>
          </a:xfrm>
        </p:spPr>
      </p:pic>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155</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Huang, </a:t>
            </a:r>
            <a:r>
              <a:rPr lang="en-US" sz="1000" dirty="0" err="1">
                <a:solidFill>
                  <a:schemeClr val="bg1">
                    <a:lumMod val="75000"/>
                  </a:schemeClr>
                </a:solidFill>
              </a:rPr>
              <a:t>Ziqi</a:t>
            </a:r>
            <a:r>
              <a:rPr lang="en-US" sz="1000" dirty="0">
                <a:solidFill>
                  <a:schemeClr val="bg1">
                    <a:lumMod val="75000"/>
                  </a:schemeClr>
                </a:solidFill>
              </a:rPr>
              <a:t>, Yang Shen, </a:t>
            </a:r>
            <a:r>
              <a:rPr lang="en-US" sz="1000" dirty="0" err="1">
                <a:solidFill>
                  <a:schemeClr val="bg1">
                    <a:lumMod val="75000"/>
                  </a:schemeClr>
                </a:solidFill>
              </a:rPr>
              <a:t>Jiayi</a:t>
            </a:r>
            <a:r>
              <a:rPr lang="en-US" sz="1000" dirty="0">
                <a:solidFill>
                  <a:schemeClr val="bg1">
                    <a:lumMod val="75000"/>
                  </a:schemeClr>
                </a:solidFill>
              </a:rPr>
              <a:t> Li, Marcel Fey, and Christian </a:t>
            </a:r>
            <a:r>
              <a:rPr lang="en-US" sz="1000" dirty="0" err="1">
                <a:solidFill>
                  <a:schemeClr val="bg1">
                    <a:lumMod val="75000"/>
                  </a:schemeClr>
                </a:solidFill>
              </a:rPr>
              <a:t>Brecher</a:t>
            </a:r>
            <a:r>
              <a:rPr lang="en-US" sz="1000" dirty="0">
                <a:solidFill>
                  <a:schemeClr val="bg1">
                    <a:lumMod val="75000"/>
                  </a:schemeClr>
                </a:solidFill>
              </a:rPr>
              <a:t> (2021). "A survey on AI-driven digital twins in Industry 4.0: Smart manufacturing and advanced robotics." Sensors 21, no. 19: 6340.</a:t>
            </a:r>
          </a:p>
        </p:txBody>
      </p:sp>
    </p:spTree>
    <p:extLst>
      <p:ext uri="{BB962C8B-B14F-4D97-AF65-F5344CB8AC3E}">
        <p14:creationId xmlns:p14="http://schemas.microsoft.com/office/powerpoint/2010/main" val="21038847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p:txBody>
          <a:bodyPr>
            <a:normAutofit fontScale="90000"/>
          </a:bodyPr>
          <a:lstStyle/>
          <a:p>
            <a:r>
              <a:rPr lang="en-US" dirty="0"/>
              <a:t>Sustainable Resilient Manufacturing</a:t>
            </a:r>
            <a:br>
              <a:rPr lang="en-US" dirty="0"/>
            </a:br>
            <a:r>
              <a:rPr lang="en-US" dirty="0"/>
              <a:t>ESG</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156</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Huang, </a:t>
            </a:r>
            <a:r>
              <a:rPr lang="en-US" sz="1000" dirty="0" err="1">
                <a:solidFill>
                  <a:schemeClr val="bg1">
                    <a:lumMod val="75000"/>
                  </a:schemeClr>
                </a:solidFill>
              </a:rPr>
              <a:t>Ziqi</a:t>
            </a:r>
            <a:r>
              <a:rPr lang="en-US" sz="1000" dirty="0">
                <a:solidFill>
                  <a:schemeClr val="bg1">
                    <a:lumMod val="75000"/>
                  </a:schemeClr>
                </a:solidFill>
              </a:rPr>
              <a:t>, Yang Shen, </a:t>
            </a:r>
            <a:r>
              <a:rPr lang="en-US" sz="1000" dirty="0" err="1">
                <a:solidFill>
                  <a:schemeClr val="bg1">
                    <a:lumMod val="75000"/>
                  </a:schemeClr>
                </a:solidFill>
              </a:rPr>
              <a:t>Jiayi</a:t>
            </a:r>
            <a:r>
              <a:rPr lang="en-US" sz="1000" dirty="0">
                <a:solidFill>
                  <a:schemeClr val="bg1">
                    <a:lumMod val="75000"/>
                  </a:schemeClr>
                </a:solidFill>
              </a:rPr>
              <a:t> Li, Marcel Fey, and Christian </a:t>
            </a:r>
            <a:r>
              <a:rPr lang="en-US" sz="1000" dirty="0" err="1">
                <a:solidFill>
                  <a:schemeClr val="bg1">
                    <a:lumMod val="75000"/>
                  </a:schemeClr>
                </a:solidFill>
              </a:rPr>
              <a:t>Brecher</a:t>
            </a:r>
            <a:r>
              <a:rPr lang="en-US" sz="1000" dirty="0">
                <a:solidFill>
                  <a:schemeClr val="bg1">
                    <a:lumMod val="75000"/>
                  </a:schemeClr>
                </a:solidFill>
              </a:rPr>
              <a:t> (2021). "A survey on AI-driven digital twins in Industry 4.0: Smart manufacturing and advanced robotics." Sensors 21, no. 19: 6340.</a:t>
            </a:r>
          </a:p>
        </p:txBody>
      </p:sp>
      <p:pic>
        <p:nvPicPr>
          <p:cNvPr id="9" name="Content Placeholder 8">
            <a:extLst>
              <a:ext uri="{FF2B5EF4-FFF2-40B4-BE49-F238E27FC236}">
                <a16:creationId xmlns:a16="http://schemas.microsoft.com/office/drawing/2014/main" id="{BF7BE9AA-22E2-B66C-8218-F2E7CEC3BF90}"/>
              </a:ext>
            </a:extLst>
          </p:cNvPr>
          <p:cNvPicPr>
            <a:picLocks noGrp="1" noChangeAspect="1"/>
          </p:cNvPicPr>
          <p:nvPr>
            <p:ph idx="1"/>
          </p:nvPr>
        </p:nvPicPr>
        <p:blipFill>
          <a:blip r:embed="rId2"/>
          <a:stretch>
            <a:fillRect/>
          </a:stretch>
        </p:blipFill>
        <p:spPr>
          <a:xfrm>
            <a:off x="424543" y="1817699"/>
            <a:ext cx="11342914" cy="4421814"/>
          </a:xfrm>
        </p:spPr>
      </p:pic>
    </p:spTree>
    <p:extLst>
      <p:ext uri="{BB962C8B-B14F-4D97-AF65-F5344CB8AC3E}">
        <p14:creationId xmlns:p14="http://schemas.microsoft.com/office/powerpoint/2010/main" val="41617182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13E5-BEC0-0F58-5BCA-F8D1AE2EBB2D}"/>
              </a:ext>
            </a:extLst>
          </p:cNvPr>
          <p:cNvSpPr>
            <a:spLocks noGrp="1"/>
          </p:cNvSpPr>
          <p:nvPr>
            <p:ph type="title"/>
          </p:nvPr>
        </p:nvSpPr>
        <p:spPr/>
        <p:txBody>
          <a:bodyPr>
            <a:normAutofit/>
          </a:bodyPr>
          <a:lstStyle/>
          <a:p>
            <a:r>
              <a:rPr lang="en-US" sz="5400" dirty="0"/>
              <a:t>ESG Indexes</a:t>
            </a:r>
          </a:p>
        </p:txBody>
      </p:sp>
      <p:sp>
        <p:nvSpPr>
          <p:cNvPr id="3" name="Content Placeholder 2">
            <a:extLst>
              <a:ext uri="{FF2B5EF4-FFF2-40B4-BE49-F238E27FC236}">
                <a16:creationId xmlns:a16="http://schemas.microsoft.com/office/drawing/2014/main" id="{007A0A3F-997E-17B4-EDB7-C3AD2D856A56}"/>
              </a:ext>
            </a:extLst>
          </p:cNvPr>
          <p:cNvSpPr>
            <a:spLocks noGrp="1"/>
          </p:cNvSpPr>
          <p:nvPr>
            <p:ph idx="1"/>
          </p:nvPr>
        </p:nvSpPr>
        <p:spPr/>
        <p:txBody>
          <a:bodyPr>
            <a:normAutofit/>
          </a:bodyPr>
          <a:lstStyle/>
          <a:p>
            <a:r>
              <a:rPr lang="en-US" sz="4400" dirty="0">
                <a:solidFill>
                  <a:schemeClr val="accent1"/>
                </a:solidFill>
              </a:rPr>
              <a:t>MSCI ESG Index</a:t>
            </a:r>
          </a:p>
          <a:p>
            <a:r>
              <a:rPr lang="en-US" sz="4400" dirty="0">
                <a:solidFill>
                  <a:schemeClr val="accent1"/>
                </a:solidFill>
              </a:rPr>
              <a:t>Dow Johns Sustainability Indices (DJSI)</a:t>
            </a:r>
          </a:p>
          <a:p>
            <a:r>
              <a:rPr lang="en-US" sz="4400" dirty="0">
                <a:solidFill>
                  <a:schemeClr val="accent1"/>
                </a:solidFill>
              </a:rPr>
              <a:t>FTSE ESG Index</a:t>
            </a:r>
          </a:p>
        </p:txBody>
      </p:sp>
      <p:sp>
        <p:nvSpPr>
          <p:cNvPr id="4" name="Slide Number Placeholder 3">
            <a:extLst>
              <a:ext uri="{FF2B5EF4-FFF2-40B4-BE49-F238E27FC236}">
                <a16:creationId xmlns:a16="http://schemas.microsoft.com/office/drawing/2014/main" id="{AF1F2EA4-3956-D8AF-AC57-4924385FC605}"/>
              </a:ext>
            </a:extLst>
          </p:cNvPr>
          <p:cNvSpPr>
            <a:spLocks noGrp="1"/>
          </p:cNvSpPr>
          <p:nvPr>
            <p:ph type="sldNum" sz="quarter" idx="12"/>
          </p:nvPr>
        </p:nvSpPr>
        <p:spPr/>
        <p:txBody>
          <a:bodyPr/>
          <a:lstStyle/>
          <a:p>
            <a:fld id="{5D6FF71F-CF6A-4C46-8F9B-61D49EEA70E3}" type="slidenum">
              <a:rPr lang="en-US" smtClean="0"/>
              <a:t>157</a:t>
            </a:fld>
            <a:endParaRPr lang="en-US"/>
          </a:p>
        </p:txBody>
      </p:sp>
    </p:spTree>
    <p:extLst>
      <p:ext uri="{BB962C8B-B14F-4D97-AF65-F5344CB8AC3E}">
        <p14:creationId xmlns:p14="http://schemas.microsoft.com/office/powerpoint/2010/main" val="31296729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ESG Rating Framework</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158</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8" name="Picture 7">
            <a:extLst>
              <a:ext uri="{FF2B5EF4-FFF2-40B4-BE49-F238E27FC236}">
                <a16:creationId xmlns:a16="http://schemas.microsoft.com/office/drawing/2014/main" id="{E7EE2DC5-F96C-C4C1-2BC0-85B309E312CE}"/>
              </a:ext>
            </a:extLst>
          </p:cNvPr>
          <p:cNvPicPr>
            <a:picLocks noChangeAspect="1"/>
          </p:cNvPicPr>
          <p:nvPr/>
        </p:nvPicPr>
        <p:blipFill>
          <a:blip r:embed="rId2"/>
          <a:stretch>
            <a:fillRect/>
          </a:stretch>
        </p:blipFill>
        <p:spPr>
          <a:xfrm>
            <a:off x="2543969" y="672438"/>
            <a:ext cx="7104062" cy="5924107"/>
          </a:xfrm>
          <a:prstGeom prst="rect">
            <a:avLst/>
          </a:prstGeom>
        </p:spPr>
      </p:pic>
    </p:spTree>
    <p:extLst>
      <p:ext uri="{BB962C8B-B14F-4D97-AF65-F5344CB8AC3E}">
        <p14:creationId xmlns:p14="http://schemas.microsoft.com/office/powerpoint/2010/main" val="1270976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ESG Key Issue Hierarchy</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159</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10" name="Picture 9">
            <a:extLst>
              <a:ext uri="{FF2B5EF4-FFF2-40B4-BE49-F238E27FC236}">
                <a16:creationId xmlns:a16="http://schemas.microsoft.com/office/drawing/2014/main" id="{04996B0A-AD3D-B6EB-A738-6149DB8DD5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5755" y="810461"/>
            <a:ext cx="7920489" cy="5751783"/>
          </a:xfrm>
          <a:prstGeom prst="rect">
            <a:avLst/>
          </a:prstGeom>
        </p:spPr>
      </p:pic>
    </p:spTree>
    <p:extLst>
      <p:ext uri="{BB962C8B-B14F-4D97-AF65-F5344CB8AC3E}">
        <p14:creationId xmlns:p14="http://schemas.microsoft.com/office/powerpoint/2010/main" val="2580429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1"/>
            <a:ext cx="11222181" cy="1764857"/>
          </a:xfrm>
        </p:spPr>
        <p:txBody>
          <a:bodyPr>
            <a:normAutofit/>
          </a:bodyPr>
          <a:lstStyle/>
          <a:p>
            <a:r>
              <a:rPr lang="en-US" dirty="0"/>
              <a:t>Generative AI </a:t>
            </a:r>
            <a:br>
              <a:rPr lang="en-US" dirty="0"/>
            </a:br>
            <a:r>
              <a:rPr lang="en-US" dirty="0"/>
              <a:t>Foundation Models </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16</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5" name="Picture 4">
            <a:extLst>
              <a:ext uri="{FF2B5EF4-FFF2-40B4-BE49-F238E27FC236}">
                <a16:creationId xmlns:a16="http://schemas.microsoft.com/office/drawing/2014/main" id="{9FDFE21F-BCF9-326B-9959-AF9A11BA03CF}"/>
              </a:ext>
            </a:extLst>
          </p:cNvPr>
          <p:cNvPicPr>
            <a:picLocks noChangeAspect="1"/>
          </p:cNvPicPr>
          <p:nvPr/>
        </p:nvPicPr>
        <p:blipFill>
          <a:blip r:embed="rId2"/>
          <a:stretch>
            <a:fillRect/>
          </a:stretch>
        </p:blipFill>
        <p:spPr>
          <a:xfrm>
            <a:off x="112994" y="1920348"/>
            <a:ext cx="11966009" cy="4401930"/>
          </a:xfrm>
          <a:prstGeom prst="rect">
            <a:avLst/>
          </a:prstGeom>
        </p:spPr>
      </p:pic>
    </p:spTree>
    <p:extLst>
      <p:ext uri="{BB962C8B-B14F-4D97-AF65-F5344CB8AC3E}">
        <p14:creationId xmlns:p14="http://schemas.microsoft.com/office/powerpoint/2010/main" val="414187641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Governance Model Structure</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160</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59A95F51-2221-B9B0-23EC-BCEEA1087F7B}"/>
              </a:ext>
            </a:extLst>
          </p:cNvPr>
          <p:cNvPicPr>
            <a:picLocks noChangeAspect="1"/>
          </p:cNvPicPr>
          <p:nvPr/>
        </p:nvPicPr>
        <p:blipFill>
          <a:blip r:embed="rId2"/>
          <a:stretch>
            <a:fillRect/>
          </a:stretch>
        </p:blipFill>
        <p:spPr>
          <a:xfrm>
            <a:off x="534389" y="939654"/>
            <a:ext cx="10983452" cy="5656891"/>
          </a:xfrm>
          <a:prstGeom prst="rect">
            <a:avLst/>
          </a:prstGeom>
        </p:spPr>
      </p:pic>
    </p:spTree>
    <p:extLst>
      <p:ext uri="{BB962C8B-B14F-4D97-AF65-F5344CB8AC3E}">
        <p14:creationId xmlns:p14="http://schemas.microsoft.com/office/powerpoint/2010/main" val="33442819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Hierarchy of ESG Scores</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161</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0F10A7D8-1911-4656-15DE-43D6D2E2BF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8486" y="855299"/>
            <a:ext cx="4575028" cy="5776234"/>
          </a:xfrm>
          <a:prstGeom prst="rect">
            <a:avLst/>
          </a:prstGeom>
        </p:spPr>
      </p:pic>
    </p:spTree>
    <p:extLst>
      <p:ext uri="{BB962C8B-B14F-4D97-AF65-F5344CB8AC3E}">
        <p14:creationId xmlns:p14="http://schemas.microsoft.com/office/powerpoint/2010/main" val="1104958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4CCFD-285A-A21E-A39D-57900B596195}"/>
              </a:ext>
            </a:extLst>
          </p:cNvPr>
          <p:cNvSpPr>
            <a:spLocks noGrp="1"/>
          </p:cNvSpPr>
          <p:nvPr>
            <p:ph type="title"/>
          </p:nvPr>
        </p:nvSpPr>
        <p:spPr>
          <a:xfrm>
            <a:off x="534389" y="0"/>
            <a:ext cx="11222181" cy="613731"/>
          </a:xfrm>
        </p:spPr>
        <p:txBody>
          <a:bodyPr>
            <a:normAutofit fontScale="90000"/>
          </a:bodyPr>
          <a:lstStyle/>
          <a:p>
            <a:r>
              <a:rPr lang="en-US" dirty="0"/>
              <a:t>FTSE Russell ESG Ratings</a:t>
            </a:r>
          </a:p>
        </p:txBody>
      </p:sp>
      <p:pic>
        <p:nvPicPr>
          <p:cNvPr id="8" name="Content Placeholder 7">
            <a:extLst>
              <a:ext uri="{FF2B5EF4-FFF2-40B4-BE49-F238E27FC236}">
                <a16:creationId xmlns:a16="http://schemas.microsoft.com/office/drawing/2014/main" id="{78B841FF-79B3-7C8D-2F2E-9328D3A87F8C}"/>
              </a:ext>
            </a:extLst>
          </p:cNvPr>
          <p:cNvPicPr>
            <a:picLocks noGrp="1" noChangeAspect="1"/>
          </p:cNvPicPr>
          <p:nvPr>
            <p:ph idx="1"/>
          </p:nvPr>
        </p:nvPicPr>
        <p:blipFill>
          <a:blip r:embed="rId2"/>
          <a:stretch>
            <a:fillRect/>
          </a:stretch>
        </p:blipFill>
        <p:spPr>
          <a:xfrm>
            <a:off x="3345078" y="651272"/>
            <a:ext cx="6103721" cy="5910972"/>
          </a:xfrm>
        </p:spPr>
      </p:pic>
      <p:sp>
        <p:nvSpPr>
          <p:cNvPr id="4" name="Slide Number Placeholder 3">
            <a:extLst>
              <a:ext uri="{FF2B5EF4-FFF2-40B4-BE49-F238E27FC236}">
                <a16:creationId xmlns:a16="http://schemas.microsoft.com/office/drawing/2014/main" id="{A1C737D5-2654-B74C-F5EB-44792E9EF3FE}"/>
              </a:ext>
            </a:extLst>
          </p:cNvPr>
          <p:cNvSpPr>
            <a:spLocks noGrp="1"/>
          </p:cNvSpPr>
          <p:nvPr>
            <p:ph type="sldNum" sz="quarter" idx="12"/>
          </p:nvPr>
        </p:nvSpPr>
        <p:spPr/>
        <p:txBody>
          <a:bodyPr/>
          <a:lstStyle/>
          <a:p>
            <a:fld id="{5D6FF71F-CF6A-4C46-8F9B-61D49EEA70E3}" type="slidenum">
              <a:rPr lang="en-US" smtClean="0"/>
              <a:t>162</a:t>
            </a:fld>
            <a:endParaRPr lang="en-US"/>
          </a:p>
        </p:txBody>
      </p:sp>
      <p:sp>
        <p:nvSpPr>
          <p:cNvPr id="6" name="TextBox 5">
            <a:extLst>
              <a:ext uri="{FF2B5EF4-FFF2-40B4-BE49-F238E27FC236}">
                <a16:creationId xmlns:a16="http://schemas.microsoft.com/office/drawing/2014/main" id="{904C90B7-6B54-E184-1C81-D2A5D50E1974}"/>
              </a:ext>
            </a:extLst>
          </p:cNvPr>
          <p:cNvSpPr txBox="1"/>
          <p:nvPr/>
        </p:nvSpPr>
        <p:spPr>
          <a:xfrm>
            <a:off x="1995055" y="6599785"/>
            <a:ext cx="8506690"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www.ftserussell.com</a:t>
            </a:r>
            <a:r>
              <a:rPr lang="en-US" sz="1000" dirty="0">
                <a:solidFill>
                  <a:schemeClr val="bg1">
                    <a:lumMod val="75000"/>
                  </a:schemeClr>
                </a:solidFill>
              </a:rPr>
              <a:t>/data/sustainability-and-</a:t>
            </a:r>
            <a:r>
              <a:rPr lang="en-US" sz="1000" dirty="0" err="1">
                <a:solidFill>
                  <a:schemeClr val="bg1">
                    <a:lumMod val="75000"/>
                  </a:schemeClr>
                </a:solidFill>
              </a:rPr>
              <a:t>esg</a:t>
            </a:r>
            <a:r>
              <a:rPr lang="en-US" sz="1000" dirty="0">
                <a:solidFill>
                  <a:schemeClr val="bg1">
                    <a:lumMod val="75000"/>
                  </a:schemeClr>
                </a:solidFill>
              </a:rPr>
              <a:t>-data/</a:t>
            </a:r>
            <a:r>
              <a:rPr lang="en-US" sz="1000" dirty="0" err="1">
                <a:solidFill>
                  <a:schemeClr val="bg1">
                    <a:lumMod val="75000"/>
                  </a:schemeClr>
                </a:solidFill>
              </a:rPr>
              <a:t>esg</a:t>
            </a:r>
            <a:r>
              <a:rPr lang="en-US" sz="1000" dirty="0">
                <a:solidFill>
                  <a:schemeClr val="bg1">
                    <a:lumMod val="75000"/>
                  </a:schemeClr>
                </a:solidFill>
              </a:rPr>
              <a:t>-ratings</a:t>
            </a:r>
          </a:p>
        </p:txBody>
      </p:sp>
    </p:spTree>
    <p:extLst>
      <p:ext uri="{BB962C8B-B14F-4D97-AF65-F5344CB8AC3E}">
        <p14:creationId xmlns:p14="http://schemas.microsoft.com/office/powerpoint/2010/main" val="8285625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29A8-6698-AF1E-E6DA-753E111051B3}"/>
              </a:ext>
            </a:extLst>
          </p:cNvPr>
          <p:cNvSpPr>
            <a:spLocks noGrp="1"/>
          </p:cNvSpPr>
          <p:nvPr>
            <p:ph type="title"/>
          </p:nvPr>
        </p:nvSpPr>
        <p:spPr>
          <a:xfrm>
            <a:off x="534389" y="135104"/>
            <a:ext cx="11222181" cy="1822284"/>
          </a:xfrm>
        </p:spPr>
        <p:txBody>
          <a:bodyPr>
            <a:noAutofit/>
          </a:bodyPr>
          <a:lstStyle/>
          <a:p>
            <a:r>
              <a:rPr lang="en-US" sz="6000" dirty="0" err="1"/>
              <a:t>Sustainalytics</a:t>
            </a:r>
            <a:r>
              <a:rPr lang="en-US" sz="6000" dirty="0"/>
              <a:t> </a:t>
            </a:r>
            <a:br>
              <a:rPr lang="en-US" sz="6000" dirty="0"/>
            </a:br>
            <a:r>
              <a:rPr lang="en-US" sz="6000" dirty="0"/>
              <a:t>ESG Risk Ratings</a:t>
            </a:r>
          </a:p>
        </p:txBody>
      </p:sp>
      <p:pic>
        <p:nvPicPr>
          <p:cNvPr id="6" name="Content Placeholder 5">
            <a:extLst>
              <a:ext uri="{FF2B5EF4-FFF2-40B4-BE49-F238E27FC236}">
                <a16:creationId xmlns:a16="http://schemas.microsoft.com/office/drawing/2014/main" id="{6011C016-06D5-3134-CDCD-F6537C93F56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34988" y="4255690"/>
            <a:ext cx="11222037" cy="1485136"/>
          </a:xfrm>
        </p:spPr>
      </p:pic>
      <p:sp>
        <p:nvSpPr>
          <p:cNvPr id="4" name="Slide Number Placeholder 3">
            <a:extLst>
              <a:ext uri="{FF2B5EF4-FFF2-40B4-BE49-F238E27FC236}">
                <a16:creationId xmlns:a16="http://schemas.microsoft.com/office/drawing/2014/main" id="{14E73C11-B203-0F04-B8A5-AD69060A6A15}"/>
              </a:ext>
            </a:extLst>
          </p:cNvPr>
          <p:cNvSpPr>
            <a:spLocks noGrp="1"/>
          </p:cNvSpPr>
          <p:nvPr>
            <p:ph type="sldNum" sz="quarter" idx="12"/>
          </p:nvPr>
        </p:nvSpPr>
        <p:spPr/>
        <p:txBody>
          <a:bodyPr/>
          <a:lstStyle/>
          <a:p>
            <a:fld id="{5D6FF71F-CF6A-4C46-8F9B-61D49EEA70E3}" type="slidenum">
              <a:rPr lang="en-US" smtClean="0"/>
              <a:t>163</a:t>
            </a:fld>
            <a:endParaRPr lang="en-US"/>
          </a:p>
        </p:txBody>
      </p:sp>
      <p:sp>
        <p:nvSpPr>
          <p:cNvPr id="7" name="TextBox 6">
            <a:extLst>
              <a:ext uri="{FF2B5EF4-FFF2-40B4-BE49-F238E27FC236}">
                <a16:creationId xmlns:a16="http://schemas.microsoft.com/office/drawing/2014/main" id="{5246A4C9-1EC1-C99C-C39B-421819F1B4AE}"/>
              </a:ext>
            </a:extLst>
          </p:cNvPr>
          <p:cNvSpPr txBox="1"/>
          <p:nvPr/>
        </p:nvSpPr>
        <p:spPr>
          <a:xfrm>
            <a:off x="1995055" y="6599785"/>
            <a:ext cx="8506690"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www.sustainalytics.com</a:t>
            </a:r>
            <a:r>
              <a:rPr lang="en-US" sz="1000" dirty="0">
                <a:solidFill>
                  <a:schemeClr val="bg1">
                    <a:lumMod val="75000"/>
                  </a:schemeClr>
                </a:solidFill>
              </a:rPr>
              <a:t>/</a:t>
            </a:r>
            <a:r>
              <a:rPr lang="en-US" sz="1000" dirty="0" err="1">
                <a:solidFill>
                  <a:schemeClr val="bg1">
                    <a:lumMod val="75000"/>
                  </a:schemeClr>
                </a:solidFill>
              </a:rPr>
              <a:t>esg</a:t>
            </a:r>
            <a:r>
              <a:rPr lang="en-US" sz="1000" dirty="0">
                <a:solidFill>
                  <a:schemeClr val="bg1">
                    <a:lumMod val="75000"/>
                  </a:schemeClr>
                </a:solidFill>
              </a:rPr>
              <a:t>-data</a:t>
            </a:r>
          </a:p>
        </p:txBody>
      </p:sp>
      <p:sp>
        <p:nvSpPr>
          <p:cNvPr id="9" name="TextBox 8">
            <a:extLst>
              <a:ext uri="{FF2B5EF4-FFF2-40B4-BE49-F238E27FC236}">
                <a16:creationId xmlns:a16="http://schemas.microsoft.com/office/drawing/2014/main" id="{EE796459-469D-69F7-4FBC-6FFBBCDAEA71}"/>
              </a:ext>
            </a:extLst>
          </p:cNvPr>
          <p:cNvSpPr txBox="1"/>
          <p:nvPr/>
        </p:nvSpPr>
        <p:spPr>
          <a:xfrm>
            <a:off x="464340" y="2137660"/>
            <a:ext cx="11222036" cy="1938992"/>
          </a:xfrm>
          <a:prstGeom prst="rect">
            <a:avLst/>
          </a:prstGeom>
          <a:noFill/>
        </p:spPr>
        <p:txBody>
          <a:bodyPr wrap="square">
            <a:spAutoFit/>
          </a:bodyPr>
          <a:lstStyle/>
          <a:p>
            <a:r>
              <a:rPr lang="en-US" sz="4000" dirty="0" err="1">
                <a:solidFill>
                  <a:schemeClr val="accent1">
                    <a:lumMod val="75000"/>
                  </a:schemeClr>
                </a:solidFill>
              </a:rPr>
              <a:t>Sustainalytics</a:t>
            </a:r>
            <a:r>
              <a:rPr lang="en-US" sz="4000" dirty="0">
                <a:solidFill>
                  <a:schemeClr val="accent1">
                    <a:lumMod val="75000"/>
                  </a:schemeClr>
                </a:solidFill>
              </a:rPr>
              <a:t>’ ESG Risk Ratings measure a company’s exposure to industry-specific material ESG risks and how well a company is managing those risks.</a:t>
            </a:r>
          </a:p>
        </p:txBody>
      </p:sp>
      <p:pic>
        <p:nvPicPr>
          <p:cNvPr id="11" name="Picture 10">
            <a:extLst>
              <a:ext uri="{FF2B5EF4-FFF2-40B4-BE49-F238E27FC236}">
                <a16:creationId xmlns:a16="http://schemas.microsoft.com/office/drawing/2014/main" id="{CB941634-CAB3-2624-728A-34DFF6DD23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775" y="171577"/>
            <a:ext cx="2675452" cy="816932"/>
          </a:xfrm>
          <a:prstGeom prst="rect">
            <a:avLst/>
          </a:prstGeom>
        </p:spPr>
      </p:pic>
    </p:spTree>
    <p:extLst>
      <p:ext uri="{BB962C8B-B14F-4D97-AF65-F5344CB8AC3E}">
        <p14:creationId xmlns:p14="http://schemas.microsoft.com/office/powerpoint/2010/main" val="1940685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BBD1-D7CE-29D9-997D-EC44E4B177B5}"/>
              </a:ext>
            </a:extLst>
          </p:cNvPr>
          <p:cNvSpPr>
            <a:spLocks noGrp="1"/>
          </p:cNvSpPr>
          <p:nvPr>
            <p:ph type="title"/>
          </p:nvPr>
        </p:nvSpPr>
        <p:spPr>
          <a:xfrm>
            <a:off x="534389" y="135103"/>
            <a:ext cx="11222181" cy="1736559"/>
          </a:xfrm>
        </p:spPr>
        <p:txBody>
          <a:bodyPr>
            <a:noAutofit/>
          </a:bodyPr>
          <a:lstStyle/>
          <a:p>
            <a:r>
              <a:rPr lang="en-US" sz="6000" dirty="0" err="1"/>
              <a:t>Truvalue</a:t>
            </a:r>
            <a:r>
              <a:rPr lang="en-US" sz="6000" dirty="0"/>
              <a:t> </a:t>
            </a:r>
            <a:br>
              <a:rPr lang="en-US" sz="6000" dirty="0"/>
            </a:br>
            <a:r>
              <a:rPr lang="en-US" sz="6000" dirty="0"/>
              <a:t>ESG Ranks</a:t>
            </a:r>
          </a:p>
        </p:txBody>
      </p:sp>
      <p:sp>
        <p:nvSpPr>
          <p:cNvPr id="3" name="Content Placeholder 2">
            <a:extLst>
              <a:ext uri="{FF2B5EF4-FFF2-40B4-BE49-F238E27FC236}">
                <a16:creationId xmlns:a16="http://schemas.microsoft.com/office/drawing/2014/main" id="{998C4A96-63A0-C518-4E97-6E129DF2412E}"/>
              </a:ext>
            </a:extLst>
          </p:cNvPr>
          <p:cNvSpPr>
            <a:spLocks noGrp="1"/>
          </p:cNvSpPr>
          <p:nvPr>
            <p:ph idx="1"/>
          </p:nvPr>
        </p:nvSpPr>
        <p:spPr>
          <a:xfrm>
            <a:off x="534389" y="2028824"/>
            <a:ext cx="11222181" cy="4533419"/>
          </a:xfrm>
        </p:spPr>
        <p:txBody>
          <a:bodyPr>
            <a:normAutofit/>
          </a:bodyPr>
          <a:lstStyle/>
          <a:p>
            <a:r>
              <a:rPr lang="en-US" sz="2800" dirty="0" err="1">
                <a:solidFill>
                  <a:srgbClr val="C00000"/>
                </a:solidFill>
              </a:rPr>
              <a:t>Truvalue</a:t>
            </a:r>
            <a:r>
              <a:rPr lang="en-US" sz="2800" dirty="0">
                <a:solidFill>
                  <a:srgbClr val="C00000"/>
                </a:solidFill>
              </a:rPr>
              <a:t> Labs </a:t>
            </a:r>
            <a:r>
              <a:rPr lang="en-US" sz="2800" dirty="0"/>
              <a:t>applies </a:t>
            </a:r>
            <a:r>
              <a:rPr lang="en-US" sz="2800" dirty="0">
                <a:solidFill>
                  <a:srgbClr val="C00000"/>
                </a:solidFill>
              </a:rPr>
              <a:t>AI</a:t>
            </a:r>
            <a:r>
              <a:rPr lang="en-US" sz="2800" dirty="0"/>
              <a:t> to analyze over </a:t>
            </a:r>
            <a:r>
              <a:rPr lang="en-US" sz="2800" dirty="0">
                <a:solidFill>
                  <a:srgbClr val="C00000"/>
                </a:solidFill>
              </a:rPr>
              <a:t>100,000 sources </a:t>
            </a:r>
            <a:r>
              <a:rPr lang="en-US" sz="2800" dirty="0"/>
              <a:t>and uncover </a:t>
            </a:r>
            <a:r>
              <a:rPr lang="en-US" sz="2800" dirty="0">
                <a:solidFill>
                  <a:srgbClr val="C00000"/>
                </a:solidFill>
              </a:rPr>
              <a:t>ESG risks </a:t>
            </a:r>
            <a:r>
              <a:rPr lang="en-US" sz="2800" dirty="0"/>
              <a:t>and opportunities hidden in </a:t>
            </a:r>
            <a:r>
              <a:rPr lang="en-US" sz="2800" dirty="0">
                <a:solidFill>
                  <a:srgbClr val="C00000"/>
                </a:solidFill>
              </a:rPr>
              <a:t>unstructured text</a:t>
            </a:r>
            <a:r>
              <a:rPr lang="en-US" sz="2800" dirty="0"/>
              <a:t>. </a:t>
            </a:r>
          </a:p>
          <a:p>
            <a:r>
              <a:rPr lang="en-US" sz="2800" dirty="0"/>
              <a:t>The ESG Ranks data service produces an overall company rank based on industry percentile leveraging the </a:t>
            </a:r>
            <a:r>
              <a:rPr lang="en-US" sz="2800" dirty="0">
                <a:solidFill>
                  <a:srgbClr val="C00000"/>
                </a:solidFill>
              </a:rPr>
              <a:t>26 ESG categories </a:t>
            </a:r>
            <a:r>
              <a:rPr lang="en-US" sz="2800" dirty="0"/>
              <a:t>defined by the </a:t>
            </a:r>
            <a:r>
              <a:rPr lang="en-US" sz="2800" dirty="0">
                <a:solidFill>
                  <a:srgbClr val="C00000"/>
                </a:solidFill>
              </a:rPr>
              <a:t>Sustainability Accounting Standards Board (SASB)</a:t>
            </a:r>
            <a:r>
              <a:rPr lang="en-US" sz="2800" dirty="0"/>
              <a:t>.  </a:t>
            </a:r>
          </a:p>
          <a:p>
            <a:r>
              <a:rPr lang="en-US" sz="2800" dirty="0"/>
              <a:t>The data feed covers 20,000+ companies with more than 13 years of history. </a:t>
            </a:r>
          </a:p>
        </p:txBody>
      </p:sp>
      <p:sp>
        <p:nvSpPr>
          <p:cNvPr id="4" name="Slide Number Placeholder 3">
            <a:extLst>
              <a:ext uri="{FF2B5EF4-FFF2-40B4-BE49-F238E27FC236}">
                <a16:creationId xmlns:a16="http://schemas.microsoft.com/office/drawing/2014/main" id="{67FEDDDD-FA56-ECF5-64D1-A91CDABC2B36}"/>
              </a:ext>
            </a:extLst>
          </p:cNvPr>
          <p:cNvSpPr>
            <a:spLocks noGrp="1"/>
          </p:cNvSpPr>
          <p:nvPr>
            <p:ph type="sldNum" sz="quarter" idx="12"/>
          </p:nvPr>
        </p:nvSpPr>
        <p:spPr/>
        <p:txBody>
          <a:bodyPr/>
          <a:lstStyle/>
          <a:p>
            <a:fld id="{5D6FF71F-CF6A-4C46-8F9B-61D49EEA70E3}" type="slidenum">
              <a:rPr lang="en-US" smtClean="0"/>
              <a:t>164</a:t>
            </a:fld>
            <a:endParaRPr lang="en-US"/>
          </a:p>
        </p:txBody>
      </p:sp>
      <p:sp>
        <p:nvSpPr>
          <p:cNvPr id="5" name="TextBox 4">
            <a:extLst>
              <a:ext uri="{FF2B5EF4-FFF2-40B4-BE49-F238E27FC236}">
                <a16:creationId xmlns:a16="http://schemas.microsoft.com/office/drawing/2014/main" id="{2DF15DDB-78F5-B60F-5C07-F9C37F2A77E2}"/>
              </a:ext>
            </a:extLst>
          </p:cNvPr>
          <p:cNvSpPr txBox="1"/>
          <p:nvPr/>
        </p:nvSpPr>
        <p:spPr>
          <a:xfrm>
            <a:off x="1995055" y="6599785"/>
            <a:ext cx="8506690"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developer.truvaluelabs.com</a:t>
            </a:r>
            <a:r>
              <a:rPr lang="en-US" sz="1000" dirty="0">
                <a:solidFill>
                  <a:schemeClr val="bg1">
                    <a:lumMod val="75000"/>
                  </a:schemeClr>
                </a:solidFill>
              </a:rPr>
              <a:t>/data/</a:t>
            </a:r>
            <a:r>
              <a:rPr lang="en-US" sz="1000" dirty="0" err="1">
                <a:solidFill>
                  <a:schemeClr val="bg1">
                    <a:lumMod val="75000"/>
                  </a:schemeClr>
                </a:solidFill>
              </a:rPr>
              <a:t>esg</a:t>
            </a:r>
            <a:r>
              <a:rPr lang="en-US" sz="1000" dirty="0">
                <a:solidFill>
                  <a:schemeClr val="bg1">
                    <a:lumMod val="75000"/>
                  </a:schemeClr>
                </a:solidFill>
              </a:rPr>
              <a:t>-ranks</a:t>
            </a:r>
          </a:p>
        </p:txBody>
      </p:sp>
      <p:pic>
        <p:nvPicPr>
          <p:cNvPr id="11" name="Picture 10">
            <a:extLst>
              <a:ext uri="{FF2B5EF4-FFF2-40B4-BE49-F238E27FC236}">
                <a16:creationId xmlns:a16="http://schemas.microsoft.com/office/drawing/2014/main" id="{F0AA2796-4F38-EDC3-1A20-2314E809B3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581" y="643541"/>
            <a:ext cx="1934008" cy="373821"/>
          </a:xfrm>
          <a:prstGeom prst="rect">
            <a:avLst/>
          </a:prstGeom>
        </p:spPr>
      </p:pic>
      <p:sp>
        <p:nvSpPr>
          <p:cNvPr id="13" name="TextBox 12">
            <a:extLst>
              <a:ext uri="{FF2B5EF4-FFF2-40B4-BE49-F238E27FC236}">
                <a16:creationId xmlns:a16="http://schemas.microsoft.com/office/drawing/2014/main" id="{7288FE59-408A-84C0-CC7A-8969D82B2A74}"/>
              </a:ext>
            </a:extLst>
          </p:cNvPr>
          <p:cNvSpPr txBox="1"/>
          <p:nvPr/>
        </p:nvSpPr>
        <p:spPr>
          <a:xfrm>
            <a:off x="129141" y="62723"/>
            <a:ext cx="2756931" cy="523220"/>
          </a:xfrm>
          <a:prstGeom prst="rect">
            <a:avLst/>
          </a:prstGeom>
          <a:noFill/>
        </p:spPr>
        <p:txBody>
          <a:bodyPr wrap="square">
            <a:spAutoFit/>
          </a:bodyPr>
          <a:lstStyle/>
          <a:p>
            <a:r>
              <a:rPr lang="en-US" sz="2800" b="1" i="0" dirty="0" err="1">
                <a:solidFill>
                  <a:srgbClr val="333333"/>
                </a:solidFill>
                <a:effectLst/>
                <a:latin typeface="Barlow" pitchFamily="2" charset="77"/>
              </a:rPr>
              <a:t>TruValue</a:t>
            </a:r>
            <a:r>
              <a:rPr lang="en-US" sz="2800" b="1" i="0" dirty="0">
                <a:solidFill>
                  <a:srgbClr val="333333"/>
                </a:solidFill>
                <a:effectLst/>
                <a:latin typeface="Barlow" pitchFamily="2" charset="77"/>
              </a:rPr>
              <a:t> Labs</a:t>
            </a:r>
            <a:endParaRPr lang="en-US" sz="2800" b="1" dirty="0"/>
          </a:p>
        </p:txBody>
      </p:sp>
      <p:pic>
        <p:nvPicPr>
          <p:cNvPr id="15" name="Picture 14">
            <a:extLst>
              <a:ext uri="{FF2B5EF4-FFF2-40B4-BE49-F238E27FC236}">
                <a16:creationId xmlns:a16="http://schemas.microsoft.com/office/drawing/2014/main" id="{21F3FC06-780F-614B-4851-102359DABE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272" y="5539639"/>
            <a:ext cx="10387254" cy="979739"/>
          </a:xfrm>
          <a:prstGeom prst="rect">
            <a:avLst/>
          </a:prstGeom>
        </p:spPr>
      </p:pic>
    </p:spTree>
    <p:extLst>
      <p:ext uri="{BB962C8B-B14F-4D97-AF65-F5344CB8AC3E}">
        <p14:creationId xmlns:p14="http://schemas.microsoft.com/office/powerpoint/2010/main" val="14184144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350143" y="215430"/>
            <a:ext cx="11337031" cy="5999633"/>
          </a:xfrm>
        </p:spPr>
        <p:txBody>
          <a:bodyPr>
            <a:normAutofit/>
          </a:bodyPr>
          <a:lstStyle/>
          <a:p>
            <a:r>
              <a:rPr lang="en-US" altLang="zh-TW" sz="12000" dirty="0">
                <a:solidFill>
                  <a:srgbClr val="C00000"/>
                </a:solidFill>
                <a:ea typeface="Heiti TC Medium" pitchFamily="2" charset="-128"/>
                <a:cs typeface="Arial" panose="020B0604020202020204" pitchFamily="34" charset="0"/>
              </a:rPr>
              <a:t>AI for </a:t>
            </a:r>
            <a:br>
              <a:rPr lang="en-US" altLang="zh-TW" sz="12000" dirty="0">
                <a:solidFill>
                  <a:srgbClr val="C00000"/>
                </a:solidFill>
                <a:ea typeface="Heiti TC Medium" pitchFamily="2" charset="-128"/>
                <a:cs typeface="Arial" panose="020B0604020202020204" pitchFamily="34" charset="0"/>
              </a:rPr>
            </a:br>
            <a:r>
              <a:rPr lang="en-US" altLang="zh-TW" sz="12000" dirty="0">
                <a:solidFill>
                  <a:srgbClr val="C00000"/>
                </a:solidFill>
                <a:ea typeface="Heiti TC Medium" pitchFamily="2" charset="-128"/>
                <a:cs typeface="Arial" panose="020B0604020202020204" pitchFamily="34" charset="0"/>
              </a:rPr>
              <a:t>Social Good</a:t>
            </a:r>
            <a:br>
              <a:rPr lang="en-US" altLang="zh-TW" sz="12000" dirty="0">
                <a:solidFill>
                  <a:srgbClr val="C00000"/>
                </a:solidFill>
                <a:ea typeface="Heiti TC Medium" pitchFamily="2" charset="-128"/>
                <a:cs typeface="Arial" panose="020B0604020202020204" pitchFamily="34" charset="0"/>
              </a:rPr>
            </a:br>
            <a:r>
              <a:rPr lang="en-US" altLang="zh-TW" sz="12000" dirty="0">
                <a:solidFill>
                  <a:srgbClr val="C00000"/>
                </a:solidFill>
                <a:ea typeface="Heiti TC Medium" pitchFamily="2" charset="-128"/>
                <a:cs typeface="Arial" panose="020B0604020202020204" pitchFamily="34" charset="0"/>
              </a:rPr>
              <a:t>(AI4SG)</a:t>
            </a:r>
            <a:endParaRPr lang="en-US" sz="120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165</a:t>
            </a:fld>
            <a:endParaRPr lang="en-US"/>
          </a:p>
        </p:txBody>
      </p:sp>
      <p:sp>
        <p:nvSpPr>
          <p:cNvPr id="5" name="TextBox 4">
            <a:extLst>
              <a:ext uri="{FF2B5EF4-FFF2-40B4-BE49-F238E27FC236}">
                <a16:creationId xmlns:a16="http://schemas.microsoft.com/office/drawing/2014/main" id="{6CD36511-F8BD-3410-A6C8-ABC2AEBE435D}"/>
              </a:ext>
            </a:extLst>
          </p:cNvPr>
          <p:cNvSpPr txBox="1"/>
          <p:nvPr/>
        </p:nvSpPr>
        <p:spPr>
          <a:xfrm>
            <a:off x="959014" y="6438273"/>
            <a:ext cx="10273972" cy="400110"/>
          </a:xfrm>
          <a:prstGeom prst="rect">
            <a:avLst/>
          </a:prstGeom>
          <a:noFill/>
        </p:spPr>
        <p:txBody>
          <a:bodyPr wrap="square">
            <a:spAutoFit/>
          </a:bodyPr>
          <a:lstStyle/>
          <a:p>
            <a:pPr algn="ctr">
              <a:spcAft>
                <a:spcPts val="0"/>
              </a:spcAft>
            </a:pPr>
            <a:r>
              <a:rPr lang="en-US" sz="1000" b="0" dirty="0">
                <a:solidFill>
                  <a:schemeClr val="bg1">
                    <a:lumMod val="75000"/>
                  </a:schemeClr>
                </a:solidFill>
              </a:rPr>
              <a:t>Source: </a:t>
            </a:r>
            <a:r>
              <a:rPr lang="en-US" sz="1000" b="0" dirty="0" err="1">
                <a:solidFill>
                  <a:schemeClr val="bg1">
                    <a:lumMod val="75000"/>
                  </a:schemeClr>
                </a:solidFill>
              </a:rPr>
              <a:t>Nenad</a:t>
            </a:r>
            <a:r>
              <a:rPr lang="en-US" sz="1000" b="0" dirty="0">
                <a:solidFill>
                  <a:schemeClr val="bg1">
                    <a:lumMod val="75000"/>
                  </a:schemeClr>
                </a:solidFill>
              </a:rPr>
              <a:t> </a:t>
            </a:r>
            <a:r>
              <a:rPr lang="en-US" sz="1000" b="0" dirty="0" err="1">
                <a:solidFill>
                  <a:schemeClr val="bg1">
                    <a:lumMod val="75000"/>
                  </a:schemeClr>
                </a:solidFill>
              </a:rPr>
              <a:t>Tomašev</a:t>
            </a:r>
            <a:r>
              <a:rPr lang="en-US" sz="1000" b="0" dirty="0">
                <a:solidFill>
                  <a:schemeClr val="bg1">
                    <a:lumMod val="75000"/>
                  </a:schemeClr>
                </a:solidFill>
              </a:rPr>
              <a:t>, Julien </a:t>
            </a:r>
            <a:r>
              <a:rPr lang="en-US" sz="1000" b="0" dirty="0" err="1">
                <a:solidFill>
                  <a:schemeClr val="bg1">
                    <a:lumMod val="75000"/>
                  </a:schemeClr>
                </a:solidFill>
              </a:rPr>
              <a:t>Cornebise</a:t>
            </a:r>
            <a:r>
              <a:rPr lang="en-US" sz="1000" b="0" dirty="0">
                <a:solidFill>
                  <a:schemeClr val="bg1">
                    <a:lumMod val="75000"/>
                  </a:schemeClr>
                </a:solidFill>
              </a:rPr>
              <a:t>, Frank </a:t>
            </a:r>
            <a:r>
              <a:rPr lang="en-US" sz="1000" b="0" dirty="0" err="1">
                <a:solidFill>
                  <a:schemeClr val="bg1">
                    <a:lumMod val="75000"/>
                  </a:schemeClr>
                </a:solidFill>
              </a:rPr>
              <a:t>Hutter</a:t>
            </a:r>
            <a:r>
              <a:rPr lang="en-US" sz="1000" b="0" dirty="0">
                <a:solidFill>
                  <a:schemeClr val="bg1">
                    <a:lumMod val="75000"/>
                  </a:schemeClr>
                </a:solidFill>
              </a:rPr>
              <a:t>, Shakir Mohamed, Angela </a:t>
            </a:r>
            <a:r>
              <a:rPr lang="en-US" sz="1000" b="0" dirty="0" err="1">
                <a:solidFill>
                  <a:schemeClr val="bg1">
                    <a:lumMod val="75000"/>
                  </a:schemeClr>
                </a:solidFill>
              </a:rPr>
              <a:t>Picciariello</a:t>
            </a:r>
            <a:r>
              <a:rPr lang="en-US" sz="1000" b="0" dirty="0">
                <a:solidFill>
                  <a:schemeClr val="bg1">
                    <a:lumMod val="75000"/>
                  </a:schemeClr>
                </a:solidFill>
              </a:rPr>
              <a:t>, Bec Connelly, Danielle Belgrave et al. (2020) </a:t>
            </a:r>
            <a:br>
              <a:rPr lang="en-US" sz="1000" b="0" dirty="0">
                <a:solidFill>
                  <a:schemeClr val="bg1">
                    <a:lumMod val="75000"/>
                  </a:schemeClr>
                </a:solidFill>
              </a:rPr>
            </a:br>
            <a:r>
              <a:rPr lang="en-US" sz="1000" b="0" dirty="0">
                <a:solidFill>
                  <a:schemeClr val="bg1">
                    <a:lumMod val="75000"/>
                  </a:schemeClr>
                </a:solidFill>
              </a:rPr>
              <a:t>"AI for social good: unlocking the opportunity for positive impact." Nature Communications 11, no. 1: 1-6.</a:t>
            </a:r>
          </a:p>
        </p:txBody>
      </p:sp>
    </p:spTree>
    <p:extLst>
      <p:ext uri="{BB962C8B-B14F-4D97-AF65-F5344CB8AC3E}">
        <p14:creationId xmlns:p14="http://schemas.microsoft.com/office/powerpoint/2010/main" val="15974097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693B-537E-48F2-FE7D-376B98EAD8BD}"/>
              </a:ext>
            </a:extLst>
          </p:cNvPr>
          <p:cNvSpPr>
            <a:spLocks noGrp="1"/>
          </p:cNvSpPr>
          <p:nvPr>
            <p:ph type="title"/>
          </p:nvPr>
        </p:nvSpPr>
        <p:spPr>
          <a:xfrm>
            <a:off x="534389" y="135104"/>
            <a:ext cx="11222181" cy="1984814"/>
          </a:xfrm>
        </p:spPr>
        <p:txBody>
          <a:bodyPr>
            <a:normAutofit fontScale="90000"/>
          </a:bodyPr>
          <a:lstStyle/>
          <a:p>
            <a:r>
              <a:rPr lang="en-US" dirty="0"/>
              <a:t>AI for Social Good (AI4SG)</a:t>
            </a:r>
            <a:br>
              <a:rPr lang="en-US" dirty="0"/>
            </a:br>
            <a:r>
              <a:rPr lang="en-US" dirty="0"/>
              <a:t>AI for Sustainable Development</a:t>
            </a:r>
            <a:br>
              <a:rPr lang="en-US" dirty="0"/>
            </a:br>
            <a:r>
              <a:rPr lang="en-US" dirty="0"/>
              <a:t>AI4SG 10 Guidelines</a:t>
            </a:r>
          </a:p>
        </p:txBody>
      </p:sp>
      <p:sp>
        <p:nvSpPr>
          <p:cNvPr id="3" name="Content Placeholder 2">
            <a:extLst>
              <a:ext uri="{FF2B5EF4-FFF2-40B4-BE49-F238E27FC236}">
                <a16:creationId xmlns:a16="http://schemas.microsoft.com/office/drawing/2014/main" id="{4B879E48-7DEB-6372-8F30-FA354751ACB6}"/>
              </a:ext>
            </a:extLst>
          </p:cNvPr>
          <p:cNvSpPr>
            <a:spLocks noGrp="1"/>
          </p:cNvSpPr>
          <p:nvPr>
            <p:ph idx="1"/>
          </p:nvPr>
        </p:nvSpPr>
        <p:spPr>
          <a:xfrm>
            <a:off x="534389" y="2328863"/>
            <a:ext cx="11222181" cy="4024436"/>
          </a:xfrm>
        </p:spPr>
        <p:txBody>
          <a:bodyPr>
            <a:normAutofit/>
          </a:bodyPr>
          <a:lstStyle/>
          <a:p>
            <a:r>
              <a:rPr lang="en-US" sz="4000" dirty="0"/>
              <a:t>AI Technology (G1, G2, G3)</a:t>
            </a:r>
          </a:p>
          <a:p>
            <a:r>
              <a:rPr lang="en-US" sz="4000" dirty="0"/>
              <a:t>Applications (G4, G5, G6, G7, G8)</a:t>
            </a:r>
          </a:p>
          <a:p>
            <a:r>
              <a:rPr lang="en-US" sz="4000" dirty="0"/>
              <a:t>Data Handling (G9, G10)</a:t>
            </a:r>
          </a:p>
        </p:txBody>
      </p:sp>
      <p:sp>
        <p:nvSpPr>
          <p:cNvPr id="4" name="Slide Number Placeholder 3">
            <a:extLst>
              <a:ext uri="{FF2B5EF4-FFF2-40B4-BE49-F238E27FC236}">
                <a16:creationId xmlns:a16="http://schemas.microsoft.com/office/drawing/2014/main" id="{EF162E8B-06BA-0CCF-B751-1A028B023CBC}"/>
              </a:ext>
            </a:extLst>
          </p:cNvPr>
          <p:cNvSpPr>
            <a:spLocks noGrp="1"/>
          </p:cNvSpPr>
          <p:nvPr>
            <p:ph type="sldNum" sz="quarter" idx="12"/>
          </p:nvPr>
        </p:nvSpPr>
        <p:spPr/>
        <p:txBody>
          <a:bodyPr/>
          <a:lstStyle/>
          <a:p>
            <a:fld id="{5D6FF71F-CF6A-4C46-8F9B-61D49EEA70E3}" type="slidenum">
              <a:rPr lang="en-US" smtClean="0"/>
              <a:t>166</a:t>
            </a:fld>
            <a:endParaRPr lang="en-US"/>
          </a:p>
        </p:txBody>
      </p:sp>
      <p:sp>
        <p:nvSpPr>
          <p:cNvPr id="5" name="TextBox 4">
            <a:extLst>
              <a:ext uri="{FF2B5EF4-FFF2-40B4-BE49-F238E27FC236}">
                <a16:creationId xmlns:a16="http://schemas.microsoft.com/office/drawing/2014/main" id="{AB75E694-2C15-1CFF-C03B-6F6076578F5F}"/>
              </a:ext>
            </a:extLst>
          </p:cNvPr>
          <p:cNvSpPr txBox="1"/>
          <p:nvPr/>
        </p:nvSpPr>
        <p:spPr>
          <a:xfrm>
            <a:off x="959014" y="6438273"/>
            <a:ext cx="10273972" cy="400110"/>
          </a:xfrm>
          <a:prstGeom prst="rect">
            <a:avLst/>
          </a:prstGeom>
          <a:noFill/>
        </p:spPr>
        <p:txBody>
          <a:bodyPr wrap="square">
            <a:spAutoFit/>
          </a:bodyPr>
          <a:lstStyle/>
          <a:p>
            <a:pPr algn="ctr">
              <a:spcAft>
                <a:spcPts val="0"/>
              </a:spcAft>
            </a:pPr>
            <a:r>
              <a:rPr lang="en-US" sz="1000" b="0" dirty="0">
                <a:solidFill>
                  <a:schemeClr val="bg1">
                    <a:lumMod val="75000"/>
                  </a:schemeClr>
                </a:solidFill>
              </a:rPr>
              <a:t>Source: </a:t>
            </a:r>
            <a:r>
              <a:rPr lang="en-US" sz="1000" b="0" dirty="0" err="1">
                <a:solidFill>
                  <a:schemeClr val="bg1">
                    <a:lumMod val="75000"/>
                  </a:schemeClr>
                </a:solidFill>
              </a:rPr>
              <a:t>Nenad</a:t>
            </a:r>
            <a:r>
              <a:rPr lang="en-US" sz="1000" b="0" dirty="0">
                <a:solidFill>
                  <a:schemeClr val="bg1">
                    <a:lumMod val="75000"/>
                  </a:schemeClr>
                </a:solidFill>
              </a:rPr>
              <a:t> </a:t>
            </a:r>
            <a:r>
              <a:rPr lang="en-US" sz="1000" b="0" dirty="0" err="1">
                <a:solidFill>
                  <a:schemeClr val="bg1">
                    <a:lumMod val="75000"/>
                  </a:schemeClr>
                </a:solidFill>
              </a:rPr>
              <a:t>Tomašev</a:t>
            </a:r>
            <a:r>
              <a:rPr lang="en-US" sz="1000" b="0" dirty="0">
                <a:solidFill>
                  <a:schemeClr val="bg1">
                    <a:lumMod val="75000"/>
                  </a:schemeClr>
                </a:solidFill>
              </a:rPr>
              <a:t>, Julien </a:t>
            </a:r>
            <a:r>
              <a:rPr lang="en-US" sz="1000" b="0" dirty="0" err="1">
                <a:solidFill>
                  <a:schemeClr val="bg1">
                    <a:lumMod val="75000"/>
                  </a:schemeClr>
                </a:solidFill>
              </a:rPr>
              <a:t>Cornebise</a:t>
            </a:r>
            <a:r>
              <a:rPr lang="en-US" sz="1000" b="0" dirty="0">
                <a:solidFill>
                  <a:schemeClr val="bg1">
                    <a:lumMod val="75000"/>
                  </a:schemeClr>
                </a:solidFill>
              </a:rPr>
              <a:t>, Frank </a:t>
            </a:r>
            <a:r>
              <a:rPr lang="en-US" sz="1000" b="0" dirty="0" err="1">
                <a:solidFill>
                  <a:schemeClr val="bg1">
                    <a:lumMod val="75000"/>
                  </a:schemeClr>
                </a:solidFill>
              </a:rPr>
              <a:t>Hutter</a:t>
            </a:r>
            <a:r>
              <a:rPr lang="en-US" sz="1000" b="0" dirty="0">
                <a:solidFill>
                  <a:schemeClr val="bg1">
                    <a:lumMod val="75000"/>
                  </a:schemeClr>
                </a:solidFill>
              </a:rPr>
              <a:t>, Shakir Mohamed, Angela </a:t>
            </a:r>
            <a:r>
              <a:rPr lang="en-US" sz="1000" b="0" dirty="0" err="1">
                <a:solidFill>
                  <a:schemeClr val="bg1">
                    <a:lumMod val="75000"/>
                  </a:schemeClr>
                </a:solidFill>
              </a:rPr>
              <a:t>Picciariello</a:t>
            </a:r>
            <a:r>
              <a:rPr lang="en-US" sz="1000" b="0" dirty="0">
                <a:solidFill>
                  <a:schemeClr val="bg1">
                    <a:lumMod val="75000"/>
                  </a:schemeClr>
                </a:solidFill>
              </a:rPr>
              <a:t>, Bec Connelly, Danielle Belgrave et al. (2020) </a:t>
            </a:r>
            <a:br>
              <a:rPr lang="en-US" sz="1000" b="0" dirty="0">
                <a:solidFill>
                  <a:schemeClr val="bg1">
                    <a:lumMod val="75000"/>
                  </a:schemeClr>
                </a:solidFill>
              </a:rPr>
            </a:br>
            <a:r>
              <a:rPr lang="en-US" sz="1000" b="0" dirty="0">
                <a:solidFill>
                  <a:schemeClr val="bg1">
                    <a:lumMod val="75000"/>
                  </a:schemeClr>
                </a:solidFill>
              </a:rPr>
              <a:t>"AI for social good: unlocking the opportunity for positive impact." Nature Communications 11, no. 1: 1-6.</a:t>
            </a:r>
          </a:p>
        </p:txBody>
      </p:sp>
    </p:spTree>
    <p:extLst>
      <p:ext uri="{BB962C8B-B14F-4D97-AF65-F5344CB8AC3E}">
        <p14:creationId xmlns:p14="http://schemas.microsoft.com/office/powerpoint/2010/main" val="262986393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693B-537E-48F2-FE7D-376B98EAD8BD}"/>
              </a:ext>
            </a:extLst>
          </p:cNvPr>
          <p:cNvSpPr>
            <a:spLocks noGrp="1"/>
          </p:cNvSpPr>
          <p:nvPr>
            <p:ph type="title"/>
          </p:nvPr>
        </p:nvSpPr>
        <p:spPr>
          <a:xfrm>
            <a:off x="534389" y="135103"/>
            <a:ext cx="11222181" cy="1622258"/>
          </a:xfrm>
        </p:spPr>
        <p:txBody>
          <a:bodyPr>
            <a:normAutofit/>
          </a:bodyPr>
          <a:lstStyle/>
          <a:p>
            <a:r>
              <a:rPr lang="en-US" dirty="0"/>
              <a:t>AI4SG 10 Guidelines</a:t>
            </a:r>
            <a:br>
              <a:rPr lang="en-US" dirty="0"/>
            </a:br>
            <a:r>
              <a:rPr lang="en-US" dirty="0"/>
              <a:t>AI Technology (G1, G2, G3)</a:t>
            </a:r>
          </a:p>
        </p:txBody>
      </p:sp>
      <p:sp>
        <p:nvSpPr>
          <p:cNvPr id="3" name="Content Placeholder 2">
            <a:extLst>
              <a:ext uri="{FF2B5EF4-FFF2-40B4-BE49-F238E27FC236}">
                <a16:creationId xmlns:a16="http://schemas.microsoft.com/office/drawing/2014/main" id="{4B879E48-7DEB-6372-8F30-FA354751ACB6}"/>
              </a:ext>
            </a:extLst>
          </p:cNvPr>
          <p:cNvSpPr>
            <a:spLocks noGrp="1"/>
          </p:cNvSpPr>
          <p:nvPr>
            <p:ph idx="1"/>
          </p:nvPr>
        </p:nvSpPr>
        <p:spPr>
          <a:xfrm>
            <a:off x="534389" y="1881333"/>
            <a:ext cx="11222181" cy="4556939"/>
          </a:xfrm>
        </p:spPr>
        <p:txBody>
          <a:bodyPr/>
          <a:lstStyle/>
          <a:p>
            <a:r>
              <a:rPr lang="en-US" dirty="0"/>
              <a:t>G1: Expectations of what is possible with AI need to be well-grounded.</a:t>
            </a:r>
          </a:p>
          <a:p>
            <a:r>
              <a:rPr lang="en-US" dirty="0"/>
              <a:t>G2: There is value in simple solutions.</a:t>
            </a:r>
          </a:p>
          <a:p>
            <a:r>
              <a:rPr lang="en-US" dirty="0"/>
              <a:t>G3: Applications of AI need to be inclusive and accessible, and reviewed at every stage for ethics and human rights compliance.</a:t>
            </a:r>
          </a:p>
        </p:txBody>
      </p:sp>
      <p:sp>
        <p:nvSpPr>
          <p:cNvPr id="4" name="Slide Number Placeholder 3">
            <a:extLst>
              <a:ext uri="{FF2B5EF4-FFF2-40B4-BE49-F238E27FC236}">
                <a16:creationId xmlns:a16="http://schemas.microsoft.com/office/drawing/2014/main" id="{EF162E8B-06BA-0CCF-B751-1A028B023CBC}"/>
              </a:ext>
            </a:extLst>
          </p:cNvPr>
          <p:cNvSpPr>
            <a:spLocks noGrp="1"/>
          </p:cNvSpPr>
          <p:nvPr>
            <p:ph type="sldNum" sz="quarter" idx="12"/>
          </p:nvPr>
        </p:nvSpPr>
        <p:spPr/>
        <p:txBody>
          <a:bodyPr/>
          <a:lstStyle/>
          <a:p>
            <a:fld id="{5D6FF71F-CF6A-4C46-8F9B-61D49EEA70E3}" type="slidenum">
              <a:rPr lang="en-US" smtClean="0"/>
              <a:t>167</a:t>
            </a:fld>
            <a:endParaRPr lang="en-US"/>
          </a:p>
        </p:txBody>
      </p:sp>
      <p:sp>
        <p:nvSpPr>
          <p:cNvPr id="5" name="TextBox 4">
            <a:extLst>
              <a:ext uri="{FF2B5EF4-FFF2-40B4-BE49-F238E27FC236}">
                <a16:creationId xmlns:a16="http://schemas.microsoft.com/office/drawing/2014/main" id="{AB75E694-2C15-1CFF-C03B-6F6076578F5F}"/>
              </a:ext>
            </a:extLst>
          </p:cNvPr>
          <p:cNvSpPr txBox="1"/>
          <p:nvPr/>
        </p:nvSpPr>
        <p:spPr>
          <a:xfrm>
            <a:off x="959014" y="6438273"/>
            <a:ext cx="10273972" cy="400110"/>
          </a:xfrm>
          <a:prstGeom prst="rect">
            <a:avLst/>
          </a:prstGeom>
          <a:noFill/>
        </p:spPr>
        <p:txBody>
          <a:bodyPr wrap="square">
            <a:spAutoFit/>
          </a:bodyPr>
          <a:lstStyle/>
          <a:p>
            <a:pPr algn="ctr">
              <a:spcAft>
                <a:spcPts val="0"/>
              </a:spcAft>
            </a:pPr>
            <a:r>
              <a:rPr lang="en-US" sz="1000" b="0" dirty="0">
                <a:solidFill>
                  <a:schemeClr val="bg1">
                    <a:lumMod val="75000"/>
                  </a:schemeClr>
                </a:solidFill>
              </a:rPr>
              <a:t>Source: </a:t>
            </a:r>
            <a:r>
              <a:rPr lang="en-US" sz="1000" b="0" dirty="0" err="1">
                <a:solidFill>
                  <a:schemeClr val="bg1">
                    <a:lumMod val="75000"/>
                  </a:schemeClr>
                </a:solidFill>
              </a:rPr>
              <a:t>Nenad</a:t>
            </a:r>
            <a:r>
              <a:rPr lang="en-US" sz="1000" b="0" dirty="0">
                <a:solidFill>
                  <a:schemeClr val="bg1">
                    <a:lumMod val="75000"/>
                  </a:schemeClr>
                </a:solidFill>
              </a:rPr>
              <a:t> </a:t>
            </a:r>
            <a:r>
              <a:rPr lang="en-US" sz="1000" b="0" dirty="0" err="1">
                <a:solidFill>
                  <a:schemeClr val="bg1">
                    <a:lumMod val="75000"/>
                  </a:schemeClr>
                </a:solidFill>
              </a:rPr>
              <a:t>Tomašev</a:t>
            </a:r>
            <a:r>
              <a:rPr lang="en-US" sz="1000" b="0" dirty="0">
                <a:solidFill>
                  <a:schemeClr val="bg1">
                    <a:lumMod val="75000"/>
                  </a:schemeClr>
                </a:solidFill>
              </a:rPr>
              <a:t>, Julien </a:t>
            </a:r>
            <a:r>
              <a:rPr lang="en-US" sz="1000" b="0" dirty="0" err="1">
                <a:solidFill>
                  <a:schemeClr val="bg1">
                    <a:lumMod val="75000"/>
                  </a:schemeClr>
                </a:solidFill>
              </a:rPr>
              <a:t>Cornebise</a:t>
            </a:r>
            <a:r>
              <a:rPr lang="en-US" sz="1000" b="0" dirty="0">
                <a:solidFill>
                  <a:schemeClr val="bg1">
                    <a:lumMod val="75000"/>
                  </a:schemeClr>
                </a:solidFill>
              </a:rPr>
              <a:t>, Frank </a:t>
            </a:r>
            <a:r>
              <a:rPr lang="en-US" sz="1000" b="0" dirty="0" err="1">
                <a:solidFill>
                  <a:schemeClr val="bg1">
                    <a:lumMod val="75000"/>
                  </a:schemeClr>
                </a:solidFill>
              </a:rPr>
              <a:t>Hutter</a:t>
            </a:r>
            <a:r>
              <a:rPr lang="en-US" sz="1000" b="0" dirty="0">
                <a:solidFill>
                  <a:schemeClr val="bg1">
                    <a:lumMod val="75000"/>
                  </a:schemeClr>
                </a:solidFill>
              </a:rPr>
              <a:t>, Shakir Mohamed, Angela </a:t>
            </a:r>
            <a:r>
              <a:rPr lang="en-US" sz="1000" b="0" dirty="0" err="1">
                <a:solidFill>
                  <a:schemeClr val="bg1">
                    <a:lumMod val="75000"/>
                  </a:schemeClr>
                </a:solidFill>
              </a:rPr>
              <a:t>Picciariello</a:t>
            </a:r>
            <a:r>
              <a:rPr lang="en-US" sz="1000" b="0" dirty="0">
                <a:solidFill>
                  <a:schemeClr val="bg1">
                    <a:lumMod val="75000"/>
                  </a:schemeClr>
                </a:solidFill>
              </a:rPr>
              <a:t>, Bec Connelly, Danielle Belgrave et al. (2020) </a:t>
            </a:r>
            <a:br>
              <a:rPr lang="en-US" sz="1000" b="0" dirty="0">
                <a:solidFill>
                  <a:schemeClr val="bg1">
                    <a:lumMod val="75000"/>
                  </a:schemeClr>
                </a:solidFill>
              </a:rPr>
            </a:br>
            <a:r>
              <a:rPr lang="en-US" sz="1000" b="0" dirty="0">
                <a:solidFill>
                  <a:schemeClr val="bg1">
                    <a:lumMod val="75000"/>
                  </a:schemeClr>
                </a:solidFill>
              </a:rPr>
              <a:t>"AI for social good: unlocking the opportunity for positive impact." Nature Communications 11, no. 1: 1-6.</a:t>
            </a:r>
          </a:p>
        </p:txBody>
      </p:sp>
    </p:spTree>
    <p:extLst>
      <p:ext uri="{BB962C8B-B14F-4D97-AF65-F5344CB8AC3E}">
        <p14:creationId xmlns:p14="http://schemas.microsoft.com/office/powerpoint/2010/main" val="88543345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693B-537E-48F2-FE7D-376B98EAD8BD}"/>
              </a:ext>
            </a:extLst>
          </p:cNvPr>
          <p:cNvSpPr>
            <a:spLocks noGrp="1"/>
          </p:cNvSpPr>
          <p:nvPr>
            <p:ph type="title"/>
          </p:nvPr>
        </p:nvSpPr>
        <p:spPr>
          <a:xfrm>
            <a:off x="534389" y="135103"/>
            <a:ext cx="11222181" cy="1622258"/>
          </a:xfrm>
        </p:spPr>
        <p:txBody>
          <a:bodyPr>
            <a:normAutofit/>
          </a:bodyPr>
          <a:lstStyle/>
          <a:p>
            <a:r>
              <a:rPr lang="en-US" dirty="0"/>
              <a:t>AI4SG 10 Guidelines</a:t>
            </a:r>
            <a:br>
              <a:rPr lang="en-US" dirty="0"/>
            </a:br>
            <a:r>
              <a:rPr lang="en-US" dirty="0"/>
              <a:t>Applications (G4, G5, G6, G7, G8)</a:t>
            </a:r>
          </a:p>
        </p:txBody>
      </p:sp>
      <p:sp>
        <p:nvSpPr>
          <p:cNvPr id="3" name="Content Placeholder 2">
            <a:extLst>
              <a:ext uri="{FF2B5EF4-FFF2-40B4-BE49-F238E27FC236}">
                <a16:creationId xmlns:a16="http://schemas.microsoft.com/office/drawing/2014/main" id="{4B879E48-7DEB-6372-8F30-FA354751ACB6}"/>
              </a:ext>
            </a:extLst>
          </p:cNvPr>
          <p:cNvSpPr>
            <a:spLocks noGrp="1"/>
          </p:cNvSpPr>
          <p:nvPr>
            <p:ph idx="1"/>
          </p:nvPr>
        </p:nvSpPr>
        <p:spPr>
          <a:xfrm>
            <a:off x="534389" y="1881333"/>
            <a:ext cx="11222181" cy="4556939"/>
          </a:xfrm>
        </p:spPr>
        <p:txBody>
          <a:bodyPr>
            <a:normAutofit fontScale="92500" lnSpcReduction="10000"/>
          </a:bodyPr>
          <a:lstStyle/>
          <a:p>
            <a:r>
              <a:rPr lang="en-US" dirty="0"/>
              <a:t>G4: Goals and use cases should be clear and well-defined.</a:t>
            </a:r>
          </a:p>
          <a:p>
            <a:r>
              <a:rPr lang="en-US" dirty="0"/>
              <a:t>G5: Deep, long-term partnerships are required to solve large problems successfully.</a:t>
            </a:r>
          </a:p>
          <a:p>
            <a:r>
              <a:rPr lang="en-US" dirty="0"/>
              <a:t>G6: Planning needs to align incentives, and factor in the limitations of both communities.</a:t>
            </a:r>
          </a:p>
          <a:p>
            <a:r>
              <a:rPr lang="en-US" dirty="0"/>
              <a:t>G7: Establishing and maintaining trust is key to overcoming </a:t>
            </a:r>
            <a:r>
              <a:rPr lang="en-US" dirty="0" err="1"/>
              <a:t>organisational</a:t>
            </a:r>
            <a:r>
              <a:rPr lang="en-US" dirty="0"/>
              <a:t> barriers.</a:t>
            </a:r>
          </a:p>
          <a:p>
            <a:r>
              <a:rPr lang="en-US" dirty="0"/>
              <a:t>G8: Options for reducing the development cost of AI solutions should be explored.</a:t>
            </a:r>
          </a:p>
        </p:txBody>
      </p:sp>
      <p:sp>
        <p:nvSpPr>
          <p:cNvPr id="4" name="Slide Number Placeholder 3">
            <a:extLst>
              <a:ext uri="{FF2B5EF4-FFF2-40B4-BE49-F238E27FC236}">
                <a16:creationId xmlns:a16="http://schemas.microsoft.com/office/drawing/2014/main" id="{EF162E8B-06BA-0CCF-B751-1A028B023CBC}"/>
              </a:ext>
            </a:extLst>
          </p:cNvPr>
          <p:cNvSpPr>
            <a:spLocks noGrp="1"/>
          </p:cNvSpPr>
          <p:nvPr>
            <p:ph type="sldNum" sz="quarter" idx="12"/>
          </p:nvPr>
        </p:nvSpPr>
        <p:spPr/>
        <p:txBody>
          <a:bodyPr/>
          <a:lstStyle/>
          <a:p>
            <a:fld id="{5D6FF71F-CF6A-4C46-8F9B-61D49EEA70E3}" type="slidenum">
              <a:rPr lang="en-US" smtClean="0"/>
              <a:t>168</a:t>
            </a:fld>
            <a:endParaRPr lang="en-US"/>
          </a:p>
        </p:txBody>
      </p:sp>
      <p:sp>
        <p:nvSpPr>
          <p:cNvPr id="5" name="TextBox 4">
            <a:extLst>
              <a:ext uri="{FF2B5EF4-FFF2-40B4-BE49-F238E27FC236}">
                <a16:creationId xmlns:a16="http://schemas.microsoft.com/office/drawing/2014/main" id="{AB75E694-2C15-1CFF-C03B-6F6076578F5F}"/>
              </a:ext>
            </a:extLst>
          </p:cNvPr>
          <p:cNvSpPr txBox="1"/>
          <p:nvPr/>
        </p:nvSpPr>
        <p:spPr>
          <a:xfrm>
            <a:off x="959014" y="6438273"/>
            <a:ext cx="10273972" cy="400110"/>
          </a:xfrm>
          <a:prstGeom prst="rect">
            <a:avLst/>
          </a:prstGeom>
          <a:noFill/>
        </p:spPr>
        <p:txBody>
          <a:bodyPr wrap="square">
            <a:spAutoFit/>
          </a:bodyPr>
          <a:lstStyle/>
          <a:p>
            <a:pPr algn="ctr">
              <a:spcAft>
                <a:spcPts val="0"/>
              </a:spcAft>
            </a:pPr>
            <a:r>
              <a:rPr lang="en-US" sz="1000" b="0" dirty="0">
                <a:solidFill>
                  <a:schemeClr val="bg1">
                    <a:lumMod val="75000"/>
                  </a:schemeClr>
                </a:solidFill>
              </a:rPr>
              <a:t>Source: </a:t>
            </a:r>
            <a:r>
              <a:rPr lang="en-US" sz="1000" b="0" dirty="0" err="1">
                <a:solidFill>
                  <a:schemeClr val="bg1">
                    <a:lumMod val="75000"/>
                  </a:schemeClr>
                </a:solidFill>
              </a:rPr>
              <a:t>Nenad</a:t>
            </a:r>
            <a:r>
              <a:rPr lang="en-US" sz="1000" b="0" dirty="0">
                <a:solidFill>
                  <a:schemeClr val="bg1">
                    <a:lumMod val="75000"/>
                  </a:schemeClr>
                </a:solidFill>
              </a:rPr>
              <a:t> </a:t>
            </a:r>
            <a:r>
              <a:rPr lang="en-US" sz="1000" b="0" dirty="0" err="1">
                <a:solidFill>
                  <a:schemeClr val="bg1">
                    <a:lumMod val="75000"/>
                  </a:schemeClr>
                </a:solidFill>
              </a:rPr>
              <a:t>Tomašev</a:t>
            </a:r>
            <a:r>
              <a:rPr lang="en-US" sz="1000" b="0" dirty="0">
                <a:solidFill>
                  <a:schemeClr val="bg1">
                    <a:lumMod val="75000"/>
                  </a:schemeClr>
                </a:solidFill>
              </a:rPr>
              <a:t>, Julien </a:t>
            </a:r>
            <a:r>
              <a:rPr lang="en-US" sz="1000" b="0" dirty="0" err="1">
                <a:solidFill>
                  <a:schemeClr val="bg1">
                    <a:lumMod val="75000"/>
                  </a:schemeClr>
                </a:solidFill>
              </a:rPr>
              <a:t>Cornebise</a:t>
            </a:r>
            <a:r>
              <a:rPr lang="en-US" sz="1000" b="0" dirty="0">
                <a:solidFill>
                  <a:schemeClr val="bg1">
                    <a:lumMod val="75000"/>
                  </a:schemeClr>
                </a:solidFill>
              </a:rPr>
              <a:t>, Frank </a:t>
            </a:r>
            <a:r>
              <a:rPr lang="en-US" sz="1000" b="0" dirty="0" err="1">
                <a:solidFill>
                  <a:schemeClr val="bg1">
                    <a:lumMod val="75000"/>
                  </a:schemeClr>
                </a:solidFill>
              </a:rPr>
              <a:t>Hutter</a:t>
            </a:r>
            <a:r>
              <a:rPr lang="en-US" sz="1000" b="0" dirty="0">
                <a:solidFill>
                  <a:schemeClr val="bg1">
                    <a:lumMod val="75000"/>
                  </a:schemeClr>
                </a:solidFill>
              </a:rPr>
              <a:t>, Shakir Mohamed, Angela </a:t>
            </a:r>
            <a:r>
              <a:rPr lang="en-US" sz="1000" b="0" dirty="0" err="1">
                <a:solidFill>
                  <a:schemeClr val="bg1">
                    <a:lumMod val="75000"/>
                  </a:schemeClr>
                </a:solidFill>
              </a:rPr>
              <a:t>Picciariello</a:t>
            </a:r>
            <a:r>
              <a:rPr lang="en-US" sz="1000" b="0" dirty="0">
                <a:solidFill>
                  <a:schemeClr val="bg1">
                    <a:lumMod val="75000"/>
                  </a:schemeClr>
                </a:solidFill>
              </a:rPr>
              <a:t>, Bec Connelly, Danielle Belgrave et al. (2020) </a:t>
            </a:r>
            <a:br>
              <a:rPr lang="en-US" sz="1000" b="0" dirty="0">
                <a:solidFill>
                  <a:schemeClr val="bg1">
                    <a:lumMod val="75000"/>
                  </a:schemeClr>
                </a:solidFill>
              </a:rPr>
            </a:br>
            <a:r>
              <a:rPr lang="en-US" sz="1000" b="0" dirty="0">
                <a:solidFill>
                  <a:schemeClr val="bg1">
                    <a:lumMod val="75000"/>
                  </a:schemeClr>
                </a:solidFill>
              </a:rPr>
              <a:t>"AI for social good: unlocking the opportunity for positive impact." Nature Communications 11, no. 1: 1-6.</a:t>
            </a:r>
          </a:p>
        </p:txBody>
      </p:sp>
    </p:spTree>
    <p:extLst>
      <p:ext uri="{BB962C8B-B14F-4D97-AF65-F5344CB8AC3E}">
        <p14:creationId xmlns:p14="http://schemas.microsoft.com/office/powerpoint/2010/main" val="29933541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693B-537E-48F2-FE7D-376B98EAD8BD}"/>
              </a:ext>
            </a:extLst>
          </p:cNvPr>
          <p:cNvSpPr>
            <a:spLocks noGrp="1"/>
          </p:cNvSpPr>
          <p:nvPr>
            <p:ph type="title"/>
          </p:nvPr>
        </p:nvSpPr>
        <p:spPr>
          <a:xfrm>
            <a:off x="534389" y="135103"/>
            <a:ext cx="11222181" cy="1622258"/>
          </a:xfrm>
        </p:spPr>
        <p:txBody>
          <a:bodyPr>
            <a:normAutofit/>
          </a:bodyPr>
          <a:lstStyle/>
          <a:p>
            <a:r>
              <a:rPr lang="en-US" dirty="0"/>
              <a:t>AI4SG 10 Guidelines</a:t>
            </a:r>
            <a:br>
              <a:rPr lang="en-US" dirty="0"/>
            </a:br>
            <a:r>
              <a:rPr lang="en-US" dirty="0"/>
              <a:t>Data Handling (G9, G10)</a:t>
            </a:r>
          </a:p>
        </p:txBody>
      </p:sp>
      <p:sp>
        <p:nvSpPr>
          <p:cNvPr id="3" name="Content Placeholder 2">
            <a:extLst>
              <a:ext uri="{FF2B5EF4-FFF2-40B4-BE49-F238E27FC236}">
                <a16:creationId xmlns:a16="http://schemas.microsoft.com/office/drawing/2014/main" id="{4B879E48-7DEB-6372-8F30-FA354751ACB6}"/>
              </a:ext>
            </a:extLst>
          </p:cNvPr>
          <p:cNvSpPr>
            <a:spLocks noGrp="1"/>
          </p:cNvSpPr>
          <p:nvPr>
            <p:ph idx="1"/>
          </p:nvPr>
        </p:nvSpPr>
        <p:spPr>
          <a:xfrm>
            <a:off x="534389" y="1881333"/>
            <a:ext cx="11222181" cy="4556939"/>
          </a:xfrm>
        </p:spPr>
        <p:txBody>
          <a:bodyPr>
            <a:normAutofit/>
          </a:bodyPr>
          <a:lstStyle/>
          <a:p>
            <a:r>
              <a:rPr lang="en-US" dirty="0"/>
              <a:t>G9: Improving data readiness is key.</a:t>
            </a:r>
          </a:p>
          <a:p>
            <a:r>
              <a:rPr lang="en-US" dirty="0"/>
              <a:t>G10: Data must be processed securely, with utmost respect for human rights and privacy.</a:t>
            </a:r>
          </a:p>
        </p:txBody>
      </p:sp>
      <p:sp>
        <p:nvSpPr>
          <p:cNvPr id="4" name="Slide Number Placeholder 3">
            <a:extLst>
              <a:ext uri="{FF2B5EF4-FFF2-40B4-BE49-F238E27FC236}">
                <a16:creationId xmlns:a16="http://schemas.microsoft.com/office/drawing/2014/main" id="{EF162E8B-06BA-0CCF-B751-1A028B023CBC}"/>
              </a:ext>
            </a:extLst>
          </p:cNvPr>
          <p:cNvSpPr>
            <a:spLocks noGrp="1"/>
          </p:cNvSpPr>
          <p:nvPr>
            <p:ph type="sldNum" sz="quarter" idx="12"/>
          </p:nvPr>
        </p:nvSpPr>
        <p:spPr/>
        <p:txBody>
          <a:bodyPr/>
          <a:lstStyle/>
          <a:p>
            <a:fld id="{5D6FF71F-CF6A-4C46-8F9B-61D49EEA70E3}" type="slidenum">
              <a:rPr lang="en-US" smtClean="0"/>
              <a:t>169</a:t>
            </a:fld>
            <a:endParaRPr lang="en-US"/>
          </a:p>
        </p:txBody>
      </p:sp>
      <p:sp>
        <p:nvSpPr>
          <p:cNvPr id="5" name="TextBox 4">
            <a:extLst>
              <a:ext uri="{FF2B5EF4-FFF2-40B4-BE49-F238E27FC236}">
                <a16:creationId xmlns:a16="http://schemas.microsoft.com/office/drawing/2014/main" id="{AB75E694-2C15-1CFF-C03B-6F6076578F5F}"/>
              </a:ext>
            </a:extLst>
          </p:cNvPr>
          <p:cNvSpPr txBox="1"/>
          <p:nvPr/>
        </p:nvSpPr>
        <p:spPr>
          <a:xfrm>
            <a:off x="959014" y="6438273"/>
            <a:ext cx="10273972" cy="400110"/>
          </a:xfrm>
          <a:prstGeom prst="rect">
            <a:avLst/>
          </a:prstGeom>
          <a:noFill/>
        </p:spPr>
        <p:txBody>
          <a:bodyPr wrap="square">
            <a:spAutoFit/>
          </a:bodyPr>
          <a:lstStyle/>
          <a:p>
            <a:pPr algn="ctr">
              <a:spcAft>
                <a:spcPts val="0"/>
              </a:spcAft>
            </a:pPr>
            <a:r>
              <a:rPr lang="en-US" sz="1000" b="0" dirty="0">
                <a:solidFill>
                  <a:schemeClr val="bg1">
                    <a:lumMod val="75000"/>
                  </a:schemeClr>
                </a:solidFill>
              </a:rPr>
              <a:t>Source: </a:t>
            </a:r>
            <a:r>
              <a:rPr lang="en-US" sz="1000" b="0" dirty="0" err="1">
                <a:solidFill>
                  <a:schemeClr val="bg1">
                    <a:lumMod val="75000"/>
                  </a:schemeClr>
                </a:solidFill>
              </a:rPr>
              <a:t>Nenad</a:t>
            </a:r>
            <a:r>
              <a:rPr lang="en-US" sz="1000" b="0" dirty="0">
                <a:solidFill>
                  <a:schemeClr val="bg1">
                    <a:lumMod val="75000"/>
                  </a:schemeClr>
                </a:solidFill>
              </a:rPr>
              <a:t> </a:t>
            </a:r>
            <a:r>
              <a:rPr lang="en-US" sz="1000" b="0" dirty="0" err="1">
                <a:solidFill>
                  <a:schemeClr val="bg1">
                    <a:lumMod val="75000"/>
                  </a:schemeClr>
                </a:solidFill>
              </a:rPr>
              <a:t>Tomašev</a:t>
            </a:r>
            <a:r>
              <a:rPr lang="en-US" sz="1000" b="0" dirty="0">
                <a:solidFill>
                  <a:schemeClr val="bg1">
                    <a:lumMod val="75000"/>
                  </a:schemeClr>
                </a:solidFill>
              </a:rPr>
              <a:t>, Julien </a:t>
            </a:r>
            <a:r>
              <a:rPr lang="en-US" sz="1000" b="0" dirty="0" err="1">
                <a:solidFill>
                  <a:schemeClr val="bg1">
                    <a:lumMod val="75000"/>
                  </a:schemeClr>
                </a:solidFill>
              </a:rPr>
              <a:t>Cornebise</a:t>
            </a:r>
            <a:r>
              <a:rPr lang="en-US" sz="1000" b="0" dirty="0">
                <a:solidFill>
                  <a:schemeClr val="bg1">
                    <a:lumMod val="75000"/>
                  </a:schemeClr>
                </a:solidFill>
              </a:rPr>
              <a:t>, Frank </a:t>
            </a:r>
            <a:r>
              <a:rPr lang="en-US" sz="1000" b="0" dirty="0" err="1">
                <a:solidFill>
                  <a:schemeClr val="bg1">
                    <a:lumMod val="75000"/>
                  </a:schemeClr>
                </a:solidFill>
              </a:rPr>
              <a:t>Hutter</a:t>
            </a:r>
            <a:r>
              <a:rPr lang="en-US" sz="1000" b="0" dirty="0">
                <a:solidFill>
                  <a:schemeClr val="bg1">
                    <a:lumMod val="75000"/>
                  </a:schemeClr>
                </a:solidFill>
              </a:rPr>
              <a:t>, Shakir Mohamed, Angela </a:t>
            </a:r>
            <a:r>
              <a:rPr lang="en-US" sz="1000" b="0" dirty="0" err="1">
                <a:solidFill>
                  <a:schemeClr val="bg1">
                    <a:lumMod val="75000"/>
                  </a:schemeClr>
                </a:solidFill>
              </a:rPr>
              <a:t>Picciariello</a:t>
            </a:r>
            <a:r>
              <a:rPr lang="en-US" sz="1000" b="0" dirty="0">
                <a:solidFill>
                  <a:schemeClr val="bg1">
                    <a:lumMod val="75000"/>
                  </a:schemeClr>
                </a:solidFill>
              </a:rPr>
              <a:t>, Bec Connelly, Danielle Belgrave et al. (2020) </a:t>
            </a:r>
            <a:br>
              <a:rPr lang="en-US" sz="1000" b="0" dirty="0">
                <a:solidFill>
                  <a:schemeClr val="bg1">
                    <a:lumMod val="75000"/>
                  </a:schemeClr>
                </a:solidFill>
              </a:rPr>
            </a:br>
            <a:r>
              <a:rPr lang="en-US" sz="1000" b="0" dirty="0">
                <a:solidFill>
                  <a:schemeClr val="bg1">
                    <a:lumMod val="75000"/>
                  </a:schemeClr>
                </a:solidFill>
              </a:rPr>
              <a:t>"AI for social good: unlocking the opportunity for positive impact." Nature Communications 11, no. 1: 1-6.</a:t>
            </a:r>
          </a:p>
        </p:txBody>
      </p:sp>
    </p:spTree>
    <p:extLst>
      <p:ext uri="{BB962C8B-B14F-4D97-AF65-F5344CB8AC3E}">
        <p14:creationId xmlns:p14="http://schemas.microsoft.com/office/powerpoint/2010/main" val="1352796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833470"/>
          </a:xfrm>
        </p:spPr>
        <p:txBody>
          <a:bodyPr>
            <a:normAutofit/>
          </a:bodyPr>
          <a:lstStyle/>
          <a:p>
            <a:r>
              <a:rPr lang="en-US" dirty="0"/>
              <a:t>Categories of Vision Generative Models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17</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9" name="Picture 8">
            <a:extLst>
              <a:ext uri="{FF2B5EF4-FFF2-40B4-BE49-F238E27FC236}">
                <a16:creationId xmlns:a16="http://schemas.microsoft.com/office/drawing/2014/main" id="{B4036D6D-9DB9-845E-E9A4-4B79EE8D73CD}"/>
              </a:ext>
            </a:extLst>
          </p:cNvPr>
          <p:cNvPicPr>
            <a:picLocks noChangeAspect="1"/>
          </p:cNvPicPr>
          <p:nvPr/>
        </p:nvPicPr>
        <p:blipFill>
          <a:blip r:embed="rId2"/>
          <a:stretch>
            <a:fillRect/>
          </a:stretch>
        </p:blipFill>
        <p:spPr>
          <a:xfrm>
            <a:off x="1102140" y="910880"/>
            <a:ext cx="10057657" cy="5590299"/>
          </a:xfrm>
          <a:prstGeom prst="rect">
            <a:avLst/>
          </a:prstGeom>
        </p:spPr>
      </p:pic>
    </p:spTree>
    <p:extLst>
      <p:ext uri="{BB962C8B-B14F-4D97-AF65-F5344CB8AC3E}">
        <p14:creationId xmlns:p14="http://schemas.microsoft.com/office/powerpoint/2010/main" val="319569850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985300"/>
          </a:xfrm>
        </p:spPr>
        <p:txBody>
          <a:bodyPr>
            <a:normAutofit fontScale="90000"/>
          </a:bodyPr>
          <a:lstStyle/>
          <a:p>
            <a:r>
              <a:rPr lang="en-US" sz="4400" dirty="0">
                <a:solidFill>
                  <a:schemeClr val="accent1"/>
                </a:solidFill>
              </a:rPr>
              <a:t>AI for Social Good (AI4SG)</a:t>
            </a:r>
            <a:br>
              <a:rPr lang="en-US" sz="4400" dirty="0">
                <a:solidFill>
                  <a:schemeClr val="accent1"/>
                </a:solidFill>
              </a:rPr>
            </a:br>
            <a:r>
              <a:rPr lang="en-US" sz="4000" dirty="0">
                <a:solidFill>
                  <a:schemeClr val="accent1"/>
                </a:solidFill>
              </a:rPr>
              <a:t>Domains and Techniques</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170</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895350" y="6594199"/>
            <a:ext cx="10401299" cy="246221"/>
          </a:xfrm>
          <a:prstGeom prst="rect">
            <a:avLst/>
          </a:prstGeom>
        </p:spPr>
        <p:txBody>
          <a:bodyPr wrap="square">
            <a:spAutoFit/>
          </a:bodyPr>
          <a:lstStyle/>
          <a:p>
            <a:pPr algn="ctr" eaLnBrk="1" hangingPunct="1"/>
            <a:r>
              <a:rPr lang="en-US" altLang="zh-TW" sz="1000" dirty="0">
                <a:solidFill>
                  <a:schemeClr val="bg1">
                    <a:lumMod val="75000"/>
                  </a:schemeClr>
                </a:solidFill>
              </a:rPr>
              <a:t>Source: </a:t>
            </a:r>
            <a:r>
              <a:rPr lang="en-US" altLang="zh-TW" sz="1000" dirty="0" err="1">
                <a:solidFill>
                  <a:schemeClr val="bg1">
                    <a:lumMod val="75000"/>
                  </a:schemeClr>
                </a:solidFill>
              </a:rPr>
              <a:t>Zheyuan</a:t>
            </a:r>
            <a:r>
              <a:rPr lang="en-US" altLang="zh-TW" sz="1000" dirty="0">
                <a:solidFill>
                  <a:schemeClr val="bg1">
                    <a:lumMod val="75000"/>
                  </a:schemeClr>
                </a:solidFill>
              </a:rPr>
              <a:t> Shi, Ryan, Claire Wang, and Fei Fang (2020). "Artificial intelligence for social good: A survey." </a:t>
            </a:r>
            <a:r>
              <a:rPr lang="en-US" altLang="zh-TW" sz="1000" dirty="0" err="1">
                <a:solidFill>
                  <a:schemeClr val="bg1">
                    <a:lumMod val="75000"/>
                  </a:schemeClr>
                </a:solidFill>
              </a:rPr>
              <a:t>arXiv</a:t>
            </a:r>
            <a:r>
              <a:rPr lang="en-US" altLang="zh-TW" sz="1000" dirty="0">
                <a:solidFill>
                  <a:schemeClr val="bg1">
                    <a:lumMod val="75000"/>
                  </a:schemeClr>
                </a:solidFill>
              </a:rPr>
              <a:t> preprint arXiv:2001.01818.</a:t>
            </a:r>
          </a:p>
        </p:txBody>
      </p:sp>
      <p:pic>
        <p:nvPicPr>
          <p:cNvPr id="3" name="Picture 2">
            <a:extLst>
              <a:ext uri="{FF2B5EF4-FFF2-40B4-BE49-F238E27FC236}">
                <a16:creationId xmlns:a16="http://schemas.microsoft.com/office/drawing/2014/main" id="{471D4EB3-6E7A-C003-67A5-1C793B6C87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2680" y="1150345"/>
            <a:ext cx="7714631" cy="5488098"/>
          </a:xfrm>
          <a:prstGeom prst="rect">
            <a:avLst/>
          </a:prstGeom>
        </p:spPr>
      </p:pic>
    </p:spTree>
    <p:extLst>
      <p:ext uri="{BB962C8B-B14F-4D97-AF65-F5344CB8AC3E}">
        <p14:creationId xmlns:p14="http://schemas.microsoft.com/office/powerpoint/2010/main" val="350654125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748450"/>
          </a:xfrm>
        </p:spPr>
        <p:txBody>
          <a:bodyPr>
            <a:normAutofit fontScale="90000"/>
          </a:bodyPr>
          <a:lstStyle/>
          <a:p>
            <a:r>
              <a:rPr lang="en-US" sz="4400" dirty="0">
                <a:solidFill>
                  <a:schemeClr val="accent1"/>
                </a:solidFill>
              </a:rPr>
              <a:t>NLP for Social Good (NLP4SG)</a:t>
            </a:r>
            <a:endParaRPr lang="en-US" sz="4000" dirty="0">
              <a:solidFill>
                <a:schemeClr val="accent1"/>
              </a:solidFill>
            </a:endParaRP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171</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484238" y="6489516"/>
            <a:ext cx="11223523" cy="400110"/>
          </a:xfrm>
          <a:prstGeom prst="rect">
            <a:avLst/>
          </a:prstGeom>
        </p:spPr>
        <p:txBody>
          <a:bodyPr wrap="square">
            <a:spAutoFit/>
          </a:bodyPr>
          <a:lstStyle/>
          <a:p>
            <a:pPr algn="ctr" eaLnBrk="1" hangingPunct="1"/>
            <a:r>
              <a:rPr lang="en-US" altLang="zh-TW" sz="1000" dirty="0">
                <a:solidFill>
                  <a:schemeClr val="bg1">
                    <a:lumMod val="75000"/>
                  </a:schemeClr>
                </a:solidFill>
              </a:rPr>
              <a:t>Source: Fernando Gonzalez, </a:t>
            </a:r>
            <a:r>
              <a:rPr lang="en-US" altLang="zh-TW" sz="1000" dirty="0" err="1">
                <a:solidFill>
                  <a:schemeClr val="bg1">
                    <a:lumMod val="75000"/>
                  </a:schemeClr>
                </a:solidFill>
              </a:rPr>
              <a:t>Zhijing</a:t>
            </a:r>
            <a:r>
              <a:rPr lang="en-US" altLang="zh-TW" sz="1000" dirty="0">
                <a:solidFill>
                  <a:schemeClr val="bg1">
                    <a:lumMod val="75000"/>
                  </a:schemeClr>
                </a:solidFill>
              </a:rPr>
              <a:t> </a:t>
            </a:r>
            <a:r>
              <a:rPr lang="en-US" altLang="zh-TW" sz="1000" dirty="0" err="1">
                <a:solidFill>
                  <a:schemeClr val="bg1">
                    <a:lumMod val="75000"/>
                  </a:schemeClr>
                </a:solidFill>
              </a:rPr>
              <a:t>Jin</a:t>
            </a:r>
            <a:r>
              <a:rPr lang="en-US" altLang="zh-TW" sz="1000" dirty="0">
                <a:solidFill>
                  <a:schemeClr val="bg1">
                    <a:lumMod val="75000"/>
                  </a:schemeClr>
                </a:solidFill>
              </a:rPr>
              <a:t>, </a:t>
            </a:r>
            <a:r>
              <a:rPr lang="en-US" altLang="zh-TW" sz="1000" dirty="0" err="1">
                <a:solidFill>
                  <a:schemeClr val="bg1">
                    <a:lumMod val="75000"/>
                  </a:schemeClr>
                </a:solidFill>
              </a:rPr>
              <a:t>Jad</a:t>
            </a:r>
            <a:r>
              <a:rPr lang="en-US" altLang="zh-TW" sz="1000" dirty="0">
                <a:solidFill>
                  <a:schemeClr val="bg1">
                    <a:lumMod val="75000"/>
                  </a:schemeClr>
                </a:solidFill>
              </a:rPr>
              <a:t> </a:t>
            </a:r>
            <a:r>
              <a:rPr lang="en-US" altLang="zh-TW" sz="1000" dirty="0" err="1">
                <a:solidFill>
                  <a:schemeClr val="bg1">
                    <a:lumMod val="75000"/>
                  </a:schemeClr>
                </a:solidFill>
              </a:rPr>
              <a:t>Beydoun</a:t>
            </a:r>
            <a:r>
              <a:rPr lang="en-US" altLang="zh-TW" sz="1000" dirty="0">
                <a:solidFill>
                  <a:schemeClr val="bg1">
                    <a:lumMod val="75000"/>
                  </a:schemeClr>
                </a:solidFill>
              </a:rPr>
              <a:t>, Bernhard </a:t>
            </a:r>
            <a:r>
              <a:rPr lang="en-US" altLang="zh-TW" sz="1000" dirty="0" err="1">
                <a:solidFill>
                  <a:schemeClr val="bg1">
                    <a:lumMod val="75000"/>
                  </a:schemeClr>
                </a:solidFill>
              </a:rPr>
              <a:t>Schölkopf</a:t>
            </a:r>
            <a:r>
              <a:rPr lang="en-US" altLang="zh-TW" sz="1000" dirty="0">
                <a:solidFill>
                  <a:schemeClr val="bg1">
                    <a:lumMod val="75000"/>
                  </a:schemeClr>
                </a:solidFill>
              </a:rPr>
              <a:t>, Tom Hope, Rada </a:t>
            </a:r>
            <a:r>
              <a:rPr lang="en-US" altLang="zh-TW" sz="1000" dirty="0" err="1">
                <a:solidFill>
                  <a:schemeClr val="bg1">
                    <a:lumMod val="75000"/>
                  </a:schemeClr>
                </a:solidFill>
              </a:rPr>
              <a:t>Mihalcea</a:t>
            </a:r>
            <a:r>
              <a:rPr lang="en-US" altLang="zh-TW" sz="1000" dirty="0">
                <a:solidFill>
                  <a:schemeClr val="bg1">
                    <a:lumMod val="75000"/>
                  </a:schemeClr>
                </a:solidFill>
              </a:rPr>
              <a:t>, and </a:t>
            </a:r>
            <a:r>
              <a:rPr lang="en-US" altLang="zh-TW" sz="1000" dirty="0" err="1">
                <a:solidFill>
                  <a:schemeClr val="bg1">
                    <a:lumMod val="75000"/>
                  </a:schemeClr>
                </a:solidFill>
              </a:rPr>
              <a:t>Mrinmaya</a:t>
            </a:r>
            <a:r>
              <a:rPr lang="en-US" altLang="zh-TW" sz="1000" dirty="0">
                <a:solidFill>
                  <a:schemeClr val="bg1">
                    <a:lumMod val="75000"/>
                  </a:schemeClr>
                </a:solidFill>
              </a:rPr>
              <a:t> </a:t>
            </a:r>
            <a:r>
              <a:rPr lang="en-US" altLang="zh-TW" sz="1000" dirty="0" err="1">
                <a:solidFill>
                  <a:schemeClr val="bg1">
                    <a:lumMod val="75000"/>
                  </a:schemeClr>
                </a:solidFill>
              </a:rPr>
              <a:t>Sachan</a:t>
            </a:r>
            <a:r>
              <a:rPr lang="en-US" altLang="zh-TW" sz="1000" dirty="0">
                <a:solidFill>
                  <a:schemeClr val="bg1">
                    <a:lumMod val="75000"/>
                  </a:schemeClr>
                </a:solidFill>
              </a:rPr>
              <a:t> (2022). </a:t>
            </a:r>
            <a:br>
              <a:rPr lang="en-US" altLang="zh-TW" sz="1000" dirty="0">
                <a:solidFill>
                  <a:schemeClr val="bg1">
                    <a:lumMod val="75000"/>
                  </a:schemeClr>
                </a:solidFill>
              </a:rPr>
            </a:br>
            <a:r>
              <a:rPr lang="en-US" altLang="zh-TW" sz="1000" dirty="0">
                <a:solidFill>
                  <a:schemeClr val="bg1">
                    <a:lumMod val="75000"/>
                  </a:schemeClr>
                </a:solidFill>
              </a:rPr>
              <a:t>"How Is NLP Addressing the 17 UN Sustainability Goals? A Challenge Set of Social Good Paper Classification and Information Extraction."</a:t>
            </a:r>
          </a:p>
        </p:txBody>
      </p:sp>
      <p:pic>
        <p:nvPicPr>
          <p:cNvPr id="5" name="Picture 4">
            <a:extLst>
              <a:ext uri="{FF2B5EF4-FFF2-40B4-BE49-F238E27FC236}">
                <a16:creationId xmlns:a16="http://schemas.microsoft.com/office/drawing/2014/main" id="{1EBEA4FC-789B-DF1A-3667-EA19ADAED20A}"/>
              </a:ext>
            </a:extLst>
          </p:cNvPr>
          <p:cNvPicPr>
            <a:picLocks noChangeAspect="1"/>
          </p:cNvPicPr>
          <p:nvPr/>
        </p:nvPicPr>
        <p:blipFill>
          <a:blip r:embed="rId2"/>
          <a:stretch>
            <a:fillRect/>
          </a:stretch>
        </p:blipFill>
        <p:spPr>
          <a:xfrm>
            <a:off x="1638336" y="865082"/>
            <a:ext cx="8915326" cy="5624434"/>
          </a:xfrm>
          <a:prstGeom prst="rect">
            <a:avLst/>
          </a:prstGeom>
        </p:spPr>
      </p:pic>
    </p:spTree>
    <p:extLst>
      <p:ext uri="{BB962C8B-B14F-4D97-AF65-F5344CB8AC3E}">
        <p14:creationId xmlns:p14="http://schemas.microsoft.com/office/powerpoint/2010/main" val="155288502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985300"/>
          </a:xfrm>
        </p:spPr>
        <p:txBody>
          <a:bodyPr>
            <a:normAutofit fontScale="90000"/>
          </a:bodyPr>
          <a:lstStyle/>
          <a:p>
            <a:r>
              <a:rPr lang="en-US" sz="4400" dirty="0">
                <a:solidFill>
                  <a:schemeClr val="accent1"/>
                </a:solidFill>
              </a:rPr>
              <a:t>NLP for Social Good (NLP4SG)</a:t>
            </a:r>
            <a:br>
              <a:rPr lang="en-US" sz="4400" dirty="0">
                <a:solidFill>
                  <a:schemeClr val="accent1"/>
                </a:solidFill>
              </a:rPr>
            </a:br>
            <a:r>
              <a:rPr lang="en-US" sz="4400" dirty="0">
                <a:solidFill>
                  <a:schemeClr val="accent1"/>
                </a:solidFill>
              </a:rPr>
              <a:t>Visualization</a:t>
            </a:r>
            <a:endParaRPr lang="en-US" sz="4000" dirty="0">
              <a:solidFill>
                <a:schemeClr val="accent1"/>
              </a:solidFill>
            </a:endParaRP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172</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484238" y="6489516"/>
            <a:ext cx="11223523" cy="400110"/>
          </a:xfrm>
          <a:prstGeom prst="rect">
            <a:avLst/>
          </a:prstGeom>
        </p:spPr>
        <p:txBody>
          <a:bodyPr wrap="square">
            <a:spAutoFit/>
          </a:bodyPr>
          <a:lstStyle/>
          <a:p>
            <a:pPr algn="ctr" eaLnBrk="1" hangingPunct="1"/>
            <a:r>
              <a:rPr lang="en-US" altLang="zh-TW" sz="1000" dirty="0">
                <a:solidFill>
                  <a:schemeClr val="bg1">
                    <a:lumMod val="75000"/>
                  </a:schemeClr>
                </a:solidFill>
              </a:rPr>
              <a:t>Source: Fernando Gonzalez, </a:t>
            </a:r>
            <a:r>
              <a:rPr lang="en-US" altLang="zh-TW" sz="1000" dirty="0" err="1">
                <a:solidFill>
                  <a:schemeClr val="bg1">
                    <a:lumMod val="75000"/>
                  </a:schemeClr>
                </a:solidFill>
              </a:rPr>
              <a:t>Zhijing</a:t>
            </a:r>
            <a:r>
              <a:rPr lang="en-US" altLang="zh-TW" sz="1000" dirty="0">
                <a:solidFill>
                  <a:schemeClr val="bg1">
                    <a:lumMod val="75000"/>
                  </a:schemeClr>
                </a:solidFill>
              </a:rPr>
              <a:t> </a:t>
            </a:r>
            <a:r>
              <a:rPr lang="en-US" altLang="zh-TW" sz="1000" dirty="0" err="1">
                <a:solidFill>
                  <a:schemeClr val="bg1">
                    <a:lumMod val="75000"/>
                  </a:schemeClr>
                </a:solidFill>
              </a:rPr>
              <a:t>Jin</a:t>
            </a:r>
            <a:r>
              <a:rPr lang="en-US" altLang="zh-TW" sz="1000" dirty="0">
                <a:solidFill>
                  <a:schemeClr val="bg1">
                    <a:lumMod val="75000"/>
                  </a:schemeClr>
                </a:solidFill>
              </a:rPr>
              <a:t>, </a:t>
            </a:r>
            <a:r>
              <a:rPr lang="en-US" altLang="zh-TW" sz="1000" dirty="0" err="1">
                <a:solidFill>
                  <a:schemeClr val="bg1">
                    <a:lumMod val="75000"/>
                  </a:schemeClr>
                </a:solidFill>
              </a:rPr>
              <a:t>Jad</a:t>
            </a:r>
            <a:r>
              <a:rPr lang="en-US" altLang="zh-TW" sz="1000" dirty="0">
                <a:solidFill>
                  <a:schemeClr val="bg1">
                    <a:lumMod val="75000"/>
                  </a:schemeClr>
                </a:solidFill>
              </a:rPr>
              <a:t> </a:t>
            </a:r>
            <a:r>
              <a:rPr lang="en-US" altLang="zh-TW" sz="1000" dirty="0" err="1">
                <a:solidFill>
                  <a:schemeClr val="bg1">
                    <a:lumMod val="75000"/>
                  </a:schemeClr>
                </a:solidFill>
              </a:rPr>
              <a:t>Beydoun</a:t>
            </a:r>
            <a:r>
              <a:rPr lang="en-US" altLang="zh-TW" sz="1000" dirty="0">
                <a:solidFill>
                  <a:schemeClr val="bg1">
                    <a:lumMod val="75000"/>
                  </a:schemeClr>
                </a:solidFill>
              </a:rPr>
              <a:t>, Bernhard </a:t>
            </a:r>
            <a:r>
              <a:rPr lang="en-US" altLang="zh-TW" sz="1000" dirty="0" err="1">
                <a:solidFill>
                  <a:schemeClr val="bg1">
                    <a:lumMod val="75000"/>
                  </a:schemeClr>
                </a:solidFill>
              </a:rPr>
              <a:t>Schölkopf</a:t>
            </a:r>
            <a:r>
              <a:rPr lang="en-US" altLang="zh-TW" sz="1000" dirty="0">
                <a:solidFill>
                  <a:schemeClr val="bg1">
                    <a:lumMod val="75000"/>
                  </a:schemeClr>
                </a:solidFill>
              </a:rPr>
              <a:t>, Tom Hope, Rada </a:t>
            </a:r>
            <a:r>
              <a:rPr lang="en-US" altLang="zh-TW" sz="1000" dirty="0" err="1">
                <a:solidFill>
                  <a:schemeClr val="bg1">
                    <a:lumMod val="75000"/>
                  </a:schemeClr>
                </a:solidFill>
              </a:rPr>
              <a:t>Mihalcea</a:t>
            </a:r>
            <a:r>
              <a:rPr lang="en-US" altLang="zh-TW" sz="1000" dirty="0">
                <a:solidFill>
                  <a:schemeClr val="bg1">
                    <a:lumMod val="75000"/>
                  </a:schemeClr>
                </a:solidFill>
              </a:rPr>
              <a:t>, and </a:t>
            </a:r>
            <a:r>
              <a:rPr lang="en-US" altLang="zh-TW" sz="1000" dirty="0" err="1">
                <a:solidFill>
                  <a:schemeClr val="bg1">
                    <a:lumMod val="75000"/>
                  </a:schemeClr>
                </a:solidFill>
              </a:rPr>
              <a:t>Mrinmaya</a:t>
            </a:r>
            <a:r>
              <a:rPr lang="en-US" altLang="zh-TW" sz="1000" dirty="0">
                <a:solidFill>
                  <a:schemeClr val="bg1">
                    <a:lumMod val="75000"/>
                  </a:schemeClr>
                </a:solidFill>
              </a:rPr>
              <a:t> </a:t>
            </a:r>
            <a:r>
              <a:rPr lang="en-US" altLang="zh-TW" sz="1000" dirty="0" err="1">
                <a:solidFill>
                  <a:schemeClr val="bg1">
                    <a:lumMod val="75000"/>
                  </a:schemeClr>
                </a:solidFill>
              </a:rPr>
              <a:t>Sachan</a:t>
            </a:r>
            <a:r>
              <a:rPr lang="en-US" altLang="zh-TW" sz="1000" dirty="0">
                <a:solidFill>
                  <a:schemeClr val="bg1">
                    <a:lumMod val="75000"/>
                  </a:schemeClr>
                </a:solidFill>
              </a:rPr>
              <a:t> (2022). </a:t>
            </a:r>
            <a:br>
              <a:rPr lang="en-US" altLang="zh-TW" sz="1000" dirty="0">
                <a:solidFill>
                  <a:schemeClr val="bg1">
                    <a:lumMod val="75000"/>
                  </a:schemeClr>
                </a:solidFill>
              </a:rPr>
            </a:br>
            <a:r>
              <a:rPr lang="en-US" altLang="zh-TW" sz="1000" dirty="0">
                <a:solidFill>
                  <a:schemeClr val="bg1">
                    <a:lumMod val="75000"/>
                  </a:schemeClr>
                </a:solidFill>
              </a:rPr>
              <a:t>"How Is NLP Addressing the 17 UN Sustainability Goals? A Challenge Set of Social Good Paper Classification and Information Extraction."</a:t>
            </a:r>
          </a:p>
        </p:txBody>
      </p:sp>
      <p:pic>
        <p:nvPicPr>
          <p:cNvPr id="8" name="Picture 7">
            <a:extLst>
              <a:ext uri="{FF2B5EF4-FFF2-40B4-BE49-F238E27FC236}">
                <a16:creationId xmlns:a16="http://schemas.microsoft.com/office/drawing/2014/main" id="{324EA90E-5360-15DB-D537-789470A447B5}"/>
              </a:ext>
            </a:extLst>
          </p:cNvPr>
          <p:cNvPicPr>
            <a:picLocks noChangeAspect="1"/>
          </p:cNvPicPr>
          <p:nvPr/>
        </p:nvPicPr>
        <p:blipFill>
          <a:blip r:embed="rId2"/>
          <a:stretch>
            <a:fillRect/>
          </a:stretch>
        </p:blipFill>
        <p:spPr>
          <a:xfrm>
            <a:off x="872485" y="1198475"/>
            <a:ext cx="10531692" cy="5291041"/>
          </a:xfrm>
          <a:prstGeom prst="rect">
            <a:avLst/>
          </a:prstGeom>
        </p:spPr>
      </p:pic>
    </p:spTree>
    <p:extLst>
      <p:ext uri="{BB962C8B-B14F-4D97-AF65-F5344CB8AC3E}">
        <p14:creationId xmlns:p14="http://schemas.microsoft.com/office/powerpoint/2010/main" val="9743585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p:txBody>
          <a:bodyPr>
            <a:normAutofit/>
          </a:bodyPr>
          <a:lstStyle/>
          <a:p>
            <a:r>
              <a:rPr lang="en-US" dirty="0"/>
              <a:t>Challenges of AI for Sustainable Finance</a:t>
            </a:r>
          </a:p>
        </p:txBody>
      </p:sp>
      <p:sp>
        <p:nvSpPr>
          <p:cNvPr id="3" name="Content Placeholder 2">
            <a:extLst>
              <a:ext uri="{FF2B5EF4-FFF2-40B4-BE49-F238E27FC236}">
                <a16:creationId xmlns:a16="http://schemas.microsoft.com/office/drawing/2014/main" id="{58F44D02-10A3-86A0-7DF4-FB7AC5C3837C}"/>
              </a:ext>
            </a:extLst>
          </p:cNvPr>
          <p:cNvSpPr>
            <a:spLocks noGrp="1"/>
          </p:cNvSpPr>
          <p:nvPr>
            <p:ph idx="1"/>
          </p:nvPr>
        </p:nvSpPr>
        <p:spPr>
          <a:xfrm>
            <a:off x="534389" y="1460668"/>
            <a:ext cx="11222181" cy="4892632"/>
          </a:xfrm>
        </p:spPr>
        <p:txBody>
          <a:bodyPr>
            <a:normAutofit/>
          </a:bodyPr>
          <a:lstStyle/>
          <a:p>
            <a:r>
              <a:rPr lang="en-US" sz="5400" dirty="0"/>
              <a:t>Transparency</a:t>
            </a:r>
          </a:p>
          <a:p>
            <a:r>
              <a:rPr lang="en-US" sz="5400" dirty="0"/>
              <a:t>Manipulation risks</a:t>
            </a:r>
          </a:p>
          <a:p>
            <a:r>
              <a:rPr lang="en-US" sz="5400" dirty="0"/>
              <a:t>Costs</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173</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1105361" y="6581001"/>
            <a:ext cx="10604715"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Brière</a:t>
            </a:r>
            <a:r>
              <a:rPr lang="en-US" sz="1200" dirty="0">
                <a:solidFill>
                  <a:schemeClr val="bg1">
                    <a:lumMod val="75000"/>
                  </a:schemeClr>
                </a:solidFill>
              </a:rPr>
              <a:t>, M., </a:t>
            </a:r>
            <a:r>
              <a:rPr lang="en-US" sz="1200" dirty="0" err="1">
                <a:solidFill>
                  <a:schemeClr val="bg1">
                    <a:lumMod val="75000"/>
                  </a:schemeClr>
                </a:solidFill>
              </a:rPr>
              <a:t>Keip</a:t>
            </a:r>
            <a:r>
              <a:rPr lang="en-US" sz="1200" dirty="0">
                <a:solidFill>
                  <a:schemeClr val="bg1">
                    <a:lumMod val="75000"/>
                  </a:schemeClr>
                </a:solidFill>
              </a:rPr>
              <a:t>, M., &amp; Le Berthe, T. (2022). Artificial Intelligence for Sustainable Finance: Why it May Help. Available at SSRN 4252329.</a:t>
            </a:r>
          </a:p>
        </p:txBody>
      </p:sp>
    </p:spTree>
    <p:extLst>
      <p:ext uri="{BB962C8B-B14F-4D97-AF65-F5344CB8AC3E}">
        <p14:creationId xmlns:p14="http://schemas.microsoft.com/office/powerpoint/2010/main" val="19347444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p:txBody>
          <a:bodyPr>
            <a:normAutofit/>
          </a:bodyPr>
          <a:lstStyle/>
          <a:p>
            <a:r>
              <a:rPr lang="en-US" dirty="0"/>
              <a:t>Challenges of AI for Sustainable Finance</a:t>
            </a:r>
          </a:p>
        </p:txBody>
      </p:sp>
      <p:sp>
        <p:nvSpPr>
          <p:cNvPr id="3" name="Content Placeholder 2">
            <a:extLst>
              <a:ext uri="{FF2B5EF4-FFF2-40B4-BE49-F238E27FC236}">
                <a16:creationId xmlns:a16="http://schemas.microsoft.com/office/drawing/2014/main" id="{58F44D02-10A3-86A0-7DF4-FB7AC5C3837C}"/>
              </a:ext>
            </a:extLst>
          </p:cNvPr>
          <p:cNvSpPr>
            <a:spLocks noGrp="1"/>
          </p:cNvSpPr>
          <p:nvPr>
            <p:ph idx="1"/>
          </p:nvPr>
        </p:nvSpPr>
        <p:spPr>
          <a:xfrm>
            <a:off x="534389" y="1460668"/>
            <a:ext cx="11222181" cy="4892632"/>
          </a:xfrm>
        </p:spPr>
        <p:txBody>
          <a:bodyPr>
            <a:normAutofit lnSpcReduction="10000"/>
          </a:bodyPr>
          <a:lstStyle/>
          <a:p>
            <a:r>
              <a:rPr lang="en-US" sz="3200" dirty="0"/>
              <a:t>AI methods can be a black box</a:t>
            </a:r>
          </a:p>
          <a:p>
            <a:pPr lvl="1"/>
            <a:r>
              <a:rPr lang="en-US" dirty="0"/>
              <a:t>Subject to the same types of revisions in the methodologies as in traditional ESG ratings</a:t>
            </a:r>
          </a:p>
          <a:p>
            <a:pPr lvl="1"/>
            <a:r>
              <a:rPr lang="en-US" dirty="0"/>
              <a:t>NLP techniques relying on an ontology can be incomplete and revised ex-post.</a:t>
            </a:r>
          </a:p>
          <a:p>
            <a:pPr lvl="1"/>
            <a:r>
              <a:rPr lang="en-US" dirty="0"/>
              <a:t>The criteria used by </a:t>
            </a:r>
            <a:r>
              <a:rPr lang="en-US" dirty="0" err="1"/>
              <a:t>Truvalue</a:t>
            </a:r>
            <a:r>
              <a:rPr lang="en-US" dirty="0"/>
              <a:t> Labs to assess ESG risks of companies tend to largely overweight certain key issues (the ones that generate the more ESG controversies), defined at the company level and which can fluctuate over time, while for traditional rating providers, the weightings tend to be more stable and evenly distributed</a:t>
            </a:r>
          </a:p>
          <a:p>
            <a:endParaRPr lang="en-US" dirty="0"/>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174</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1105361" y="6581001"/>
            <a:ext cx="10604715"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Brière</a:t>
            </a:r>
            <a:r>
              <a:rPr lang="en-US" sz="1200" dirty="0">
                <a:solidFill>
                  <a:schemeClr val="bg1">
                    <a:lumMod val="75000"/>
                  </a:schemeClr>
                </a:solidFill>
              </a:rPr>
              <a:t>, M., </a:t>
            </a:r>
            <a:r>
              <a:rPr lang="en-US" sz="1200" dirty="0" err="1">
                <a:solidFill>
                  <a:schemeClr val="bg1">
                    <a:lumMod val="75000"/>
                  </a:schemeClr>
                </a:solidFill>
              </a:rPr>
              <a:t>Keip</a:t>
            </a:r>
            <a:r>
              <a:rPr lang="en-US" sz="1200" dirty="0">
                <a:solidFill>
                  <a:schemeClr val="bg1">
                    <a:lumMod val="75000"/>
                  </a:schemeClr>
                </a:solidFill>
              </a:rPr>
              <a:t>, M., &amp; Le Berthe, T. (2022). Artificial Intelligence for Sustainable Finance: Why it May Help. Available at SSRN 4252329.</a:t>
            </a:r>
          </a:p>
        </p:txBody>
      </p:sp>
    </p:spTree>
    <p:extLst>
      <p:ext uri="{BB962C8B-B14F-4D97-AF65-F5344CB8AC3E}">
        <p14:creationId xmlns:p14="http://schemas.microsoft.com/office/powerpoint/2010/main" val="1928052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80F9-C6C9-165B-7935-3DA120070ACD}"/>
              </a:ext>
            </a:extLst>
          </p:cNvPr>
          <p:cNvSpPr>
            <a:spLocks noGrp="1"/>
          </p:cNvSpPr>
          <p:nvPr>
            <p:ph type="title"/>
          </p:nvPr>
        </p:nvSpPr>
        <p:spPr/>
        <p:txBody>
          <a:bodyPr>
            <a:normAutofit/>
          </a:bodyPr>
          <a:lstStyle/>
          <a:p>
            <a:r>
              <a:rPr lang="en-US" dirty="0"/>
              <a:t>Challenges of AI for Sustainable Finance</a:t>
            </a:r>
          </a:p>
        </p:txBody>
      </p:sp>
      <p:sp>
        <p:nvSpPr>
          <p:cNvPr id="3" name="Content Placeholder 2">
            <a:extLst>
              <a:ext uri="{FF2B5EF4-FFF2-40B4-BE49-F238E27FC236}">
                <a16:creationId xmlns:a16="http://schemas.microsoft.com/office/drawing/2014/main" id="{58F44D02-10A3-86A0-7DF4-FB7AC5C3837C}"/>
              </a:ext>
            </a:extLst>
          </p:cNvPr>
          <p:cNvSpPr>
            <a:spLocks noGrp="1"/>
          </p:cNvSpPr>
          <p:nvPr>
            <p:ph idx="1"/>
          </p:nvPr>
        </p:nvSpPr>
        <p:spPr>
          <a:xfrm>
            <a:off x="534389" y="1460668"/>
            <a:ext cx="11222181" cy="4892632"/>
          </a:xfrm>
        </p:spPr>
        <p:txBody>
          <a:bodyPr>
            <a:normAutofit fontScale="92500"/>
          </a:bodyPr>
          <a:lstStyle/>
          <a:p>
            <a:r>
              <a:rPr lang="en-US" sz="3200" dirty="0"/>
              <a:t>Alternative ratings based on NLP signals become more of a public “sentiment” indicator. </a:t>
            </a:r>
          </a:p>
          <a:p>
            <a:r>
              <a:rPr lang="en-US" sz="3200" dirty="0"/>
              <a:t>More prone to manipulation</a:t>
            </a:r>
          </a:p>
          <a:p>
            <a:pPr lvl="1"/>
            <a:r>
              <a:rPr lang="en-US" dirty="0"/>
              <a:t>When the primary source of data comes from blogs or social media</a:t>
            </a:r>
          </a:p>
          <a:p>
            <a:r>
              <a:rPr lang="en-US" sz="3200" dirty="0"/>
              <a:t>Corporate disclosure can also be subject to manipulation</a:t>
            </a:r>
          </a:p>
          <a:p>
            <a:pPr lvl="1"/>
            <a:r>
              <a:rPr lang="en-US" dirty="0"/>
              <a:t>Firms’ communication has been reshaped by machine and AI readership</a:t>
            </a:r>
          </a:p>
          <a:p>
            <a:pPr lvl="1"/>
            <a:r>
              <a:rPr lang="en-US" dirty="0"/>
              <a:t>Managers are now avoiding words perceived as negative by computational algorithms, exhibiting speech emotion </a:t>
            </a:r>
            <a:r>
              <a:rPr lang="en-US" dirty="0" err="1"/>
              <a:t>favoured</a:t>
            </a:r>
            <a:r>
              <a:rPr lang="en-US" dirty="0"/>
              <a:t> by machine learning software</a:t>
            </a:r>
          </a:p>
        </p:txBody>
      </p:sp>
      <p:sp>
        <p:nvSpPr>
          <p:cNvPr id="4" name="Slide Number Placeholder 3">
            <a:extLst>
              <a:ext uri="{FF2B5EF4-FFF2-40B4-BE49-F238E27FC236}">
                <a16:creationId xmlns:a16="http://schemas.microsoft.com/office/drawing/2014/main" id="{7247FDB9-3E27-44C2-DD16-161F7ECD22F1}"/>
              </a:ext>
            </a:extLst>
          </p:cNvPr>
          <p:cNvSpPr>
            <a:spLocks noGrp="1"/>
          </p:cNvSpPr>
          <p:nvPr>
            <p:ph type="sldNum" sz="quarter" idx="12"/>
          </p:nvPr>
        </p:nvSpPr>
        <p:spPr/>
        <p:txBody>
          <a:bodyPr/>
          <a:lstStyle/>
          <a:p>
            <a:fld id="{5D6FF71F-CF6A-4C46-8F9B-61D49EEA70E3}" type="slidenum">
              <a:rPr lang="en-US" smtClean="0"/>
              <a:t>175</a:t>
            </a:fld>
            <a:endParaRPr lang="en-US"/>
          </a:p>
        </p:txBody>
      </p:sp>
      <p:sp>
        <p:nvSpPr>
          <p:cNvPr id="6" name="TextBox 5">
            <a:extLst>
              <a:ext uri="{FF2B5EF4-FFF2-40B4-BE49-F238E27FC236}">
                <a16:creationId xmlns:a16="http://schemas.microsoft.com/office/drawing/2014/main" id="{C1C67B25-767E-5244-DA11-F6358EFD402B}"/>
              </a:ext>
            </a:extLst>
          </p:cNvPr>
          <p:cNvSpPr txBox="1"/>
          <p:nvPr/>
        </p:nvSpPr>
        <p:spPr>
          <a:xfrm>
            <a:off x="1105361" y="6581001"/>
            <a:ext cx="10604715"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Brière</a:t>
            </a:r>
            <a:r>
              <a:rPr lang="en-US" sz="1200" dirty="0">
                <a:solidFill>
                  <a:schemeClr val="bg1">
                    <a:lumMod val="75000"/>
                  </a:schemeClr>
                </a:solidFill>
              </a:rPr>
              <a:t>, M., </a:t>
            </a:r>
            <a:r>
              <a:rPr lang="en-US" sz="1200" dirty="0" err="1">
                <a:solidFill>
                  <a:schemeClr val="bg1">
                    <a:lumMod val="75000"/>
                  </a:schemeClr>
                </a:solidFill>
              </a:rPr>
              <a:t>Keip</a:t>
            </a:r>
            <a:r>
              <a:rPr lang="en-US" sz="1200" dirty="0">
                <a:solidFill>
                  <a:schemeClr val="bg1">
                    <a:lumMod val="75000"/>
                  </a:schemeClr>
                </a:solidFill>
              </a:rPr>
              <a:t>, M., &amp; Le Berthe, T. (2022). Artificial Intelligence for Sustainable Finance: Why it May Help. Available at SSRN 4252329.</a:t>
            </a:r>
          </a:p>
        </p:txBody>
      </p:sp>
    </p:spTree>
    <p:extLst>
      <p:ext uri="{BB962C8B-B14F-4D97-AF65-F5344CB8AC3E}">
        <p14:creationId xmlns:p14="http://schemas.microsoft.com/office/powerpoint/2010/main" val="83433039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1CA04-E2B1-908A-AB92-0C311D45C96A}"/>
              </a:ext>
            </a:extLst>
          </p:cNvPr>
          <p:cNvSpPr>
            <a:spLocks noGrp="1"/>
          </p:cNvSpPr>
          <p:nvPr>
            <p:ph type="title"/>
          </p:nvPr>
        </p:nvSpPr>
        <p:spPr>
          <a:xfrm>
            <a:off x="534389" y="135104"/>
            <a:ext cx="11222181" cy="870155"/>
          </a:xfrm>
        </p:spPr>
        <p:txBody>
          <a:bodyPr>
            <a:normAutofit fontScale="90000"/>
          </a:bodyPr>
          <a:lstStyle/>
          <a:p>
            <a:r>
              <a:rPr lang="en-US" dirty="0"/>
              <a:t>Artificial Intelligence for Sustainable Finance</a:t>
            </a:r>
          </a:p>
        </p:txBody>
      </p:sp>
      <p:sp>
        <p:nvSpPr>
          <p:cNvPr id="3" name="Content Placeholder 2">
            <a:extLst>
              <a:ext uri="{FF2B5EF4-FFF2-40B4-BE49-F238E27FC236}">
                <a16:creationId xmlns:a16="http://schemas.microsoft.com/office/drawing/2014/main" id="{2789C37F-AE31-60BB-5CAE-C6FB503A592D}"/>
              </a:ext>
            </a:extLst>
          </p:cNvPr>
          <p:cNvSpPr>
            <a:spLocks noGrp="1"/>
          </p:cNvSpPr>
          <p:nvPr>
            <p:ph idx="1"/>
          </p:nvPr>
        </p:nvSpPr>
        <p:spPr>
          <a:xfrm>
            <a:off x="534389" y="1139253"/>
            <a:ext cx="11222181" cy="5422992"/>
          </a:xfrm>
        </p:spPr>
        <p:txBody>
          <a:bodyPr>
            <a:noAutofit/>
          </a:bodyPr>
          <a:lstStyle/>
          <a:p>
            <a:pPr>
              <a:spcAft>
                <a:spcPts val="300"/>
              </a:spcAft>
            </a:pPr>
            <a:r>
              <a:rPr lang="en-US" sz="2800" dirty="0"/>
              <a:t>Why AI may help sustainable finance?</a:t>
            </a:r>
          </a:p>
          <a:p>
            <a:pPr lvl="1">
              <a:spcAft>
                <a:spcPts val="300"/>
              </a:spcAft>
            </a:pPr>
            <a:r>
              <a:rPr lang="en-US" sz="2000" b="0" dirty="0" err="1"/>
              <a:t>Brière</a:t>
            </a:r>
            <a:r>
              <a:rPr lang="en-US" sz="2000" b="0" dirty="0"/>
              <a:t>, M., </a:t>
            </a:r>
            <a:r>
              <a:rPr lang="en-US" sz="2000" b="0" dirty="0" err="1"/>
              <a:t>Keip</a:t>
            </a:r>
            <a:r>
              <a:rPr lang="en-US" sz="2000" b="0" dirty="0"/>
              <a:t>, M., &amp; Le Berthe, T. (2022). Artificial Intelligence for Sustainable Finance: Why it May Help. Available at SSRN 4252329.</a:t>
            </a:r>
          </a:p>
          <a:p>
            <a:pPr>
              <a:spcAft>
                <a:spcPts val="300"/>
              </a:spcAft>
            </a:pPr>
            <a:r>
              <a:rPr lang="en-US" sz="2800" dirty="0"/>
              <a:t>How does artificial intelligence boost sustainable development?</a:t>
            </a:r>
          </a:p>
          <a:p>
            <a:pPr lvl="1">
              <a:spcAft>
                <a:spcPts val="300"/>
              </a:spcAft>
            </a:pPr>
            <a:r>
              <a:rPr lang="en-US" sz="2000" b="0" dirty="0" err="1"/>
              <a:t>Schoormann</a:t>
            </a:r>
            <a:r>
              <a:rPr lang="en-US" sz="2000" b="0" dirty="0"/>
              <a:t>, T., Strobel, G., </a:t>
            </a:r>
            <a:r>
              <a:rPr lang="en-US" sz="2000" b="0" dirty="0" err="1"/>
              <a:t>Möller</a:t>
            </a:r>
            <a:r>
              <a:rPr lang="en-US" sz="2000" b="0" dirty="0"/>
              <a:t>, F., Petrik, D., &amp; </a:t>
            </a:r>
            <a:r>
              <a:rPr lang="en-US" sz="2000" b="0" dirty="0" err="1"/>
              <a:t>Zschech</a:t>
            </a:r>
            <a:r>
              <a:rPr lang="en-US" sz="2000" b="0" dirty="0"/>
              <a:t>, P. (2023). Artificial Intelligence for Sustainability—A Systematic Review of Information Systems Literature. Communications of the Association for Information Systems, 52(1), 8.</a:t>
            </a:r>
          </a:p>
          <a:p>
            <a:pPr>
              <a:spcAft>
                <a:spcPts val="300"/>
              </a:spcAft>
            </a:pPr>
            <a:r>
              <a:rPr lang="en-US" sz="2800" dirty="0"/>
              <a:t>Does sustainability generate better financial performance?</a:t>
            </a:r>
          </a:p>
          <a:p>
            <a:pPr lvl="1">
              <a:spcAft>
                <a:spcPts val="300"/>
              </a:spcAft>
            </a:pPr>
            <a:r>
              <a:rPr lang="en-US" sz="2000" b="0" dirty="0" err="1"/>
              <a:t>Atz</a:t>
            </a:r>
            <a:r>
              <a:rPr lang="en-US" sz="2000" b="0" dirty="0"/>
              <a:t>, U., Van Holt, T., Liu, Z. Z., &amp; Bruno, C. C. (2023). Does sustainability generate better financial performance? review, meta-analysis, and propositions. Journal of Sustainable Finance &amp; Investment, 13(1), 802-825.</a:t>
            </a:r>
          </a:p>
          <a:p>
            <a:pPr>
              <a:spcAft>
                <a:spcPts val="300"/>
              </a:spcAft>
            </a:pPr>
            <a:r>
              <a:rPr lang="en-US" sz="2800" dirty="0"/>
              <a:t>What are the major research topics in AI for Sustainable finance?</a:t>
            </a:r>
          </a:p>
          <a:p>
            <a:pPr lvl="1">
              <a:spcAft>
                <a:spcPts val="300"/>
              </a:spcAft>
            </a:pPr>
            <a:r>
              <a:rPr lang="en-US" sz="2000" b="0" dirty="0"/>
              <a:t>Kumar, S., Sharma, D., Rao, S., Lim, W. M., &amp; </a:t>
            </a:r>
            <a:r>
              <a:rPr lang="en-US" sz="2000" b="0" dirty="0" err="1"/>
              <a:t>Mangla</a:t>
            </a:r>
            <a:r>
              <a:rPr lang="en-US" sz="2000" b="0" dirty="0"/>
              <a:t>, S. K. (2022). Past, present, and future of sustainable finance: Insights from big data analytics through machine learning of scholarly research. Annals of Operations Research, 1-44.</a:t>
            </a:r>
            <a:endParaRPr lang="en-US" sz="2000" dirty="0"/>
          </a:p>
        </p:txBody>
      </p:sp>
      <p:sp>
        <p:nvSpPr>
          <p:cNvPr id="4" name="Slide Number Placeholder 3">
            <a:extLst>
              <a:ext uri="{FF2B5EF4-FFF2-40B4-BE49-F238E27FC236}">
                <a16:creationId xmlns:a16="http://schemas.microsoft.com/office/drawing/2014/main" id="{3863F201-455E-F879-10CD-5DA14B48FC5B}"/>
              </a:ext>
            </a:extLst>
          </p:cNvPr>
          <p:cNvSpPr>
            <a:spLocks noGrp="1"/>
          </p:cNvSpPr>
          <p:nvPr>
            <p:ph type="sldNum" sz="quarter" idx="12"/>
          </p:nvPr>
        </p:nvSpPr>
        <p:spPr/>
        <p:txBody>
          <a:bodyPr/>
          <a:lstStyle/>
          <a:p>
            <a:fld id="{5D6FF71F-CF6A-4C46-8F9B-61D49EEA70E3}" type="slidenum">
              <a:rPr lang="en-US" smtClean="0"/>
              <a:t>176</a:t>
            </a:fld>
            <a:endParaRPr lang="en-US"/>
          </a:p>
        </p:txBody>
      </p:sp>
    </p:spTree>
    <p:extLst>
      <p:ext uri="{BB962C8B-B14F-4D97-AF65-F5344CB8AC3E}">
        <p14:creationId xmlns:p14="http://schemas.microsoft.com/office/powerpoint/2010/main" val="1562629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7FBC6-97AA-2E4C-A292-A9E9C6076E51}"/>
              </a:ext>
            </a:extLst>
          </p:cNvPr>
          <p:cNvSpPr>
            <a:spLocks noGrp="1"/>
          </p:cNvSpPr>
          <p:nvPr>
            <p:ph type="title"/>
          </p:nvPr>
        </p:nvSpPr>
        <p:spPr>
          <a:xfrm>
            <a:off x="534389" y="135104"/>
            <a:ext cx="11222181" cy="934041"/>
          </a:xfrm>
        </p:spPr>
        <p:txBody>
          <a:bodyPr>
            <a:normAutofit/>
          </a:bodyPr>
          <a:lstStyle/>
          <a:p>
            <a:r>
              <a:rPr lang="en-US" altLang="zh-TW" dirty="0"/>
              <a:t>Acknowledgments: </a:t>
            </a:r>
            <a:r>
              <a:rPr lang="en-US" dirty="0"/>
              <a:t>Research Projects</a:t>
            </a:r>
          </a:p>
        </p:txBody>
      </p:sp>
      <p:sp>
        <p:nvSpPr>
          <p:cNvPr id="4" name="Slide Number Placeholder 3">
            <a:extLst>
              <a:ext uri="{FF2B5EF4-FFF2-40B4-BE49-F238E27FC236}">
                <a16:creationId xmlns:a16="http://schemas.microsoft.com/office/drawing/2014/main" id="{7EF62AFB-FDB8-BE4F-AC2D-BE37A94E4161}"/>
              </a:ext>
            </a:extLst>
          </p:cNvPr>
          <p:cNvSpPr>
            <a:spLocks noGrp="1"/>
          </p:cNvSpPr>
          <p:nvPr>
            <p:ph type="sldNum" sz="quarter" idx="12"/>
          </p:nvPr>
        </p:nvSpPr>
        <p:spPr/>
        <p:txBody>
          <a:bodyPr/>
          <a:lstStyle/>
          <a:p>
            <a:fld id="{5D6FF71F-CF6A-4C46-8F9B-61D49EEA70E3}" type="slidenum">
              <a:rPr lang="en-US" smtClean="0"/>
              <a:t>177</a:t>
            </a:fld>
            <a:endParaRPr lang="en-US"/>
          </a:p>
        </p:txBody>
      </p:sp>
      <p:sp>
        <p:nvSpPr>
          <p:cNvPr id="7" name="Content Placeholder 2">
            <a:extLst>
              <a:ext uri="{FF2B5EF4-FFF2-40B4-BE49-F238E27FC236}">
                <a16:creationId xmlns:a16="http://schemas.microsoft.com/office/drawing/2014/main" id="{5FA9943B-85BA-2E0E-AD5E-E16E306FB762}"/>
              </a:ext>
            </a:extLst>
          </p:cNvPr>
          <p:cNvSpPr>
            <a:spLocks noGrp="1"/>
          </p:cNvSpPr>
          <p:nvPr>
            <p:ph idx="1"/>
          </p:nvPr>
        </p:nvSpPr>
        <p:spPr>
          <a:xfrm>
            <a:off x="410123" y="1006914"/>
            <a:ext cx="11470712" cy="5555330"/>
          </a:xfrm>
        </p:spPr>
        <p:txBody>
          <a:bodyPr>
            <a:noAutofit/>
          </a:bodyPr>
          <a:lstStyle/>
          <a:p>
            <a:pPr marL="457200" indent="-457200">
              <a:spcAft>
                <a:spcPts val="0"/>
              </a:spcAft>
              <a:buFont typeface="+mj-lt"/>
              <a:buAutoNum type="arabicPeriod"/>
            </a:pPr>
            <a:r>
              <a:rPr lang="en-US" altLang="zh-TW" sz="2200" b="1" dirty="0">
                <a:solidFill>
                  <a:schemeClr val="accent1"/>
                </a:solidFill>
                <a:latin typeface="Calibri" panose="020F0502020204030204" pitchFamily="34" charset="0"/>
                <a:ea typeface="Heiti TC Medium" pitchFamily="2" charset="-128"/>
                <a:cs typeface="Calibri" panose="020F0502020204030204" pitchFamily="34" charset="0"/>
              </a:rPr>
              <a:t>Applying AI technology to construct knowledge graphs of cryptocurrency anti-money laundering: a few-shot learning model</a:t>
            </a:r>
          </a:p>
          <a:p>
            <a:pPr lvl="1">
              <a:spcAft>
                <a:spcPts val="0"/>
              </a:spcAft>
            </a:pPr>
            <a:r>
              <a:rPr lang="en-US" altLang="zh-TW" sz="1800" b="0" dirty="0">
                <a:latin typeface="Calibri" panose="020F0502020204030204" pitchFamily="34" charset="0"/>
                <a:ea typeface="Heiti TC Medium" pitchFamily="2" charset="-128"/>
                <a:cs typeface="Calibri" panose="020F0502020204030204" pitchFamily="34" charset="0"/>
              </a:rPr>
              <a:t>MOST, 110-2410-H-305-013-MY2, 2021/08/01~2023/07/31 </a:t>
            </a:r>
          </a:p>
          <a:p>
            <a:pPr marL="457200" indent="-457200">
              <a:spcAft>
                <a:spcPts val="0"/>
              </a:spcAft>
              <a:buFont typeface="+mj-lt"/>
              <a:buAutoNum type="arabicPeriod"/>
            </a:pPr>
            <a:r>
              <a:rPr lang="en-US" altLang="zh-TW" sz="2200" dirty="0">
                <a:solidFill>
                  <a:schemeClr val="accent1"/>
                </a:solidFill>
              </a:rPr>
              <a:t>Fintech Green Finance for Carbon Market Index, Corporate Finance, and Environmental Policies. </a:t>
            </a:r>
            <a:r>
              <a:rPr lang="en-US" altLang="zh-TW" sz="2200" b="0" dirty="0">
                <a:solidFill>
                  <a:schemeClr val="accent1"/>
                </a:solidFill>
              </a:rPr>
              <a:t>Carbon Emission Sentiment Index with AI Text Analytics</a:t>
            </a:r>
          </a:p>
          <a:p>
            <a:pPr lvl="1">
              <a:spcAft>
                <a:spcPts val="0"/>
              </a:spcAft>
            </a:pPr>
            <a:r>
              <a:rPr lang="en-US" altLang="zh-TW" sz="1800" b="0" dirty="0"/>
              <a:t>NTPU, 112-NTPU_ORDA-F-003</a:t>
            </a:r>
            <a:r>
              <a:rPr lang="zh-TW" altLang="en-US" sz="1800" b="0" dirty="0"/>
              <a:t>，</a:t>
            </a:r>
            <a:r>
              <a:rPr lang="en-US" altLang="zh-TW" sz="1800" b="0" dirty="0"/>
              <a:t>2023/01/01~2024/12/31</a:t>
            </a:r>
          </a:p>
          <a:p>
            <a:pPr marL="457200" indent="-457200">
              <a:spcAft>
                <a:spcPts val="0"/>
              </a:spcAft>
              <a:buFont typeface="+mj-lt"/>
              <a:buAutoNum type="arabicPeriod"/>
            </a:pPr>
            <a:r>
              <a:rPr lang="en-US" altLang="zh-TW" sz="2200" dirty="0"/>
              <a:t>Research on speech processing, synthesis, recognition, and sentence construction of people with language disabilities. </a:t>
            </a:r>
            <a:r>
              <a:rPr lang="en-US" altLang="zh-TW" sz="2200" b="0" dirty="0">
                <a:solidFill>
                  <a:schemeClr val="accent1"/>
                </a:solidFill>
              </a:rPr>
              <a:t>Multimodal Cross-lingual Task-Oriented Dialogue System</a:t>
            </a:r>
          </a:p>
          <a:p>
            <a:pPr lvl="1">
              <a:spcAft>
                <a:spcPts val="0"/>
              </a:spcAft>
            </a:pPr>
            <a:r>
              <a:rPr lang="en-US" altLang="zh-TW" sz="1800" b="0" dirty="0"/>
              <a:t>NTPU, 112-NTPU_ORDA-F-004,</a:t>
            </a:r>
            <a:r>
              <a:rPr lang="zh-TW" altLang="en-US" sz="1800" b="0" dirty="0"/>
              <a:t> </a:t>
            </a:r>
            <a:r>
              <a:rPr lang="en-US" altLang="zh-TW" sz="1800" b="0" dirty="0"/>
              <a:t> 2023/01/01~2025/12/31</a:t>
            </a:r>
          </a:p>
          <a:p>
            <a:pPr marL="457200" indent="-457200">
              <a:spcAft>
                <a:spcPts val="0"/>
              </a:spcAft>
              <a:buFont typeface="+mj-lt"/>
              <a:buAutoNum type="arabicPeriod"/>
            </a:pPr>
            <a:r>
              <a:rPr lang="en-US" altLang="zh-TW" sz="2200" dirty="0">
                <a:solidFill>
                  <a:schemeClr val="accent1"/>
                </a:solidFill>
              </a:rPr>
              <a:t>Use deep learning to identify commercially dental implant systems - observational study</a:t>
            </a:r>
          </a:p>
          <a:p>
            <a:pPr lvl="1">
              <a:spcAft>
                <a:spcPts val="0"/>
              </a:spcAft>
            </a:pPr>
            <a:r>
              <a:rPr lang="en-US" altLang="zh-TW" sz="1800" b="0" dirty="0"/>
              <a:t>USTP-NTPU-TMU, USTP-NTPU-TMU-112-01,</a:t>
            </a:r>
            <a:r>
              <a:rPr lang="zh-TW" altLang="en-US" sz="1800" b="0" dirty="0"/>
              <a:t> </a:t>
            </a:r>
            <a:r>
              <a:rPr lang="en-US" altLang="zh-TW" sz="1800" b="0" dirty="0"/>
              <a:t> 2023/01/01~2023/12/31</a:t>
            </a:r>
            <a:endParaRPr lang="en-US" altLang="zh-TW" sz="1800" dirty="0"/>
          </a:p>
          <a:p>
            <a:pPr marL="457200" indent="-457200">
              <a:spcAft>
                <a:spcPts val="0"/>
              </a:spcAft>
              <a:buFont typeface="+mj-lt"/>
              <a:buAutoNum type="arabicPeriod"/>
            </a:pPr>
            <a:r>
              <a:rPr lang="en-US" altLang="zh-TW" sz="2400" dirty="0">
                <a:solidFill>
                  <a:schemeClr val="accent1"/>
                </a:solidFill>
              </a:rPr>
              <a:t>Metaverse Avatar Automatic Metadata Generation Module</a:t>
            </a:r>
          </a:p>
          <a:p>
            <a:pPr lvl="1">
              <a:spcAft>
                <a:spcPts val="0"/>
              </a:spcAft>
            </a:pPr>
            <a:r>
              <a:rPr lang="en-US" altLang="zh-TW" sz="1800" b="0" dirty="0" err="1"/>
              <a:t>FormosaVerse</a:t>
            </a:r>
            <a:r>
              <a:rPr lang="en-US" altLang="zh-TW" sz="1800" b="0" dirty="0"/>
              <a:t> x NTPU, NTPU-111A413E01,</a:t>
            </a:r>
            <a:r>
              <a:rPr lang="zh-TW" altLang="en-US" sz="1800" b="0" dirty="0"/>
              <a:t> </a:t>
            </a:r>
            <a:r>
              <a:rPr lang="en-US" altLang="zh-TW" sz="1800" b="0" dirty="0"/>
              <a:t>2022/12/01~2023/11/30</a:t>
            </a:r>
            <a:endParaRPr lang="en-US" altLang="zh-TW" sz="1800" dirty="0"/>
          </a:p>
          <a:p>
            <a:pPr marL="457200" indent="-457200">
              <a:spcAft>
                <a:spcPts val="0"/>
              </a:spcAft>
              <a:buFont typeface="+mj-lt"/>
              <a:buAutoNum type="arabicPeriod"/>
            </a:pPr>
            <a:r>
              <a:rPr lang="en-US" altLang="zh-TW" sz="2400" dirty="0"/>
              <a:t>Establishment and Implement of Smart Assistive Technology for Dementia Care and Its Socio-Economic Impacts. </a:t>
            </a:r>
            <a:r>
              <a:rPr lang="en-US" altLang="zh-TW" sz="2400" b="0" dirty="0">
                <a:solidFill>
                  <a:schemeClr val="accent1"/>
                </a:solidFill>
              </a:rPr>
              <a:t>Intelligent, individualized and precise care with smart AT and system integration</a:t>
            </a:r>
          </a:p>
          <a:p>
            <a:pPr lvl="1">
              <a:spcAft>
                <a:spcPts val="0"/>
              </a:spcAft>
            </a:pPr>
            <a:r>
              <a:rPr lang="en-US" altLang="zh-TW" sz="1800" b="0" dirty="0"/>
              <a:t>MOST, 111-2627-M-038-001-, 2022/08/01~2023/07/31 </a:t>
            </a:r>
          </a:p>
          <a:p>
            <a:endParaRPr lang="en-US" sz="2400" b="0" dirty="0">
              <a:latin typeface="Calibri" panose="020F0502020204030204" pitchFamily="34" charset="0"/>
              <a:ea typeface="Heiti TC Medium" pitchFamily="2" charset="-128"/>
              <a:cs typeface="Calibri" panose="020F0502020204030204" pitchFamily="34" charset="0"/>
            </a:endParaRPr>
          </a:p>
        </p:txBody>
      </p:sp>
    </p:spTree>
    <p:extLst>
      <p:ext uri="{BB962C8B-B14F-4D97-AF65-F5344CB8AC3E}">
        <p14:creationId xmlns:p14="http://schemas.microsoft.com/office/powerpoint/2010/main" val="10554657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a:xfrm>
            <a:off x="534389" y="135104"/>
            <a:ext cx="11222181" cy="1165059"/>
          </a:xfrm>
        </p:spPr>
        <p:txBody>
          <a:bodyPr>
            <a:normAutofit/>
          </a:bodyPr>
          <a:lstStyle/>
          <a:p>
            <a:r>
              <a:rPr lang="en-US" sz="6600" dirty="0"/>
              <a:t>Summary</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1300163"/>
            <a:ext cx="11222181" cy="5262081"/>
          </a:xfrm>
        </p:spPr>
        <p:txBody>
          <a:bodyPr>
            <a:noAutofit/>
          </a:bodyPr>
          <a:lstStyle/>
          <a:p>
            <a:pPr marL="0" indent="0">
              <a:spcAft>
                <a:spcPts val="600"/>
              </a:spcAft>
              <a:buNone/>
            </a:pPr>
            <a:r>
              <a:rPr lang="en-US" altLang="zh-TW" sz="3600" dirty="0"/>
              <a:t>1. </a:t>
            </a:r>
            <a:r>
              <a:rPr lang="zh-TW" altLang="en-US" sz="4000" dirty="0"/>
              <a:t>生成式</a:t>
            </a:r>
            <a:r>
              <a:rPr lang="en-US" sz="4000" dirty="0"/>
              <a:t>AI</a:t>
            </a:r>
            <a:r>
              <a:rPr lang="zh-TW" altLang="en-US" sz="4000" dirty="0"/>
              <a:t>的基本概念</a:t>
            </a:r>
            <a:endParaRPr lang="en-US" altLang="zh-TW" sz="4000" dirty="0"/>
          </a:p>
          <a:p>
            <a:pPr marL="0" indent="0">
              <a:spcAft>
                <a:spcPts val="600"/>
              </a:spcAft>
              <a:buNone/>
            </a:pPr>
            <a:r>
              <a:rPr lang="en-US" sz="3600" dirty="0"/>
              <a:t>     Basic Concepts of Generative AI</a:t>
            </a:r>
            <a:endParaRPr lang="zh-TW" altLang="en-US" sz="3600" dirty="0"/>
          </a:p>
          <a:p>
            <a:pPr marL="0" indent="0">
              <a:spcAft>
                <a:spcPts val="600"/>
              </a:spcAft>
              <a:buNone/>
            </a:pPr>
            <a:r>
              <a:rPr lang="en-US" altLang="zh-TW" sz="3600" dirty="0"/>
              <a:t>2. </a:t>
            </a:r>
            <a:r>
              <a:rPr lang="en-US" sz="4000" dirty="0" err="1"/>
              <a:t>ChatGPT</a:t>
            </a:r>
            <a:r>
              <a:rPr lang="zh-TW" altLang="en-US" sz="4000" dirty="0"/>
              <a:t>的基本原理和功能</a:t>
            </a:r>
            <a:endParaRPr lang="en-US" altLang="zh-TW" sz="4000" dirty="0"/>
          </a:p>
          <a:p>
            <a:pPr marL="0" indent="0">
              <a:spcAft>
                <a:spcPts val="600"/>
              </a:spcAft>
              <a:buNone/>
            </a:pPr>
            <a:r>
              <a:rPr lang="en-US" sz="3600" dirty="0"/>
              <a:t>     Basic Principles and Functions of </a:t>
            </a:r>
            <a:r>
              <a:rPr lang="en-US" sz="3600" dirty="0" err="1"/>
              <a:t>ChatGPT</a:t>
            </a:r>
            <a:endParaRPr lang="zh-TW" altLang="en-US" sz="3600" dirty="0"/>
          </a:p>
          <a:p>
            <a:pPr marL="0" indent="0">
              <a:spcAft>
                <a:spcPts val="600"/>
              </a:spcAft>
              <a:buNone/>
            </a:pPr>
            <a:r>
              <a:rPr lang="en-US" altLang="zh-TW" sz="3600" dirty="0"/>
              <a:t>3. </a:t>
            </a:r>
            <a:r>
              <a:rPr lang="zh-TW" altLang="en-US" sz="4000" dirty="0"/>
              <a:t>生成式</a:t>
            </a:r>
            <a:r>
              <a:rPr lang="en-US" sz="4000" dirty="0"/>
              <a:t>AI</a:t>
            </a:r>
            <a:r>
              <a:rPr lang="zh-TW" altLang="en-US" sz="4000" dirty="0"/>
              <a:t>在永續發展的應用</a:t>
            </a:r>
          </a:p>
          <a:p>
            <a:pPr marL="0" indent="0">
              <a:spcAft>
                <a:spcPts val="600"/>
              </a:spcAft>
              <a:buNone/>
            </a:pPr>
            <a:r>
              <a:rPr lang="en-US" sz="3600" dirty="0"/>
              <a:t>     Generative AI for ESG and Sustainable Development</a:t>
            </a:r>
          </a:p>
          <a:p>
            <a:pPr marL="0" indent="0">
              <a:spcAft>
                <a:spcPts val="600"/>
              </a:spcAft>
              <a:buNone/>
            </a:pPr>
            <a:r>
              <a:rPr lang="en-US" altLang="zh-TW" sz="3600" dirty="0"/>
              <a:t>4. </a:t>
            </a:r>
            <a:r>
              <a:rPr lang="en-US" sz="4000" dirty="0"/>
              <a:t>AI</a:t>
            </a:r>
            <a:r>
              <a:rPr lang="zh-TW" altLang="en-US" sz="4000" dirty="0"/>
              <a:t>在永續發展上的議題</a:t>
            </a:r>
            <a:endParaRPr lang="en-US" altLang="zh-TW" sz="4000" dirty="0"/>
          </a:p>
          <a:p>
            <a:pPr marL="0" indent="0">
              <a:spcAft>
                <a:spcPts val="600"/>
              </a:spcAft>
              <a:buNone/>
            </a:pPr>
            <a:r>
              <a:rPr lang="en-US" sz="3600" dirty="0"/>
              <a:t>     Issues of AI for Sustainable Development</a:t>
            </a:r>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178</a:t>
            </a:fld>
            <a:endParaRPr lang="en-US"/>
          </a:p>
        </p:txBody>
      </p:sp>
      <p:pic>
        <p:nvPicPr>
          <p:cNvPr id="5" name="Picture 4">
            <a:extLst>
              <a:ext uri="{FF2B5EF4-FFF2-40B4-BE49-F238E27FC236}">
                <a16:creationId xmlns:a16="http://schemas.microsoft.com/office/drawing/2014/main" id="{91027449-7D8F-2D27-EE00-BC56B7140F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EE88CB75-7725-3139-24C7-669CD1B33F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21410339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3777-B538-DE44-B8A9-4A94BC6E5694}"/>
              </a:ext>
            </a:extLst>
          </p:cNvPr>
          <p:cNvSpPr>
            <a:spLocks noGrp="1"/>
          </p:cNvSpPr>
          <p:nvPr>
            <p:ph type="title"/>
          </p:nvPr>
        </p:nvSpPr>
        <p:spPr>
          <a:xfrm>
            <a:off x="534389" y="56101"/>
            <a:ext cx="11222181" cy="815438"/>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05AA3E83-9DC9-834C-98CD-C9A1A8CB28C1}"/>
              </a:ext>
            </a:extLst>
          </p:cNvPr>
          <p:cNvSpPr>
            <a:spLocks noGrp="1"/>
          </p:cNvSpPr>
          <p:nvPr>
            <p:ph idx="1"/>
          </p:nvPr>
        </p:nvSpPr>
        <p:spPr>
          <a:xfrm>
            <a:off x="534389" y="871538"/>
            <a:ext cx="11222181" cy="5851358"/>
          </a:xfrm>
        </p:spPr>
        <p:txBody>
          <a:bodyPr>
            <a:noAutofit/>
          </a:bodyPr>
          <a:lstStyle/>
          <a:p>
            <a:pPr>
              <a:lnSpc>
                <a:spcPct val="120000"/>
              </a:lnSpc>
              <a:spcAft>
                <a:spcPts val="0"/>
              </a:spcAft>
            </a:pPr>
            <a:r>
              <a:rPr lang="en-US" sz="1300" b="0" dirty="0"/>
              <a:t>Yihan Cao, </a:t>
            </a:r>
            <a:r>
              <a:rPr lang="en-US" sz="1300" b="0" dirty="0" err="1"/>
              <a:t>Siyu</a:t>
            </a:r>
            <a:r>
              <a:rPr lang="en-US" sz="1300" b="0" dirty="0"/>
              <a:t> Li, </a:t>
            </a:r>
            <a:r>
              <a:rPr lang="en-US" sz="1300" b="0" dirty="0" err="1"/>
              <a:t>Yixin</a:t>
            </a:r>
            <a:r>
              <a:rPr lang="en-US" sz="1300" b="0" dirty="0"/>
              <a:t> Liu, </a:t>
            </a:r>
            <a:r>
              <a:rPr lang="en-US" sz="1300" b="0" dirty="0" err="1"/>
              <a:t>Zhiling</a:t>
            </a:r>
            <a:r>
              <a:rPr lang="en-US" sz="1300" b="0" dirty="0"/>
              <a:t> Yan, Yutong Dai, Philip S. Yu, and </a:t>
            </a:r>
            <a:r>
              <a:rPr lang="en-US" sz="1300" b="0" dirty="0" err="1"/>
              <a:t>Lichao</a:t>
            </a:r>
            <a:r>
              <a:rPr lang="en-US" sz="1300" b="0" dirty="0"/>
              <a:t> Sun (2023). "A Comprehensive Survey of AI-Generated Content (AIGC): A History of Generative AI from GAN to </a:t>
            </a:r>
            <a:r>
              <a:rPr lang="en-US" sz="1300" b="0" dirty="0" err="1"/>
              <a:t>ChatGPT</a:t>
            </a:r>
            <a:r>
              <a:rPr lang="en-US" sz="1300" b="0" dirty="0"/>
              <a:t>." </a:t>
            </a:r>
            <a:r>
              <a:rPr lang="en-US" sz="1300" b="0" dirty="0" err="1"/>
              <a:t>arXiv</a:t>
            </a:r>
            <a:r>
              <a:rPr lang="en-US" sz="1300" b="0" dirty="0"/>
              <a:t> preprint arXiv:2303.04226.</a:t>
            </a:r>
          </a:p>
          <a:p>
            <a:pPr>
              <a:lnSpc>
                <a:spcPct val="120000"/>
              </a:lnSpc>
              <a:spcAft>
                <a:spcPts val="0"/>
              </a:spcAft>
            </a:pPr>
            <a:r>
              <a:rPr lang="en-US" sz="1300" b="0" dirty="0" err="1"/>
              <a:t>Pengfei</a:t>
            </a:r>
            <a:r>
              <a:rPr lang="en-US" sz="1300" b="0" dirty="0"/>
              <a:t> Liu, </a:t>
            </a:r>
            <a:r>
              <a:rPr lang="en-US" sz="1300" b="0" dirty="0" err="1"/>
              <a:t>Weizhe</a:t>
            </a:r>
            <a:r>
              <a:rPr lang="en-US" sz="1300" b="0" dirty="0"/>
              <a:t> Yuan, </a:t>
            </a:r>
            <a:r>
              <a:rPr lang="en-US" sz="1300" b="0" dirty="0" err="1"/>
              <a:t>Jinlan</a:t>
            </a:r>
            <a:r>
              <a:rPr lang="en-US" sz="1300" b="0" dirty="0"/>
              <a:t> Fu, </a:t>
            </a:r>
            <a:r>
              <a:rPr lang="en-US" sz="1300" b="0" dirty="0" err="1"/>
              <a:t>Zhengbao</a:t>
            </a:r>
            <a:r>
              <a:rPr lang="en-US" sz="1300" b="0" dirty="0"/>
              <a:t> Jiang, Hiroaki Hayashi, and Graham </a:t>
            </a:r>
            <a:r>
              <a:rPr lang="en-US" sz="1300" b="0" dirty="0" err="1"/>
              <a:t>Neubig</a:t>
            </a:r>
            <a:r>
              <a:rPr lang="en-US" sz="1300" b="0" dirty="0"/>
              <a:t>. (2023) "Pre-train, prompt, and predict: A systematic survey of prompting methods in natural language processing." ACM Computing Surveys 55, no. 9 (2023): 1-35.</a:t>
            </a:r>
          </a:p>
          <a:p>
            <a:pPr>
              <a:lnSpc>
                <a:spcPct val="120000"/>
              </a:lnSpc>
              <a:spcAft>
                <a:spcPts val="0"/>
              </a:spcAft>
            </a:pPr>
            <a:r>
              <a:rPr lang="en-US" sz="1300" b="0" dirty="0"/>
              <a:t>Wayne Xin Zhao, </a:t>
            </a:r>
            <a:r>
              <a:rPr lang="en-US" sz="1300" b="0" dirty="0" err="1"/>
              <a:t>Kun</a:t>
            </a:r>
            <a:r>
              <a:rPr lang="en-US" sz="1300" b="0" dirty="0"/>
              <a:t> Zhou, </a:t>
            </a:r>
            <a:r>
              <a:rPr lang="en-US" sz="1300" b="0" dirty="0" err="1"/>
              <a:t>Junyi</a:t>
            </a:r>
            <a:r>
              <a:rPr lang="en-US" sz="1300" b="0" dirty="0"/>
              <a:t> Li, </a:t>
            </a:r>
            <a:r>
              <a:rPr lang="en-US" sz="1300" b="0" dirty="0" err="1"/>
              <a:t>Tianyi</a:t>
            </a:r>
            <a:r>
              <a:rPr lang="en-US" sz="1300" b="0" dirty="0"/>
              <a:t> Tang, </a:t>
            </a:r>
            <a:r>
              <a:rPr lang="en-US" sz="1300" b="0" dirty="0" err="1"/>
              <a:t>Xiaolei</a:t>
            </a:r>
            <a:r>
              <a:rPr lang="en-US" sz="1300" b="0" dirty="0"/>
              <a:t> Wang, </a:t>
            </a:r>
            <a:r>
              <a:rPr lang="en-US" sz="1300" b="0" dirty="0" err="1"/>
              <a:t>Yupeng</a:t>
            </a:r>
            <a:r>
              <a:rPr lang="en-US" sz="1300" b="0" dirty="0"/>
              <a:t> Hou, </a:t>
            </a:r>
            <a:r>
              <a:rPr lang="en-US" sz="1300" b="0" dirty="0" err="1"/>
              <a:t>Yingqian</a:t>
            </a:r>
            <a:r>
              <a:rPr lang="en-US" sz="1300" b="0" dirty="0"/>
              <a:t> Min et al. (2023) "A Survey of Large Language Models." </a:t>
            </a:r>
            <a:r>
              <a:rPr lang="en-US" sz="1300" b="0" dirty="0" err="1"/>
              <a:t>arXiv</a:t>
            </a:r>
            <a:r>
              <a:rPr lang="en-US" sz="1300" b="0" dirty="0"/>
              <a:t> preprint arXiv:2303.18223.</a:t>
            </a:r>
          </a:p>
          <a:p>
            <a:pPr>
              <a:lnSpc>
                <a:spcPct val="120000"/>
              </a:lnSpc>
              <a:spcAft>
                <a:spcPts val="0"/>
              </a:spcAft>
            </a:pPr>
            <a:r>
              <a:rPr lang="en-US" sz="1300" b="0" dirty="0"/>
              <a:t>Stuart Russell and Peter Norvig (2020), Artificial Intelligence: A Modern Approach, 4th Edition, Pearson</a:t>
            </a:r>
          </a:p>
          <a:p>
            <a:pPr>
              <a:lnSpc>
                <a:spcPct val="120000"/>
              </a:lnSpc>
              <a:spcAft>
                <a:spcPts val="0"/>
              </a:spcAft>
            </a:pPr>
            <a:r>
              <a:rPr lang="en-US" sz="1300" b="0" dirty="0"/>
              <a:t>Thorsten </a:t>
            </a:r>
            <a:r>
              <a:rPr lang="en-US" sz="1300" b="0" dirty="0" err="1"/>
              <a:t>Schoormann</a:t>
            </a:r>
            <a:r>
              <a:rPr lang="en-US" sz="1300" b="0" dirty="0"/>
              <a:t>, </a:t>
            </a:r>
            <a:r>
              <a:rPr lang="en-US" sz="1300" b="0" dirty="0" err="1"/>
              <a:t>Gero</a:t>
            </a:r>
            <a:r>
              <a:rPr lang="en-US" sz="1300" b="0" dirty="0"/>
              <a:t> Strobel, Frederik </a:t>
            </a:r>
            <a:r>
              <a:rPr lang="en-US" sz="1300" b="0" dirty="0" err="1"/>
              <a:t>Möller</a:t>
            </a:r>
            <a:r>
              <a:rPr lang="en-US" sz="1300" b="0" dirty="0"/>
              <a:t>, Dimitri Petrik, and Patrick </a:t>
            </a:r>
            <a:r>
              <a:rPr lang="en-US" sz="1300" b="0" dirty="0" err="1"/>
              <a:t>Zschech</a:t>
            </a:r>
            <a:r>
              <a:rPr lang="en-US" sz="1300" b="0" dirty="0"/>
              <a:t> (2023). "Artificial Intelligence for Sustainability—A Systematic Review of Information Systems Literature." Communications of the Association for Information Systems 52, no. 1 (2023): 8.</a:t>
            </a:r>
          </a:p>
          <a:p>
            <a:pPr>
              <a:lnSpc>
                <a:spcPct val="120000"/>
              </a:lnSpc>
              <a:spcAft>
                <a:spcPts val="0"/>
              </a:spcAft>
            </a:pPr>
            <a:r>
              <a:rPr lang="en-US" sz="1300" b="0" dirty="0" err="1"/>
              <a:t>Junliang</a:t>
            </a:r>
            <a:r>
              <a:rPr lang="en-US" sz="1300" b="0" dirty="0"/>
              <a:t> Wang, </a:t>
            </a:r>
            <a:r>
              <a:rPr lang="en-US" sz="1300" b="0" dirty="0" err="1"/>
              <a:t>Chuqiao</a:t>
            </a:r>
            <a:r>
              <a:rPr lang="en-US" sz="1300" b="0" dirty="0"/>
              <a:t> Xu, </a:t>
            </a:r>
            <a:r>
              <a:rPr lang="en-US" sz="1300" b="0" dirty="0" err="1"/>
              <a:t>Jie</a:t>
            </a:r>
            <a:r>
              <a:rPr lang="en-US" sz="1300" b="0" dirty="0"/>
              <a:t> Zhang, and Ray Zhong (2022). "Big data analytics for intelligent manufacturing systems: A review." Journal of Manufacturing Systems 62 (2022): 738-752.</a:t>
            </a:r>
          </a:p>
          <a:p>
            <a:pPr>
              <a:lnSpc>
                <a:spcPct val="120000"/>
              </a:lnSpc>
              <a:spcAft>
                <a:spcPts val="0"/>
              </a:spcAft>
            </a:pPr>
            <a:r>
              <a:rPr lang="en-US" sz="1300" b="0" dirty="0" err="1"/>
              <a:t>Longbing</a:t>
            </a:r>
            <a:r>
              <a:rPr lang="en-US" sz="1300" b="0" dirty="0"/>
              <a:t> Cao (2022). "Decentralized ai: Edge intelligence and smart blockchain, metaverse, web3, and </a:t>
            </a:r>
            <a:r>
              <a:rPr lang="en-US" sz="1300" b="0" dirty="0" err="1"/>
              <a:t>desci</a:t>
            </a:r>
            <a:r>
              <a:rPr lang="en-US" sz="1300" b="0" dirty="0"/>
              <a:t>." IEEE Intelligent Systems 37, no. 3: 6-19.</a:t>
            </a:r>
          </a:p>
          <a:p>
            <a:pPr>
              <a:lnSpc>
                <a:spcPct val="120000"/>
              </a:lnSpc>
              <a:spcAft>
                <a:spcPts val="0"/>
              </a:spcAft>
            </a:pPr>
            <a:r>
              <a:rPr lang="en-US" sz="1300" b="0" dirty="0"/>
              <a:t>Qinglin Yang, </a:t>
            </a:r>
            <a:r>
              <a:rPr lang="en-US" sz="1300" b="0" dirty="0" err="1"/>
              <a:t>Yetong</a:t>
            </a:r>
            <a:r>
              <a:rPr lang="en-US" sz="1300" b="0" dirty="0"/>
              <a:t> Zhao, Huawei Huang, </a:t>
            </a:r>
            <a:r>
              <a:rPr lang="en-US" sz="1300" b="0" dirty="0" err="1"/>
              <a:t>Zehui</a:t>
            </a:r>
            <a:r>
              <a:rPr lang="en-US" sz="1300" b="0" dirty="0"/>
              <a:t> </a:t>
            </a:r>
            <a:r>
              <a:rPr lang="en-US" sz="1300" b="0" dirty="0" err="1"/>
              <a:t>Xiong</a:t>
            </a:r>
            <a:r>
              <a:rPr lang="en-US" sz="1300" b="0" dirty="0"/>
              <a:t>, </a:t>
            </a:r>
            <a:r>
              <a:rPr lang="en-US" sz="1300" b="0" dirty="0" err="1"/>
              <a:t>Jiawen</a:t>
            </a:r>
            <a:r>
              <a:rPr lang="en-US" sz="1300" b="0" dirty="0"/>
              <a:t> Kang, and </a:t>
            </a:r>
            <a:r>
              <a:rPr lang="en-US" sz="1300" b="0" dirty="0" err="1"/>
              <a:t>Zibin</a:t>
            </a:r>
            <a:r>
              <a:rPr lang="en-US" sz="1300" b="0" dirty="0"/>
              <a:t> Zheng (2022). "Fusing blockchain and AI with metaverse: A survey." IEEE Open Journal of the Computer Society 3 : 122-136.</a:t>
            </a:r>
          </a:p>
          <a:p>
            <a:pPr>
              <a:lnSpc>
                <a:spcPct val="120000"/>
              </a:lnSpc>
              <a:spcAft>
                <a:spcPts val="0"/>
              </a:spcAft>
            </a:pPr>
            <a:r>
              <a:rPr lang="en-US" sz="1300" b="0" dirty="0"/>
              <a:t>Russell Belk, Mariam Humayun, and Myriam </a:t>
            </a:r>
            <a:r>
              <a:rPr lang="en-US" sz="1300" b="0" dirty="0" err="1"/>
              <a:t>Brouard</a:t>
            </a:r>
            <a:r>
              <a:rPr lang="en-US" sz="1300" b="0" dirty="0"/>
              <a:t> (2022). "Money, possessions, and ownership in the Metaverse: NFTs, cryptocurrencies, Web3 and Wild Markets." Journal of Business Research 153: 198-205.</a:t>
            </a:r>
          </a:p>
          <a:p>
            <a:pPr>
              <a:lnSpc>
                <a:spcPct val="120000"/>
              </a:lnSpc>
              <a:spcAft>
                <a:spcPts val="0"/>
              </a:spcAft>
            </a:pPr>
            <a:r>
              <a:rPr lang="en-US" sz="1300" b="0" dirty="0" err="1"/>
              <a:t>Thien</a:t>
            </a:r>
            <a:r>
              <a:rPr lang="en-US" sz="1300" b="0" dirty="0"/>
              <a:t> Huynh-The, Quoc-Viet Pham, Xuan-Qui Pham, Thanh </a:t>
            </a:r>
            <a:r>
              <a:rPr lang="en-US" sz="1300" b="0" dirty="0" err="1"/>
              <a:t>Thi</a:t>
            </a:r>
            <a:r>
              <a:rPr lang="en-US" sz="1300" b="0" dirty="0"/>
              <a:t> Nguyen, Zhu Han, and Dong-</a:t>
            </a:r>
            <a:r>
              <a:rPr lang="en-US" sz="1300" b="0" dirty="0" err="1"/>
              <a:t>Seong</a:t>
            </a:r>
            <a:r>
              <a:rPr lang="en-US" sz="1300" b="0" dirty="0"/>
              <a:t> Kim (2022). "Artificial Intelligence for the Metaverse: A Survey." </a:t>
            </a:r>
            <a:r>
              <a:rPr lang="en-US" sz="1300" b="0" dirty="0" err="1"/>
              <a:t>arXiv</a:t>
            </a:r>
            <a:r>
              <a:rPr lang="en-US" sz="1300" b="0" dirty="0"/>
              <a:t> preprint arXiv:2202.10336.</a:t>
            </a:r>
          </a:p>
          <a:p>
            <a:pPr>
              <a:lnSpc>
                <a:spcPct val="120000"/>
              </a:lnSpc>
              <a:spcAft>
                <a:spcPts val="0"/>
              </a:spcAft>
            </a:pPr>
            <a:r>
              <a:rPr lang="en-US" sz="1300" b="0" dirty="0" err="1"/>
              <a:t>Thippa</a:t>
            </a:r>
            <a:r>
              <a:rPr lang="en-US" sz="1300" b="0" dirty="0"/>
              <a:t> Reddy </a:t>
            </a:r>
            <a:r>
              <a:rPr lang="en-US" sz="1300" b="0" dirty="0" err="1"/>
              <a:t>Gadekallu</a:t>
            </a:r>
            <a:r>
              <a:rPr lang="en-US" sz="1300" b="0" dirty="0"/>
              <a:t>, </a:t>
            </a:r>
            <a:r>
              <a:rPr lang="en-US" sz="1300" b="0" dirty="0" err="1"/>
              <a:t>Thien</a:t>
            </a:r>
            <a:r>
              <a:rPr lang="en-US" sz="1300" b="0" dirty="0"/>
              <a:t> Huynh-The, </a:t>
            </a:r>
            <a:r>
              <a:rPr lang="en-US" sz="1300" b="0" dirty="0" err="1"/>
              <a:t>Weizheng</a:t>
            </a:r>
            <a:r>
              <a:rPr lang="en-US" sz="1300" b="0" dirty="0"/>
              <a:t> Wang, Gokul </a:t>
            </a:r>
            <a:r>
              <a:rPr lang="en-US" sz="1300" b="0" dirty="0" err="1"/>
              <a:t>Yenduri</a:t>
            </a:r>
            <a:r>
              <a:rPr lang="en-US" sz="1300" b="0" dirty="0"/>
              <a:t>, </a:t>
            </a:r>
            <a:r>
              <a:rPr lang="en-US" sz="1300" b="0" dirty="0" err="1"/>
              <a:t>Pasika</a:t>
            </a:r>
            <a:r>
              <a:rPr lang="en-US" sz="1300" b="0" dirty="0"/>
              <a:t> </a:t>
            </a:r>
            <a:r>
              <a:rPr lang="en-US" sz="1300" b="0" dirty="0" err="1"/>
              <a:t>Ranaweera</a:t>
            </a:r>
            <a:r>
              <a:rPr lang="en-US" sz="1300" b="0" dirty="0"/>
              <a:t>, Quoc-Viet Pham, Daniel </a:t>
            </a:r>
            <a:r>
              <a:rPr lang="en-US" sz="1300" b="0" dirty="0" err="1"/>
              <a:t>Benevides</a:t>
            </a:r>
            <a:r>
              <a:rPr lang="en-US" sz="1300" b="0" dirty="0"/>
              <a:t> da Costa, and </a:t>
            </a:r>
            <a:r>
              <a:rPr lang="en-US" sz="1300" b="0" dirty="0" err="1"/>
              <a:t>Madhusanka</a:t>
            </a:r>
            <a:r>
              <a:rPr lang="en-US" sz="1300" b="0" dirty="0"/>
              <a:t> Liyanage (2022). "Blockchain for the Metaverse: A Review." </a:t>
            </a:r>
            <a:r>
              <a:rPr lang="en-US" sz="1300" b="0" dirty="0" err="1"/>
              <a:t>arXiv</a:t>
            </a:r>
            <a:r>
              <a:rPr lang="en-US" sz="1300" b="0" dirty="0"/>
              <a:t> preprint arXiv:2203.09738.</a:t>
            </a:r>
          </a:p>
          <a:p>
            <a:pPr>
              <a:lnSpc>
                <a:spcPct val="120000"/>
              </a:lnSpc>
              <a:spcAft>
                <a:spcPts val="0"/>
              </a:spcAft>
            </a:pPr>
            <a:r>
              <a:rPr lang="en-US" sz="1300" b="0" dirty="0" err="1"/>
              <a:t>Aurélien</a:t>
            </a:r>
            <a:r>
              <a:rPr lang="en-US" sz="1300" b="0" dirty="0"/>
              <a:t> </a:t>
            </a:r>
            <a:r>
              <a:rPr lang="en-US" sz="1300" b="0" dirty="0" err="1"/>
              <a:t>Géron</a:t>
            </a:r>
            <a:r>
              <a:rPr lang="en-US" sz="1300" b="0" dirty="0"/>
              <a:t> (2019), Hands-On Machine Learning with Scikit-Learn, </a:t>
            </a:r>
            <a:r>
              <a:rPr lang="en-US" sz="1300" b="0" dirty="0" err="1"/>
              <a:t>Keras</a:t>
            </a:r>
            <a:r>
              <a:rPr lang="en-US" sz="1300" b="0" dirty="0"/>
              <a:t>, and TensorFlow: Concepts, Tools, and Techniques to Build Intelligent Systems, 2nd Edition, O’Reilly Media.</a:t>
            </a:r>
          </a:p>
          <a:p>
            <a:pPr>
              <a:lnSpc>
                <a:spcPct val="120000"/>
              </a:lnSpc>
              <a:spcAft>
                <a:spcPts val="0"/>
              </a:spcAft>
            </a:pPr>
            <a:r>
              <a:rPr lang="en-US" sz="1300" b="0" dirty="0"/>
              <a:t>Ouyang, L., Wu, J., Jiang, X., Almeida, D., Wainwright, C. L., Mishkin, P., ... &amp; Lowe, R. (2022). Training language models to follow instructions with human feedback. </a:t>
            </a:r>
            <a:r>
              <a:rPr lang="en-US" sz="1300" b="0" dirty="0" err="1"/>
              <a:t>arXiv</a:t>
            </a:r>
            <a:r>
              <a:rPr lang="en-US" sz="1300" b="0" dirty="0"/>
              <a:t> preprint arXiv:2203.02155.</a:t>
            </a:r>
          </a:p>
          <a:p>
            <a:pPr>
              <a:lnSpc>
                <a:spcPct val="120000"/>
              </a:lnSpc>
              <a:spcAft>
                <a:spcPts val="0"/>
              </a:spcAft>
            </a:pPr>
            <a:endParaRPr lang="en-US" sz="1300" b="0" dirty="0"/>
          </a:p>
          <a:p>
            <a:pPr>
              <a:spcAft>
                <a:spcPts val="0"/>
              </a:spcAft>
            </a:pPr>
            <a:endParaRPr lang="en-US" sz="1300" b="0" dirty="0"/>
          </a:p>
          <a:p>
            <a:pPr>
              <a:spcAft>
                <a:spcPts val="0"/>
              </a:spcAft>
            </a:pPr>
            <a:endParaRPr lang="en-US" sz="1300" b="0" dirty="0"/>
          </a:p>
        </p:txBody>
      </p:sp>
      <p:sp>
        <p:nvSpPr>
          <p:cNvPr id="4" name="Slide Number Placeholder 3">
            <a:extLst>
              <a:ext uri="{FF2B5EF4-FFF2-40B4-BE49-F238E27FC236}">
                <a16:creationId xmlns:a16="http://schemas.microsoft.com/office/drawing/2014/main" id="{75CCD5F9-DB73-CB42-A896-0B89E15D23B9}"/>
              </a:ext>
            </a:extLst>
          </p:cNvPr>
          <p:cNvSpPr>
            <a:spLocks noGrp="1"/>
          </p:cNvSpPr>
          <p:nvPr>
            <p:ph type="sldNum" sz="quarter" idx="12"/>
          </p:nvPr>
        </p:nvSpPr>
        <p:spPr/>
        <p:txBody>
          <a:bodyPr/>
          <a:lstStyle/>
          <a:p>
            <a:fld id="{5D6FF71F-CF6A-4C46-8F9B-61D49EEA70E3}" type="slidenum">
              <a:rPr lang="en-US" smtClean="0"/>
              <a:t>179</a:t>
            </a:fld>
            <a:endParaRPr lang="en-US"/>
          </a:p>
        </p:txBody>
      </p:sp>
    </p:spTree>
    <p:extLst>
      <p:ext uri="{BB962C8B-B14F-4D97-AF65-F5344CB8AC3E}">
        <p14:creationId xmlns:p14="http://schemas.microsoft.com/office/powerpoint/2010/main" val="4141457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The General Structure of </a:t>
            </a:r>
            <a:br>
              <a:rPr lang="en-US" dirty="0"/>
            </a:br>
            <a:r>
              <a:rPr lang="en-US" dirty="0"/>
              <a:t>Generative Vision Language</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18</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6" name="Picture 5">
            <a:extLst>
              <a:ext uri="{FF2B5EF4-FFF2-40B4-BE49-F238E27FC236}">
                <a16:creationId xmlns:a16="http://schemas.microsoft.com/office/drawing/2014/main" id="{02C6A425-EB3A-975B-9588-F80B9FBA6D82}"/>
              </a:ext>
            </a:extLst>
          </p:cNvPr>
          <p:cNvPicPr>
            <a:picLocks noChangeAspect="1"/>
          </p:cNvPicPr>
          <p:nvPr/>
        </p:nvPicPr>
        <p:blipFill>
          <a:blip r:embed="rId2"/>
          <a:stretch>
            <a:fillRect/>
          </a:stretch>
        </p:blipFill>
        <p:spPr>
          <a:xfrm>
            <a:off x="161455" y="1982592"/>
            <a:ext cx="11867176" cy="3604315"/>
          </a:xfrm>
          <a:prstGeom prst="rect">
            <a:avLst/>
          </a:prstGeom>
        </p:spPr>
      </p:pic>
    </p:spTree>
    <p:extLst>
      <p:ext uri="{BB962C8B-B14F-4D97-AF65-F5344CB8AC3E}">
        <p14:creationId xmlns:p14="http://schemas.microsoft.com/office/powerpoint/2010/main" val="14424585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277303"/>
            <a:ext cx="11672156" cy="2309909"/>
          </a:xfrm>
        </p:spPr>
        <p:txBody>
          <a:bodyPr>
            <a:noAutofit/>
          </a:bodyPr>
          <a:lstStyle/>
          <a:p>
            <a:r>
              <a:rPr lang="zh-TW" altLang="en-US" dirty="0">
                <a:solidFill>
                  <a:srgbClr val="008F00"/>
                </a:solidFill>
                <a:latin typeface="Calibri" panose="020F0502020204030204" pitchFamily="34" charset="0"/>
                <a:ea typeface="Heiti TC Medium" pitchFamily="2" charset="-128"/>
                <a:cs typeface="Arial" panose="020B0604020202020204" pitchFamily="34" charset="0"/>
              </a:rPr>
              <a:t>生成式</a:t>
            </a:r>
            <a:r>
              <a:rPr lang="en-US" altLang="zh-TW" dirty="0">
                <a:solidFill>
                  <a:srgbClr val="008F00"/>
                </a:solidFill>
                <a:latin typeface="Calibri" panose="020F0502020204030204" pitchFamily="34" charset="0"/>
                <a:ea typeface="Heiti TC Medium" pitchFamily="2" charset="-128"/>
                <a:cs typeface="Arial" panose="020B0604020202020204" pitchFamily="34" charset="0"/>
              </a:rPr>
              <a:t>AI</a:t>
            </a:r>
            <a:r>
              <a:rPr lang="zh-TW" altLang="en-US" dirty="0">
                <a:solidFill>
                  <a:srgbClr val="008F00"/>
                </a:solidFill>
                <a:latin typeface="Calibri" panose="020F0502020204030204" pitchFamily="34" charset="0"/>
                <a:ea typeface="Heiti TC Medium" pitchFamily="2" charset="-128"/>
                <a:cs typeface="Arial" panose="020B0604020202020204" pitchFamily="34" charset="0"/>
              </a:rPr>
              <a:t>在永續發展的應用</a:t>
            </a:r>
            <a:br>
              <a:rPr lang="en-US" altLang="zh-TW" sz="5400" dirty="0">
                <a:solidFill>
                  <a:srgbClr val="008F00"/>
                </a:solidFill>
                <a:latin typeface="Calibri" panose="020F0502020204030204" pitchFamily="34" charset="0"/>
                <a:ea typeface="Heiti TC Medium" pitchFamily="2" charset="-128"/>
                <a:cs typeface="Arial" panose="020B0604020202020204" pitchFamily="34" charset="0"/>
              </a:rPr>
            </a:br>
            <a:r>
              <a:rPr lang="en-US" altLang="zh-TW" sz="4800" dirty="0">
                <a:solidFill>
                  <a:srgbClr val="008F00"/>
                </a:solidFill>
                <a:latin typeface="Calibri" panose="020F0502020204030204" pitchFamily="34" charset="0"/>
                <a:ea typeface="Heiti TC Medium" pitchFamily="2" charset="-128"/>
                <a:cs typeface="Arial" panose="020B0604020202020204" pitchFamily="34" charset="0"/>
              </a:rPr>
              <a:t>Generative AI and </a:t>
            </a:r>
            <a:r>
              <a:rPr lang="en-US" altLang="zh-TW" sz="4800" dirty="0" err="1">
                <a:solidFill>
                  <a:srgbClr val="008F00"/>
                </a:solidFill>
                <a:latin typeface="Calibri" panose="020F0502020204030204" pitchFamily="34" charset="0"/>
                <a:ea typeface="Heiti TC Medium" pitchFamily="2" charset="-128"/>
                <a:cs typeface="Arial" panose="020B0604020202020204" pitchFamily="34" charset="0"/>
              </a:rPr>
              <a:t>ChatGPT</a:t>
            </a:r>
            <a:r>
              <a:rPr lang="en-US" altLang="zh-TW" sz="4800" dirty="0">
                <a:solidFill>
                  <a:srgbClr val="008F00"/>
                </a:solidFill>
                <a:latin typeface="Calibri" panose="020F0502020204030204" pitchFamily="34" charset="0"/>
                <a:ea typeface="Heiti TC Medium" pitchFamily="2" charset="-128"/>
                <a:cs typeface="Arial" panose="020B0604020202020204" pitchFamily="34" charset="0"/>
              </a:rPr>
              <a:t> for </a:t>
            </a:r>
            <a:br>
              <a:rPr lang="en-US" altLang="zh-TW" sz="4800" dirty="0">
                <a:solidFill>
                  <a:srgbClr val="008F00"/>
                </a:solidFill>
                <a:latin typeface="Calibri" panose="020F0502020204030204" pitchFamily="34" charset="0"/>
                <a:ea typeface="Heiti TC Medium" pitchFamily="2" charset="-128"/>
                <a:cs typeface="Arial" panose="020B0604020202020204" pitchFamily="34" charset="0"/>
              </a:rPr>
            </a:br>
            <a:r>
              <a:rPr lang="en-US" altLang="zh-TW" sz="4800" dirty="0">
                <a:solidFill>
                  <a:srgbClr val="008F00"/>
                </a:solidFill>
                <a:latin typeface="Calibri" panose="020F0502020204030204" pitchFamily="34" charset="0"/>
                <a:ea typeface="Heiti TC Medium" pitchFamily="2" charset="-128"/>
                <a:cs typeface="Arial" panose="020B0604020202020204" pitchFamily="34" charset="0"/>
              </a:rPr>
              <a:t>ESG and Sustainable Development</a:t>
            </a: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180</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zh-TW" altLang="en-US" sz="16000" b="0" dirty="0">
                <a:solidFill>
                  <a:schemeClr val="accent1"/>
                </a:solidFill>
                <a:latin typeface="Heiti TC Medium" pitchFamily="2" charset="-128"/>
                <a:ea typeface="Heiti TC Medium" pitchFamily="2" charset="-128"/>
                <a:cs typeface="Calibri" panose="020F0502020204030204" pitchFamily="34" charset="0"/>
              </a:rPr>
              <a:t>戴敏育</a:t>
            </a:r>
            <a:r>
              <a:rPr lang="en-US" altLang="zh-TW" sz="16000" b="0" dirty="0">
                <a:solidFill>
                  <a:schemeClr val="accent1"/>
                </a:solidFill>
                <a:latin typeface="Heiti TC Medium" pitchFamily="2" charset="-128"/>
                <a:ea typeface="Heiti TC Medium" pitchFamily="2" charset="-128"/>
                <a:cs typeface="Calibri" panose="020F0502020204030204" pitchFamily="34" charset="0"/>
              </a:rPr>
              <a:t> </a:t>
            </a:r>
            <a:r>
              <a:rPr lang="en-US" altLang="zh-TW" sz="9600" b="0" dirty="0">
                <a:solidFill>
                  <a:schemeClr val="accent1"/>
                </a:solidFill>
                <a:latin typeface="Heiti TC Medium" pitchFamily="2" charset="-128"/>
                <a:ea typeface="Heiti TC Medium" pitchFamily="2" charset="-128"/>
                <a:cs typeface="Calibri" panose="020F0502020204030204" pitchFamily="34" charset="0"/>
              </a:rPr>
              <a:t> </a:t>
            </a:r>
            <a:r>
              <a:rPr lang="zh-TW" altLang="en-US" sz="9600" b="0" dirty="0">
                <a:solidFill>
                  <a:schemeClr val="accent1"/>
                </a:solidFill>
                <a:latin typeface="Heiti TC Medium" pitchFamily="2" charset="-128"/>
                <a:ea typeface="Heiti TC Medium" pitchFamily="2" charset="-128"/>
                <a:cs typeface="Calibri" panose="020F0502020204030204" pitchFamily="34" charset="0"/>
              </a:rPr>
              <a:t>永續辦公室</a:t>
            </a:r>
            <a:r>
              <a:rPr lang="en-US" altLang="zh-TW" sz="9600" b="0" dirty="0">
                <a:solidFill>
                  <a:schemeClr val="accent1"/>
                </a:solidFill>
                <a:latin typeface="Heiti TC Medium" pitchFamily="2" charset="-128"/>
                <a:ea typeface="Heiti TC Medium" pitchFamily="2" charset="-128"/>
                <a:cs typeface="Calibri" panose="020F0502020204030204" pitchFamily="34" charset="0"/>
              </a:rPr>
              <a:t> </a:t>
            </a:r>
            <a:r>
              <a:rPr lang="zh-TW" altLang="en-US" sz="9600" b="0" dirty="0">
                <a:solidFill>
                  <a:schemeClr val="accent1"/>
                </a:solidFill>
                <a:latin typeface="Heiti TC Medium" pitchFamily="2" charset="-128"/>
                <a:ea typeface="Heiti TC Medium" pitchFamily="2" charset="-128"/>
                <a:cs typeface="Calibri" panose="020F0502020204030204" pitchFamily="34" charset="0"/>
              </a:rPr>
              <a:t>社會責任組</a:t>
            </a:r>
            <a:r>
              <a:rPr lang="en-US" altLang="zh-TW" sz="9600" b="0" dirty="0">
                <a:solidFill>
                  <a:schemeClr val="accent1"/>
                </a:solidFill>
                <a:latin typeface="Heiti TC Medium" pitchFamily="2" charset="-128"/>
                <a:ea typeface="Heiti TC Medium" pitchFamily="2" charset="-128"/>
                <a:cs typeface="Calibri" panose="020F0502020204030204" pitchFamily="34" charset="0"/>
              </a:rPr>
              <a:t> </a:t>
            </a:r>
            <a:r>
              <a:rPr lang="zh-TW" altLang="en-US" sz="9600" b="0" dirty="0">
                <a:solidFill>
                  <a:schemeClr val="accent1"/>
                </a:solidFill>
                <a:latin typeface="Heiti TC Medium" pitchFamily="2" charset="-128"/>
                <a:ea typeface="Heiti TC Medium" pitchFamily="2" charset="-128"/>
                <a:cs typeface="Calibri" panose="020F0502020204030204" pitchFamily="34" charset="0"/>
              </a:rPr>
              <a:t>組長</a:t>
            </a:r>
            <a:endParaRPr lang="en-US" altLang="zh-TW" sz="9600" b="0" dirty="0">
              <a:solidFill>
                <a:schemeClr val="accent1"/>
              </a:solidFill>
              <a:latin typeface="Heiti TC Medium" pitchFamily="2" charset="-128"/>
              <a:ea typeface="Heiti TC Medium" pitchFamily="2" charset="-128"/>
              <a:cs typeface="Calibri" panose="020F0502020204030204" pitchFamily="34" charset="0"/>
              <a:hlinkClick r:id="rId2">
                <a:extLst>
                  <a:ext uri="{A12FA001-AC4F-418D-AE19-62706E023703}">
                    <ahyp:hlinkClr xmlns:ahyp="http://schemas.microsoft.com/office/drawing/2018/hyperlinkcolor" val="tx"/>
                  </a:ext>
                </a:extLst>
              </a:hlinkClick>
            </a:endParaRPr>
          </a:p>
          <a:p>
            <a:pPr>
              <a:lnSpc>
                <a:spcPct val="120000"/>
              </a:lnSpc>
              <a:spcBef>
                <a:spcPts val="0"/>
              </a:spcBef>
            </a:pPr>
            <a:r>
              <a:rPr lang="en-US" altLang="zh-TW" sz="14400" dirty="0">
                <a:solidFill>
                  <a:srgbClr val="0563C1"/>
                </a:solidFill>
                <a:cs typeface="Calibri" panose="020F0502020204030204" pitchFamily="34" charset="0"/>
                <a:hlinkClick r:id="rId2">
                  <a:extLst>
                    <a:ext uri="{A12FA001-AC4F-418D-AE19-62706E023703}">
                      <ahyp:hlinkClr xmlns:ahyp="http://schemas.microsoft.com/office/drawing/2018/hyperlinkcolor" val="tx"/>
                    </a:ext>
                  </a:extLst>
                </a:hlinkClick>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96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9600" dirty="0">
                <a:solidFill>
                  <a:schemeClr val="accent1"/>
                </a:solidFill>
                <a:latin typeface="Calibri" panose="020F0502020204030204" pitchFamily="34" charset="0"/>
                <a:ea typeface="標楷體" pitchFamily="65" charset="-120"/>
                <a:cs typeface="Calibri" panose="020F0502020204030204" pitchFamily="34" charset="0"/>
              </a:rPr>
              <a:t>, Associate</a:t>
            </a:r>
            <a:r>
              <a:rPr lang="zh-TW" altLang="en-US" sz="96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96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2023-04-27</a:t>
            </a:r>
          </a:p>
        </p:txBody>
      </p:sp>
      <p:sp>
        <p:nvSpPr>
          <p:cNvPr id="3" name="TextBox 2">
            <a:extLst>
              <a:ext uri="{FF2B5EF4-FFF2-40B4-BE49-F238E27FC236}">
                <a16:creationId xmlns:a16="http://schemas.microsoft.com/office/drawing/2014/main" id="{2FF3F9EB-2654-6144-6A5F-F89F470FA1E1}"/>
              </a:ext>
            </a:extLst>
          </p:cNvPr>
          <p:cNvSpPr txBox="1"/>
          <p:nvPr/>
        </p:nvSpPr>
        <p:spPr>
          <a:xfrm>
            <a:off x="2228378" y="3652925"/>
            <a:ext cx="7735244" cy="1015663"/>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Time: 2023.04.27 (Thu) 12:10-13:30</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Place: USR HUB, Office of Sustainability, NTPU</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Host: Office of Sustainability, NTPU</a:t>
            </a:r>
          </a:p>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hlinkClick r:id="rId15"/>
              </a:rPr>
              <a:t>https://forms.gle/vYVvYBT6y1ik4RtN7</a:t>
            </a:r>
            <a:endPar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endParaRPr>
          </a:p>
        </p:txBody>
      </p:sp>
      <p:sp>
        <p:nvSpPr>
          <p:cNvPr id="14" name="TextBox 13">
            <a:extLst>
              <a:ext uri="{FF2B5EF4-FFF2-40B4-BE49-F238E27FC236}">
                <a16:creationId xmlns:a16="http://schemas.microsoft.com/office/drawing/2014/main" id="{7A556173-CFD9-573D-0B69-9D77DEC6FE80}"/>
              </a:ext>
            </a:extLst>
          </p:cNvPr>
          <p:cNvSpPr txBox="1"/>
          <p:nvPr/>
        </p:nvSpPr>
        <p:spPr>
          <a:xfrm>
            <a:off x="1600199" y="63604"/>
            <a:ext cx="9332259" cy="523220"/>
          </a:xfrm>
          <a:prstGeom prst="rect">
            <a:avLst/>
          </a:prstGeom>
          <a:noFill/>
        </p:spPr>
        <p:txBody>
          <a:bodyPr wrap="square">
            <a:spAutoFit/>
          </a:bodyPr>
          <a:lstStyle/>
          <a:p>
            <a:pPr algn="ctr"/>
            <a:r>
              <a:rPr lang="en-US" sz="2800" b="1" dirty="0">
                <a:solidFill>
                  <a:schemeClr val="accent1"/>
                </a:solidFill>
                <a:latin typeface="Calibri" panose="020F0502020204030204" pitchFamily="34" charset="0"/>
                <a:ea typeface="HEITI TC MEDIUM" pitchFamily="2" charset="-128"/>
                <a:cs typeface="Calibri" panose="020F0502020204030204" pitchFamily="34" charset="0"/>
              </a:rPr>
              <a:t>2023 NTPU </a:t>
            </a:r>
            <a:r>
              <a:rPr lang="zh-TW" altLang="en-US" sz="2800" b="1" dirty="0">
                <a:solidFill>
                  <a:schemeClr val="accent1"/>
                </a:solidFill>
                <a:latin typeface="Calibri" panose="020F0502020204030204" pitchFamily="34" charset="0"/>
                <a:ea typeface="HEITI TC MEDIUM" pitchFamily="2" charset="-128"/>
                <a:cs typeface="Calibri" panose="020F0502020204030204" pitchFamily="34" charset="0"/>
              </a:rPr>
              <a:t>永續月 </a:t>
            </a:r>
            <a:r>
              <a:rPr lang="en-US" altLang="zh-TW" sz="2800" b="1" dirty="0">
                <a:solidFill>
                  <a:schemeClr val="accent1"/>
                </a:solidFill>
                <a:latin typeface="Calibri" panose="020F0502020204030204" pitchFamily="34" charset="0"/>
                <a:ea typeface="HEITI TC MEDIUM" pitchFamily="2" charset="-128"/>
                <a:cs typeface="Calibri" panose="020F0502020204030204" pitchFamily="34" charset="0"/>
              </a:rPr>
              <a:t>【</a:t>
            </a:r>
            <a:r>
              <a:rPr lang="en-US" sz="2800" b="1" dirty="0">
                <a:solidFill>
                  <a:schemeClr val="accent1"/>
                </a:solidFill>
                <a:latin typeface="Calibri" panose="020F0502020204030204" pitchFamily="34" charset="0"/>
                <a:ea typeface="HEITI TC MEDIUM" pitchFamily="2" charset="-128"/>
                <a:cs typeface="Calibri" panose="020F0502020204030204" pitchFamily="34" charset="0"/>
              </a:rPr>
              <a:t>SDGS</a:t>
            </a:r>
            <a:r>
              <a:rPr lang="zh-TW" altLang="en-US" sz="2800" b="1" dirty="0">
                <a:solidFill>
                  <a:schemeClr val="accent1"/>
                </a:solidFill>
                <a:latin typeface="Calibri" panose="020F0502020204030204" pitchFamily="34" charset="0"/>
                <a:ea typeface="HEITI TC MEDIUM" pitchFamily="2" charset="-128"/>
                <a:cs typeface="Calibri" panose="020F0502020204030204" pitchFamily="34" charset="0"/>
              </a:rPr>
              <a:t>永續沙龍</a:t>
            </a:r>
            <a:r>
              <a:rPr lang="en-US" altLang="zh-TW" sz="2800" b="1" dirty="0">
                <a:solidFill>
                  <a:schemeClr val="accent1"/>
                </a:solidFill>
                <a:latin typeface="Calibri" panose="020F0502020204030204" pitchFamily="34" charset="0"/>
                <a:ea typeface="HEITI TC MEDIUM" pitchFamily="2" charset="-128"/>
                <a:cs typeface="Calibri" panose="020F0502020204030204" pitchFamily="34" charset="0"/>
              </a:rPr>
              <a:t>】</a:t>
            </a:r>
            <a:endParaRPr lang="en-US" sz="3200" b="1" dirty="0">
              <a:solidFill>
                <a:schemeClr val="accent1"/>
              </a:solidFill>
              <a:latin typeface="Calibri" panose="020F0502020204030204" pitchFamily="34" charset="0"/>
              <a:ea typeface="HEITI TC MEDIUM" pitchFamily="2" charset="-128"/>
              <a:cs typeface="Calibri" panose="020F0502020204030204" pitchFamily="34" charset="0"/>
            </a:endParaRPr>
          </a:p>
        </p:txBody>
      </p:sp>
      <p:sp>
        <p:nvSpPr>
          <p:cNvPr id="15" name="圓角矩形 30">
            <a:extLst>
              <a:ext uri="{FF2B5EF4-FFF2-40B4-BE49-F238E27FC236}">
                <a16:creationId xmlns:a16="http://schemas.microsoft.com/office/drawing/2014/main" id="{B6D5441A-2ACD-8F48-52D5-2DE79AB86D3A}"/>
              </a:ext>
            </a:extLst>
          </p:cNvPr>
          <p:cNvSpPr/>
          <p:nvPr/>
        </p:nvSpPr>
        <p:spPr>
          <a:xfrm>
            <a:off x="4212355" y="604483"/>
            <a:ext cx="3767289" cy="523221"/>
          </a:xfrm>
          <a:prstGeom prst="roundRect">
            <a:avLst>
              <a:gd name="adj" fmla="val 9334"/>
            </a:avLst>
          </a:prstGeom>
          <a:solidFill>
            <a:srgbClr val="FFC000"/>
          </a:solid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4000" b="1" dirty="0">
                <a:solidFill>
                  <a:srgbClr val="C00000"/>
                </a:solidFill>
                <a:latin typeface="Calibri" panose="020F0502020204030204" pitchFamily="34" charset="0"/>
                <a:cs typeface="Calibri" panose="020F0502020204030204" pitchFamily="34" charset="0"/>
              </a:rPr>
              <a:t>Q &amp; A</a:t>
            </a:r>
            <a:endParaRPr kumimoji="1" lang="zh-TW" altLang="en-US" sz="4000" b="1" dirty="0">
              <a:solidFill>
                <a:srgbClr val="C00000"/>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3D2CF9E6-D746-3806-B627-E510E76C9782}"/>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1714" y="33215"/>
            <a:ext cx="935665" cy="842238"/>
          </a:xfrm>
          <a:prstGeom prst="rect">
            <a:avLst/>
          </a:prstGeom>
        </p:spPr>
      </p:pic>
      <p:pic>
        <p:nvPicPr>
          <p:cNvPr id="18" name="Picture 17">
            <a:extLst>
              <a:ext uri="{FF2B5EF4-FFF2-40B4-BE49-F238E27FC236}">
                <a16:creationId xmlns:a16="http://schemas.microsoft.com/office/drawing/2014/main" id="{F5DE42D8-AEF5-5E7B-6C47-F355A3912AA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85985" y="59463"/>
            <a:ext cx="779477" cy="779477"/>
          </a:xfrm>
          <a:prstGeom prst="rect">
            <a:avLst/>
          </a:prstGeom>
        </p:spPr>
      </p:pic>
      <p:pic>
        <p:nvPicPr>
          <p:cNvPr id="19" name="Picture 18">
            <a:extLst>
              <a:ext uri="{FF2B5EF4-FFF2-40B4-BE49-F238E27FC236}">
                <a16:creationId xmlns:a16="http://schemas.microsoft.com/office/drawing/2014/main" id="{D3C960D9-55B4-DB96-907D-4D6339877E3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126979" y="1215440"/>
            <a:ext cx="964281" cy="964281"/>
          </a:xfrm>
          <a:prstGeom prst="rect">
            <a:avLst/>
          </a:prstGeom>
        </p:spPr>
      </p:pic>
    </p:spTree>
    <p:extLst>
      <p:ext uri="{BB962C8B-B14F-4D97-AF65-F5344CB8AC3E}">
        <p14:creationId xmlns:p14="http://schemas.microsoft.com/office/powerpoint/2010/main" val="3403091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Two Types of Vision Language Encoders: </a:t>
            </a:r>
            <a:r>
              <a:rPr lang="en-US" sz="4000" dirty="0"/>
              <a:t>Concatenated Encoders and Cross-aligned Encoders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19</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5" name="Picture 4">
            <a:extLst>
              <a:ext uri="{FF2B5EF4-FFF2-40B4-BE49-F238E27FC236}">
                <a16:creationId xmlns:a16="http://schemas.microsoft.com/office/drawing/2014/main" id="{2FD7F318-8950-671D-5002-5D6ADDF95B16}"/>
              </a:ext>
            </a:extLst>
          </p:cNvPr>
          <p:cNvPicPr>
            <a:picLocks noChangeAspect="1"/>
          </p:cNvPicPr>
          <p:nvPr/>
        </p:nvPicPr>
        <p:blipFill>
          <a:blip r:embed="rId2"/>
          <a:stretch>
            <a:fillRect/>
          </a:stretch>
        </p:blipFill>
        <p:spPr>
          <a:xfrm>
            <a:off x="250763" y="1649896"/>
            <a:ext cx="11791785" cy="4823238"/>
          </a:xfrm>
          <a:prstGeom prst="rect">
            <a:avLst/>
          </a:prstGeom>
        </p:spPr>
      </p:pic>
    </p:spTree>
    <p:extLst>
      <p:ext uri="{BB962C8B-B14F-4D97-AF65-F5344CB8AC3E}">
        <p14:creationId xmlns:p14="http://schemas.microsoft.com/office/powerpoint/2010/main" val="3417531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378261" y="110597"/>
            <a:ext cx="7435478" cy="1648309"/>
          </a:xfrm>
        </p:spPr>
        <p:txBody>
          <a:bodyPr vert="horz" lIns="91440" tIns="45720" rIns="91440" bIns="45720" rtlCol="0" anchor="ctr">
            <a:normAutofit/>
          </a:bodyPr>
          <a:lstStyle/>
          <a:p>
            <a:pPr algn="ctr"/>
            <a:r>
              <a:rPr lang="zh-TW" altLang="en-US" sz="5000" b="1" dirty="0">
                <a:solidFill>
                  <a:schemeClr val="accent1">
                    <a:lumMod val="75000"/>
                  </a:schemeClr>
                </a:solidFill>
                <a:latin typeface="HEITI TC MEDIUM" pitchFamily="2" charset="-128"/>
              </a:rPr>
              <a:t>戴敏育 博士</a:t>
            </a:r>
            <a:br>
              <a:rPr lang="en-US" altLang="zh-TW" sz="5000" b="1" dirty="0">
                <a:solidFill>
                  <a:schemeClr val="accent1">
                    <a:lumMod val="75000"/>
                  </a:schemeClr>
                </a:solidFill>
                <a:latin typeface="Calibri" pitchFamily="34" charset="0"/>
                <a:ea typeface="標楷體" pitchFamily="65" charset="-120"/>
              </a:rPr>
            </a:br>
            <a:r>
              <a:rPr lang="en-US" altLang="zh-TW" sz="5000" b="1" dirty="0">
                <a:solidFill>
                  <a:schemeClr val="accent1">
                    <a:lumMod val="75000"/>
                  </a:schemeClr>
                </a:solidFill>
                <a:latin typeface="Calibri" pitchFamily="34" charset="0"/>
                <a:ea typeface="標楷體" pitchFamily="65" charset="-120"/>
              </a:rPr>
              <a:t>Min-Yuh Day, Ph.D.</a:t>
            </a:r>
            <a:endParaRPr lang="en-US" altLang="zh-TW" sz="5000" dirty="0">
              <a:latin typeface="Calibri" panose="020F0502020204030204" pitchFamily="34" charset="0"/>
              <a:ea typeface="標楷體" pitchFamily="65" charset="-120"/>
              <a:cs typeface="Calibri" panose="020F0502020204030204" pitchFamily="34" charset="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13" name="Picture 12">
            <a:extLst>
              <a:ext uri="{FF2B5EF4-FFF2-40B4-BE49-F238E27FC236}">
                <a16:creationId xmlns:a16="http://schemas.microsoft.com/office/drawing/2014/main" id="{85CB6C18-77CE-B145-8DC7-B1EC8E9705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264" y="1729374"/>
            <a:ext cx="1377870" cy="1671305"/>
          </a:xfrm>
          <a:prstGeom prst="rect">
            <a:avLst/>
          </a:prstGeom>
        </p:spPr>
      </p:pic>
      <p:pic>
        <p:nvPicPr>
          <p:cNvPr id="14" name="Picture 13">
            <a:extLst>
              <a:ext uri="{FF2B5EF4-FFF2-40B4-BE49-F238E27FC236}">
                <a16:creationId xmlns:a16="http://schemas.microsoft.com/office/drawing/2014/main" id="{D751F3E2-8EFF-BF41-89E2-40DADA6FCC18}"/>
              </a:ext>
            </a:extLst>
          </p:cNvPr>
          <p:cNvPicPr>
            <a:picLocks noChangeAspect="1"/>
          </p:cNvPicPr>
          <p:nvPr/>
        </p:nvPicPr>
        <p:blipFill>
          <a:blip r:embed="rId3"/>
          <a:stretch>
            <a:fillRect/>
          </a:stretch>
        </p:blipFill>
        <p:spPr>
          <a:xfrm>
            <a:off x="91633" y="5167671"/>
            <a:ext cx="1673132" cy="1673132"/>
          </a:xfrm>
          <a:prstGeom prst="rect">
            <a:avLst/>
          </a:prstGeom>
        </p:spPr>
      </p:pic>
      <p:pic>
        <p:nvPicPr>
          <p:cNvPr id="15" name="Picture 14">
            <a:extLst>
              <a:ext uri="{FF2B5EF4-FFF2-40B4-BE49-F238E27FC236}">
                <a16:creationId xmlns:a16="http://schemas.microsoft.com/office/drawing/2014/main" id="{D80C7E5A-EC88-8747-B29C-54F32DEA0BCD}"/>
              </a:ext>
            </a:extLst>
          </p:cNvPr>
          <p:cNvPicPr>
            <a:picLocks noChangeAspect="1"/>
          </p:cNvPicPr>
          <p:nvPr/>
        </p:nvPicPr>
        <p:blipFill>
          <a:blip r:embed="rId4"/>
          <a:stretch>
            <a:fillRect/>
          </a:stretch>
        </p:blipFill>
        <p:spPr>
          <a:xfrm>
            <a:off x="91633" y="3462124"/>
            <a:ext cx="1673132" cy="1673132"/>
          </a:xfrm>
          <a:prstGeom prst="rect">
            <a:avLst/>
          </a:prstGeom>
        </p:spPr>
      </p:pic>
      <p:sp>
        <p:nvSpPr>
          <p:cNvPr id="19" name="Slide Number Placeholder 19">
            <a:extLst>
              <a:ext uri="{FF2B5EF4-FFF2-40B4-BE49-F238E27FC236}">
                <a16:creationId xmlns:a16="http://schemas.microsoft.com/office/drawing/2014/main" id="{CA9869AF-47C5-5F4E-BD49-27D342931373}"/>
              </a:ext>
            </a:extLst>
          </p:cNvPr>
          <p:cNvSpPr txBox="1">
            <a:spLocks/>
          </p:cNvSpPr>
          <p:nvPr/>
        </p:nvSpPr>
        <p:spPr>
          <a:xfrm>
            <a:off x="152399" y="26271"/>
            <a:ext cx="45719" cy="45719"/>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lumMod val="75000"/>
                  </a:schemeClr>
                </a:solidFill>
                <a:latin typeface="Helvetica Neue LT Std 65 Medium" charset="0"/>
                <a:ea typeface="Helvetica Neue LT Std 65 Medium" charset="0"/>
                <a:cs typeface="Helvetica Neue LT Std 65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1</a:t>
            </a:r>
            <a:endParaRPr lang="en-US" dirty="0">
              <a:solidFill>
                <a:schemeClr val="bg1"/>
              </a:solidFill>
            </a:endParaRPr>
          </a:p>
        </p:txBody>
      </p:sp>
      <p:pic>
        <p:nvPicPr>
          <p:cNvPr id="20" name="Picture 19">
            <a:extLst>
              <a:ext uri="{FF2B5EF4-FFF2-40B4-BE49-F238E27FC236}">
                <a16:creationId xmlns:a16="http://schemas.microsoft.com/office/drawing/2014/main" id="{F91252FE-896F-2147-BDA4-17839CBFD3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732" y="221752"/>
            <a:ext cx="1314378" cy="847986"/>
          </a:xfrm>
          <a:prstGeom prst="rect">
            <a:avLst/>
          </a:prstGeom>
        </p:spPr>
      </p:pic>
      <p:pic>
        <p:nvPicPr>
          <p:cNvPr id="21" name="Picture 20">
            <a:extLst>
              <a:ext uri="{FF2B5EF4-FFF2-40B4-BE49-F238E27FC236}">
                <a16:creationId xmlns:a16="http://schemas.microsoft.com/office/drawing/2014/main" id="{92DD3CAF-A908-2D43-9658-F8A428E32C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9624" y="1144819"/>
            <a:ext cx="1317405" cy="321117"/>
          </a:xfrm>
          <a:prstGeom prst="rect">
            <a:avLst/>
          </a:prstGeom>
        </p:spPr>
      </p:pic>
      <p:pic>
        <p:nvPicPr>
          <p:cNvPr id="22" name="Picture 21">
            <a:extLst>
              <a:ext uri="{FF2B5EF4-FFF2-40B4-BE49-F238E27FC236}">
                <a16:creationId xmlns:a16="http://schemas.microsoft.com/office/drawing/2014/main" id="{A64DF82F-245D-624A-8587-A44F24A9F1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87681" y="5938749"/>
            <a:ext cx="791692" cy="791692"/>
          </a:xfrm>
          <a:prstGeom prst="rect">
            <a:avLst/>
          </a:prstGeom>
        </p:spPr>
      </p:pic>
      <p:sp>
        <p:nvSpPr>
          <p:cNvPr id="24" name="內容版面配置區 2">
            <a:extLst>
              <a:ext uri="{FF2B5EF4-FFF2-40B4-BE49-F238E27FC236}">
                <a16:creationId xmlns:a16="http://schemas.microsoft.com/office/drawing/2014/main" id="{71150D98-055E-E542-B2BE-F58C2FCA4C37}"/>
              </a:ext>
            </a:extLst>
          </p:cNvPr>
          <p:cNvSpPr>
            <a:spLocks noGrp="1"/>
          </p:cNvSpPr>
          <p:nvPr>
            <p:ph idx="1"/>
          </p:nvPr>
        </p:nvSpPr>
        <p:spPr>
          <a:xfrm>
            <a:off x="1945482" y="1726079"/>
            <a:ext cx="8911204" cy="3394162"/>
          </a:xfrm>
        </p:spPr>
        <p:txBody>
          <a:bodyPr>
            <a:normAutofit fontScale="85000" lnSpcReduction="20000"/>
          </a:bodyPr>
          <a:lstStyle/>
          <a:p>
            <a:pPr marL="0" indent="0" algn="ctr">
              <a:spcAft>
                <a:spcPts val="600"/>
              </a:spcAft>
              <a:buNone/>
            </a:pPr>
            <a:r>
              <a:rPr lang="en-US" altLang="zh-TW" sz="3300" dirty="0">
                <a:solidFill>
                  <a:srgbClr val="C00000"/>
                </a:solidFill>
              </a:rPr>
              <a:t>Associate Professor, Information Management, NTPU</a:t>
            </a:r>
          </a:p>
          <a:p>
            <a:pPr marL="0" indent="0" algn="ctr">
              <a:spcAft>
                <a:spcPts val="600"/>
              </a:spcAft>
              <a:buNone/>
            </a:pPr>
            <a:r>
              <a:rPr lang="en-US" altLang="zh-TW" sz="3300" dirty="0">
                <a:solidFill>
                  <a:schemeClr val="tx2"/>
                </a:solidFill>
              </a:rPr>
              <a:t>Visiting Scholar, IIS, Academia </a:t>
            </a:r>
            <a:r>
              <a:rPr lang="en-US" altLang="zh-TW" sz="3300" dirty="0" err="1">
                <a:solidFill>
                  <a:schemeClr val="tx2"/>
                </a:solidFill>
              </a:rPr>
              <a:t>Sinica</a:t>
            </a:r>
            <a:endParaRPr lang="en-US" altLang="zh-TW" sz="3300" dirty="0">
              <a:solidFill>
                <a:schemeClr val="tx2"/>
              </a:solidFill>
            </a:endParaRPr>
          </a:p>
          <a:p>
            <a:pPr marL="0" indent="0" algn="ctr">
              <a:spcAft>
                <a:spcPts val="600"/>
              </a:spcAft>
              <a:buNone/>
            </a:pPr>
            <a:r>
              <a:rPr lang="en-US" altLang="zh-TW" sz="3300" dirty="0">
                <a:solidFill>
                  <a:srgbClr val="984807"/>
                </a:solidFill>
              </a:rPr>
              <a:t>Ph.D., Information Management, NTU</a:t>
            </a:r>
          </a:p>
          <a:p>
            <a:pPr marL="0" indent="0" algn="ctr">
              <a:spcAft>
                <a:spcPts val="600"/>
              </a:spcAft>
              <a:buNone/>
            </a:pPr>
            <a:r>
              <a:rPr lang="en-US" altLang="zh-TW" sz="2400" dirty="0">
                <a:solidFill>
                  <a:schemeClr val="accent2"/>
                </a:solidFill>
              </a:rPr>
              <a:t>Director, Intelligent Financial Innovation Technology, IFIT Lab, IM, NTPU</a:t>
            </a:r>
          </a:p>
          <a:p>
            <a:pPr marL="0" indent="0" algn="ctr">
              <a:spcAft>
                <a:spcPts val="600"/>
              </a:spcAft>
              <a:buNone/>
            </a:pPr>
            <a:r>
              <a:rPr lang="en-US" altLang="zh-TW" sz="2400" dirty="0">
                <a:solidFill>
                  <a:schemeClr val="accent6">
                    <a:lumMod val="75000"/>
                  </a:schemeClr>
                </a:solidFill>
              </a:rPr>
              <a:t>Associate Director, Fintech and Green Finance Center, NTPU</a:t>
            </a:r>
          </a:p>
          <a:p>
            <a:pPr marL="0" indent="0" algn="ctr">
              <a:spcAft>
                <a:spcPts val="600"/>
              </a:spcAft>
              <a:buFont typeface="Arial" pitchFamily="34" charset="0"/>
              <a:buNone/>
            </a:pPr>
            <a:r>
              <a:rPr lang="en-US" altLang="zh-TW" sz="2000" dirty="0">
                <a:solidFill>
                  <a:srgbClr val="17375E"/>
                </a:solidFill>
              </a:rPr>
              <a:t>Publications Co-Chairs, IEEE/ACM International Conference on </a:t>
            </a:r>
            <a:br>
              <a:rPr lang="en-US" altLang="zh-TW" sz="2000" dirty="0">
                <a:solidFill>
                  <a:srgbClr val="17375E"/>
                </a:solidFill>
              </a:rPr>
            </a:br>
            <a:r>
              <a:rPr lang="en-US" altLang="zh-TW" sz="2000" dirty="0">
                <a:solidFill>
                  <a:srgbClr val="17375E"/>
                </a:solidFill>
              </a:rPr>
              <a:t>Advances in Social Networks Analysis and Mining (ASONAM 2013- )</a:t>
            </a:r>
          </a:p>
          <a:p>
            <a:pPr marL="0" indent="0" algn="ctr">
              <a:spcAft>
                <a:spcPts val="600"/>
              </a:spcAft>
              <a:buFont typeface="Arial" pitchFamily="34" charset="0"/>
              <a:buNone/>
            </a:pPr>
            <a:r>
              <a:rPr lang="en-US" altLang="zh-TW" sz="2000" dirty="0">
                <a:solidFill>
                  <a:srgbClr val="17375E"/>
                </a:solidFill>
              </a:rPr>
              <a:t>Program Co-Chair, IEEE International Workshop on </a:t>
            </a:r>
            <a:br>
              <a:rPr lang="en-US" altLang="zh-TW" sz="2000" dirty="0">
                <a:solidFill>
                  <a:srgbClr val="17375E"/>
                </a:solidFill>
              </a:rPr>
            </a:br>
            <a:r>
              <a:rPr lang="en-US" altLang="zh-TW" sz="2000" dirty="0">
                <a:solidFill>
                  <a:srgbClr val="17375E"/>
                </a:solidFill>
              </a:rPr>
              <a:t>Empirical Methods for Recognizing Inference in </a:t>
            </a:r>
            <a:r>
              <a:rPr lang="en-US" altLang="zh-TW" sz="2000" dirty="0" err="1">
                <a:solidFill>
                  <a:srgbClr val="17375E"/>
                </a:solidFill>
              </a:rPr>
              <a:t>TExt</a:t>
            </a:r>
            <a:r>
              <a:rPr lang="en-US" altLang="zh-TW" sz="2000" dirty="0">
                <a:solidFill>
                  <a:srgbClr val="17375E"/>
                </a:solidFill>
              </a:rPr>
              <a:t> (IEEE EM-RITE 2012- )</a:t>
            </a:r>
          </a:p>
          <a:p>
            <a:pPr marL="0" indent="0" algn="ctr">
              <a:spcAft>
                <a:spcPts val="600"/>
              </a:spcAft>
              <a:buFont typeface="Arial" pitchFamily="34" charset="0"/>
              <a:buNone/>
            </a:pPr>
            <a:r>
              <a:rPr lang="en-US" altLang="zh-TW" sz="2000" dirty="0">
                <a:solidFill>
                  <a:srgbClr val="17375E"/>
                </a:solidFill>
              </a:rPr>
              <a:t>Publications Chair, The IEEE International Conference on </a:t>
            </a:r>
            <a:br>
              <a:rPr lang="en-US" altLang="zh-TW" sz="2000" dirty="0">
                <a:solidFill>
                  <a:srgbClr val="17375E"/>
                </a:solidFill>
              </a:rPr>
            </a:br>
            <a:r>
              <a:rPr lang="en-US" altLang="zh-TW" sz="2000" dirty="0">
                <a:solidFill>
                  <a:srgbClr val="17375E"/>
                </a:solidFill>
              </a:rPr>
              <a:t>Information Reuse and Integration for Data Science (IEEE IRI 2007- )</a:t>
            </a:r>
            <a:endParaRPr lang="zh-TW" altLang="en-US" sz="2000" dirty="0">
              <a:solidFill>
                <a:srgbClr val="17375E"/>
              </a:solidFill>
            </a:endParaRPr>
          </a:p>
        </p:txBody>
      </p:sp>
      <p:pic>
        <p:nvPicPr>
          <p:cNvPr id="25" name="Picture 2" descr="http://mail.tku.edu.tw/myday/images/AS_Logo1.gif">
            <a:extLst>
              <a:ext uri="{FF2B5EF4-FFF2-40B4-BE49-F238E27FC236}">
                <a16:creationId xmlns:a16="http://schemas.microsoft.com/office/drawing/2014/main" id="{71A58C9C-FDE7-FD43-A09F-110AB5E4DC2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72473"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http://mail.tku.edu.tw/myday/images/NTU_logo.jpg">
            <a:extLst>
              <a:ext uri="{FF2B5EF4-FFF2-40B4-BE49-F238E27FC236}">
                <a16:creationId xmlns:a16="http://schemas.microsoft.com/office/drawing/2014/main" id="{6338E75D-FB6A-0045-8B06-4421D2F573C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16689"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A671C6FB-8820-DB40-AE72-FA2BFF57ECF7}"/>
              </a:ext>
            </a:extLst>
          </p:cNvPr>
          <p:cNvGrpSpPr/>
          <p:nvPr/>
        </p:nvGrpSpPr>
        <p:grpSpPr>
          <a:xfrm>
            <a:off x="3220823" y="5178296"/>
            <a:ext cx="1563618" cy="1491064"/>
            <a:chOff x="1940523" y="5229200"/>
            <a:chExt cx="1563618" cy="1491064"/>
          </a:xfrm>
        </p:grpSpPr>
        <p:pic>
          <p:nvPicPr>
            <p:cNvPr id="28" name="Picture 27">
              <a:extLst>
                <a:ext uri="{FF2B5EF4-FFF2-40B4-BE49-F238E27FC236}">
                  <a16:creationId xmlns:a16="http://schemas.microsoft.com/office/drawing/2014/main" id="{259807F4-34F7-A14B-A584-E2E3836F558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0523" y="5229200"/>
              <a:ext cx="1563618" cy="1008786"/>
            </a:xfrm>
            <a:prstGeom prst="rect">
              <a:avLst/>
            </a:prstGeom>
          </p:spPr>
        </p:pic>
        <p:pic>
          <p:nvPicPr>
            <p:cNvPr id="29" name="Picture 28">
              <a:extLst>
                <a:ext uri="{FF2B5EF4-FFF2-40B4-BE49-F238E27FC236}">
                  <a16:creationId xmlns:a16="http://schemas.microsoft.com/office/drawing/2014/main" id="{F33AB105-6FE2-094F-9576-54A1BC92E9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0523" y="6339133"/>
              <a:ext cx="1563618" cy="381131"/>
            </a:xfrm>
            <a:prstGeom prst="rect">
              <a:avLst/>
            </a:prstGeom>
          </p:spPr>
        </p:pic>
      </p:grpSp>
      <p:pic>
        <p:nvPicPr>
          <p:cNvPr id="32" name="Picture 31">
            <a:extLst>
              <a:ext uri="{FF2B5EF4-FFF2-40B4-BE49-F238E27FC236}">
                <a16:creationId xmlns:a16="http://schemas.microsoft.com/office/drawing/2014/main" id="{506EEB28-FD8C-D248-BC5C-CEC1A61D3144}"/>
              </a:ext>
            </a:extLst>
          </p:cNvPr>
          <p:cNvPicPr>
            <a:picLocks noChangeAspect="1"/>
          </p:cNvPicPr>
          <p:nvPr/>
        </p:nvPicPr>
        <p:blipFill>
          <a:blip r:embed="rId11"/>
          <a:stretch>
            <a:fillRect/>
          </a:stretch>
        </p:blipFill>
        <p:spPr>
          <a:xfrm>
            <a:off x="9899020" y="331552"/>
            <a:ext cx="2150226" cy="969710"/>
          </a:xfrm>
          <a:prstGeom prst="rect">
            <a:avLst/>
          </a:prstGeom>
        </p:spPr>
      </p:pic>
      <p:pic>
        <p:nvPicPr>
          <p:cNvPr id="33" name="Picture 4" descr="http://mail.tku.edu.tw/myday/images/Myday_Photo.jpg">
            <a:extLst>
              <a:ext uri="{FF2B5EF4-FFF2-40B4-BE49-F238E27FC236}">
                <a16:creationId xmlns:a16="http://schemas.microsoft.com/office/drawing/2014/main" id="{D3C60B34-B829-464B-9877-4E2FD95C96A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16011" y="212228"/>
            <a:ext cx="1104812" cy="1367862"/>
          </a:xfrm>
          <a:prstGeom prst="rect">
            <a:avLst/>
          </a:prstGeom>
          <a:noFill/>
        </p:spPr>
      </p:pic>
    </p:spTree>
    <p:extLst>
      <p:ext uri="{BB962C8B-B14F-4D97-AF65-F5344CB8AC3E}">
        <p14:creationId xmlns:p14="http://schemas.microsoft.com/office/powerpoint/2010/main" val="296145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Two Types of to-language Decoder Models: Jointly-trained Models and Frozen Models</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8" name="Picture 7">
            <a:extLst>
              <a:ext uri="{FF2B5EF4-FFF2-40B4-BE49-F238E27FC236}">
                <a16:creationId xmlns:a16="http://schemas.microsoft.com/office/drawing/2014/main" id="{A81ED577-ED1E-6AAA-D2AC-02BE449EF5EE}"/>
              </a:ext>
            </a:extLst>
          </p:cNvPr>
          <p:cNvPicPr>
            <a:picLocks noChangeAspect="1"/>
          </p:cNvPicPr>
          <p:nvPr/>
        </p:nvPicPr>
        <p:blipFill>
          <a:blip r:embed="rId2"/>
          <a:stretch>
            <a:fillRect/>
          </a:stretch>
        </p:blipFill>
        <p:spPr>
          <a:xfrm>
            <a:off x="269828" y="2723322"/>
            <a:ext cx="11652341" cy="2145736"/>
          </a:xfrm>
          <a:prstGeom prst="rect">
            <a:avLst/>
          </a:prstGeom>
        </p:spPr>
      </p:pic>
    </p:spTree>
    <p:extLst>
      <p:ext uri="{BB962C8B-B14F-4D97-AF65-F5344CB8AC3E}">
        <p14:creationId xmlns:p14="http://schemas.microsoft.com/office/powerpoint/2010/main" val="4228243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350E-C22F-3744-B665-0859223A6C49}"/>
              </a:ext>
            </a:extLst>
          </p:cNvPr>
          <p:cNvSpPr>
            <a:spLocks noGrp="1"/>
          </p:cNvSpPr>
          <p:nvPr>
            <p:ph type="title"/>
          </p:nvPr>
        </p:nvSpPr>
        <p:spPr>
          <a:xfrm>
            <a:off x="1981200" y="122238"/>
            <a:ext cx="8229600" cy="1786210"/>
          </a:xfrm>
        </p:spPr>
        <p:txBody>
          <a:bodyPr>
            <a:normAutofit fontScale="90000"/>
          </a:bodyPr>
          <a:lstStyle/>
          <a:p>
            <a:r>
              <a:rPr lang="en-US" b="1" dirty="0">
                <a:solidFill>
                  <a:srgbClr val="C00000"/>
                </a:solidFill>
              </a:rPr>
              <a:t>AI, Big Data, Cloud Computing</a:t>
            </a:r>
            <a:br>
              <a:rPr lang="en-US" b="1" dirty="0">
                <a:solidFill>
                  <a:schemeClr val="accent1"/>
                </a:solidFill>
              </a:rPr>
            </a:br>
            <a:r>
              <a:rPr lang="en-US" b="1" dirty="0">
                <a:solidFill>
                  <a:schemeClr val="accent1"/>
                </a:solidFill>
              </a:rPr>
              <a:t>Evolution of Decision Support, Business Intelligence, and Analytics</a:t>
            </a:r>
          </a:p>
        </p:txBody>
      </p:sp>
      <p:sp>
        <p:nvSpPr>
          <p:cNvPr id="4" name="Slide Number Placeholder 3">
            <a:extLst>
              <a:ext uri="{FF2B5EF4-FFF2-40B4-BE49-F238E27FC236}">
                <a16:creationId xmlns:a16="http://schemas.microsoft.com/office/drawing/2014/main" id="{EBF53333-FD96-FF4B-B82B-483AD2971C1F}"/>
              </a:ext>
            </a:extLst>
          </p:cNvPr>
          <p:cNvSpPr>
            <a:spLocks noGrp="1"/>
          </p:cNvSpPr>
          <p:nvPr>
            <p:ph type="sldNum" sz="quarter" idx="12"/>
          </p:nvPr>
        </p:nvSpPr>
        <p:spPr/>
        <p:txBody>
          <a:bodyPr/>
          <a:lstStyle/>
          <a:p>
            <a:fld id="{E008237F-23CD-E54D-BDBA-FE95A073E4E0}" type="slidenum">
              <a:rPr lang="zh-TW" altLang="en-US" smtClean="0"/>
              <a:pPr/>
              <a:t>21</a:t>
            </a:fld>
            <a:endParaRPr lang="zh-TW" altLang="en-US"/>
          </a:p>
        </p:txBody>
      </p:sp>
      <p:pic>
        <p:nvPicPr>
          <p:cNvPr id="5" name="Picture 4">
            <a:extLst>
              <a:ext uri="{FF2B5EF4-FFF2-40B4-BE49-F238E27FC236}">
                <a16:creationId xmlns:a16="http://schemas.microsoft.com/office/drawing/2014/main" id="{CB0390DC-1A50-9148-B677-58C96BA33407}"/>
              </a:ext>
            </a:extLst>
          </p:cNvPr>
          <p:cNvPicPr>
            <a:picLocks noChangeAspect="1"/>
          </p:cNvPicPr>
          <p:nvPr/>
        </p:nvPicPr>
        <p:blipFill>
          <a:blip r:embed="rId2"/>
          <a:stretch>
            <a:fillRect/>
          </a:stretch>
        </p:blipFill>
        <p:spPr>
          <a:xfrm>
            <a:off x="1743956" y="2780928"/>
            <a:ext cx="8744533" cy="3240360"/>
          </a:xfrm>
          <a:prstGeom prst="rect">
            <a:avLst/>
          </a:prstGeom>
        </p:spPr>
      </p:pic>
      <p:sp>
        <p:nvSpPr>
          <p:cNvPr id="8" name="矩形 4">
            <a:extLst>
              <a:ext uri="{FF2B5EF4-FFF2-40B4-BE49-F238E27FC236}">
                <a16:creationId xmlns:a16="http://schemas.microsoft.com/office/drawing/2014/main" id="{6513A895-9AA5-F241-B415-FB2F9BEEFDF4}"/>
              </a:ext>
            </a:extLst>
          </p:cNvPr>
          <p:cNvSpPr>
            <a:spLocks noChangeArrowheads="1"/>
          </p:cNvSpPr>
          <p:nvPr/>
        </p:nvSpPr>
        <p:spPr bwMode="auto">
          <a:xfrm>
            <a:off x="2094384" y="6457890"/>
            <a:ext cx="8003232" cy="400110"/>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Ramesh Sharda, </a:t>
            </a:r>
            <a:r>
              <a:rPr lang="en-US" altLang="zh-TW" sz="1000" dirty="0" err="1">
                <a:solidFill>
                  <a:srgbClr val="A6A6A6"/>
                </a:solidFill>
              </a:rPr>
              <a:t>Dursun</a:t>
            </a:r>
            <a:r>
              <a:rPr lang="en-US" altLang="zh-TW" sz="1000" dirty="0">
                <a:solidFill>
                  <a:srgbClr val="A6A6A6"/>
                </a:solidFill>
              </a:rPr>
              <a:t> </a:t>
            </a:r>
            <a:r>
              <a:rPr lang="en-US" altLang="zh-TW" sz="1000" dirty="0" err="1">
                <a:solidFill>
                  <a:srgbClr val="A6A6A6"/>
                </a:solidFill>
              </a:rPr>
              <a:t>Delen</a:t>
            </a:r>
            <a:r>
              <a:rPr lang="en-US" altLang="zh-TW" sz="1000" dirty="0">
                <a:solidFill>
                  <a:srgbClr val="A6A6A6"/>
                </a:solidFill>
              </a:rPr>
              <a:t>, and Efraim Turban (2017), </a:t>
            </a:r>
            <a:br>
              <a:rPr lang="en-US" altLang="zh-TW" sz="1000" dirty="0">
                <a:solidFill>
                  <a:srgbClr val="A6A6A6"/>
                </a:solidFill>
              </a:rPr>
            </a:br>
            <a:r>
              <a:rPr lang="en-US" altLang="zh-TW" sz="1000" dirty="0">
                <a:solidFill>
                  <a:srgbClr val="A6A6A6"/>
                </a:solidFill>
              </a:rPr>
              <a:t>Business Intelligence, Analytics, and Data Science: A Managerial Perspective, 4th Edition, Pearson</a:t>
            </a:r>
          </a:p>
        </p:txBody>
      </p:sp>
      <p:sp>
        <p:nvSpPr>
          <p:cNvPr id="3" name="TextBox 2">
            <a:extLst>
              <a:ext uri="{FF2B5EF4-FFF2-40B4-BE49-F238E27FC236}">
                <a16:creationId xmlns:a16="http://schemas.microsoft.com/office/drawing/2014/main" id="{7B9DD6DB-96C9-1849-8048-C37BF82BF676}"/>
              </a:ext>
            </a:extLst>
          </p:cNvPr>
          <p:cNvSpPr txBox="1"/>
          <p:nvPr/>
        </p:nvSpPr>
        <p:spPr>
          <a:xfrm>
            <a:off x="1927508" y="2356510"/>
            <a:ext cx="452368" cy="461665"/>
          </a:xfrm>
          <a:prstGeom prst="rect">
            <a:avLst/>
          </a:prstGeom>
          <a:noFill/>
        </p:spPr>
        <p:txBody>
          <a:bodyPr wrap="none" rtlCol="0">
            <a:spAutoFit/>
          </a:bodyPr>
          <a:lstStyle/>
          <a:p>
            <a:r>
              <a:rPr lang="en-US" sz="2400" b="1" dirty="0">
                <a:solidFill>
                  <a:srgbClr val="C00000"/>
                </a:solidFill>
              </a:rPr>
              <a:t>AI</a:t>
            </a:r>
          </a:p>
        </p:txBody>
      </p:sp>
      <p:sp>
        <p:nvSpPr>
          <p:cNvPr id="7" name="TextBox 6">
            <a:extLst>
              <a:ext uri="{FF2B5EF4-FFF2-40B4-BE49-F238E27FC236}">
                <a16:creationId xmlns:a16="http://schemas.microsoft.com/office/drawing/2014/main" id="{52D32C1E-8C48-F44A-A823-7251F95BB278}"/>
              </a:ext>
            </a:extLst>
          </p:cNvPr>
          <p:cNvSpPr txBox="1"/>
          <p:nvPr/>
        </p:nvSpPr>
        <p:spPr>
          <a:xfrm>
            <a:off x="5421014" y="2356510"/>
            <a:ext cx="2390398" cy="461665"/>
          </a:xfrm>
          <a:prstGeom prst="rect">
            <a:avLst/>
          </a:prstGeom>
          <a:noFill/>
        </p:spPr>
        <p:txBody>
          <a:bodyPr wrap="none" rtlCol="0">
            <a:spAutoFit/>
          </a:bodyPr>
          <a:lstStyle/>
          <a:p>
            <a:r>
              <a:rPr lang="en-US" sz="2400" b="1" dirty="0">
                <a:solidFill>
                  <a:srgbClr val="C00000"/>
                </a:solidFill>
              </a:rPr>
              <a:t>Cloud Computing</a:t>
            </a:r>
          </a:p>
        </p:txBody>
      </p:sp>
      <p:sp>
        <p:nvSpPr>
          <p:cNvPr id="9" name="TextBox 8">
            <a:extLst>
              <a:ext uri="{FF2B5EF4-FFF2-40B4-BE49-F238E27FC236}">
                <a16:creationId xmlns:a16="http://schemas.microsoft.com/office/drawing/2014/main" id="{FC7B8E16-E0F5-F345-AEEA-5798AFEEDD52}"/>
              </a:ext>
            </a:extLst>
          </p:cNvPr>
          <p:cNvSpPr txBox="1"/>
          <p:nvPr/>
        </p:nvSpPr>
        <p:spPr>
          <a:xfrm>
            <a:off x="8300293" y="2356510"/>
            <a:ext cx="1247970" cy="461665"/>
          </a:xfrm>
          <a:prstGeom prst="rect">
            <a:avLst/>
          </a:prstGeom>
          <a:noFill/>
        </p:spPr>
        <p:txBody>
          <a:bodyPr wrap="none" rtlCol="0">
            <a:spAutoFit/>
          </a:bodyPr>
          <a:lstStyle/>
          <a:p>
            <a:r>
              <a:rPr lang="en-US" sz="2400" b="1" dirty="0">
                <a:solidFill>
                  <a:srgbClr val="C00000"/>
                </a:solidFill>
              </a:rPr>
              <a:t>Big Data</a:t>
            </a:r>
          </a:p>
        </p:txBody>
      </p:sp>
      <p:sp>
        <p:nvSpPr>
          <p:cNvPr id="6" name="Rounded Rectangle 5">
            <a:extLst>
              <a:ext uri="{FF2B5EF4-FFF2-40B4-BE49-F238E27FC236}">
                <a16:creationId xmlns:a16="http://schemas.microsoft.com/office/drawing/2014/main" id="{F97F7362-9C56-344B-A504-E283CA3FB680}"/>
              </a:ext>
            </a:extLst>
          </p:cNvPr>
          <p:cNvSpPr/>
          <p:nvPr/>
        </p:nvSpPr>
        <p:spPr>
          <a:xfrm rot="2617693">
            <a:off x="2072700" y="3557554"/>
            <a:ext cx="35257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AFC055B-2A76-1C4D-BAF5-3F808415766D}"/>
              </a:ext>
            </a:extLst>
          </p:cNvPr>
          <p:cNvSpPr/>
          <p:nvPr/>
        </p:nvSpPr>
        <p:spPr>
          <a:xfrm rot="2617693">
            <a:off x="5783288" y="3766321"/>
            <a:ext cx="1544363"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020D1D3-6FEE-9444-8450-509EF5EA063B}"/>
              </a:ext>
            </a:extLst>
          </p:cNvPr>
          <p:cNvSpPr/>
          <p:nvPr/>
        </p:nvSpPr>
        <p:spPr>
          <a:xfrm rot="2617693">
            <a:off x="7584527" y="4081603"/>
            <a:ext cx="1732476" cy="332094"/>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93D91960-0BB2-9F43-8442-3021FB9CE124}"/>
              </a:ext>
            </a:extLst>
          </p:cNvPr>
          <p:cNvSpPr/>
          <p:nvPr/>
        </p:nvSpPr>
        <p:spPr>
          <a:xfrm rot="2617693">
            <a:off x="6783993" y="4022111"/>
            <a:ext cx="184405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44DD7452-ED3A-764D-8069-7032C158C7FD}"/>
              </a:ext>
            </a:extLst>
          </p:cNvPr>
          <p:cNvSpPr/>
          <p:nvPr/>
        </p:nvSpPr>
        <p:spPr>
          <a:xfrm rot="2617693">
            <a:off x="6482205" y="4071423"/>
            <a:ext cx="1652419" cy="308163"/>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3035EB1-85BC-AD44-9178-76EA6EA478FD}"/>
              </a:ext>
            </a:extLst>
          </p:cNvPr>
          <p:cNvSpPr txBox="1"/>
          <p:nvPr/>
        </p:nvSpPr>
        <p:spPr>
          <a:xfrm>
            <a:off x="6231501" y="2931021"/>
            <a:ext cx="647934" cy="461665"/>
          </a:xfrm>
          <a:prstGeom prst="rect">
            <a:avLst/>
          </a:prstGeom>
          <a:noFill/>
        </p:spPr>
        <p:txBody>
          <a:bodyPr wrap="none" rtlCol="0">
            <a:spAutoFit/>
          </a:bodyPr>
          <a:lstStyle/>
          <a:p>
            <a:r>
              <a:rPr lang="en-US" sz="2400" b="1" dirty="0">
                <a:solidFill>
                  <a:srgbClr val="C00000"/>
                </a:solidFill>
              </a:rPr>
              <a:t>DM</a:t>
            </a:r>
          </a:p>
        </p:txBody>
      </p:sp>
      <p:sp>
        <p:nvSpPr>
          <p:cNvPr id="16" name="TextBox 15">
            <a:extLst>
              <a:ext uri="{FF2B5EF4-FFF2-40B4-BE49-F238E27FC236}">
                <a16:creationId xmlns:a16="http://schemas.microsoft.com/office/drawing/2014/main" id="{1DF5ACF1-27D9-3F4B-8974-307A8393827A}"/>
              </a:ext>
            </a:extLst>
          </p:cNvPr>
          <p:cNvSpPr txBox="1"/>
          <p:nvPr/>
        </p:nvSpPr>
        <p:spPr>
          <a:xfrm>
            <a:off x="6853643" y="2910423"/>
            <a:ext cx="439544" cy="461665"/>
          </a:xfrm>
          <a:prstGeom prst="rect">
            <a:avLst/>
          </a:prstGeom>
          <a:noFill/>
        </p:spPr>
        <p:txBody>
          <a:bodyPr wrap="none" rtlCol="0">
            <a:spAutoFit/>
          </a:bodyPr>
          <a:lstStyle/>
          <a:p>
            <a:r>
              <a:rPr lang="en-US" sz="2400" b="1" dirty="0">
                <a:solidFill>
                  <a:srgbClr val="C00000"/>
                </a:solidFill>
              </a:rPr>
              <a:t>BI</a:t>
            </a:r>
          </a:p>
        </p:txBody>
      </p:sp>
      <p:sp>
        <p:nvSpPr>
          <p:cNvPr id="17" name="Right Arrow 16">
            <a:extLst>
              <a:ext uri="{FF2B5EF4-FFF2-40B4-BE49-F238E27FC236}">
                <a16:creationId xmlns:a16="http://schemas.microsoft.com/office/drawing/2014/main" id="{D247676A-FAFB-6244-AB52-DAB57304C3D2}"/>
              </a:ext>
            </a:extLst>
          </p:cNvPr>
          <p:cNvSpPr/>
          <p:nvPr/>
        </p:nvSpPr>
        <p:spPr>
          <a:xfrm>
            <a:off x="1849021" y="1834675"/>
            <a:ext cx="8534400" cy="595030"/>
          </a:xfrm>
          <a:prstGeom prst="rightArrow">
            <a:avLst>
              <a:gd name="adj1" fmla="val 62806"/>
              <a:gd name="adj2" fmla="val 50000"/>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C00000"/>
                </a:solidFill>
              </a:rPr>
              <a:t>AI</a:t>
            </a:r>
          </a:p>
        </p:txBody>
      </p:sp>
    </p:spTree>
    <p:extLst>
      <p:ext uri="{BB962C8B-B14F-4D97-AF65-F5344CB8AC3E}">
        <p14:creationId xmlns:p14="http://schemas.microsoft.com/office/powerpoint/2010/main" val="29490682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75F3-C685-C245-B282-FD6E9EC6F118}"/>
              </a:ext>
            </a:extLst>
          </p:cNvPr>
          <p:cNvSpPr>
            <a:spLocks noGrp="1"/>
          </p:cNvSpPr>
          <p:nvPr>
            <p:ph type="title"/>
          </p:nvPr>
        </p:nvSpPr>
        <p:spPr>
          <a:xfrm>
            <a:off x="1981200" y="28631"/>
            <a:ext cx="8229600" cy="768043"/>
          </a:xfrm>
        </p:spPr>
        <p:txBody>
          <a:bodyPr>
            <a:normAutofit fontScale="90000"/>
          </a:bodyPr>
          <a:lstStyle/>
          <a:p>
            <a:r>
              <a:rPr lang="en-US" sz="6000" dirty="0">
                <a:solidFill>
                  <a:schemeClr val="accent1"/>
                </a:solidFill>
                <a:cs typeface="Calibri" panose="020F0502020204030204" pitchFamily="34" charset="0"/>
              </a:rPr>
              <a:t>AI, ML, DL</a:t>
            </a:r>
          </a:p>
        </p:txBody>
      </p:sp>
      <p:sp>
        <p:nvSpPr>
          <p:cNvPr id="4" name="Slide Number Placeholder 3">
            <a:extLst>
              <a:ext uri="{FF2B5EF4-FFF2-40B4-BE49-F238E27FC236}">
                <a16:creationId xmlns:a16="http://schemas.microsoft.com/office/drawing/2014/main" id="{5151A1CA-9AF3-D241-9418-692A7D106100}"/>
              </a:ext>
            </a:extLst>
          </p:cNvPr>
          <p:cNvSpPr>
            <a:spLocks noGrp="1"/>
          </p:cNvSpPr>
          <p:nvPr>
            <p:ph type="sldNum" sz="quarter" idx="12"/>
          </p:nvPr>
        </p:nvSpPr>
        <p:spPr/>
        <p:txBody>
          <a:bodyPr/>
          <a:lstStyle/>
          <a:p>
            <a:fld id="{E008237F-23CD-E54D-BDBA-FE95A073E4E0}" type="slidenum">
              <a:rPr lang="zh-TW" altLang="en-US" smtClean="0"/>
              <a:pPr/>
              <a:t>22</a:t>
            </a:fld>
            <a:endParaRPr lang="zh-TW" altLang="en-US"/>
          </a:p>
        </p:txBody>
      </p:sp>
      <p:sp>
        <p:nvSpPr>
          <p:cNvPr id="5" name="Rectangle 4">
            <a:extLst>
              <a:ext uri="{FF2B5EF4-FFF2-40B4-BE49-F238E27FC236}">
                <a16:creationId xmlns:a16="http://schemas.microsoft.com/office/drawing/2014/main" id="{DCB1EEF8-9F9B-3A44-BB07-3FAD5A4205BD}"/>
              </a:ext>
            </a:extLst>
          </p:cNvPr>
          <p:cNvSpPr/>
          <p:nvPr/>
        </p:nvSpPr>
        <p:spPr>
          <a:xfrm>
            <a:off x="2756756" y="6611780"/>
            <a:ext cx="6678488"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leonardoaraujosantos.gitbooks.io</a:t>
            </a:r>
            <a:r>
              <a:rPr lang="en-US" sz="1000" dirty="0">
                <a:solidFill>
                  <a:schemeClr val="bg1">
                    <a:lumMod val="65000"/>
                  </a:schemeClr>
                </a:solidFill>
              </a:rPr>
              <a:t>/artificial-</a:t>
            </a:r>
            <a:r>
              <a:rPr lang="en-US" sz="1000" dirty="0" err="1">
                <a:solidFill>
                  <a:schemeClr val="bg1">
                    <a:lumMod val="65000"/>
                  </a:schemeClr>
                </a:solidFill>
              </a:rPr>
              <a:t>inteligence</a:t>
            </a:r>
            <a:r>
              <a:rPr lang="en-US" sz="1000" dirty="0">
                <a:solidFill>
                  <a:schemeClr val="bg1">
                    <a:lumMod val="65000"/>
                  </a:schemeClr>
                </a:solidFill>
              </a:rPr>
              <a:t>/content/</a:t>
            </a:r>
            <a:r>
              <a:rPr lang="en-US" sz="1000" dirty="0" err="1">
                <a:solidFill>
                  <a:schemeClr val="bg1">
                    <a:lumMod val="65000"/>
                  </a:schemeClr>
                </a:solidFill>
              </a:rPr>
              <a:t>deep_learning.html</a:t>
            </a:r>
            <a:endParaRPr lang="en-US" sz="1000" dirty="0">
              <a:solidFill>
                <a:schemeClr val="bg1">
                  <a:lumMod val="65000"/>
                </a:schemeClr>
              </a:solidFill>
            </a:endParaRPr>
          </a:p>
        </p:txBody>
      </p:sp>
      <p:sp>
        <p:nvSpPr>
          <p:cNvPr id="7" name="Rounded Rectangle 9">
            <a:extLst>
              <a:ext uri="{FF2B5EF4-FFF2-40B4-BE49-F238E27FC236}">
                <a16:creationId xmlns:a16="http://schemas.microsoft.com/office/drawing/2014/main" id="{F37D7453-69B7-A34F-A31B-BAECF8894E6D}"/>
              </a:ext>
            </a:extLst>
          </p:cNvPr>
          <p:cNvSpPr>
            <a:spLocks noChangeArrowheads="1"/>
          </p:cNvSpPr>
          <p:nvPr/>
        </p:nvSpPr>
        <p:spPr bwMode="auto">
          <a:xfrm>
            <a:off x="1847528" y="883467"/>
            <a:ext cx="8496944" cy="5688632"/>
          </a:xfrm>
          <a:prstGeom prst="roundRect">
            <a:avLst>
              <a:gd name="adj" fmla="val 7587"/>
            </a:avLst>
          </a:prstGeom>
          <a:solidFill>
            <a:schemeClr val="accent6">
              <a:lumMod val="20000"/>
              <a:lumOff val="8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8" name="TextBox 7">
            <a:extLst>
              <a:ext uri="{FF2B5EF4-FFF2-40B4-BE49-F238E27FC236}">
                <a16:creationId xmlns:a16="http://schemas.microsoft.com/office/drawing/2014/main" id="{CCC61AE9-BB18-AC40-A8FD-B88023EA7682}"/>
              </a:ext>
            </a:extLst>
          </p:cNvPr>
          <p:cNvSpPr txBox="1"/>
          <p:nvPr/>
        </p:nvSpPr>
        <p:spPr>
          <a:xfrm>
            <a:off x="4151784" y="961564"/>
            <a:ext cx="4176464" cy="523220"/>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Artificial Intelligence (AI)</a:t>
            </a:r>
          </a:p>
        </p:txBody>
      </p:sp>
      <p:sp>
        <p:nvSpPr>
          <p:cNvPr id="9" name="Rounded Rectangle 9">
            <a:extLst>
              <a:ext uri="{FF2B5EF4-FFF2-40B4-BE49-F238E27FC236}">
                <a16:creationId xmlns:a16="http://schemas.microsoft.com/office/drawing/2014/main" id="{ABCEF111-C555-9347-9A77-33D3519F11FC}"/>
              </a:ext>
            </a:extLst>
          </p:cNvPr>
          <p:cNvSpPr>
            <a:spLocks noChangeArrowheads="1"/>
          </p:cNvSpPr>
          <p:nvPr/>
        </p:nvSpPr>
        <p:spPr bwMode="auto">
          <a:xfrm>
            <a:off x="2639616" y="1772816"/>
            <a:ext cx="7174804" cy="4752528"/>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0" name="Rounded Rectangle 9">
            <a:extLst>
              <a:ext uri="{FF2B5EF4-FFF2-40B4-BE49-F238E27FC236}">
                <a16:creationId xmlns:a16="http://schemas.microsoft.com/office/drawing/2014/main" id="{9515A1E4-E118-E94E-88CF-1470571311DB}"/>
              </a:ext>
            </a:extLst>
          </p:cNvPr>
          <p:cNvSpPr>
            <a:spLocks noChangeArrowheads="1"/>
          </p:cNvSpPr>
          <p:nvPr/>
        </p:nvSpPr>
        <p:spPr bwMode="auto">
          <a:xfrm>
            <a:off x="2927648" y="2598028"/>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1" name="Rounded Rectangle 10">
            <a:extLst>
              <a:ext uri="{FF2B5EF4-FFF2-40B4-BE49-F238E27FC236}">
                <a16:creationId xmlns:a16="http://schemas.microsoft.com/office/drawing/2014/main" id="{01C22123-9E90-2F41-A977-B8C2CB8CBB5E}"/>
              </a:ext>
            </a:extLst>
          </p:cNvPr>
          <p:cNvSpPr>
            <a:spLocks noChangeArrowheads="1"/>
          </p:cNvSpPr>
          <p:nvPr/>
        </p:nvSpPr>
        <p:spPr bwMode="auto">
          <a:xfrm>
            <a:off x="2927648" y="4470757"/>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2" name="Rounded Rectangle 11">
            <a:extLst>
              <a:ext uri="{FF2B5EF4-FFF2-40B4-BE49-F238E27FC236}">
                <a16:creationId xmlns:a16="http://schemas.microsoft.com/office/drawing/2014/main" id="{EC97F93D-7333-1B4B-AE30-157A7572E326}"/>
              </a:ext>
            </a:extLst>
          </p:cNvPr>
          <p:cNvSpPr>
            <a:spLocks noChangeArrowheads="1"/>
          </p:cNvSpPr>
          <p:nvPr/>
        </p:nvSpPr>
        <p:spPr bwMode="auto">
          <a:xfrm>
            <a:off x="6240016" y="4470757"/>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3" name="Rounded Rectangle 12">
            <a:extLst>
              <a:ext uri="{FF2B5EF4-FFF2-40B4-BE49-F238E27FC236}">
                <a16:creationId xmlns:a16="http://schemas.microsoft.com/office/drawing/2014/main" id="{85D0B649-6114-8849-9680-7606998E34F2}"/>
              </a:ext>
            </a:extLst>
          </p:cNvPr>
          <p:cNvSpPr>
            <a:spLocks noChangeArrowheads="1"/>
          </p:cNvSpPr>
          <p:nvPr/>
        </p:nvSpPr>
        <p:spPr bwMode="auto">
          <a:xfrm>
            <a:off x="6234412" y="2598028"/>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4" name="Rounded Rectangle 13">
            <a:extLst>
              <a:ext uri="{FF2B5EF4-FFF2-40B4-BE49-F238E27FC236}">
                <a16:creationId xmlns:a16="http://schemas.microsoft.com/office/drawing/2014/main" id="{98806050-1B07-0E4B-8ADE-95B1DD59F46D}"/>
              </a:ext>
            </a:extLst>
          </p:cNvPr>
          <p:cNvSpPr>
            <a:spLocks noChangeArrowheads="1"/>
          </p:cNvSpPr>
          <p:nvPr/>
        </p:nvSpPr>
        <p:spPr bwMode="auto">
          <a:xfrm>
            <a:off x="4462706" y="3606140"/>
            <a:ext cx="3312596" cy="1902074"/>
          </a:xfrm>
          <a:prstGeom prst="roundRect">
            <a:avLst>
              <a:gd name="adj" fmla="val 7587"/>
            </a:avLst>
          </a:prstGeom>
          <a:solidFill>
            <a:srgbClr val="92D050"/>
          </a:solidFill>
          <a:ln w="38100">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5" name="TextBox 14">
            <a:extLst>
              <a:ext uri="{FF2B5EF4-FFF2-40B4-BE49-F238E27FC236}">
                <a16:creationId xmlns:a16="http://schemas.microsoft.com/office/drawing/2014/main" id="{0FF8DC4D-8CA7-5042-82B4-AF8BBBF44B8F}"/>
              </a:ext>
            </a:extLst>
          </p:cNvPr>
          <p:cNvSpPr txBox="1"/>
          <p:nvPr/>
        </p:nvSpPr>
        <p:spPr>
          <a:xfrm>
            <a:off x="4235855" y="1844824"/>
            <a:ext cx="4176464" cy="523220"/>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Machine Learning (ML)</a:t>
            </a:r>
          </a:p>
        </p:txBody>
      </p:sp>
      <p:sp>
        <p:nvSpPr>
          <p:cNvPr id="16" name="TextBox 15">
            <a:extLst>
              <a:ext uri="{FF2B5EF4-FFF2-40B4-BE49-F238E27FC236}">
                <a16:creationId xmlns:a16="http://schemas.microsoft.com/office/drawing/2014/main" id="{FBD03364-5747-7B4B-99A7-E2E638EA7045}"/>
              </a:ext>
            </a:extLst>
          </p:cNvPr>
          <p:cNvSpPr txBox="1"/>
          <p:nvPr/>
        </p:nvSpPr>
        <p:spPr>
          <a:xfrm>
            <a:off x="4462706" y="3688850"/>
            <a:ext cx="3312596" cy="1815882"/>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Deep Learning (DL)</a:t>
            </a:r>
          </a:p>
          <a:p>
            <a:pPr algn="ctr"/>
            <a:r>
              <a:rPr lang="en-US" sz="2800" b="1" dirty="0">
                <a:latin typeface="Calibri" panose="020F0502020204030204" pitchFamily="34" charset="0"/>
                <a:cs typeface="Calibri" panose="020F0502020204030204" pitchFamily="34" charset="0"/>
              </a:rPr>
              <a:t>CNN</a:t>
            </a:r>
          </a:p>
          <a:p>
            <a:pPr algn="ctr"/>
            <a:r>
              <a:rPr lang="en-US" sz="2800" b="1" dirty="0">
                <a:latin typeface="Calibri" panose="020F0502020204030204" pitchFamily="34" charset="0"/>
                <a:cs typeface="Calibri" panose="020F0502020204030204" pitchFamily="34" charset="0"/>
              </a:rPr>
              <a:t>RNN LSTM GRU</a:t>
            </a:r>
          </a:p>
          <a:p>
            <a:pPr algn="ctr"/>
            <a:r>
              <a:rPr lang="en-US" sz="2800" b="1" dirty="0">
                <a:latin typeface="Calibri" panose="020F0502020204030204" pitchFamily="34" charset="0"/>
                <a:cs typeface="Calibri" panose="020F0502020204030204" pitchFamily="34" charset="0"/>
              </a:rPr>
              <a:t>GAN</a:t>
            </a:r>
          </a:p>
        </p:txBody>
      </p:sp>
      <p:sp>
        <p:nvSpPr>
          <p:cNvPr id="17" name="TextBox 16">
            <a:extLst>
              <a:ext uri="{FF2B5EF4-FFF2-40B4-BE49-F238E27FC236}">
                <a16:creationId xmlns:a16="http://schemas.microsoft.com/office/drawing/2014/main" id="{50994226-F57C-CF4A-8BDB-A9FB770D8BCC}"/>
              </a:ext>
            </a:extLst>
          </p:cNvPr>
          <p:cNvSpPr txBox="1"/>
          <p:nvPr/>
        </p:nvSpPr>
        <p:spPr>
          <a:xfrm>
            <a:off x="2976650" y="2674441"/>
            <a:ext cx="3312596"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Supervised </a:t>
            </a: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Learning</a:t>
            </a:r>
          </a:p>
        </p:txBody>
      </p:sp>
      <p:sp>
        <p:nvSpPr>
          <p:cNvPr id="18" name="TextBox 17">
            <a:extLst>
              <a:ext uri="{FF2B5EF4-FFF2-40B4-BE49-F238E27FC236}">
                <a16:creationId xmlns:a16="http://schemas.microsoft.com/office/drawing/2014/main" id="{CC61831E-48D1-AA4B-AB8C-20130B915125}"/>
              </a:ext>
            </a:extLst>
          </p:cNvPr>
          <p:cNvSpPr txBox="1"/>
          <p:nvPr/>
        </p:nvSpPr>
        <p:spPr>
          <a:xfrm>
            <a:off x="6239548" y="2661814"/>
            <a:ext cx="3258458"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Unsupervised Learning</a:t>
            </a:r>
          </a:p>
        </p:txBody>
      </p:sp>
      <p:sp>
        <p:nvSpPr>
          <p:cNvPr id="19" name="TextBox 18">
            <a:extLst>
              <a:ext uri="{FF2B5EF4-FFF2-40B4-BE49-F238E27FC236}">
                <a16:creationId xmlns:a16="http://schemas.microsoft.com/office/drawing/2014/main" id="{341ED119-4142-8D41-B147-1E915B1336BF}"/>
              </a:ext>
            </a:extLst>
          </p:cNvPr>
          <p:cNvSpPr txBox="1"/>
          <p:nvPr/>
        </p:nvSpPr>
        <p:spPr>
          <a:xfrm>
            <a:off x="3011110" y="5445225"/>
            <a:ext cx="3182894"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Semi-supervised Learning</a:t>
            </a:r>
          </a:p>
        </p:txBody>
      </p:sp>
      <p:sp>
        <p:nvSpPr>
          <p:cNvPr id="20" name="TextBox 19">
            <a:extLst>
              <a:ext uri="{FF2B5EF4-FFF2-40B4-BE49-F238E27FC236}">
                <a16:creationId xmlns:a16="http://schemas.microsoft.com/office/drawing/2014/main" id="{5AF50849-55BF-5B45-806E-6E9D9214B132}"/>
              </a:ext>
            </a:extLst>
          </p:cNvPr>
          <p:cNvSpPr txBox="1"/>
          <p:nvPr/>
        </p:nvSpPr>
        <p:spPr>
          <a:xfrm>
            <a:off x="6286256" y="5468894"/>
            <a:ext cx="3182894"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Reinforcement Learning</a:t>
            </a:r>
          </a:p>
        </p:txBody>
      </p:sp>
    </p:spTree>
    <p:extLst>
      <p:ext uri="{BB962C8B-B14F-4D97-AF65-F5344CB8AC3E}">
        <p14:creationId xmlns:p14="http://schemas.microsoft.com/office/powerpoint/2010/main" val="13588903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75F3-C685-C245-B282-FD6E9EC6F118}"/>
              </a:ext>
            </a:extLst>
          </p:cNvPr>
          <p:cNvSpPr>
            <a:spLocks noGrp="1"/>
          </p:cNvSpPr>
          <p:nvPr>
            <p:ph type="title"/>
          </p:nvPr>
        </p:nvSpPr>
        <p:spPr>
          <a:xfrm>
            <a:off x="1981200" y="28631"/>
            <a:ext cx="8229600" cy="768043"/>
          </a:xfrm>
        </p:spPr>
        <p:txBody>
          <a:bodyPr>
            <a:normAutofit fontScale="90000"/>
          </a:bodyPr>
          <a:lstStyle/>
          <a:p>
            <a:r>
              <a:rPr lang="en-US" sz="6000" dirty="0">
                <a:solidFill>
                  <a:schemeClr val="accent1"/>
                </a:solidFill>
                <a:cs typeface="Calibri" panose="020F0502020204030204" pitchFamily="34" charset="0"/>
              </a:rPr>
              <a:t>AI, ML, NN, DL</a:t>
            </a:r>
          </a:p>
        </p:txBody>
      </p:sp>
      <p:sp>
        <p:nvSpPr>
          <p:cNvPr id="4" name="Slide Number Placeholder 3">
            <a:extLst>
              <a:ext uri="{FF2B5EF4-FFF2-40B4-BE49-F238E27FC236}">
                <a16:creationId xmlns:a16="http://schemas.microsoft.com/office/drawing/2014/main" id="{5151A1CA-9AF3-D241-9418-692A7D106100}"/>
              </a:ext>
            </a:extLst>
          </p:cNvPr>
          <p:cNvSpPr>
            <a:spLocks noGrp="1"/>
          </p:cNvSpPr>
          <p:nvPr>
            <p:ph type="sldNum" sz="quarter" idx="12"/>
          </p:nvPr>
        </p:nvSpPr>
        <p:spPr/>
        <p:txBody>
          <a:bodyPr/>
          <a:lstStyle/>
          <a:p>
            <a:fld id="{E008237F-23CD-E54D-BDBA-FE95A073E4E0}" type="slidenum">
              <a:rPr lang="zh-TW" altLang="en-US" smtClean="0"/>
              <a:pPr/>
              <a:t>23</a:t>
            </a:fld>
            <a:endParaRPr lang="zh-TW" altLang="en-US"/>
          </a:p>
        </p:txBody>
      </p:sp>
      <p:sp>
        <p:nvSpPr>
          <p:cNvPr id="3" name="TextBox 2">
            <a:extLst>
              <a:ext uri="{FF2B5EF4-FFF2-40B4-BE49-F238E27FC236}">
                <a16:creationId xmlns:a16="http://schemas.microsoft.com/office/drawing/2014/main" id="{13DE89DF-BBAE-3D28-692D-38173BA2BA89}"/>
              </a:ext>
            </a:extLst>
          </p:cNvPr>
          <p:cNvSpPr txBox="1"/>
          <p:nvPr/>
        </p:nvSpPr>
        <p:spPr>
          <a:xfrm>
            <a:off x="843121" y="6383146"/>
            <a:ext cx="10604715" cy="461665"/>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Schoormann</a:t>
            </a:r>
            <a:r>
              <a:rPr lang="en-US" sz="1200" dirty="0">
                <a:solidFill>
                  <a:schemeClr val="bg1">
                    <a:lumMod val="75000"/>
                  </a:schemeClr>
                </a:solidFill>
              </a:rPr>
              <a:t>, T., Strobel, G., </a:t>
            </a:r>
            <a:r>
              <a:rPr lang="en-US" sz="1200" dirty="0" err="1">
                <a:solidFill>
                  <a:schemeClr val="bg1">
                    <a:lumMod val="75000"/>
                  </a:schemeClr>
                </a:solidFill>
              </a:rPr>
              <a:t>Möller</a:t>
            </a:r>
            <a:r>
              <a:rPr lang="en-US" sz="1200" dirty="0">
                <a:solidFill>
                  <a:schemeClr val="bg1">
                    <a:lumMod val="75000"/>
                  </a:schemeClr>
                </a:solidFill>
              </a:rPr>
              <a:t>, F., Petrik, D., &amp; </a:t>
            </a:r>
            <a:r>
              <a:rPr lang="en-US" sz="1200" dirty="0" err="1">
                <a:solidFill>
                  <a:schemeClr val="bg1">
                    <a:lumMod val="75000"/>
                  </a:schemeClr>
                </a:solidFill>
              </a:rPr>
              <a:t>Zschech</a:t>
            </a:r>
            <a:r>
              <a:rPr lang="en-US" sz="1200" dirty="0">
                <a:solidFill>
                  <a:schemeClr val="bg1">
                    <a:lumMod val="75000"/>
                  </a:schemeClr>
                </a:solidFill>
              </a:rPr>
              <a:t>, P. (2023). </a:t>
            </a:r>
            <a:br>
              <a:rPr lang="en-US" sz="1200" dirty="0">
                <a:solidFill>
                  <a:schemeClr val="bg1">
                    <a:lumMod val="75000"/>
                  </a:schemeClr>
                </a:solidFill>
              </a:rPr>
            </a:br>
            <a:r>
              <a:rPr lang="en-US" sz="1200" dirty="0">
                <a:solidFill>
                  <a:schemeClr val="bg1">
                    <a:lumMod val="75000"/>
                  </a:schemeClr>
                </a:solidFill>
              </a:rPr>
              <a:t>Artificial Intelligence for Sustainability—A Systematic Review of Information Systems Literature. Communications of the Association for Information Systems, 52(1), 8.</a:t>
            </a:r>
          </a:p>
        </p:txBody>
      </p:sp>
      <p:pic>
        <p:nvPicPr>
          <p:cNvPr id="21" name="Picture 20">
            <a:extLst>
              <a:ext uri="{FF2B5EF4-FFF2-40B4-BE49-F238E27FC236}">
                <a16:creationId xmlns:a16="http://schemas.microsoft.com/office/drawing/2014/main" id="{EED73953-BBEE-9916-5540-D58E701EC882}"/>
              </a:ext>
            </a:extLst>
          </p:cNvPr>
          <p:cNvPicPr>
            <a:picLocks noChangeAspect="1"/>
          </p:cNvPicPr>
          <p:nvPr/>
        </p:nvPicPr>
        <p:blipFill>
          <a:blip r:embed="rId2"/>
          <a:stretch>
            <a:fillRect/>
          </a:stretch>
        </p:blipFill>
        <p:spPr>
          <a:xfrm>
            <a:off x="244049" y="993110"/>
            <a:ext cx="11703902" cy="5333193"/>
          </a:xfrm>
          <a:prstGeom prst="rect">
            <a:avLst/>
          </a:prstGeom>
        </p:spPr>
      </p:pic>
    </p:spTree>
    <p:extLst>
      <p:ext uri="{BB962C8B-B14F-4D97-AF65-F5344CB8AC3E}">
        <p14:creationId xmlns:p14="http://schemas.microsoft.com/office/powerpoint/2010/main" val="19212070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021E3B-1EE8-E744-9F39-84367D990FC4}"/>
              </a:ext>
            </a:extLst>
          </p:cNvPr>
          <p:cNvSpPr>
            <a:spLocks noGrp="1"/>
          </p:cNvSpPr>
          <p:nvPr>
            <p:ph type="sldNum" sz="quarter" idx="12"/>
          </p:nvPr>
        </p:nvSpPr>
        <p:spPr/>
        <p:txBody>
          <a:bodyPr/>
          <a:lstStyle/>
          <a:p>
            <a:fld id="{E008237F-23CD-E54D-BDBA-FE95A073E4E0}" type="slidenum">
              <a:rPr lang="zh-TW" altLang="en-US" smtClean="0"/>
              <a:pPr/>
              <a:t>24</a:t>
            </a:fld>
            <a:endParaRPr lang="zh-TW" altLang="en-US"/>
          </a:p>
        </p:txBody>
      </p:sp>
      <p:sp>
        <p:nvSpPr>
          <p:cNvPr id="7" name="Title 1">
            <a:extLst>
              <a:ext uri="{FF2B5EF4-FFF2-40B4-BE49-F238E27FC236}">
                <a16:creationId xmlns:a16="http://schemas.microsoft.com/office/drawing/2014/main" id="{1A789F43-154A-8746-9ED5-EC02D9F9D87C}"/>
              </a:ext>
            </a:extLst>
          </p:cNvPr>
          <p:cNvSpPr>
            <a:spLocks noGrp="1"/>
          </p:cNvSpPr>
          <p:nvPr>
            <p:ph type="title"/>
          </p:nvPr>
        </p:nvSpPr>
        <p:spPr>
          <a:xfrm>
            <a:off x="564775" y="80682"/>
            <a:ext cx="10797987" cy="620688"/>
          </a:xfrm>
        </p:spPr>
        <p:txBody>
          <a:bodyPr>
            <a:noAutofit/>
          </a:bodyPr>
          <a:lstStyle/>
          <a:p>
            <a:r>
              <a:rPr lang="en-US" sz="4400" dirty="0">
                <a:solidFill>
                  <a:schemeClr val="accent1"/>
                </a:solidFill>
              </a:rPr>
              <a:t>AI and Big Data Analytics (BDA)</a:t>
            </a:r>
          </a:p>
        </p:txBody>
      </p:sp>
      <p:sp>
        <p:nvSpPr>
          <p:cNvPr id="9" name="矩形 4">
            <a:extLst>
              <a:ext uri="{FF2B5EF4-FFF2-40B4-BE49-F238E27FC236}">
                <a16:creationId xmlns:a16="http://schemas.microsoft.com/office/drawing/2014/main" id="{85EE6371-3331-2843-B2EF-5DE098ED8346}"/>
              </a:ext>
            </a:extLst>
          </p:cNvPr>
          <p:cNvSpPr>
            <a:spLocks noChangeArrowheads="1"/>
          </p:cNvSpPr>
          <p:nvPr/>
        </p:nvSpPr>
        <p:spPr bwMode="auto">
          <a:xfrm>
            <a:off x="697006" y="6578993"/>
            <a:ext cx="10797988" cy="246221"/>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Wang, </a:t>
            </a:r>
            <a:r>
              <a:rPr lang="en-US" altLang="zh-TW" sz="1000" dirty="0" err="1">
                <a:solidFill>
                  <a:srgbClr val="A6A6A6"/>
                </a:solidFill>
              </a:rPr>
              <a:t>Junliang</a:t>
            </a:r>
            <a:r>
              <a:rPr lang="en-US" altLang="zh-TW" sz="1000" dirty="0">
                <a:solidFill>
                  <a:srgbClr val="A6A6A6"/>
                </a:solidFill>
              </a:rPr>
              <a:t>, </a:t>
            </a:r>
            <a:r>
              <a:rPr lang="en-US" altLang="zh-TW" sz="1000" dirty="0" err="1">
                <a:solidFill>
                  <a:srgbClr val="A6A6A6"/>
                </a:solidFill>
              </a:rPr>
              <a:t>Chuqiao</a:t>
            </a:r>
            <a:r>
              <a:rPr lang="en-US" altLang="zh-TW" sz="1000" dirty="0">
                <a:solidFill>
                  <a:srgbClr val="A6A6A6"/>
                </a:solidFill>
              </a:rPr>
              <a:t> Xu, </a:t>
            </a:r>
            <a:r>
              <a:rPr lang="en-US" altLang="zh-TW" sz="1000" dirty="0" err="1">
                <a:solidFill>
                  <a:srgbClr val="A6A6A6"/>
                </a:solidFill>
              </a:rPr>
              <a:t>Jie</a:t>
            </a:r>
            <a:r>
              <a:rPr lang="en-US" altLang="zh-TW" sz="1000" dirty="0">
                <a:solidFill>
                  <a:srgbClr val="A6A6A6"/>
                </a:solidFill>
              </a:rPr>
              <a:t> Zhang, and Ray Zhong (2022). "Big data analytics for intelligent manufacturing systems: A review." Journal of Manufacturing Systems 62 (2022): 738-752.</a:t>
            </a:r>
          </a:p>
        </p:txBody>
      </p:sp>
      <p:pic>
        <p:nvPicPr>
          <p:cNvPr id="6" name="Picture 5">
            <a:extLst>
              <a:ext uri="{FF2B5EF4-FFF2-40B4-BE49-F238E27FC236}">
                <a16:creationId xmlns:a16="http://schemas.microsoft.com/office/drawing/2014/main" id="{2E8366E1-0AB6-BF67-E841-09C9F2A301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804954"/>
            <a:ext cx="7772400" cy="5769327"/>
          </a:xfrm>
          <a:prstGeom prst="rect">
            <a:avLst/>
          </a:prstGeom>
        </p:spPr>
      </p:pic>
    </p:spTree>
    <p:extLst>
      <p:ext uri="{BB962C8B-B14F-4D97-AF65-F5344CB8AC3E}">
        <p14:creationId xmlns:p14="http://schemas.microsoft.com/office/powerpoint/2010/main" val="11700855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994449"/>
          </a:xfrm>
        </p:spPr>
        <p:txBody>
          <a:bodyPr>
            <a:normAutofit/>
          </a:bodyPr>
          <a:lstStyle/>
          <a:p>
            <a:r>
              <a:rPr lang="en-US" dirty="0"/>
              <a:t>Metaverse Development </a:t>
            </a:r>
          </a:p>
        </p:txBody>
      </p:sp>
      <p:pic>
        <p:nvPicPr>
          <p:cNvPr id="6" name="Content Placeholder 5">
            <a:extLst>
              <a:ext uri="{FF2B5EF4-FFF2-40B4-BE49-F238E27FC236}">
                <a16:creationId xmlns:a16="http://schemas.microsoft.com/office/drawing/2014/main" id="{C251AAA6-7DF1-1762-13A6-31D8A14F8C81}"/>
              </a:ext>
            </a:extLst>
          </p:cNvPr>
          <p:cNvPicPr>
            <a:picLocks noGrp="1" noChangeAspect="1"/>
          </p:cNvPicPr>
          <p:nvPr>
            <p:ph idx="1"/>
          </p:nvPr>
        </p:nvPicPr>
        <p:blipFill>
          <a:blip r:embed="rId2"/>
          <a:stretch>
            <a:fillRect/>
          </a:stretch>
        </p:blipFill>
        <p:spPr>
          <a:xfrm>
            <a:off x="292876" y="1460667"/>
            <a:ext cx="11606248" cy="4963903"/>
          </a:xfrm>
        </p:spPr>
      </p:pic>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25</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spTree>
    <p:extLst>
      <p:ext uri="{BB962C8B-B14F-4D97-AF65-F5344CB8AC3E}">
        <p14:creationId xmlns:p14="http://schemas.microsoft.com/office/powerpoint/2010/main" val="4135454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0"/>
            <a:ext cx="11222181" cy="1375600"/>
          </a:xfrm>
        </p:spPr>
        <p:txBody>
          <a:bodyPr>
            <a:normAutofit fontScale="90000"/>
          </a:bodyPr>
          <a:lstStyle/>
          <a:p>
            <a:r>
              <a:rPr lang="en-US" dirty="0"/>
              <a:t>AI and Blockchain </a:t>
            </a:r>
            <a:br>
              <a:rPr lang="en-US" dirty="0"/>
            </a:br>
            <a:r>
              <a:rPr lang="en-US" dirty="0"/>
              <a:t>Key Enabling Technologies of the Metaverse</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26</a:t>
            </a:fld>
            <a:endParaRPr lang="en-US"/>
          </a:p>
        </p:txBody>
      </p:sp>
      <p:pic>
        <p:nvPicPr>
          <p:cNvPr id="6" name="Picture 5">
            <a:extLst>
              <a:ext uri="{FF2B5EF4-FFF2-40B4-BE49-F238E27FC236}">
                <a16:creationId xmlns:a16="http://schemas.microsoft.com/office/drawing/2014/main" id="{D1DED2F0-EB0A-7520-9F04-6AF4B7816E3E}"/>
              </a:ext>
            </a:extLst>
          </p:cNvPr>
          <p:cNvPicPr>
            <a:picLocks noChangeAspect="1"/>
          </p:cNvPicPr>
          <p:nvPr/>
        </p:nvPicPr>
        <p:blipFill>
          <a:blip r:embed="rId2"/>
          <a:stretch>
            <a:fillRect/>
          </a:stretch>
        </p:blipFill>
        <p:spPr>
          <a:xfrm>
            <a:off x="210319" y="1458725"/>
            <a:ext cx="11771361" cy="4956362"/>
          </a:xfrm>
          <a:prstGeom prst="rect">
            <a:avLst/>
          </a:prstGeom>
        </p:spPr>
      </p:pic>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Gadekallu</a:t>
            </a:r>
            <a:r>
              <a:rPr lang="en-US" sz="1000" dirty="0">
                <a:solidFill>
                  <a:schemeClr val="bg1">
                    <a:lumMod val="75000"/>
                  </a:schemeClr>
                </a:solidFill>
              </a:rPr>
              <a:t>, </a:t>
            </a:r>
            <a:r>
              <a:rPr lang="en-US" sz="1000" dirty="0" err="1">
                <a:solidFill>
                  <a:schemeClr val="bg1">
                    <a:lumMod val="75000"/>
                  </a:schemeClr>
                </a:solidFill>
              </a:rPr>
              <a:t>Thippa</a:t>
            </a:r>
            <a:r>
              <a:rPr lang="en-US" sz="1000" dirty="0">
                <a:solidFill>
                  <a:schemeClr val="bg1">
                    <a:lumMod val="75000"/>
                  </a:schemeClr>
                </a:solidFill>
              </a:rPr>
              <a:t> Reddy, </a:t>
            </a:r>
            <a:r>
              <a:rPr lang="en-US" sz="1000" dirty="0" err="1">
                <a:solidFill>
                  <a:schemeClr val="bg1">
                    <a:lumMod val="75000"/>
                  </a:schemeClr>
                </a:solidFill>
              </a:rPr>
              <a:t>Thien</a:t>
            </a:r>
            <a:r>
              <a:rPr lang="en-US" sz="1000" dirty="0">
                <a:solidFill>
                  <a:schemeClr val="bg1">
                    <a:lumMod val="75000"/>
                  </a:schemeClr>
                </a:solidFill>
              </a:rPr>
              <a:t> Huynh-The, </a:t>
            </a:r>
            <a:r>
              <a:rPr lang="en-US" sz="1000" dirty="0" err="1">
                <a:solidFill>
                  <a:schemeClr val="bg1">
                    <a:lumMod val="75000"/>
                  </a:schemeClr>
                </a:solidFill>
              </a:rPr>
              <a:t>Weizheng</a:t>
            </a:r>
            <a:r>
              <a:rPr lang="en-US" sz="1000" dirty="0">
                <a:solidFill>
                  <a:schemeClr val="bg1">
                    <a:lumMod val="75000"/>
                  </a:schemeClr>
                </a:solidFill>
              </a:rPr>
              <a:t> Wang, Gokul </a:t>
            </a:r>
            <a:r>
              <a:rPr lang="en-US" sz="1000" dirty="0" err="1">
                <a:solidFill>
                  <a:schemeClr val="bg1">
                    <a:lumMod val="75000"/>
                  </a:schemeClr>
                </a:solidFill>
              </a:rPr>
              <a:t>Yenduri</a:t>
            </a:r>
            <a:r>
              <a:rPr lang="en-US" sz="1000" dirty="0">
                <a:solidFill>
                  <a:schemeClr val="bg1">
                    <a:lumMod val="75000"/>
                  </a:schemeClr>
                </a:solidFill>
              </a:rPr>
              <a:t>, </a:t>
            </a:r>
            <a:r>
              <a:rPr lang="en-US" sz="1000" dirty="0" err="1">
                <a:solidFill>
                  <a:schemeClr val="bg1">
                    <a:lumMod val="75000"/>
                  </a:schemeClr>
                </a:solidFill>
              </a:rPr>
              <a:t>Pasika</a:t>
            </a:r>
            <a:r>
              <a:rPr lang="en-US" sz="1000" dirty="0">
                <a:solidFill>
                  <a:schemeClr val="bg1">
                    <a:lumMod val="75000"/>
                  </a:schemeClr>
                </a:solidFill>
              </a:rPr>
              <a:t> </a:t>
            </a:r>
            <a:r>
              <a:rPr lang="en-US" sz="1000" dirty="0" err="1">
                <a:solidFill>
                  <a:schemeClr val="bg1">
                    <a:lumMod val="75000"/>
                  </a:schemeClr>
                </a:solidFill>
              </a:rPr>
              <a:t>Ranaweera</a:t>
            </a:r>
            <a:r>
              <a:rPr lang="en-US" sz="1000" dirty="0">
                <a:solidFill>
                  <a:schemeClr val="bg1">
                    <a:lumMod val="75000"/>
                  </a:schemeClr>
                </a:solidFill>
              </a:rPr>
              <a:t>, Quoc-Viet Pham, Daniel </a:t>
            </a:r>
            <a:r>
              <a:rPr lang="en-US" sz="1000" dirty="0" err="1">
                <a:solidFill>
                  <a:schemeClr val="bg1">
                    <a:lumMod val="75000"/>
                  </a:schemeClr>
                </a:solidFill>
              </a:rPr>
              <a:t>Benevides</a:t>
            </a:r>
            <a:r>
              <a:rPr lang="en-US" sz="1000" dirty="0">
                <a:solidFill>
                  <a:schemeClr val="bg1">
                    <a:lumMod val="75000"/>
                  </a:schemeClr>
                </a:solidFill>
              </a:rPr>
              <a:t> da Costa, and </a:t>
            </a:r>
            <a:r>
              <a:rPr lang="en-US" sz="1000" dirty="0" err="1">
                <a:solidFill>
                  <a:schemeClr val="bg1">
                    <a:lumMod val="75000"/>
                  </a:schemeClr>
                </a:solidFill>
              </a:rPr>
              <a:t>Madhusanka</a:t>
            </a:r>
            <a:r>
              <a:rPr lang="en-US" sz="1000" dirty="0">
                <a:solidFill>
                  <a:schemeClr val="bg1">
                    <a:lumMod val="75000"/>
                  </a:schemeClr>
                </a:solidFill>
              </a:rPr>
              <a:t> Liyanage (2022).</a:t>
            </a:r>
            <a:br>
              <a:rPr lang="en-US" sz="1000" dirty="0">
                <a:solidFill>
                  <a:schemeClr val="bg1">
                    <a:lumMod val="75000"/>
                  </a:schemeClr>
                </a:solidFill>
              </a:rPr>
            </a:br>
            <a:r>
              <a:rPr lang="en-US" sz="1000" dirty="0">
                <a:solidFill>
                  <a:schemeClr val="bg1">
                    <a:lumMod val="75000"/>
                  </a:schemeClr>
                </a:solidFill>
              </a:rPr>
              <a:t> "Blockchain for the Metaverse: A Review." </a:t>
            </a:r>
            <a:r>
              <a:rPr lang="en-US" sz="1000" dirty="0" err="1">
                <a:solidFill>
                  <a:schemeClr val="bg1">
                    <a:lumMod val="75000"/>
                  </a:schemeClr>
                </a:solidFill>
              </a:rPr>
              <a:t>arXiv</a:t>
            </a:r>
            <a:r>
              <a:rPr lang="en-US" sz="1000" dirty="0">
                <a:solidFill>
                  <a:schemeClr val="bg1">
                    <a:lumMod val="75000"/>
                  </a:schemeClr>
                </a:solidFill>
              </a:rPr>
              <a:t> preprint arXiv:2203.09738..</a:t>
            </a:r>
          </a:p>
        </p:txBody>
      </p:sp>
    </p:spTree>
    <p:extLst>
      <p:ext uri="{BB962C8B-B14F-4D97-AF65-F5344CB8AC3E}">
        <p14:creationId xmlns:p14="http://schemas.microsoft.com/office/powerpoint/2010/main" val="1811831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1629808"/>
          </a:xfrm>
        </p:spPr>
        <p:txBody>
          <a:bodyPr>
            <a:normAutofit fontScale="90000"/>
          </a:bodyPr>
          <a:lstStyle/>
          <a:p>
            <a:r>
              <a:rPr lang="en-US" dirty="0"/>
              <a:t>Primary Technical Aspects in the Metaverse</a:t>
            </a:r>
            <a:br>
              <a:rPr lang="en-US" dirty="0"/>
            </a:br>
            <a:r>
              <a:rPr lang="en-US" sz="3600" b="0" dirty="0"/>
              <a:t>AI with ML algorithms and DL architectures </a:t>
            </a:r>
            <a:br>
              <a:rPr lang="en-US" sz="3600" b="0" dirty="0"/>
            </a:br>
            <a:r>
              <a:rPr lang="en-US" sz="3600" b="0" dirty="0"/>
              <a:t>is advancing the user experience in the virtual world</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27</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7" name="Picture 6">
            <a:extLst>
              <a:ext uri="{FF2B5EF4-FFF2-40B4-BE49-F238E27FC236}">
                <a16:creationId xmlns:a16="http://schemas.microsoft.com/office/drawing/2014/main" id="{F4B197DD-329A-4342-6904-9ABC307FBC29}"/>
              </a:ext>
            </a:extLst>
          </p:cNvPr>
          <p:cNvPicPr>
            <a:picLocks noChangeAspect="1"/>
          </p:cNvPicPr>
          <p:nvPr/>
        </p:nvPicPr>
        <p:blipFill>
          <a:blip r:embed="rId2"/>
          <a:stretch>
            <a:fillRect/>
          </a:stretch>
        </p:blipFill>
        <p:spPr>
          <a:xfrm>
            <a:off x="161195" y="2328561"/>
            <a:ext cx="11869610" cy="3504125"/>
          </a:xfrm>
          <a:prstGeom prst="rect">
            <a:avLst/>
          </a:prstGeom>
        </p:spPr>
      </p:pic>
    </p:spTree>
    <p:extLst>
      <p:ext uri="{BB962C8B-B14F-4D97-AF65-F5344CB8AC3E}">
        <p14:creationId xmlns:p14="http://schemas.microsoft.com/office/powerpoint/2010/main" val="2306294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AI for the Metaverse in the Application Aspects </a:t>
            </a:r>
            <a:r>
              <a:rPr lang="en-US" sz="2700" b="0" dirty="0"/>
              <a:t>healthcare, manufacturing, smart cities, gaming </a:t>
            </a:r>
            <a:br>
              <a:rPr lang="en-US" sz="2700" b="0" dirty="0"/>
            </a:br>
            <a:r>
              <a:rPr lang="en-US" sz="2700" b="0" dirty="0"/>
              <a:t>E-commerce, human resources, real estate, and </a:t>
            </a:r>
            <a:r>
              <a:rPr lang="en-US" sz="2700" b="0" dirty="0" err="1"/>
              <a:t>DeFi</a:t>
            </a:r>
            <a:endParaRPr lang="en-US" sz="27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ED8E87B9-867E-BE02-83C2-FA82DCE78CC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56793" y="1512176"/>
            <a:ext cx="8055526" cy="4907499"/>
          </a:xfrm>
        </p:spPr>
      </p:pic>
    </p:spTree>
    <p:extLst>
      <p:ext uri="{BB962C8B-B14F-4D97-AF65-F5344CB8AC3E}">
        <p14:creationId xmlns:p14="http://schemas.microsoft.com/office/powerpoint/2010/main" val="233807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D2A0-63FA-B62D-3841-7422843C9399}"/>
              </a:ext>
            </a:extLst>
          </p:cNvPr>
          <p:cNvSpPr>
            <a:spLocks noGrp="1"/>
          </p:cNvSpPr>
          <p:nvPr>
            <p:ph type="title"/>
          </p:nvPr>
        </p:nvSpPr>
        <p:spPr>
          <a:xfrm>
            <a:off x="534389" y="56101"/>
            <a:ext cx="11222181" cy="1139836"/>
          </a:xfrm>
        </p:spPr>
        <p:txBody>
          <a:bodyPr>
            <a:normAutofit fontScale="90000"/>
          </a:bodyPr>
          <a:lstStyle/>
          <a:p>
            <a:r>
              <a:rPr lang="en-US" dirty="0"/>
              <a:t>Web3: Decentralized Web</a:t>
            </a:r>
            <a:br>
              <a:rPr lang="en-US" dirty="0"/>
            </a:br>
            <a:r>
              <a:rPr lang="en-US" dirty="0"/>
              <a:t>Internet Evolution</a:t>
            </a:r>
          </a:p>
        </p:txBody>
      </p:sp>
      <p:sp>
        <p:nvSpPr>
          <p:cNvPr id="4" name="Slide Number Placeholder 3">
            <a:extLst>
              <a:ext uri="{FF2B5EF4-FFF2-40B4-BE49-F238E27FC236}">
                <a16:creationId xmlns:a16="http://schemas.microsoft.com/office/drawing/2014/main" id="{E34FEC08-4B5B-3F0A-2E15-209F0513DB5B}"/>
              </a:ext>
            </a:extLst>
          </p:cNvPr>
          <p:cNvSpPr>
            <a:spLocks noGrp="1"/>
          </p:cNvSpPr>
          <p:nvPr>
            <p:ph type="sldNum" sz="quarter" idx="12"/>
          </p:nvPr>
        </p:nvSpPr>
        <p:spPr/>
        <p:txBody>
          <a:bodyPr/>
          <a:lstStyle/>
          <a:p>
            <a:fld id="{5D6FF71F-CF6A-4C46-8F9B-61D49EEA70E3}" type="slidenum">
              <a:rPr lang="en-US" smtClean="0"/>
              <a:t>29</a:t>
            </a:fld>
            <a:endParaRPr lang="en-US"/>
          </a:p>
        </p:txBody>
      </p:sp>
      <p:pic>
        <p:nvPicPr>
          <p:cNvPr id="5" name="Picture 4">
            <a:extLst>
              <a:ext uri="{FF2B5EF4-FFF2-40B4-BE49-F238E27FC236}">
                <a16:creationId xmlns:a16="http://schemas.microsoft.com/office/drawing/2014/main" id="{61181BCC-1C66-7363-9AD7-BEA2D45DE440}"/>
              </a:ext>
            </a:extLst>
          </p:cNvPr>
          <p:cNvPicPr>
            <a:picLocks noChangeAspect="1"/>
          </p:cNvPicPr>
          <p:nvPr/>
        </p:nvPicPr>
        <p:blipFill>
          <a:blip r:embed="rId2"/>
          <a:stretch>
            <a:fillRect/>
          </a:stretch>
        </p:blipFill>
        <p:spPr>
          <a:xfrm>
            <a:off x="2856672" y="1195937"/>
            <a:ext cx="6478655" cy="5216412"/>
          </a:xfrm>
          <a:prstGeom prst="rect">
            <a:avLst/>
          </a:prstGeom>
        </p:spPr>
      </p:pic>
      <p:sp>
        <p:nvSpPr>
          <p:cNvPr id="7" name="TextBox 6">
            <a:extLst>
              <a:ext uri="{FF2B5EF4-FFF2-40B4-BE49-F238E27FC236}">
                <a16:creationId xmlns:a16="http://schemas.microsoft.com/office/drawing/2014/main" id="{F592F09F-8E62-D3B3-2691-4B2A2AD8F03A}"/>
              </a:ext>
            </a:extLst>
          </p:cNvPr>
          <p:cNvSpPr txBox="1"/>
          <p:nvPr/>
        </p:nvSpPr>
        <p:spPr>
          <a:xfrm>
            <a:off x="2544762" y="6611779"/>
            <a:ext cx="7456487"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www.businessinsider.com</a:t>
            </a:r>
            <a:r>
              <a:rPr lang="en-US" sz="1000" dirty="0">
                <a:solidFill>
                  <a:schemeClr val="bg1">
                    <a:lumMod val="75000"/>
                  </a:schemeClr>
                </a:solidFill>
              </a:rPr>
              <a:t>/personal-finance/what-is-web3</a:t>
            </a:r>
          </a:p>
        </p:txBody>
      </p:sp>
      <p:sp>
        <p:nvSpPr>
          <p:cNvPr id="8" name="TextBox 7">
            <a:extLst>
              <a:ext uri="{FF2B5EF4-FFF2-40B4-BE49-F238E27FC236}">
                <a16:creationId xmlns:a16="http://schemas.microsoft.com/office/drawing/2014/main" id="{835B4747-E66C-047E-26F1-7F630012E689}"/>
              </a:ext>
            </a:extLst>
          </p:cNvPr>
          <p:cNvSpPr txBox="1"/>
          <p:nvPr/>
        </p:nvSpPr>
        <p:spPr>
          <a:xfrm>
            <a:off x="3400266" y="6286335"/>
            <a:ext cx="806631" cy="461665"/>
          </a:xfrm>
          <a:prstGeom prst="rect">
            <a:avLst/>
          </a:prstGeom>
          <a:noFill/>
        </p:spPr>
        <p:txBody>
          <a:bodyPr wrap="none" rtlCol="0">
            <a:spAutoFit/>
          </a:bodyPr>
          <a:lstStyle/>
          <a:p>
            <a:r>
              <a:rPr lang="en-US" sz="2400" b="1" dirty="0">
                <a:solidFill>
                  <a:schemeClr val="accent1"/>
                </a:solidFill>
              </a:rPr>
              <a:t>1990</a:t>
            </a:r>
          </a:p>
        </p:txBody>
      </p:sp>
      <p:sp>
        <p:nvSpPr>
          <p:cNvPr id="9" name="TextBox 8">
            <a:extLst>
              <a:ext uri="{FF2B5EF4-FFF2-40B4-BE49-F238E27FC236}">
                <a16:creationId xmlns:a16="http://schemas.microsoft.com/office/drawing/2014/main" id="{A6CD267F-0B19-F666-31A1-BAAD70E2DA96}"/>
              </a:ext>
            </a:extLst>
          </p:cNvPr>
          <p:cNvSpPr txBox="1"/>
          <p:nvPr/>
        </p:nvSpPr>
        <p:spPr>
          <a:xfrm>
            <a:off x="5566694" y="6286335"/>
            <a:ext cx="806631" cy="461665"/>
          </a:xfrm>
          <a:prstGeom prst="rect">
            <a:avLst/>
          </a:prstGeom>
          <a:noFill/>
        </p:spPr>
        <p:txBody>
          <a:bodyPr wrap="none" rtlCol="0">
            <a:spAutoFit/>
          </a:bodyPr>
          <a:lstStyle/>
          <a:p>
            <a:r>
              <a:rPr lang="en-US" sz="2400" b="1" dirty="0">
                <a:solidFill>
                  <a:schemeClr val="accent1"/>
                </a:solidFill>
              </a:rPr>
              <a:t>2000</a:t>
            </a:r>
          </a:p>
        </p:txBody>
      </p:sp>
      <p:sp>
        <p:nvSpPr>
          <p:cNvPr id="10" name="TextBox 9">
            <a:extLst>
              <a:ext uri="{FF2B5EF4-FFF2-40B4-BE49-F238E27FC236}">
                <a16:creationId xmlns:a16="http://schemas.microsoft.com/office/drawing/2014/main" id="{74339AE0-0094-F96C-7CFC-0D6ABDFD8597}"/>
              </a:ext>
            </a:extLst>
          </p:cNvPr>
          <p:cNvSpPr txBox="1"/>
          <p:nvPr/>
        </p:nvSpPr>
        <p:spPr>
          <a:xfrm>
            <a:off x="7896663" y="6273224"/>
            <a:ext cx="806631" cy="461665"/>
          </a:xfrm>
          <a:prstGeom prst="rect">
            <a:avLst/>
          </a:prstGeom>
          <a:noFill/>
        </p:spPr>
        <p:txBody>
          <a:bodyPr wrap="none" rtlCol="0">
            <a:spAutoFit/>
          </a:bodyPr>
          <a:lstStyle/>
          <a:p>
            <a:r>
              <a:rPr lang="en-US" sz="2400" b="1" dirty="0">
                <a:solidFill>
                  <a:schemeClr val="accent1"/>
                </a:solidFill>
              </a:rPr>
              <a:t>2020</a:t>
            </a:r>
          </a:p>
        </p:txBody>
      </p:sp>
    </p:spTree>
    <p:extLst>
      <p:ext uri="{BB962C8B-B14F-4D97-AF65-F5344CB8AC3E}">
        <p14:creationId xmlns:p14="http://schemas.microsoft.com/office/powerpoint/2010/main" val="4271826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a:xfrm>
            <a:off x="534389" y="135104"/>
            <a:ext cx="11222181" cy="1165059"/>
          </a:xfrm>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1300163"/>
            <a:ext cx="11222181" cy="5262081"/>
          </a:xfrm>
        </p:spPr>
        <p:txBody>
          <a:bodyPr>
            <a:noAutofit/>
          </a:bodyPr>
          <a:lstStyle/>
          <a:p>
            <a:pPr marL="0" indent="0">
              <a:spcAft>
                <a:spcPts val="600"/>
              </a:spcAft>
              <a:buNone/>
            </a:pPr>
            <a:r>
              <a:rPr lang="en-US" altLang="zh-TW" sz="3600" dirty="0"/>
              <a:t>1. </a:t>
            </a:r>
            <a:r>
              <a:rPr lang="zh-TW" altLang="en-US" sz="4000" dirty="0"/>
              <a:t>生成式</a:t>
            </a:r>
            <a:r>
              <a:rPr lang="en-US" sz="4000" dirty="0"/>
              <a:t>AI</a:t>
            </a:r>
            <a:r>
              <a:rPr lang="zh-TW" altLang="en-US" sz="4000" dirty="0"/>
              <a:t>的基本概念</a:t>
            </a:r>
            <a:endParaRPr lang="en-US" altLang="zh-TW" sz="4000" dirty="0"/>
          </a:p>
          <a:p>
            <a:pPr marL="0" indent="0">
              <a:spcAft>
                <a:spcPts val="600"/>
              </a:spcAft>
              <a:buNone/>
            </a:pPr>
            <a:r>
              <a:rPr lang="en-US" sz="3600" dirty="0"/>
              <a:t>     Basic Concepts of Generative AI</a:t>
            </a:r>
            <a:endParaRPr lang="zh-TW" altLang="en-US" sz="3600" dirty="0"/>
          </a:p>
          <a:p>
            <a:pPr marL="0" indent="0">
              <a:spcAft>
                <a:spcPts val="600"/>
              </a:spcAft>
              <a:buNone/>
            </a:pPr>
            <a:r>
              <a:rPr lang="en-US" altLang="zh-TW" sz="3600" dirty="0"/>
              <a:t>2. </a:t>
            </a:r>
            <a:r>
              <a:rPr lang="en-US" sz="4000" dirty="0" err="1"/>
              <a:t>ChatGPT</a:t>
            </a:r>
            <a:r>
              <a:rPr lang="zh-TW" altLang="en-US" sz="4000" dirty="0"/>
              <a:t>的基本原理和功能</a:t>
            </a:r>
            <a:endParaRPr lang="en-US" altLang="zh-TW" sz="4000" dirty="0"/>
          </a:p>
          <a:p>
            <a:pPr marL="0" indent="0">
              <a:spcAft>
                <a:spcPts val="600"/>
              </a:spcAft>
              <a:buNone/>
            </a:pPr>
            <a:r>
              <a:rPr lang="en-US" sz="3600" dirty="0"/>
              <a:t>     Basic Principles and Functions of </a:t>
            </a:r>
            <a:r>
              <a:rPr lang="en-US" sz="3600" dirty="0" err="1"/>
              <a:t>ChatGPT</a:t>
            </a:r>
            <a:endParaRPr lang="zh-TW" altLang="en-US" sz="3600" dirty="0"/>
          </a:p>
          <a:p>
            <a:pPr marL="0" indent="0">
              <a:spcAft>
                <a:spcPts val="600"/>
              </a:spcAft>
              <a:buNone/>
            </a:pPr>
            <a:r>
              <a:rPr lang="en-US" altLang="zh-TW" sz="3600" dirty="0"/>
              <a:t>3. </a:t>
            </a:r>
            <a:r>
              <a:rPr lang="zh-TW" altLang="en-US" sz="4000" dirty="0"/>
              <a:t>生成式</a:t>
            </a:r>
            <a:r>
              <a:rPr lang="en-US" sz="4000" dirty="0"/>
              <a:t>AI</a:t>
            </a:r>
            <a:r>
              <a:rPr lang="zh-TW" altLang="en-US" sz="4000" dirty="0"/>
              <a:t>在永續發展的應用</a:t>
            </a:r>
          </a:p>
          <a:p>
            <a:pPr marL="0" indent="0">
              <a:spcAft>
                <a:spcPts val="600"/>
              </a:spcAft>
              <a:buNone/>
            </a:pPr>
            <a:r>
              <a:rPr lang="en-US" sz="3600" dirty="0"/>
              <a:t>     Generative AI for ESG and Sustainable Development</a:t>
            </a:r>
          </a:p>
          <a:p>
            <a:pPr marL="0" indent="0">
              <a:spcAft>
                <a:spcPts val="600"/>
              </a:spcAft>
              <a:buNone/>
            </a:pPr>
            <a:r>
              <a:rPr lang="en-US" altLang="zh-TW" sz="3600" dirty="0"/>
              <a:t>4. </a:t>
            </a:r>
            <a:r>
              <a:rPr lang="en-US" sz="4000" dirty="0"/>
              <a:t>AI</a:t>
            </a:r>
            <a:r>
              <a:rPr lang="zh-TW" altLang="en-US" sz="4000" dirty="0"/>
              <a:t>在永續發展上的議題</a:t>
            </a:r>
            <a:endParaRPr lang="en-US" altLang="zh-TW" sz="4000" dirty="0"/>
          </a:p>
          <a:p>
            <a:pPr marL="0" indent="0">
              <a:spcAft>
                <a:spcPts val="600"/>
              </a:spcAft>
              <a:buNone/>
            </a:pPr>
            <a:r>
              <a:rPr lang="en-US" sz="3600" dirty="0"/>
              <a:t>     Issues of AI for Sustainable Development</a:t>
            </a:r>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5" name="Picture 4">
            <a:extLst>
              <a:ext uri="{FF2B5EF4-FFF2-40B4-BE49-F238E27FC236}">
                <a16:creationId xmlns:a16="http://schemas.microsoft.com/office/drawing/2014/main" id="{8BD682BC-32B4-00DE-A0F5-D825CEDEF5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D0045838-9B9B-15E2-700B-A106BB5D22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7" name="Picture 6">
            <a:extLst>
              <a:ext uri="{FF2B5EF4-FFF2-40B4-BE49-F238E27FC236}">
                <a16:creationId xmlns:a16="http://schemas.microsoft.com/office/drawing/2014/main" id="{DD3ED598-138C-42C7-70D7-0611B2A224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714" y="33215"/>
            <a:ext cx="935665" cy="842238"/>
          </a:xfrm>
          <a:prstGeom prst="rect">
            <a:avLst/>
          </a:prstGeom>
        </p:spPr>
      </p:pic>
      <p:pic>
        <p:nvPicPr>
          <p:cNvPr id="8" name="Picture 7">
            <a:extLst>
              <a:ext uri="{FF2B5EF4-FFF2-40B4-BE49-F238E27FC236}">
                <a16:creationId xmlns:a16="http://schemas.microsoft.com/office/drawing/2014/main" id="{DFB38169-3FFC-2C6A-46FC-0D0D3AF6B0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5985" y="59463"/>
            <a:ext cx="779477" cy="779477"/>
          </a:xfrm>
          <a:prstGeom prst="rect">
            <a:avLst/>
          </a:prstGeom>
        </p:spPr>
      </p:pic>
      <p:pic>
        <p:nvPicPr>
          <p:cNvPr id="9" name="Picture 8">
            <a:extLst>
              <a:ext uri="{FF2B5EF4-FFF2-40B4-BE49-F238E27FC236}">
                <a16:creationId xmlns:a16="http://schemas.microsoft.com/office/drawing/2014/main" id="{73C93430-17C0-025C-214C-A9E93F93BB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26979" y="1215440"/>
            <a:ext cx="964281" cy="964281"/>
          </a:xfrm>
          <a:prstGeom prst="rect">
            <a:avLst/>
          </a:prstGeom>
        </p:spPr>
      </p:pic>
    </p:spTree>
    <p:extLst>
      <p:ext uri="{BB962C8B-B14F-4D97-AF65-F5344CB8AC3E}">
        <p14:creationId xmlns:p14="http://schemas.microsoft.com/office/powerpoint/2010/main" val="3892540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lstStyle/>
          <a:p>
            <a:r>
              <a:rPr lang="en-US" sz="7200" dirty="0">
                <a:solidFill>
                  <a:srgbClr val="C00000"/>
                </a:solidFill>
              </a:rPr>
              <a:t>Definition </a:t>
            </a:r>
            <a:br>
              <a:rPr lang="en-US" sz="7200" dirty="0">
                <a:solidFill>
                  <a:srgbClr val="C00000"/>
                </a:solidFill>
              </a:rPr>
            </a:br>
            <a:r>
              <a:rPr lang="en-US" sz="7200" dirty="0">
                <a:solidFill>
                  <a:srgbClr val="C00000"/>
                </a:solidFill>
              </a:rPr>
              <a:t>of </a:t>
            </a:r>
            <a:br>
              <a:rPr lang="en-US" sz="7200" dirty="0">
                <a:solidFill>
                  <a:srgbClr val="C00000"/>
                </a:solidFill>
              </a:rPr>
            </a:br>
            <a:r>
              <a:rPr lang="en-US" sz="7200" dirty="0">
                <a:solidFill>
                  <a:srgbClr val="C00000"/>
                </a:solidFill>
              </a:rPr>
              <a:t>Artificial Intelligence (A.I.)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30</a:t>
            </a:fld>
            <a:endParaRPr lang="zh-TW" altLang="en-US"/>
          </a:p>
        </p:txBody>
      </p:sp>
    </p:spTree>
    <p:extLst>
      <p:ext uri="{BB962C8B-B14F-4D97-AF65-F5344CB8AC3E}">
        <p14:creationId xmlns:p14="http://schemas.microsoft.com/office/powerpoint/2010/main" val="25648210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normAutofit fontScale="90000"/>
          </a:bodyPr>
          <a:lstStyle/>
          <a:p>
            <a:r>
              <a:rPr lang="en-US" sz="6000" dirty="0">
                <a:solidFill>
                  <a:srgbClr val="FF0000"/>
                </a:solidFill>
              </a:rPr>
              <a:t>Artificial Intelligence </a:t>
            </a:r>
            <a:br>
              <a:rPr lang="en-US" sz="6000" dirty="0"/>
            </a:br>
            <a:br>
              <a:rPr lang="en-US" b="1" dirty="0"/>
            </a:br>
            <a:r>
              <a:rPr lang="en-US" b="1" dirty="0"/>
              <a:t>“… </a:t>
            </a:r>
            <a:r>
              <a:rPr lang="en-US" b="1" dirty="0">
                <a:solidFill>
                  <a:srgbClr val="FF0000"/>
                </a:solidFill>
              </a:rPr>
              <a:t>the </a:t>
            </a:r>
            <a:r>
              <a:rPr lang="en-US" sz="6000" dirty="0">
                <a:solidFill>
                  <a:srgbClr val="FF0000"/>
                </a:solidFill>
              </a:rPr>
              <a:t>science</a:t>
            </a:r>
            <a:r>
              <a:rPr lang="en-US" b="1" dirty="0">
                <a:solidFill>
                  <a:srgbClr val="FF0000"/>
                </a:solidFill>
              </a:rPr>
              <a:t> and </a:t>
            </a:r>
            <a:br>
              <a:rPr lang="en-US" b="1" dirty="0">
                <a:solidFill>
                  <a:srgbClr val="FF0000"/>
                </a:solidFill>
              </a:rPr>
            </a:br>
            <a:r>
              <a:rPr lang="en-US" sz="6000" dirty="0">
                <a:solidFill>
                  <a:srgbClr val="FF0000"/>
                </a:solidFill>
              </a:rPr>
              <a:t>engineering</a:t>
            </a:r>
            <a:r>
              <a:rPr lang="en-US" b="1" dirty="0">
                <a:solidFill>
                  <a:srgbClr val="FF0000"/>
                </a:solidFill>
              </a:rPr>
              <a:t> </a:t>
            </a:r>
            <a:br>
              <a:rPr lang="en-US" b="1" dirty="0">
                <a:solidFill>
                  <a:srgbClr val="FF0000"/>
                </a:solidFill>
              </a:rPr>
            </a:br>
            <a:r>
              <a:rPr lang="en-US" b="1" dirty="0">
                <a:solidFill>
                  <a:srgbClr val="FF0000"/>
                </a:solidFill>
              </a:rPr>
              <a:t>of </a:t>
            </a:r>
            <a:br>
              <a:rPr lang="en-US" b="1" dirty="0">
                <a:solidFill>
                  <a:srgbClr val="FF0000"/>
                </a:solidFill>
              </a:rPr>
            </a:br>
            <a:r>
              <a:rPr lang="en-US" b="1" dirty="0">
                <a:solidFill>
                  <a:srgbClr val="FF0000"/>
                </a:solidFill>
              </a:rPr>
              <a:t>making </a:t>
            </a:r>
            <a:br>
              <a:rPr lang="en-US" b="1" dirty="0">
                <a:solidFill>
                  <a:srgbClr val="FF0000"/>
                </a:solidFill>
              </a:rPr>
            </a:br>
            <a:r>
              <a:rPr lang="en-US" sz="6000" dirty="0">
                <a:solidFill>
                  <a:srgbClr val="FF0000"/>
                </a:solidFill>
              </a:rPr>
              <a:t>intelligent</a:t>
            </a:r>
            <a:r>
              <a:rPr lang="en-US" b="1" dirty="0">
                <a:solidFill>
                  <a:srgbClr val="FF0000"/>
                </a:solidFill>
              </a:rPr>
              <a:t> </a:t>
            </a:r>
            <a:r>
              <a:rPr lang="en-US" sz="6000" dirty="0">
                <a:solidFill>
                  <a:srgbClr val="FF0000"/>
                </a:solidFill>
              </a:rPr>
              <a:t>machines</a:t>
            </a:r>
            <a:r>
              <a:rPr lang="en-US" b="1" dirty="0"/>
              <a:t>” </a:t>
            </a:r>
            <a:br>
              <a:rPr lang="en-US" b="1" dirty="0"/>
            </a:br>
            <a:r>
              <a:rPr lang="en-US" sz="3600" dirty="0"/>
              <a:t>(John McCarthy, 1955)</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31</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7452731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technology that </a:t>
            </a:r>
            <a:br>
              <a:rPr lang="en-US" sz="7200" dirty="0">
                <a:solidFill>
                  <a:srgbClr val="FF0000"/>
                </a:solidFill>
              </a:rPr>
            </a:br>
            <a:r>
              <a:rPr lang="en-US" sz="7200" dirty="0">
                <a:solidFill>
                  <a:srgbClr val="FF0000"/>
                </a:solidFill>
              </a:rPr>
              <a:t>thinks and acts </a:t>
            </a:r>
            <a:br>
              <a:rPr lang="en-US" sz="7200" dirty="0">
                <a:solidFill>
                  <a:srgbClr val="FF0000"/>
                </a:solidFill>
              </a:rPr>
            </a:br>
            <a:r>
              <a:rPr lang="en-US" sz="7200" dirty="0">
                <a:solidFill>
                  <a:srgbClr val="FF0000"/>
                </a:solidFill>
              </a:rPr>
              <a:t>like humans</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32</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20525641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fontScale="90000"/>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intelligence</a:t>
            </a:r>
            <a:r>
              <a:rPr lang="en-US" sz="7200" dirty="0"/>
              <a:t> exhibited by </a:t>
            </a:r>
            <a:r>
              <a:rPr lang="en-US" sz="7200" dirty="0">
                <a:solidFill>
                  <a:srgbClr val="FF0000"/>
                </a:solidFill>
              </a:rPr>
              <a:t>machines</a:t>
            </a:r>
            <a:r>
              <a:rPr lang="en-US" sz="7200" dirty="0"/>
              <a:t> or </a:t>
            </a:r>
            <a:r>
              <a:rPr lang="en-US" sz="7200" dirty="0">
                <a:solidFill>
                  <a:srgbClr val="FF0000"/>
                </a:solidFill>
              </a:rPr>
              <a:t>software</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33</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19005967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116633"/>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34</a:t>
            </a:fld>
            <a:endParaRPr lang="zh-TW" altLang="en-US"/>
          </a:p>
        </p:txBody>
      </p:sp>
      <p:graphicFrame>
        <p:nvGraphicFramePr>
          <p:cNvPr id="7" name="Table 6"/>
          <p:cNvGraphicFramePr>
            <a:graphicFrameLocks noGrp="1"/>
          </p:cNvGraphicFramePr>
          <p:nvPr/>
        </p:nvGraphicFramePr>
        <p:xfrm>
          <a:off x="1793972" y="1063472"/>
          <a:ext cx="8603148" cy="5389864"/>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Thinking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Thinking</a:t>
                      </a:r>
                      <a:r>
                        <a:rPr lang="en-US" sz="3600" b="1" baseline="0" dirty="0">
                          <a:solidFill>
                            <a:schemeClr val="accent1"/>
                          </a:solidFill>
                        </a:rPr>
                        <a:t> Rationally</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Acting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Acting Rationally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2264BB9-0532-2E4A-BB32-E00C293A33F5}"/>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10375532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44625"/>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35</a:t>
            </a:fld>
            <a:endParaRPr lang="zh-TW" altLang="en-US"/>
          </a:p>
        </p:txBody>
      </p:sp>
      <p:graphicFrame>
        <p:nvGraphicFramePr>
          <p:cNvPr id="7" name="Table 6"/>
          <p:cNvGraphicFramePr>
            <a:graphicFrameLocks noGrp="1"/>
          </p:cNvGraphicFramePr>
          <p:nvPr/>
        </p:nvGraphicFramePr>
        <p:xfrm>
          <a:off x="1793972" y="980728"/>
          <a:ext cx="8603148" cy="5498122"/>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1"/>
                          </a:solidFill>
                        </a:rPr>
                        <a:t>Thinking Humanly: The Cognitive</a:t>
                      </a:r>
                      <a:r>
                        <a:rPr lang="en-US" sz="3600" b="1" baseline="0" dirty="0">
                          <a:solidFill>
                            <a:schemeClr val="accent1"/>
                          </a:solidFill>
                        </a:rPr>
                        <a:t> Modeling Approach</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3. </a:t>
                      </a:r>
                    </a:p>
                    <a:p>
                      <a:pPr algn="ctr"/>
                      <a:r>
                        <a:rPr lang="en-US" sz="3600" b="1" dirty="0">
                          <a:solidFill>
                            <a:schemeClr val="accent1"/>
                          </a:solidFill>
                        </a:rPr>
                        <a:t>Thinking</a:t>
                      </a:r>
                      <a:r>
                        <a:rPr lang="en-US" sz="3600" b="1" baseline="0" dirty="0">
                          <a:solidFill>
                            <a:schemeClr val="accent1"/>
                          </a:solidFill>
                        </a:rPr>
                        <a:t> Rationally:</a:t>
                      </a:r>
                      <a:br>
                        <a:rPr lang="en-US" sz="3600" b="1" baseline="0" dirty="0">
                          <a:solidFill>
                            <a:schemeClr val="accent1"/>
                          </a:solidFill>
                        </a:rPr>
                      </a:br>
                      <a:r>
                        <a:rPr lang="en-US" sz="3200" b="1" baseline="0" dirty="0">
                          <a:solidFill>
                            <a:schemeClr val="accent1"/>
                          </a:solidFill>
                        </a:rPr>
                        <a:t>The “Laws of Thought” Approach</a:t>
                      </a:r>
                    </a:p>
                    <a:p>
                      <a:pPr algn="ct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1.</a:t>
                      </a:r>
                    </a:p>
                    <a:p>
                      <a:pPr algn="ctr"/>
                      <a:r>
                        <a:rPr lang="en-US" sz="3600" b="1" dirty="0">
                          <a:solidFill>
                            <a:schemeClr val="accent1"/>
                          </a:solidFill>
                        </a:rPr>
                        <a:t>Acting Humanly: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rPr>
                        <a:t>The Turing Test Approach </a:t>
                      </a:r>
                      <a:r>
                        <a:rPr lang="en-US" sz="1200" b="1" dirty="0">
                          <a:solidFill>
                            <a:schemeClr val="accent1"/>
                          </a:solidFill>
                        </a:rPr>
                        <a:t>(1950)</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4. </a:t>
                      </a:r>
                    </a:p>
                    <a:p>
                      <a:pPr algn="ctr"/>
                      <a:r>
                        <a:rPr lang="en-US" sz="3600" b="1" dirty="0">
                          <a:solidFill>
                            <a:schemeClr val="accent1"/>
                          </a:solidFill>
                        </a:rPr>
                        <a:t>Acting Rationally:</a:t>
                      </a:r>
                      <a:br>
                        <a:rPr lang="en-US" sz="3600" b="1" dirty="0">
                          <a:solidFill>
                            <a:schemeClr val="accent1"/>
                          </a:solidFill>
                        </a:rPr>
                      </a:br>
                      <a:r>
                        <a:rPr lang="en-US" sz="3600" b="1" dirty="0">
                          <a:solidFill>
                            <a:schemeClr val="accent1"/>
                          </a:solidFill>
                        </a:rPr>
                        <a:t>The Rational Agent Approach</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F2DE54B-427E-284E-9D0E-42B3D473DF08}"/>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29092600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44380" y="2132856"/>
            <a:ext cx="10373194" cy="4176464"/>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36</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6992433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755373" y="1412776"/>
            <a:ext cx="10634869" cy="4713388"/>
          </a:xfrm>
        </p:spPr>
        <p:txBody>
          <a:bodyPr>
            <a:normAutofit/>
          </a:bodyPr>
          <a:lstStyle/>
          <a:p>
            <a:r>
              <a:rPr lang="en-US" dirty="0"/>
              <a:t>Alan Turing rejected the question “Can machines think?” and replaced it with a behavioral test. </a:t>
            </a:r>
          </a:p>
          <a:p>
            <a:pPr lvl="1"/>
            <a:r>
              <a:rPr lang="en-US" sz="3200" dirty="0"/>
              <a:t>Alan Turing anticipated many objections to the possibility of thinking machines. </a:t>
            </a:r>
          </a:p>
          <a:p>
            <a:r>
              <a:rPr lang="en-US" dirty="0"/>
              <a:t>Concentrate on their systems’ performance on practical tasks</a:t>
            </a:r>
          </a:p>
          <a:p>
            <a:pPr lvl="1"/>
            <a:r>
              <a:rPr lang="en-US" sz="3200" dirty="0"/>
              <a:t>rather than the ability to imitate humans.</a:t>
            </a:r>
          </a:p>
          <a:p>
            <a:r>
              <a:rPr lang="en-US" dirty="0"/>
              <a:t>Consciousness remains a mystery.</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37</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Can machines think?</a:t>
            </a:r>
          </a:p>
        </p:txBody>
      </p:sp>
    </p:spTree>
    <p:extLst>
      <p:ext uri="{BB962C8B-B14F-4D97-AF65-F5344CB8AC3E}">
        <p14:creationId xmlns:p14="http://schemas.microsoft.com/office/powerpoint/2010/main" val="3932903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a:xfrm>
            <a:off x="534389" y="135104"/>
            <a:ext cx="11222181" cy="1165059"/>
          </a:xfrm>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1300163"/>
            <a:ext cx="11222181" cy="5262081"/>
          </a:xfrm>
        </p:spPr>
        <p:txBody>
          <a:bodyPr>
            <a:noAutofit/>
          </a:bodyPr>
          <a:lstStyle/>
          <a:p>
            <a:pPr marL="0" indent="0">
              <a:spcAft>
                <a:spcPts val="600"/>
              </a:spcAft>
              <a:buNone/>
            </a:pPr>
            <a:r>
              <a:rPr lang="en-US" altLang="zh-TW" sz="3600" dirty="0"/>
              <a:t>1. </a:t>
            </a:r>
            <a:r>
              <a:rPr lang="zh-TW" altLang="en-US" sz="4000" dirty="0"/>
              <a:t>生成式</a:t>
            </a:r>
            <a:r>
              <a:rPr lang="en-US" sz="4000" dirty="0"/>
              <a:t>AI</a:t>
            </a:r>
            <a:r>
              <a:rPr lang="zh-TW" altLang="en-US" sz="4000" dirty="0"/>
              <a:t>的基本概念</a:t>
            </a:r>
            <a:endParaRPr lang="en-US" altLang="zh-TW" sz="4000" dirty="0"/>
          </a:p>
          <a:p>
            <a:pPr marL="0" indent="0">
              <a:spcAft>
                <a:spcPts val="600"/>
              </a:spcAft>
              <a:buNone/>
            </a:pPr>
            <a:r>
              <a:rPr lang="en-US" sz="3600" dirty="0"/>
              <a:t>     Basic Concepts of Generative AI</a:t>
            </a:r>
            <a:endParaRPr lang="zh-TW" altLang="en-US" sz="3600" dirty="0"/>
          </a:p>
          <a:p>
            <a:pPr marL="0" indent="0">
              <a:spcAft>
                <a:spcPts val="600"/>
              </a:spcAft>
              <a:buNone/>
            </a:pPr>
            <a:r>
              <a:rPr lang="en-US" altLang="zh-TW" sz="3600" dirty="0">
                <a:solidFill>
                  <a:srgbClr val="C00000"/>
                </a:solidFill>
              </a:rPr>
              <a:t>2. </a:t>
            </a:r>
            <a:r>
              <a:rPr lang="en-US" sz="4000" dirty="0" err="1">
                <a:solidFill>
                  <a:srgbClr val="C00000"/>
                </a:solidFill>
              </a:rPr>
              <a:t>ChatGPT</a:t>
            </a:r>
            <a:r>
              <a:rPr lang="zh-TW" altLang="en-US" sz="4000" dirty="0">
                <a:solidFill>
                  <a:srgbClr val="C00000"/>
                </a:solidFill>
              </a:rPr>
              <a:t>的基本原理和功能</a:t>
            </a:r>
            <a:endParaRPr lang="en-US" altLang="zh-TW" sz="4000" dirty="0">
              <a:solidFill>
                <a:srgbClr val="C00000"/>
              </a:solidFill>
            </a:endParaRPr>
          </a:p>
          <a:p>
            <a:pPr marL="0" indent="0">
              <a:spcAft>
                <a:spcPts val="600"/>
              </a:spcAft>
              <a:buNone/>
            </a:pPr>
            <a:r>
              <a:rPr lang="en-US" sz="3600" dirty="0">
                <a:solidFill>
                  <a:srgbClr val="C00000"/>
                </a:solidFill>
              </a:rPr>
              <a:t>     Basic Principles and Functions of </a:t>
            </a:r>
            <a:r>
              <a:rPr lang="en-US" sz="3600" dirty="0" err="1">
                <a:solidFill>
                  <a:srgbClr val="C00000"/>
                </a:solidFill>
              </a:rPr>
              <a:t>ChatGPT</a:t>
            </a:r>
            <a:endParaRPr lang="zh-TW" altLang="en-US" sz="3600" dirty="0">
              <a:solidFill>
                <a:srgbClr val="C00000"/>
              </a:solidFill>
            </a:endParaRPr>
          </a:p>
          <a:p>
            <a:pPr marL="0" indent="0">
              <a:spcAft>
                <a:spcPts val="600"/>
              </a:spcAft>
              <a:buNone/>
            </a:pPr>
            <a:r>
              <a:rPr lang="en-US" altLang="zh-TW" sz="3600" dirty="0"/>
              <a:t>3. </a:t>
            </a:r>
            <a:r>
              <a:rPr lang="zh-TW" altLang="en-US" sz="4000" dirty="0"/>
              <a:t>生成式</a:t>
            </a:r>
            <a:r>
              <a:rPr lang="en-US" sz="4000" dirty="0"/>
              <a:t>AI</a:t>
            </a:r>
            <a:r>
              <a:rPr lang="zh-TW" altLang="en-US" sz="4000" dirty="0"/>
              <a:t>在永續發展的應用</a:t>
            </a:r>
          </a:p>
          <a:p>
            <a:pPr marL="0" indent="0">
              <a:spcAft>
                <a:spcPts val="600"/>
              </a:spcAft>
              <a:buNone/>
            </a:pPr>
            <a:r>
              <a:rPr lang="en-US" sz="3600" dirty="0"/>
              <a:t>     Generative AI for ESG and Sustainable Development</a:t>
            </a:r>
          </a:p>
          <a:p>
            <a:pPr marL="0" indent="0">
              <a:spcAft>
                <a:spcPts val="600"/>
              </a:spcAft>
              <a:buNone/>
            </a:pPr>
            <a:r>
              <a:rPr lang="en-US" altLang="zh-TW" sz="3600" dirty="0"/>
              <a:t>4. </a:t>
            </a:r>
            <a:r>
              <a:rPr lang="en-US" sz="4000" dirty="0"/>
              <a:t>AI</a:t>
            </a:r>
            <a:r>
              <a:rPr lang="zh-TW" altLang="en-US" sz="4000" dirty="0"/>
              <a:t>在永續發展上的議題</a:t>
            </a:r>
            <a:endParaRPr lang="en-US" altLang="zh-TW" sz="4000" dirty="0"/>
          </a:p>
          <a:p>
            <a:pPr marL="0" indent="0">
              <a:spcAft>
                <a:spcPts val="600"/>
              </a:spcAft>
              <a:buNone/>
            </a:pPr>
            <a:r>
              <a:rPr lang="en-US" sz="3600" dirty="0"/>
              <a:t>     Issues of AI for Sustainable Development</a:t>
            </a:r>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38</a:t>
            </a:fld>
            <a:endParaRPr lang="en-US"/>
          </a:p>
        </p:txBody>
      </p:sp>
      <p:pic>
        <p:nvPicPr>
          <p:cNvPr id="5" name="Picture 4">
            <a:extLst>
              <a:ext uri="{FF2B5EF4-FFF2-40B4-BE49-F238E27FC236}">
                <a16:creationId xmlns:a16="http://schemas.microsoft.com/office/drawing/2014/main" id="{8BD682BC-32B4-00DE-A0F5-D825CEDEF5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D0045838-9B9B-15E2-700B-A106BB5D22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7" name="Picture 6">
            <a:extLst>
              <a:ext uri="{FF2B5EF4-FFF2-40B4-BE49-F238E27FC236}">
                <a16:creationId xmlns:a16="http://schemas.microsoft.com/office/drawing/2014/main" id="{DD3ED598-138C-42C7-70D7-0611B2A224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714" y="33215"/>
            <a:ext cx="935665" cy="842238"/>
          </a:xfrm>
          <a:prstGeom prst="rect">
            <a:avLst/>
          </a:prstGeom>
        </p:spPr>
      </p:pic>
      <p:pic>
        <p:nvPicPr>
          <p:cNvPr id="8" name="Picture 7">
            <a:extLst>
              <a:ext uri="{FF2B5EF4-FFF2-40B4-BE49-F238E27FC236}">
                <a16:creationId xmlns:a16="http://schemas.microsoft.com/office/drawing/2014/main" id="{DFB38169-3FFC-2C6A-46FC-0D0D3AF6B0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5985" y="59463"/>
            <a:ext cx="779477" cy="779477"/>
          </a:xfrm>
          <a:prstGeom prst="rect">
            <a:avLst/>
          </a:prstGeom>
        </p:spPr>
      </p:pic>
      <p:pic>
        <p:nvPicPr>
          <p:cNvPr id="9" name="Picture 8">
            <a:extLst>
              <a:ext uri="{FF2B5EF4-FFF2-40B4-BE49-F238E27FC236}">
                <a16:creationId xmlns:a16="http://schemas.microsoft.com/office/drawing/2014/main" id="{73C93430-17C0-025C-214C-A9E93F93BB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26979" y="1215440"/>
            <a:ext cx="964281" cy="964281"/>
          </a:xfrm>
          <a:prstGeom prst="rect">
            <a:avLst/>
          </a:prstGeom>
        </p:spPr>
      </p:pic>
    </p:spTree>
    <p:extLst>
      <p:ext uri="{BB962C8B-B14F-4D97-AF65-F5344CB8AC3E}">
        <p14:creationId xmlns:p14="http://schemas.microsoft.com/office/powerpoint/2010/main" val="1155877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12000" dirty="0" err="1">
                <a:solidFill>
                  <a:srgbClr val="C00000"/>
                </a:solidFill>
              </a:rPr>
              <a:t>ChatGPT</a:t>
            </a:r>
            <a:br>
              <a:rPr lang="en-US" altLang="zh-TW" sz="12000" dirty="0">
                <a:solidFill>
                  <a:srgbClr val="C00000"/>
                </a:solidFill>
              </a:rPr>
            </a:br>
            <a:r>
              <a:rPr lang="en-US" altLang="zh-TW" sz="8000" dirty="0">
                <a:solidFill>
                  <a:srgbClr val="C00000"/>
                </a:solidFill>
              </a:rPr>
              <a:t>Large Language Models (LLM)</a:t>
            </a:r>
            <a:br>
              <a:rPr lang="en-US" altLang="zh-TW" sz="8000" dirty="0">
                <a:solidFill>
                  <a:srgbClr val="C00000"/>
                </a:solidFill>
              </a:rPr>
            </a:br>
            <a:r>
              <a:rPr lang="en-US" altLang="zh-TW" sz="8000" dirty="0">
                <a:solidFill>
                  <a:srgbClr val="C00000"/>
                </a:solidFill>
              </a:rPr>
              <a:t>Foundation Models </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39</a:t>
            </a:fld>
            <a:endParaRPr lang="zh-TW" altLang="en-US"/>
          </a:p>
        </p:txBody>
      </p:sp>
    </p:spTree>
    <p:extLst>
      <p:ext uri="{BB962C8B-B14F-4D97-AF65-F5344CB8AC3E}">
        <p14:creationId xmlns:p14="http://schemas.microsoft.com/office/powerpoint/2010/main" val="14251311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46BC2-E24A-CD04-2250-11453D30B06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5" name="Picture 4">
            <a:extLst>
              <a:ext uri="{FF2B5EF4-FFF2-40B4-BE49-F238E27FC236}">
                <a16:creationId xmlns:a16="http://schemas.microsoft.com/office/drawing/2014/main" id="{1C04B752-E7BA-69F4-921E-8D1764013D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549" t="9819" r="10744" b="11595"/>
          <a:stretch/>
        </p:blipFill>
        <p:spPr>
          <a:xfrm>
            <a:off x="7845552" y="2478290"/>
            <a:ext cx="4059935" cy="3654546"/>
          </a:xfrm>
          <a:prstGeom prst="rect">
            <a:avLst/>
          </a:prstGeom>
        </p:spPr>
      </p:pic>
      <p:pic>
        <p:nvPicPr>
          <p:cNvPr id="6" name="Picture 5">
            <a:extLst>
              <a:ext uri="{FF2B5EF4-FFF2-40B4-BE49-F238E27FC236}">
                <a16:creationId xmlns:a16="http://schemas.microsoft.com/office/drawing/2014/main" id="{28CA4EE1-5F5E-941D-7BAB-52559D2E3183}"/>
              </a:ext>
            </a:extLst>
          </p:cNvPr>
          <p:cNvPicPr>
            <a:picLocks noChangeAspect="1"/>
          </p:cNvPicPr>
          <p:nvPr/>
        </p:nvPicPr>
        <p:blipFill>
          <a:blip r:embed="rId3"/>
          <a:stretch>
            <a:fillRect/>
          </a:stretch>
        </p:blipFill>
        <p:spPr>
          <a:xfrm>
            <a:off x="4374653" y="2478290"/>
            <a:ext cx="3442693" cy="3442693"/>
          </a:xfrm>
          <a:prstGeom prst="rect">
            <a:avLst/>
          </a:prstGeom>
        </p:spPr>
      </p:pic>
      <p:pic>
        <p:nvPicPr>
          <p:cNvPr id="7" name="Picture 6">
            <a:extLst>
              <a:ext uri="{FF2B5EF4-FFF2-40B4-BE49-F238E27FC236}">
                <a16:creationId xmlns:a16="http://schemas.microsoft.com/office/drawing/2014/main" id="{AA3646BA-A6FF-D8CB-4E02-BD8C12B5C8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521" y="2628923"/>
            <a:ext cx="3765143" cy="2429126"/>
          </a:xfrm>
          <a:prstGeom prst="rect">
            <a:avLst/>
          </a:prstGeom>
        </p:spPr>
      </p:pic>
      <p:pic>
        <p:nvPicPr>
          <p:cNvPr id="8" name="Picture 7">
            <a:extLst>
              <a:ext uri="{FF2B5EF4-FFF2-40B4-BE49-F238E27FC236}">
                <a16:creationId xmlns:a16="http://schemas.microsoft.com/office/drawing/2014/main" id="{4967D6C8-3931-4B94-E2F8-F3DF6FD24A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217" y="5243441"/>
            <a:ext cx="3423728" cy="834531"/>
          </a:xfrm>
          <a:prstGeom prst="rect">
            <a:avLst/>
          </a:prstGeom>
        </p:spPr>
      </p:pic>
      <p:sp>
        <p:nvSpPr>
          <p:cNvPr id="9" name="TextBox 8">
            <a:extLst>
              <a:ext uri="{FF2B5EF4-FFF2-40B4-BE49-F238E27FC236}">
                <a16:creationId xmlns:a16="http://schemas.microsoft.com/office/drawing/2014/main" id="{9F1B21F2-21EF-A00B-E060-19D62D3F930C}"/>
              </a:ext>
            </a:extLst>
          </p:cNvPr>
          <p:cNvSpPr txBox="1"/>
          <p:nvPr/>
        </p:nvSpPr>
        <p:spPr>
          <a:xfrm>
            <a:off x="1600199" y="63604"/>
            <a:ext cx="9332259" cy="1938992"/>
          </a:xfrm>
          <a:prstGeom prst="rect">
            <a:avLst/>
          </a:prstGeom>
          <a:noFill/>
        </p:spPr>
        <p:txBody>
          <a:bodyPr wrap="square">
            <a:spAutoFit/>
          </a:bodyPr>
          <a:lstStyle/>
          <a:p>
            <a:pPr algn="ctr"/>
            <a:r>
              <a:rPr lang="en-US" sz="6000" b="1" dirty="0">
                <a:solidFill>
                  <a:schemeClr val="accent1"/>
                </a:solidFill>
                <a:latin typeface="Calibri" panose="020F0502020204030204" pitchFamily="34" charset="0"/>
                <a:ea typeface="HEITI TC MEDIUM" pitchFamily="2" charset="-128"/>
                <a:cs typeface="Calibri" panose="020F0502020204030204" pitchFamily="34" charset="0"/>
              </a:rPr>
              <a:t>2023 NTPU </a:t>
            </a:r>
            <a:r>
              <a:rPr lang="zh-TW" altLang="en-US" sz="6000" b="1" dirty="0">
                <a:solidFill>
                  <a:schemeClr val="accent1"/>
                </a:solidFill>
                <a:latin typeface="Calibri" panose="020F0502020204030204" pitchFamily="34" charset="0"/>
                <a:ea typeface="HEITI TC MEDIUM" pitchFamily="2" charset="-128"/>
                <a:cs typeface="Calibri" panose="020F0502020204030204" pitchFamily="34" charset="0"/>
              </a:rPr>
              <a:t>永續月 </a:t>
            </a:r>
            <a:br>
              <a:rPr lang="en-US" altLang="zh-TW" sz="6000" b="1" dirty="0">
                <a:solidFill>
                  <a:schemeClr val="accent1"/>
                </a:solidFill>
                <a:latin typeface="Calibri" panose="020F0502020204030204" pitchFamily="34" charset="0"/>
                <a:ea typeface="HEITI TC MEDIUM" pitchFamily="2" charset="-128"/>
                <a:cs typeface="Calibri" panose="020F0502020204030204" pitchFamily="34" charset="0"/>
              </a:rPr>
            </a:br>
            <a:r>
              <a:rPr lang="en-US" altLang="zh-TW" sz="6000" b="1" dirty="0">
                <a:solidFill>
                  <a:schemeClr val="accent1"/>
                </a:solidFill>
                <a:latin typeface="Calibri" panose="020F0502020204030204" pitchFamily="34" charset="0"/>
                <a:ea typeface="HEITI TC MEDIUM" pitchFamily="2" charset="-128"/>
                <a:cs typeface="Calibri" panose="020F0502020204030204" pitchFamily="34" charset="0"/>
              </a:rPr>
              <a:t>【</a:t>
            </a:r>
            <a:r>
              <a:rPr lang="en-US" sz="6000" b="1" dirty="0">
                <a:solidFill>
                  <a:schemeClr val="accent1"/>
                </a:solidFill>
                <a:latin typeface="Calibri" panose="020F0502020204030204" pitchFamily="34" charset="0"/>
                <a:ea typeface="HEITI TC MEDIUM" pitchFamily="2" charset="-128"/>
                <a:cs typeface="Calibri" panose="020F0502020204030204" pitchFamily="34" charset="0"/>
              </a:rPr>
              <a:t>SDGS</a:t>
            </a:r>
            <a:r>
              <a:rPr lang="zh-TW" altLang="en-US" sz="6000" b="1" dirty="0">
                <a:solidFill>
                  <a:schemeClr val="accent1"/>
                </a:solidFill>
                <a:latin typeface="Calibri" panose="020F0502020204030204" pitchFamily="34" charset="0"/>
                <a:ea typeface="HEITI TC MEDIUM" pitchFamily="2" charset="-128"/>
                <a:cs typeface="Calibri" panose="020F0502020204030204" pitchFamily="34" charset="0"/>
              </a:rPr>
              <a:t>永續沙龍</a:t>
            </a:r>
            <a:r>
              <a:rPr lang="en-US" altLang="zh-TW" sz="6000" b="1" dirty="0">
                <a:solidFill>
                  <a:schemeClr val="accent1"/>
                </a:solidFill>
                <a:latin typeface="Calibri" panose="020F0502020204030204" pitchFamily="34" charset="0"/>
                <a:ea typeface="HEITI TC MEDIUM" pitchFamily="2" charset="-128"/>
                <a:cs typeface="Calibri" panose="020F0502020204030204" pitchFamily="34" charset="0"/>
              </a:rPr>
              <a:t>】</a:t>
            </a:r>
            <a:endParaRPr lang="en-US" sz="6000" b="1" dirty="0">
              <a:solidFill>
                <a:schemeClr val="accent1"/>
              </a:solidFill>
              <a:latin typeface="Calibri" panose="020F0502020204030204" pitchFamily="34" charset="0"/>
              <a:ea typeface="HEITI TC MEDIUM" pitchFamily="2" charset="-128"/>
              <a:cs typeface="Calibri" panose="020F0502020204030204" pitchFamily="34" charset="0"/>
            </a:endParaRPr>
          </a:p>
        </p:txBody>
      </p:sp>
      <p:pic>
        <p:nvPicPr>
          <p:cNvPr id="10" name="Picture 9">
            <a:extLst>
              <a:ext uri="{FF2B5EF4-FFF2-40B4-BE49-F238E27FC236}">
                <a16:creationId xmlns:a16="http://schemas.microsoft.com/office/drawing/2014/main" id="{D31E3803-E441-79D5-C89A-69DBFFC10F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26979" y="1215440"/>
            <a:ext cx="964281" cy="964281"/>
          </a:xfrm>
          <a:prstGeom prst="rect">
            <a:avLst/>
          </a:prstGeom>
        </p:spPr>
      </p:pic>
    </p:spTree>
    <p:extLst>
      <p:ext uri="{BB962C8B-B14F-4D97-AF65-F5344CB8AC3E}">
        <p14:creationId xmlns:p14="http://schemas.microsoft.com/office/powerpoint/2010/main" val="4136524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lifearchitect.ai</a:t>
            </a:r>
            <a:r>
              <a:rPr lang="en-US" sz="1000" dirty="0">
                <a:solidFill>
                  <a:schemeClr val="bg1">
                    <a:lumMod val="75000"/>
                  </a:schemeClr>
                </a:solidFill>
              </a:rPr>
              <a:t>/models/</a:t>
            </a:r>
          </a:p>
        </p:txBody>
      </p:sp>
      <p:pic>
        <p:nvPicPr>
          <p:cNvPr id="6" name="Picture 5">
            <a:extLst>
              <a:ext uri="{FF2B5EF4-FFF2-40B4-BE49-F238E27FC236}">
                <a16:creationId xmlns:a16="http://schemas.microsoft.com/office/drawing/2014/main" id="{D9CBB656-7B06-F68A-998D-5802D79C7C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347" b="9718"/>
          <a:stretch/>
        </p:blipFill>
        <p:spPr>
          <a:xfrm>
            <a:off x="275399" y="1528127"/>
            <a:ext cx="11641202" cy="4644967"/>
          </a:xfrm>
          <a:prstGeom prst="rect">
            <a:avLst/>
          </a:prstGeom>
        </p:spPr>
      </p:pic>
      <p:sp>
        <p:nvSpPr>
          <p:cNvPr id="10" name="Title 1">
            <a:extLst>
              <a:ext uri="{FF2B5EF4-FFF2-40B4-BE49-F238E27FC236}">
                <a16:creationId xmlns:a16="http://schemas.microsoft.com/office/drawing/2014/main" id="{F1B72588-E77C-C70F-2DEA-C1149DB272AA}"/>
              </a:ext>
            </a:extLst>
          </p:cNvPr>
          <p:cNvSpPr>
            <a:spLocks noGrp="1"/>
          </p:cNvSpPr>
          <p:nvPr>
            <p:ph type="title"/>
          </p:nvPr>
        </p:nvSpPr>
        <p:spPr>
          <a:xfrm>
            <a:off x="534389" y="1755"/>
            <a:ext cx="11222181" cy="1259009"/>
          </a:xfrm>
        </p:spPr>
        <p:txBody>
          <a:bodyPr>
            <a:normAutofit fontScale="90000"/>
          </a:bodyPr>
          <a:lstStyle/>
          <a:p>
            <a:r>
              <a:rPr lang="en-US" dirty="0"/>
              <a:t>Large Language Models (LLM) </a:t>
            </a:r>
            <a:br>
              <a:rPr lang="en-US" dirty="0"/>
            </a:br>
            <a:r>
              <a:rPr lang="en-US" sz="3600" dirty="0"/>
              <a:t>(GPT-3, </a:t>
            </a:r>
            <a:r>
              <a:rPr lang="en-US" sz="3600" dirty="0" err="1"/>
              <a:t>ChatGPT</a:t>
            </a:r>
            <a:r>
              <a:rPr lang="en-US" sz="3600" dirty="0"/>
              <a:t>, </a:t>
            </a:r>
            <a:r>
              <a:rPr lang="en-US" sz="3600" dirty="0" err="1"/>
              <a:t>PaLM</a:t>
            </a:r>
            <a:r>
              <a:rPr lang="en-US" sz="3600" dirty="0"/>
              <a:t>, BLOOM, OPT-175B, </a:t>
            </a:r>
            <a:r>
              <a:rPr lang="en-US" sz="3600" dirty="0" err="1"/>
              <a:t>LLaMA</a:t>
            </a:r>
            <a:r>
              <a:rPr lang="en-US" sz="3600" dirty="0"/>
              <a:t>)</a:t>
            </a:r>
          </a:p>
        </p:txBody>
      </p:sp>
      <p:sp>
        <p:nvSpPr>
          <p:cNvPr id="2" name="Oval 1">
            <a:extLst>
              <a:ext uri="{FF2B5EF4-FFF2-40B4-BE49-F238E27FC236}">
                <a16:creationId xmlns:a16="http://schemas.microsoft.com/office/drawing/2014/main" id="{C41E7D52-C51D-0E2E-D1EA-113E44ABFC40}"/>
              </a:ext>
            </a:extLst>
          </p:cNvPr>
          <p:cNvSpPr/>
          <p:nvPr/>
        </p:nvSpPr>
        <p:spPr>
          <a:xfrm>
            <a:off x="2345264" y="3217331"/>
            <a:ext cx="1336133" cy="13589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err="1"/>
              <a:t>ChatGPT</a:t>
            </a:r>
            <a:endParaRPr lang="en-US" sz="2000" b="1" dirty="0"/>
          </a:p>
          <a:p>
            <a:pPr algn="ctr"/>
            <a:r>
              <a:rPr lang="en-US" sz="1200" dirty="0"/>
              <a:t>175B</a:t>
            </a:r>
          </a:p>
        </p:txBody>
      </p:sp>
      <p:sp>
        <p:nvSpPr>
          <p:cNvPr id="3" name="Oval 2">
            <a:extLst>
              <a:ext uri="{FF2B5EF4-FFF2-40B4-BE49-F238E27FC236}">
                <a16:creationId xmlns:a16="http://schemas.microsoft.com/office/drawing/2014/main" id="{4B744E49-2B2D-6D27-F3E2-DCD4C6C5CFCF}"/>
              </a:ext>
            </a:extLst>
          </p:cNvPr>
          <p:cNvSpPr/>
          <p:nvPr/>
        </p:nvSpPr>
        <p:spPr>
          <a:xfrm>
            <a:off x="10152261" y="3200398"/>
            <a:ext cx="1024469" cy="1032935"/>
          </a:xfrm>
          <a:prstGeom prst="ellipse">
            <a:avLst/>
          </a:prstGeom>
          <a:solidFill>
            <a:srgbClr val="02489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err="1"/>
              <a:t>LLaMA</a:t>
            </a:r>
            <a:endParaRPr lang="en-US" b="1" dirty="0"/>
          </a:p>
          <a:p>
            <a:pPr algn="ctr"/>
            <a:r>
              <a:rPr lang="en-US" sz="1200" dirty="0"/>
              <a:t>65B</a:t>
            </a:r>
          </a:p>
        </p:txBody>
      </p:sp>
    </p:spTree>
    <p:extLst>
      <p:ext uri="{BB962C8B-B14F-4D97-AF65-F5344CB8AC3E}">
        <p14:creationId xmlns:p14="http://schemas.microsoft.com/office/powerpoint/2010/main" val="4690865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 The Transformers Timeline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6" name="TextBox 5">
            <a:extLst>
              <a:ext uri="{FF2B5EF4-FFF2-40B4-BE49-F238E27FC236}">
                <a16:creationId xmlns:a16="http://schemas.microsoft.com/office/drawing/2014/main" id="{AD6DCA31-EAE0-7D40-91E7-DF2EDFC83D6C}"/>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cxnSp>
        <p:nvCxnSpPr>
          <p:cNvPr id="8" name="Straight Arrow Connector 7">
            <a:extLst>
              <a:ext uri="{FF2B5EF4-FFF2-40B4-BE49-F238E27FC236}">
                <a16:creationId xmlns:a16="http://schemas.microsoft.com/office/drawing/2014/main" id="{25B96249-4D2C-C646-9570-3D7DA57F5526}"/>
              </a:ext>
            </a:extLst>
          </p:cNvPr>
          <p:cNvCxnSpPr>
            <a:cxnSpLocks/>
          </p:cNvCxnSpPr>
          <p:nvPr/>
        </p:nvCxnSpPr>
        <p:spPr>
          <a:xfrm>
            <a:off x="397330" y="5016500"/>
            <a:ext cx="11723166" cy="2043"/>
          </a:xfrm>
          <a:prstGeom prst="straightConnector1">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E52D7A-23CC-F447-B4BE-B2BA349E26A1}"/>
              </a:ext>
            </a:extLst>
          </p:cNvPr>
          <p:cNvSpPr txBox="1"/>
          <p:nvPr/>
        </p:nvSpPr>
        <p:spPr>
          <a:xfrm>
            <a:off x="2140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2017</a:t>
            </a:r>
          </a:p>
        </p:txBody>
      </p:sp>
      <p:cxnSp>
        <p:nvCxnSpPr>
          <p:cNvPr id="13" name="Straight Arrow Connector 12">
            <a:extLst>
              <a:ext uri="{FF2B5EF4-FFF2-40B4-BE49-F238E27FC236}">
                <a16:creationId xmlns:a16="http://schemas.microsoft.com/office/drawing/2014/main" id="{CA96C379-7F0F-B743-9C66-E3BF6F000A16}"/>
              </a:ext>
            </a:extLst>
          </p:cNvPr>
          <p:cNvCxnSpPr>
            <a:cxnSpLocks/>
          </p:cNvCxnSpPr>
          <p:nvPr/>
        </p:nvCxnSpPr>
        <p:spPr>
          <a:xfrm flipV="1">
            <a:off x="61733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DE3A66-6174-0945-BA88-BCCD672122CC}"/>
              </a:ext>
            </a:extLst>
          </p:cNvPr>
          <p:cNvCxnSpPr>
            <a:cxnSpLocks/>
          </p:cNvCxnSpPr>
          <p:nvPr/>
        </p:nvCxnSpPr>
        <p:spPr>
          <a:xfrm flipV="1">
            <a:off x="1805909"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F0D096-B5AC-C842-9E69-9EDAD46BA0A8}"/>
              </a:ext>
            </a:extLst>
          </p:cNvPr>
          <p:cNvCxnSpPr>
            <a:cxnSpLocks/>
          </p:cNvCxnSpPr>
          <p:nvPr/>
        </p:nvCxnSpPr>
        <p:spPr>
          <a:xfrm flipV="1">
            <a:off x="367661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9BB671-7C82-3D4F-929D-C51A80EE27A1}"/>
              </a:ext>
            </a:extLst>
          </p:cNvPr>
          <p:cNvCxnSpPr>
            <a:cxnSpLocks/>
          </p:cNvCxnSpPr>
          <p:nvPr/>
        </p:nvCxnSpPr>
        <p:spPr>
          <a:xfrm flipV="1">
            <a:off x="5661619"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F391EF-ED29-E740-8D5C-4B050CDDCA84}"/>
              </a:ext>
            </a:extLst>
          </p:cNvPr>
          <p:cNvCxnSpPr>
            <a:cxnSpLocks/>
          </p:cNvCxnSpPr>
          <p:nvPr/>
        </p:nvCxnSpPr>
        <p:spPr>
          <a:xfrm flipV="1">
            <a:off x="750692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B570B8-344D-A74F-9AEC-3D98A9D911B2}"/>
              </a:ext>
            </a:extLst>
          </p:cNvPr>
          <p:cNvSpPr txBox="1"/>
          <p:nvPr/>
        </p:nvSpPr>
        <p:spPr>
          <a:xfrm>
            <a:off x="12797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2018</a:t>
            </a:r>
          </a:p>
        </p:txBody>
      </p:sp>
      <p:sp>
        <p:nvSpPr>
          <p:cNvPr id="20" name="TextBox 19">
            <a:extLst>
              <a:ext uri="{FF2B5EF4-FFF2-40B4-BE49-F238E27FC236}">
                <a16:creationId xmlns:a16="http://schemas.microsoft.com/office/drawing/2014/main" id="{72DEF7C6-3702-9D44-8BDB-F62D355D6873}"/>
              </a:ext>
            </a:extLst>
          </p:cNvPr>
          <p:cNvSpPr txBox="1"/>
          <p:nvPr/>
        </p:nvSpPr>
        <p:spPr>
          <a:xfrm>
            <a:off x="3165654"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2019</a:t>
            </a:r>
          </a:p>
        </p:txBody>
      </p:sp>
      <p:sp>
        <p:nvSpPr>
          <p:cNvPr id="21" name="TextBox 20">
            <a:extLst>
              <a:ext uri="{FF2B5EF4-FFF2-40B4-BE49-F238E27FC236}">
                <a16:creationId xmlns:a16="http://schemas.microsoft.com/office/drawing/2014/main" id="{06A68BDB-BEB2-034B-A412-82601EB248B9}"/>
              </a:ext>
            </a:extLst>
          </p:cNvPr>
          <p:cNvSpPr txBox="1"/>
          <p:nvPr/>
        </p:nvSpPr>
        <p:spPr>
          <a:xfrm>
            <a:off x="5175424"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2020</a:t>
            </a:r>
          </a:p>
        </p:txBody>
      </p:sp>
      <p:sp>
        <p:nvSpPr>
          <p:cNvPr id="22" name="TextBox 21">
            <a:extLst>
              <a:ext uri="{FF2B5EF4-FFF2-40B4-BE49-F238E27FC236}">
                <a16:creationId xmlns:a16="http://schemas.microsoft.com/office/drawing/2014/main" id="{F2CA0ED8-E637-544D-AA25-B4DC32E60451}"/>
              </a:ext>
            </a:extLst>
          </p:cNvPr>
          <p:cNvSpPr txBox="1"/>
          <p:nvPr/>
        </p:nvSpPr>
        <p:spPr>
          <a:xfrm>
            <a:off x="7493184"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2021</a:t>
            </a:r>
          </a:p>
        </p:txBody>
      </p:sp>
      <p:cxnSp>
        <p:nvCxnSpPr>
          <p:cNvPr id="23" name="Straight Arrow Connector 22">
            <a:extLst>
              <a:ext uri="{FF2B5EF4-FFF2-40B4-BE49-F238E27FC236}">
                <a16:creationId xmlns:a16="http://schemas.microsoft.com/office/drawing/2014/main" id="{E1468AFD-17D9-8841-863B-80C33DAEFCA3}"/>
              </a:ext>
            </a:extLst>
          </p:cNvPr>
          <p:cNvCxnSpPr>
            <a:cxnSpLocks/>
          </p:cNvCxnSpPr>
          <p:nvPr/>
        </p:nvCxnSpPr>
        <p:spPr>
          <a:xfrm flipV="1">
            <a:off x="1203112" y="3859296"/>
            <a:ext cx="0" cy="112114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93B743-3936-6146-A8EC-D168494F5D70}"/>
              </a:ext>
            </a:extLst>
          </p:cNvPr>
          <p:cNvCxnSpPr>
            <a:cxnSpLocks/>
          </p:cNvCxnSpPr>
          <p:nvPr/>
        </p:nvCxnSpPr>
        <p:spPr>
          <a:xfrm flipV="1">
            <a:off x="2139711"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DE19AB-CD60-F043-9739-2A1C2F9912F0}"/>
              </a:ext>
            </a:extLst>
          </p:cNvPr>
          <p:cNvCxnSpPr>
            <a:cxnSpLocks/>
          </p:cNvCxnSpPr>
          <p:nvPr/>
        </p:nvCxnSpPr>
        <p:spPr>
          <a:xfrm flipV="1">
            <a:off x="2792424"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FD74AA-1945-3641-9AAD-BDAE7D934652}"/>
              </a:ext>
            </a:extLst>
          </p:cNvPr>
          <p:cNvCxnSpPr>
            <a:cxnSpLocks/>
          </p:cNvCxnSpPr>
          <p:nvPr/>
        </p:nvCxnSpPr>
        <p:spPr>
          <a:xfrm flipV="1">
            <a:off x="3378059"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DB69E7-9370-1143-BB2A-4E64F454DF3A}"/>
              </a:ext>
            </a:extLst>
          </p:cNvPr>
          <p:cNvCxnSpPr>
            <a:cxnSpLocks/>
          </p:cNvCxnSpPr>
          <p:nvPr/>
        </p:nvCxnSpPr>
        <p:spPr>
          <a:xfrm flipV="1">
            <a:off x="466887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D724237-45C0-DE4B-9E14-B9B256F8876C}"/>
              </a:ext>
            </a:extLst>
          </p:cNvPr>
          <p:cNvCxnSpPr>
            <a:cxnSpLocks/>
          </p:cNvCxnSpPr>
          <p:nvPr/>
        </p:nvCxnSpPr>
        <p:spPr>
          <a:xfrm flipV="1">
            <a:off x="548341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28BFDE-AB93-C84C-B183-3EFB5F29FEDE}"/>
              </a:ext>
            </a:extLst>
          </p:cNvPr>
          <p:cNvCxnSpPr>
            <a:cxnSpLocks/>
          </p:cNvCxnSpPr>
          <p:nvPr/>
        </p:nvCxnSpPr>
        <p:spPr>
          <a:xfrm flipV="1">
            <a:off x="688309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5D0A68-894C-7843-8E0F-4E1EFAC82D57}"/>
              </a:ext>
            </a:extLst>
          </p:cNvPr>
          <p:cNvCxnSpPr>
            <a:cxnSpLocks/>
          </p:cNvCxnSpPr>
          <p:nvPr/>
        </p:nvCxnSpPr>
        <p:spPr>
          <a:xfrm flipV="1">
            <a:off x="8014641"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2AAA38-A209-7A4D-AB3D-A56E5041D7D0}"/>
              </a:ext>
            </a:extLst>
          </p:cNvPr>
          <p:cNvCxnSpPr>
            <a:cxnSpLocks/>
          </p:cNvCxnSpPr>
          <p:nvPr/>
        </p:nvCxnSpPr>
        <p:spPr>
          <a:xfrm flipV="1">
            <a:off x="3940537"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911B9F-527D-0B48-891F-D5A6C9D17CBC}"/>
              </a:ext>
            </a:extLst>
          </p:cNvPr>
          <p:cNvCxnSpPr>
            <a:cxnSpLocks/>
          </p:cNvCxnSpPr>
          <p:nvPr/>
        </p:nvCxnSpPr>
        <p:spPr>
          <a:xfrm flipV="1">
            <a:off x="5245926" y="3339158"/>
            <a:ext cx="0" cy="1641287"/>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22D0C53-AFCF-924F-B089-F51D34CAA24C}"/>
              </a:ext>
            </a:extLst>
          </p:cNvPr>
          <p:cNvCxnSpPr>
            <a:cxnSpLocks/>
          </p:cNvCxnSpPr>
          <p:nvPr/>
        </p:nvCxnSpPr>
        <p:spPr>
          <a:xfrm flipV="1">
            <a:off x="6381444"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4A467F8-B0E5-9D4D-90BD-9CFF81C27B43}"/>
              </a:ext>
            </a:extLst>
          </p:cNvPr>
          <p:cNvCxnSpPr>
            <a:cxnSpLocks/>
          </p:cNvCxnSpPr>
          <p:nvPr/>
        </p:nvCxnSpPr>
        <p:spPr>
          <a:xfrm flipV="1">
            <a:off x="7115735" y="3267133"/>
            <a:ext cx="0" cy="171331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918D2F9-EB48-2146-A168-AF9B991B11DE}"/>
              </a:ext>
            </a:extLst>
          </p:cNvPr>
          <p:cNvCxnSpPr>
            <a:cxnSpLocks/>
          </p:cNvCxnSpPr>
          <p:nvPr/>
        </p:nvCxnSpPr>
        <p:spPr>
          <a:xfrm flipV="1">
            <a:off x="8658096"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D48E717-FFC3-E846-B68C-B4BD33F754F3}"/>
              </a:ext>
            </a:extLst>
          </p:cNvPr>
          <p:cNvSpPr txBox="1"/>
          <p:nvPr/>
        </p:nvSpPr>
        <p:spPr>
          <a:xfrm>
            <a:off x="281491" y="3304213"/>
            <a:ext cx="174349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Transformer</a:t>
            </a:r>
          </a:p>
        </p:txBody>
      </p:sp>
      <p:sp>
        <p:nvSpPr>
          <p:cNvPr id="43" name="TextBox 42">
            <a:extLst>
              <a:ext uri="{FF2B5EF4-FFF2-40B4-BE49-F238E27FC236}">
                <a16:creationId xmlns:a16="http://schemas.microsoft.com/office/drawing/2014/main" id="{723C46F9-B8D2-B841-9096-DC722F135F50}"/>
              </a:ext>
            </a:extLst>
          </p:cNvPr>
          <p:cNvSpPr txBox="1"/>
          <p:nvPr/>
        </p:nvSpPr>
        <p:spPr>
          <a:xfrm>
            <a:off x="2398857" y="3304213"/>
            <a:ext cx="695127"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a:t>
            </a:r>
          </a:p>
        </p:txBody>
      </p:sp>
      <p:sp>
        <p:nvSpPr>
          <p:cNvPr id="44" name="TextBox 43">
            <a:extLst>
              <a:ext uri="{FF2B5EF4-FFF2-40B4-BE49-F238E27FC236}">
                <a16:creationId xmlns:a16="http://schemas.microsoft.com/office/drawing/2014/main" id="{DF09B523-07D7-2944-9856-9D6EB396DE0A}"/>
              </a:ext>
            </a:extLst>
          </p:cNvPr>
          <p:cNvSpPr txBox="1"/>
          <p:nvPr/>
        </p:nvSpPr>
        <p:spPr>
          <a:xfrm>
            <a:off x="3459570"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GPT-2</a:t>
            </a:r>
          </a:p>
        </p:txBody>
      </p:sp>
      <p:sp>
        <p:nvSpPr>
          <p:cNvPr id="45" name="TextBox 44">
            <a:extLst>
              <a:ext uri="{FF2B5EF4-FFF2-40B4-BE49-F238E27FC236}">
                <a16:creationId xmlns:a16="http://schemas.microsoft.com/office/drawing/2014/main" id="{BFE54638-214A-D541-A1A8-59E396CAEC34}"/>
              </a:ext>
            </a:extLst>
          </p:cNvPr>
          <p:cNvSpPr txBox="1"/>
          <p:nvPr/>
        </p:nvSpPr>
        <p:spPr>
          <a:xfrm>
            <a:off x="4315387" y="2877493"/>
            <a:ext cx="158722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DistrilBERT</a:t>
            </a:r>
            <a:endParaRPr lang="en-US" sz="2400" b="1"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867D1324-1BE2-E24F-BC38-1C3774125629}"/>
              </a:ext>
            </a:extLst>
          </p:cNvPr>
          <p:cNvSpPr txBox="1"/>
          <p:nvPr/>
        </p:nvSpPr>
        <p:spPr>
          <a:xfrm>
            <a:off x="5851177"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GPT-3</a:t>
            </a:r>
          </a:p>
        </p:txBody>
      </p:sp>
      <p:sp>
        <p:nvSpPr>
          <p:cNvPr id="47" name="TextBox 46">
            <a:extLst>
              <a:ext uri="{FF2B5EF4-FFF2-40B4-BE49-F238E27FC236}">
                <a16:creationId xmlns:a16="http://schemas.microsoft.com/office/drawing/2014/main" id="{42414A64-A267-5F40-9290-85386F6B81A1}"/>
              </a:ext>
            </a:extLst>
          </p:cNvPr>
          <p:cNvSpPr txBox="1"/>
          <p:nvPr/>
        </p:nvSpPr>
        <p:spPr>
          <a:xfrm>
            <a:off x="6988189" y="2769499"/>
            <a:ext cx="49244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T5</a:t>
            </a:r>
          </a:p>
        </p:txBody>
      </p:sp>
      <p:sp>
        <p:nvSpPr>
          <p:cNvPr id="48" name="TextBox 47">
            <a:extLst>
              <a:ext uri="{FF2B5EF4-FFF2-40B4-BE49-F238E27FC236}">
                <a16:creationId xmlns:a16="http://schemas.microsoft.com/office/drawing/2014/main" id="{6CA9C0ED-6352-DB4F-B661-897B535079C8}"/>
              </a:ext>
            </a:extLst>
          </p:cNvPr>
          <p:cNvSpPr txBox="1"/>
          <p:nvPr/>
        </p:nvSpPr>
        <p:spPr>
          <a:xfrm>
            <a:off x="8222463" y="3304213"/>
            <a:ext cx="87126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GPT-J</a:t>
            </a:r>
          </a:p>
        </p:txBody>
      </p:sp>
      <p:sp>
        <p:nvSpPr>
          <p:cNvPr id="49" name="TextBox 48">
            <a:extLst>
              <a:ext uri="{FF2B5EF4-FFF2-40B4-BE49-F238E27FC236}">
                <a16:creationId xmlns:a16="http://schemas.microsoft.com/office/drawing/2014/main" id="{60DB067C-6032-BC44-9479-F708EFA84481}"/>
              </a:ext>
            </a:extLst>
          </p:cNvPr>
          <p:cNvSpPr txBox="1"/>
          <p:nvPr/>
        </p:nvSpPr>
        <p:spPr>
          <a:xfrm>
            <a:off x="1444628" y="2208903"/>
            <a:ext cx="110799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ULMFit</a:t>
            </a:r>
            <a:endParaRPr lang="en-US" sz="2400" b="1" dirty="0">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4B135F35-E003-2D4D-909B-5B1B2E34499C}"/>
              </a:ext>
            </a:extLst>
          </p:cNvPr>
          <p:cNvSpPr txBox="1"/>
          <p:nvPr/>
        </p:nvSpPr>
        <p:spPr>
          <a:xfrm>
            <a:off x="3000726" y="2208903"/>
            <a:ext cx="830868"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BERT</a:t>
            </a:r>
          </a:p>
        </p:txBody>
      </p:sp>
      <p:sp>
        <p:nvSpPr>
          <p:cNvPr id="51" name="TextBox 50">
            <a:extLst>
              <a:ext uri="{FF2B5EF4-FFF2-40B4-BE49-F238E27FC236}">
                <a16:creationId xmlns:a16="http://schemas.microsoft.com/office/drawing/2014/main" id="{284FF93B-3391-1744-BABD-AE1C37F25702}"/>
              </a:ext>
            </a:extLst>
          </p:cNvPr>
          <p:cNvSpPr txBox="1"/>
          <p:nvPr/>
        </p:nvSpPr>
        <p:spPr>
          <a:xfrm>
            <a:off x="3943835" y="2208903"/>
            <a:ext cx="129272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RoBERTa</a:t>
            </a:r>
            <a:endParaRPr lang="en-US" sz="2400" b="1"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0C47DED8-634F-5147-9E47-4FC9BB84EFD1}"/>
              </a:ext>
            </a:extLst>
          </p:cNvPr>
          <p:cNvSpPr txBox="1"/>
          <p:nvPr/>
        </p:nvSpPr>
        <p:spPr>
          <a:xfrm>
            <a:off x="5077212" y="2208903"/>
            <a:ext cx="102143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XLM-R</a:t>
            </a:r>
          </a:p>
        </p:txBody>
      </p:sp>
      <p:sp>
        <p:nvSpPr>
          <p:cNvPr id="53" name="TextBox 52">
            <a:extLst>
              <a:ext uri="{FF2B5EF4-FFF2-40B4-BE49-F238E27FC236}">
                <a16:creationId xmlns:a16="http://schemas.microsoft.com/office/drawing/2014/main" id="{2DC5B282-8184-E446-B00A-5162705D5ABE}"/>
              </a:ext>
            </a:extLst>
          </p:cNvPr>
          <p:cNvSpPr txBox="1"/>
          <p:nvPr/>
        </p:nvSpPr>
        <p:spPr>
          <a:xfrm>
            <a:off x="6088974" y="2208903"/>
            <a:ext cx="1309333"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DeBERTa</a:t>
            </a:r>
            <a:endParaRPr lang="en-US" sz="2400" b="1"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CD2E0594-BADB-0C4C-96B0-201FE5009344}"/>
              </a:ext>
            </a:extLst>
          </p:cNvPr>
          <p:cNvSpPr txBox="1"/>
          <p:nvPr/>
        </p:nvSpPr>
        <p:spPr>
          <a:xfrm>
            <a:off x="7326897" y="2208903"/>
            <a:ext cx="129125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GPT-Neo</a:t>
            </a:r>
          </a:p>
        </p:txBody>
      </p:sp>
      <p:sp>
        <p:nvSpPr>
          <p:cNvPr id="55" name="TextBox 54">
            <a:extLst>
              <a:ext uri="{FF2B5EF4-FFF2-40B4-BE49-F238E27FC236}">
                <a16:creationId xmlns:a16="http://schemas.microsoft.com/office/drawing/2014/main" id="{CAB59A2F-DD79-B143-B7D3-94445E67EC8D}"/>
              </a:ext>
            </a:extLst>
          </p:cNvPr>
          <p:cNvSpPr txBox="1"/>
          <p:nvPr/>
        </p:nvSpPr>
        <p:spPr>
          <a:xfrm>
            <a:off x="8726268" y="5128184"/>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2022</a:t>
            </a:r>
          </a:p>
        </p:txBody>
      </p:sp>
      <p:cxnSp>
        <p:nvCxnSpPr>
          <p:cNvPr id="7" name="Straight Arrow Connector 6">
            <a:extLst>
              <a:ext uri="{FF2B5EF4-FFF2-40B4-BE49-F238E27FC236}">
                <a16:creationId xmlns:a16="http://schemas.microsoft.com/office/drawing/2014/main" id="{43A5EDC1-696C-C457-AF08-1BCB50DF31B4}"/>
              </a:ext>
            </a:extLst>
          </p:cNvPr>
          <p:cNvCxnSpPr>
            <a:cxnSpLocks/>
          </p:cNvCxnSpPr>
          <p:nvPr/>
        </p:nvCxnSpPr>
        <p:spPr>
          <a:xfrm flipV="1">
            <a:off x="9085528"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A9E7344-6881-071C-5D06-42C4B0D9F2E7}"/>
              </a:ext>
            </a:extLst>
          </p:cNvPr>
          <p:cNvCxnSpPr>
            <a:cxnSpLocks/>
          </p:cNvCxnSpPr>
          <p:nvPr/>
        </p:nvCxnSpPr>
        <p:spPr>
          <a:xfrm flipH="1" flipV="1">
            <a:off x="10313235" y="2670568"/>
            <a:ext cx="1" cy="2347975"/>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C08DB0F-FF1C-A542-D0B9-B08621E23CFF}"/>
              </a:ext>
            </a:extLst>
          </p:cNvPr>
          <p:cNvSpPr txBox="1"/>
          <p:nvPr/>
        </p:nvSpPr>
        <p:spPr>
          <a:xfrm>
            <a:off x="9668108" y="2168203"/>
            <a:ext cx="1168333"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BLOOM</a:t>
            </a:r>
          </a:p>
        </p:txBody>
      </p:sp>
      <p:cxnSp>
        <p:nvCxnSpPr>
          <p:cNvPr id="24" name="Straight Arrow Connector 23">
            <a:extLst>
              <a:ext uri="{FF2B5EF4-FFF2-40B4-BE49-F238E27FC236}">
                <a16:creationId xmlns:a16="http://schemas.microsoft.com/office/drawing/2014/main" id="{3754C765-EB56-BA11-DAEA-56B28FA8E854}"/>
              </a:ext>
            </a:extLst>
          </p:cNvPr>
          <p:cNvCxnSpPr>
            <a:cxnSpLocks/>
          </p:cNvCxnSpPr>
          <p:nvPr/>
        </p:nvCxnSpPr>
        <p:spPr>
          <a:xfrm flipV="1">
            <a:off x="9380703" y="3307352"/>
            <a:ext cx="8913" cy="168750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E260D6-90B2-F1A4-50DF-F4FA15A40BEA}"/>
              </a:ext>
            </a:extLst>
          </p:cNvPr>
          <p:cNvSpPr txBox="1"/>
          <p:nvPr/>
        </p:nvSpPr>
        <p:spPr>
          <a:xfrm>
            <a:off x="8942826" y="2786053"/>
            <a:ext cx="89357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PaLM</a:t>
            </a:r>
            <a:endParaRPr lang="en-US" sz="2400" b="1" dirty="0">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id="{358812DC-50BC-C789-004F-73C6DF8A1D83}"/>
              </a:ext>
            </a:extLst>
          </p:cNvPr>
          <p:cNvCxnSpPr>
            <a:cxnSpLocks/>
          </p:cNvCxnSpPr>
          <p:nvPr/>
        </p:nvCxnSpPr>
        <p:spPr>
          <a:xfrm flipV="1">
            <a:off x="10019536" y="383601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2D0EEE2-846F-5A38-0961-D123E9C145C4}"/>
              </a:ext>
            </a:extLst>
          </p:cNvPr>
          <p:cNvSpPr txBox="1"/>
          <p:nvPr/>
        </p:nvSpPr>
        <p:spPr>
          <a:xfrm>
            <a:off x="9308989" y="3314373"/>
            <a:ext cx="142109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OPT-175B</a:t>
            </a:r>
          </a:p>
        </p:txBody>
      </p:sp>
      <p:cxnSp>
        <p:nvCxnSpPr>
          <p:cNvPr id="5" name="Straight Arrow Connector 4">
            <a:extLst>
              <a:ext uri="{FF2B5EF4-FFF2-40B4-BE49-F238E27FC236}">
                <a16:creationId xmlns:a16="http://schemas.microsoft.com/office/drawing/2014/main" id="{5B8D5DB3-B0E0-1396-63BD-0DEF7C473E06}"/>
              </a:ext>
            </a:extLst>
          </p:cNvPr>
          <p:cNvCxnSpPr>
            <a:cxnSpLocks/>
          </p:cNvCxnSpPr>
          <p:nvPr/>
        </p:nvCxnSpPr>
        <p:spPr>
          <a:xfrm flipV="1">
            <a:off x="10754512" y="3320611"/>
            <a:ext cx="8914" cy="168750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96009-ACCB-9225-F38F-DB9242B9F7DF}"/>
              </a:ext>
            </a:extLst>
          </p:cNvPr>
          <p:cNvSpPr txBox="1"/>
          <p:nvPr/>
        </p:nvSpPr>
        <p:spPr>
          <a:xfrm>
            <a:off x="10247138" y="2858946"/>
            <a:ext cx="1280543" cy="461665"/>
          </a:xfrm>
          <a:prstGeom prst="rect">
            <a:avLst/>
          </a:prstGeom>
          <a:noFill/>
        </p:spPr>
        <p:txBody>
          <a:bodyPr wrap="none" rtlCol="0">
            <a:spAutoFit/>
          </a:bodyPr>
          <a:lstStyle/>
          <a:p>
            <a:pPr algn="ctr"/>
            <a:r>
              <a:rPr lang="en-US" sz="2400" b="1" dirty="0" err="1">
                <a:solidFill>
                  <a:srgbClr val="C00000"/>
                </a:solidFill>
                <a:latin typeface="Calibri" panose="020F0502020204030204" pitchFamily="34" charset="0"/>
                <a:cs typeface="Calibri" panose="020F0502020204030204" pitchFamily="34" charset="0"/>
              </a:rPr>
              <a:t>ChatGPT</a:t>
            </a:r>
            <a:endParaRPr lang="en-US" sz="2400" b="1" dirty="0">
              <a:solidFill>
                <a:srgbClr val="C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B67E5EE-D237-96B8-0726-55A0C6934F66}"/>
              </a:ext>
            </a:extLst>
          </p:cNvPr>
          <p:cNvSpPr txBox="1"/>
          <p:nvPr/>
        </p:nvSpPr>
        <p:spPr>
          <a:xfrm>
            <a:off x="10381573" y="5125604"/>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2023</a:t>
            </a:r>
          </a:p>
        </p:txBody>
      </p:sp>
      <p:cxnSp>
        <p:nvCxnSpPr>
          <p:cNvPr id="18" name="Straight Arrow Connector 17">
            <a:extLst>
              <a:ext uri="{FF2B5EF4-FFF2-40B4-BE49-F238E27FC236}">
                <a16:creationId xmlns:a16="http://schemas.microsoft.com/office/drawing/2014/main" id="{FD4F085D-640F-66AC-FCC5-82E34452928C}"/>
              </a:ext>
            </a:extLst>
          </p:cNvPr>
          <p:cNvCxnSpPr>
            <a:cxnSpLocks/>
          </p:cNvCxnSpPr>
          <p:nvPr/>
        </p:nvCxnSpPr>
        <p:spPr>
          <a:xfrm flipV="1">
            <a:off x="10894089" y="4914804"/>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D7B54A3-B388-74EE-6929-517C5F32D394}"/>
              </a:ext>
            </a:extLst>
          </p:cNvPr>
          <p:cNvCxnSpPr>
            <a:cxnSpLocks/>
          </p:cNvCxnSpPr>
          <p:nvPr/>
        </p:nvCxnSpPr>
        <p:spPr>
          <a:xfrm flipV="1">
            <a:off x="11187936" y="388681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054843E-C7B9-35AA-6ADD-B6C68A010855}"/>
              </a:ext>
            </a:extLst>
          </p:cNvPr>
          <p:cNvSpPr txBox="1"/>
          <p:nvPr/>
        </p:nvSpPr>
        <p:spPr>
          <a:xfrm>
            <a:off x="10700092" y="3339773"/>
            <a:ext cx="1051891"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LLaMA</a:t>
            </a:r>
            <a:endParaRPr lang="en-US" sz="2400" b="1" dirty="0">
              <a:latin typeface="Calibri" panose="020F0502020204030204" pitchFamily="34" charset="0"/>
              <a:cs typeface="Calibri" panose="020F0502020204030204" pitchFamily="34" charset="0"/>
            </a:endParaRPr>
          </a:p>
        </p:txBody>
      </p:sp>
      <p:cxnSp>
        <p:nvCxnSpPr>
          <p:cNvPr id="27" name="Straight Arrow Connector 26">
            <a:extLst>
              <a:ext uri="{FF2B5EF4-FFF2-40B4-BE49-F238E27FC236}">
                <a16:creationId xmlns:a16="http://schemas.microsoft.com/office/drawing/2014/main" id="{FD388D26-EC4C-F184-7F48-2C389659B45F}"/>
              </a:ext>
            </a:extLst>
          </p:cNvPr>
          <p:cNvCxnSpPr>
            <a:cxnSpLocks/>
          </p:cNvCxnSpPr>
          <p:nvPr/>
        </p:nvCxnSpPr>
        <p:spPr>
          <a:xfrm flipH="1" flipV="1">
            <a:off x="11484965" y="2643088"/>
            <a:ext cx="1" cy="2347975"/>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6A138E2-3BBA-F59B-FB17-46701AFFE235}"/>
              </a:ext>
            </a:extLst>
          </p:cNvPr>
          <p:cNvSpPr txBox="1"/>
          <p:nvPr/>
        </p:nvSpPr>
        <p:spPr>
          <a:xfrm>
            <a:off x="10902964" y="2140723"/>
            <a:ext cx="104208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Alpaca</a:t>
            </a:r>
          </a:p>
        </p:txBody>
      </p:sp>
    </p:spTree>
    <p:extLst>
      <p:ext uri="{BB962C8B-B14F-4D97-AF65-F5344CB8AC3E}">
        <p14:creationId xmlns:p14="http://schemas.microsoft.com/office/powerpoint/2010/main" val="10494133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5" idx="0"/>
          </p:cNvCxnSpPr>
          <p:nvPr/>
        </p:nvCxnSpPr>
        <p:spPr>
          <a:xfrm>
            <a:off x="8837492" y="2892679"/>
            <a:ext cx="0" cy="301015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9" idx="0"/>
          </p:cNvCxnSpPr>
          <p:nvPr/>
        </p:nvCxnSpPr>
        <p:spPr>
          <a:xfrm flipH="1">
            <a:off x="6201726" y="2904584"/>
            <a:ext cx="3250" cy="232171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A11AA986-056B-FCE8-1B96-D8023FC73CC2}"/>
              </a:ext>
            </a:extLst>
          </p:cNvPr>
          <p:cNvSpPr/>
          <p:nvPr/>
        </p:nvSpPr>
        <p:spPr>
          <a:xfrm>
            <a:off x="7957820" y="515912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a:t>
            </a:r>
          </a:p>
        </p:txBody>
      </p:sp>
      <p:sp>
        <p:nvSpPr>
          <p:cNvPr id="5" name="Rounded Rectangle 4">
            <a:extLst>
              <a:ext uri="{FF2B5EF4-FFF2-40B4-BE49-F238E27FC236}">
                <a16:creationId xmlns:a16="http://schemas.microsoft.com/office/drawing/2014/main" id="{23BD9867-4F27-9782-DE7B-10FC4D298573}"/>
              </a:ext>
            </a:extLst>
          </p:cNvPr>
          <p:cNvSpPr/>
          <p:nvPr/>
        </p:nvSpPr>
        <p:spPr>
          <a:xfrm>
            <a:off x="7957820" y="5902837"/>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ChatGPT</a:t>
            </a:r>
            <a:endParaRPr lang="en-US" sz="2400" b="1" dirty="0">
              <a:solidFill>
                <a:schemeClr val="bg1"/>
              </a:solidFill>
            </a:endParaRPr>
          </a:p>
        </p:txBody>
      </p:sp>
      <p:sp>
        <p:nvSpPr>
          <p:cNvPr id="6" name="Rounded Rectangle 5">
            <a:extLst>
              <a:ext uri="{FF2B5EF4-FFF2-40B4-BE49-F238E27FC236}">
                <a16:creationId xmlns:a16="http://schemas.microsoft.com/office/drawing/2014/main" id="{34BB75C6-C372-D275-A662-B668449DE68B}"/>
              </a:ext>
            </a:extLst>
          </p:cNvPr>
          <p:cNvSpPr/>
          <p:nvPr/>
        </p:nvSpPr>
        <p:spPr>
          <a:xfrm>
            <a:off x="9892521" y="515654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BLOOMZ</a:t>
            </a:r>
          </a:p>
        </p:txBody>
      </p:sp>
      <p:cxnSp>
        <p:nvCxnSpPr>
          <p:cNvPr id="7" name="Straight Arrow Connector 6">
            <a:extLst>
              <a:ext uri="{FF2B5EF4-FFF2-40B4-BE49-F238E27FC236}">
                <a16:creationId xmlns:a16="http://schemas.microsoft.com/office/drawing/2014/main" id="{7F9D4322-021C-F5EE-94D0-F1E28B66F76D}"/>
              </a:ext>
            </a:extLst>
          </p:cNvPr>
          <p:cNvCxnSpPr>
            <a:cxnSpLocks/>
          </p:cNvCxnSpPr>
          <p:nvPr/>
        </p:nvCxnSpPr>
        <p:spPr>
          <a:xfrm flipH="1">
            <a:off x="9714584" y="5446581"/>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BAD565AE-46C3-F2CC-2734-A513E6B0F420}"/>
              </a:ext>
            </a:extLst>
          </p:cNvPr>
          <p:cNvSpPr/>
          <p:nvPr/>
        </p:nvSpPr>
        <p:spPr>
          <a:xfrm>
            <a:off x="5322054" y="522629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mT0</a:t>
            </a:r>
          </a:p>
        </p:txBody>
      </p:sp>
      <p:sp>
        <p:nvSpPr>
          <p:cNvPr id="10" name="Rounded Rectangle 9">
            <a:extLst>
              <a:ext uri="{FF2B5EF4-FFF2-40B4-BE49-F238E27FC236}">
                <a16:creationId xmlns:a16="http://schemas.microsoft.com/office/drawing/2014/main" id="{FCEAC651-5297-FE85-D621-976514AFF84D}"/>
              </a:ext>
            </a:extLst>
          </p:cNvPr>
          <p:cNvSpPr/>
          <p:nvPr/>
        </p:nvSpPr>
        <p:spPr>
          <a:xfrm>
            <a:off x="9887873" y="590066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GPT-4</a:t>
            </a:r>
          </a:p>
        </p:txBody>
      </p:sp>
      <p:cxnSp>
        <p:nvCxnSpPr>
          <p:cNvPr id="12" name="Straight Arrow Connector 11">
            <a:extLst>
              <a:ext uri="{FF2B5EF4-FFF2-40B4-BE49-F238E27FC236}">
                <a16:creationId xmlns:a16="http://schemas.microsoft.com/office/drawing/2014/main" id="{C6A6CE02-2E95-13D2-44FF-327F838AE523}"/>
              </a:ext>
            </a:extLst>
          </p:cNvPr>
          <p:cNvCxnSpPr>
            <a:cxnSpLocks/>
            <a:stCxn id="10" idx="1"/>
            <a:endCxn id="5" idx="3"/>
          </p:cNvCxnSpPr>
          <p:nvPr/>
        </p:nvCxnSpPr>
        <p:spPr>
          <a:xfrm flipH="1">
            <a:off x="9717164" y="6188322"/>
            <a:ext cx="170709" cy="217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9373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56101"/>
            <a:ext cx="11222181" cy="872785"/>
          </a:xfrm>
        </p:spPr>
        <p:txBody>
          <a:bodyPr>
            <a:normAutofit/>
          </a:bodyPr>
          <a:lstStyle/>
          <a:p>
            <a:r>
              <a:rPr lang="en-US" dirty="0" err="1"/>
              <a:t>OpenAI</a:t>
            </a:r>
            <a:r>
              <a:rPr lang="en-US" dirty="0"/>
              <a:t> </a:t>
            </a:r>
            <a:r>
              <a:rPr lang="en-US" dirty="0" err="1"/>
              <a:t>ChatGPT</a:t>
            </a:r>
            <a:endParaRPr lang="en-US" sz="29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https://openai.com/blog/chatgpt/</a:t>
            </a:r>
            <a:endParaRPr lang="en-US" sz="2000" dirty="0">
              <a:solidFill>
                <a:schemeClr val="bg1">
                  <a:lumMod val="75000"/>
                </a:schemeClr>
              </a:solidFill>
            </a:endParaRPr>
          </a:p>
        </p:txBody>
      </p:sp>
      <p:pic>
        <p:nvPicPr>
          <p:cNvPr id="5" name="Picture 4">
            <a:extLst>
              <a:ext uri="{FF2B5EF4-FFF2-40B4-BE49-F238E27FC236}">
                <a16:creationId xmlns:a16="http://schemas.microsoft.com/office/drawing/2014/main" id="{7E9C40CD-FC2D-8798-7E5D-8D31A8A150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6584" y="928886"/>
            <a:ext cx="8278832" cy="5550228"/>
          </a:xfrm>
          <a:prstGeom prst="rect">
            <a:avLst/>
          </a:prstGeom>
        </p:spPr>
      </p:pic>
    </p:spTree>
    <p:extLst>
      <p:ext uri="{BB962C8B-B14F-4D97-AF65-F5344CB8AC3E}">
        <p14:creationId xmlns:p14="http://schemas.microsoft.com/office/powerpoint/2010/main" val="4084333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a:bodyPr>
          <a:lstStyle/>
          <a:p>
            <a:r>
              <a:rPr lang="en-US" dirty="0"/>
              <a:t>Conversational AI </a:t>
            </a:r>
            <a:br>
              <a:rPr lang="en-US" dirty="0"/>
            </a:br>
            <a:r>
              <a:rPr lang="en-US" sz="3200" b="0" dirty="0"/>
              <a:t>to deliver contextual and personal experience to users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3DA01B6C-D2C1-B601-83AE-E3C4205DA901}"/>
              </a:ext>
            </a:extLst>
          </p:cNvPr>
          <p:cNvPicPr>
            <a:picLocks noGrp="1" noChangeAspect="1"/>
          </p:cNvPicPr>
          <p:nvPr>
            <p:ph idx="1"/>
          </p:nvPr>
        </p:nvPicPr>
        <p:blipFill>
          <a:blip r:embed="rId2"/>
          <a:stretch>
            <a:fillRect/>
          </a:stretch>
        </p:blipFill>
        <p:spPr>
          <a:xfrm>
            <a:off x="422720" y="1460668"/>
            <a:ext cx="11217426" cy="4935668"/>
          </a:xfrm>
        </p:spPr>
      </p:pic>
    </p:spTree>
    <p:extLst>
      <p:ext uri="{BB962C8B-B14F-4D97-AF65-F5344CB8AC3E}">
        <p14:creationId xmlns:p14="http://schemas.microsoft.com/office/powerpoint/2010/main" val="1906347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56101"/>
            <a:ext cx="11222181" cy="872785"/>
          </a:xfrm>
        </p:spPr>
        <p:txBody>
          <a:bodyPr>
            <a:normAutofit/>
          </a:bodyPr>
          <a:lstStyle/>
          <a:p>
            <a:r>
              <a:rPr lang="en-US" dirty="0" err="1"/>
              <a:t>OpenAI</a:t>
            </a:r>
            <a:r>
              <a:rPr lang="en-US" dirty="0"/>
              <a:t> </a:t>
            </a:r>
            <a:r>
              <a:rPr lang="en-US" dirty="0" err="1"/>
              <a:t>ChatGPT</a:t>
            </a:r>
            <a:endParaRPr lang="en-US" sz="29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https://chat.openai.com/chat</a:t>
            </a:r>
            <a:endParaRPr lang="en-US" sz="2000" dirty="0">
              <a:solidFill>
                <a:schemeClr val="bg1">
                  <a:lumMod val="75000"/>
                </a:schemeClr>
              </a:solidFill>
            </a:endParaRPr>
          </a:p>
        </p:txBody>
      </p:sp>
      <p:pic>
        <p:nvPicPr>
          <p:cNvPr id="3" name="Picture 2">
            <a:extLst>
              <a:ext uri="{FF2B5EF4-FFF2-40B4-BE49-F238E27FC236}">
                <a16:creationId xmlns:a16="http://schemas.microsoft.com/office/drawing/2014/main" id="{1801CBF8-79F9-6D68-22FB-489BE9A3E2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42324" y="928886"/>
            <a:ext cx="8307351" cy="5522546"/>
          </a:xfrm>
          <a:prstGeom prst="rect">
            <a:avLst/>
          </a:prstGeom>
        </p:spPr>
      </p:pic>
    </p:spTree>
    <p:extLst>
      <p:ext uri="{BB962C8B-B14F-4D97-AF65-F5344CB8AC3E}">
        <p14:creationId xmlns:p14="http://schemas.microsoft.com/office/powerpoint/2010/main" val="1839873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56101"/>
            <a:ext cx="11222181" cy="872785"/>
          </a:xfrm>
        </p:spPr>
        <p:txBody>
          <a:bodyPr>
            <a:normAutofit/>
          </a:bodyPr>
          <a:lstStyle/>
          <a:p>
            <a:r>
              <a:rPr lang="en-US" dirty="0" err="1"/>
              <a:t>OpenAI</a:t>
            </a:r>
            <a:r>
              <a:rPr lang="en-US" dirty="0"/>
              <a:t> </a:t>
            </a:r>
            <a:r>
              <a:rPr lang="en-US" dirty="0" err="1"/>
              <a:t>ChatGPT</a:t>
            </a:r>
            <a:endParaRPr lang="en-US" sz="29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https://chat.openai.com/chat</a:t>
            </a:r>
            <a:endParaRPr lang="en-US" sz="2000" dirty="0">
              <a:solidFill>
                <a:schemeClr val="bg1">
                  <a:lumMod val="75000"/>
                </a:schemeClr>
              </a:solidFill>
            </a:endParaRPr>
          </a:p>
        </p:txBody>
      </p:sp>
      <p:pic>
        <p:nvPicPr>
          <p:cNvPr id="6" name="Picture 5">
            <a:extLst>
              <a:ext uri="{FF2B5EF4-FFF2-40B4-BE49-F238E27FC236}">
                <a16:creationId xmlns:a16="http://schemas.microsoft.com/office/drawing/2014/main" id="{53AF00CC-6967-6B5F-6EA4-E7B8CCA7FE18}"/>
              </a:ext>
            </a:extLst>
          </p:cNvPr>
          <p:cNvPicPr>
            <a:picLocks noChangeAspect="1"/>
          </p:cNvPicPr>
          <p:nvPr/>
        </p:nvPicPr>
        <p:blipFill>
          <a:blip r:embed="rId3"/>
          <a:stretch>
            <a:fillRect/>
          </a:stretch>
        </p:blipFill>
        <p:spPr>
          <a:xfrm>
            <a:off x="2029205" y="1186112"/>
            <a:ext cx="8232547" cy="5035775"/>
          </a:xfrm>
          <a:prstGeom prst="rect">
            <a:avLst/>
          </a:prstGeom>
        </p:spPr>
      </p:pic>
    </p:spTree>
    <p:extLst>
      <p:ext uri="{BB962C8B-B14F-4D97-AF65-F5344CB8AC3E}">
        <p14:creationId xmlns:p14="http://schemas.microsoft.com/office/powerpoint/2010/main" val="2949218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56101"/>
            <a:ext cx="11222181" cy="872785"/>
          </a:xfrm>
        </p:spPr>
        <p:txBody>
          <a:bodyPr>
            <a:normAutofit/>
          </a:bodyPr>
          <a:lstStyle/>
          <a:p>
            <a:r>
              <a:rPr lang="en-US" dirty="0" err="1"/>
              <a:t>OpenAI</a:t>
            </a:r>
            <a:r>
              <a:rPr lang="en-US" dirty="0"/>
              <a:t> </a:t>
            </a:r>
            <a:r>
              <a:rPr lang="en-US" dirty="0" err="1"/>
              <a:t>ChatGPT</a:t>
            </a:r>
            <a:endParaRPr lang="en-US" sz="29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https://chat.openai.com/chat</a:t>
            </a:r>
            <a:endParaRPr lang="en-US" sz="2000" dirty="0">
              <a:solidFill>
                <a:schemeClr val="bg1">
                  <a:lumMod val="75000"/>
                </a:schemeClr>
              </a:solidFill>
            </a:endParaRPr>
          </a:p>
        </p:txBody>
      </p:sp>
      <p:pic>
        <p:nvPicPr>
          <p:cNvPr id="9" name="Picture 8">
            <a:extLst>
              <a:ext uri="{FF2B5EF4-FFF2-40B4-BE49-F238E27FC236}">
                <a16:creationId xmlns:a16="http://schemas.microsoft.com/office/drawing/2014/main" id="{CBAB134D-92D1-60DD-4428-148FD7F23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2979" y="818104"/>
            <a:ext cx="8083182" cy="5661010"/>
          </a:xfrm>
          <a:prstGeom prst="rect">
            <a:avLst/>
          </a:prstGeom>
        </p:spPr>
      </p:pic>
    </p:spTree>
    <p:extLst>
      <p:ext uri="{BB962C8B-B14F-4D97-AF65-F5344CB8AC3E}">
        <p14:creationId xmlns:p14="http://schemas.microsoft.com/office/powerpoint/2010/main" val="1002389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56101"/>
            <a:ext cx="11222181" cy="872785"/>
          </a:xfrm>
        </p:spPr>
        <p:txBody>
          <a:bodyPr>
            <a:normAutofit/>
          </a:bodyPr>
          <a:lstStyle/>
          <a:p>
            <a:r>
              <a:rPr lang="en-US" dirty="0" err="1"/>
              <a:t>OpenAI</a:t>
            </a:r>
            <a:r>
              <a:rPr lang="en-US" dirty="0"/>
              <a:t> </a:t>
            </a:r>
            <a:r>
              <a:rPr lang="en-US" dirty="0" err="1"/>
              <a:t>ChatGPT</a:t>
            </a:r>
            <a:endParaRPr lang="en-US" sz="29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https://chat.openai.com/chat</a:t>
            </a:r>
            <a:endParaRPr lang="en-US" sz="2000" dirty="0">
              <a:solidFill>
                <a:schemeClr val="bg1">
                  <a:lumMod val="75000"/>
                </a:schemeClr>
              </a:solidFill>
            </a:endParaRPr>
          </a:p>
        </p:txBody>
      </p:sp>
      <p:pic>
        <p:nvPicPr>
          <p:cNvPr id="5" name="Picture 4">
            <a:extLst>
              <a:ext uri="{FF2B5EF4-FFF2-40B4-BE49-F238E27FC236}">
                <a16:creationId xmlns:a16="http://schemas.microsoft.com/office/drawing/2014/main" id="{8861F840-7364-D8B3-5D79-C02FC362E1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0064" y="953286"/>
            <a:ext cx="7030830" cy="5525828"/>
          </a:xfrm>
          <a:prstGeom prst="rect">
            <a:avLst/>
          </a:prstGeom>
        </p:spPr>
      </p:pic>
    </p:spTree>
    <p:extLst>
      <p:ext uri="{BB962C8B-B14F-4D97-AF65-F5344CB8AC3E}">
        <p14:creationId xmlns:p14="http://schemas.microsoft.com/office/powerpoint/2010/main" val="844579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https://lifearchitect.ai/gpt-3/</a:t>
            </a:r>
            <a:endParaRPr lang="en-US" sz="1000" dirty="0">
              <a:solidFill>
                <a:schemeClr val="bg1">
                  <a:lumMod val="75000"/>
                </a:schemeClr>
              </a:solidFill>
            </a:endParaRPr>
          </a:p>
        </p:txBody>
      </p:sp>
      <p:sp>
        <p:nvSpPr>
          <p:cNvPr id="10" name="Title 1">
            <a:extLst>
              <a:ext uri="{FF2B5EF4-FFF2-40B4-BE49-F238E27FC236}">
                <a16:creationId xmlns:a16="http://schemas.microsoft.com/office/drawing/2014/main" id="{F1B72588-E77C-C70F-2DEA-C1149DB272AA}"/>
              </a:ext>
            </a:extLst>
          </p:cNvPr>
          <p:cNvSpPr>
            <a:spLocks noGrp="1"/>
          </p:cNvSpPr>
          <p:nvPr>
            <p:ph type="title"/>
          </p:nvPr>
        </p:nvSpPr>
        <p:spPr>
          <a:xfrm>
            <a:off x="534389" y="1755"/>
            <a:ext cx="11222181" cy="1259009"/>
          </a:xfrm>
        </p:spPr>
        <p:txBody>
          <a:bodyPr>
            <a:normAutofit fontScale="90000"/>
          </a:bodyPr>
          <a:lstStyle/>
          <a:p>
            <a:r>
              <a:rPr lang="en-US" dirty="0" err="1"/>
              <a:t>ChatGPT</a:t>
            </a:r>
            <a:r>
              <a:rPr lang="en-US" dirty="0"/>
              <a:t> and GPT-3 Family</a:t>
            </a:r>
            <a:br>
              <a:rPr lang="en-US" dirty="0"/>
            </a:br>
            <a:r>
              <a:rPr lang="en-US" sz="3600" dirty="0"/>
              <a:t>(GPT-3, </a:t>
            </a:r>
            <a:r>
              <a:rPr lang="en-US" sz="3600" dirty="0" err="1"/>
              <a:t>InstructGPT</a:t>
            </a:r>
            <a:r>
              <a:rPr lang="en-US" sz="3600" dirty="0"/>
              <a:t>, GPT-3.5, </a:t>
            </a:r>
            <a:r>
              <a:rPr lang="en-US" sz="3600" dirty="0" err="1"/>
              <a:t>ChatGPT</a:t>
            </a:r>
            <a:r>
              <a:rPr lang="en-US" sz="3600" dirty="0"/>
              <a:t>)</a:t>
            </a:r>
          </a:p>
        </p:txBody>
      </p:sp>
      <p:pic>
        <p:nvPicPr>
          <p:cNvPr id="3" name="Picture 2">
            <a:extLst>
              <a:ext uri="{FF2B5EF4-FFF2-40B4-BE49-F238E27FC236}">
                <a16:creationId xmlns:a16="http://schemas.microsoft.com/office/drawing/2014/main" id="{AF8816B2-F558-CBD1-1988-8F8EEB3558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406" y="1463964"/>
            <a:ext cx="12057187" cy="4835236"/>
          </a:xfrm>
          <a:prstGeom prst="rect">
            <a:avLst/>
          </a:prstGeom>
        </p:spPr>
      </p:pic>
    </p:spTree>
    <p:extLst>
      <p:ext uri="{BB962C8B-B14F-4D97-AF65-F5344CB8AC3E}">
        <p14:creationId xmlns:p14="http://schemas.microsoft.com/office/powerpoint/2010/main" val="25824795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350143" y="215430"/>
            <a:ext cx="11337031" cy="5999633"/>
          </a:xfrm>
        </p:spPr>
        <p:txBody>
          <a:bodyPr>
            <a:normAutofit/>
          </a:bodyPr>
          <a:lstStyle/>
          <a:p>
            <a:r>
              <a:rPr lang="en-US" altLang="zh-TW" sz="7200" dirty="0">
                <a:solidFill>
                  <a:srgbClr val="C00000"/>
                </a:solidFill>
                <a:ea typeface="Heiti TC Medium" pitchFamily="2" charset="-128"/>
                <a:cs typeface="Arial" panose="020B0604020202020204" pitchFamily="34" charset="0"/>
              </a:rPr>
              <a:t>AI for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Environmental,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Social, and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Governance</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(AI4ESG)</a:t>
            </a:r>
            <a:endParaRPr lang="en-US" sz="72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5</a:t>
            </a:fld>
            <a:endParaRPr lang="en-US"/>
          </a:p>
        </p:txBody>
      </p:sp>
      <p:sp>
        <p:nvSpPr>
          <p:cNvPr id="6" name="TextBox 5">
            <a:extLst>
              <a:ext uri="{FF2B5EF4-FFF2-40B4-BE49-F238E27FC236}">
                <a16:creationId xmlns:a16="http://schemas.microsoft.com/office/drawing/2014/main" id="{ECBFBC8F-2274-F249-D388-F9648631BF5E}"/>
              </a:ext>
            </a:extLst>
          </p:cNvPr>
          <p:cNvSpPr txBox="1"/>
          <p:nvPr/>
        </p:nvSpPr>
        <p:spPr>
          <a:xfrm>
            <a:off x="959014" y="6438273"/>
            <a:ext cx="10273972" cy="400110"/>
          </a:xfrm>
          <a:prstGeom prst="rect">
            <a:avLst/>
          </a:prstGeom>
          <a:noFill/>
        </p:spPr>
        <p:txBody>
          <a:bodyPr wrap="square">
            <a:spAutoFit/>
          </a:bodyPr>
          <a:lstStyle/>
          <a:p>
            <a:pPr algn="ctr">
              <a:spcAft>
                <a:spcPts val="0"/>
              </a:spcAft>
            </a:pPr>
            <a:r>
              <a:rPr lang="en-US" sz="1000" b="0" dirty="0">
                <a:solidFill>
                  <a:schemeClr val="bg1">
                    <a:lumMod val="75000"/>
                  </a:schemeClr>
                </a:solidFill>
              </a:rPr>
              <a:t>Source: </a:t>
            </a:r>
            <a:r>
              <a:rPr lang="en-US" sz="1000" b="0" dirty="0" err="1">
                <a:solidFill>
                  <a:schemeClr val="bg1">
                    <a:lumMod val="75000"/>
                  </a:schemeClr>
                </a:solidFill>
              </a:rPr>
              <a:t>Nenad</a:t>
            </a:r>
            <a:r>
              <a:rPr lang="en-US" sz="1000" b="0" dirty="0">
                <a:solidFill>
                  <a:schemeClr val="bg1">
                    <a:lumMod val="75000"/>
                  </a:schemeClr>
                </a:solidFill>
              </a:rPr>
              <a:t> </a:t>
            </a:r>
            <a:r>
              <a:rPr lang="en-US" sz="1000" b="0" dirty="0" err="1">
                <a:solidFill>
                  <a:schemeClr val="bg1">
                    <a:lumMod val="75000"/>
                  </a:schemeClr>
                </a:solidFill>
              </a:rPr>
              <a:t>Tomašev</a:t>
            </a:r>
            <a:r>
              <a:rPr lang="en-US" sz="1000" b="0" dirty="0">
                <a:solidFill>
                  <a:schemeClr val="bg1">
                    <a:lumMod val="75000"/>
                  </a:schemeClr>
                </a:solidFill>
              </a:rPr>
              <a:t>, Julien </a:t>
            </a:r>
            <a:r>
              <a:rPr lang="en-US" sz="1000" b="0" dirty="0" err="1">
                <a:solidFill>
                  <a:schemeClr val="bg1">
                    <a:lumMod val="75000"/>
                  </a:schemeClr>
                </a:solidFill>
              </a:rPr>
              <a:t>Cornebise</a:t>
            </a:r>
            <a:r>
              <a:rPr lang="en-US" sz="1000" b="0" dirty="0">
                <a:solidFill>
                  <a:schemeClr val="bg1">
                    <a:lumMod val="75000"/>
                  </a:schemeClr>
                </a:solidFill>
              </a:rPr>
              <a:t>, Frank </a:t>
            </a:r>
            <a:r>
              <a:rPr lang="en-US" sz="1000" b="0" dirty="0" err="1">
                <a:solidFill>
                  <a:schemeClr val="bg1">
                    <a:lumMod val="75000"/>
                  </a:schemeClr>
                </a:solidFill>
              </a:rPr>
              <a:t>Hutter</a:t>
            </a:r>
            <a:r>
              <a:rPr lang="en-US" sz="1000" b="0" dirty="0">
                <a:solidFill>
                  <a:schemeClr val="bg1">
                    <a:lumMod val="75000"/>
                  </a:schemeClr>
                </a:solidFill>
              </a:rPr>
              <a:t>, Shakir Mohamed, Angela </a:t>
            </a:r>
            <a:r>
              <a:rPr lang="en-US" sz="1000" b="0" dirty="0" err="1">
                <a:solidFill>
                  <a:schemeClr val="bg1">
                    <a:lumMod val="75000"/>
                  </a:schemeClr>
                </a:solidFill>
              </a:rPr>
              <a:t>Picciariello</a:t>
            </a:r>
            <a:r>
              <a:rPr lang="en-US" sz="1000" b="0" dirty="0">
                <a:solidFill>
                  <a:schemeClr val="bg1">
                    <a:lumMod val="75000"/>
                  </a:schemeClr>
                </a:solidFill>
              </a:rPr>
              <a:t>, Bec Connelly, Danielle Belgrave et al. (2020) </a:t>
            </a:r>
            <a:br>
              <a:rPr lang="en-US" sz="1000" b="0" dirty="0">
                <a:solidFill>
                  <a:schemeClr val="bg1">
                    <a:lumMod val="75000"/>
                  </a:schemeClr>
                </a:solidFill>
              </a:rPr>
            </a:br>
            <a:r>
              <a:rPr lang="en-US" sz="1000" b="0" dirty="0">
                <a:solidFill>
                  <a:schemeClr val="bg1">
                    <a:lumMod val="75000"/>
                  </a:schemeClr>
                </a:solidFill>
              </a:rPr>
              <a:t>"AI for social good: unlocking the opportunity for positive impact." Nature Communications 11, no. 1: 1-6.</a:t>
            </a:r>
          </a:p>
        </p:txBody>
      </p:sp>
    </p:spTree>
    <p:extLst>
      <p:ext uri="{BB962C8B-B14F-4D97-AF65-F5344CB8AC3E}">
        <p14:creationId xmlns:p14="http://schemas.microsoft.com/office/powerpoint/2010/main" val="3088076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188A-5FBC-EDD3-401B-5135AC41E2DC}"/>
              </a:ext>
            </a:extLst>
          </p:cNvPr>
          <p:cNvSpPr>
            <a:spLocks noGrp="1"/>
          </p:cNvSpPr>
          <p:nvPr>
            <p:ph type="title"/>
          </p:nvPr>
        </p:nvSpPr>
        <p:spPr>
          <a:xfrm>
            <a:off x="534389" y="135104"/>
            <a:ext cx="11222181" cy="1479940"/>
          </a:xfrm>
        </p:spPr>
        <p:txBody>
          <a:bodyPr>
            <a:normAutofit fontScale="90000"/>
          </a:bodyPr>
          <a:lstStyle/>
          <a:p>
            <a:r>
              <a:rPr lang="en-US" dirty="0" err="1"/>
              <a:t>OpenAI</a:t>
            </a:r>
            <a:r>
              <a:rPr lang="en-US" dirty="0"/>
              <a:t> </a:t>
            </a:r>
            <a:r>
              <a:rPr lang="en-US" dirty="0" err="1"/>
              <a:t>ChatGPT</a:t>
            </a:r>
            <a:r>
              <a:rPr lang="en-US" dirty="0"/>
              <a:t> and Open LLM</a:t>
            </a:r>
            <a:br>
              <a:rPr lang="en-US" dirty="0"/>
            </a:br>
            <a:r>
              <a:rPr lang="en-US" sz="3600" dirty="0"/>
              <a:t>GPT-4, </a:t>
            </a:r>
            <a:r>
              <a:rPr lang="en-US" sz="3600" dirty="0" err="1"/>
              <a:t>LLaMA</a:t>
            </a:r>
            <a:r>
              <a:rPr lang="en-US" sz="3600" dirty="0"/>
              <a:t>, Alpaca, Dolly, </a:t>
            </a:r>
            <a:r>
              <a:rPr lang="en-US" sz="3600" dirty="0" err="1"/>
              <a:t>Cerebras</a:t>
            </a:r>
            <a:r>
              <a:rPr lang="en-US" sz="3600" dirty="0"/>
              <a:t>-GPT, </a:t>
            </a:r>
            <a:br>
              <a:rPr lang="en-US" sz="3600" dirty="0"/>
            </a:br>
            <a:r>
              <a:rPr lang="en-US" sz="3600" dirty="0"/>
              <a:t>GPT4All, Vicuna, </a:t>
            </a:r>
            <a:r>
              <a:rPr lang="en-US" sz="3600" dirty="0" err="1"/>
              <a:t>ColossalChat</a:t>
            </a:r>
            <a:r>
              <a:rPr lang="en-US" sz="3600" dirty="0"/>
              <a:t>, Koala, Phoenix</a:t>
            </a:r>
          </a:p>
        </p:txBody>
      </p:sp>
      <p:sp>
        <p:nvSpPr>
          <p:cNvPr id="3" name="Content Placeholder 2">
            <a:extLst>
              <a:ext uri="{FF2B5EF4-FFF2-40B4-BE49-F238E27FC236}">
                <a16:creationId xmlns:a16="http://schemas.microsoft.com/office/drawing/2014/main" id="{317CB44E-24BD-D5CC-F914-6CAF184022E0}"/>
              </a:ext>
            </a:extLst>
          </p:cNvPr>
          <p:cNvSpPr>
            <a:spLocks noGrp="1"/>
          </p:cNvSpPr>
          <p:nvPr>
            <p:ph idx="1"/>
          </p:nvPr>
        </p:nvSpPr>
        <p:spPr>
          <a:xfrm>
            <a:off x="484909" y="1764632"/>
            <a:ext cx="11222181" cy="4689389"/>
          </a:xfrm>
        </p:spPr>
        <p:txBody>
          <a:bodyPr>
            <a:noAutofit/>
          </a:bodyPr>
          <a:lstStyle/>
          <a:p>
            <a:pPr>
              <a:spcAft>
                <a:spcPts val="0"/>
              </a:spcAft>
            </a:pPr>
            <a:r>
              <a:rPr lang="en-US" sz="2800" dirty="0" err="1"/>
              <a:t>OpenAI</a:t>
            </a:r>
            <a:r>
              <a:rPr lang="en-US" sz="2800" dirty="0"/>
              <a:t> GPT-4</a:t>
            </a:r>
          </a:p>
          <a:p>
            <a:pPr>
              <a:spcAft>
                <a:spcPts val="0"/>
              </a:spcAft>
            </a:pPr>
            <a:r>
              <a:rPr lang="en-US" sz="2800" dirty="0" err="1"/>
              <a:t>Deepmind</a:t>
            </a:r>
            <a:r>
              <a:rPr lang="en-US" sz="2800" dirty="0"/>
              <a:t> Chinchilla</a:t>
            </a:r>
          </a:p>
          <a:p>
            <a:pPr>
              <a:spcAft>
                <a:spcPts val="0"/>
              </a:spcAft>
            </a:pPr>
            <a:r>
              <a:rPr lang="en-US" sz="2800" dirty="0"/>
              <a:t>Meta OPT (</a:t>
            </a:r>
            <a:r>
              <a:rPr lang="en-US" sz="2800" dirty="0" err="1"/>
              <a:t>LLaMA</a:t>
            </a:r>
            <a:r>
              <a:rPr lang="en-US" sz="2800" dirty="0"/>
              <a:t>)</a:t>
            </a:r>
          </a:p>
          <a:p>
            <a:pPr>
              <a:spcAft>
                <a:spcPts val="0"/>
              </a:spcAft>
            </a:pPr>
            <a:r>
              <a:rPr lang="en-US" sz="2800" dirty="0"/>
              <a:t>Pythia</a:t>
            </a:r>
          </a:p>
          <a:p>
            <a:pPr>
              <a:spcAft>
                <a:spcPts val="0"/>
              </a:spcAft>
            </a:pPr>
            <a:r>
              <a:rPr lang="en-US" sz="2800" dirty="0">
                <a:solidFill>
                  <a:srgbClr val="C00000"/>
                </a:solidFill>
              </a:rPr>
              <a:t>Stanford Alpaca</a:t>
            </a:r>
          </a:p>
          <a:p>
            <a:pPr>
              <a:spcAft>
                <a:spcPts val="0"/>
              </a:spcAft>
            </a:pPr>
            <a:r>
              <a:rPr lang="en-US" sz="2800" dirty="0">
                <a:solidFill>
                  <a:srgbClr val="C00000"/>
                </a:solidFill>
              </a:rPr>
              <a:t>Databricks Dolly</a:t>
            </a:r>
            <a:endParaRPr lang="en-US" sz="2800" b="0" dirty="0">
              <a:solidFill>
                <a:srgbClr val="C00000"/>
              </a:solidFill>
            </a:endParaRPr>
          </a:p>
          <a:p>
            <a:pPr>
              <a:spcAft>
                <a:spcPts val="0"/>
              </a:spcAft>
            </a:pPr>
            <a:r>
              <a:rPr lang="en-US" sz="2800" dirty="0" err="1">
                <a:solidFill>
                  <a:srgbClr val="C00000"/>
                </a:solidFill>
              </a:rPr>
              <a:t>Cerebras</a:t>
            </a:r>
            <a:r>
              <a:rPr lang="en-US" sz="2800" dirty="0">
                <a:solidFill>
                  <a:srgbClr val="C00000"/>
                </a:solidFill>
              </a:rPr>
              <a:t>-GPT</a:t>
            </a:r>
          </a:p>
          <a:p>
            <a:pPr>
              <a:spcAft>
                <a:spcPts val="0"/>
              </a:spcAft>
            </a:pPr>
            <a:r>
              <a:rPr lang="en-US" sz="2800" dirty="0">
                <a:solidFill>
                  <a:srgbClr val="C00000"/>
                </a:solidFill>
              </a:rPr>
              <a:t>GPT4All</a:t>
            </a:r>
          </a:p>
          <a:p>
            <a:pPr>
              <a:spcAft>
                <a:spcPts val="0"/>
              </a:spcAft>
            </a:pPr>
            <a:r>
              <a:rPr lang="en-US" sz="2800" dirty="0">
                <a:solidFill>
                  <a:srgbClr val="C00000"/>
                </a:solidFill>
              </a:rPr>
              <a:t>Vicuna</a:t>
            </a:r>
          </a:p>
          <a:p>
            <a:pPr>
              <a:spcAft>
                <a:spcPts val="0"/>
              </a:spcAft>
            </a:pPr>
            <a:r>
              <a:rPr lang="en-US" sz="2800" dirty="0" err="1">
                <a:solidFill>
                  <a:srgbClr val="C00000"/>
                </a:solidFill>
              </a:rPr>
              <a:t>ColossalChat</a:t>
            </a:r>
            <a:endParaRPr lang="en-US" sz="2800" dirty="0">
              <a:solidFill>
                <a:srgbClr val="C00000"/>
              </a:solidFill>
            </a:endParaRPr>
          </a:p>
          <a:p>
            <a:pPr>
              <a:spcAft>
                <a:spcPts val="0"/>
              </a:spcAft>
            </a:pPr>
            <a:r>
              <a:rPr lang="en-US" sz="2800" dirty="0">
                <a:solidFill>
                  <a:srgbClr val="C00000"/>
                </a:solidFill>
              </a:rPr>
              <a:t>BAIR Koala</a:t>
            </a:r>
          </a:p>
        </p:txBody>
      </p:sp>
      <p:sp>
        <p:nvSpPr>
          <p:cNvPr id="4" name="Slide Number Placeholder 3">
            <a:extLst>
              <a:ext uri="{FF2B5EF4-FFF2-40B4-BE49-F238E27FC236}">
                <a16:creationId xmlns:a16="http://schemas.microsoft.com/office/drawing/2014/main" id="{50095971-B4FB-1B4B-7584-F1D2EF1438E5}"/>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5" name="TextBox 4">
            <a:extLst>
              <a:ext uri="{FF2B5EF4-FFF2-40B4-BE49-F238E27FC236}">
                <a16:creationId xmlns:a16="http://schemas.microsoft.com/office/drawing/2014/main" id="{9FD94470-4E42-E238-369F-6411BF04CDED}"/>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https://www.cerebras.net/blog/cerebras-gpt-a-family-of-open-compute-efficient-large-language-models/</a:t>
            </a:r>
            <a:endParaRPr lang="en-US" sz="1000" dirty="0">
              <a:solidFill>
                <a:schemeClr val="bg1">
                  <a:lumMod val="75000"/>
                </a:schemeClr>
              </a:solidFill>
            </a:endParaRPr>
          </a:p>
        </p:txBody>
      </p:sp>
    </p:spTree>
    <p:extLst>
      <p:ext uri="{BB962C8B-B14F-4D97-AF65-F5344CB8AC3E}">
        <p14:creationId xmlns:p14="http://schemas.microsoft.com/office/powerpoint/2010/main" val="3008090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https://www.cerebras.net/blog/cerebras-gpt-a-family-of-open-compute-efficient-large-language-models/</a:t>
            </a:r>
            <a:endParaRPr lang="en-US" sz="1000" dirty="0">
              <a:solidFill>
                <a:schemeClr val="bg1">
                  <a:lumMod val="75000"/>
                </a:schemeClr>
              </a:solidFill>
            </a:endParaRPr>
          </a:p>
        </p:txBody>
      </p:sp>
      <p:sp>
        <p:nvSpPr>
          <p:cNvPr id="10" name="Title 1">
            <a:extLst>
              <a:ext uri="{FF2B5EF4-FFF2-40B4-BE49-F238E27FC236}">
                <a16:creationId xmlns:a16="http://schemas.microsoft.com/office/drawing/2014/main" id="{F1B72588-E77C-C70F-2DEA-C1149DB272AA}"/>
              </a:ext>
            </a:extLst>
          </p:cNvPr>
          <p:cNvSpPr>
            <a:spLocks noGrp="1"/>
          </p:cNvSpPr>
          <p:nvPr>
            <p:ph type="title"/>
          </p:nvPr>
        </p:nvSpPr>
        <p:spPr>
          <a:xfrm>
            <a:off x="534389" y="1755"/>
            <a:ext cx="11222181" cy="1259009"/>
          </a:xfrm>
        </p:spPr>
        <p:txBody>
          <a:bodyPr>
            <a:normAutofit fontScale="90000"/>
          </a:bodyPr>
          <a:lstStyle/>
          <a:p>
            <a:r>
              <a:rPr lang="en-US" dirty="0"/>
              <a:t>Large Language Models (LMM)</a:t>
            </a:r>
            <a:br>
              <a:rPr lang="en-US" dirty="0"/>
            </a:br>
            <a:r>
              <a:rPr lang="en-US" dirty="0"/>
              <a:t>Openness and Training Philosophy</a:t>
            </a:r>
            <a:endParaRPr lang="en-US" sz="3600" dirty="0"/>
          </a:p>
        </p:txBody>
      </p:sp>
      <p:pic>
        <p:nvPicPr>
          <p:cNvPr id="6" name="Picture 5">
            <a:extLst>
              <a:ext uri="{FF2B5EF4-FFF2-40B4-BE49-F238E27FC236}">
                <a16:creationId xmlns:a16="http://schemas.microsoft.com/office/drawing/2014/main" id="{E84B88CC-BCEF-9AF5-D109-56940C83EF9F}"/>
              </a:ext>
            </a:extLst>
          </p:cNvPr>
          <p:cNvPicPr>
            <a:picLocks noChangeAspect="1"/>
          </p:cNvPicPr>
          <p:nvPr/>
        </p:nvPicPr>
        <p:blipFill>
          <a:blip r:embed="rId3"/>
          <a:stretch>
            <a:fillRect/>
          </a:stretch>
        </p:blipFill>
        <p:spPr>
          <a:xfrm>
            <a:off x="129300" y="1438816"/>
            <a:ext cx="11971317" cy="4942106"/>
          </a:xfrm>
          <a:prstGeom prst="rect">
            <a:avLst/>
          </a:prstGeom>
        </p:spPr>
      </p:pic>
    </p:spTree>
    <p:extLst>
      <p:ext uri="{BB962C8B-B14F-4D97-AF65-F5344CB8AC3E}">
        <p14:creationId xmlns:p14="http://schemas.microsoft.com/office/powerpoint/2010/main" val="25443670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188A-5FBC-EDD3-401B-5135AC41E2DC}"/>
              </a:ext>
            </a:extLst>
          </p:cNvPr>
          <p:cNvSpPr>
            <a:spLocks noGrp="1"/>
          </p:cNvSpPr>
          <p:nvPr>
            <p:ph type="title"/>
          </p:nvPr>
        </p:nvSpPr>
        <p:spPr>
          <a:xfrm>
            <a:off x="309454" y="59374"/>
            <a:ext cx="11672047" cy="875482"/>
          </a:xfrm>
        </p:spPr>
        <p:txBody>
          <a:bodyPr>
            <a:normAutofit fontScale="90000"/>
          </a:bodyPr>
          <a:lstStyle/>
          <a:p>
            <a:r>
              <a:rPr lang="en-US" dirty="0"/>
              <a:t>Phoenix: Democratizing </a:t>
            </a:r>
            <a:r>
              <a:rPr lang="en-US" dirty="0" err="1"/>
              <a:t>ChatGPT</a:t>
            </a:r>
            <a:r>
              <a:rPr lang="en-US" dirty="0"/>
              <a:t> across Languages</a:t>
            </a:r>
            <a:endParaRPr lang="en-US" sz="4000" dirty="0"/>
          </a:p>
        </p:txBody>
      </p:sp>
      <p:sp>
        <p:nvSpPr>
          <p:cNvPr id="4" name="Slide Number Placeholder 3">
            <a:extLst>
              <a:ext uri="{FF2B5EF4-FFF2-40B4-BE49-F238E27FC236}">
                <a16:creationId xmlns:a16="http://schemas.microsoft.com/office/drawing/2014/main" id="{50095971-B4FB-1B4B-7584-F1D2EF1438E5}"/>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5" name="TextBox 4">
            <a:extLst>
              <a:ext uri="{FF2B5EF4-FFF2-40B4-BE49-F238E27FC236}">
                <a16:creationId xmlns:a16="http://schemas.microsoft.com/office/drawing/2014/main" id="{9FD94470-4E42-E238-369F-6411BF04CDED}"/>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https://github.com/FreedomIntelligence/LLMZoo</a:t>
            </a:r>
            <a:endParaRPr lang="en-US" sz="1000" dirty="0">
              <a:solidFill>
                <a:schemeClr val="bg1">
                  <a:lumMod val="75000"/>
                </a:schemeClr>
              </a:solidFill>
            </a:endParaRPr>
          </a:p>
        </p:txBody>
      </p:sp>
      <p:pic>
        <p:nvPicPr>
          <p:cNvPr id="12" name="Picture 11">
            <a:extLst>
              <a:ext uri="{FF2B5EF4-FFF2-40B4-BE49-F238E27FC236}">
                <a16:creationId xmlns:a16="http://schemas.microsoft.com/office/drawing/2014/main" id="{B0FF641E-3974-7D7A-2A59-DBE1370EB365}"/>
              </a:ext>
            </a:extLst>
          </p:cNvPr>
          <p:cNvPicPr>
            <a:picLocks noChangeAspect="1"/>
          </p:cNvPicPr>
          <p:nvPr/>
        </p:nvPicPr>
        <p:blipFill>
          <a:blip r:embed="rId3"/>
          <a:stretch>
            <a:fillRect/>
          </a:stretch>
        </p:blipFill>
        <p:spPr>
          <a:xfrm>
            <a:off x="84523" y="1614695"/>
            <a:ext cx="12107477" cy="4951300"/>
          </a:xfrm>
          <a:prstGeom prst="rect">
            <a:avLst/>
          </a:prstGeom>
        </p:spPr>
      </p:pic>
      <p:pic>
        <p:nvPicPr>
          <p:cNvPr id="14" name="Picture 13">
            <a:extLst>
              <a:ext uri="{FF2B5EF4-FFF2-40B4-BE49-F238E27FC236}">
                <a16:creationId xmlns:a16="http://schemas.microsoft.com/office/drawing/2014/main" id="{ACE3518B-F14B-8578-2788-A1B0E873E7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434" y="727159"/>
            <a:ext cx="902242" cy="907173"/>
          </a:xfrm>
          <a:prstGeom prst="rect">
            <a:avLst/>
          </a:prstGeom>
        </p:spPr>
      </p:pic>
    </p:spTree>
    <p:extLst>
      <p:ext uri="{BB962C8B-B14F-4D97-AF65-F5344CB8AC3E}">
        <p14:creationId xmlns:p14="http://schemas.microsoft.com/office/powerpoint/2010/main" val="2179983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188A-5FBC-EDD3-401B-5135AC41E2DC}"/>
              </a:ext>
            </a:extLst>
          </p:cNvPr>
          <p:cNvSpPr>
            <a:spLocks noGrp="1"/>
          </p:cNvSpPr>
          <p:nvPr>
            <p:ph type="title"/>
          </p:nvPr>
        </p:nvSpPr>
        <p:spPr/>
        <p:txBody>
          <a:bodyPr>
            <a:normAutofit fontScale="90000"/>
          </a:bodyPr>
          <a:lstStyle/>
          <a:p>
            <a:r>
              <a:rPr lang="en-US" dirty="0"/>
              <a:t>Stanford Alpaca: </a:t>
            </a:r>
            <a:br>
              <a:rPr lang="en-US" dirty="0"/>
            </a:br>
            <a:r>
              <a:rPr lang="en-US" sz="4000" dirty="0"/>
              <a:t>A Strong, Replicable Instruction-Following Model</a:t>
            </a:r>
          </a:p>
        </p:txBody>
      </p:sp>
      <p:sp>
        <p:nvSpPr>
          <p:cNvPr id="4" name="Slide Number Placeholder 3">
            <a:extLst>
              <a:ext uri="{FF2B5EF4-FFF2-40B4-BE49-F238E27FC236}">
                <a16:creationId xmlns:a16="http://schemas.microsoft.com/office/drawing/2014/main" id="{50095971-B4FB-1B4B-7584-F1D2EF1438E5}"/>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5" name="TextBox 4">
            <a:extLst>
              <a:ext uri="{FF2B5EF4-FFF2-40B4-BE49-F238E27FC236}">
                <a16:creationId xmlns:a16="http://schemas.microsoft.com/office/drawing/2014/main" id="{9FD94470-4E42-E238-369F-6411BF04CDED}"/>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https://crfm.stanford.edu/2023/03/13/alpaca.html</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6A637F07-BD96-7205-E8C2-C2925153AAE2}"/>
              </a:ext>
            </a:extLst>
          </p:cNvPr>
          <p:cNvPicPr>
            <a:picLocks noChangeAspect="1"/>
          </p:cNvPicPr>
          <p:nvPr/>
        </p:nvPicPr>
        <p:blipFill>
          <a:blip r:embed="rId3"/>
          <a:stretch>
            <a:fillRect/>
          </a:stretch>
        </p:blipFill>
        <p:spPr>
          <a:xfrm>
            <a:off x="276998" y="1509995"/>
            <a:ext cx="11677759" cy="5004753"/>
          </a:xfrm>
          <a:prstGeom prst="rect">
            <a:avLst/>
          </a:prstGeom>
        </p:spPr>
      </p:pic>
      <p:pic>
        <p:nvPicPr>
          <p:cNvPr id="10" name="Picture 9">
            <a:extLst>
              <a:ext uri="{FF2B5EF4-FFF2-40B4-BE49-F238E27FC236}">
                <a16:creationId xmlns:a16="http://schemas.microsoft.com/office/drawing/2014/main" id="{9BD6EAFE-4D5E-3D35-2AF7-98C128A5C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8454" y="4601050"/>
            <a:ext cx="3888116" cy="1493907"/>
          </a:xfrm>
          <a:prstGeom prst="rect">
            <a:avLst/>
          </a:prstGeom>
        </p:spPr>
      </p:pic>
    </p:spTree>
    <p:extLst>
      <p:ext uri="{BB962C8B-B14F-4D97-AF65-F5344CB8AC3E}">
        <p14:creationId xmlns:p14="http://schemas.microsoft.com/office/powerpoint/2010/main" val="1467238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BD74C3-90FD-7EB0-1158-2C979BCAFBFF}"/>
              </a:ext>
            </a:extLst>
          </p:cNvPr>
          <p:cNvSpPr>
            <a:spLocks noGrp="1"/>
          </p:cNvSpPr>
          <p:nvPr>
            <p:ph idx="1"/>
          </p:nvPr>
        </p:nvSpPr>
        <p:spPr>
          <a:xfrm>
            <a:off x="534389" y="2286000"/>
            <a:ext cx="11222181" cy="4067299"/>
          </a:xfrm>
        </p:spPr>
        <p:txBody>
          <a:bodyPr>
            <a:normAutofit/>
          </a:bodyPr>
          <a:lstStyle/>
          <a:p>
            <a:r>
              <a:rPr lang="en-US" dirty="0"/>
              <a:t>Demo, data and code to train an assistant-style large language model with ~800k GPT-3.5-Turbo Generations based on </a:t>
            </a:r>
            <a:r>
              <a:rPr lang="en-US" dirty="0" err="1"/>
              <a:t>LLaMa</a:t>
            </a:r>
            <a:endParaRPr lang="en-US" dirty="0"/>
          </a:p>
          <a:p>
            <a:r>
              <a:rPr lang="en-US" dirty="0"/>
              <a:t>Reproducibility</a:t>
            </a:r>
          </a:p>
          <a:p>
            <a:pPr lvl="1"/>
            <a:r>
              <a:rPr lang="en-US" sz="3200" dirty="0"/>
              <a:t>Trained LoRa Weights:</a:t>
            </a:r>
          </a:p>
          <a:p>
            <a:pPr lvl="2"/>
            <a:r>
              <a:rPr lang="en-US" sz="3200" dirty="0"/>
              <a:t>gpt4all-lora (four full epochs of training):</a:t>
            </a:r>
          </a:p>
          <a:p>
            <a:pPr lvl="3"/>
            <a:r>
              <a:rPr lang="en-US" sz="3200" dirty="0">
                <a:hlinkClick r:id="rId2"/>
              </a:rPr>
              <a:t>https://huggingface.co/nomic-ai/gpt4all-lora</a:t>
            </a:r>
            <a:endParaRPr lang="en-US" sz="3200" dirty="0"/>
          </a:p>
        </p:txBody>
      </p:sp>
      <p:sp>
        <p:nvSpPr>
          <p:cNvPr id="4" name="Slide Number Placeholder 3">
            <a:extLst>
              <a:ext uri="{FF2B5EF4-FFF2-40B4-BE49-F238E27FC236}">
                <a16:creationId xmlns:a16="http://schemas.microsoft.com/office/drawing/2014/main" id="{E4D4FE1C-C189-0781-62E7-11A8E9D205F5}"/>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5" name="Title 1">
            <a:extLst>
              <a:ext uri="{FF2B5EF4-FFF2-40B4-BE49-F238E27FC236}">
                <a16:creationId xmlns:a16="http://schemas.microsoft.com/office/drawing/2014/main" id="{4BCDA4E8-6C1D-529A-822F-31498F65F1CB}"/>
              </a:ext>
            </a:extLst>
          </p:cNvPr>
          <p:cNvSpPr>
            <a:spLocks noGrp="1"/>
          </p:cNvSpPr>
          <p:nvPr>
            <p:ph type="title"/>
          </p:nvPr>
        </p:nvSpPr>
        <p:spPr>
          <a:xfrm>
            <a:off x="484909" y="56101"/>
            <a:ext cx="11222181" cy="2051505"/>
          </a:xfrm>
        </p:spPr>
        <p:txBody>
          <a:bodyPr>
            <a:normAutofit fontScale="90000"/>
          </a:bodyPr>
          <a:lstStyle/>
          <a:p>
            <a:r>
              <a:rPr lang="en-US" dirty="0"/>
              <a:t>GPT4All: </a:t>
            </a:r>
            <a:br>
              <a:rPr lang="en-US" dirty="0"/>
            </a:br>
            <a:r>
              <a:rPr lang="en-US" dirty="0"/>
              <a:t>Training an Assistant-style Chatbot with Large Scale Data Distillation from GPT-3.5-Turbo</a:t>
            </a:r>
            <a:endParaRPr lang="en-US" sz="4000" dirty="0"/>
          </a:p>
        </p:txBody>
      </p:sp>
      <p:sp>
        <p:nvSpPr>
          <p:cNvPr id="6" name="TextBox 5">
            <a:extLst>
              <a:ext uri="{FF2B5EF4-FFF2-40B4-BE49-F238E27FC236}">
                <a16:creationId xmlns:a16="http://schemas.microsoft.com/office/drawing/2014/main" id="{1BFFBB43-56BB-49CB-A8F8-54E281AFCB2B}"/>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3"/>
              </a:rPr>
              <a:t>https://github.com/nomic-ai/gpt4all</a:t>
            </a:r>
            <a:endParaRPr lang="en-US" sz="1000" dirty="0">
              <a:solidFill>
                <a:schemeClr val="bg1">
                  <a:lumMod val="75000"/>
                </a:schemeClr>
              </a:solidFill>
            </a:endParaRPr>
          </a:p>
        </p:txBody>
      </p:sp>
    </p:spTree>
    <p:extLst>
      <p:ext uri="{BB962C8B-B14F-4D97-AF65-F5344CB8AC3E}">
        <p14:creationId xmlns:p14="http://schemas.microsoft.com/office/powerpoint/2010/main" val="4102757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BD74C3-90FD-7EB0-1158-2C979BCAFBFF}"/>
              </a:ext>
            </a:extLst>
          </p:cNvPr>
          <p:cNvSpPr>
            <a:spLocks noGrp="1"/>
          </p:cNvSpPr>
          <p:nvPr>
            <p:ph idx="1"/>
          </p:nvPr>
        </p:nvSpPr>
        <p:spPr>
          <a:xfrm>
            <a:off x="975746" y="1583085"/>
            <a:ext cx="10283194" cy="625709"/>
          </a:xfrm>
        </p:spPr>
        <p:txBody>
          <a:bodyPr>
            <a:noAutofit/>
          </a:bodyPr>
          <a:lstStyle/>
          <a:p>
            <a:pPr marL="0" indent="0" algn="ctr">
              <a:buNone/>
            </a:pPr>
            <a:r>
              <a:rPr lang="en-US" dirty="0">
                <a:solidFill>
                  <a:srgbClr val="C00000"/>
                </a:solidFill>
              </a:rPr>
              <a:t>GPT4All-J</a:t>
            </a:r>
            <a:r>
              <a:rPr lang="en-US" dirty="0"/>
              <a:t> </a:t>
            </a:r>
            <a:r>
              <a:rPr lang="en-US" dirty="0">
                <a:solidFill>
                  <a:srgbClr val="C00000"/>
                </a:solidFill>
              </a:rPr>
              <a:t>(GPT4All v2) </a:t>
            </a:r>
            <a:r>
              <a:rPr lang="en-US" dirty="0"/>
              <a:t>based on Open Source </a:t>
            </a:r>
            <a:r>
              <a:rPr lang="en-US" dirty="0">
                <a:solidFill>
                  <a:srgbClr val="C00000"/>
                </a:solidFill>
              </a:rPr>
              <a:t>GPT-J</a:t>
            </a:r>
            <a:r>
              <a:rPr lang="en-US" dirty="0"/>
              <a:t> model</a:t>
            </a:r>
          </a:p>
        </p:txBody>
      </p:sp>
      <p:sp>
        <p:nvSpPr>
          <p:cNvPr id="4" name="Slide Number Placeholder 3">
            <a:extLst>
              <a:ext uri="{FF2B5EF4-FFF2-40B4-BE49-F238E27FC236}">
                <a16:creationId xmlns:a16="http://schemas.microsoft.com/office/drawing/2014/main" id="{E4D4FE1C-C189-0781-62E7-11A8E9D205F5}"/>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5" name="Title 1">
            <a:extLst>
              <a:ext uri="{FF2B5EF4-FFF2-40B4-BE49-F238E27FC236}">
                <a16:creationId xmlns:a16="http://schemas.microsoft.com/office/drawing/2014/main" id="{4BCDA4E8-6C1D-529A-822F-31498F65F1CB}"/>
              </a:ext>
            </a:extLst>
          </p:cNvPr>
          <p:cNvSpPr>
            <a:spLocks noGrp="1"/>
          </p:cNvSpPr>
          <p:nvPr>
            <p:ph type="title"/>
          </p:nvPr>
        </p:nvSpPr>
        <p:spPr>
          <a:xfrm>
            <a:off x="484909" y="56102"/>
            <a:ext cx="11222181" cy="1350668"/>
          </a:xfrm>
        </p:spPr>
        <p:txBody>
          <a:bodyPr>
            <a:normAutofit fontScale="90000"/>
          </a:bodyPr>
          <a:lstStyle/>
          <a:p>
            <a:r>
              <a:rPr lang="en-US" dirty="0"/>
              <a:t>GPT4All-J</a:t>
            </a:r>
            <a:br>
              <a:rPr lang="en-US" dirty="0"/>
            </a:br>
            <a:r>
              <a:rPr lang="en-US" dirty="0"/>
              <a:t>An Apache-2 Licensed Assistant-Style Chatbot</a:t>
            </a:r>
            <a:endParaRPr lang="en-US" sz="4000" dirty="0"/>
          </a:p>
        </p:txBody>
      </p:sp>
      <p:sp>
        <p:nvSpPr>
          <p:cNvPr id="6" name="TextBox 5">
            <a:extLst>
              <a:ext uri="{FF2B5EF4-FFF2-40B4-BE49-F238E27FC236}">
                <a16:creationId xmlns:a16="http://schemas.microsoft.com/office/drawing/2014/main" id="{1BFFBB43-56BB-49CB-A8F8-54E281AFCB2B}"/>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https://github.com/nomic-ai/gpt4all</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B6191489-993F-4B77-E672-5350920788E8}"/>
              </a:ext>
            </a:extLst>
          </p:cNvPr>
          <p:cNvPicPr>
            <a:picLocks noChangeAspect="1"/>
          </p:cNvPicPr>
          <p:nvPr/>
        </p:nvPicPr>
        <p:blipFill>
          <a:blip r:embed="rId3"/>
          <a:stretch>
            <a:fillRect/>
          </a:stretch>
        </p:blipFill>
        <p:spPr>
          <a:xfrm>
            <a:off x="442705" y="2222862"/>
            <a:ext cx="11620265" cy="4283110"/>
          </a:xfrm>
          <a:prstGeom prst="rect">
            <a:avLst/>
          </a:prstGeom>
        </p:spPr>
      </p:pic>
    </p:spTree>
    <p:extLst>
      <p:ext uri="{BB962C8B-B14F-4D97-AF65-F5344CB8AC3E}">
        <p14:creationId xmlns:p14="http://schemas.microsoft.com/office/powerpoint/2010/main" val="40339548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BD74C3-90FD-7EB0-1158-2C979BCAFBFF}"/>
              </a:ext>
            </a:extLst>
          </p:cNvPr>
          <p:cNvSpPr>
            <a:spLocks noGrp="1"/>
          </p:cNvSpPr>
          <p:nvPr>
            <p:ph idx="1"/>
          </p:nvPr>
        </p:nvSpPr>
        <p:spPr>
          <a:xfrm>
            <a:off x="534389" y="1803042"/>
            <a:ext cx="11222181" cy="4745134"/>
          </a:xfrm>
        </p:spPr>
        <p:txBody>
          <a:bodyPr>
            <a:normAutofit/>
          </a:bodyPr>
          <a:lstStyle/>
          <a:p>
            <a:r>
              <a:rPr lang="en-US" dirty="0"/>
              <a:t>Vicuna-13B: an open-source chatbot trained by fine-tuning </a:t>
            </a:r>
            <a:r>
              <a:rPr lang="en-US" dirty="0" err="1"/>
              <a:t>LLaMA</a:t>
            </a:r>
            <a:r>
              <a:rPr lang="en-US" dirty="0"/>
              <a:t> on user-shared conversations collected from </a:t>
            </a:r>
            <a:r>
              <a:rPr lang="en-US" dirty="0" err="1"/>
              <a:t>ShareGPT</a:t>
            </a:r>
            <a:r>
              <a:rPr lang="en-US" dirty="0"/>
              <a:t>. </a:t>
            </a:r>
          </a:p>
          <a:p>
            <a:r>
              <a:rPr lang="en-US" dirty="0"/>
              <a:t>The cost of training Vicuna-13B is around $300. </a:t>
            </a:r>
          </a:p>
        </p:txBody>
      </p:sp>
      <p:sp>
        <p:nvSpPr>
          <p:cNvPr id="4" name="Slide Number Placeholder 3">
            <a:extLst>
              <a:ext uri="{FF2B5EF4-FFF2-40B4-BE49-F238E27FC236}">
                <a16:creationId xmlns:a16="http://schemas.microsoft.com/office/drawing/2014/main" id="{E4D4FE1C-C189-0781-62E7-11A8E9D205F5}"/>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5" name="Title 1">
            <a:extLst>
              <a:ext uri="{FF2B5EF4-FFF2-40B4-BE49-F238E27FC236}">
                <a16:creationId xmlns:a16="http://schemas.microsoft.com/office/drawing/2014/main" id="{4BCDA4E8-6C1D-529A-822F-31498F65F1CB}"/>
              </a:ext>
            </a:extLst>
          </p:cNvPr>
          <p:cNvSpPr>
            <a:spLocks noGrp="1"/>
          </p:cNvSpPr>
          <p:nvPr>
            <p:ph type="title"/>
          </p:nvPr>
        </p:nvSpPr>
        <p:spPr>
          <a:xfrm>
            <a:off x="484909" y="81860"/>
            <a:ext cx="11222181" cy="1811336"/>
          </a:xfrm>
        </p:spPr>
        <p:txBody>
          <a:bodyPr>
            <a:normAutofit fontScale="90000"/>
          </a:bodyPr>
          <a:lstStyle/>
          <a:p>
            <a:r>
              <a:rPr lang="en-US" dirty="0"/>
              <a:t>Vicuna: An Open-Source Chatbot </a:t>
            </a:r>
            <a:br>
              <a:rPr lang="en-US" dirty="0"/>
            </a:br>
            <a:r>
              <a:rPr lang="en-US" dirty="0"/>
              <a:t>Impressing GPT-4 with 90%* </a:t>
            </a:r>
            <a:r>
              <a:rPr lang="en-US" dirty="0" err="1"/>
              <a:t>ChatGPT</a:t>
            </a:r>
            <a:r>
              <a:rPr lang="en-US" dirty="0"/>
              <a:t> Quality</a:t>
            </a:r>
            <a:br>
              <a:rPr lang="en-US" dirty="0"/>
            </a:br>
            <a:r>
              <a:rPr lang="en-US" sz="2700" b="0" dirty="0"/>
              <a:t>by the Team with members from UC Berkeley, CMU, Stanford, and UC San Diego</a:t>
            </a:r>
          </a:p>
        </p:txBody>
      </p:sp>
      <p:sp>
        <p:nvSpPr>
          <p:cNvPr id="6" name="TextBox 5">
            <a:extLst>
              <a:ext uri="{FF2B5EF4-FFF2-40B4-BE49-F238E27FC236}">
                <a16:creationId xmlns:a16="http://schemas.microsoft.com/office/drawing/2014/main" id="{1BFFBB43-56BB-49CB-A8F8-54E281AFCB2B}"/>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https://vicuna.lmsys.org/</a:t>
            </a:r>
            <a:endParaRPr lang="en-US" sz="1000" dirty="0">
              <a:solidFill>
                <a:schemeClr val="bg1">
                  <a:lumMod val="75000"/>
                </a:schemeClr>
              </a:solidFill>
            </a:endParaRPr>
          </a:p>
        </p:txBody>
      </p:sp>
      <p:pic>
        <p:nvPicPr>
          <p:cNvPr id="2" name="Picture 1">
            <a:extLst>
              <a:ext uri="{FF2B5EF4-FFF2-40B4-BE49-F238E27FC236}">
                <a16:creationId xmlns:a16="http://schemas.microsoft.com/office/drawing/2014/main" id="{C6C275F5-114C-1594-2660-157047B8D7E4}"/>
              </a:ext>
            </a:extLst>
          </p:cNvPr>
          <p:cNvPicPr>
            <a:picLocks noChangeAspect="1"/>
          </p:cNvPicPr>
          <p:nvPr/>
        </p:nvPicPr>
        <p:blipFill>
          <a:blip r:embed="rId3"/>
          <a:stretch>
            <a:fillRect/>
          </a:stretch>
        </p:blipFill>
        <p:spPr>
          <a:xfrm>
            <a:off x="2388136" y="3559846"/>
            <a:ext cx="7493000" cy="3009900"/>
          </a:xfrm>
          <a:prstGeom prst="rect">
            <a:avLst/>
          </a:prstGeom>
        </p:spPr>
      </p:pic>
    </p:spTree>
    <p:extLst>
      <p:ext uri="{BB962C8B-B14F-4D97-AF65-F5344CB8AC3E}">
        <p14:creationId xmlns:p14="http://schemas.microsoft.com/office/powerpoint/2010/main" val="1520313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D4FE1C-C189-0781-62E7-11A8E9D205F5}"/>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5" name="Title 1">
            <a:extLst>
              <a:ext uri="{FF2B5EF4-FFF2-40B4-BE49-F238E27FC236}">
                <a16:creationId xmlns:a16="http://schemas.microsoft.com/office/drawing/2014/main" id="{4BCDA4E8-6C1D-529A-822F-31498F65F1CB}"/>
              </a:ext>
            </a:extLst>
          </p:cNvPr>
          <p:cNvSpPr>
            <a:spLocks noGrp="1"/>
          </p:cNvSpPr>
          <p:nvPr>
            <p:ph type="title"/>
          </p:nvPr>
        </p:nvSpPr>
        <p:spPr>
          <a:xfrm>
            <a:off x="484909" y="81860"/>
            <a:ext cx="11222181" cy="1532628"/>
          </a:xfrm>
        </p:spPr>
        <p:txBody>
          <a:bodyPr>
            <a:normAutofit fontScale="90000"/>
          </a:bodyPr>
          <a:lstStyle/>
          <a:p>
            <a:r>
              <a:rPr lang="en-US" dirty="0"/>
              <a:t>Chinese-Vicuna: </a:t>
            </a:r>
            <a:br>
              <a:rPr lang="en-US" dirty="0"/>
            </a:br>
            <a:r>
              <a:rPr lang="en-US" sz="3600" dirty="0"/>
              <a:t>A Chinese Instruction-following </a:t>
            </a:r>
            <a:r>
              <a:rPr lang="en-US" sz="3600" dirty="0" err="1"/>
              <a:t>LLaMA</a:t>
            </a:r>
            <a:r>
              <a:rPr lang="en-US" sz="3600" dirty="0"/>
              <a:t>-based Model </a:t>
            </a:r>
            <a:br>
              <a:rPr lang="en-US" sz="3600" dirty="0"/>
            </a:br>
            <a:r>
              <a:rPr lang="zh-TW" altLang="en-US" sz="3600" dirty="0"/>
              <a:t>一個中文低資源的 </a:t>
            </a:r>
            <a:r>
              <a:rPr lang="en-US" altLang="zh-TW" sz="3600" dirty="0" err="1"/>
              <a:t>llama+lora</a:t>
            </a:r>
            <a:r>
              <a:rPr lang="zh-TW" altLang="en-US" sz="3600" dirty="0"/>
              <a:t>方案</a:t>
            </a:r>
            <a:endParaRPr lang="en-US" sz="3600" b="0" dirty="0"/>
          </a:p>
        </p:txBody>
      </p:sp>
      <p:sp>
        <p:nvSpPr>
          <p:cNvPr id="6" name="TextBox 5">
            <a:extLst>
              <a:ext uri="{FF2B5EF4-FFF2-40B4-BE49-F238E27FC236}">
                <a16:creationId xmlns:a16="http://schemas.microsoft.com/office/drawing/2014/main" id="{1BFFBB43-56BB-49CB-A8F8-54E281AFCB2B}"/>
              </a:ext>
            </a:extLst>
          </p:cNvPr>
          <p:cNvSpPr txBox="1"/>
          <p:nvPr/>
        </p:nvSpPr>
        <p:spPr>
          <a:xfrm>
            <a:off x="1069433" y="6598322"/>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https://github.com/Facico/Chinese-Vicuna</a:t>
            </a:r>
            <a:endParaRPr lang="en-US" sz="1000" dirty="0">
              <a:solidFill>
                <a:schemeClr val="bg1">
                  <a:lumMod val="75000"/>
                </a:schemeClr>
              </a:solidFill>
            </a:endParaRPr>
          </a:p>
        </p:txBody>
      </p:sp>
      <p:pic>
        <p:nvPicPr>
          <p:cNvPr id="8" name="Picture 7">
            <a:extLst>
              <a:ext uri="{FF2B5EF4-FFF2-40B4-BE49-F238E27FC236}">
                <a16:creationId xmlns:a16="http://schemas.microsoft.com/office/drawing/2014/main" id="{93CB9328-6EBB-2DC0-14E4-0A2D60D27C74}"/>
              </a:ext>
            </a:extLst>
          </p:cNvPr>
          <p:cNvPicPr>
            <a:picLocks noChangeAspect="1"/>
          </p:cNvPicPr>
          <p:nvPr/>
        </p:nvPicPr>
        <p:blipFill>
          <a:blip r:embed="rId3"/>
          <a:stretch>
            <a:fillRect/>
          </a:stretch>
        </p:blipFill>
        <p:spPr>
          <a:xfrm>
            <a:off x="7326262" y="1813599"/>
            <a:ext cx="4609429" cy="4609429"/>
          </a:xfrm>
          <a:prstGeom prst="rect">
            <a:avLst/>
          </a:prstGeom>
        </p:spPr>
      </p:pic>
      <p:pic>
        <p:nvPicPr>
          <p:cNvPr id="10" name="Picture 9">
            <a:extLst>
              <a:ext uri="{FF2B5EF4-FFF2-40B4-BE49-F238E27FC236}">
                <a16:creationId xmlns:a16="http://schemas.microsoft.com/office/drawing/2014/main" id="{0516A2FF-F66A-94AB-D0D7-96D66842FD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309" y="1813599"/>
            <a:ext cx="6841352" cy="4409101"/>
          </a:xfrm>
          <a:prstGeom prst="rect">
            <a:avLst/>
          </a:prstGeom>
        </p:spPr>
      </p:pic>
      <p:sp>
        <p:nvSpPr>
          <p:cNvPr id="14" name="TextBox 13">
            <a:extLst>
              <a:ext uri="{FF2B5EF4-FFF2-40B4-BE49-F238E27FC236}">
                <a16:creationId xmlns:a16="http://schemas.microsoft.com/office/drawing/2014/main" id="{65B60C2A-AC03-5F44-88E8-65FFB626F33C}"/>
              </a:ext>
            </a:extLst>
          </p:cNvPr>
          <p:cNvSpPr txBox="1"/>
          <p:nvPr/>
        </p:nvSpPr>
        <p:spPr>
          <a:xfrm>
            <a:off x="406601" y="6166400"/>
            <a:ext cx="6540767" cy="369332"/>
          </a:xfrm>
          <a:prstGeom prst="rect">
            <a:avLst/>
          </a:prstGeom>
          <a:noFill/>
        </p:spPr>
        <p:txBody>
          <a:bodyPr wrap="square">
            <a:spAutoFit/>
          </a:bodyPr>
          <a:lstStyle/>
          <a:p>
            <a:pPr algn="ctr"/>
            <a:r>
              <a:rPr lang="en-US" b="1" dirty="0"/>
              <a:t>Chinese-Vicuna </a:t>
            </a:r>
            <a:r>
              <a:rPr lang="en-US" dirty="0"/>
              <a:t>based on </a:t>
            </a:r>
            <a:r>
              <a:rPr lang="en-US" b="1" dirty="0"/>
              <a:t>Guanaco Dataset </a:t>
            </a:r>
            <a:r>
              <a:rPr lang="en-US" dirty="0"/>
              <a:t>and </a:t>
            </a:r>
            <a:r>
              <a:rPr lang="en-US" b="1" dirty="0"/>
              <a:t>Belle Dataset</a:t>
            </a:r>
          </a:p>
        </p:txBody>
      </p:sp>
      <p:sp>
        <p:nvSpPr>
          <p:cNvPr id="16" name="TextBox 15">
            <a:extLst>
              <a:ext uri="{FF2B5EF4-FFF2-40B4-BE49-F238E27FC236}">
                <a16:creationId xmlns:a16="http://schemas.microsoft.com/office/drawing/2014/main" id="{FDB6B2AB-D1B1-EC59-3DA8-5663CD3024DB}"/>
              </a:ext>
            </a:extLst>
          </p:cNvPr>
          <p:cNvSpPr txBox="1"/>
          <p:nvPr/>
        </p:nvSpPr>
        <p:spPr>
          <a:xfrm>
            <a:off x="970477" y="6421811"/>
            <a:ext cx="5175002" cy="246221"/>
          </a:xfrm>
          <a:prstGeom prst="rect">
            <a:avLst/>
          </a:prstGeom>
          <a:noFill/>
        </p:spPr>
        <p:txBody>
          <a:bodyPr wrap="square">
            <a:spAutoFit/>
          </a:bodyPr>
          <a:lstStyle/>
          <a:p>
            <a:r>
              <a:rPr lang="en-US" sz="1000" dirty="0">
                <a:solidFill>
                  <a:schemeClr val="bg1">
                    <a:lumMod val="75000"/>
                  </a:schemeClr>
                </a:solidFill>
              </a:rPr>
              <a:t>Source:</a:t>
            </a:r>
            <a:r>
              <a:rPr lang="en-US" sz="1000" dirty="0"/>
              <a:t> </a:t>
            </a:r>
            <a:r>
              <a:rPr lang="en-US" sz="1000" dirty="0">
                <a:hlinkClick r:id="rId5"/>
              </a:rPr>
              <a:t>https://huggingface.co/datasets/Chinese-Vicuna/guanaco_belle_merge_v1.0</a:t>
            </a:r>
            <a:endParaRPr lang="en-US" sz="1000" dirty="0"/>
          </a:p>
        </p:txBody>
      </p:sp>
    </p:spTree>
    <p:extLst>
      <p:ext uri="{BB962C8B-B14F-4D97-AF65-F5344CB8AC3E}">
        <p14:creationId xmlns:p14="http://schemas.microsoft.com/office/powerpoint/2010/main" val="2811065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BD74C3-90FD-7EB0-1158-2C979BCAFBFF}"/>
              </a:ext>
            </a:extLst>
          </p:cNvPr>
          <p:cNvSpPr>
            <a:spLocks noGrp="1"/>
          </p:cNvSpPr>
          <p:nvPr>
            <p:ph idx="1"/>
          </p:nvPr>
        </p:nvSpPr>
        <p:spPr>
          <a:xfrm>
            <a:off x="484908" y="1136142"/>
            <a:ext cx="11222181" cy="1822867"/>
          </a:xfrm>
        </p:spPr>
        <p:txBody>
          <a:bodyPr>
            <a:normAutofit/>
          </a:bodyPr>
          <a:lstStyle/>
          <a:p>
            <a:r>
              <a:rPr lang="en-US" dirty="0" err="1"/>
              <a:t>ColossalChat</a:t>
            </a:r>
            <a:r>
              <a:rPr lang="en-US" dirty="0"/>
              <a:t> is the project to implement LLM with RLHF, powered by the Colossal-AI project.</a:t>
            </a:r>
          </a:p>
          <a:p>
            <a:r>
              <a:rPr lang="en-US" dirty="0"/>
              <a:t>Coati stands for </a:t>
            </a:r>
            <a:r>
              <a:rPr lang="en-US" dirty="0" err="1"/>
              <a:t>ColossalAI</a:t>
            </a:r>
            <a:r>
              <a:rPr lang="en-US" dirty="0"/>
              <a:t> Talking Intelligence.</a:t>
            </a:r>
          </a:p>
        </p:txBody>
      </p:sp>
      <p:sp>
        <p:nvSpPr>
          <p:cNvPr id="4" name="Slide Number Placeholder 3">
            <a:extLst>
              <a:ext uri="{FF2B5EF4-FFF2-40B4-BE49-F238E27FC236}">
                <a16:creationId xmlns:a16="http://schemas.microsoft.com/office/drawing/2014/main" id="{E4D4FE1C-C189-0781-62E7-11A8E9D205F5}"/>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5" name="Title 1">
            <a:extLst>
              <a:ext uri="{FF2B5EF4-FFF2-40B4-BE49-F238E27FC236}">
                <a16:creationId xmlns:a16="http://schemas.microsoft.com/office/drawing/2014/main" id="{4BCDA4E8-6C1D-529A-822F-31498F65F1CB}"/>
              </a:ext>
            </a:extLst>
          </p:cNvPr>
          <p:cNvSpPr>
            <a:spLocks noGrp="1"/>
          </p:cNvSpPr>
          <p:nvPr>
            <p:ph type="title"/>
          </p:nvPr>
        </p:nvSpPr>
        <p:spPr>
          <a:xfrm>
            <a:off x="484908" y="0"/>
            <a:ext cx="11222181" cy="1012843"/>
          </a:xfrm>
        </p:spPr>
        <p:txBody>
          <a:bodyPr>
            <a:normAutofit/>
          </a:bodyPr>
          <a:lstStyle/>
          <a:p>
            <a:r>
              <a:rPr lang="en-US" dirty="0" err="1"/>
              <a:t>ColossalChat</a:t>
            </a:r>
            <a:endParaRPr lang="en-US" sz="2700" b="0" dirty="0"/>
          </a:p>
        </p:txBody>
      </p:sp>
      <p:sp>
        <p:nvSpPr>
          <p:cNvPr id="6" name="TextBox 5">
            <a:extLst>
              <a:ext uri="{FF2B5EF4-FFF2-40B4-BE49-F238E27FC236}">
                <a16:creationId xmlns:a16="http://schemas.microsoft.com/office/drawing/2014/main" id="{1BFFBB43-56BB-49CB-A8F8-54E281AFCB2B}"/>
              </a:ext>
            </a:extLst>
          </p:cNvPr>
          <p:cNvSpPr txBox="1"/>
          <p:nvPr/>
        </p:nvSpPr>
        <p:spPr>
          <a:xfrm>
            <a:off x="1069433" y="6569746"/>
            <a:ext cx="10152091" cy="553998"/>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https://chat.colossalai.org/</a:t>
            </a:r>
            <a:endParaRPr lang="en-US" sz="1000" dirty="0">
              <a:solidFill>
                <a:schemeClr val="bg1">
                  <a:lumMod val="75000"/>
                </a:schemeClr>
              </a:solidFill>
            </a:endParaRPr>
          </a:p>
          <a:p>
            <a:pPr algn="ctr"/>
            <a:r>
              <a:rPr lang="en-US" sz="1000" dirty="0">
                <a:solidFill>
                  <a:schemeClr val="bg1">
                    <a:lumMod val="75000"/>
                  </a:schemeClr>
                </a:solidFill>
                <a:hlinkClick r:id="rId3"/>
              </a:rPr>
              <a:t>https://github.com/hpcaitech/ColossalAI/tree/main/applications/Chat</a:t>
            </a:r>
            <a:endParaRPr lang="en-US" sz="1000" dirty="0">
              <a:solidFill>
                <a:schemeClr val="bg1">
                  <a:lumMod val="75000"/>
                </a:schemeClr>
              </a:solidFill>
            </a:endParaRP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A4DE89BB-24CA-0E5A-0C95-20088C2278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61913" y="3559589"/>
            <a:ext cx="3306586" cy="2609196"/>
          </a:xfrm>
          <a:prstGeom prst="rect">
            <a:avLst/>
          </a:prstGeom>
        </p:spPr>
      </p:pic>
      <p:pic>
        <p:nvPicPr>
          <p:cNvPr id="9" name="Picture 8">
            <a:extLst>
              <a:ext uri="{FF2B5EF4-FFF2-40B4-BE49-F238E27FC236}">
                <a16:creationId xmlns:a16="http://schemas.microsoft.com/office/drawing/2014/main" id="{841C935A-A4EF-413D-0AB8-24D6E5046D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34162" y="31957"/>
            <a:ext cx="1228995" cy="1228995"/>
          </a:xfrm>
          <a:prstGeom prst="rect">
            <a:avLst/>
          </a:prstGeom>
        </p:spPr>
      </p:pic>
      <p:pic>
        <p:nvPicPr>
          <p:cNvPr id="11" name="Picture 10">
            <a:extLst>
              <a:ext uri="{FF2B5EF4-FFF2-40B4-BE49-F238E27FC236}">
                <a16:creationId xmlns:a16="http://schemas.microsoft.com/office/drawing/2014/main" id="{BB87CA56-7410-336D-29CB-3561F92D1E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4908" y="2947656"/>
            <a:ext cx="7772400" cy="3351847"/>
          </a:xfrm>
          <a:prstGeom prst="rect">
            <a:avLst/>
          </a:prstGeom>
        </p:spPr>
      </p:pic>
    </p:spTree>
    <p:extLst>
      <p:ext uri="{BB962C8B-B14F-4D97-AF65-F5344CB8AC3E}">
        <p14:creationId xmlns:p14="http://schemas.microsoft.com/office/powerpoint/2010/main" val="3541288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p:txBody>
          <a:bodyPr>
            <a:normAutofit fontScale="90000"/>
          </a:bodyPr>
          <a:lstStyle/>
          <a:p>
            <a:r>
              <a:rPr lang="en-US" dirty="0"/>
              <a:t>Dolly v2</a:t>
            </a:r>
            <a:br>
              <a:rPr lang="en-US" dirty="0"/>
            </a:br>
            <a:r>
              <a:rPr lang="en-US" dirty="0"/>
              <a:t>Open Source Instruction-Tuned LLM</a:t>
            </a:r>
          </a:p>
        </p:txBody>
      </p:sp>
      <p:sp>
        <p:nvSpPr>
          <p:cNvPr id="3" name="Content Placeholder 2">
            <a:extLst>
              <a:ext uri="{FF2B5EF4-FFF2-40B4-BE49-F238E27FC236}">
                <a16:creationId xmlns:a16="http://schemas.microsoft.com/office/drawing/2014/main" id="{DDE6BFB2-57A6-BC0E-0473-127B0060C9B8}"/>
              </a:ext>
            </a:extLst>
          </p:cNvPr>
          <p:cNvSpPr>
            <a:spLocks noGrp="1"/>
          </p:cNvSpPr>
          <p:nvPr>
            <p:ph idx="1"/>
          </p:nvPr>
        </p:nvSpPr>
        <p:spPr>
          <a:xfrm>
            <a:off x="534389" y="1758462"/>
            <a:ext cx="11222181" cy="4803781"/>
          </a:xfrm>
        </p:spPr>
        <p:txBody>
          <a:bodyPr>
            <a:normAutofit fontScale="92500" lnSpcReduction="10000"/>
          </a:bodyPr>
          <a:lstStyle/>
          <a:p>
            <a:pPr>
              <a:spcAft>
                <a:spcPts val="600"/>
              </a:spcAft>
            </a:pPr>
            <a:r>
              <a:rPr lang="en-US" dirty="0"/>
              <a:t>Databricks’ Dolly is an instruction-following large language model trained on the Databricks machine learning platform that is licensed for commercial use. </a:t>
            </a:r>
          </a:p>
          <a:p>
            <a:pPr>
              <a:spcAft>
                <a:spcPts val="600"/>
              </a:spcAft>
            </a:pPr>
            <a:r>
              <a:rPr lang="en-US" dirty="0"/>
              <a:t>Based on pythia-12b, Dolly is trained on ~15k instruction/response fine tuning records databricks-dolly-15k generated by Databricks employees in capability domains from the </a:t>
            </a:r>
            <a:r>
              <a:rPr lang="en-US" dirty="0" err="1"/>
              <a:t>InstructGPT</a:t>
            </a:r>
            <a:r>
              <a:rPr lang="en-US" dirty="0"/>
              <a:t> paper, including brainstorming, classification, closed QA, generation, information extraction, open QA and summarization. </a:t>
            </a:r>
          </a:p>
          <a:p>
            <a:pPr>
              <a:spcAft>
                <a:spcPts val="600"/>
              </a:spcAft>
            </a:pPr>
            <a:r>
              <a:rPr lang="en-US" dirty="0"/>
              <a:t>dolly-v2-12b is not a state-of-the-art model, but does exhibit surprisingly high quality instruction following behavior not characteristic of the foundation model on which it is based.</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https://github.com/databrickslabs/dolly</a:t>
            </a:r>
            <a:endParaRPr lang="en-US" sz="1000" dirty="0">
              <a:solidFill>
                <a:schemeClr val="bg1">
                  <a:lumMod val="75000"/>
                </a:schemeClr>
              </a:solidFill>
            </a:endParaRPr>
          </a:p>
        </p:txBody>
      </p:sp>
    </p:spTree>
    <p:extLst>
      <p:ext uri="{BB962C8B-B14F-4D97-AF65-F5344CB8AC3E}">
        <p14:creationId xmlns:p14="http://schemas.microsoft.com/office/powerpoint/2010/main" val="3945788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350143" y="215430"/>
            <a:ext cx="11337031" cy="5999633"/>
          </a:xfrm>
        </p:spPr>
        <p:txBody>
          <a:bodyPr>
            <a:normAutofit/>
          </a:bodyPr>
          <a:lstStyle/>
          <a:p>
            <a:r>
              <a:rPr lang="en-US" altLang="zh-TW" sz="12000" dirty="0">
                <a:solidFill>
                  <a:srgbClr val="C00000"/>
                </a:solidFill>
                <a:ea typeface="Heiti TC Medium" pitchFamily="2" charset="-128"/>
                <a:cs typeface="Arial" panose="020B0604020202020204" pitchFamily="34" charset="0"/>
              </a:rPr>
              <a:t>AI for </a:t>
            </a:r>
            <a:br>
              <a:rPr lang="en-US" altLang="zh-TW" sz="12000" dirty="0">
                <a:solidFill>
                  <a:srgbClr val="C00000"/>
                </a:solidFill>
                <a:ea typeface="Heiti TC Medium" pitchFamily="2" charset="-128"/>
                <a:cs typeface="Arial" panose="020B0604020202020204" pitchFamily="34" charset="0"/>
              </a:rPr>
            </a:br>
            <a:r>
              <a:rPr lang="en-US" altLang="zh-TW" sz="12000" dirty="0">
                <a:solidFill>
                  <a:srgbClr val="C00000"/>
                </a:solidFill>
                <a:ea typeface="Heiti TC Medium" pitchFamily="2" charset="-128"/>
                <a:cs typeface="Arial" panose="020B0604020202020204" pitchFamily="34" charset="0"/>
              </a:rPr>
              <a:t>Social Good</a:t>
            </a:r>
            <a:br>
              <a:rPr lang="en-US" altLang="zh-TW" sz="12000" dirty="0">
                <a:solidFill>
                  <a:srgbClr val="C00000"/>
                </a:solidFill>
                <a:ea typeface="Heiti TC Medium" pitchFamily="2" charset="-128"/>
                <a:cs typeface="Arial" panose="020B0604020202020204" pitchFamily="34" charset="0"/>
              </a:rPr>
            </a:br>
            <a:r>
              <a:rPr lang="en-US" altLang="zh-TW" sz="12000" dirty="0">
                <a:solidFill>
                  <a:srgbClr val="C00000"/>
                </a:solidFill>
                <a:ea typeface="Heiti TC Medium" pitchFamily="2" charset="-128"/>
                <a:cs typeface="Arial" panose="020B0604020202020204" pitchFamily="34" charset="0"/>
              </a:rPr>
              <a:t>(AI4SG)</a:t>
            </a:r>
            <a:endParaRPr lang="en-US" sz="120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6</a:t>
            </a:fld>
            <a:endParaRPr lang="en-US"/>
          </a:p>
        </p:txBody>
      </p:sp>
      <p:sp>
        <p:nvSpPr>
          <p:cNvPr id="6" name="TextBox 5">
            <a:extLst>
              <a:ext uri="{FF2B5EF4-FFF2-40B4-BE49-F238E27FC236}">
                <a16:creationId xmlns:a16="http://schemas.microsoft.com/office/drawing/2014/main" id="{ECBFBC8F-2274-F249-D388-F9648631BF5E}"/>
              </a:ext>
            </a:extLst>
          </p:cNvPr>
          <p:cNvSpPr txBox="1"/>
          <p:nvPr/>
        </p:nvSpPr>
        <p:spPr>
          <a:xfrm>
            <a:off x="959014" y="6438273"/>
            <a:ext cx="10273972" cy="400110"/>
          </a:xfrm>
          <a:prstGeom prst="rect">
            <a:avLst/>
          </a:prstGeom>
          <a:noFill/>
        </p:spPr>
        <p:txBody>
          <a:bodyPr wrap="square">
            <a:spAutoFit/>
          </a:bodyPr>
          <a:lstStyle/>
          <a:p>
            <a:pPr algn="ctr">
              <a:spcAft>
                <a:spcPts val="0"/>
              </a:spcAft>
            </a:pPr>
            <a:r>
              <a:rPr lang="en-US" sz="1000" b="0" dirty="0">
                <a:solidFill>
                  <a:schemeClr val="bg1">
                    <a:lumMod val="75000"/>
                  </a:schemeClr>
                </a:solidFill>
              </a:rPr>
              <a:t>Source: </a:t>
            </a:r>
            <a:r>
              <a:rPr lang="en-US" sz="1000" b="0" dirty="0" err="1">
                <a:solidFill>
                  <a:schemeClr val="bg1">
                    <a:lumMod val="75000"/>
                  </a:schemeClr>
                </a:solidFill>
              </a:rPr>
              <a:t>Nenad</a:t>
            </a:r>
            <a:r>
              <a:rPr lang="en-US" sz="1000" b="0" dirty="0">
                <a:solidFill>
                  <a:schemeClr val="bg1">
                    <a:lumMod val="75000"/>
                  </a:schemeClr>
                </a:solidFill>
              </a:rPr>
              <a:t> </a:t>
            </a:r>
            <a:r>
              <a:rPr lang="en-US" sz="1000" b="0" dirty="0" err="1">
                <a:solidFill>
                  <a:schemeClr val="bg1">
                    <a:lumMod val="75000"/>
                  </a:schemeClr>
                </a:solidFill>
              </a:rPr>
              <a:t>Tomašev</a:t>
            </a:r>
            <a:r>
              <a:rPr lang="en-US" sz="1000" b="0" dirty="0">
                <a:solidFill>
                  <a:schemeClr val="bg1">
                    <a:lumMod val="75000"/>
                  </a:schemeClr>
                </a:solidFill>
              </a:rPr>
              <a:t>, Julien </a:t>
            </a:r>
            <a:r>
              <a:rPr lang="en-US" sz="1000" b="0" dirty="0" err="1">
                <a:solidFill>
                  <a:schemeClr val="bg1">
                    <a:lumMod val="75000"/>
                  </a:schemeClr>
                </a:solidFill>
              </a:rPr>
              <a:t>Cornebise</a:t>
            </a:r>
            <a:r>
              <a:rPr lang="en-US" sz="1000" b="0" dirty="0">
                <a:solidFill>
                  <a:schemeClr val="bg1">
                    <a:lumMod val="75000"/>
                  </a:schemeClr>
                </a:solidFill>
              </a:rPr>
              <a:t>, Frank </a:t>
            </a:r>
            <a:r>
              <a:rPr lang="en-US" sz="1000" b="0" dirty="0" err="1">
                <a:solidFill>
                  <a:schemeClr val="bg1">
                    <a:lumMod val="75000"/>
                  </a:schemeClr>
                </a:solidFill>
              </a:rPr>
              <a:t>Hutter</a:t>
            </a:r>
            <a:r>
              <a:rPr lang="en-US" sz="1000" b="0" dirty="0">
                <a:solidFill>
                  <a:schemeClr val="bg1">
                    <a:lumMod val="75000"/>
                  </a:schemeClr>
                </a:solidFill>
              </a:rPr>
              <a:t>, Shakir Mohamed, Angela </a:t>
            </a:r>
            <a:r>
              <a:rPr lang="en-US" sz="1000" b="0" dirty="0" err="1">
                <a:solidFill>
                  <a:schemeClr val="bg1">
                    <a:lumMod val="75000"/>
                  </a:schemeClr>
                </a:solidFill>
              </a:rPr>
              <a:t>Picciariello</a:t>
            </a:r>
            <a:r>
              <a:rPr lang="en-US" sz="1000" b="0" dirty="0">
                <a:solidFill>
                  <a:schemeClr val="bg1">
                    <a:lumMod val="75000"/>
                  </a:schemeClr>
                </a:solidFill>
              </a:rPr>
              <a:t>, Bec Connelly, Danielle Belgrave et al. (2020) </a:t>
            </a:r>
            <a:br>
              <a:rPr lang="en-US" sz="1000" b="0" dirty="0">
                <a:solidFill>
                  <a:schemeClr val="bg1">
                    <a:lumMod val="75000"/>
                  </a:schemeClr>
                </a:solidFill>
              </a:rPr>
            </a:br>
            <a:r>
              <a:rPr lang="en-US" sz="1000" b="0" dirty="0">
                <a:solidFill>
                  <a:schemeClr val="bg1">
                    <a:lumMod val="75000"/>
                  </a:schemeClr>
                </a:solidFill>
              </a:rPr>
              <a:t>"AI for social good: unlocking the opportunity for positive impact." Nature Communications 11, no. 1: 1-6.</a:t>
            </a:r>
          </a:p>
        </p:txBody>
      </p:sp>
    </p:spTree>
    <p:extLst>
      <p:ext uri="{BB962C8B-B14F-4D97-AF65-F5344CB8AC3E}">
        <p14:creationId xmlns:p14="http://schemas.microsoft.com/office/powerpoint/2010/main" val="659011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p:txBody>
          <a:bodyPr>
            <a:normAutofit fontScale="90000"/>
          </a:bodyPr>
          <a:lstStyle/>
          <a:p>
            <a:r>
              <a:rPr lang="en-US" dirty="0" err="1"/>
              <a:t>StableLM</a:t>
            </a:r>
            <a:br>
              <a:rPr lang="en-US" dirty="0"/>
            </a:br>
            <a:r>
              <a:rPr lang="en-US" dirty="0"/>
              <a:t>Stability AI Language Models</a:t>
            </a:r>
          </a:p>
        </p:txBody>
      </p:sp>
      <p:sp>
        <p:nvSpPr>
          <p:cNvPr id="3" name="Content Placeholder 2">
            <a:extLst>
              <a:ext uri="{FF2B5EF4-FFF2-40B4-BE49-F238E27FC236}">
                <a16:creationId xmlns:a16="http://schemas.microsoft.com/office/drawing/2014/main" id="{DDE6BFB2-57A6-BC0E-0473-127B0060C9B8}"/>
              </a:ext>
            </a:extLst>
          </p:cNvPr>
          <p:cNvSpPr>
            <a:spLocks noGrp="1"/>
          </p:cNvSpPr>
          <p:nvPr>
            <p:ph idx="1"/>
          </p:nvPr>
        </p:nvSpPr>
        <p:spPr>
          <a:xfrm>
            <a:off x="534389" y="1758462"/>
            <a:ext cx="11222181" cy="4803781"/>
          </a:xfrm>
        </p:spPr>
        <p:txBody>
          <a:bodyPr>
            <a:normAutofit/>
          </a:bodyPr>
          <a:lstStyle/>
          <a:p>
            <a:pPr>
              <a:spcAft>
                <a:spcPts val="600"/>
              </a:spcAft>
            </a:pPr>
            <a:r>
              <a:rPr lang="en-US" dirty="0" err="1"/>
              <a:t>StableLM</a:t>
            </a:r>
            <a:r>
              <a:rPr lang="en-US" dirty="0"/>
              <a:t>-Alpha models are trained on the new dataset that build on The Pile, which contains 1.5 trillion tokens, roughly 3x the size of The Pile. </a:t>
            </a:r>
          </a:p>
          <a:p>
            <a:pPr lvl="1">
              <a:spcAft>
                <a:spcPts val="600"/>
              </a:spcAft>
            </a:pPr>
            <a:r>
              <a:rPr lang="en-US" dirty="0"/>
              <a:t>These models will be trained on up to 1.5 trillion tokens. </a:t>
            </a:r>
          </a:p>
          <a:p>
            <a:pPr lvl="1">
              <a:spcAft>
                <a:spcPts val="600"/>
              </a:spcAft>
            </a:pPr>
            <a:r>
              <a:rPr lang="en-US" dirty="0"/>
              <a:t>The context length for these models is 4096 tokens.</a:t>
            </a:r>
          </a:p>
          <a:p>
            <a:pPr>
              <a:spcAft>
                <a:spcPts val="600"/>
              </a:spcAft>
            </a:pPr>
            <a:r>
              <a:rPr lang="en-US" dirty="0"/>
              <a:t>Fine-tuned the model with Stanford Alpaca's procedure using a combination of five recent datasets for conversational agents: Stanford's Alpaca, Nomic-AI's gpt4all, </a:t>
            </a:r>
            <a:r>
              <a:rPr lang="en-US" dirty="0" err="1"/>
              <a:t>RyokoAI's</a:t>
            </a:r>
            <a:r>
              <a:rPr lang="en-US" dirty="0"/>
              <a:t> ShareGPT52K datasets, Databricks labs' Dolly, and </a:t>
            </a:r>
            <a:r>
              <a:rPr lang="en-US" dirty="0" err="1"/>
              <a:t>Anthropic's</a:t>
            </a:r>
            <a:r>
              <a:rPr lang="en-US" dirty="0"/>
              <a:t> HH. </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https://github.com/Stability-AI/StableLM</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DA1CB22E-789A-5D61-806E-48AA0A096B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425" y="127601"/>
            <a:ext cx="1236114" cy="1236114"/>
          </a:xfrm>
          <a:prstGeom prst="rect">
            <a:avLst/>
          </a:prstGeom>
        </p:spPr>
      </p:pic>
    </p:spTree>
    <p:extLst>
      <p:ext uri="{BB962C8B-B14F-4D97-AF65-F5344CB8AC3E}">
        <p14:creationId xmlns:p14="http://schemas.microsoft.com/office/powerpoint/2010/main" val="2240561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p:txBody>
          <a:bodyPr>
            <a:normAutofit fontScale="90000"/>
          </a:bodyPr>
          <a:lstStyle/>
          <a:p>
            <a:r>
              <a:rPr lang="en-US" dirty="0" err="1"/>
              <a:t>RedPajama</a:t>
            </a:r>
            <a:br>
              <a:rPr lang="en-US" dirty="0"/>
            </a:br>
            <a:r>
              <a:rPr lang="en-US" sz="3100" dirty="0"/>
              <a:t>a project to create leading open-source models, </a:t>
            </a:r>
            <a:br>
              <a:rPr lang="en-US" sz="3100" dirty="0"/>
            </a:br>
            <a:r>
              <a:rPr lang="en-US" sz="3100" dirty="0"/>
              <a:t>starts by reproducing </a:t>
            </a:r>
            <a:r>
              <a:rPr lang="en-US" sz="3100" dirty="0" err="1"/>
              <a:t>LLaMA</a:t>
            </a:r>
            <a:r>
              <a:rPr lang="en-US" sz="3100" dirty="0"/>
              <a:t> training dataset of over 1.2 trillion tokens</a:t>
            </a:r>
          </a:p>
        </p:txBody>
      </p:sp>
      <p:graphicFrame>
        <p:nvGraphicFramePr>
          <p:cNvPr id="6" name="Content Placeholder 5">
            <a:extLst>
              <a:ext uri="{FF2B5EF4-FFF2-40B4-BE49-F238E27FC236}">
                <a16:creationId xmlns:a16="http://schemas.microsoft.com/office/drawing/2014/main" id="{9BA2BD02-EB65-9A4D-3FE3-DCB041727AA4}"/>
              </a:ext>
            </a:extLst>
          </p:cNvPr>
          <p:cNvGraphicFramePr>
            <a:graphicFrameLocks noGrp="1"/>
          </p:cNvGraphicFramePr>
          <p:nvPr>
            <p:ph idx="1"/>
            <p:extLst>
              <p:ext uri="{D42A27DB-BD31-4B8C-83A1-F6EECF244321}">
                <p14:modId xmlns:p14="http://schemas.microsoft.com/office/powerpoint/2010/main" val="2977855297"/>
              </p:ext>
            </p:extLst>
          </p:nvPr>
        </p:nvGraphicFramePr>
        <p:xfrm>
          <a:off x="4529137" y="1830944"/>
          <a:ext cx="6529387" cy="4589622"/>
        </p:xfrm>
        <a:graphic>
          <a:graphicData uri="http://schemas.openxmlformats.org/drawingml/2006/table">
            <a:tbl>
              <a:tblPr>
                <a:tableStyleId>{5C22544A-7EE6-4342-B048-85BDC9FD1C3A}</a:tableStyleId>
              </a:tblPr>
              <a:tblGrid>
                <a:gridCol w="2300288">
                  <a:extLst>
                    <a:ext uri="{9D8B030D-6E8A-4147-A177-3AD203B41FA5}">
                      <a16:colId xmlns:a16="http://schemas.microsoft.com/office/drawing/2014/main" val="2707914935"/>
                    </a:ext>
                  </a:extLst>
                </a:gridCol>
                <a:gridCol w="2418973">
                  <a:extLst>
                    <a:ext uri="{9D8B030D-6E8A-4147-A177-3AD203B41FA5}">
                      <a16:colId xmlns:a16="http://schemas.microsoft.com/office/drawing/2014/main" val="296309363"/>
                    </a:ext>
                  </a:extLst>
                </a:gridCol>
                <a:gridCol w="1810126">
                  <a:extLst>
                    <a:ext uri="{9D8B030D-6E8A-4147-A177-3AD203B41FA5}">
                      <a16:colId xmlns:a16="http://schemas.microsoft.com/office/drawing/2014/main" val="3820805949"/>
                    </a:ext>
                  </a:extLst>
                </a:gridCol>
              </a:tblGrid>
              <a:tr h="509958">
                <a:tc>
                  <a:txBody>
                    <a:bodyPr/>
                    <a:lstStyle/>
                    <a:p>
                      <a:pPr algn="l" fontAlgn="b"/>
                      <a:r>
                        <a:rPr lang="en-US" sz="2400" b="1" i="0" u="none" strike="noStrike" dirty="0">
                          <a:solidFill>
                            <a:srgbClr val="000000"/>
                          </a:solidFill>
                          <a:effectLst/>
                          <a:latin typeface="Arial" panose="020B0604020202020204" pitchFamily="34" charset="0"/>
                        </a:rPr>
                        <a:t>Dataset</a:t>
                      </a:r>
                    </a:p>
                  </a:txBody>
                  <a:tcPr marL="9525" marR="9525" marT="9525" marB="0" anchor="ctr"/>
                </a:tc>
                <a:tc>
                  <a:txBody>
                    <a:bodyPr/>
                    <a:lstStyle/>
                    <a:p>
                      <a:pPr algn="l" fontAlgn="b"/>
                      <a:r>
                        <a:rPr lang="en-US" sz="2400" b="1" u="none" strike="noStrike" dirty="0">
                          <a:effectLst/>
                        </a:rPr>
                        <a:t>  </a:t>
                      </a:r>
                      <a:r>
                        <a:rPr lang="en-US" sz="2400" b="1" u="none" strike="noStrike" dirty="0" err="1">
                          <a:effectLst/>
                        </a:rPr>
                        <a:t>RedPajama</a:t>
                      </a:r>
                      <a:r>
                        <a:rPr lang="en-US" sz="2400" b="1" u="none" strike="noStrike" dirty="0">
                          <a:effectLst/>
                        </a:rPr>
                        <a:t>  </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b"/>
                      <a:r>
                        <a:rPr lang="en-US" sz="2400" b="1" u="none" strike="noStrike" dirty="0">
                          <a:effectLst/>
                        </a:rPr>
                        <a:t>  </a:t>
                      </a:r>
                      <a:r>
                        <a:rPr lang="en-US" sz="2400" b="1" u="none" strike="noStrike" dirty="0" err="1">
                          <a:effectLst/>
                        </a:rPr>
                        <a:t>LLaMA</a:t>
                      </a:r>
                      <a:r>
                        <a:rPr lang="en-US" sz="2400" b="1" u="none" strike="noStrike" dirty="0">
                          <a:effectLst/>
                        </a:rPr>
                        <a:t>*  </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727098155"/>
                  </a:ext>
                </a:extLst>
              </a:tr>
              <a:tr h="509958">
                <a:tc>
                  <a:txBody>
                    <a:bodyPr/>
                    <a:lstStyle/>
                    <a:p>
                      <a:pPr algn="l" fontAlgn="b"/>
                      <a:r>
                        <a:rPr lang="en-US" sz="2400" u="none" strike="noStrike">
                          <a:effectLst/>
                        </a:rPr>
                        <a:t>CommonCrawl  </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878 billion  </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852 billion  </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05064383"/>
                  </a:ext>
                </a:extLst>
              </a:tr>
              <a:tr h="509958">
                <a:tc>
                  <a:txBody>
                    <a:bodyPr/>
                    <a:lstStyle/>
                    <a:p>
                      <a:pPr algn="l" fontAlgn="b"/>
                      <a:r>
                        <a:rPr lang="en-US" sz="2400" u="none" strike="noStrike">
                          <a:effectLst/>
                        </a:rPr>
                        <a:t>C4</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175 billion</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190 billion</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442589384"/>
                  </a:ext>
                </a:extLst>
              </a:tr>
              <a:tr h="509958">
                <a:tc>
                  <a:txBody>
                    <a:bodyPr/>
                    <a:lstStyle/>
                    <a:p>
                      <a:pPr algn="l" fontAlgn="b"/>
                      <a:r>
                        <a:rPr lang="en-US" sz="2400" u="none" strike="noStrike">
                          <a:effectLst/>
                        </a:rPr>
                        <a:t>Github</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59 billion</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100 billion</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529011056"/>
                  </a:ext>
                </a:extLst>
              </a:tr>
              <a:tr h="509958">
                <a:tc>
                  <a:txBody>
                    <a:bodyPr/>
                    <a:lstStyle/>
                    <a:p>
                      <a:pPr algn="l" fontAlgn="b"/>
                      <a:r>
                        <a:rPr lang="en-US" sz="2400" u="none" strike="noStrike">
                          <a:effectLst/>
                        </a:rPr>
                        <a:t>Books</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26 billion</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25 billion</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81738356"/>
                  </a:ext>
                </a:extLst>
              </a:tr>
              <a:tr h="509958">
                <a:tc>
                  <a:txBody>
                    <a:bodyPr/>
                    <a:lstStyle/>
                    <a:p>
                      <a:pPr algn="l" fontAlgn="b"/>
                      <a:r>
                        <a:rPr lang="en-US" sz="2400" u="none" strike="noStrike">
                          <a:effectLst/>
                        </a:rPr>
                        <a:t>ArXiv</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28 billion</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33 billion</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658360614"/>
                  </a:ext>
                </a:extLst>
              </a:tr>
              <a:tr h="509958">
                <a:tc>
                  <a:txBody>
                    <a:bodyPr/>
                    <a:lstStyle/>
                    <a:p>
                      <a:pPr algn="l" fontAlgn="b"/>
                      <a:r>
                        <a:rPr lang="en-US" sz="2400" u="none" strike="noStrike">
                          <a:effectLst/>
                        </a:rPr>
                        <a:t>Wikipedia</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24 billion</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25 billion</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732150675"/>
                  </a:ext>
                </a:extLst>
              </a:tr>
              <a:tr h="509958">
                <a:tc>
                  <a:txBody>
                    <a:bodyPr/>
                    <a:lstStyle/>
                    <a:p>
                      <a:pPr algn="l" fontAlgn="b"/>
                      <a:r>
                        <a:rPr lang="en-US" sz="2400" u="none" strike="noStrike">
                          <a:effectLst/>
                        </a:rPr>
                        <a:t>StackExchange</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20 billion</a:t>
                      </a:r>
                      <a:endParaRPr lang="en-US" sz="2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US" sz="2400" u="none" strike="noStrike">
                          <a:effectLst/>
                        </a:rPr>
                        <a:t>27 billion</a:t>
                      </a:r>
                      <a:endParaRPr lang="en-US"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831249692"/>
                  </a:ext>
                </a:extLst>
              </a:tr>
              <a:tr h="509958">
                <a:tc>
                  <a:txBody>
                    <a:bodyPr/>
                    <a:lstStyle/>
                    <a:p>
                      <a:pPr algn="l" fontAlgn="b"/>
                      <a:r>
                        <a:rPr lang="en-US" sz="2400" b="1" u="none" strike="noStrike" dirty="0">
                          <a:effectLst/>
                        </a:rPr>
                        <a:t>Total Tokens</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b"/>
                      <a:r>
                        <a:rPr lang="en-US" sz="2400" b="1" u="none" strike="noStrike" dirty="0">
                          <a:effectLst/>
                        </a:rPr>
                        <a:t>1.2 trillion</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b"/>
                      <a:r>
                        <a:rPr lang="en-US" sz="2400" b="1" u="none" strike="noStrike" dirty="0">
                          <a:effectLst/>
                        </a:rPr>
                        <a:t>1.25 trillion</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90246907"/>
                  </a:ext>
                </a:extLst>
              </a:tr>
            </a:tbl>
          </a:graphicData>
        </a:graphic>
      </p:graphicFrame>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https://github.com/togethercomputer/RedPajama-Data</a:t>
            </a:r>
            <a:endParaRPr lang="en-US" sz="1000" dirty="0">
              <a:solidFill>
                <a:schemeClr val="bg1">
                  <a:lumMod val="75000"/>
                </a:schemeClr>
              </a:solidFill>
            </a:endParaRPr>
          </a:p>
        </p:txBody>
      </p:sp>
      <p:pic>
        <p:nvPicPr>
          <p:cNvPr id="9" name="Picture 8">
            <a:extLst>
              <a:ext uri="{FF2B5EF4-FFF2-40B4-BE49-F238E27FC236}">
                <a16:creationId xmlns:a16="http://schemas.microsoft.com/office/drawing/2014/main" id="{43E539B4-5478-D03F-8A8F-9E35232CB1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951" y="1983504"/>
            <a:ext cx="2271712" cy="4437062"/>
          </a:xfrm>
          <a:prstGeom prst="rect">
            <a:avLst/>
          </a:prstGeom>
        </p:spPr>
      </p:pic>
    </p:spTree>
    <p:extLst>
      <p:ext uri="{BB962C8B-B14F-4D97-AF65-F5344CB8AC3E}">
        <p14:creationId xmlns:p14="http://schemas.microsoft.com/office/powerpoint/2010/main" val="21508377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1205379"/>
          </a:xfrm>
        </p:spPr>
        <p:txBody>
          <a:bodyPr>
            <a:normAutofit fontScale="90000"/>
          </a:bodyPr>
          <a:lstStyle/>
          <a:p>
            <a:r>
              <a:rPr lang="en-US" dirty="0"/>
              <a:t>MiniGPT-4:</a:t>
            </a:r>
            <a:br>
              <a:rPr lang="en-US" dirty="0"/>
            </a:br>
            <a:r>
              <a:rPr lang="en-US" sz="2900" dirty="0"/>
              <a:t>Enhancing Vision-language Understanding with Advanced Large Language Models</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https://minigpt-4.github.io/</a:t>
            </a:r>
            <a:endParaRPr lang="en-US" sz="1000" dirty="0">
              <a:solidFill>
                <a:schemeClr val="bg1">
                  <a:lumMod val="75000"/>
                </a:schemeClr>
              </a:solidFill>
            </a:endParaRPr>
          </a:p>
        </p:txBody>
      </p:sp>
      <p:pic>
        <p:nvPicPr>
          <p:cNvPr id="8" name="Picture 7">
            <a:extLst>
              <a:ext uri="{FF2B5EF4-FFF2-40B4-BE49-F238E27FC236}">
                <a16:creationId xmlns:a16="http://schemas.microsoft.com/office/drawing/2014/main" id="{BC71B3F2-D68E-1455-29FE-BF2CADF82D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3305" y="1284212"/>
            <a:ext cx="7772400" cy="5229262"/>
          </a:xfrm>
          <a:prstGeom prst="rect">
            <a:avLst/>
          </a:prstGeom>
        </p:spPr>
      </p:pic>
    </p:spTree>
    <p:extLst>
      <p:ext uri="{BB962C8B-B14F-4D97-AF65-F5344CB8AC3E}">
        <p14:creationId xmlns:p14="http://schemas.microsoft.com/office/powerpoint/2010/main" val="27185976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833235"/>
          </a:xfrm>
        </p:spPr>
        <p:txBody>
          <a:bodyPr>
            <a:normAutofit/>
          </a:bodyPr>
          <a:lstStyle/>
          <a:p>
            <a:r>
              <a:rPr lang="en-US" dirty="0" err="1"/>
              <a:t>LLaVA</a:t>
            </a:r>
            <a:r>
              <a:rPr lang="en-US" dirty="0"/>
              <a:t>: </a:t>
            </a:r>
            <a:r>
              <a:rPr lang="en-US" sz="4000" dirty="0"/>
              <a:t>Large Language and Vision Assistant</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https://llava-vl.github.io/</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9F7E156E-FEC1-053D-A24B-76DE6253BA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1806" y="885667"/>
            <a:ext cx="7772400" cy="5676577"/>
          </a:xfrm>
          <a:prstGeom prst="rect">
            <a:avLst/>
          </a:prstGeom>
        </p:spPr>
      </p:pic>
    </p:spTree>
    <p:extLst>
      <p:ext uri="{BB962C8B-B14F-4D97-AF65-F5344CB8AC3E}">
        <p14:creationId xmlns:p14="http://schemas.microsoft.com/office/powerpoint/2010/main" val="34427045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1575200"/>
          </a:xfrm>
        </p:spPr>
        <p:txBody>
          <a:bodyPr>
            <a:normAutofit fontScale="90000"/>
          </a:bodyPr>
          <a:lstStyle/>
          <a:p>
            <a:r>
              <a:rPr lang="en-US" dirty="0"/>
              <a:t>Visual Instruction Tuning</a:t>
            </a:r>
            <a:br>
              <a:rPr lang="en-US" dirty="0"/>
            </a:br>
            <a:r>
              <a:rPr lang="en-US" dirty="0" err="1"/>
              <a:t>LLaVA</a:t>
            </a:r>
            <a:r>
              <a:rPr lang="en-US" dirty="0"/>
              <a:t>: Large Language and Vision Assistant</a:t>
            </a:r>
            <a:br>
              <a:rPr lang="en-US" dirty="0"/>
            </a:br>
            <a:r>
              <a:rPr lang="en-US" sz="2700" dirty="0"/>
              <a:t>University of Wisconsin-Madison, Microsoft Research, Columbia University</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https://llava-vl.github.io/</a:t>
            </a:r>
            <a:endParaRPr lang="en-US" sz="1000" dirty="0">
              <a:solidFill>
                <a:schemeClr val="bg1">
                  <a:lumMod val="75000"/>
                </a:schemeClr>
              </a:solidFill>
            </a:endParaRPr>
          </a:p>
        </p:txBody>
      </p:sp>
      <p:sp>
        <p:nvSpPr>
          <p:cNvPr id="7" name="TextBox 6">
            <a:extLst>
              <a:ext uri="{FF2B5EF4-FFF2-40B4-BE49-F238E27FC236}">
                <a16:creationId xmlns:a16="http://schemas.microsoft.com/office/drawing/2014/main" id="{F0AF7089-4C2C-7A9A-E67D-FBE086C815FA}"/>
              </a:ext>
            </a:extLst>
          </p:cNvPr>
          <p:cNvSpPr txBox="1"/>
          <p:nvPr/>
        </p:nvSpPr>
        <p:spPr>
          <a:xfrm>
            <a:off x="775229" y="6149627"/>
            <a:ext cx="10740498" cy="461665"/>
          </a:xfrm>
          <a:prstGeom prst="rect">
            <a:avLst/>
          </a:prstGeom>
          <a:noFill/>
        </p:spPr>
        <p:txBody>
          <a:bodyPr wrap="square">
            <a:spAutoFit/>
          </a:bodyPr>
          <a:lstStyle/>
          <a:p>
            <a:r>
              <a:rPr lang="en-US" sz="1200" dirty="0" err="1"/>
              <a:t>LLaVA</a:t>
            </a:r>
            <a:r>
              <a:rPr lang="en-US" sz="1200" dirty="0"/>
              <a:t> represents a novel end-to-end trained large multimodal model that combines a vision encoder and Vicuna for general-purpose visual and language understanding, achieving impressive chat capabilities mimicking spirits of the multimodal GPT-4 and setting a new state-of-the-art accuracy on Science QA.</a:t>
            </a:r>
          </a:p>
        </p:txBody>
      </p:sp>
      <p:pic>
        <p:nvPicPr>
          <p:cNvPr id="9" name="Picture 8">
            <a:extLst>
              <a:ext uri="{FF2B5EF4-FFF2-40B4-BE49-F238E27FC236}">
                <a16:creationId xmlns:a16="http://schemas.microsoft.com/office/drawing/2014/main" id="{010AFD1E-ABC9-4D8F-5D29-360C999B1B15}"/>
              </a:ext>
            </a:extLst>
          </p:cNvPr>
          <p:cNvPicPr>
            <a:picLocks noChangeAspect="1"/>
          </p:cNvPicPr>
          <p:nvPr/>
        </p:nvPicPr>
        <p:blipFill>
          <a:blip r:embed="rId3"/>
          <a:stretch>
            <a:fillRect/>
          </a:stretch>
        </p:blipFill>
        <p:spPr>
          <a:xfrm>
            <a:off x="4118916" y="1810512"/>
            <a:ext cx="7522657" cy="4339994"/>
          </a:xfrm>
          <a:prstGeom prst="rect">
            <a:avLst/>
          </a:prstGeom>
        </p:spPr>
      </p:pic>
      <p:sp>
        <p:nvSpPr>
          <p:cNvPr id="11" name="TextBox 10">
            <a:extLst>
              <a:ext uri="{FF2B5EF4-FFF2-40B4-BE49-F238E27FC236}">
                <a16:creationId xmlns:a16="http://schemas.microsoft.com/office/drawing/2014/main" id="{B8D9322F-6DE3-22B5-452D-BA2249CC5A64}"/>
              </a:ext>
            </a:extLst>
          </p:cNvPr>
          <p:cNvSpPr txBox="1"/>
          <p:nvPr/>
        </p:nvSpPr>
        <p:spPr>
          <a:xfrm>
            <a:off x="422411" y="2062476"/>
            <a:ext cx="3710677" cy="3477875"/>
          </a:xfrm>
          <a:prstGeom prst="rect">
            <a:avLst/>
          </a:prstGeom>
          <a:noFill/>
        </p:spPr>
        <p:txBody>
          <a:bodyPr wrap="square">
            <a:spAutoFit/>
          </a:bodyPr>
          <a:lstStyle/>
          <a:p>
            <a:r>
              <a:rPr lang="en-US" sz="4400" dirty="0"/>
              <a:t>Science QA: New </a:t>
            </a:r>
            <a:r>
              <a:rPr lang="en-US" sz="4400" dirty="0" err="1"/>
              <a:t>SoTA</a:t>
            </a:r>
            <a:r>
              <a:rPr lang="en-US" sz="4400" dirty="0"/>
              <a:t> with the synergy of </a:t>
            </a:r>
            <a:r>
              <a:rPr lang="en-US" sz="4400" dirty="0" err="1"/>
              <a:t>LLaVA</a:t>
            </a:r>
            <a:r>
              <a:rPr lang="en-US" sz="4400" dirty="0"/>
              <a:t> with GPT-4</a:t>
            </a:r>
          </a:p>
        </p:txBody>
      </p:sp>
    </p:spTree>
    <p:extLst>
      <p:ext uri="{BB962C8B-B14F-4D97-AF65-F5344CB8AC3E}">
        <p14:creationId xmlns:p14="http://schemas.microsoft.com/office/powerpoint/2010/main" val="8623680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8000" dirty="0">
                <a:solidFill>
                  <a:srgbClr val="C00000"/>
                </a:solidFill>
              </a:rPr>
              <a:t>Large Language Models (LLMs)</a:t>
            </a:r>
            <a:br>
              <a:rPr lang="en-US" altLang="zh-TW" sz="8000" dirty="0">
                <a:solidFill>
                  <a:srgbClr val="C00000"/>
                </a:solidFill>
              </a:rPr>
            </a:br>
            <a:r>
              <a:rPr lang="en-US" altLang="zh-TW" sz="8000" dirty="0">
                <a:solidFill>
                  <a:srgbClr val="C00000"/>
                </a:solidFill>
              </a:rPr>
              <a:t>Foundation Models </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65</a:t>
            </a:fld>
            <a:endParaRPr lang="zh-TW" altLang="en-US"/>
          </a:p>
        </p:txBody>
      </p:sp>
    </p:spTree>
    <p:extLst>
      <p:ext uri="{BB962C8B-B14F-4D97-AF65-F5344CB8AC3E}">
        <p14:creationId xmlns:p14="http://schemas.microsoft.com/office/powerpoint/2010/main" val="11729641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Large Language Models (LLMs) </a:t>
            </a:r>
            <a:r>
              <a:rPr lang="en-US" b="0" dirty="0"/>
              <a:t>(larger than 10B) </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6" name="Picture 5">
            <a:extLst>
              <a:ext uri="{FF2B5EF4-FFF2-40B4-BE49-F238E27FC236}">
                <a16:creationId xmlns:a16="http://schemas.microsoft.com/office/drawing/2014/main" id="{9C01FEE6-6925-7B1F-086B-F6B251ABAC5C}"/>
              </a:ext>
            </a:extLst>
          </p:cNvPr>
          <p:cNvPicPr>
            <a:picLocks noChangeAspect="1"/>
          </p:cNvPicPr>
          <p:nvPr/>
        </p:nvPicPr>
        <p:blipFill>
          <a:blip r:embed="rId2"/>
          <a:stretch>
            <a:fillRect/>
          </a:stretch>
        </p:blipFill>
        <p:spPr>
          <a:xfrm>
            <a:off x="1051480" y="824697"/>
            <a:ext cx="10089040" cy="5776898"/>
          </a:xfrm>
          <a:prstGeom prst="rect">
            <a:avLst/>
          </a:prstGeom>
        </p:spPr>
      </p:pic>
    </p:spTree>
    <p:extLst>
      <p:ext uri="{BB962C8B-B14F-4D97-AF65-F5344CB8AC3E}">
        <p14:creationId xmlns:p14="http://schemas.microsoft.com/office/powerpoint/2010/main" val="2183891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Large Language Models (LLMs) </a:t>
            </a:r>
            <a:r>
              <a:rPr lang="en-US" b="0" dirty="0"/>
              <a:t>(larger than 10B) </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5ADEDC6D-DBDD-E24A-9E78-B7F9119C717F}"/>
              </a:ext>
            </a:extLst>
          </p:cNvPr>
          <p:cNvPicPr>
            <a:picLocks noChangeAspect="1"/>
          </p:cNvPicPr>
          <p:nvPr/>
        </p:nvPicPr>
        <p:blipFill>
          <a:blip r:embed="rId2"/>
          <a:stretch>
            <a:fillRect/>
          </a:stretch>
        </p:blipFill>
        <p:spPr>
          <a:xfrm>
            <a:off x="79158" y="1128228"/>
            <a:ext cx="12033683" cy="5084231"/>
          </a:xfrm>
          <a:prstGeom prst="rect">
            <a:avLst/>
          </a:prstGeom>
        </p:spPr>
      </p:pic>
    </p:spTree>
    <p:extLst>
      <p:ext uri="{BB962C8B-B14F-4D97-AF65-F5344CB8AC3E}">
        <p14:creationId xmlns:p14="http://schemas.microsoft.com/office/powerpoint/2010/main" val="25420447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Large Language Models (LLMs) </a:t>
            </a:r>
            <a:r>
              <a:rPr lang="en-US" b="0" dirty="0"/>
              <a:t>(larger than 10B) </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5F785D6B-C2D3-10B8-9262-EB6CA9CA84AF}"/>
              </a:ext>
            </a:extLst>
          </p:cNvPr>
          <p:cNvPicPr>
            <a:picLocks noChangeAspect="1"/>
          </p:cNvPicPr>
          <p:nvPr/>
        </p:nvPicPr>
        <p:blipFill>
          <a:blip r:embed="rId2"/>
          <a:stretch>
            <a:fillRect/>
          </a:stretch>
        </p:blipFill>
        <p:spPr>
          <a:xfrm>
            <a:off x="698141" y="1215036"/>
            <a:ext cx="10795718" cy="5438648"/>
          </a:xfrm>
          <a:prstGeom prst="rect">
            <a:avLst/>
          </a:prstGeom>
        </p:spPr>
      </p:pic>
      <p:pic>
        <p:nvPicPr>
          <p:cNvPr id="8" name="Picture 7">
            <a:extLst>
              <a:ext uri="{FF2B5EF4-FFF2-40B4-BE49-F238E27FC236}">
                <a16:creationId xmlns:a16="http://schemas.microsoft.com/office/drawing/2014/main" id="{552CB3CC-B7E9-AC6C-5A4D-51365FC2F3C1}"/>
              </a:ext>
            </a:extLst>
          </p:cNvPr>
          <p:cNvPicPr>
            <a:picLocks noChangeAspect="1"/>
          </p:cNvPicPr>
          <p:nvPr/>
        </p:nvPicPr>
        <p:blipFill>
          <a:blip r:embed="rId3"/>
          <a:stretch>
            <a:fillRect/>
          </a:stretch>
        </p:blipFill>
        <p:spPr>
          <a:xfrm>
            <a:off x="698142" y="705731"/>
            <a:ext cx="10795717" cy="614945"/>
          </a:xfrm>
          <a:prstGeom prst="rect">
            <a:avLst/>
          </a:prstGeom>
        </p:spPr>
      </p:pic>
    </p:spTree>
    <p:extLst>
      <p:ext uri="{BB962C8B-B14F-4D97-AF65-F5344CB8AC3E}">
        <p14:creationId xmlns:p14="http://schemas.microsoft.com/office/powerpoint/2010/main" val="244326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Autofit/>
          </a:bodyPr>
          <a:lstStyle/>
          <a:p>
            <a:r>
              <a:rPr lang="en-US" sz="4000" dirty="0"/>
              <a:t>Statistics of Commonly-used Data Sources for LLMs</a:t>
            </a:r>
            <a:endParaRPr lang="en-US" sz="4000"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F8068E37-C737-5A4D-DC99-385849F7F2F4}"/>
              </a:ext>
            </a:extLst>
          </p:cNvPr>
          <p:cNvPicPr>
            <a:picLocks noChangeAspect="1"/>
          </p:cNvPicPr>
          <p:nvPr/>
        </p:nvPicPr>
        <p:blipFill>
          <a:blip r:embed="rId2"/>
          <a:stretch>
            <a:fillRect/>
          </a:stretch>
        </p:blipFill>
        <p:spPr>
          <a:xfrm>
            <a:off x="835452" y="976066"/>
            <a:ext cx="10521095" cy="5748639"/>
          </a:xfrm>
          <a:prstGeom prst="rect">
            <a:avLst/>
          </a:prstGeom>
        </p:spPr>
      </p:pic>
    </p:spTree>
    <p:extLst>
      <p:ext uri="{BB962C8B-B14F-4D97-AF65-F5344CB8AC3E}">
        <p14:creationId xmlns:p14="http://schemas.microsoft.com/office/powerpoint/2010/main" val="1370563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1000125" y="215430"/>
            <a:ext cx="10159672" cy="6427140"/>
          </a:xfrm>
        </p:spPr>
        <p:txBody>
          <a:bodyPr>
            <a:normAutofit/>
          </a:bodyPr>
          <a:lstStyle/>
          <a:p>
            <a:r>
              <a:rPr lang="en-US" altLang="zh-TW" sz="9600" dirty="0">
                <a:solidFill>
                  <a:srgbClr val="C00000"/>
                </a:solidFill>
                <a:ea typeface="Heiti TC Medium" pitchFamily="2" charset="-128"/>
                <a:cs typeface="Arial" panose="020B0604020202020204" pitchFamily="34" charset="0"/>
              </a:rPr>
              <a:t>Sustainability</a:t>
            </a:r>
            <a:br>
              <a:rPr lang="en-US" altLang="zh-TW" sz="9600" dirty="0">
                <a:solidFill>
                  <a:srgbClr val="C00000"/>
                </a:solidFill>
                <a:ea typeface="Heiti TC Medium" pitchFamily="2" charset="-128"/>
                <a:cs typeface="Arial" panose="020B0604020202020204" pitchFamily="34" charset="0"/>
              </a:rPr>
            </a:br>
            <a:r>
              <a:rPr lang="en-US" altLang="zh-TW" sz="9600" dirty="0">
                <a:solidFill>
                  <a:srgbClr val="C00000"/>
                </a:solidFill>
                <a:ea typeface="Heiti TC Medium" pitchFamily="2" charset="-128"/>
                <a:cs typeface="Arial" panose="020B0604020202020204" pitchFamily="34" charset="0"/>
              </a:rPr>
              <a:t>SDGs</a:t>
            </a:r>
            <a:br>
              <a:rPr lang="en-US" altLang="zh-TW" sz="9600" dirty="0">
                <a:solidFill>
                  <a:srgbClr val="C00000"/>
                </a:solidFill>
                <a:ea typeface="Heiti TC Medium" pitchFamily="2" charset="-128"/>
                <a:cs typeface="Arial" panose="020B0604020202020204" pitchFamily="34" charset="0"/>
              </a:rPr>
            </a:br>
            <a:r>
              <a:rPr lang="en-US" altLang="zh-TW" sz="9600" dirty="0">
                <a:solidFill>
                  <a:srgbClr val="C00000"/>
                </a:solidFill>
                <a:ea typeface="Heiti TC Medium" pitchFamily="2" charset="-128"/>
                <a:cs typeface="Arial" panose="020B0604020202020204" pitchFamily="34" charset="0"/>
              </a:rPr>
              <a:t>CSR</a:t>
            </a:r>
            <a:br>
              <a:rPr lang="en-US" altLang="zh-TW" sz="9600" dirty="0">
                <a:solidFill>
                  <a:srgbClr val="C00000"/>
                </a:solidFill>
                <a:ea typeface="Heiti TC Medium" pitchFamily="2" charset="-128"/>
                <a:cs typeface="Arial" panose="020B0604020202020204" pitchFamily="34" charset="0"/>
              </a:rPr>
            </a:br>
            <a:r>
              <a:rPr lang="en-US" altLang="zh-TW" sz="9600" dirty="0">
                <a:solidFill>
                  <a:srgbClr val="C00000"/>
                </a:solidFill>
                <a:ea typeface="Heiti TC Medium" pitchFamily="2" charset="-128"/>
                <a:cs typeface="Arial" panose="020B0604020202020204" pitchFamily="34" charset="0"/>
              </a:rPr>
              <a:t>ESG</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7</a:t>
            </a:fld>
            <a:endParaRPr lang="en-US"/>
          </a:p>
        </p:txBody>
      </p:sp>
    </p:spTree>
    <p:extLst>
      <p:ext uri="{BB962C8B-B14F-4D97-AF65-F5344CB8AC3E}">
        <p14:creationId xmlns:p14="http://schemas.microsoft.com/office/powerpoint/2010/main" val="21865349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371600"/>
          </a:xfrm>
        </p:spPr>
        <p:txBody>
          <a:bodyPr>
            <a:normAutofit fontScale="90000"/>
          </a:bodyPr>
          <a:lstStyle/>
          <a:p>
            <a:r>
              <a:rPr lang="en-US" dirty="0"/>
              <a:t> Ratios of various data sources in the </a:t>
            </a:r>
            <a:br>
              <a:rPr lang="en-US" dirty="0"/>
            </a:br>
            <a:r>
              <a:rPr lang="en-US" dirty="0"/>
              <a:t>pre-training data for existing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70</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3" name="Picture 2">
            <a:extLst>
              <a:ext uri="{FF2B5EF4-FFF2-40B4-BE49-F238E27FC236}">
                <a16:creationId xmlns:a16="http://schemas.microsoft.com/office/drawing/2014/main" id="{11D12114-7ACC-5C84-8C31-1ED1E5663D85}"/>
              </a:ext>
            </a:extLst>
          </p:cNvPr>
          <p:cNvPicPr>
            <a:picLocks noChangeAspect="1"/>
          </p:cNvPicPr>
          <p:nvPr/>
        </p:nvPicPr>
        <p:blipFill>
          <a:blip r:embed="rId2"/>
          <a:stretch>
            <a:fillRect/>
          </a:stretch>
        </p:blipFill>
        <p:spPr>
          <a:xfrm>
            <a:off x="298441" y="1916887"/>
            <a:ext cx="11595118" cy="4333818"/>
          </a:xfrm>
          <a:prstGeom prst="rect">
            <a:avLst/>
          </a:prstGeom>
        </p:spPr>
      </p:pic>
    </p:spTree>
    <p:extLst>
      <p:ext uri="{BB962C8B-B14F-4D97-AF65-F5344CB8AC3E}">
        <p14:creationId xmlns:p14="http://schemas.microsoft.com/office/powerpoint/2010/main" val="37485454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7831"/>
          </a:xfrm>
        </p:spPr>
        <p:txBody>
          <a:bodyPr>
            <a:normAutofit/>
          </a:bodyPr>
          <a:lstStyle/>
          <a:p>
            <a:r>
              <a:rPr lang="en-US" dirty="0"/>
              <a:t>Typical Data Preprocessing Pipeline for </a:t>
            </a:r>
            <a:br>
              <a:rPr lang="en-US" dirty="0"/>
            </a:br>
            <a:r>
              <a:rPr lang="en-US" dirty="0"/>
              <a:t>Pre-training Large Language Models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61ED5743-15F2-1974-8F44-BA303A77C9B7}"/>
              </a:ext>
            </a:extLst>
          </p:cNvPr>
          <p:cNvPicPr>
            <a:picLocks noChangeAspect="1"/>
          </p:cNvPicPr>
          <p:nvPr/>
        </p:nvPicPr>
        <p:blipFill>
          <a:blip r:embed="rId2"/>
          <a:stretch>
            <a:fillRect/>
          </a:stretch>
        </p:blipFill>
        <p:spPr>
          <a:xfrm>
            <a:off x="168807" y="2129885"/>
            <a:ext cx="11854386" cy="3730752"/>
          </a:xfrm>
          <a:prstGeom prst="rect">
            <a:avLst/>
          </a:prstGeom>
        </p:spPr>
      </p:pic>
    </p:spTree>
    <p:extLst>
      <p:ext uri="{BB962C8B-B14F-4D97-AF65-F5344CB8AC3E}">
        <p14:creationId xmlns:p14="http://schemas.microsoft.com/office/powerpoint/2010/main" val="19224156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LLMs with Public Configuration Details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72</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22531C58-304D-677E-54D0-92E5DC4FA3D5}"/>
              </a:ext>
            </a:extLst>
          </p:cNvPr>
          <p:cNvPicPr>
            <a:picLocks noChangeAspect="1"/>
          </p:cNvPicPr>
          <p:nvPr/>
        </p:nvPicPr>
        <p:blipFill>
          <a:blip r:embed="rId2"/>
          <a:stretch>
            <a:fillRect/>
          </a:stretch>
        </p:blipFill>
        <p:spPr>
          <a:xfrm>
            <a:off x="137832" y="1761798"/>
            <a:ext cx="11916335" cy="3824016"/>
          </a:xfrm>
          <a:prstGeom prst="rect">
            <a:avLst/>
          </a:prstGeom>
        </p:spPr>
      </p:pic>
      <p:sp>
        <p:nvSpPr>
          <p:cNvPr id="8" name="TextBox 7">
            <a:extLst>
              <a:ext uri="{FF2B5EF4-FFF2-40B4-BE49-F238E27FC236}">
                <a16:creationId xmlns:a16="http://schemas.microsoft.com/office/drawing/2014/main" id="{FEFF918F-0B75-F60D-97AB-071BFF614C38}"/>
              </a:ext>
            </a:extLst>
          </p:cNvPr>
          <p:cNvSpPr txBox="1"/>
          <p:nvPr/>
        </p:nvSpPr>
        <p:spPr>
          <a:xfrm>
            <a:off x="338606" y="5750863"/>
            <a:ext cx="11068812" cy="584775"/>
          </a:xfrm>
          <a:prstGeom prst="rect">
            <a:avLst/>
          </a:prstGeom>
          <a:noFill/>
        </p:spPr>
        <p:txBody>
          <a:bodyPr wrap="square">
            <a:spAutoFit/>
          </a:bodyPr>
          <a:lstStyle/>
          <a:p>
            <a:r>
              <a:rPr lang="en-US" sz="1600" dirty="0"/>
              <a:t>Note: PE denotes position embedding, #L denotes the number of layers, #H denotes the number of attention heads, </a:t>
            </a:r>
            <a:br>
              <a:rPr lang="en-US" sz="1600" dirty="0"/>
            </a:br>
            <a:r>
              <a:rPr lang="en-US" sz="1600" dirty="0" err="1"/>
              <a:t>d</a:t>
            </a:r>
            <a:r>
              <a:rPr lang="en-US" sz="1600" baseline="-25000" dirty="0" err="1"/>
              <a:t>model</a:t>
            </a:r>
            <a:r>
              <a:rPr lang="en-US" sz="1600" dirty="0"/>
              <a:t> denotes the size of hidden states, and MCL denotes the maximum context length during training.</a:t>
            </a:r>
          </a:p>
        </p:txBody>
      </p:sp>
    </p:spTree>
    <p:extLst>
      <p:ext uri="{BB962C8B-B14F-4D97-AF65-F5344CB8AC3E}">
        <p14:creationId xmlns:p14="http://schemas.microsoft.com/office/powerpoint/2010/main" val="10835072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Detailed Optimization Settings of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D3F95BF1-9A95-C744-45D5-8264427851DD}"/>
              </a:ext>
            </a:extLst>
          </p:cNvPr>
          <p:cNvPicPr>
            <a:picLocks noChangeAspect="1"/>
          </p:cNvPicPr>
          <p:nvPr/>
        </p:nvPicPr>
        <p:blipFill>
          <a:blip r:embed="rId2"/>
          <a:stretch>
            <a:fillRect/>
          </a:stretch>
        </p:blipFill>
        <p:spPr>
          <a:xfrm>
            <a:off x="251502" y="1745837"/>
            <a:ext cx="11688996" cy="4078224"/>
          </a:xfrm>
          <a:prstGeom prst="rect">
            <a:avLst/>
          </a:prstGeom>
        </p:spPr>
      </p:pic>
    </p:spTree>
    <p:extLst>
      <p:ext uri="{BB962C8B-B14F-4D97-AF65-F5344CB8AC3E}">
        <p14:creationId xmlns:p14="http://schemas.microsoft.com/office/powerpoint/2010/main" val="40123323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041915" cy="1115568"/>
          </a:xfrm>
        </p:spPr>
        <p:txBody>
          <a:bodyPr>
            <a:normAutofit fontScale="90000"/>
          </a:bodyPr>
          <a:lstStyle/>
          <a:p>
            <a:r>
              <a:rPr lang="en-US" dirty="0"/>
              <a:t>Available Task Collections for Instruction Tuning</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74</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6" name="Picture 5">
            <a:extLst>
              <a:ext uri="{FF2B5EF4-FFF2-40B4-BE49-F238E27FC236}">
                <a16:creationId xmlns:a16="http://schemas.microsoft.com/office/drawing/2014/main" id="{E2D9E490-DA84-BCC2-808A-59311A48FF4F}"/>
              </a:ext>
            </a:extLst>
          </p:cNvPr>
          <p:cNvPicPr>
            <a:picLocks noChangeAspect="1"/>
          </p:cNvPicPr>
          <p:nvPr/>
        </p:nvPicPr>
        <p:blipFill>
          <a:blip r:embed="rId2"/>
          <a:stretch>
            <a:fillRect/>
          </a:stretch>
        </p:blipFill>
        <p:spPr>
          <a:xfrm>
            <a:off x="480380" y="1170432"/>
            <a:ext cx="11095924" cy="5431163"/>
          </a:xfrm>
          <a:prstGeom prst="rect">
            <a:avLst/>
          </a:prstGeom>
        </p:spPr>
      </p:pic>
    </p:spTree>
    <p:extLst>
      <p:ext uri="{BB962C8B-B14F-4D97-AF65-F5344CB8AC3E}">
        <p14:creationId xmlns:p14="http://schemas.microsoft.com/office/powerpoint/2010/main" val="2373502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3"/>
            <a:ext cx="11222181" cy="1791673"/>
          </a:xfrm>
        </p:spPr>
        <p:txBody>
          <a:bodyPr>
            <a:normAutofit fontScale="90000"/>
          </a:bodyPr>
          <a:lstStyle/>
          <a:p>
            <a:r>
              <a:rPr lang="en-US" dirty="0"/>
              <a:t>Instance Formatting and Two Different Methods for Constructing the </a:t>
            </a:r>
            <a:br>
              <a:rPr lang="en-US" dirty="0"/>
            </a:br>
            <a:r>
              <a:rPr lang="en-US" dirty="0"/>
              <a:t>Instruction-formatted Instances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FA2C65DA-755D-0C53-6F5E-E8EA98AB2392}"/>
              </a:ext>
            </a:extLst>
          </p:cNvPr>
          <p:cNvPicPr>
            <a:picLocks noChangeAspect="1"/>
          </p:cNvPicPr>
          <p:nvPr/>
        </p:nvPicPr>
        <p:blipFill>
          <a:blip r:embed="rId2"/>
          <a:stretch>
            <a:fillRect/>
          </a:stretch>
        </p:blipFill>
        <p:spPr>
          <a:xfrm>
            <a:off x="247984" y="1892454"/>
            <a:ext cx="11696031" cy="4669790"/>
          </a:xfrm>
          <a:prstGeom prst="rect">
            <a:avLst/>
          </a:prstGeom>
        </p:spPr>
      </p:pic>
    </p:spTree>
    <p:extLst>
      <p:ext uri="{BB962C8B-B14F-4D97-AF65-F5344CB8AC3E}">
        <p14:creationId xmlns:p14="http://schemas.microsoft.com/office/powerpoint/2010/main" val="25636540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5920"/>
          </a:xfrm>
        </p:spPr>
        <p:txBody>
          <a:bodyPr>
            <a:normAutofit/>
          </a:bodyPr>
          <a:lstStyle/>
          <a:p>
            <a:r>
              <a:rPr lang="en-US" dirty="0"/>
              <a:t>In-context Learning (ICL) and </a:t>
            </a:r>
            <a:br>
              <a:rPr lang="en-US" dirty="0"/>
            </a:br>
            <a:r>
              <a:rPr lang="en-US" dirty="0"/>
              <a:t>Chain-of-thought (</a:t>
            </a:r>
            <a:r>
              <a:rPr lang="en-US" dirty="0" err="1"/>
              <a:t>CoT</a:t>
            </a:r>
            <a:r>
              <a:rPr lang="en-US" dirty="0"/>
              <a:t>) Prompting</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A8221B4A-5593-9438-5269-D8007EC19DD4}"/>
              </a:ext>
            </a:extLst>
          </p:cNvPr>
          <p:cNvPicPr>
            <a:picLocks noChangeAspect="1"/>
          </p:cNvPicPr>
          <p:nvPr/>
        </p:nvPicPr>
        <p:blipFill>
          <a:blip r:embed="rId2"/>
          <a:stretch>
            <a:fillRect/>
          </a:stretch>
        </p:blipFill>
        <p:spPr>
          <a:xfrm>
            <a:off x="105756" y="1700784"/>
            <a:ext cx="11980488" cy="4815543"/>
          </a:xfrm>
          <a:prstGeom prst="rect">
            <a:avLst/>
          </a:prstGeom>
        </p:spPr>
      </p:pic>
    </p:spTree>
    <p:extLst>
      <p:ext uri="{BB962C8B-B14F-4D97-AF65-F5344CB8AC3E}">
        <p14:creationId xmlns:p14="http://schemas.microsoft.com/office/powerpoint/2010/main" val="14750249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8000" dirty="0">
                <a:solidFill>
                  <a:srgbClr val="C00000"/>
                </a:solidFill>
              </a:rPr>
              <a:t>Pre-train, </a:t>
            </a:r>
            <a:br>
              <a:rPr lang="en-US" altLang="zh-TW" sz="8000" dirty="0">
                <a:solidFill>
                  <a:srgbClr val="C00000"/>
                </a:solidFill>
              </a:rPr>
            </a:br>
            <a:r>
              <a:rPr lang="en-US" altLang="zh-TW" sz="8000" dirty="0">
                <a:solidFill>
                  <a:srgbClr val="C00000"/>
                </a:solidFill>
              </a:rPr>
              <a:t>Prompt, and Predict: </a:t>
            </a:r>
            <a:br>
              <a:rPr lang="en-US" altLang="zh-TW" sz="8000" dirty="0">
                <a:solidFill>
                  <a:srgbClr val="C00000"/>
                </a:solidFill>
              </a:rPr>
            </a:br>
            <a:r>
              <a:rPr lang="en-US" altLang="zh-TW" sz="8000" dirty="0">
                <a:solidFill>
                  <a:srgbClr val="C00000"/>
                </a:solidFill>
              </a:rPr>
              <a:t>Prompting Methods </a:t>
            </a:r>
            <a:br>
              <a:rPr lang="en-US" altLang="zh-TW" sz="8000" dirty="0">
                <a:solidFill>
                  <a:srgbClr val="C00000"/>
                </a:solidFill>
              </a:rPr>
            </a:br>
            <a:r>
              <a:rPr lang="en-US" altLang="zh-TW" sz="6000" dirty="0">
                <a:solidFill>
                  <a:srgbClr val="C00000"/>
                </a:solidFill>
              </a:rPr>
              <a:t>in Natural Language Processing</a:t>
            </a:r>
            <a:br>
              <a:rPr lang="en-US" altLang="zh-TW" sz="6000" dirty="0">
                <a:solidFill>
                  <a:srgbClr val="C00000"/>
                </a:solidFill>
              </a:rPr>
            </a:br>
            <a:r>
              <a:rPr lang="en-US" altLang="zh-TW" sz="6000" dirty="0">
                <a:solidFill>
                  <a:srgbClr val="C00000"/>
                </a:solidFill>
              </a:rPr>
              <a:t>(LLMs)</a:t>
            </a:r>
            <a:endParaRPr lang="zh-TW" altLang="en-US" sz="6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77</a:t>
            </a:fld>
            <a:endParaRPr lang="zh-TW" altLang="en-US"/>
          </a:p>
        </p:txBody>
      </p:sp>
      <p:sp>
        <p:nvSpPr>
          <p:cNvPr id="3" name="TextBox 2">
            <a:extLst>
              <a:ext uri="{FF2B5EF4-FFF2-40B4-BE49-F238E27FC236}">
                <a16:creationId xmlns:a16="http://schemas.microsoft.com/office/drawing/2014/main" id="{5EC1C84E-F8B6-6FC4-9515-FD351AF95391}"/>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25933343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Four Paradigms in NLP</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1238445" y="709440"/>
            <a:ext cx="9715110" cy="5871092"/>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78</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14230090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Typology of Prompting Methods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79</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9" name="Content Placeholder 8">
            <a:extLst>
              <a:ext uri="{FF2B5EF4-FFF2-40B4-BE49-F238E27FC236}">
                <a16:creationId xmlns:a16="http://schemas.microsoft.com/office/drawing/2014/main" id="{1EAAD93F-C1ED-E806-A6A3-A50C1B53949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73476" y="746017"/>
            <a:ext cx="7429328" cy="5855578"/>
          </a:xfrm>
        </p:spPr>
      </p:pic>
    </p:spTree>
    <p:extLst>
      <p:ext uri="{BB962C8B-B14F-4D97-AF65-F5344CB8AC3E}">
        <p14:creationId xmlns:p14="http://schemas.microsoft.com/office/powerpoint/2010/main" val="274705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71AE-F2F6-13B3-056D-5AD13B7D259E}"/>
              </a:ext>
            </a:extLst>
          </p:cNvPr>
          <p:cNvSpPr>
            <a:spLocks noGrp="1"/>
          </p:cNvSpPr>
          <p:nvPr>
            <p:ph type="title"/>
          </p:nvPr>
        </p:nvSpPr>
        <p:spPr>
          <a:xfrm>
            <a:off x="534389" y="135104"/>
            <a:ext cx="11222181" cy="678245"/>
          </a:xfrm>
        </p:spPr>
        <p:txBody>
          <a:bodyPr>
            <a:normAutofit fontScale="90000"/>
          </a:bodyPr>
          <a:lstStyle/>
          <a:p>
            <a:r>
              <a:rPr lang="en-US" dirty="0"/>
              <a:t>Sustainable Development Goals (SDGs)</a:t>
            </a:r>
          </a:p>
        </p:txBody>
      </p:sp>
      <p:pic>
        <p:nvPicPr>
          <p:cNvPr id="6" name="Content Placeholder 5">
            <a:extLst>
              <a:ext uri="{FF2B5EF4-FFF2-40B4-BE49-F238E27FC236}">
                <a16:creationId xmlns:a16="http://schemas.microsoft.com/office/drawing/2014/main" id="{EF0A6639-4C55-814F-0841-6DAE809539F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7415" y="917957"/>
            <a:ext cx="1828800" cy="1828800"/>
          </a:xfrm>
        </p:spPr>
      </p:pic>
      <p:sp>
        <p:nvSpPr>
          <p:cNvPr id="4" name="Slide Number Placeholder 3">
            <a:extLst>
              <a:ext uri="{FF2B5EF4-FFF2-40B4-BE49-F238E27FC236}">
                <a16:creationId xmlns:a16="http://schemas.microsoft.com/office/drawing/2014/main" id="{D95E495B-520B-FF9E-BABF-722787DEE866}"/>
              </a:ext>
            </a:extLst>
          </p:cNvPr>
          <p:cNvSpPr>
            <a:spLocks noGrp="1"/>
          </p:cNvSpPr>
          <p:nvPr>
            <p:ph type="sldNum" sz="quarter" idx="12"/>
          </p:nvPr>
        </p:nvSpPr>
        <p:spPr/>
        <p:txBody>
          <a:bodyPr/>
          <a:lstStyle/>
          <a:p>
            <a:fld id="{5D6FF71F-CF6A-4C46-8F9B-61D49EEA70E3}" type="slidenum">
              <a:rPr lang="en-US" smtClean="0"/>
              <a:t>8</a:t>
            </a:fld>
            <a:endParaRPr lang="en-US"/>
          </a:p>
        </p:txBody>
      </p:sp>
      <p:pic>
        <p:nvPicPr>
          <p:cNvPr id="8" name="Picture 7">
            <a:extLst>
              <a:ext uri="{FF2B5EF4-FFF2-40B4-BE49-F238E27FC236}">
                <a16:creationId xmlns:a16="http://schemas.microsoft.com/office/drawing/2014/main" id="{0FBE3DD3-C332-0F08-6A8D-50EFD37CB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6459" y="917957"/>
            <a:ext cx="1828800" cy="1828800"/>
          </a:xfrm>
          <a:prstGeom prst="rect">
            <a:avLst/>
          </a:prstGeom>
        </p:spPr>
      </p:pic>
      <p:pic>
        <p:nvPicPr>
          <p:cNvPr id="10" name="Picture 9">
            <a:extLst>
              <a:ext uri="{FF2B5EF4-FFF2-40B4-BE49-F238E27FC236}">
                <a16:creationId xmlns:a16="http://schemas.microsoft.com/office/drawing/2014/main" id="{3476EC06-D191-862D-72D1-578C7AEF39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5503" y="913290"/>
            <a:ext cx="1828800" cy="1828800"/>
          </a:xfrm>
          <a:prstGeom prst="rect">
            <a:avLst/>
          </a:prstGeom>
        </p:spPr>
      </p:pic>
      <p:pic>
        <p:nvPicPr>
          <p:cNvPr id="12" name="Picture 11">
            <a:extLst>
              <a:ext uri="{FF2B5EF4-FFF2-40B4-BE49-F238E27FC236}">
                <a16:creationId xmlns:a16="http://schemas.microsoft.com/office/drawing/2014/main" id="{A3B876DF-DA69-3294-61EA-FAAF151A91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3882" y="913290"/>
            <a:ext cx="1828800" cy="1828800"/>
          </a:xfrm>
          <a:prstGeom prst="rect">
            <a:avLst/>
          </a:prstGeom>
        </p:spPr>
      </p:pic>
      <p:pic>
        <p:nvPicPr>
          <p:cNvPr id="14" name="Picture 13">
            <a:extLst>
              <a:ext uri="{FF2B5EF4-FFF2-40B4-BE49-F238E27FC236}">
                <a16:creationId xmlns:a16="http://schemas.microsoft.com/office/drawing/2014/main" id="{390B9930-FE79-5C61-4967-E2182A336D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52261" y="913290"/>
            <a:ext cx="1828800" cy="1828800"/>
          </a:xfrm>
          <a:prstGeom prst="rect">
            <a:avLst/>
          </a:prstGeom>
        </p:spPr>
      </p:pic>
      <p:pic>
        <p:nvPicPr>
          <p:cNvPr id="16" name="Picture 15">
            <a:extLst>
              <a:ext uri="{FF2B5EF4-FFF2-40B4-BE49-F238E27FC236}">
                <a16:creationId xmlns:a16="http://schemas.microsoft.com/office/drawing/2014/main" id="{FB64708A-53B3-0058-7B91-18BBFA22AC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30639" y="913290"/>
            <a:ext cx="1828800" cy="1828800"/>
          </a:xfrm>
          <a:prstGeom prst="rect">
            <a:avLst/>
          </a:prstGeom>
        </p:spPr>
      </p:pic>
      <p:pic>
        <p:nvPicPr>
          <p:cNvPr id="18" name="Picture 17">
            <a:extLst>
              <a:ext uri="{FF2B5EF4-FFF2-40B4-BE49-F238E27FC236}">
                <a16:creationId xmlns:a16="http://schemas.microsoft.com/office/drawing/2014/main" id="{12769E7B-3D9C-DA8A-1B8F-CE53B4F4A8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7415" y="2842031"/>
            <a:ext cx="1828800" cy="1828800"/>
          </a:xfrm>
          <a:prstGeom prst="rect">
            <a:avLst/>
          </a:prstGeom>
        </p:spPr>
      </p:pic>
      <p:pic>
        <p:nvPicPr>
          <p:cNvPr id="20" name="Picture 19">
            <a:extLst>
              <a:ext uri="{FF2B5EF4-FFF2-40B4-BE49-F238E27FC236}">
                <a16:creationId xmlns:a16="http://schemas.microsoft.com/office/drawing/2014/main" id="{17600BA9-07CD-0339-640C-469E6030D4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32060" y="2842031"/>
            <a:ext cx="1828800" cy="1828800"/>
          </a:xfrm>
          <a:prstGeom prst="rect">
            <a:avLst/>
          </a:prstGeom>
        </p:spPr>
      </p:pic>
      <p:pic>
        <p:nvPicPr>
          <p:cNvPr id="22" name="Picture 21">
            <a:extLst>
              <a:ext uri="{FF2B5EF4-FFF2-40B4-BE49-F238E27FC236}">
                <a16:creationId xmlns:a16="http://schemas.microsoft.com/office/drawing/2014/main" id="{F93B3E97-6956-E1C8-FAEF-EEA7382587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06705" y="2842031"/>
            <a:ext cx="1828800" cy="1828800"/>
          </a:xfrm>
          <a:prstGeom prst="rect">
            <a:avLst/>
          </a:prstGeom>
        </p:spPr>
      </p:pic>
      <p:pic>
        <p:nvPicPr>
          <p:cNvPr id="24" name="Picture 23">
            <a:extLst>
              <a:ext uri="{FF2B5EF4-FFF2-40B4-BE49-F238E27FC236}">
                <a16:creationId xmlns:a16="http://schemas.microsoft.com/office/drawing/2014/main" id="{F6740FD7-0C9B-E44D-FA9F-91342EFBA1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81350" y="2842031"/>
            <a:ext cx="1828800" cy="1828800"/>
          </a:xfrm>
          <a:prstGeom prst="rect">
            <a:avLst/>
          </a:prstGeom>
        </p:spPr>
      </p:pic>
      <p:pic>
        <p:nvPicPr>
          <p:cNvPr id="26" name="Picture 25">
            <a:extLst>
              <a:ext uri="{FF2B5EF4-FFF2-40B4-BE49-F238E27FC236}">
                <a16:creationId xmlns:a16="http://schemas.microsoft.com/office/drawing/2014/main" id="{CB6E7CA3-23E0-B5CE-5595-CD06A7C3AAC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55995" y="2842031"/>
            <a:ext cx="1828800" cy="1828800"/>
          </a:xfrm>
          <a:prstGeom prst="rect">
            <a:avLst/>
          </a:prstGeom>
        </p:spPr>
      </p:pic>
      <p:pic>
        <p:nvPicPr>
          <p:cNvPr id="28" name="Picture 27">
            <a:extLst>
              <a:ext uri="{FF2B5EF4-FFF2-40B4-BE49-F238E27FC236}">
                <a16:creationId xmlns:a16="http://schemas.microsoft.com/office/drawing/2014/main" id="{391E183A-63D2-C9F2-87D4-043BE9B3624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130639" y="2842031"/>
            <a:ext cx="1828800" cy="1828800"/>
          </a:xfrm>
          <a:prstGeom prst="rect">
            <a:avLst/>
          </a:prstGeom>
        </p:spPr>
      </p:pic>
      <p:pic>
        <p:nvPicPr>
          <p:cNvPr id="30" name="Picture 29">
            <a:extLst>
              <a:ext uri="{FF2B5EF4-FFF2-40B4-BE49-F238E27FC236}">
                <a16:creationId xmlns:a16="http://schemas.microsoft.com/office/drawing/2014/main" id="{59285F5C-C733-2D5D-D88F-CA406019420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76087" y="4756808"/>
            <a:ext cx="1828800" cy="1828800"/>
          </a:xfrm>
          <a:prstGeom prst="rect">
            <a:avLst/>
          </a:prstGeom>
        </p:spPr>
      </p:pic>
      <p:pic>
        <p:nvPicPr>
          <p:cNvPr id="32" name="Picture 31">
            <a:extLst>
              <a:ext uri="{FF2B5EF4-FFF2-40B4-BE49-F238E27FC236}">
                <a16:creationId xmlns:a16="http://schemas.microsoft.com/office/drawing/2014/main" id="{5454E33B-1565-5230-92A0-D48B27DE973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244467" y="4756808"/>
            <a:ext cx="1828800" cy="1828800"/>
          </a:xfrm>
          <a:prstGeom prst="rect">
            <a:avLst/>
          </a:prstGeom>
        </p:spPr>
      </p:pic>
      <p:pic>
        <p:nvPicPr>
          <p:cNvPr id="34" name="Picture 33">
            <a:extLst>
              <a:ext uri="{FF2B5EF4-FFF2-40B4-BE49-F238E27FC236}">
                <a16:creationId xmlns:a16="http://schemas.microsoft.com/office/drawing/2014/main" id="{82C50DD1-6139-D9B2-ED4F-7AC3598E690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212847" y="4756808"/>
            <a:ext cx="1828800" cy="1828800"/>
          </a:xfrm>
          <a:prstGeom prst="rect">
            <a:avLst/>
          </a:prstGeom>
        </p:spPr>
      </p:pic>
      <p:pic>
        <p:nvPicPr>
          <p:cNvPr id="36" name="Picture 35">
            <a:extLst>
              <a:ext uri="{FF2B5EF4-FFF2-40B4-BE49-F238E27FC236}">
                <a16:creationId xmlns:a16="http://schemas.microsoft.com/office/drawing/2014/main" id="{5C452BE1-7969-AB8B-02BE-D8D20B40569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181227" y="4756808"/>
            <a:ext cx="1828800" cy="1828800"/>
          </a:xfrm>
          <a:prstGeom prst="rect">
            <a:avLst/>
          </a:prstGeom>
        </p:spPr>
      </p:pic>
      <p:pic>
        <p:nvPicPr>
          <p:cNvPr id="38" name="Picture 37">
            <a:extLst>
              <a:ext uri="{FF2B5EF4-FFF2-40B4-BE49-F238E27FC236}">
                <a16:creationId xmlns:a16="http://schemas.microsoft.com/office/drawing/2014/main" id="{5683E086-6AF9-8680-CD49-DD21754645F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149607" y="4756808"/>
            <a:ext cx="1828800" cy="1828800"/>
          </a:xfrm>
          <a:prstGeom prst="rect">
            <a:avLst/>
          </a:prstGeom>
        </p:spPr>
      </p:pic>
      <p:pic>
        <p:nvPicPr>
          <p:cNvPr id="40" name="Picture 39">
            <a:extLst>
              <a:ext uri="{FF2B5EF4-FFF2-40B4-BE49-F238E27FC236}">
                <a16:creationId xmlns:a16="http://schemas.microsoft.com/office/drawing/2014/main" id="{D001827A-1578-9B41-3497-D72D9E9DAC7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137371" y="4916960"/>
            <a:ext cx="1806513" cy="1550494"/>
          </a:xfrm>
          <a:prstGeom prst="rect">
            <a:avLst/>
          </a:prstGeom>
        </p:spPr>
      </p:pic>
      <p:sp>
        <p:nvSpPr>
          <p:cNvPr id="5" name="TextBox 4">
            <a:extLst>
              <a:ext uri="{FF2B5EF4-FFF2-40B4-BE49-F238E27FC236}">
                <a16:creationId xmlns:a16="http://schemas.microsoft.com/office/drawing/2014/main" id="{CBDF7A47-0B9D-A391-A6F3-F639ED631EA8}"/>
              </a:ext>
            </a:extLst>
          </p:cNvPr>
          <p:cNvSpPr txBox="1"/>
          <p:nvPr/>
        </p:nvSpPr>
        <p:spPr>
          <a:xfrm>
            <a:off x="2987505" y="6562244"/>
            <a:ext cx="6096000"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20"/>
              </a:rPr>
              <a:t>https://sdgs.un.org/goals</a:t>
            </a:r>
            <a:endParaRPr lang="en-US" sz="1200" dirty="0">
              <a:solidFill>
                <a:schemeClr val="bg1">
                  <a:lumMod val="65000"/>
                </a:schemeClr>
              </a:solidFill>
            </a:endParaRPr>
          </a:p>
        </p:txBody>
      </p:sp>
    </p:spTree>
    <p:extLst>
      <p:ext uri="{BB962C8B-B14F-4D97-AF65-F5344CB8AC3E}">
        <p14:creationId xmlns:p14="http://schemas.microsoft.com/office/powerpoint/2010/main" val="37406418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Different Multi-Prompt Learning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80</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3" name="Picture 2">
            <a:extLst>
              <a:ext uri="{FF2B5EF4-FFF2-40B4-BE49-F238E27FC236}">
                <a16:creationId xmlns:a16="http://schemas.microsoft.com/office/drawing/2014/main" id="{F84AEE1C-1F24-2B04-4673-F5D0C21D6DEC}"/>
              </a:ext>
            </a:extLst>
          </p:cNvPr>
          <p:cNvPicPr>
            <a:picLocks noChangeAspect="1"/>
          </p:cNvPicPr>
          <p:nvPr/>
        </p:nvPicPr>
        <p:blipFill>
          <a:blip r:embed="rId2"/>
          <a:stretch>
            <a:fillRect/>
          </a:stretch>
        </p:blipFill>
        <p:spPr>
          <a:xfrm>
            <a:off x="1092813" y="800881"/>
            <a:ext cx="10006374" cy="5776876"/>
          </a:xfrm>
          <a:prstGeom prst="rect">
            <a:avLst/>
          </a:prstGeom>
        </p:spPr>
      </p:pic>
    </p:spTree>
    <p:extLst>
      <p:ext uri="{BB962C8B-B14F-4D97-AF65-F5344CB8AC3E}">
        <p14:creationId xmlns:p14="http://schemas.microsoft.com/office/powerpoint/2010/main" val="38757554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262353" y="78343"/>
            <a:ext cx="11769212" cy="691153"/>
          </a:xfrm>
        </p:spPr>
        <p:txBody>
          <a:bodyPr>
            <a:noAutofit/>
          </a:bodyPr>
          <a:lstStyle/>
          <a:p>
            <a:r>
              <a:rPr lang="en-US" sz="3600" dirty="0"/>
              <a:t>Examples of Input, Template, and Answer for Different Tasks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81</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7C2BD6D9-BFB0-EC49-5C40-68A8FDD31642}"/>
              </a:ext>
            </a:extLst>
          </p:cNvPr>
          <p:cNvPicPr>
            <a:picLocks noGrp="1" noChangeAspect="1"/>
          </p:cNvPicPr>
          <p:nvPr>
            <p:ph idx="1"/>
          </p:nvPr>
        </p:nvPicPr>
        <p:blipFill>
          <a:blip r:embed="rId2"/>
          <a:stretch>
            <a:fillRect/>
          </a:stretch>
        </p:blipFill>
        <p:spPr>
          <a:xfrm>
            <a:off x="1547528" y="768796"/>
            <a:ext cx="9198863" cy="5832799"/>
          </a:xfrm>
        </p:spPr>
      </p:pic>
    </p:spTree>
    <p:extLst>
      <p:ext uri="{BB962C8B-B14F-4D97-AF65-F5344CB8AC3E}">
        <p14:creationId xmlns:p14="http://schemas.microsoft.com/office/powerpoint/2010/main" val="16647357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877824"/>
          </a:xfrm>
        </p:spPr>
        <p:txBody>
          <a:bodyPr>
            <a:normAutofit fontScale="90000"/>
          </a:bodyPr>
          <a:lstStyle/>
          <a:p>
            <a:r>
              <a:rPr lang="en-US" dirty="0"/>
              <a:t>Characteristics of Different Tuning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82</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86E41CD8-E542-F001-B9BA-F7A48F1833BB}"/>
              </a:ext>
            </a:extLst>
          </p:cNvPr>
          <p:cNvPicPr>
            <a:picLocks noGrp="1" noChangeAspect="1"/>
          </p:cNvPicPr>
          <p:nvPr>
            <p:ph idx="1"/>
          </p:nvPr>
        </p:nvPicPr>
        <p:blipFill>
          <a:blip r:embed="rId2"/>
          <a:stretch>
            <a:fillRect/>
          </a:stretch>
        </p:blipFill>
        <p:spPr>
          <a:xfrm>
            <a:off x="256033" y="1609344"/>
            <a:ext cx="11729434" cy="4443984"/>
          </a:xfrm>
        </p:spPr>
      </p:pic>
    </p:spTree>
    <p:extLst>
      <p:ext uri="{BB962C8B-B14F-4D97-AF65-F5344CB8AC3E}">
        <p14:creationId xmlns:p14="http://schemas.microsoft.com/office/powerpoint/2010/main" val="40379575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2214760"/>
          </a:xfrm>
        </p:spPr>
        <p:txBody>
          <a:bodyPr>
            <a:noAutofit/>
          </a:bodyPr>
          <a:lstStyle/>
          <a:p>
            <a:r>
              <a:rPr lang="en-US" dirty="0"/>
              <a:t>Multi-prompt Learning for </a:t>
            </a:r>
            <a:br>
              <a:rPr lang="en-US" dirty="0"/>
            </a:br>
            <a:r>
              <a:rPr lang="en-US" dirty="0"/>
              <a:t>Multi-task, Multi-domain, </a:t>
            </a:r>
            <a:br>
              <a:rPr lang="en-US" dirty="0"/>
            </a:br>
            <a:r>
              <a:rPr lang="en-US" dirty="0"/>
              <a:t>or Multi-lingual Learning</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83</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9BC1C71E-E298-6CDC-FC0C-327E0CE17DDC}"/>
              </a:ext>
            </a:extLst>
          </p:cNvPr>
          <p:cNvPicPr>
            <a:picLocks noGrp="1" noChangeAspect="1"/>
          </p:cNvPicPr>
          <p:nvPr>
            <p:ph idx="1"/>
          </p:nvPr>
        </p:nvPicPr>
        <p:blipFill>
          <a:blip r:embed="rId2"/>
          <a:stretch>
            <a:fillRect/>
          </a:stretch>
        </p:blipFill>
        <p:spPr>
          <a:xfrm>
            <a:off x="336633" y="2873128"/>
            <a:ext cx="11518734" cy="2466768"/>
          </a:xfrm>
        </p:spPr>
      </p:pic>
    </p:spTree>
    <p:extLst>
      <p:ext uri="{BB962C8B-B14F-4D97-AF65-F5344CB8AC3E}">
        <p14:creationId xmlns:p14="http://schemas.microsoft.com/office/powerpoint/2010/main" val="421588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7200" dirty="0">
                <a:solidFill>
                  <a:srgbClr val="C00000"/>
                </a:solidFill>
              </a:rPr>
              <a:t>Reinforcement Learning from Human Feedback (RLHF)</a:t>
            </a:r>
            <a:endParaRPr lang="zh-TW" altLang="en-US" sz="72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84</a:t>
            </a:fld>
            <a:endParaRPr lang="zh-TW" altLang="en-US"/>
          </a:p>
        </p:txBody>
      </p:sp>
    </p:spTree>
    <p:extLst>
      <p:ext uri="{BB962C8B-B14F-4D97-AF65-F5344CB8AC3E}">
        <p14:creationId xmlns:p14="http://schemas.microsoft.com/office/powerpoint/2010/main" val="2030644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BCA8-7231-B9A6-A233-3512084A89CD}"/>
              </a:ext>
            </a:extLst>
          </p:cNvPr>
          <p:cNvSpPr>
            <a:spLocks noGrp="1"/>
          </p:cNvSpPr>
          <p:nvPr>
            <p:ph type="title"/>
          </p:nvPr>
        </p:nvSpPr>
        <p:spPr>
          <a:xfrm>
            <a:off x="366802" y="-3534"/>
            <a:ext cx="11458396" cy="739539"/>
          </a:xfrm>
        </p:spPr>
        <p:txBody>
          <a:bodyPr>
            <a:normAutofit/>
          </a:bodyPr>
          <a:lstStyle/>
          <a:p>
            <a:r>
              <a:rPr lang="en-US" sz="4000" dirty="0" err="1"/>
              <a:t>ChatGPT</a:t>
            </a:r>
            <a:r>
              <a:rPr lang="en-US" sz="4000" dirty="0"/>
              <a:t>: Optimizing Language Models for Dialogue</a:t>
            </a:r>
          </a:p>
        </p:txBody>
      </p:sp>
      <p:sp>
        <p:nvSpPr>
          <p:cNvPr id="4" name="Slide Number Placeholder 3">
            <a:extLst>
              <a:ext uri="{FF2B5EF4-FFF2-40B4-BE49-F238E27FC236}">
                <a16:creationId xmlns:a16="http://schemas.microsoft.com/office/drawing/2014/main" id="{6DD3CB92-628A-8AF2-7EED-BB14D6D0B30C}"/>
              </a:ext>
            </a:extLst>
          </p:cNvPr>
          <p:cNvSpPr>
            <a:spLocks noGrp="1"/>
          </p:cNvSpPr>
          <p:nvPr>
            <p:ph type="sldNum" sz="quarter" idx="12"/>
          </p:nvPr>
        </p:nvSpPr>
        <p:spPr/>
        <p:txBody>
          <a:bodyPr/>
          <a:lstStyle/>
          <a:p>
            <a:fld id="{5D6FF71F-CF6A-4C46-8F9B-61D49EEA70E3}" type="slidenum">
              <a:rPr lang="en-US" smtClean="0"/>
              <a:t>85</a:t>
            </a:fld>
            <a:endParaRPr lang="en-US"/>
          </a:p>
        </p:txBody>
      </p:sp>
      <p:sp>
        <p:nvSpPr>
          <p:cNvPr id="7" name="TextBox 6">
            <a:extLst>
              <a:ext uri="{FF2B5EF4-FFF2-40B4-BE49-F238E27FC236}">
                <a16:creationId xmlns:a16="http://schemas.microsoft.com/office/drawing/2014/main" id="{DC9A59FB-0B40-6AF7-B0ED-EB961B638F58}"/>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https://openai.com/blog/chatgpt/</a:t>
            </a:r>
            <a:endParaRPr lang="en-US" sz="2000" dirty="0">
              <a:solidFill>
                <a:schemeClr val="bg1">
                  <a:lumMod val="75000"/>
                </a:schemeClr>
              </a:solidFill>
            </a:endParaRPr>
          </a:p>
        </p:txBody>
      </p:sp>
      <p:pic>
        <p:nvPicPr>
          <p:cNvPr id="10" name="Graphic 9">
            <a:extLst>
              <a:ext uri="{FF2B5EF4-FFF2-40B4-BE49-F238E27FC236}">
                <a16:creationId xmlns:a16="http://schemas.microsoft.com/office/drawing/2014/main" id="{54C0D1BF-92E5-CE3A-61E9-1CAA9A0CCF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576" y="712853"/>
            <a:ext cx="9854848" cy="5843751"/>
          </a:xfrm>
          <a:prstGeom prst="rect">
            <a:avLst/>
          </a:prstGeom>
        </p:spPr>
      </p:pic>
    </p:spTree>
    <p:extLst>
      <p:ext uri="{BB962C8B-B14F-4D97-AF65-F5344CB8AC3E}">
        <p14:creationId xmlns:p14="http://schemas.microsoft.com/office/powerpoint/2010/main" val="39397097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BCA8-7231-B9A6-A233-3512084A89CD}"/>
              </a:ext>
            </a:extLst>
          </p:cNvPr>
          <p:cNvSpPr>
            <a:spLocks noGrp="1"/>
          </p:cNvSpPr>
          <p:nvPr>
            <p:ph type="title"/>
          </p:nvPr>
        </p:nvSpPr>
        <p:spPr>
          <a:xfrm>
            <a:off x="366802" y="-3534"/>
            <a:ext cx="11458396" cy="739539"/>
          </a:xfrm>
        </p:spPr>
        <p:txBody>
          <a:bodyPr>
            <a:normAutofit/>
          </a:bodyPr>
          <a:lstStyle/>
          <a:p>
            <a:r>
              <a:rPr lang="en-US" sz="3000" dirty="0"/>
              <a:t>Training language models to follow instructions with human feedback</a:t>
            </a:r>
          </a:p>
        </p:txBody>
      </p:sp>
      <p:pic>
        <p:nvPicPr>
          <p:cNvPr id="6" name="Content Placeholder 5">
            <a:extLst>
              <a:ext uri="{FF2B5EF4-FFF2-40B4-BE49-F238E27FC236}">
                <a16:creationId xmlns:a16="http://schemas.microsoft.com/office/drawing/2014/main" id="{F4081C59-A7EC-2E83-B53D-D7E66016021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61278" y="1086739"/>
            <a:ext cx="9489536" cy="5647277"/>
          </a:xfrm>
        </p:spPr>
      </p:pic>
      <p:sp>
        <p:nvSpPr>
          <p:cNvPr id="4" name="Slide Number Placeholder 3">
            <a:extLst>
              <a:ext uri="{FF2B5EF4-FFF2-40B4-BE49-F238E27FC236}">
                <a16:creationId xmlns:a16="http://schemas.microsoft.com/office/drawing/2014/main" id="{6DD3CB92-628A-8AF2-7EED-BB14D6D0B30C}"/>
              </a:ext>
            </a:extLst>
          </p:cNvPr>
          <p:cNvSpPr>
            <a:spLocks noGrp="1"/>
          </p:cNvSpPr>
          <p:nvPr>
            <p:ph type="sldNum" sz="quarter" idx="12"/>
          </p:nvPr>
        </p:nvSpPr>
        <p:spPr/>
        <p:txBody>
          <a:bodyPr/>
          <a:lstStyle/>
          <a:p>
            <a:fld id="{5D6FF71F-CF6A-4C46-8F9B-61D49EEA70E3}" type="slidenum">
              <a:rPr lang="en-US" smtClean="0"/>
              <a:t>86</a:t>
            </a:fld>
            <a:endParaRPr lang="en-US"/>
          </a:p>
        </p:txBody>
      </p:sp>
      <p:sp>
        <p:nvSpPr>
          <p:cNvPr id="8" name="TextBox 7">
            <a:extLst>
              <a:ext uri="{FF2B5EF4-FFF2-40B4-BE49-F238E27FC236}">
                <a16:creationId xmlns:a16="http://schemas.microsoft.com/office/drawing/2014/main" id="{759E3DED-29D9-51CC-48BE-A3A538F85B1E}"/>
              </a:ext>
            </a:extLst>
          </p:cNvPr>
          <p:cNvSpPr txBox="1"/>
          <p:nvPr/>
        </p:nvSpPr>
        <p:spPr>
          <a:xfrm>
            <a:off x="2527600" y="563956"/>
            <a:ext cx="6102626" cy="584775"/>
          </a:xfrm>
          <a:prstGeom prst="rect">
            <a:avLst/>
          </a:prstGeom>
          <a:noFill/>
        </p:spPr>
        <p:txBody>
          <a:bodyPr wrap="square">
            <a:spAutoFit/>
          </a:bodyPr>
          <a:lstStyle/>
          <a:p>
            <a:pPr algn="ctr"/>
            <a:r>
              <a:rPr lang="en-US" sz="3200" b="1" dirty="0" err="1">
                <a:solidFill>
                  <a:srgbClr val="C00000"/>
                </a:solidFill>
              </a:rPr>
              <a:t>InstructGPT</a:t>
            </a:r>
            <a:r>
              <a:rPr lang="en-US" sz="3200" b="1" dirty="0">
                <a:solidFill>
                  <a:srgbClr val="C00000"/>
                </a:solidFill>
              </a:rPr>
              <a:t> and GPT 3.5</a:t>
            </a:r>
          </a:p>
        </p:txBody>
      </p:sp>
      <p:sp>
        <p:nvSpPr>
          <p:cNvPr id="5" name="TextBox 4">
            <a:extLst>
              <a:ext uri="{FF2B5EF4-FFF2-40B4-BE49-F238E27FC236}">
                <a16:creationId xmlns:a16="http://schemas.microsoft.com/office/drawing/2014/main" id="{D7E7E2E8-FC1B-43C6-19BE-EBCC62AB7A04}"/>
              </a:ext>
            </a:extLst>
          </p:cNvPr>
          <p:cNvSpPr txBox="1"/>
          <p:nvPr/>
        </p:nvSpPr>
        <p:spPr>
          <a:xfrm>
            <a:off x="735795" y="6611779"/>
            <a:ext cx="10908990" cy="246221"/>
          </a:xfrm>
          <a:prstGeom prst="rect">
            <a:avLst/>
          </a:prstGeom>
          <a:noFill/>
        </p:spPr>
        <p:txBody>
          <a:bodyPr wrap="square">
            <a:spAutoFit/>
          </a:bodyPr>
          <a:lstStyle/>
          <a:p>
            <a:r>
              <a:rPr lang="en-US" sz="1000" dirty="0">
                <a:solidFill>
                  <a:schemeClr val="bg1">
                    <a:lumMod val="75000"/>
                  </a:schemeClr>
                </a:solidFill>
              </a:rPr>
              <a:t>Source: Ouyang, L., Wu, J., Jiang, X., Almeida, D., Wainwright, C. L., Mishkin, P., ... &amp; Lowe, R. (2022). Training language models to follow instructions with human feedback. </a:t>
            </a:r>
            <a:r>
              <a:rPr lang="en-US" sz="1000" dirty="0" err="1">
                <a:solidFill>
                  <a:schemeClr val="bg1">
                    <a:lumMod val="75000"/>
                  </a:schemeClr>
                </a:solidFill>
              </a:rPr>
              <a:t>arXiv</a:t>
            </a:r>
            <a:r>
              <a:rPr lang="en-US" sz="1000" dirty="0">
                <a:solidFill>
                  <a:schemeClr val="bg1">
                    <a:lumMod val="75000"/>
                  </a:schemeClr>
                </a:solidFill>
              </a:rPr>
              <a:t> preprint arXiv:2203.02155.</a:t>
            </a:r>
          </a:p>
        </p:txBody>
      </p:sp>
    </p:spTree>
    <p:extLst>
      <p:ext uri="{BB962C8B-B14F-4D97-AF65-F5344CB8AC3E}">
        <p14:creationId xmlns:p14="http://schemas.microsoft.com/office/powerpoint/2010/main" val="37089998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8ACD-0AB9-EF2B-3D9F-E398877E7029}"/>
              </a:ext>
            </a:extLst>
          </p:cNvPr>
          <p:cNvSpPr>
            <a:spLocks noGrp="1"/>
          </p:cNvSpPr>
          <p:nvPr>
            <p:ph type="title"/>
          </p:nvPr>
        </p:nvSpPr>
        <p:spPr/>
        <p:txBody>
          <a:bodyPr>
            <a:normAutofit fontScale="90000"/>
          </a:bodyPr>
          <a:lstStyle/>
          <a:p>
            <a:r>
              <a:rPr lang="en-US" dirty="0"/>
              <a:t>Reinforcement Learning from Human Feedback (RLHF)</a:t>
            </a:r>
          </a:p>
        </p:txBody>
      </p:sp>
      <p:sp>
        <p:nvSpPr>
          <p:cNvPr id="3" name="Content Placeholder 2">
            <a:extLst>
              <a:ext uri="{FF2B5EF4-FFF2-40B4-BE49-F238E27FC236}">
                <a16:creationId xmlns:a16="http://schemas.microsoft.com/office/drawing/2014/main" id="{E2097C14-267C-0D1F-56C5-E73B28FCCC49}"/>
              </a:ext>
            </a:extLst>
          </p:cNvPr>
          <p:cNvSpPr>
            <a:spLocks noGrp="1"/>
          </p:cNvSpPr>
          <p:nvPr>
            <p:ph idx="1"/>
          </p:nvPr>
        </p:nvSpPr>
        <p:spPr/>
        <p:txBody>
          <a:bodyPr>
            <a:normAutofit/>
          </a:bodyPr>
          <a:lstStyle/>
          <a:p>
            <a:pPr marL="514350" indent="-514350">
              <a:buFont typeface="+mj-lt"/>
              <a:buAutoNum type="arabicPeriod"/>
            </a:pPr>
            <a:r>
              <a:rPr lang="en-US" sz="4000" dirty="0">
                <a:solidFill>
                  <a:srgbClr val="FF0000"/>
                </a:solidFill>
              </a:rPr>
              <a:t>Pretraining</a:t>
            </a:r>
            <a:r>
              <a:rPr lang="en-US" sz="4000" dirty="0"/>
              <a:t> a </a:t>
            </a:r>
            <a:r>
              <a:rPr lang="en-US" sz="4000" dirty="0">
                <a:solidFill>
                  <a:srgbClr val="FF0000"/>
                </a:solidFill>
              </a:rPr>
              <a:t>Language Model (LM)</a:t>
            </a:r>
          </a:p>
          <a:p>
            <a:pPr marL="514350" indent="-514350">
              <a:buFont typeface="+mj-lt"/>
              <a:buAutoNum type="arabicPeriod"/>
            </a:pPr>
            <a:r>
              <a:rPr lang="en-US" sz="4000" dirty="0"/>
              <a:t>Gathering Data and Training a </a:t>
            </a:r>
            <a:r>
              <a:rPr lang="en-US" sz="4000" dirty="0">
                <a:solidFill>
                  <a:srgbClr val="FF0000"/>
                </a:solidFill>
              </a:rPr>
              <a:t>Reward Model</a:t>
            </a:r>
          </a:p>
          <a:p>
            <a:pPr marL="514350" indent="-514350">
              <a:buFont typeface="+mj-lt"/>
              <a:buAutoNum type="arabicPeriod"/>
            </a:pPr>
            <a:r>
              <a:rPr lang="en-US" sz="4000" dirty="0">
                <a:solidFill>
                  <a:srgbClr val="FF0000"/>
                </a:solidFill>
              </a:rPr>
              <a:t>Fine-tuning</a:t>
            </a:r>
            <a:r>
              <a:rPr lang="en-US" sz="4000" dirty="0"/>
              <a:t> the LM with </a:t>
            </a:r>
            <a:r>
              <a:rPr lang="en-US" sz="4000" dirty="0">
                <a:solidFill>
                  <a:srgbClr val="FF0000"/>
                </a:solidFill>
              </a:rPr>
              <a:t>Reinforcement Learning</a:t>
            </a:r>
          </a:p>
        </p:txBody>
      </p:sp>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87</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https://huggingface.co/blog/rlhf</a:t>
            </a:r>
            <a:endParaRPr lang="en-US" sz="1200" dirty="0">
              <a:solidFill>
                <a:schemeClr val="bg1">
                  <a:lumMod val="75000"/>
                </a:schemeClr>
              </a:solidFill>
            </a:endParaRPr>
          </a:p>
        </p:txBody>
      </p:sp>
    </p:spTree>
    <p:extLst>
      <p:ext uri="{BB962C8B-B14F-4D97-AF65-F5344CB8AC3E}">
        <p14:creationId xmlns:p14="http://schemas.microsoft.com/office/powerpoint/2010/main" val="41112206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9065480-F5DA-6CFF-B412-97C0FAAC7D3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8884" b="3437"/>
          <a:stretch/>
        </p:blipFill>
        <p:spPr>
          <a:xfrm>
            <a:off x="3982001" y="908441"/>
            <a:ext cx="7931930" cy="5196097"/>
          </a:xfrm>
        </p:spPr>
      </p:pic>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88</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https://huggingface.co/blog/rlhf</a:t>
            </a:r>
            <a:endParaRPr lang="en-US" sz="1200" dirty="0">
              <a:solidFill>
                <a:schemeClr val="bg1">
                  <a:lumMod val="75000"/>
                </a:schemeClr>
              </a:solidFill>
            </a:endParaRPr>
          </a:p>
        </p:txBody>
      </p:sp>
      <p:sp>
        <p:nvSpPr>
          <p:cNvPr id="10" name="Title 1">
            <a:extLst>
              <a:ext uri="{FF2B5EF4-FFF2-40B4-BE49-F238E27FC236}">
                <a16:creationId xmlns:a16="http://schemas.microsoft.com/office/drawing/2014/main" id="{20CB9550-3B82-03DA-72A6-554B9944229F}"/>
              </a:ext>
            </a:extLst>
          </p:cNvPr>
          <p:cNvSpPr txBox="1">
            <a:spLocks/>
          </p:cNvSpPr>
          <p:nvPr/>
        </p:nvSpPr>
        <p:spPr>
          <a:xfrm>
            <a:off x="69443" y="245676"/>
            <a:ext cx="4006613" cy="5988807"/>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3600" dirty="0"/>
              <a:t>Reinforcement Learning </a:t>
            </a:r>
            <a:br>
              <a:rPr lang="en-US" sz="3600" dirty="0"/>
            </a:br>
            <a:r>
              <a:rPr lang="en-US" sz="3600" dirty="0"/>
              <a:t>from Human Feedback (RLHF)</a:t>
            </a:r>
            <a:br>
              <a:rPr lang="en-US" sz="3600" dirty="0"/>
            </a:br>
            <a:br>
              <a:rPr lang="en-US" sz="3600" dirty="0"/>
            </a:br>
            <a:r>
              <a:rPr lang="en-US" sz="3600" dirty="0">
                <a:solidFill>
                  <a:srgbClr val="FF0000"/>
                </a:solidFill>
              </a:rPr>
              <a:t>Step 1. Pretraining</a:t>
            </a:r>
            <a:r>
              <a:rPr lang="en-US" sz="3600" dirty="0"/>
              <a:t> a </a:t>
            </a:r>
            <a:r>
              <a:rPr lang="en-US" sz="3600" dirty="0">
                <a:solidFill>
                  <a:srgbClr val="FF0000"/>
                </a:solidFill>
              </a:rPr>
              <a:t>Language Model (LM)</a:t>
            </a:r>
          </a:p>
        </p:txBody>
      </p:sp>
    </p:spTree>
    <p:extLst>
      <p:ext uri="{BB962C8B-B14F-4D97-AF65-F5344CB8AC3E}">
        <p14:creationId xmlns:p14="http://schemas.microsoft.com/office/powerpoint/2010/main" val="14009679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F99424-3866-5804-6570-B0F90B8A3FA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5353" b="6629"/>
          <a:stretch/>
        </p:blipFill>
        <p:spPr>
          <a:xfrm>
            <a:off x="3285641" y="500105"/>
            <a:ext cx="8906360" cy="5920826"/>
          </a:xfrm>
        </p:spPr>
      </p:pic>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89</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https://huggingface.co/blog/rlhf</a:t>
            </a:r>
            <a:endParaRPr lang="en-US" sz="1200" dirty="0">
              <a:solidFill>
                <a:schemeClr val="bg1">
                  <a:lumMod val="75000"/>
                </a:schemeClr>
              </a:solidFill>
            </a:endParaRPr>
          </a:p>
        </p:txBody>
      </p:sp>
      <p:sp>
        <p:nvSpPr>
          <p:cNvPr id="10" name="Title 1">
            <a:extLst>
              <a:ext uri="{FF2B5EF4-FFF2-40B4-BE49-F238E27FC236}">
                <a16:creationId xmlns:a16="http://schemas.microsoft.com/office/drawing/2014/main" id="{B401EF5D-7540-EE86-FC78-FF6D41FFED1B}"/>
              </a:ext>
            </a:extLst>
          </p:cNvPr>
          <p:cNvSpPr>
            <a:spLocks noGrp="1"/>
          </p:cNvSpPr>
          <p:nvPr>
            <p:ph type="title"/>
          </p:nvPr>
        </p:nvSpPr>
        <p:spPr>
          <a:xfrm>
            <a:off x="69443" y="245676"/>
            <a:ext cx="4006613" cy="5988807"/>
          </a:xfrm>
        </p:spPr>
        <p:txBody>
          <a:bodyPr>
            <a:normAutofit/>
          </a:bodyPr>
          <a:lstStyle/>
          <a:p>
            <a:r>
              <a:rPr lang="en-US" sz="3600" dirty="0"/>
              <a:t>Reinforcement Learning </a:t>
            </a:r>
            <a:br>
              <a:rPr lang="en-US" sz="3600" dirty="0"/>
            </a:br>
            <a:r>
              <a:rPr lang="en-US" sz="3600" dirty="0"/>
              <a:t>from Human Feedback (RLHF)</a:t>
            </a:r>
            <a:br>
              <a:rPr lang="en-US" sz="3600" dirty="0"/>
            </a:br>
            <a:br>
              <a:rPr lang="en-US" sz="3600" dirty="0"/>
            </a:br>
            <a:r>
              <a:rPr lang="en-US" sz="3600" dirty="0">
                <a:solidFill>
                  <a:srgbClr val="FF0000"/>
                </a:solidFill>
              </a:rPr>
              <a:t>Step 2. </a:t>
            </a:r>
            <a:r>
              <a:rPr lang="en-US" sz="3600" dirty="0"/>
              <a:t>Gathering Data and </a:t>
            </a:r>
            <a:br>
              <a:rPr lang="en-US" sz="3600" dirty="0"/>
            </a:br>
            <a:r>
              <a:rPr lang="en-US" sz="3600" dirty="0"/>
              <a:t>Training a </a:t>
            </a:r>
            <a:br>
              <a:rPr lang="en-US" sz="3600" dirty="0"/>
            </a:br>
            <a:r>
              <a:rPr lang="en-US" sz="3600" dirty="0">
                <a:solidFill>
                  <a:srgbClr val="FF0000"/>
                </a:solidFill>
              </a:rPr>
              <a:t>Reward Model</a:t>
            </a:r>
          </a:p>
        </p:txBody>
      </p:sp>
    </p:spTree>
    <p:extLst>
      <p:ext uri="{BB962C8B-B14F-4D97-AF65-F5344CB8AC3E}">
        <p14:creationId xmlns:p14="http://schemas.microsoft.com/office/powerpoint/2010/main" val="37458202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71AE-F2F6-13B3-056D-5AD13B7D259E}"/>
              </a:ext>
            </a:extLst>
          </p:cNvPr>
          <p:cNvSpPr>
            <a:spLocks noGrp="1"/>
          </p:cNvSpPr>
          <p:nvPr>
            <p:ph type="title"/>
          </p:nvPr>
        </p:nvSpPr>
        <p:spPr>
          <a:xfrm>
            <a:off x="534389" y="135104"/>
            <a:ext cx="11222181" cy="678245"/>
          </a:xfrm>
        </p:spPr>
        <p:txBody>
          <a:bodyPr>
            <a:normAutofit fontScale="90000"/>
          </a:bodyPr>
          <a:lstStyle/>
          <a:p>
            <a:r>
              <a:rPr lang="en-US" dirty="0"/>
              <a:t>Sustainable Development Goals (SDGs) and 5P</a:t>
            </a:r>
          </a:p>
        </p:txBody>
      </p:sp>
      <p:sp>
        <p:nvSpPr>
          <p:cNvPr id="4" name="Slide Number Placeholder 3">
            <a:extLst>
              <a:ext uri="{FF2B5EF4-FFF2-40B4-BE49-F238E27FC236}">
                <a16:creationId xmlns:a16="http://schemas.microsoft.com/office/drawing/2014/main" id="{D95E495B-520B-FF9E-BABF-722787DEE866}"/>
              </a:ext>
            </a:extLst>
          </p:cNvPr>
          <p:cNvSpPr>
            <a:spLocks noGrp="1"/>
          </p:cNvSpPr>
          <p:nvPr>
            <p:ph type="sldNum" sz="quarter" idx="12"/>
          </p:nvPr>
        </p:nvSpPr>
        <p:spPr/>
        <p:txBody>
          <a:bodyPr/>
          <a:lstStyle/>
          <a:p>
            <a:fld id="{5D6FF71F-CF6A-4C46-8F9B-61D49EEA70E3}" type="slidenum">
              <a:rPr lang="en-US" smtClean="0"/>
              <a:t>9</a:t>
            </a:fld>
            <a:endParaRPr lang="en-US"/>
          </a:p>
        </p:txBody>
      </p:sp>
      <p:pic>
        <p:nvPicPr>
          <p:cNvPr id="7" name="Picture 6">
            <a:extLst>
              <a:ext uri="{FF2B5EF4-FFF2-40B4-BE49-F238E27FC236}">
                <a16:creationId xmlns:a16="http://schemas.microsoft.com/office/drawing/2014/main" id="{968C5A74-CE1A-86B4-0777-88BE302314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52797" y="1010653"/>
            <a:ext cx="7341432" cy="5422231"/>
          </a:xfrm>
          <a:prstGeom prst="rect">
            <a:avLst/>
          </a:prstGeom>
        </p:spPr>
      </p:pic>
      <p:sp>
        <p:nvSpPr>
          <p:cNvPr id="15" name="TextBox 14">
            <a:extLst>
              <a:ext uri="{FF2B5EF4-FFF2-40B4-BE49-F238E27FC236}">
                <a16:creationId xmlns:a16="http://schemas.microsoft.com/office/drawing/2014/main" id="{2ADB6DA1-2175-A0A4-BA02-C4BFD123E19D}"/>
              </a:ext>
            </a:extLst>
          </p:cNvPr>
          <p:cNvSpPr txBox="1"/>
          <p:nvPr/>
        </p:nvSpPr>
        <p:spPr>
          <a:xfrm>
            <a:off x="534389" y="6626119"/>
            <a:ext cx="10790829" cy="246221"/>
          </a:xfrm>
          <a:prstGeom prst="rect">
            <a:avLst/>
          </a:prstGeom>
          <a:noFill/>
        </p:spPr>
        <p:txBody>
          <a:bodyPr wrap="square">
            <a:spAutoFit/>
          </a:bodyPr>
          <a:lstStyle/>
          <a:p>
            <a:pPr algn="ctr"/>
            <a:r>
              <a:rPr lang="en-US" sz="1000" dirty="0">
                <a:solidFill>
                  <a:schemeClr val="bg1">
                    <a:lumMod val="65000"/>
                  </a:schemeClr>
                </a:solidFill>
              </a:rPr>
              <a:t>Source: </a:t>
            </a:r>
            <a:r>
              <a:rPr lang="en-US" sz="1000" dirty="0" err="1">
                <a:solidFill>
                  <a:schemeClr val="bg1">
                    <a:lumMod val="65000"/>
                  </a:schemeClr>
                </a:solidFill>
              </a:rPr>
              <a:t>Folke</a:t>
            </a:r>
            <a:r>
              <a:rPr lang="en-US" sz="1000" dirty="0">
                <a:solidFill>
                  <a:schemeClr val="bg1">
                    <a:lumMod val="65000"/>
                  </a:schemeClr>
                </a:solidFill>
              </a:rPr>
              <a:t>, Carl, </a:t>
            </a:r>
            <a:r>
              <a:rPr lang="en-US" sz="1000" dirty="0" err="1">
                <a:solidFill>
                  <a:schemeClr val="bg1">
                    <a:lumMod val="65000"/>
                  </a:schemeClr>
                </a:solidFill>
              </a:rPr>
              <a:t>Reinette</a:t>
            </a:r>
            <a:r>
              <a:rPr lang="en-US" sz="1000" dirty="0">
                <a:solidFill>
                  <a:schemeClr val="bg1">
                    <a:lumMod val="65000"/>
                  </a:schemeClr>
                </a:solidFill>
              </a:rPr>
              <a:t> Biggs, Albert V. </a:t>
            </a:r>
            <a:r>
              <a:rPr lang="en-US" sz="1000" dirty="0" err="1">
                <a:solidFill>
                  <a:schemeClr val="bg1">
                    <a:lumMod val="65000"/>
                  </a:schemeClr>
                </a:solidFill>
              </a:rPr>
              <a:t>Norström</a:t>
            </a:r>
            <a:r>
              <a:rPr lang="en-US" sz="1000" dirty="0">
                <a:solidFill>
                  <a:schemeClr val="bg1">
                    <a:lumMod val="65000"/>
                  </a:schemeClr>
                </a:solidFill>
              </a:rPr>
              <a:t>, Belinda </a:t>
            </a:r>
            <a:r>
              <a:rPr lang="en-US" sz="1000" dirty="0" err="1">
                <a:solidFill>
                  <a:schemeClr val="bg1">
                    <a:lumMod val="65000"/>
                  </a:schemeClr>
                </a:solidFill>
              </a:rPr>
              <a:t>Reyers</a:t>
            </a:r>
            <a:r>
              <a:rPr lang="en-US" sz="1000" dirty="0">
                <a:solidFill>
                  <a:schemeClr val="bg1">
                    <a:lumMod val="65000"/>
                  </a:schemeClr>
                </a:solidFill>
              </a:rPr>
              <a:t>, and Johan </a:t>
            </a:r>
            <a:r>
              <a:rPr lang="en-US" sz="1000" dirty="0" err="1">
                <a:solidFill>
                  <a:schemeClr val="bg1">
                    <a:lumMod val="65000"/>
                  </a:schemeClr>
                </a:solidFill>
              </a:rPr>
              <a:t>Rockström</a:t>
            </a:r>
            <a:r>
              <a:rPr lang="en-US" sz="1000" dirty="0">
                <a:solidFill>
                  <a:schemeClr val="bg1">
                    <a:lumMod val="65000"/>
                  </a:schemeClr>
                </a:solidFill>
              </a:rPr>
              <a:t>. "Social-ecological resilience and biosphere-based sustainability </a:t>
            </a:r>
            <a:r>
              <a:rPr lang="en-US" sz="1000" dirty="0" err="1">
                <a:solidFill>
                  <a:schemeClr val="bg1">
                    <a:lumMod val="65000"/>
                  </a:schemeClr>
                </a:solidFill>
              </a:rPr>
              <a:t>science.”Ecology</a:t>
            </a:r>
            <a:r>
              <a:rPr lang="en-US" sz="1000" dirty="0">
                <a:solidFill>
                  <a:schemeClr val="bg1">
                    <a:lumMod val="65000"/>
                  </a:schemeClr>
                </a:solidFill>
              </a:rPr>
              <a:t> and Society 21, no. 3 (2016).</a:t>
            </a:r>
          </a:p>
        </p:txBody>
      </p:sp>
      <p:sp>
        <p:nvSpPr>
          <p:cNvPr id="17" name="TextBox 16">
            <a:extLst>
              <a:ext uri="{FF2B5EF4-FFF2-40B4-BE49-F238E27FC236}">
                <a16:creationId xmlns:a16="http://schemas.microsoft.com/office/drawing/2014/main" id="{AB2788EA-5F4B-C1E4-A63F-3B31E0E7B75E}"/>
              </a:ext>
            </a:extLst>
          </p:cNvPr>
          <p:cNvSpPr txBox="1"/>
          <p:nvPr/>
        </p:nvSpPr>
        <p:spPr>
          <a:xfrm>
            <a:off x="350075" y="4154753"/>
            <a:ext cx="1271887" cy="584775"/>
          </a:xfrm>
          <a:prstGeom prst="rect">
            <a:avLst/>
          </a:prstGeom>
          <a:noFill/>
        </p:spPr>
        <p:txBody>
          <a:bodyPr wrap="none" rtlCol="0">
            <a:spAutoFit/>
          </a:bodyPr>
          <a:lstStyle/>
          <a:p>
            <a:r>
              <a:rPr lang="en-US" sz="3200" b="1" dirty="0">
                <a:solidFill>
                  <a:srgbClr val="00B0F0"/>
                </a:solidFill>
              </a:rPr>
              <a:t>Planet</a:t>
            </a:r>
          </a:p>
        </p:txBody>
      </p:sp>
      <p:sp>
        <p:nvSpPr>
          <p:cNvPr id="19" name="TextBox 18">
            <a:extLst>
              <a:ext uri="{FF2B5EF4-FFF2-40B4-BE49-F238E27FC236}">
                <a16:creationId xmlns:a16="http://schemas.microsoft.com/office/drawing/2014/main" id="{83F5A956-3385-FED4-F3F1-37F192EEA786}"/>
              </a:ext>
            </a:extLst>
          </p:cNvPr>
          <p:cNvSpPr txBox="1"/>
          <p:nvPr/>
        </p:nvSpPr>
        <p:spPr>
          <a:xfrm>
            <a:off x="350075" y="3344720"/>
            <a:ext cx="1351460" cy="584775"/>
          </a:xfrm>
          <a:prstGeom prst="rect">
            <a:avLst/>
          </a:prstGeom>
          <a:noFill/>
        </p:spPr>
        <p:txBody>
          <a:bodyPr wrap="none" rtlCol="0">
            <a:spAutoFit/>
          </a:bodyPr>
          <a:lstStyle/>
          <a:p>
            <a:r>
              <a:rPr lang="en-US" sz="3200" b="1" dirty="0">
                <a:solidFill>
                  <a:srgbClr val="00B0F0"/>
                </a:solidFill>
              </a:rPr>
              <a:t>People</a:t>
            </a:r>
          </a:p>
        </p:txBody>
      </p:sp>
      <p:sp>
        <p:nvSpPr>
          <p:cNvPr id="21" name="TextBox 20">
            <a:extLst>
              <a:ext uri="{FF2B5EF4-FFF2-40B4-BE49-F238E27FC236}">
                <a16:creationId xmlns:a16="http://schemas.microsoft.com/office/drawing/2014/main" id="{AD924807-B0F9-8737-CF53-1F332A937AA4}"/>
              </a:ext>
            </a:extLst>
          </p:cNvPr>
          <p:cNvSpPr txBox="1"/>
          <p:nvPr/>
        </p:nvSpPr>
        <p:spPr>
          <a:xfrm>
            <a:off x="350075" y="2534687"/>
            <a:ext cx="1938159" cy="584775"/>
          </a:xfrm>
          <a:prstGeom prst="rect">
            <a:avLst/>
          </a:prstGeom>
          <a:noFill/>
        </p:spPr>
        <p:txBody>
          <a:bodyPr wrap="none" rtlCol="0">
            <a:spAutoFit/>
          </a:bodyPr>
          <a:lstStyle/>
          <a:p>
            <a:r>
              <a:rPr lang="en-US" sz="3200" b="1" dirty="0">
                <a:solidFill>
                  <a:srgbClr val="00B0F0"/>
                </a:solidFill>
              </a:rPr>
              <a:t>Prosperity</a:t>
            </a:r>
          </a:p>
        </p:txBody>
      </p:sp>
      <p:sp>
        <p:nvSpPr>
          <p:cNvPr id="23" name="TextBox 22">
            <a:extLst>
              <a:ext uri="{FF2B5EF4-FFF2-40B4-BE49-F238E27FC236}">
                <a16:creationId xmlns:a16="http://schemas.microsoft.com/office/drawing/2014/main" id="{65AE5BDD-983A-D41E-8164-1F7137BABC48}"/>
              </a:ext>
            </a:extLst>
          </p:cNvPr>
          <p:cNvSpPr txBox="1"/>
          <p:nvPr/>
        </p:nvSpPr>
        <p:spPr>
          <a:xfrm>
            <a:off x="350075" y="1724654"/>
            <a:ext cx="1183144" cy="584775"/>
          </a:xfrm>
          <a:prstGeom prst="rect">
            <a:avLst/>
          </a:prstGeom>
          <a:noFill/>
        </p:spPr>
        <p:txBody>
          <a:bodyPr wrap="none" rtlCol="0">
            <a:spAutoFit/>
          </a:bodyPr>
          <a:lstStyle/>
          <a:p>
            <a:r>
              <a:rPr lang="en-US" sz="3200" b="1" dirty="0">
                <a:solidFill>
                  <a:srgbClr val="00B0F0"/>
                </a:solidFill>
              </a:rPr>
              <a:t>Peace</a:t>
            </a:r>
          </a:p>
        </p:txBody>
      </p:sp>
      <p:sp>
        <p:nvSpPr>
          <p:cNvPr id="25" name="TextBox 24">
            <a:extLst>
              <a:ext uri="{FF2B5EF4-FFF2-40B4-BE49-F238E27FC236}">
                <a16:creationId xmlns:a16="http://schemas.microsoft.com/office/drawing/2014/main" id="{7B2CE221-4D05-43A7-713F-D24821987F2C}"/>
              </a:ext>
            </a:extLst>
          </p:cNvPr>
          <p:cNvSpPr txBox="1"/>
          <p:nvPr/>
        </p:nvSpPr>
        <p:spPr>
          <a:xfrm>
            <a:off x="350075" y="914621"/>
            <a:ext cx="2165786" cy="584775"/>
          </a:xfrm>
          <a:prstGeom prst="rect">
            <a:avLst/>
          </a:prstGeom>
          <a:noFill/>
        </p:spPr>
        <p:txBody>
          <a:bodyPr wrap="none" rtlCol="0">
            <a:spAutoFit/>
          </a:bodyPr>
          <a:lstStyle/>
          <a:p>
            <a:r>
              <a:rPr lang="en-US" sz="3200" b="1" dirty="0">
                <a:solidFill>
                  <a:srgbClr val="00B0F0"/>
                </a:solidFill>
              </a:rPr>
              <a:t>Partnership</a:t>
            </a:r>
          </a:p>
        </p:txBody>
      </p:sp>
    </p:spTree>
    <p:extLst>
      <p:ext uri="{BB962C8B-B14F-4D97-AF65-F5344CB8AC3E}">
        <p14:creationId xmlns:p14="http://schemas.microsoft.com/office/powerpoint/2010/main" val="33735527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8ACD-0AB9-EF2B-3D9F-E398877E7029}"/>
              </a:ext>
            </a:extLst>
          </p:cNvPr>
          <p:cNvSpPr>
            <a:spLocks noGrp="1"/>
          </p:cNvSpPr>
          <p:nvPr>
            <p:ph type="title"/>
          </p:nvPr>
        </p:nvSpPr>
        <p:spPr>
          <a:xfrm>
            <a:off x="146933" y="245676"/>
            <a:ext cx="4006613" cy="5988807"/>
          </a:xfrm>
        </p:spPr>
        <p:txBody>
          <a:bodyPr>
            <a:normAutofit/>
          </a:bodyPr>
          <a:lstStyle/>
          <a:p>
            <a:r>
              <a:rPr lang="en-US" sz="3600" dirty="0"/>
              <a:t>Reinforcement Learning </a:t>
            </a:r>
            <a:br>
              <a:rPr lang="en-US" sz="3600" dirty="0"/>
            </a:br>
            <a:r>
              <a:rPr lang="en-US" sz="3600" dirty="0"/>
              <a:t>from Human Feedback (RLHF)</a:t>
            </a:r>
            <a:br>
              <a:rPr lang="en-US" sz="3600" dirty="0"/>
            </a:br>
            <a:br>
              <a:rPr lang="en-US" sz="3600" dirty="0"/>
            </a:br>
            <a:r>
              <a:rPr lang="en-US" sz="3600" dirty="0">
                <a:solidFill>
                  <a:srgbClr val="FF0000"/>
                </a:solidFill>
              </a:rPr>
              <a:t>Step 3. Fine-tuning </a:t>
            </a:r>
            <a:r>
              <a:rPr lang="en-US" sz="3600" dirty="0"/>
              <a:t>the LM with </a:t>
            </a:r>
            <a:r>
              <a:rPr lang="en-US" sz="3600" dirty="0">
                <a:solidFill>
                  <a:srgbClr val="FF0000"/>
                </a:solidFill>
              </a:rPr>
              <a:t>Reinforcement Learning </a:t>
            </a:r>
          </a:p>
        </p:txBody>
      </p:sp>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90</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https://huggingface.co/blog/rlhf</a:t>
            </a:r>
            <a:endParaRPr lang="en-US" sz="1200" dirty="0">
              <a:solidFill>
                <a:schemeClr val="bg1">
                  <a:lumMod val="75000"/>
                </a:schemeClr>
              </a:solidFill>
            </a:endParaRPr>
          </a:p>
        </p:txBody>
      </p:sp>
      <p:pic>
        <p:nvPicPr>
          <p:cNvPr id="5" name="Content Placeholder 4">
            <a:extLst>
              <a:ext uri="{FF2B5EF4-FFF2-40B4-BE49-F238E27FC236}">
                <a16:creationId xmlns:a16="http://schemas.microsoft.com/office/drawing/2014/main" id="{B9353AF7-FAC6-D9E0-31FA-2343AFF2C25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5177" b="3247"/>
          <a:stretch/>
        </p:blipFill>
        <p:spPr>
          <a:xfrm>
            <a:off x="4139531" y="520595"/>
            <a:ext cx="7671093" cy="5988807"/>
          </a:xfrm>
        </p:spPr>
      </p:pic>
    </p:spTree>
    <p:extLst>
      <p:ext uri="{BB962C8B-B14F-4D97-AF65-F5344CB8AC3E}">
        <p14:creationId xmlns:p14="http://schemas.microsoft.com/office/powerpoint/2010/main" val="23076569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a:xfrm>
            <a:off x="534389" y="135104"/>
            <a:ext cx="11222181" cy="1165059"/>
          </a:xfrm>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1300163"/>
            <a:ext cx="11222181" cy="5262081"/>
          </a:xfrm>
        </p:spPr>
        <p:txBody>
          <a:bodyPr>
            <a:noAutofit/>
          </a:bodyPr>
          <a:lstStyle/>
          <a:p>
            <a:pPr marL="0" indent="0">
              <a:spcAft>
                <a:spcPts val="600"/>
              </a:spcAft>
              <a:buNone/>
            </a:pPr>
            <a:r>
              <a:rPr lang="en-US" altLang="zh-TW" sz="3600" dirty="0"/>
              <a:t>1. </a:t>
            </a:r>
            <a:r>
              <a:rPr lang="zh-TW" altLang="en-US" sz="4000" dirty="0"/>
              <a:t>生成式</a:t>
            </a:r>
            <a:r>
              <a:rPr lang="en-US" sz="4000" dirty="0"/>
              <a:t>AI</a:t>
            </a:r>
            <a:r>
              <a:rPr lang="zh-TW" altLang="en-US" sz="4000" dirty="0"/>
              <a:t>的基本概念</a:t>
            </a:r>
            <a:endParaRPr lang="en-US" altLang="zh-TW" sz="4000" dirty="0"/>
          </a:p>
          <a:p>
            <a:pPr marL="0" indent="0">
              <a:spcAft>
                <a:spcPts val="600"/>
              </a:spcAft>
              <a:buNone/>
            </a:pPr>
            <a:r>
              <a:rPr lang="en-US" sz="3600" dirty="0"/>
              <a:t>     Basic Concepts of Generative AI</a:t>
            </a:r>
            <a:endParaRPr lang="zh-TW" altLang="en-US" sz="3600" dirty="0"/>
          </a:p>
          <a:p>
            <a:pPr marL="0" indent="0">
              <a:spcAft>
                <a:spcPts val="600"/>
              </a:spcAft>
              <a:buNone/>
            </a:pPr>
            <a:r>
              <a:rPr lang="en-US" altLang="zh-TW" sz="3600" dirty="0"/>
              <a:t>2. </a:t>
            </a:r>
            <a:r>
              <a:rPr lang="en-US" sz="4000" dirty="0" err="1"/>
              <a:t>ChatGPT</a:t>
            </a:r>
            <a:r>
              <a:rPr lang="zh-TW" altLang="en-US" sz="4000" dirty="0"/>
              <a:t>的基本原理和功能</a:t>
            </a:r>
            <a:endParaRPr lang="en-US" altLang="zh-TW" sz="4000" dirty="0"/>
          </a:p>
          <a:p>
            <a:pPr marL="0" indent="0">
              <a:spcAft>
                <a:spcPts val="600"/>
              </a:spcAft>
              <a:buNone/>
            </a:pPr>
            <a:r>
              <a:rPr lang="en-US" sz="3600" dirty="0"/>
              <a:t>     Basic Principles and Functions of </a:t>
            </a:r>
            <a:r>
              <a:rPr lang="en-US" sz="3600" dirty="0" err="1"/>
              <a:t>ChatGPT</a:t>
            </a:r>
            <a:endParaRPr lang="zh-TW" altLang="en-US" sz="3600" dirty="0"/>
          </a:p>
          <a:p>
            <a:pPr marL="0" indent="0">
              <a:spcAft>
                <a:spcPts val="600"/>
              </a:spcAft>
              <a:buNone/>
            </a:pPr>
            <a:r>
              <a:rPr lang="en-US" altLang="zh-TW" sz="3600" dirty="0">
                <a:solidFill>
                  <a:srgbClr val="C00000"/>
                </a:solidFill>
              </a:rPr>
              <a:t>3. </a:t>
            </a:r>
            <a:r>
              <a:rPr lang="zh-TW" altLang="en-US" sz="4000" dirty="0">
                <a:solidFill>
                  <a:srgbClr val="C00000"/>
                </a:solidFill>
              </a:rPr>
              <a:t>生成式</a:t>
            </a:r>
            <a:r>
              <a:rPr lang="en-US" sz="4000" dirty="0">
                <a:solidFill>
                  <a:srgbClr val="C00000"/>
                </a:solidFill>
              </a:rPr>
              <a:t>AI</a:t>
            </a:r>
            <a:r>
              <a:rPr lang="zh-TW" altLang="en-US" sz="4000" dirty="0">
                <a:solidFill>
                  <a:srgbClr val="C00000"/>
                </a:solidFill>
              </a:rPr>
              <a:t>在永續發展的應用</a:t>
            </a:r>
          </a:p>
          <a:p>
            <a:pPr marL="0" indent="0">
              <a:spcAft>
                <a:spcPts val="600"/>
              </a:spcAft>
              <a:buNone/>
            </a:pPr>
            <a:r>
              <a:rPr lang="en-US" sz="3600" dirty="0">
                <a:solidFill>
                  <a:srgbClr val="C00000"/>
                </a:solidFill>
              </a:rPr>
              <a:t>     Generative AI for ESG and Sustainable Development</a:t>
            </a:r>
          </a:p>
          <a:p>
            <a:pPr marL="0" indent="0">
              <a:spcAft>
                <a:spcPts val="600"/>
              </a:spcAft>
              <a:buNone/>
            </a:pPr>
            <a:r>
              <a:rPr lang="en-US" altLang="zh-TW" sz="3600" dirty="0"/>
              <a:t>4. </a:t>
            </a:r>
            <a:r>
              <a:rPr lang="en-US" sz="4000" dirty="0"/>
              <a:t>AI</a:t>
            </a:r>
            <a:r>
              <a:rPr lang="zh-TW" altLang="en-US" sz="4000" dirty="0"/>
              <a:t>在永續發展上的議題</a:t>
            </a:r>
            <a:endParaRPr lang="en-US" altLang="zh-TW" sz="4000" dirty="0"/>
          </a:p>
          <a:p>
            <a:pPr marL="0" indent="0">
              <a:spcAft>
                <a:spcPts val="600"/>
              </a:spcAft>
              <a:buNone/>
            </a:pPr>
            <a:r>
              <a:rPr lang="en-US" sz="3600" dirty="0"/>
              <a:t>     Issues of AI for Sustainable Development</a:t>
            </a:r>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91</a:t>
            </a:fld>
            <a:endParaRPr lang="en-US"/>
          </a:p>
        </p:txBody>
      </p:sp>
      <p:pic>
        <p:nvPicPr>
          <p:cNvPr id="5" name="Picture 4">
            <a:extLst>
              <a:ext uri="{FF2B5EF4-FFF2-40B4-BE49-F238E27FC236}">
                <a16:creationId xmlns:a16="http://schemas.microsoft.com/office/drawing/2014/main" id="{8BD682BC-32B4-00DE-A0F5-D825CEDEF5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D0045838-9B9B-15E2-700B-A106BB5D22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7" name="Picture 6">
            <a:extLst>
              <a:ext uri="{FF2B5EF4-FFF2-40B4-BE49-F238E27FC236}">
                <a16:creationId xmlns:a16="http://schemas.microsoft.com/office/drawing/2014/main" id="{DD3ED598-138C-42C7-70D7-0611B2A224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714" y="33215"/>
            <a:ext cx="935665" cy="842238"/>
          </a:xfrm>
          <a:prstGeom prst="rect">
            <a:avLst/>
          </a:prstGeom>
        </p:spPr>
      </p:pic>
      <p:pic>
        <p:nvPicPr>
          <p:cNvPr id="8" name="Picture 7">
            <a:extLst>
              <a:ext uri="{FF2B5EF4-FFF2-40B4-BE49-F238E27FC236}">
                <a16:creationId xmlns:a16="http://schemas.microsoft.com/office/drawing/2014/main" id="{DFB38169-3FFC-2C6A-46FC-0D0D3AF6B0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5985" y="59463"/>
            <a:ext cx="779477" cy="779477"/>
          </a:xfrm>
          <a:prstGeom prst="rect">
            <a:avLst/>
          </a:prstGeom>
        </p:spPr>
      </p:pic>
      <p:pic>
        <p:nvPicPr>
          <p:cNvPr id="9" name="Picture 8">
            <a:extLst>
              <a:ext uri="{FF2B5EF4-FFF2-40B4-BE49-F238E27FC236}">
                <a16:creationId xmlns:a16="http://schemas.microsoft.com/office/drawing/2014/main" id="{73C93430-17C0-025C-214C-A9E93F93BB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26979" y="1215440"/>
            <a:ext cx="964281" cy="964281"/>
          </a:xfrm>
          <a:prstGeom prst="rect">
            <a:avLst/>
          </a:prstGeom>
        </p:spPr>
      </p:pic>
    </p:spTree>
    <p:extLst>
      <p:ext uri="{BB962C8B-B14F-4D97-AF65-F5344CB8AC3E}">
        <p14:creationId xmlns:p14="http://schemas.microsoft.com/office/powerpoint/2010/main" val="32756047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350143" y="215430"/>
            <a:ext cx="11337031" cy="6346814"/>
          </a:xfrm>
        </p:spPr>
        <p:txBody>
          <a:bodyPr>
            <a:normAutofit fontScale="90000"/>
          </a:bodyPr>
          <a:lstStyle/>
          <a:p>
            <a:r>
              <a:rPr lang="en-US" altLang="zh-TW" sz="12000" dirty="0">
                <a:solidFill>
                  <a:srgbClr val="C00000"/>
                </a:solidFill>
                <a:ea typeface="Heiti TC Medium" pitchFamily="2" charset="-128"/>
                <a:cs typeface="Arial" panose="020B0604020202020204" pitchFamily="34" charset="0"/>
              </a:rPr>
              <a:t>Generative AI </a:t>
            </a:r>
            <a:br>
              <a:rPr lang="en-US" altLang="zh-TW" sz="12000" dirty="0">
                <a:solidFill>
                  <a:srgbClr val="C00000"/>
                </a:solidFill>
                <a:ea typeface="Heiti TC Medium" pitchFamily="2" charset="-128"/>
                <a:cs typeface="Arial" panose="020B0604020202020204" pitchFamily="34" charset="0"/>
              </a:rPr>
            </a:br>
            <a:r>
              <a:rPr lang="en-US" altLang="zh-TW" sz="12000" dirty="0">
                <a:solidFill>
                  <a:srgbClr val="C00000"/>
                </a:solidFill>
                <a:ea typeface="Heiti TC Medium" pitchFamily="2" charset="-128"/>
                <a:cs typeface="Arial" panose="020B0604020202020204" pitchFamily="34" charset="0"/>
              </a:rPr>
              <a:t>for ESG and Sustainable Development</a:t>
            </a:r>
            <a:endParaRPr lang="en-US" sz="67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92</a:t>
            </a:fld>
            <a:endParaRPr lang="en-US"/>
          </a:p>
        </p:txBody>
      </p:sp>
    </p:spTree>
    <p:extLst>
      <p:ext uri="{BB962C8B-B14F-4D97-AF65-F5344CB8AC3E}">
        <p14:creationId xmlns:p14="http://schemas.microsoft.com/office/powerpoint/2010/main" val="29398414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12000" dirty="0">
                <a:solidFill>
                  <a:srgbClr val="C00000"/>
                </a:solidFill>
              </a:rPr>
              <a:t>Generative AI</a:t>
            </a:r>
            <a:br>
              <a:rPr lang="en-US" altLang="zh-TW" sz="12000" dirty="0">
                <a:solidFill>
                  <a:srgbClr val="C00000"/>
                </a:solidFill>
              </a:rPr>
            </a:br>
            <a:r>
              <a:rPr lang="en-US" altLang="zh-TW" sz="7200" dirty="0">
                <a:solidFill>
                  <a:srgbClr val="C00000"/>
                </a:solidFill>
              </a:rPr>
              <a:t>Text, Image, Video, Audio Applications</a:t>
            </a:r>
            <a:endParaRPr lang="zh-TW" altLang="en-US" sz="72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93</a:t>
            </a:fld>
            <a:endParaRPr lang="zh-TW" altLang="en-US"/>
          </a:p>
        </p:txBody>
      </p:sp>
    </p:spTree>
    <p:extLst>
      <p:ext uri="{BB962C8B-B14F-4D97-AF65-F5344CB8AC3E}">
        <p14:creationId xmlns:p14="http://schemas.microsoft.com/office/powerpoint/2010/main" val="22158829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Generative AI Models</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5" name="TextBox 4">
            <a:extLst>
              <a:ext uri="{FF2B5EF4-FFF2-40B4-BE49-F238E27FC236}">
                <a16:creationId xmlns:a16="http://schemas.microsoft.com/office/drawing/2014/main" id="{AF3F4DED-A25B-48B2-5680-A7C17933F55E}"/>
              </a:ext>
            </a:extLst>
          </p:cNvPr>
          <p:cNvSpPr txBox="1"/>
          <p:nvPr/>
        </p:nvSpPr>
        <p:spPr>
          <a:xfrm>
            <a:off x="933157" y="6577158"/>
            <a:ext cx="10823413"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Gozalo-Brizuela</a:t>
            </a:r>
            <a:r>
              <a:rPr lang="en-US" sz="1000" dirty="0">
                <a:solidFill>
                  <a:schemeClr val="bg1">
                    <a:lumMod val="75000"/>
                  </a:schemeClr>
                </a:solidFill>
              </a:rPr>
              <a:t>, Roberto, and Eduardo C. Garrido-</a:t>
            </a:r>
            <a:r>
              <a:rPr lang="en-US" sz="1000" dirty="0" err="1">
                <a:solidFill>
                  <a:schemeClr val="bg1">
                    <a:lumMod val="75000"/>
                  </a:schemeClr>
                </a:solidFill>
              </a:rPr>
              <a:t>Merchan</a:t>
            </a:r>
            <a:r>
              <a:rPr lang="en-US" sz="1000" dirty="0">
                <a:solidFill>
                  <a:schemeClr val="bg1">
                    <a:lumMod val="75000"/>
                  </a:schemeClr>
                </a:solidFill>
              </a:rPr>
              <a:t> (2023). "</a:t>
            </a:r>
            <a:r>
              <a:rPr lang="en-US" sz="1000" dirty="0" err="1">
                <a:solidFill>
                  <a:schemeClr val="bg1">
                    <a:lumMod val="75000"/>
                  </a:schemeClr>
                </a:solidFill>
              </a:rPr>
              <a:t>ChatGPT</a:t>
            </a:r>
            <a:r>
              <a:rPr lang="en-US" sz="1000" dirty="0">
                <a:solidFill>
                  <a:schemeClr val="bg1">
                    <a:lumMod val="75000"/>
                  </a:schemeClr>
                </a:solidFill>
              </a:rPr>
              <a:t> is not all you need. A State of the Art Review of large Generative AI models." </a:t>
            </a:r>
            <a:r>
              <a:rPr lang="en-US" sz="1000" dirty="0" err="1">
                <a:solidFill>
                  <a:schemeClr val="bg1">
                    <a:lumMod val="75000"/>
                  </a:schemeClr>
                </a:solidFill>
              </a:rPr>
              <a:t>arXiv</a:t>
            </a:r>
            <a:r>
              <a:rPr lang="en-US" sz="1000" dirty="0">
                <a:solidFill>
                  <a:schemeClr val="bg1">
                    <a:lumMod val="75000"/>
                  </a:schemeClr>
                </a:solidFill>
              </a:rPr>
              <a:t> preprint arXiv:2301.04655 (2023).</a:t>
            </a:r>
          </a:p>
        </p:txBody>
      </p:sp>
      <p:pic>
        <p:nvPicPr>
          <p:cNvPr id="3" name="Picture 2">
            <a:extLst>
              <a:ext uri="{FF2B5EF4-FFF2-40B4-BE49-F238E27FC236}">
                <a16:creationId xmlns:a16="http://schemas.microsoft.com/office/drawing/2014/main" id="{224BF010-6004-8E0B-5D8D-F6CDC81B90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617" y="769294"/>
            <a:ext cx="7599767" cy="5854868"/>
          </a:xfrm>
          <a:prstGeom prst="rect">
            <a:avLst/>
          </a:prstGeom>
        </p:spPr>
      </p:pic>
      <p:sp>
        <p:nvSpPr>
          <p:cNvPr id="7" name="TextBox 6">
            <a:extLst>
              <a:ext uri="{FF2B5EF4-FFF2-40B4-BE49-F238E27FC236}">
                <a16:creationId xmlns:a16="http://schemas.microsoft.com/office/drawing/2014/main" id="{3FF1097B-E369-1B88-BB1F-E0B28973CF2A}"/>
              </a:ext>
            </a:extLst>
          </p:cNvPr>
          <p:cNvSpPr txBox="1"/>
          <p:nvPr/>
        </p:nvSpPr>
        <p:spPr>
          <a:xfrm>
            <a:off x="8698612" y="1709309"/>
            <a:ext cx="3255508" cy="2123658"/>
          </a:xfrm>
          <a:prstGeom prst="rect">
            <a:avLst/>
          </a:prstGeom>
          <a:solidFill>
            <a:schemeClr val="accent4">
              <a:lumMod val="20000"/>
              <a:lumOff val="80000"/>
            </a:schemeClr>
          </a:solidFill>
        </p:spPr>
        <p:txBody>
          <a:bodyPr wrap="square">
            <a:spAutoFit/>
          </a:bodyPr>
          <a:lstStyle/>
          <a:p>
            <a:r>
              <a:rPr lang="en-US" sz="4400" b="1" dirty="0" err="1">
                <a:solidFill>
                  <a:srgbClr val="C00000"/>
                </a:solidFill>
              </a:rPr>
              <a:t>ChatGPT</a:t>
            </a:r>
            <a:r>
              <a:rPr lang="en-US" sz="4400" b="1" dirty="0">
                <a:solidFill>
                  <a:srgbClr val="C00000"/>
                </a:solidFill>
              </a:rPr>
              <a:t> </a:t>
            </a:r>
            <a:br>
              <a:rPr lang="en-US" sz="4400" b="1" dirty="0">
                <a:solidFill>
                  <a:srgbClr val="C00000"/>
                </a:solidFill>
              </a:rPr>
            </a:br>
            <a:r>
              <a:rPr lang="en-US" sz="4400" b="1" dirty="0">
                <a:solidFill>
                  <a:srgbClr val="C00000"/>
                </a:solidFill>
              </a:rPr>
              <a:t>is not </a:t>
            </a:r>
            <a:br>
              <a:rPr lang="en-US" sz="4400" b="1" dirty="0">
                <a:solidFill>
                  <a:srgbClr val="C00000"/>
                </a:solidFill>
              </a:rPr>
            </a:br>
            <a:r>
              <a:rPr lang="en-US" sz="4400" b="1" dirty="0">
                <a:solidFill>
                  <a:srgbClr val="C00000"/>
                </a:solidFill>
              </a:rPr>
              <a:t>all you need</a:t>
            </a:r>
          </a:p>
        </p:txBody>
      </p:sp>
      <p:sp>
        <p:nvSpPr>
          <p:cNvPr id="9" name="TextBox 8">
            <a:extLst>
              <a:ext uri="{FF2B5EF4-FFF2-40B4-BE49-F238E27FC236}">
                <a16:creationId xmlns:a16="http://schemas.microsoft.com/office/drawing/2014/main" id="{584631B4-5C5B-DB66-5B68-50FBE100D8C8}"/>
              </a:ext>
            </a:extLst>
          </p:cNvPr>
          <p:cNvSpPr txBox="1"/>
          <p:nvPr/>
        </p:nvSpPr>
        <p:spPr>
          <a:xfrm>
            <a:off x="8698612" y="4336139"/>
            <a:ext cx="3255508" cy="2123658"/>
          </a:xfrm>
          <a:prstGeom prst="rect">
            <a:avLst/>
          </a:prstGeom>
          <a:solidFill>
            <a:schemeClr val="accent6">
              <a:lumMod val="20000"/>
              <a:lumOff val="80000"/>
            </a:schemeClr>
          </a:solidFill>
        </p:spPr>
        <p:txBody>
          <a:bodyPr wrap="square">
            <a:spAutoFit/>
          </a:bodyPr>
          <a:lstStyle/>
          <a:p>
            <a:r>
              <a:rPr lang="en-US" sz="4400" b="1" dirty="0">
                <a:solidFill>
                  <a:srgbClr val="C00000"/>
                </a:solidFill>
              </a:rPr>
              <a:t>Attention </a:t>
            </a:r>
            <a:br>
              <a:rPr lang="en-US" sz="4400" b="1" dirty="0">
                <a:solidFill>
                  <a:srgbClr val="C00000"/>
                </a:solidFill>
              </a:rPr>
            </a:br>
            <a:r>
              <a:rPr lang="en-US" sz="4400" b="1" dirty="0">
                <a:solidFill>
                  <a:srgbClr val="C00000"/>
                </a:solidFill>
              </a:rPr>
              <a:t>is</a:t>
            </a:r>
            <a:br>
              <a:rPr lang="en-US" sz="4400" b="1" dirty="0">
                <a:solidFill>
                  <a:srgbClr val="C00000"/>
                </a:solidFill>
              </a:rPr>
            </a:br>
            <a:r>
              <a:rPr lang="en-US" sz="4400" b="1" dirty="0">
                <a:solidFill>
                  <a:srgbClr val="C00000"/>
                </a:solidFill>
              </a:rPr>
              <a:t>all you need</a:t>
            </a:r>
          </a:p>
        </p:txBody>
      </p:sp>
    </p:spTree>
    <p:extLst>
      <p:ext uri="{BB962C8B-B14F-4D97-AF65-F5344CB8AC3E}">
        <p14:creationId xmlns:p14="http://schemas.microsoft.com/office/powerpoint/2010/main" val="9926839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4975" y="1747519"/>
            <a:ext cx="3863571" cy="2172463"/>
          </a:xfrm>
        </p:spPr>
        <p:txBody>
          <a:bodyPr>
            <a:normAutofit/>
          </a:bodyPr>
          <a:lstStyle/>
          <a:p>
            <a:r>
              <a:rPr lang="en-US" dirty="0"/>
              <a:t>Generative AI</a:t>
            </a:r>
            <a:br>
              <a:rPr lang="en-US" dirty="0"/>
            </a:br>
            <a:r>
              <a:rPr lang="en-US" dirty="0"/>
              <a:t>Tech Stack</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95</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Matt Bornstein, Guido Appenzeller, and Martin Casado (2023), Who Owns the Generative AI Platform?, https://a16z.com/2023/01/19/who-owns-the-generative-ai-platform/</a:t>
            </a:r>
          </a:p>
        </p:txBody>
      </p:sp>
      <p:pic>
        <p:nvPicPr>
          <p:cNvPr id="5" name="Picture 4">
            <a:extLst>
              <a:ext uri="{FF2B5EF4-FFF2-40B4-BE49-F238E27FC236}">
                <a16:creationId xmlns:a16="http://schemas.microsoft.com/office/drawing/2014/main" id="{1D565008-D06F-BE2B-43D5-58DBC58EC18D}"/>
              </a:ext>
            </a:extLst>
          </p:cNvPr>
          <p:cNvPicPr>
            <a:picLocks noChangeAspect="1"/>
          </p:cNvPicPr>
          <p:nvPr/>
        </p:nvPicPr>
        <p:blipFill>
          <a:blip r:embed="rId2"/>
          <a:stretch>
            <a:fillRect/>
          </a:stretch>
        </p:blipFill>
        <p:spPr>
          <a:xfrm>
            <a:off x="3877906" y="309996"/>
            <a:ext cx="7889622" cy="6238008"/>
          </a:xfrm>
          <a:prstGeom prst="rect">
            <a:avLst/>
          </a:prstGeom>
        </p:spPr>
      </p:pic>
    </p:spTree>
    <p:extLst>
      <p:ext uri="{BB962C8B-B14F-4D97-AF65-F5344CB8AC3E}">
        <p14:creationId xmlns:p14="http://schemas.microsoft.com/office/powerpoint/2010/main" val="1700001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134017"/>
            <a:ext cx="11896975" cy="927757"/>
          </a:xfrm>
        </p:spPr>
        <p:txBody>
          <a:bodyPr>
            <a:normAutofit/>
          </a:bodyPr>
          <a:lstStyle/>
          <a:p>
            <a:r>
              <a:rPr lang="en-US" dirty="0"/>
              <a:t>Generative AI Software and Business Factors</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96</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6" name="Picture 5">
            <a:extLst>
              <a:ext uri="{FF2B5EF4-FFF2-40B4-BE49-F238E27FC236}">
                <a16:creationId xmlns:a16="http://schemas.microsoft.com/office/drawing/2014/main" id="{78CDC98B-7FAD-05A3-1042-03F4BCD4E7A3}"/>
              </a:ext>
            </a:extLst>
          </p:cNvPr>
          <p:cNvPicPr>
            <a:picLocks noChangeAspect="1"/>
          </p:cNvPicPr>
          <p:nvPr/>
        </p:nvPicPr>
        <p:blipFill>
          <a:blip r:embed="rId2"/>
          <a:stretch>
            <a:fillRect/>
          </a:stretch>
        </p:blipFill>
        <p:spPr>
          <a:xfrm>
            <a:off x="379767" y="1613663"/>
            <a:ext cx="11432466" cy="4539111"/>
          </a:xfrm>
          <a:prstGeom prst="rect">
            <a:avLst/>
          </a:prstGeom>
        </p:spPr>
      </p:pic>
    </p:spTree>
    <p:extLst>
      <p:ext uri="{BB962C8B-B14F-4D97-AF65-F5344CB8AC3E}">
        <p14:creationId xmlns:p14="http://schemas.microsoft.com/office/powerpoint/2010/main" val="36811984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134017"/>
            <a:ext cx="11896975" cy="2017261"/>
          </a:xfrm>
        </p:spPr>
        <p:txBody>
          <a:bodyPr>
            <a:normAutofit fontScale="90000"/>
          </a:bodyPr>
          <a:lstStyle/>
          <a:p>
            <a:r>
              <a:rPr lang="en-US" dirty="0"/>
              <a:t>Generative AI</a:t>
            </a:r>
            <a:br>
              <a:rPr lang="en-US" dirty="0"/>
            </a:br>
            <a:r>
              <a:rPr lang="en-US" dirty="0"/>
              <a:t>1. Pre-training Foundation (Pre-trained) Model</a:t>
            </a:r>
            <a:br>
              <a:rPr lang="en-US" dirty="0"/>
            </a:br>
            <a:r>
              <a:rPr lang="en-US" dirty="0"/>
              <a:t>2. Fine-turning Custom (Fine-tuned) Model</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5" name="Picture 4">
            <a:extLst>
              <a:ext uri="{FF2B5EF4-FFF2-40B4-BE49-F238E27FC236}">
                <a16:creationId xmlns:a16="http://schemas.microsoft.com/office/drawing/2014/main" id="{EA50651A-9FFA-4442-B8DF-7AB4860854BC}"/>
              </a:ext>
            </a:extLst>
          </p:cNvPr>
          <p:cNvPicPr>
            <a:picLocks noChangeAspect="1"/>
          </p:cNvPicPr>
          <p:nvPr/>
        </p:nvPicPr>
        <p:blipFill>
          <a:blip r:embed="rId2"/>
          <a:stretch>
            <a:fillRect/>
          </a:stretch>
        </p:blipFill>
        <p:spPr>
          <a:xfrm>
            <a:off x="147512" y="2151278"/>
            <a:ext cx="11903287" cy="4266919"/>
          </a:xfrm>
          <a:prstGeom prst="rect">
            <a:avLst/>
          </a:prstGeom>
        </p:spPr>
      </p:pic>
    </p:spTree>
    <p:extLst>
      <p:ext uri="{BB962C8B-B14F-4D97-AF65-F5344CB8AC3E}">
        <p14:creationId xmlns:p14="http://schemas.microsoft.com/office/powerpoint/2010/main" val="21829773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1014007"/>
          </a:xfrm>
        </p:spPr>
        <p:txBody>
          <a:bodyPr>
            <a:normAutofit fontScale="90000"/>
          </a:bodyPr>
          <a:lstStyle/>
          <a:p>
            <a:r>
              <a:rPr lang="en-US" sz="4000" dirty="0"/>
              <a:t>Generative AI </a:t>
            </a:r>
            <a:br>
              <a:rPr lang="en-US" sz="4000" dirty="0"/>
            </a:br>
            <a:r>
              <a:rPr lang="en-US" sz="4000" dirty="0"/>
              <a:t>Fine-tune Custom Models using Proprietary Data</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98</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5" name="Picture 4">
            <a:extLst>
              <a:ext uri="{FF2B5EF4-FFF2-40B4-BE49-F238E27FC236}">
                <a16:creationId xmlns:a16="http://schemas.microsoft.com/office/drawing/2014/main" id="{04630F5C-CBD0-6DA1-AB63-C68EB34531D1}"/>
              </a:ext>
            </a:extLst>
          </p:cNvPr>
          <p:cNvPicPr>
            <a:picLocks noChangeAspect="1"/>
          </p:cNvPicPr>
          <p:nvPr/>
        </p:nvPicPr>
        <p:blipFill>
          <a:blip r:embed="rId2"/>
          <a:stretch>
            <a:fillRect/>
          </a:stretch>
        </p:blipFill>
        <p:spPr>
          <a:xfrm>
            <a:off x="349593" y="1075842"/>
            <a:ext cx="11460283" cy="5530756"/>
          </a:xfrm>
          <a:prstGeom prst="rect">
            <a:avLst/>
          </a:prstGeom>
        </p:spPr>
      </p:pic>
    </p:spTree>
    <p:extLst>
      <p:ext uri="{BB962C8B-B14F-4D97-AF65-F5344CB8AC3E}">
        <p14:creationId xmlns:p14="http://schemas.microsoft.com/office/powerpoint/2010/main" val="32935419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1014007"/>
          </a:xfrm>
        </p:spPr>
        <p:txBody>
          <a:bodyPr>
            <a:normAutofit fontScale="90000"/>
          </a:bodyPr>
          <a:lstStyle/>
          <a:p>
            <a:r>
              <a:rPr lang="en-US" sz="4000" dirty="0"/>
              <a:t>Generative AI </a:t>
            </a:r>
            <a:br>
              <a:rPr lang="en-US" sz="4000" dirty="0"/>
            </a:br>
            <a:r>
              <a:rPr lang="en-US" sz="4000" dirty="0"/>
              <a:t>Fine-tune Custom Models using Proprietary Data</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99</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6" name="Picture 5">
            <a:extLst>
              <a:ext uri="{FF2B5EF4-FFF2-40B4-BE49-F238E27FC236}">
                <a16:creationId xmlns:a16="http://schemas.microsoft.com/office/drawing/2014/main" id="{10806F66-48B7-1ABA-38E0-1A7364F2E51D}"/>
              </a:ext>
            </a:extLst>
          </p:cNvPr>
          <p:cNvPicPr>
            <a:picLocks noChangeAspect="1"/>
          </p:cNvPicPr>
          <p:nvPr/>
        </p:nvPicPr>
        <p:blipFill>
          <a:blip r:embed="rId2"/>
          <a:stretch>
            <a:fillRect/>
          </a:stretch>
        </p:blipFill>
        <p:spPr>
          <a:xfrm>
            <a:off x="1048731" y="1169332"/>
            <a:ext cx="10094536" cy="5393796"/>
          </a:xfrm>
          <a:prstGeom prst="rect">
            <a:avLst/>
          </a:prstGeom>
        </p:spPr>
      </p:pic>
    </p:spTree>
    <p:extLst>
      <p:ext uri="{BB962C8B-B14F-4D97-AF65-F5344CB8AC3E}">
        <p14:creationId xmlns:p14="http://schemas.microsoft.com/office/powerpoint/2010/main" val="4172654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45253</TotalTime>
  <Words>10704</Words>
  <Application>Microsoft Macintosh PowerPoint</Application>
  <PresentationFormat>Widescreen</PresentationFormat>
  <Paragraphs>917</Paragraphs>
  <Slides>180</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180</vt:i4>
      </vt:variant>
    </vt:vector>
  </HeadingPairs>
  <TitlesOfParts>
    <vt:vector size="187" baseType="lpstr">
      <vt:lpstr>Heiti TC Medium</vt:lpstr>
      <vt:lpstr>Heiti TC Medium</vt:lpstr>
      <vt:lpstr>Arial</vt:lpstr>
      <vt:lpstr>Barlow</vt:lpstr>
      <vt:lpstr>Calibri</vt:lpstr>
      <vt:lpstr>Helvetica Neue LT Std 65 Medium</vt:lpstr>
      <vt:lpstr>Office Theme</vt:lpstr>
      <vt:lpstr>生成式AI在永續發展的應用 Generative AI and ChatGPT for  ESG and Sustainable Development</vt:lpstr>
      <vt:lpstr>戴敏育 博士 Min-Yuh Day, Ph.D.</vt:lpstr>
      <vt:lpstr>Outline</vt:lpstr>
      <vt:lpstr>PowerPoint Presentation</vt:lpstr>
      <vt:lpstr>AI for  Environmental,  Social, and  Governance (AI4ESG)</vt:lpstr>
      <vt:lpstr>AI for  Social Good (AI4SG)</vt:lpstr>
      <vt:lpstr>Sustainability SDGs CSR ESG</vt:lpstr>
      <vt:lpstr>Sustainable Development Goals (SDGs)</vt:lpstr>
      <vt:lpstr>Sustainable Development Goals (SDGs) and 5P</vt:lpstr>
      <vt:lpstr>Evolution of Sustainable Finance Research</vt:lpstr>
      <vt:lpstr>Outline</vt:lpstr>
      <vt:lpstr>Generative AI Gen AI</vt:lpstr>
      <vt:lpstr>PowerPoint Presentation</vt:lpstr>
      <vt:lpstr>Generative AI (Gen AI) AI Generated Content (AIGC)</vt:lpstr>
      <vt:lpstr>The history of Generative AI  in CV, NLP and VL</vt:lpstr>
      <vt:lpstr>Generative AI  Foundation Models </vt:lpstr>
      <vt:lpstr>Categories of Vision Generative Models</vt:lpstr>
      <vt:lpstr>The General Structure of  Generative Vision Language</vt:lpstr>
      <vt:lpstr>Two Types of Vision Language Encoders: Concatenated Encoders and Cross-aligned Encoders</vt:lpstr>
      <vt:lpstr>Two Types of to-language Decoder Models: Jointly-trained Models and Frozen Models</vt:lpstr>
      <vt:lpstr>AI, Big Data, Cloud Computing Evolution of Decision Support, Business Intelligence, and Analytics</vt:lpstr>
      <vt:lpstr>AI, ML, DL</vt:lpstr>
      <vt:lpstr>AI, ML, NN, DL</vt:lpstr>
      <vt:lpstr>AI and Big Data Analytics (BDA)</vt:lpstr>
      <vt:lpstr>Metaverse Development </vt:lpstr>
      <vt:lpstr>AI and Blockchain  Key Enabling Technologies of the Metaverse</vt:lpstr>
      <vt:lpstr>Primary Technical Aspects in the Metaverse AI with ML algorithms and DL architectures  is advancing the user experience in the virtual world</vt:lpstr>
      <vt:lpstr>AI for the Metaverse in the Application Aspects healthcare, manufacturing, smart cities, gaming  E-commerce, human resources, real estate, and DeFi</vt:lpstr>
      <vt:lpstr>Web3: Decentralized Web Internet Evolution</vt:lpstr>
      <vt:lpstr>Definition  of  Artificial Intelligence (A.I.) </vt:lpstr>
      <vt:lpstr>Artificial Intelligence   “… the science and  engineering  of  making  intelligent machines”  (John McCarthy, 1955)</vt:lpstr>
      <vt:lpstr>Artificial Intelligence    “… technology that  thinks and acts  like humans”</vt:lpstr>
      <vt:lpstr>Artificial Intelligence    “… intelligence exhibited by machines or software”</vt:lpstr>
      <vt:lpstr>4 Approaches of AI</vt:lpstr>
      <vt:lpstr>4 Approaches of AI</vt:lpstr>
      <vt:lpstr>AI Acting Humanly: The Turing Test Approach (Alan Turing, 1950)</vt:lpstr>
      <vt:lpstr>Can machines think?</vt:lpstr>
      <vt:lpstr>Outline</vt:lpstr>
      <vt:lpstr>ChatGPT Large Language Models (LLM) Foundation Models </vt:lpstr>
      <vt:lpstr>Large Language Models (LLM)  (GPT-3, ChatGPT, PaLM, BLOOM, OPT-175B, LLaMA)</vt:lpstr>
      <vt:lpstr> The Transformers Timeline</vt:lpstr>
      <vt:lpstr>Transformer Models</vt:lpstr>
      <vt:lpstr>OpenAI ChatGPT</vt:lpstr>
      <vt:lpstr>Conversational AI  to deliver contextual and personal experience to users</vt:lpstr>
      <vt:lpstr>OpenAI ChatGPT</vt:lpstr>
      <vt:lpstr>OpenAI ChatGPT</vt:lpstr>
      <vt:lpstr>OpenAI ChatGPT</vt:lpstr>
      <vt:lpstr>OpenAI ChatGPT</vt:lpstr>
      <vt:lpstr>ChatGPT and GPT-3 Family (GPT-3, InstructGPT, GPT-3.5, ChatGPT)</vt:lpstr>
      <vt:lpstr>OpenAI ChatGPT and Open LLM GPT-4, LLaMA, Alpaca, Dolly, Cerebras-GPT,  GPT4All, Vicuna, ColossalChat, Koala, Phoenix</vt:lpstr>
      <vt:lpstr>Large Language Models (LMM) Openness and Training Philosophy</vt:lpstr>
      <vt:lpstr>Phoenix: Democratizing ChatGPT across Languages</vt:lpstr>
      <vt:lpstr>Stanford Alpaca:  A Strong, Replicable Instruction-Following Model</vt:lpstr>
      <vt:lpstr>GPT4All:  Training an Assistant-style Chatbot with Large Scale Data Distillation from GPT-3.5-Turbo</vt:lpstr>
      <vt:lpstr>GPT4All-J An Apache-2 Licensed Assistant-Style Chatbot</vt:lpstr>
      <vt:lpstr>Vicuna: An Open-Source Chatbot  Impressing GPT-4 with 90%* ChatGPT Quality by the Team with members from UC Berkeley, CMU, Stanford, and UC San Diego</vt:lpstr>
      <vt:lpstr>Chinese-Vicuna:  A Chinese Instruction-following LLaMA-based Model  一個中文低資源的 llama+lora方案</vt:lpstr>
      <vt:lpstr>ColossalChat</vt:lpstr>
      <vt:lpstr>Dolly v2 Open Source Instruction-Tuned LLM</vt:lpstr>
      <vt:lpstr>StableLM Stability AI Language Models</vt:lpstr>
      <vt:lpstr>RedPajama a project to create leading open-source models,  starts by reproducing LLaMA training dataset of over 1.2 trillion tokens</vt:lpstr>
      <vt:lpstr>MiniGPT-4: Enhancing Vision-language Understanding with Advanced Large Language Models</vt:lpstr>
      <vt:lpstr>LLaVA: Large Language and Vision Assistant</vt:lpstr>
      <vt:lpstr>Visual Instruction Tuning LLaVA: Large Language and Vision Assistant University of Wisconsin-Madison, Microsoft Research, Columbia University</vt:lpstr>
      <vt:lpstr>Large Language Models (LLMs) Foundation Models </vt:lpstr>
      <vt:lpstr>Large Language Models (LLMs) (larger than 10B) </vt:lpstr>
      <vt:lpstr>Large Language Models (LLMs) (larger than 10B) </vt:lpstr>
      <vt:lpstr>Large Language Models (LLMs) (larger than 10B) </vt:lpstr>
      <vt:lpstr>Statistics of Commonly-used Data Sources for LLMs</vt:lpstr>
      <vt:lpstr> Ratios of various data sources in the  pre-training data for existing LLMs</vt:lpstr>
      <vt:lpstr>Typical Data Preprocessing Pipeline for  Pre-training Large Language Models (LLMs)</vt:lpstr>
      <vt:lpstr>LLMs with Public Configuration Details</vt:lpstr>
      <vt:lpstr>Detailed Optimization Settings of LLMs</vt:lpstr>
      <vt:lpstr>Available Task Collections for Instruction Tuning</vt:lpstr>
      <vt:lpstr>Instance Formatting and Two Different Methods for Constructing the  Instruction-formatted Instances</vt:lpstr>
      <vt:lpstr>In-context Learning (ICL) and  Chain-of-thought (CoT) Prompting</vt:lpstr>
      <vt:lpstr>Pre-train,  Prompt, and Predict:  Prompting Methods  in Natural Language Processing (LLMs)</vt:lpstr>
      <vt:lpstr>Four Paradigms in NLP</vt:lpstr>
      <vt:lpstr>Typology of Prompting Methods</vt:lpstr>
      <vt:lpstr>Different Multi-Prompt Learning Strategies</vt:lpstr>
      <vt:lpstr>Examples of Input, Template, and Answer for Different Tasks</vt:lpstr>
      <vt:lpstr>Characteristics of Different Tuning Strategies</vt:lpstr>
      <vt:lpstr>Multi-prompt Learning for  Multi-task, Multi-domain,  or Multi-lingual Learning</vt:lpstr>
      <vt:lpstr>Reinforcement Learning from Human Feedback (RLHF)</vt:lpstr>
      <vt:lpstr>ChatGPT: Optimizing Language Models for Dialogue</vt:lpstr>
      <vt:lpstr>Training language models to follow instructions with human feedback</vt:lpstr>
      <vt:lpstr>Reinforcement Learning from Human Feedback (RLHF)</vt:lpstr>
      <vt:lpstr>PowerPoint Presentation</vt:lpstr>
      <vt:lpstr>Reinforcement Learning  from Human Feedback (RLHF)  Step 2. Gathering Data and  Training a  Reward Model</vt:lpstr>
      <vt:lpstr>Reinforcement Learning  from Human Feedback (RLHF)  Step 3. Fine-tuning the LM with Reinforcement Learning </vt:lpstr>
      <vt:lpstr>Outline</vt:lpstr>
      <vt:lpstr>Generative AI  for ESG and Sustainable Development</vt:lpstr>
      <vt:lpstr>Generative AI Text, Image, Video, Audio Applications</vt:lpstr>
      <vt:lpstr>Generative AI Models</vt:lpstr>
      <vt:lpstr>Generative AI Tech Stack</vt:lpstr>
      <vt:lpstr>Generative AI Software and Business Factors</vt:lpstr>
      <vt:lpstr>Generative AI 1. Pre-training Foundation (Pre-trained) Model 2. Fine-turning Custom (Fine-tuned) Model</vt:lpstr>
      <vt:lpstr>Generative AI  Fine-tune Custom Models using Proprietary Data</vt:lpstr>
      <vt:lpstr>Generative AI  Fine-tune Custom Models using Proprietary Data</vt:lpstr>
      <vt:lpstr>Generative AI</vt:lpstr>
      <vt:lpstr>Generative AI</vt:lpstr>
      <vt:lpstr>Generative AI</vt:lpstr>
      <vt:lpstr>DALL·E 2 Create original, realistic images and art from a text description.  It can combine concepts, attributes, and styles.</vt:lpstr>
      <vt:lpstr>The Model Structure of DALL-E-2</vt:lpstr>
      <vt:lpstr>Stable Diffusion</vt:lpstr>
      <vt:lpstr>Stable Diffusion Colab</vt:lpstr>
      <vt:lpstr>Stable Diffusion Reimagine</vt:lpstr>
      <vt:lpstr>Lexica Art: Search Stable Diffusion images and prompts</vt:lpstr>
      <vt:lpstr>Civitai: Stable Diffusion AI Art Models</vt:lpstr>
      <vt:lpstr>AnyFace: Free-style Text-to-Face Synthesis and Manipulation</vt:lpstr>
      <vt:lpstr>AnyFace: Free-style Text-to-Face Synthesis and Manipulation</vt:lpstr>
      <vt:lpstr>AnyFace: Free-style Text-to-Face Synthesis and Manipulation</vt:lpstr>
      <vt:lpstr>AnyFace: Free-style Text-to-Face Synthesis and Manipulation</vt:lpstr>
      <vt:lpstr>AnyFace: Free-style Text-to-Face Synthesis and Manipulation</vt:lpstr>
      <vt:lpstr>NLG from a Multilingual,  Multimodal and Multi-task perspective</vt:lpstr>
      <vt:lpstr>Text-and-Video Dialog Generation Models  with Hierarchical Attention</vt:lpstr>
      <vt:lpstr>Multimodal Few-Shot Learning with  Frozen Language Models</vt:lpstr>
      <vt:lpstr>Multimodal Pipeline  that includes three different modalities (Image, Text. Audio)</vt:lpstr>
      <vt:lpstr>Video and Audio Multimodal Fusion </vt:lpstr>
      <vt:lpstr>Visual and Textual Representation</vt:lpstr>
      <vt:lpstr>Hybrid Multimodal Data Fusion</vt:lpstr>
      <vt:lpstr>Multimodal Transfer Learning</vt:lpstr>
      <vt:lpstr>CLIP: Learning Transferable Visual Models From Natural Language Supervision</vt:lpstr>
      <vt:lpstr>ViLT: Vision-and-Language Transformer Without Convolution or Region Supervision</vt:lpstr>
      <vt:lpstr>wav2vec 2.0:  A framework for self-supervised learning of speech representations</vt:lpstr>
      <vt:lpstr>Whisper:  Robust Speech Recognition via Large-Scale Weak Supervision</vt:lpstr>
      <vt:lpstr>Microsoft Azure  Text to Speech (TTS)</vt:lpstr>
      <vt:lpstr>Hugging Face</vt:lpstr>
      <vt:lpstr>BLOOM BigScience Large Open-science Open-access Multilingual Language Model</vt:lpstr>
      <vt:lpstr>OpenAI Whisper</vt:lpstr>
      <vt:lpstr>Computer vision in the metaverse  with scene understanding, object detection, and human action/activity recognition</vt:lpstr>
      <vt:lpstr>DUALENC: A KG-to-Text Generation Model  KG and Graph via Dual-encoding</vt:lpstr>
      <vt:lpstr>Generative AI Research Areas,  Applications and  Companies</vt:lpstr>
      <vt:lpstr>Applications of Generative AI Models</vt:lpstr>
      <vt:lpstr>Outline</vt:lpstr>
      <vt:lpstr>AI for  Sustainable Development</vt:lpstr>
      <vt:lpstr>ESG: Environmental Social Governance</vt:lpstr>
      <vt:lpstr>CSR: Corporate Social Responsibility</vt:lpstr>
      <vt:lpstr>ESG to 17 SDGs</vt:lpstr>
      <vt:lpstr>ESG to 17 SDGs</vt:lpstr>
      <vt:lpstr>AI  for  Sustainability</vt:lpstr>
      <vt:lpstr>AI and Sustainability Development Goals (SDGs)</vt:lpstr>
      <vt:lpstr>AI  for Sustainability</vt:lpstr>
      <vt:lpstr>Research Topics of AI for Sustainability</vt:lpstr>
      <vt:lpstr>Exploring (Unintended) Effects from the Application of AI</vt:lpstr>
      <vt:lpstr>Artificial Intelligence for Sustainable Finance</vt:lpstr>
      <vt:lpstr>AI for Sustainable Finance</vt:lpstr>
      <vt:lpstr>AI for Sustainable Finance</vt:lpstr>
      <vt:lpstr>Textual analysis to measure firms’ ESG incidents</vt:lpstr>
      <vt:lpstr>Textual analysis to measure/verify the credibility of companies’ concrete commitments</vt:lpstr>
      <vt:lpstr>Textual analysis to measure/verify the credibility of companies’ concrete commitments</vt:lpstr>
      <vt:lpstr>Machine learning to fill missing corporate data (GHG emissions etc.)</vt:lpstr>
      <vt:lpstr>Machine learning to fill missing corporate data (GHG emissions etc.)</vt:lpstr>
      <vt:lpstr>Modelling Strategy to Forecast Carbon Emissions with AI</vt:lpstr>
      <vt:lpstr>Sustainable Productivity: Finance ESG</vt:lpstr>
      <vt:lpstr>Sustainable Resilient Manufacturing ESG</vt:lpstr>
      <vt:lpstr>ESG Indexes</vt:lpstr>
      <vt:lpstr>MSCI ESG Rating Framework</vt:lpstr>
      <vt:lpstr>MSCI ESG Key Issue Hierarchy</vt:lpstr>
      <vt:lpstr>MSCI Governance Model Structure</vt:lpstr>
      <vt:lpstr>MSCI Hierarchy of ESG Scores</vt:lpstr>
      <vt:lpstr>FTSE Russell ESG Ratings</vt:lpstr>
      <vt:lpstr>Sustainalytics  ESG Risk Ratings</vt:lpstr>
      <vt:lpstr>Truvalue  ESG Ranks</vt:lpstr>
      <vt:lpstr>AI for  Social Good (AI4SG)</vt:lpstr>
      <vt:lpstr>AI for Social Good (AI4SG) AI for Sustainable Development AI4SG 10 Guidelines</vt:lpstr>
      <vt:lpstr>AI4SG 10 Guidelines AI Technology (G1, G2, G3)</vt:lpstr>
      <vt:lpstr>AI4SG 10 Guidelines Applications (G4, G5, G6, G7, G8)</vt:lpstr>
      <vt:lpstr>AI4SG 10 Guidelines Data Handling (G9, G10)</vt:lpstr>
      <vt:lpstr>AI for Social Good (AI4SG) Domains and Techniques</vt:lpstr>
      <vt:lpstr>NLP for Social Good (NLP4SG)</vt:lpstr>
      <vt:lpstr>NLP for Social Good (NLP4SG) Visualization</vt:lpstr>
      <vt:lpstr>Challenges of AI for Sustainable Finance</vt:lpstr>
      <vt:lpstr>Challenges of AI for Sustainable Finance</vt:lpstr>
      <vt:lpstr>Challenges of AI for Sustainable Finance</vt:lpstr>
      <vt:lpstr>Artificial Intelligence for Sustainable Finance</vt:lpstr>
      <vt:lpstr>Acknowledgments: Research Projects</vt:lpstr>
      <vt:lpstr>Summary</vt:lpstr>
      <vt:lpstr>References</vt:lpstr>
      <vt:lpstr>生成式AI在永續發展的應用 Generative AI and ChatGPT for  ESG and Sustainable Development</vt:lpstr>
    </vt:vector>
  </TitlesOfParts>
  <Manager/>
  <Company>National Taipei University (NTPU)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AI and ChatGPT for ESG and Sustainable Development</dc:title>
  <dc:subject/>
  <dc:creator>Min-Yuh Day</dc:creator>
  <cp:keywords>Generative AI, ChatGPT, ESG, Sustainable Development</cp:keywords>
  <dc:description>Generative AI and ChatGPT for ESG and Sustainable Development</dc:description>
  <cp:lastModifiedBy>imyday@gmail.com</cp:lastModifiedBy>
  <cp:revision>1592</cp:revision>
  <cp:lastPrinted>2020-12-23T14:44:17Z</cp:lastPrinted>
  <dcterms:created xsi:type="dcterms:W3CDTF">2019-09-12T03:09:52Z</dcterms:created>
  <dcterms:modified xsi:type="dcterms:W3CDTF">2023-04-27T02:43:16Z</dcterms:modified>
  <cp:category/>
</cp:coreProperties>
</file>