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1"/>
  </p:notesMasterIdLst>
  <p:sldIdLst>
    <p:sldId id="3462" r:id="rId2"/>
    <p:sldId id="273" r:id="rId3"/>
    <p:sldId id="3895" r:id="rId4"/>
    <p:sldId id="4989" r:id="rId5"/>
    <p:sldId id="4874" r:id="rId6"/>
    <p:sldId id="4863" r:id="rId7"/>
    <p:sldId id="4862" r:id="rId8"/>
    <p:sldId id="4864" r:id="rId9"/>
    <p:sldId id="4865" r:id="rId10"/>
    <p:sldId id="4866" r:id="rId11"/>
    <p:sldId id="4867" r:id="rId12"/>
    <p:sldId id="4868" r:id="rId13"/>
    <p:sldId id="4869" r:id="rId14"/>
    <p:sldId id="4849" r:id="rId15"/>
    <p:sldId id="4965" r:id="rId16"/>
    <p:sldId id="4966" r:id="rId17"/>
    <p:sldId id="4967" r:id="rId18"/>
    <p:sldId id="4968" r:id="rId19"/>
    <p:sldId id="4969" r:id="rId20"/>
    <p:sldId id="4970" r:id="rId21"/>
    <p:sldId id="4850" r:id="rId22"/>
    <p:sldId id="4851" r:id="rId23"/>
    <p:sldId id="4852" r:id="rId24"/>
    <p:sldId id="4783" r:id="rId25"/>
    <p:sldId id="4873" r:id="rId26"/>
    <p:sldId id="4310" r:id="rId27"/>
    <p:sldId id="4313" r:id="rId28"/>
    <p:sldId id="4883" r:id="rId29"/>
    <p:sldId id="4312" r:id="rId30"/>
    <p:sldId id="4936" r:id="rId31"/>
    <p:sldId id="4245" r:id="rId32"/>
    <p:sldId id="4246" r:id="rId33"/>
    <p:sldId id="4270" r:id="rId34"/>
    <p:sldId id="4792" r:id="rId35"/>
    <p:sldId id="4793" r:id="rId36"/>
    <p:sldId id="4794" r:id="rId37"/>
    <p:sldId id="4304" r:id="rId38"/>
    <p:sldId id="4306" r:id="rId39"/>
    <p:sldId id="4309" r:id="rId40"/>
    <p:sldId id="4308" r:id="rId41"/>
    <p:sldId id="4272" r:id="rId42"/>
    <p:sldId id="4760" r:id="rId43"/>
    <p:sldId id="4761" r:id="rId44"/>
    <p:sldId id="3805" r:id="rId45"/>
    <p:sldId id="4758" r:id="rId46"/>
    <p:sldId id="4759" r:id="rId47"/>
    <p:sldId id="4870" r:id="rId48"/>
    <p:sldId id="4871" r:id="rId49"/>
    <p:sldId id="5051" r:id="rId50"/>
    <p:sldId id="4905" r:id="rId51"/>
    <p:sldId id="4842" r:id="rId52"/>
    <p:sldId id="4819" r:id="rId53"/>
    <p:sldId id="4820" r:id="rId54"/>
    <p:sldId id="4894" r:id="rId55"/>
    <p:sldId id="4895" r:id="rId56"/>
    <p:sldId id="4896" r:id="rId57"/>
    <p:sldId id="4900" r:id="rId58"/>
    <p:sldId id="4897" r:id="rId59"/>
    <p:sldId id="4898" r:id="rId60"/>
    <p:sldId id="4899" r:id="rId61"/>
    <p:sldId id="4902" r:id="rId62"/>
    <p:sldId id="4853" r:id="rId63"/>
    <p:sldId id="4854" r:id="rId64"/>
    <p:sldId id="4821" r:id="rId65"/>
    <p:sldId id="4982" r:id="rId66"/>
    <p:sldId id="4880" r:id="rId67"/>
    <p:sldId id="4882" r:id="rId68"/>
    <p:sldId id="4884" r:id="rId69"/>
    <p:sldId id="4917" r:id="rId70"/>
    <p:sldId id="4912" r:id="rId71"/>
    <p:sldId id="4916" r:id="rId72"/>
    <p:sldId id="4972" r:id="rId73"/>
    <p:sldId id="4997" r:id="rId74"/>
    <p:sldId id="4974" r:id="rId75"/>
    <p:sldId id="5007" r:id="rId76"/>
    <p:sldId id="4961" r:id="rId77"/>
    <p:sldId id="4915" r:id="rId78"/>
    <p:sldId id="4934" r:id="rId79"/>
    <p:sldId id="4935" r:id="rId80"/>
    <p:sldId id="5000" r:id="rId81"/>
    <p:sldId id="5060" r:id="rId82"/>
    <p:sldId id="4987" r:id="rId83"/>
    <p:sldId id="4988" r:id="rId84"/>
    <p:sldId id="5037" r:id="rId85"/>
    <p:sldId id="5039" r:id="rId86"/>
    <p:sldId id="5040" r:id="rId87"/>
    <p:sldId id="5044" r:id="rId88"/>
    <p:sldId id="5042" r:id="rId89"/>
    <p:sldId id="5057" r:id="rId90"/>
    <p:sldId id="5058" r:id="rId91"/>
    <p:sldId id="5059" r:id="rId92"/>
    <p:sldId id="5001" r:id="rId93"/>
    <p:sldId id="5002" r:id="rId94"/>
    <p:sldId id="5003" r:id="rId95"/>
    <p:sldId id="5004" r:id="rId96"/>
    <p:sldId id="5005" r:id="rId97"/>
    <p:sldId id="5006" r:id="rId98"/>
    <p:sldId id="4962" r:id="rId99"/>
    <p:sldId id="4960" r:id="rId100"/>
    <p:sldId id="4963" r:id="rId101"/>
    <p:sldId id="4964" r:id="rId102"/>
    <p:sldId id="5052" r:id="rId103"/>
    <p:sldId id="4346" r:id="rId104"/>
    <p:sldId id="4347" r:id="rId105"/>
    <p:sldId id="4348" r:id="rId106"/>
    <p:sldId id="4349" r:id="rId107"/>
    <p:sldId id="4350" r:id="rId108"/>
    <p:sldId id="4351" r:id="rId109"/>
    <p:sldId id="4352" r:id="rId110"/>
    <p:sldId id="4231" r:id="rId111"/>
    <p:sldId id="4232" r:id="rId112"/>
    <p:sldId id="4280" r:id="rId113"/>
    <p:sldId id="4282" r:id="rId114"/>
    <p:sldId id="4283" r:id="rId115"/>
    <p:sldId id="4286" r:id="rId116"/>
    <p:sldId id="4287" r:id="rId117"/>
    <p:sldId id="4288" r:id="rId118"/>
    <p:sldId id="4289" r:id="rId119"/>
    <p:sldId id="4293" r:id="rId120"/>
    <p:sldId id="4294" r:id="rId121"/>
    <p:sldId id="5026" r:id="rId122"/>
    <p:sldId id="4298" r:id="rId123"/>
    <p:sldId id="4307" r:id="rId124"/>
    <p:sldId id="5029" r:id="rId125"/>
    <p:sldId id="5030" r:id="rId126"/>
    <p:sldId id="5031" r:id="rId127"/>
    <p:sldId id="4311" r:id="rId128"/>
    <p:sldId id="5032" r:id="rId129"/>
    <p:sldId id="5033" r:id="rId130"/>
    <p:sldId id="4314" r:id="rId131"/>
    <p:sldId id="4317" r:id="rId132"/>
    <p:sldId id="4320" r:id="rId133"/>
    <p:sldId id="4321" r:id="rId134"/>
    <p:sldId id="4322" r:id="rId135"/>
    <p:sldId id="4323" r:id="rId136"/>
    <p:sldId id="4324" r:id="rId137"/>
    <p:sldId id="4325" r:id="rId138"/>
    <p:sldId id="5018" r:id="rId139"/>
    <p:sldId id="4876" r:id="rId140"/>
    <p:sldId id="4843" r:id="rId141"/>
    <p:sldId id="4844" r:id="rId142"/>
    <p:sldId id="4845" r:id="rId143"/>
    <p:sldId id="4846" r:id="rId144"/>
    <p:sldId id="4847" r:id="rId145"/>
    <p:sldId id="4848" r:id="rId146"/>
    <p:sldId id="5041" r:id="rId147"/>
    <p:sldId id="4985" r:id="rId148"/>
    <p:sldId id="4983" r:id="rId149"/>
    <p:sldId id="4984" r:id="rId150"/>
    <p:sldId id="5008" r:id="rId151"/>
    <p:sldId id="4907" r:id="rId152"/>
    <p:sldId id="4908" r:id="rId153"/>
    <p:sldId id="4909" r:id="rId154"/>
    <p:sldId id="4910" r:id="rId155"/>
    <p:sldId id="4911" r:id="rId156"/>
    <p:sldId id="4986" r:id="rId157"/>
    <p:sldId id="4904" r:id="rId158"/>
    <p:sldId id="4901" r:id="rId159"/>
    <p:sldId id="4903" r:id="rId160"/>
    <p:sldId id="4893" r:id="rId161"/>
    <p:sldId id="4887" r:id="rId162"/>
    <p:sldId id="4888" r:id="rId163"/>
    <p:sldId id="4889" r:id="rId164"/>
    <p:sldId id="4892" r:id="rId165"/>
    <p:sldId id="4891" r:id="rId166"/>
    <p:sldId id="4890" r:id="rId167"/>
    <p:sldId id="5011" r:id="rId168"/>
    <p:sldId id="5054" r:id="rId169"/>
    <p:sldId id="5046" r:id="rId170"/>
    <p:sldId id="5047" r:id="rId171"/>
    <p:sldId id="5045" r:id="rId172"/>
    <p:sldId id="5048" r:id="rId173"/>
    <p:sldId id="5049" r:id="rId174"/>
    <p:sldId id="5050" r:id="rId175"/>
    <p:sldId id="5043" r:id="rId176"/>
    <p:sldId id="5056" r:id="rId177"/>
    <p:sldId id="5055" r:id="rId178"/>
    <p:sldId id="3490" r:id="rId179"/>
    <p:sldId id="5053" r:id="rId1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FF7E79"/>
    <a:srgbClr val="9437FF"/>
    <a:srgbClr val="FF40FF"/>
    <a:srgbClr val="D883FF"/>
    <a:srgbClr val="FFD579"/>
    <a:srgbClr val="A9D18E"/>
    <a:srgbClr val="FF8AD8"/>
    <a:srgbClr val="FF26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8"/>
    <p:restoredTop sz="91933"/>
  </p:normalViewPr>
  <p:slideViewPr>
    <p:cSldViewPr snapToGrid="0" snapToObjects="1">
      <p:cViewPr varScale="1">
        <p:scale>
          <a:sx n="84" d="100"/>
          <a:sy n="84" d="100"/>
        </p:scale>
        <p:origin x="21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presProps" Target="pres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://mail.im.tku.edu.tw/~myday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hyperlink" Target="https://www.ntpu.edu.tw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://www.mis.ntpu.edu.tw/en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mailto:myday@mail.tku.edu.tw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hyperlink" Target="mailto:myday@mail.tku.edu.tw" TargetMode="External"/><Relationship Id="rId7" Type="http://schemas.openxmlformats.org/officeDocument/2006/relationships/image" Target="../media/image124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18.jpeg"/><Relationship Id="rId9" Type="http://schemas.openxmlformats.org/officeDocument/2006/relationships/image" Target="../media/image121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12" Type="http://schemas.openxmlformats.org/officeDocument/2006/relationships/image" Target="../media/image121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jpeg"/><Relationship Id="rId18" Type="http://schemas.openxmlformats.org/officeDocument/2006/relationships/image" Target="../media/image149.jpeg"/><Relationship Id="rId3" Type="http://schemas.openxmlformats.org/officeDocument/2006/relationships/image" Target="../media/image135.jpeg"/><Relationship Id="rId21" Type="http://schemas.openxmlformats.org/officeDocument/2006/relationships/image" Target="../media/image152.jpeg"/><Relationship Id="rId7" Type="http://schemas.openxmlformats.org/officeDocument/2006/relationships/image" Target="../media/image138.jpeg"/><Relationship Id="rId12" Type="http://schemas.openxmlformats.org/officeDocument/2006/relationships/image" Target="../media/image143.jpeg"/><Relationship Id="rId17" Type="http://schemas.openxmlformats.org/officeDocument/2006/relationships/image" Target="../media/image148.jpeg"/><Relationship Id="rId2" Type="http://schemas.openxmlformats.org/officeDocument/2006/relationships/image" Target="../media/image134.png"/><Relationship Id="rId16" Type="http://schemas.openxmlformats.org/officeDocument/2006/relationships/image" Target="../media/image147.jpeg"/><Relationship Id="rId20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g"/><Relationship Id="rId11" Type="http://schemas.openxmlformats.org/officeDocument/2006/relationships/image" Target="../media/image142.jpeg"/><Relationship Id="rId5" Type="http://schemas.openxmlformats.org/officeDocument/2006/relationships/hyperlink" Target="mailto:myday@mail.tku.edu.tw" TargetMode="External"/><Relationship Id="rId15" Type="http://schemas.openxmlformats.org/officeDocument/2006/relationships/image" Target="../media/image146.jpeg"/><Relationship Id="rId10" Type="http://schemas.openxmlformats.org/officeDocument/2006/relationships/image" Target="../media/image141.jpeg"/><Relationship Id="rId19" Type="http://schemas.openxmlformats.org/officeDocument/2006/relationships/image" Target="../media/image150.jpeg"/><Relationship Id="rId4" Type="http://schemas.openxmlformats.org/officeDocument/2006/relationships/image" Target="../media/image136.jpeg"/><Relationship Id="rId9" Type="http://schemas.openxmlformats.org/officeDocument/2006/relationships/image" Target="../media/image140.jpeg"/><Relationship Id="rId14" Type="http://schemas.openxmlformats.org/officeDocument/2006/relationships/image" Target="../media/image145.jpe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3" Type="http://schemas.openxmlformats.org/officeDocument/2006/relationships/image" Target="../media/image135.jpeg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g"/><Relationship Id="rId11" Type="http://schemas.openxmlformats.org/officeDocument/2006/relationships/image" Target="../media/image157.jpeg"/><Relationship Id="rId5" Type="http://schemas.openxmlformats.org/officeDocument/2006/relationships/hyperlink" Target="mailto:myday@mail.tku.edu.tw" TargetMode="External"/><Relationship Id="rId10" Type="http://schemas.openxmlformats.org/officeDocument/2006/relationships/image" Target="../media/image156.jpg"/><Relationship Id="rId4" Type="http://schemas.openxmlformats.org/officeDocument/2006/relationships/image" Target="../media/image136.jpeg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35.jpeg"/><Relationship Id="rId7" Type="http://schemas.openxmlformats.org/officeDocument/2006/relationships/image" Target="../media/image161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g"/><Relationship Id="rId11" Type="http://schemas.openxmlformats.org/officeDocument/2006/relationships/image" Target="../media/image165.jpeg"/><Relationship Id="rId5" Type="http://schemas.openxmlformats.org/officeDocument/2006/relationships/hyperlink" Target="mailto:myday@mail.tku.edu.tw" TargetMode="External"/><Relationship Id="rId10" Type="http://schemas.openxmlformats.org/officeDocument/2006/relationships/image" Target="../media/image164.emf"/><Relationship Id="rId4" Type="http://schemas.openxmlformats.org/officeDocument/2006/relationships/image" Target="../media/image136.jpeg"/><Relationship Id="rId9" Type="http://schemas.openxmlformats.org/officeDocument/2006/relationships/image" Target="../media/image163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35.jpeg"/><Relationship Id="rId7" Type="http://schemas.openxmlformats.org/officeDocument/2006/relationships/image" Target="../media/image168.jpeg"/><Relationship Id="rId12" Type="http://schemas.openxmlformats.org/officeDocument/2006/relationships/image" Target="../media/image173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36.jpeg"/><Relationship Id="rId9" Type="http://schemas.openxmlformats.org/officeDocument/2006/relationships/image" Target="../media/image17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area/natural-language-processing/dialogue" TargetMode="Externa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tif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tif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tif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tif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siddhadev/atis-dataset-from-ms-cntk" TargetMode="Externa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pository.cam.ac.uk/handle/1810/260970" TargetMode="External"/><Relationship Id="rId2" Type="http://schemas.openxmlformats.org/officeDocument/2006/relationships/hyperlink" Target="https://groups.csail.mit.edu/sls/downloads/restaura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mdial.org/~mh521/dstc/" TargetMode="Externa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sv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://mail.im.tku.edu.tw/~myday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hyperlink" Target="https://www.ntpu.edu.tw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://www.mis.ntpu.edu.tw/en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hyperlink" Target="https://web.ntpu.edu.tw/~myday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12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lipdrop.co/stable-diffusion-reimagin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civitai.com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azure.microsoft.com/en-gb/products/cognitive-services/text-to-speech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huggingface.co/bigscience/bloom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huggingface.co/spaces/openai/whisper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lifearchitect.ai/gpt-3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crfm.stanford.edu/2023/03/13/alpac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omic-ai/gpt4all" TargetMode="External"/><Relationship Id="rId2" Type="http://schemas.openxmlformats.org/officeDocument/2006/relationships/hyperlink" Target="https://huggingface.co/nomic-ai/gpt4all-lora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vicuna.lmsys.org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github.com/Facico/Chinese-Vicu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uggingface.co/datasets/Chinese-Vicuna/guanaco_belle_merge_v1.0" TargetMode="Externa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github.com/Stability-AI/StableLM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github.com/togethercomputer/RedPajama-Data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chat.lmsys.org/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tpdf.com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minigpt-4.github.io/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llava-vl.github.io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llava-vl.github.io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www.mosaicml.com/blog/mpt-7b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saicml.com/blog/mpt-30b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huggingface.co/blog/falcon-180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falcon-180b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huggingface.co/blog/falcon-180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and </a:t>
            </a:r>
            <a:b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Large Language Models for </a:t>
            </a:r>
            <a:b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Dialogue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2023-09-14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3F9EB-2654-6144-6A5F-F89F470FA1E1}"/>
              </a:ext>
            </a:extLst>
          </p:cNvPr>
          <p:cNvSpPr txBox="1"/>
          <p:nvPr/>
        </p:nvSpPr>
        <p:spPr>
          <a:xfrm>
            <a:off x="1948760" y="3523464"/>
            <a:ext cx="82944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15:10-16:50, 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Thursday, September 14, 2023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Room 301, Daren Building, Computer Science, 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National </a:t>
            </a:r>
            <a:r>
              <a:rPr lang="en-US" altLang="zh-TW" sz="1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Chengchi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University (NCCU)</a:t>
            </a:r>
          </a:p>
          <a:p>
            <a:pPr algn="ctr"/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Prof. Chao-Lin Liu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52B6030-F168-92D4-597D-C2562B823D2E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3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811E8E-9412-DA18-5595-42EBA282FF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632" y="155265"/>
            <a:ext cx="2383930" cy="78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985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9" y="82957"/>
            <a:ext cx="9880600" cy="805169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Instruction Templates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A7C696-F58E-91DC-FF98-0594498A7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53" y="888126"/>
            <a:ext cx="8131517" cy="5621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985E66-9F32-DB27-158E-A1A33DDCDEAD}"/>
              </a:ext>
            </a:extLst>
          </p:cNvPr>
          <p:cNvSpPr txBox="1"/>
          <p:nvPr/>
        </p:nvSpPr>
        <p:spPr>
          <a:xfrm>
            <a:off x="489915" y="1441132"/>
            <a:ext cx="302483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Image Captioning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4000" b="1" dirty="0">
                <a:solidFill>
                  <a:schemeClr val="accent1"/>
                </a:solidFill>
              </a:rPr>
              <a:t>VQA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Vision Question Answering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4000" b="1" dirty="0">
                <a:solidFill>
                  <a:schemeClr val="accent1"/>
                </a:solidFill>
              </a:rPr>
              <a:t>VQG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Vision Question Generation</a:t>
            </a:r>
          </a:p>
        </p:txBody>
      </p:sp>
    </p:spTree>
    <p:extLst>
      <p:ext uri="{BB962C8B-B14F-4D97-AF65-F5344CB8AC3E}">
        <p14:creationId xmlns:p14="http://schemas.microsoft.com/office/powerpoint/2010/main" val="21574483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1"/>
            <a:ext cx="11605846" cy="1559409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X-LLM:</a:t>
            </a:r>
            <a:br>
              <a:rPr lang="en-US" sz="5300" dirty="0"/>
            </a:br>
            <a:r>
              <a:rPr lang="en-US" sz="3600" dirty="0"/>
              <a:t>Bootstrapping Advanced Large Language Models by</a:t>
            </a:r>
            <a:br>
              <a:rPr lang="en-US" sz="3600" dirty="0"/>
            </a:br>
            <a:r>
              <a:rPr lang="en-US" sz="3600" dirty="0"/>
              <a:t>Treating Multi-Modalities as Foreign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Chen,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Feilong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Minglun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Haozhi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Qingyang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Zhang, Jing Shi, Shuang Xu, and Bo Xu. "X-LLM: Bootstrapping Advanced Large Language Models by Treating Multi-Modalities as Foreign Languages."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arXiv:2305.04160 (2023).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FC91E7-C5A5-F0BA-8F8A-7C3062FFE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54" y="1716195"/>
            <a:ext cx="10152091" cy="47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8516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Overview of 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Overview of Large Language Models (LLMs)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>
                <a:solidFill>
                  <a:srgbClr val="C00000"/>
                </a:solidFill>
              </a:rPr>
              <a:t>Fine-tuning LLM for Dialogue System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Challenges and Limitations of Generative AI </a:t>
            </a:r>
            <a:br>
              <a:rPr lang="en-US" altLang="zh-TW" sz="4400" dirty="0"/>
            </a:br>
            <a:r>
              <a:rPr lang="en-US" altLang="zh-TW" sz="4400" dirty="0"/>
              <a:t>for Dialogue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060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495600" y="6453336"/>
            <a:ext cx="7488832" cy="432048"/>
          </a:xfrm>
        </p:spPr>
        <p:txBody>
          <a:bodyPr>
            <a:noAutofit/>
          </a:bodyPr>
          <a:lstStyle/>
          <a:p>
            <a:r>
              <a:rPr lang="en-US" altLang="zh-TW" sz="1800" dirty="0"/>
              <a:t>NTCIR-9 Workshop, December 6-9, 2011, Tokyo, Japan</a:t>
            </a:r>
          </a:p>
        </p:txBody>
      </p:sp>
      <p:sp>
        <p:nvSpPr>
          <p:cNvPr id="12" name="副標題 2"/>
          <p:cNvSpPr txBox="1">
            <a:spLocks/>
          </p:cNvSpPr>
          <p:nvPr/>
        </p:nvSpPr>
        <p:spPr>
          <a:xfrm>
            <a:off x="3719736" y="6165304"/>
            <a:ext cx="5112568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000" dirty="0">
                <a:solidFill>
                  <a:schemeClr val="tx1">
                    <a:tint val="75000"/>
                  </a:schemeClr>
                </a:solidFill>
                <a:hlinkClick r:id="rId2"/>
              </a:rPr>
              <a:t>myday@mail.tku.edu.tw</a:t>
            </a:r>
            <a:endParaRPr lang="en-US" altLang="zh-TW" sz="20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33" y="3933056"/>
            <a:ext cx="1512168" cy="1872208"/>
          </a:xfrm>
          <a:prstGeom prst="rect">
            <a:avLst/>
          </a:prstGeom>
          <a:noFill/>
        </p:spPr>
      </p:pic>
      <p:sp>
        <p:nvSpPr>
          <p:cNvPr id="14" name="副標題 2"/>
          <p:cNvSpPr txBox="1">
            <a:spLocks/>
          </p:cNvSpPr>
          <p:nvPr/>
        </p:nvSpPr>
        <p:spPr>
          <a:xfrm>
            <a:off x="1919536" y="2780928"/>
            <a:ext cx="849694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800" b="1" dirty="0"/>
              <a:t>Department of Information Management </a:t>
            </a:r>
            <a:br>
              <a:rPr lang="en-US" altLang="zh-TW" sz="2800" b="1" dirty="0"/>
            </a:br>
            <a:r>
              <a:rPr lang="en-US" altLang="zh-TW" sz="2800" b="1" dirty="0" err="1"/>
              <a:t>Tamkang</a:t>
            </a:r>
            <a:r>
              <a:rPr lang="en-US" altLang="zh-TW" sz="2800" b="1" dirty="0"/>
              <a:t> University, Taiwan</a:t>
            </a:r>
            <a:endParaRPr lang="en-US" altLang="zh-TW" sz="2800" dirty="0"/>
          </a:p>
        </p:txBody>
      </p:sp>
      <p:sp>
        <p:nvSpPr>
          <p:cNvPr id="18" name="副標題 2"/>
          <p:cNvSpPr txBox="1">
            <a:spLocks/>
          </p:cNvSpPr>
          <p:nvPr/>
        </p:nvSpPr>
        <p:spPr>
          <a:xfrm>
            <a:off x="6312025" y="5805264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 dirty="0"/>
              <a:t>Chun </a:t>
            </a:r>
            <a:r>
              <a:rPr lang="en-US" altLang="zh-TW" b="1" dirty="0" err="1"/>
              <a:t>Tu</a:t>
            </a:r>
            <a:endParaRPr lang="en-US" altLang="zh-TW" b="1" dirty="0"/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4" y="3933056"/>
            <a:ext cx="148485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副標題 2"/>
          <p:cNvSpPr txBox="1">
            <a:spLocks/>
          </p:cNvSpPr>
          <p:nvPr/>
        </p:nvSpPr>
        <p:spPr>
          <a:xfrm>
            <a:off x="4511825" y="5805264"/>
            <a:ext cx="158417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000" b="1" dirty="0"/>
              <a:t>Min-</a:t>
            </a:r>
            <a:r>
              <a:rPr lang="en-US" altLang="zh-TW" sz="2000" b="1" dirty="0" err="1"/>
              <a:t>Yuh</a:t>
            </a:r>
            <a:r>
              <a:rPr lang="en-US" altLang="zh-TW" sz="2000" b="1" dirty="0"/>
              <a:t> Day</a:t>
            </a:r>
            <a:endParaRPr lang="en-US" altLang="zh-TW" sz="2000" dirty="0"/>
          </a:p>
        </p:txBody>
      </p:sp>
      <p:sp>
        <p:nvSpPr>
          <p:cNvPr id="24" name="標題 1"/>
          <p:cNvSpPr txBox="1">
            <a:spLocks/>
          </p:cNvSpPr>
          <p:nvPr/>
        </p:nvSpPr>
        <p:spPr bwMode="auto">
          <a:xfrm>
            <a:off x="1991544" y="908721"/>
            <a:ext cx="8424936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  <a:t>Recognizing Inference in Text </a:t>
            </a:r>
            <a:b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lang="en-US" altLang="zh-TW" sz="3800" dirty="0">
                <a:solidFill>
                  <a:srgbClr val="C00000"/>
                </a:solidFill>
              </a:rPr>
              <a:t>NTCIR-9</a:t>
            </a:r>
            <a:r>
              <a:rPr lang="en-US" altLang="zh-TW" sz="3800" dirty="0">
                <a:solidFill>
                  <a:schemeClr val="accent1">
                    <a:lumMod val="75000"/>
                  </a:schemeClr>
                </a:solidFill>
              </a:rPr>
              <a:t> RITE</a:t>
            </a:r>
            <a:endParaRPr lang="zh-TW" altLang="en-US" sz="8000" dirty="0">
              <a:solidFill>
                <a:srgbClr val="C00000"/>
              </a:solidFill>
            </a:endParaRPr>
          </a:p>
        </p:txBody>
      </p:sp>
      <p:pic>
        <p:nvPicPr>
          <p:cNvPr id="2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044" y="72008"/>
            <a:ext cx="76803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字方塊 14"/>
          <p:cNvSpPr txBox="1">
            <a:spLocks noChangeArrowheads="1"/>
          </p:cNvSpPr>
          <p:nvPr/>
        </p:nvSpPr>
        <p:spPr bwMode="auto">
          <a:xfrm>
            <a:off x="9156080" y="42392"/>
            <a:ext cx="147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AutoShape 2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8" name="AutoShape 4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AutoShape 6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5608" y="467255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文字方塊 14"/>
          <p:cNvSpPr txBox="1">
            <a:spLocks noChangeArrowheads="1"/>
          </p:cNvSpPr>
          <p:nvPr/>
        </p:nvSpPr>
        <p:spPr bwMode="auto">
          <a:xfrm>
            <a:off x="1679576" y="72009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087889" y="81036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2011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155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91544" y="908721"/>
            <a:ext cx="8424936" cy="1944215"/>
          </a:xfrm>
        </p:spPr>
        <p:txBody>
          <a:bodyPr>
            <a:normAutofit/>
          </a:bodyPr>
          <a:lstStyle/>
          <a:p>
            <a:r>
              <a:rPr lang="en-US" altLang="zh-TW" sz="3800" dirty="0"/>
              <a:t>IMTKU Textual Entailment System for </a:t>
            </a:r>
            <a:br>
              <a:rPr lang="en-US" altLang="zh-TW" sz="3800" dirty="0"/>
            </a:br>
            <a:r>
              <a:rPr lang="en-US" altLang="zh-TW" sz="3800" dirty="0"/>
              <a:t>Recognizing Inference in Text </a:t>
            </a:r>
            <a:br>
              <a:rPr lang="en-US" altLang="zh-TW" sz="3800" dirty="0"/>
            </a:br>
            <a:r>
              <a:rPr lang="en-US" altLang="zh-TW" sz="3800" dirty="0"/>
              <a:t>at </a:t>
            </a:r>
            <a:r>
              <a:rPr lang="en-US" altLang="zh-TW" sz="3800" dirty="0">
                <a:solidFill>
                  <a:srgbClr val="C00000"/>
                </a:solidFill>
              </a:rPr>
              <a:t>NTCIR-10</a:t>
            </a:r>
            <a:r>
              <a:rPr lang="en-US" altLang="zh-TW" sz="3800" dirty="0"/>
              <a:t> RITE-2</a:t>
            </a:r>
            <a:endParaRPr lang="zh-TW" altLang="en-US" sz="8000" dirty="0">
              <a:solidFill>
                <a:srgbClr val="C00000"/>
              </a:solidFill>
            </a:endParaRPr>
          </a:p>
        </p:txBody>
      </p:sp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044" y="72008"/>
            <a:ext cx="76803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14"/>
          <p:cNvSpPr txBox="1">
            <a:spLocks noChangeArrowheads="1"/>
          </p:cNvSpPr>
          <p:nvPr/>
        </p:nvSpPr>
        <p:spPr bwMode="auto">
          <a:xfrm>
            <a:off x="9156080" y="42392"/>
            <a:ext cx="147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副標題 2"/>
          <p:cNvSpPr txBox="1">
            <a:spLocks/>
          </p:cNvSpPr>
          <p:nvPr/>
        </p:nvSpPr>
        <p:spPr>
          <a:xfrm>
            <a:off x="3719736" y="6381328"/>
            <a:ext cx="5112568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000" dirty="0">
                <a:solidFill>
                  <a:schemeClr val="tx1">
                    <a:tint val="75000"/>
                  </a:schemeClr>
                </a:solidFill>
                <a:hlinkClick r:id="rId3"/>
              </a:rPr>
              <a:t>myday@mail.tku.edu.tw</a:t>
            </a:r>
            <a:endParaRPr lang="en-US" altLang="zh-TW" sz="2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6" name="副標題 2"/>
          <p:cNvSpPr txBox="1">
            <a:spLocks/>
          </p:cNvSpPr>
          <p:nvPr/>
        </p:nvSpPr>
        <p:spPr>
          <a:xfrm>
            <a:off x="4007768" y="6597352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NTCIR-10 Conference, June 18-21, 2013, Tokyo, Japan</a:t>
            </a:r>
          </a:p>
        </p:txBody>
      </p:sp>
      <p:pic>
        <p:nvPicPr>
          <p:cNvPr id="1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0" y="4149080"/>
            <a:ext cx="1512168" cy="1872208"/>
          </a:xfrm>
          <a:prstGeom prst="rect">
            <a:avLst/>
          </a:prstGeom>
          <a:noFill/>
        </p:spPr>
      </p:pic>
      <p:sp>
        <p:nvSpPr>
          <p:cNvPr id="35842" name="AutoShape 2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844" name="AutoShape 4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846" name="AutoShape 6" descr="http://rite.im.tku.edu.tw/img/tu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7" name="副標題 2"/>
          <p:cNvSpPr txBox="1">
            <a:spLocks/>
          </p:cNvSpPr>
          <p:nvPr/>
        </p:nvSpPr>
        <p:spPr>
          <a:xfrm>
            <a:off x="1919536" y="2996952"/>
            <a:ext cx="849694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800" b="1" dirty="0"/>
              <a:t>Department of Information Management </a:t>
            </a:r>
            <a:br>
              <a:rPr lang="en-US" altLang="zh-TW" sz="2800" b="1" dirty="0"/>
            </a:br>
            <a:r>
              <a:rPr lang="en-US" altLang="zh-TW" sz="2800" b="1" dirty="0" err="1"/>
              <a:t>Tamkang</a:t>
            </a:r>
            <a:r>
              <a:rPr lang="en-US" altLang="zh-TW" sz="2800" b="1" dirty="0"/>
              <a:t> University, Taiwan</a:t>
            </a:r>
            <a:endParaRPr lang="en-US" altLang="zh-TW" sz="2800" dirty="0"/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3121" y="4149081"/>
            <a:ext cx="141787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6121" y="4149080"/>
            <a:ext cx="151172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920" y="4149081"/>
            <a:ext cx="1513809" cy="182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副標題 2"/>
          <p:cNvSpPr txBox="1">
            <a:spLocks/>
          </p:cNvSpPr>
          <p:nvPr/>
        </p:nvSpPr>
        <p:spPr>
          <a:xfrm>
            <a:off x="3503712" y="6021288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 dirty="0"/>
              <a:t>Chun </a:t>
            </a:r>
            <a:r>
              <a:rPr lang="en-US" altLang="zh-TW" b="1" dirty="0" err="1"/>
              <a:t>Tu</a:t>
            </a:r>
            <a:endParaRPr lang="en-US" altLang="zh-TW" b="1" dirty="0"/>
          </a:p>
        </p:txBody>
      </p:sp>
      <p:sp>
        <p:nvSpPr>
          <p:cNvPr id="25" name="副標題 2"/>
          <p:cNvSpPr txBox="1">
            <a:spLocks/>
          </p:cNvSpPr>
          <p:nvPr/>
        </p:nvSpPr>
        <p:spPr>
          <a:xfrm>
            <a:off x="5087889" y="6021288"/>
            <a:ext cx="21602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 dirty="0" err="1"/>
              <a:t>Hou</a:t>
            </a:r>
            <a:r>
              <a:rPr lang="en-US" altLang="zh-TW" b="1" dirty="0"/>
              <a:t>-Cheng </a:t>
            </a:r>
            <a:r>
              <a:rPr lang="en-US" altLang="zh-TW" b="1" dirty="0" err="1"/>
              <a:t>Vong</a:t>
            </a:r>
            <a:endParaRPr lang="en-US" altLang="zh-TW" b="1" dirty="0"/>
          </a:p>
        </p:txBody>
      </p:sp>
      <p:sp>
        <p:nvSpPr>
          <p:cNvPr id="26" name="副標題 2"/>
          <p:cNvSpPr txBox="1">
            <a:spLocks/>
          </p:cNvSpPr>
          <p:nvPr/>
        </p:nvSpPr>
        <p:spPr>
          <a:xfrm>
            <a:off x="7104113" y="6021288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 dirty="0"/>
              <a:t>Shih-Wei Wu</a:t>
            </a:r>
          </a:p>
        </p:txBody>
      </p:sp>
      <p:sp>
        <p:nvSpPr>
          <p:cNvPr id="27" name="副標題 2"/>
          <p:cNvSpPr txBox="1">
            <a:spLocks/>
          </p:cNvSpPr>
          <p:nvPr/>
        </p:nvSpPr>
        <p:spPr>
          <a:xfrm>
            <a:off x="8760296" y="6021288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 dirty="0"/>
              <a:t>Shih-</a:t>
            </a:r>
            <a:r>
              <a:rPr lang="en-US" altLang="zh-TW" b="1" dirty="0" err="1"/>
              <a:t>Jhen</a:t>
            </a:r>
            <a:r>
              <a:rPr lang="en-US" altLang="zh-TW" b="1" dirty="0"/>
              <a:t> Huang</a:t>
            </a: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5721" y="4149080"/>
            <a:ext cx="148485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副標題 2"/>
          <p:cNvSpPr txBox="1">
            <a:spLocks/>
          </p:cNvSpPr>
          <p:nvPr/>
        </p:nvSpPr>
        <p:spPr>
          <a:xfrm>
            <a:off x="1703512" y="6021288"/>
            <a:ext cx="158417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2000" b="1" dirty="0"/>
              <a:t>Min-</a:t>
            </a:r>
            <a:r>
              <a:rPr lang="en-US" altLang="zh-TW" sz="2000" b="1" dirty="0" err="1"/>
              <a:t>Yuh</a:t>
            </a:r>
            <a:r>
              <a:rPr lang="en-US" altLang="zh-TW" sz="2000" b="1" dirty="0"/>
              <a:t> Day</a:t>
            </a:r>
            <a:endParaRPr lang="en-US" altLang="zh-TW" sz="2000" dirty="0"/>
          </a:p>
        </p:txBody>
      </p:sp>
      <p:pic>
        <p:nvPicPr>
          <p:cNvPr id="21" name="Picture 6" descr="C:\Users\myday\Downloads\TKU-title15cm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5608" y="467255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文字方塊 14"/>
          <p:cNvSpPr txBox="1">
            <a:spLocks noChangeArrowheads="1"/>
          </p:cNvSpPr>
          <p:nvPr/>
        </p:nvSpPr>
        <p:spPr bwMode="auto">
          <a:xfrm>
            <a:off x="1679576" y="72009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87889" y="81036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2013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955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062" y="1845618"/>
            <a:ext cx="15113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副標題 2"/>
          <p:cNvSpPr txBox="1">
            <a:spLocks/>
          </p:cNvSpPr>
          <p:nvPr/>
        </p:nvSpPr>
        <p:spPr bwMode="auto">
          <a:xfrm>
            <a:off x="4439817" y="3680744"/>
            <a:ext cx="178942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zh-TW" sz="2000" b="1" dirty="0" err="1"/>
              <a:t>Ya</a:t>
            </a:r>
            <a:r>
              <a:rPr lang="en-US" altLang="zh-TW" sz="2000" b="1" dirty="0"/>
              <a:t>-Jung Wang</a:t>
            </a:r>
          </a:p>
        </p:txBody>
      </p:sp>
      <p:sp>
        <p:nvSpPr>
          <p:cNvPr id="10" name="副標題 2"/>
          <p:cNvSpPr txBox="1">
            <a:spLocks/>
          </p:cNvSpPr>
          <p:nvPr/>
        </p:nvSpPr>
        <p:spPr bwMode="auto">
          <a:xfrm>
            <a:off x="2711624" y="3645024"/>
            <a:ext cx="15827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zh-TW" sz="2000" b="1" dirty="0"/>
              <a:t>Min-</a:t>
            </a:r>
            <a:r>
              <a:rPr lang="en-US" altLang="zh-TW" sz="2000" b="1" dirty="0" err="1"/>
              <a:t>Yuh</a:t>
            </a:r>
            <a:r>
              <a:rPr lang="en-US" altLang="zh-TW" sz="2000" b="1" dirty="0"/>
              <a:t> Day</a:t>
            </a:r>
            <a:endParaRPr lang="en-US" altLang="zh-TW" sz="2000" dirty="0"/>
          </a:p>
        </p:txBody>
      </p:sp>
      <p:pic>
        <p:nvPicPr>
          <p:cNvPr id="11" name="圖片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623" y="1845619"/>
            <a:ext cx="15049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http://rite.im.tku.edu.tw/img/Ng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32301" y="1845618"/>
            <a:ext cx="1522943" cy="19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rite.im.tku.edu.tw/img/Kum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8" r="-1"/>
          <a:stretch/>
        </p:blipFill>
        <p:spPr bwMode="auto">
          <a:xfrm>
            <a:off x="6366046" y="1845619"/>
            <a:ext cx="1400206" cy="1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081574" y="3660869"/>
            <a:ext cx="1873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err="1"/>
              <a:t>Che</a:t>
            </a:r>
            <a:r>
              <a:rPr lang="en-US" altLang="zh-TW" b="1" dirty="0"/>
              <a:t>-Wei Hsu</a:t>
            </a:r>
            <a:endParaRPr lang="zh-TW" altLang="en-US" dirty="0"/>
          </a:p>
        </p:txBody>
      </p:sp>
      <p:pic>
        <p:nvPicPr>
          <p:cNvPr id="26630" name="Picture 6" descr="http://rite.im.tku.edu.tw/img/wu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5393161" y="4373343"/>
            <a:ext cx="1512147" cy="18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rite.im.tku.edu.tw/img/kevin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9536" y="4370661"/>
            <a:ext cx="1511300" cy="18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://rite.im.tku.edu.tw/img/Lin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3872" y="4370661"/>
            <a:ext cx="1539381" cy="18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://rite.im.tku.edu.tw/img/Paul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8922" y="4429917"/>
            <a:ext cx="1472793" cy="18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rite.im.tku.edu.tw/img/Tsai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3419" y="4372927"/>
            <a:ext cx="1511300" cy="18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副標題 2"/>
          <p:cNvSpPr txBox="1">
            <a:spLocks/>
          </p:cNvSpPr>
          <p:nvPr/>
        </p:nvSpPr>
        <p:spPr>
          <a:xfrm>
            <a:off x="1798630" y="6309320"/>
            <a:ext cx="1633075" cy="341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 err="1"/>
              <a:t>Huai</a:t>
            </a:r>
            <a:r>
              <a:rPr lang="en-US" altLang="zh-TW" sz="2000" b="1" dirty="0"/>
              <a:t>-Wen Hsu</a:t>
            </a:r>
          </a:p>
        </p:txBody>
      </p:sp>
      <p:sp>
        <p:nvSpPr>
          <p:cNvPr id="22" name="副標題 2"/>
          <p:cNvSpPr txBox="1">
            <a:spLocks/>
          </p:cNvSpPr>
          <p:nvPr/>
        </p:nvSpPr>
        <p:spPr bwMode="auto">
          <a:xfrm>
            <a:off x="8032152" y="3680744"/>
            <a:ext cx="15843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buNone/>
            </a:pPr>
            <a:r>
              <a:rPr lang="en-US" altLang="zh-TW" sz="2000" b="1" dirty="0" err="1"/>
              <a:t>En</a:t>
            </a:r>
            <a:r>
              <a:rPr lang="en-US" altLang="zh-TW" sz="2000" b="1" dirty="0"/>
              <a:t>-Chun </a:t>
            </a:r>
            <a:r>
              <a:rPr lang="en-US" altLang="zh-TW" sz="2000" b="1" dirty="0" err="1"/>
              <a:t>Tu</a:t>
            </a:r>
            <a:endParaRPr lang="en-US" altLang="zh-TW" sz="2000" b="1" dirty="0"/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>
            <a:off x="1560512" y="1"/>
            <a:ext cx="9144000" cy="148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  <a:t>IMTKU Textual Entailment System for </a:t>
            </a:r>
            <a:b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  <a:t>Recognizing Inference in Text at </a:t>
            </a:r>
            <a:r>
              <a:rPr lang="en-US" altLang="zh-TW" sz="3400" b="1" dirty="0">
                <a:solidFill>
                  <a:srgbClr val="C00000"/>
                </a:solidFill>
              </a:rPr>
              <a:t>NTCIR-11</a:t>
            </a:r>
            <a:r>
              <a:rPr lang="en-US" altLang="zh-TW" sz="3400" b="1" dirty="0">
                <a:solidFill>
                  <a:schemeClr val="accent1">
                    <a:lumMod val="75000"/>
                  </a:schemeClr>
                </a:solidFill>
              </a:rPr>
              <a:t> RITE-VAL</a:t>
            </a:r>
            <a:br>
              <a:rPr lang="zh-TW" altLang="en-US" sz="3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8000" b="1" dirty="0">
                <a:solidFill>
                  <a:srgbClr val="C00000"/>
                </a:solidFill>
              </a:rPr>
              <a:t>2014</a:t>
            </a:r>
            <a:endParaRPr lang="zh-TW" altLang="en-US" sz="8000" b="1" dirty="0">
              <a:solidFill>
                <a:srgbClr val="C00000"/>
              </a:solidFill>
            </a:endParaRPr>
          </a:p>
        </p:txBody>
      </p:sp>
      <p:sp>
        <p:nvSpPr>
          <p:cNvPr id="25" name="副標題 2"/>
          <p:cNvSpPr txBox="1">
            <a:spLocks/>
          </p:cNvSpPr>
          <p:nvPr/>
        </p:nvSpPr>
        <p:spPr>
          <a:xfrm>
            <a:off x="7176121" y="6237312"/>
            <a:ext cx="1529451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Yu-</a:t>
            </a:r>
            <a:r>
              <a:rPr lang="en-US" altLang="zh-TW" sz="2000" b="1" dirty="0" err="1"/>
              <a:t>Hsuan</a:t>
            </a:r>
            <a:r>
              <a:rPr lang="en-US" altLang="zh-TW" sz="2000" b="1" dirty="0"/>
              <a:t> Tai</a:t>
            </a:r>
          </a:p>
        </p:txBody>
      </p:sp>
      <p:sp>
        <p:nvSpPr>
          <p:cNvPr id="26" name="副標題 2"/>
          <p:cNvSpPr txBox="1">
            <a:spLocks/>
          </p:cNvSpPr>
          <p:nvPr/>
        </p:nvSpPr>
        <p:spPr>
          <a:xfrm>
            <a:off x="5375921" y="6215050"/>
            <a:ext cx="1529387" cy="382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Shang-Yu Wu</a:t>
            </a:r>
          </a:p>
        </p:txBody>
      </p:sp>
      <p:sp>
        <p:nvSpPr>
          <p:cNvPr id="27" name="副標題 2"/>
          <p:cNvSpPr txBox="1">
            <a:spLocks/>
          </p:cNvSpPr>
          <p:nvPr/>
        </p:nvSpPr>
        <p:spPr>
          <a:xfrm>
            <a:off x="8705571" y="6219708"/>
            <a:ext cx="2016224" cy="377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800" b="1" dirty="0"/>
              <a:t>Cheng-Chia Tsai</a:t>
            </a:r>
          </a:p>
        </p:txBody>
      </p:sp>
      <p:sp>
        <p:nvSpPr>
          <p:cNvPr id="28" name="副標題 2"/>
          <p:cNvSpPr txBox="1">
            <a:spLocks/>
          </p:cNvSpPr>
          <p:nvPr/>
        </p:nvSpPr>
        <p:spPr>
          <a:xfrm>
            <a:off x="1883532" y="6597352"/>
            <a:ext cx="8496944" cy="23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NTCIR-11 Conference, December 8-12, 2014, Tokyo, Japan</a:t>
            </a:r>
          </a:p>
        </p:txBody>
      </p:sp>
      <p:pic>
        <p:nvPicPr>
          <p:cNvPr id="29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622" y="764704"/>
            <a:ext cx="9401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236" y="1174680"/>
            <a:ext cx="1997595" cy="5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文字方塊 14"/>
          <p:cNvSpPr txBox="1">
            <a:spLocks noChangeArrowheads="1"/>
          </p:cNvSpPr>
          <p:nvPr/>
        </p:nvSpPr>
        <p:spPr bwMode="auto">
          <a:xfrm>
            <a:off x="2122204" y="779434"/>
            <a:ext cx="27496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lang="zh-TW" alt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副標題 2"/>
          <p:cNvSpPr txBox="1">
            <a:spLocks/>
          </p:cNvSpPr>
          <p:nvPr/>
        </p:nvSpPr>
        <p:spPr>
          <a:xfrm>
            <a:off x="3581030" y="6237312"/>
            <a:ext cx="1633075" cy="341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dirty="0"/>
              <a:t>Yu-An Lin</a:t>
            </a:r>
          </a:p>
        </p:txBody>
      </p:sp>
    </p:spTree>
    <p:extLst>
      <p:ext uri="{BB962C8B-B14F-4D97-AF65-F5344CB8AC3E}">
        <p14:creationId xmlns:p14="http://schemas.microsoft.com/office/powerpoint/2010/main" val="22276947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40088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206" y="1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02096" y="788400"/>
            <a:ext cx="9289032" cy="1272449"/>
          </a:xfrm>
        </p:spPr>
        <p:txBody>
          <a:bodyPr>
            <a:normAutofit/>
          </a:bodyPr>
          <a:lstStyle/>
          <a:p>
            <a:r>
              <a:rPr lang="en-US" altLang="zh-TW" sz="3800" dirty="0"/>
              <a:t>IMTKU Question Answering System for </a:t>
            </a:r>
            <a:br>
              <a:rPr lang="en-US" altLang="zh-TW" sz="3800" dirty="0"/>
            </a:br>
            <a:r>
              <a:rPr lang="en-US" altLang="zh-TW" sz="3800" dirty="0"/>
              <a:t>World History Exams at </a:t>
            </a:r>
            <a:r>
              <a:rPr lang="en-US" altLang="zh-TW" sz="3800" dirty="0">
                <a:solidFill>
                  <a:srgbClr val="C00000"/>
                </a:solidFill>
              </a:rPr>
              <a:t>NTCIR-12</a:t>
            </a:r>
            <a:r>
              <a:rPr lang="en-US" altLang="zh-TW" sz="3800" dirty="0"/>
              <a:t> QA Lab2</a:t>
            </a:r>
            <a:endParaRPr lang="zh-TW" altLang="en-US" sz="3800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01" y="312912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1643112" y="6380918"/>
            <a:ext cx="849694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  <a:hlinkClick r:id="rId5"/>
              </a:rPr>
              <a:t>myday@mail.tku.edu.tw</a:t>
            </a:r>
            <a:endParaRPr lang="en-US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NTCIR-12 Conference, June 7-10, 2016, Tokyo, Japan</a:t>
            </a:r>
          </a:p>
        </p:txBody>
      </p:sp>
      <p:sp>
        <p:nvSpPr>
          <p:cNvPr id="6" name="矩形 5"/>
          <p:cNvSpPr/>
          <p:nvPr/>
        </p:nvSpPr>
        <p:spPr>
          <a:xfrm>
            <a:off x="1533962" y="4379483"/>
            <a:ext cx="11511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lang="en-US" altLang="zh-TW" sz="1500" b="1" dirty="0" err="1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lang="en-US" altLang="zh-TW" sz="1500" b="1" dirty="0">
                <a:solidFill>
                  <a:schemeClr val="tx2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Day</a:t>
            </a:r>
            <a:endParaRPr lang="zh-TW" altLang="en-US" sz="1500" b="1" dirty="0">
              <a:solidFill>
                <a:schemeClr val="tx2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" name="圖片 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2991515"/>
            <a:ext cx="1080000" cy="144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567608" y="4379482"/>
            <a:ext cx="126521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Cheng-Chia Tsai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50728" y="4379482"/>
            <a:ext cx="133767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Wei-Chun Chung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15880" y="4379482"/>
            <a:ext cx="134511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 err="1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Hsiu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-Yuan Chang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320136" y="4379482"/>
            <a:ext cx="105349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Yuan-</a:t>
            </a:r>
            <a:r>
              <a:rPr lang="en-US" altLang="zh-TW" sz="1300" b="1" dirty="0" err="1">
                <a:latin typeface="+mj-lt"/>
                <a:ea typeface="Arial Unicode MS" pitchFamily="34" charset="-120"/>
                <a:cs typeface="Arial Unicode MS" pitchFamily="34" charset="-120"/>
              </a:rPr>
              <a:t>Jie</a:t>
            </a:r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 Tsai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76896" y="4379482"/>
            <a:ext cx="93147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 err="1">
                <a:latin typeface="+mj-lt"/>
                <a:ea typeface="Arial Unicode MS" pitchFamily="34" charset="-120"/>
                <a:cs typeface="Arial Unicode MS" pitchFamily="34" charset="-120"/>
              </a:rPr>
              <a:t>Jin</a:t>
            </a:r>
            <a:r>
              <a:rPr lang="en-US" altLang="zh-TW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-Kun Lin</a:t>
            </a:r>
            <a:endParaRPr lang="zh-TW" altLang="en-US" sz="1300" b="1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61608" y="6168188"/>
            <a:ext cx="9891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Yue-Da Lin </a:t>
            </a:r>
          </a:p>
        </p:txBody>
      </p:sp>
      <p:sp>
        <p:nvSpPr>
          <p:cNvPr id="11" name="矩形 10"/>
          <p:cNvSpPr/>
          <p:nvPr/>
        </p:nvSpPr>
        <p:spPr>
          <a:xfrm>
            <a:off x="3719736" y="6168188"/>
            <a:ext cx="125111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Wei-Ming Chen</a:t>
            </a:r>
          </a:p>
        </p:txBody>
      </p:sp>
      <p:sp>
        <p:nvSpPr>
          <p:cNvPr id="16" name="矩形 15"/>
          <p:cNvSpPr/>
          <p:nvPr/>
        </p:nvSpPr>
        <p:spPr>
          <a:xfrm>
            <a:off x="5056806" y="6168188"/>
            <a:ext cx="97975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Yun-Da Tsai</a:t>
            </a:r>
          </a:p>
        </p:txBody>
      </p:sp>
      <p:sp>
        <p:nvSpPr>
          <p:cNvPr id="26" name="矩形 25"/>
          <p:cNvSpPr/>
          <p:nvPr/>
        </p:nvSpPr>
        <p:spPr>
          <a:xfrm>
            <a:off x="6023993" y="6168188"/>
            <a:ext cx="125707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Cheng-Jhih Han</a:t>
            </a:r>
          </a:p>
        </p:txBody>
      </p:sp>
      <p:sp>
        <p:nvSpPr>
          <p:cNvPr id="28" name="矩形 27"/>
          <p:cNvSpPr/>
          <p:nvPr/>
        </p:nvSpPr>
        <p:spPr>
          <a:xfrm>
            <a:off x="7398458" y="6168188"/>
            <a:ext cx="8666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Yi-Jing Lin</a:t>
            </a:r>
          </a:p>
        </p:txBody>
      </p:sp>
      <p:sp>
        <p:nvSpPr>
          <p:cNvPr id="30" name="矩形 29"/>
          <p:cNvSpPr/>
          <p:nvPr/>
        </p:nvSpPr>
        <p:spPr>
          <a:xfrm>
            <a:off x="1570450" y="6168188"/>
            <a:ext cx="108382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Yu-Ming Guo</a:t>
            </a:r>
          </a:p>
        </p:txBody>
      </p:sp>
      <p:sp>
        <p:nvSpPr>
          <p:cNvPr id="32" name="矩形 31"/>
          <p:cNvSpPr/>
          <p:nvPr/>
        </p:nvSpPr>
        <p:spPr>
          <a:xfrm>
            <a:off x="6388984" y="4379482"/>
            <a:ext cx="9461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Tzu-</a:t>
            </a:r>
            <a:r>
              <a:rPr lang="en-US" altLang="zh-TW" sz="1300" b="1" dirty="0" err="1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Jui</a:t>
            </a:r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Sun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214580" y="6168188"/>
            <a:ext cx="126579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Yi-</a:t>
            </a:r>
            <a:r>
              <a:rPr lang="en-US" altLang="zh-TW" sz="1300" b="1" dirty="0" err="1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Heng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Chiang 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343569" y="6168188"/>
            <a:ext cx="143327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 b="1" dirty="0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Ching-Yuan </a:t>
            </a:r>
            <a:r>
              <a:rPr lang="en-US" altLang="zh-TW" sz="1300" b="1" dirty="0" err="1">
                <a:solidFill>
                  <a:srgbClr val="000000"/>
                </a:solidFill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Chien</a:t>
            </a:r>
            <a:r>
              <a:rPr lang="en-US" altLang="zh-TW" sz="1300" b="1" dirty="0">
                <a:latin typeface="+mj-lt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lang="zh-TW" altLang="en-US" sz="1300" b="1" dirty="0">
              <a:latin typeface="+mj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39" name="圖片 38"/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368" y="2991515"/>
            <a:ext cx="936000" cy="1425398"/>
          </a:xfrm>
          <a:prstGeom prst="rect">
            <a:avLst/>
          </a:prstGeom>
        </p:spPr>
      </p:pic>
      <p:pic>
        <p:nvPicPr>
          <p:cNvPr id="42" name="圖片 41"/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928" y="4763565"/>
            <a:ext cx="1080000" cy="1440000"/>
          </a:xfrm>
          <a:prstGeom prst="rect">
            <a:avLst/>
          </a:prstGeom>
        </p:spPr>
      </p:pic>
      <p:pic>
        <p:nvPicPr>
          <p:cNvPr id="43" name="圖片 42"/>
          <p:cNvPicPr>
            <a:picLocks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7704" y="4763565"/>
            <a:ext cx="1080000" cy="1440000"/>
          </a:xfrm>
          <a:prstGeom prst="rect">
            <a:avLst/>
          </a:prstGeom>
        </p:spPr>
      </p:pic>
      <p:pic>
        <p:nvPicPr>
          <p:cNvPr id="45" name="圖片 44"/>
          <p:cNvPicPr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6328" y="4763565"/>
            <a:ext cx="1080000" cy="1440000"/>
          </a:xfrm>
          <a:prstGeom prst="rect">
            <a:avLst/>
          </a:prstGeom>
        </p:spPr>
      </p:pic>
      <p:pic>
        <p:nvPicPr>
          <p:cNvPr id="46" name="圖片 45"/>
          <p:cNvPicPr>
            <a:picLocks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334" y="4763565"/>
            <a:ext cx="1080000" cy="1440000"/>
          </a:xfrm>
          <a:prstGeom prst="rect">
            <a:avLst/>
          </a:prstGeom>
        </p:spPr>
      </p:pic>
      <p:pic>
        <p:nvPicPr>
          <p:cNvPr id="47" name="圖片 46"/>
          <p:cNvPicPr>
            <a:picLocks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4763565"/>
            <a:ext cx="1080000" cy="1440000"/>
          </a:xfrm>
          <a:prstGeom prst="rect">
            <a:avLst/>
          </a:prstGeom>
        </p:spPr>
      </p:pic>
      <p:pic>
        <p:nvPicPr>
          <p:cNvPr id="48" name="圖片 47"/>
          <p:cNvPicPr>
            <a:picLocks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2492" y="4763565"/>
            <a:ext cx="933134" cy="1440000"/>
          </a:xfrm>
          <a:prstGeom prst="rect">
            <a:avLst/>
          </a:prstGeom>
        </p:spPr>
      </p:pic>
      <p:pic>
        <p:nvPicPr>
          <p:cNvPr id="49" name="圖片 48"/>
          <p:cNvPicPr>
            <a:picLocks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5662" y="4763565"/>
            <a:ext cx="946445" cy="1440000"/>
          </a:xfrm>
          <a:prstGeom prst="rect">
            <a:avLst/>
          </a:prstGeom>
        </p:spPr>
      </p:pic>
      <p:pic>
        <p:nvPicPr>
          <p:cNvPr id="50" name="圖片 49"/>
          <p:cNvPicPr>
            <a:picLocks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5143" y="4763565"/>
            <a:ext cx="1080000" cy="1440000"/>
          </a:xfrm>
          <a:prstGeom prst="rect">
            <a:avLst/>
          </a:prstGeom>
        </p:spPr>
      </p:pic>
      <p:pic>
        <p:nvPicPr>
          <p:cNvPr id="51" name="圖片 50"/>
          <p:cNvPicPr>
            <a:picLocks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752" y="2991515"/>
            <a:ext cx="1080000" cy="1440000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1624" y="2991515"/>
            <a:ext cx="1080000" cy="1450496"/>
          </a:xfrm>
          <a:prstGeom prst="rect">
            <a:avLst/>
          </a:prstGeom>
        </p:spPr>
      </p:pic>
      <p:pic>
        <p:nvPicPr>
          <p:cNvPr id="54" name="圖片 53"/>
          <p:cNvPicPr>
            <a:picLocks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1371" y="2991515"/>
            <a:ext cx="1080000" cy="1440000"/>
          </a:xfrm>
          <a:prstGeom prst="rect">
            <a:avLst/>
          </a:prstGeom>
        </p:spPr>
      </p:pic>
      <p:pic>
        <p:nvPicPr>
          <p:cNvPr id="5" name="圖片 4"/>
          <p:cNvPicPr>
            <a:picLocks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880" y="2991515"/>
            <a:ext cx="1080000" cy="1440000"/>
          </a:xfrm>
          <a:prstGeom prst="rect">
            <a:avLst/>
          </a:prstGeom>
        </p:spPr>
      </p:pic>
      <p:pic>
        <p:nvPicPr>
          <p:cNvPr id="12" name="圖片 11"/>
          <p:cNvPicPr>
            <a:picLocks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449" y="2991515"/>
            <a:ext cx="1080000" cy="14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31323" y="2032392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376" y="2991515"/>
            <a:ext cx="1065600" cy="144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389928" y="4379482"/>
            <a:ext cx="130516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+mj-lt"/>
                <a:ea typeface="Arial Unicode MS" pitchFamily="34" charset="-120"/>
                <a:cs typeface="Arial Unicode MS" pitchFamily="34" charset="-120"/>
              </a:rPr>
              <a:t>Cheng-Hung Lee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7706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087889" y="81036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2016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370620" y="2678724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 dirty="0"/>
              <a:t>Sagacity Technology</a:t>
            </a:r>
            <a:endParaRPr lang="zh-TW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3662338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40088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206" y="1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02096" y="788400"/>
            <a:ext cx="9130408" cy="1272449"/>
          </a:xfrm>
        </p:spPr>
        <p:txBody>
          <a:bodyPr>
            <a:normAutofit/>
          </a:bodyPr>
          <a:lstStyle/>
          <a:p>
            <a:r>
              <a:rPr lang="en-US" altLang="zh-TW" sz="3800" dirty="0"/>
              <a:t>IMTKU Question Answering System for </a:t>
            </a:r>
            <a:br>
              <a:rPr lang="en-US" altLang="zh-TW" sz="3800" dirty="0"/>
            </a:br>
            <a:r>
              <a:rPr lang="en-US" altLang="zh-TW" sz="3800" dirty="0"/>
              <a:t>World History Exams at </a:t>
            </a:r>
            <a:r>
              <a:rPr lang="en-US" altLang="zh-TW" sz="3800" dirty="0">
                <a:solidFill>
                  <a:srgbClr val="C00000"/>
                </a:solidFill>
              </a:rPr>
              <a:t>NTCIR-13</a:t>
            </a:r>
            <a:r>
              <a:rPr lang="en-US" altLang="zh-TW" sz="3800" dirty="0"/>
              <a:t> QALab-3</a:t>
            </a:r>
            <a:endParaRPr lang="zh-TW" altLang="en-US" sz="3800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01" y="312912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1643112" y="6380918"/>
            <a:ext cx="849694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  <a:hlinkClick r:id="rId5"/>
              </a:rPr>
              <a:t>myday@mail.tku.edu.tw</a:t>
            </a:r>
            <a:endParaRPr lang="en-US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NTCIR-13 Conference, December 5-8, 2017, Tokyo, Japan</a:t>
            </a:r>
          </a:p>
        </p:txBody>
      </p:sp>
      <p:sp>
        <p:nvSpPr>
          <p:cNvPr id="3" name="矩形 2"/>
          <p:cNvSpPr/>
          <p:nvPr/>
        </p:nvSpPr>
        <p:spPr>
          <a:xfrm>
            <a:off x="2631323" y="2032392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7706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2" name="圖片 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273" y="2935745"/>
            <a:ext cx="1080000" cy="1440000"/>
          </a:xfrm>
          <a:prstGeom prst="rect">
            <a:avLst/>
          </a:prstGeom>
        </p:spPr>
      </p:pic>
      <p:sp>
        <p:nvSpPr>
          <p:cNvPr id="55" name="矩形 3"/>
          <p:cNvSpPr/>
          <p:nvPr/>
        </p:nvSpPr>
        <p:spPr>
          <a:xfrm>
            <a:off x="8163384" y="6154642"/>
            <a:ext cx="9891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Yue-Da Lin </a:t>
            </a:r>
          </a:p>
        </p:txBody>
      </p:sp>
      <p:pic>
        <p:nvPicPr>
          <p:cNvPr id="56" name="圖片 42"/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5548" y="4700564"/>
            <a:ext cx="1046956" cy="1454079"/>
          </a:xfrm>
          <a:prstGeom prst="rect">
            <a:avLst/>
          </a:prstGeom>
        </p:spPr>
      </p:pic>
      <p:pic>
        <p:nvPicPr>
          <p:cNvPr id="57" name="Picture 56" descr="https://scontent-tpe1-1.xx.fbcdn.net/v/t34.0-12/14937969_1521447074536256_1679985479_n.jpg?oh=e7bdcdc277a989856b7f9284f715baf2&amp;oe=582181D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65" y="2935746"/>
            <a:ext cx="1030560" cy="140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age08.jpg" title="圖片"/>
          <p:cNvPicPr preferRelativeResize="0"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402" y="4708271"/>
            <a:ext cx="1152128" cy="1439402"/>
          </a:xfrm>
          <a:prstGeom prst="rect">
            <a:avLst/>
          </a:prstGeom>
          <a:noFill/>
        </p:spPr>
      </p:pic>
      <p:sp>
        <p:nvSpPr>
          <p:cNvPr id="60" name="矩形 3"/>
          <p:cNvSpPr/>
          <p:nvPr/>
        </p:nvSpPr>
        <p:spPr>
          <a:xfrm>
            <a:off x="4154830" y="6147512"/>
            <a:ext cx="12167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I-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Hsuan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Huang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1" name="image09.jpg" title="圖片"/>
          <p:cNvPicPr preferRelativeResize="0"/>
          <p:nvPr/>
        </p:nvPicPr>
        <p:blipFill>
          <a:blip r:embed="rId10" cstate="print"/>
          <a:stretch>
            <a:fillRect/>
          </a:stretch>
        </p:blipFill>
        <p:spPr>
          <a:xfrm>
            <a:off x="1835131" y="4721736"/>
            <a:ext cx="1065949" cy="1447163"/>
          </a:xfrm>
          <a:prstGeom prst="rect">
            <a:avLst/>
          </a:prstGeom>
          <a:noFill/>
        </p:spPr>
      </p:pic>
      <p:sp>
        <p:nvSpPr>
          <p:cNvPr id="62" name="矩形 3"/>
          <p:cNvSpPr/>
          <p:nvPr/>
        </p:nvSpPr>
        <p:spPr>
          <a:xfrm>
            <a:off x="1704009" y="6166318"/>
            <a:ext cx="125029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Wanchu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Huang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3" name="image07.jpg" title="圖片"/>
          <p:cNvPicPr preferRelativeResize="0"/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8716" y="4709539"/>
            <a:ext cx="1061712" cy="1453089"/>
          </a:xfrm>
          <a:prstGeom prst="rect">
            <a:avLst/>
          </a:prstGeom>
          <a:noFill/>
        </p:spPr>
      </p:pic>
      <p:sp>
        <p:nvSpPr>
          <p:cNvPr id="64" name="矩形 3"/>
          <p:cNvSpPr/>
          <p:nvPr/>
        </p:nvSpPr>
        <p:spPr>
          <a:xfrm>
            <a:off x="2967140" y="6192544"/>
            <a:ext cx="117485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Shi-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Ya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 Zheng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5" name="image06.jpg" title="圖片"/>
          <p:cNvPicPr preferRelativeResize="0"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527" y="4700563"/>
            <a:ext cx="1117492" cy="1462064"/>
          </a:xfrm>
          <a:prstGeom prst="rect">
            <a:avLst/>
          </a:prstGeom>
          <a:noFill/>
        </p:spPr>
      </p:pic>
      <p:sp>
        <p:nvSpPr>
          <p:cNvPr id="66" name="矩形 3"/>
          <p:cNvSpPr/>
          <p:nvPr/>
        </p:nvSpPr>
        <p:spPr>
          <a:xfrm>
            <a:off x="5542449" y="6153059"/>
            <a:ext cx="117485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Tz</a:t>
            </a: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-Rung Chen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67" name="圖片 2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431" y="4702770"/>
            <a:ext cx="1050534" cy="1444742"/>
          </a:xfrm>
          <a:prstGeom prst="rect">
            <a:avLst/>
          </a:prstGeom>
        </p:spPr>
      </p:pic>
      <p:sp>
        <p:nvSpPr>
          <p:cNvPr id="68" name="矩形 26"/>
          <p:cNvSpPr/>
          <p:nvPr/>
        </p:nvSpPr>
        <p:spPr>
          <a:xfrm>
            <a:off x="6774321" y="6153059"/>
            <a:ext cx="124467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3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Min-Chun </a:t>
            </a:r>
            <a:r>
              <a:rPr kumimoji="1" lang="en-US" altLang="zh-TW" sz="13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Kuo</a:t>
            </a:r>
            <a:endParaRPr kumimoji="1" lang="zh-TW" altLang="en-US" sz="13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9" name="矩形 27"/>
          <p:cNvSpPr/>
          <p:nvPr/>
        </p:nvSpPr>
        <p:spPr>
          <a:xfrm>
            <a:off x="9334853" y="6144208"/>
            <a:ext cx="10022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100" b="1" dirty="0">
                <a:latin typeface="Arial" charset="0"/>
                <a:ea typeface="Arial" charset="0"/>
                <a:cs typeface="Arial" charset="0"/>
              </a:rPr>
              <a:t>Yi-Jing Lin</a:t>
            </a:r>
          </a:p>
        </p:txBody>
      </p:sp>
      <p:pic>
        <p:nvPicPr>
          <p:cNvPr id="70" name="圖片 28"/>
          <p:cNvPicPr>
            <a:picLocks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7494" y="4715679"/>
            <a:ext cx="1016978" cy="1446949"/>
          </a:xfrm>
          <a:prstGeom prst="rect">
            <a:avLst/>
          </a:prstGeom>
        </p:spPr>
      </p:pic>
      <p:sp>
        <p:nvSpPr>
          <p:cNvPr id="27" name="矩形 40"/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>
                <a:solidFill>
                  <a:srgbClr val="C00000"/>
                </a:solidFill>
              </a:rPr>
              <a:t>2017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28" name="矩形 5"/>
          <p:cNvSpPr/>
          <p:nvPr/>
        </p:nvSpPr>
        <p:spPr>
          <a:xfrm>
            <a:off x="4990225" y="4326843"/>
            <a:ext cx="1204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kumimoji="1" lang="en-US" altLang="zh-TW" sz="1500" b="1" dirty="0" err="1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Day</a:t>
            </a:r>
            <a:endParaRPr kumimoji="1" lang="zh-TW" altLang="en-US" sz="1500" b="1" dirty="0">
              <a:solidFill>
                <a:srgbClr val="1F497D"/>
              </a:solidFill>
              <a:latin typeface="Calibri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9" name="矩形 3"/>
          <p:cNvSpPr/>
          <p:nvPr/>
        </p:nvSpPr>
        <p:spPr>
          <a:xfrm>
            <a:off x="6199962" y="4334537"/>
            <a:ext cx="1336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Chao-Yu Chen</a:t>
            </a:r>
            <a:endParaRPr kumimoji="1" lang="zh-TW" altLang="en-US" sz="14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64978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40088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206" y="1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43112" y="1235742"/>
            <a:ext cx="8773368" cy="1545187"/>
          </a:xfrm>
        </p:spPr>
        <p:txBody>
          <a:bodyPr>
            <a:noAutofit/>
          </a:bodyPr>
          <a:lstStyle/>
          <a:p>
            <a:r>
              <a:rPr lang="en-US" altLang="zh-TW" sz="3600" dirty="0"/>
              <a:t>IMTKU Emotional Dialogue System for </a:t>
            </a:r>
            <a:br>
              <a:rPr lang="en-US" altLang="zh-TW" sz="3600" dirty="0"/>
            </a:br>
            <a:r>
              <a:rPr lang="en-US" altLang="zh-TW" sz="3600" dirty="0"/>
              <a:t>Short Text Conversation at </a:t>
            </a:r>
            <a:r>
              <a:rPr lang="en-US" altLang="zh-TW" sz="3600" dirty="0">
                <a:solidFill>
                  <a:srgbClr val="C00000"/>
                </a:solidFill>
              </a:rPr>
              <a:t>NTCIR-14</a:t>
            </a:r>
            <a:r>
              <a:rPr lang="en-US" altLang="zh-TW" sz="3600" dirty="0"/>
              <a:t> STC-3 (CECG) Task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01" y="312912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1847528" y="6380918"/>
            <a:ext cx="8496944" cy="216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  <a:hlinkClick r:id="rId5"/>
              </a:rPr>
              <a:t>myday@mail.tku.edu.tw</a:t>
            </a:r>
            <a:endParaRPr lang="en-US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02623" y="3040504"/>
            <a:ext cx="69293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Department of Information Management </a:t>
            </a:r>
          </a:p>
          <a:p>
            <a:pPr algn="ctr"/>
            <a:r>
              <a:rPr lang="zh-TW" altLang="en-US" sz="2600" b="1" dirty="0">
                <a:latin typeface="+mj-lt"/>
                <a:ea typeface="+mj-ea"/>
                <a:cs typeface="+mj-cs"/>
              </a:rPr>
              <a:t>Tamkang University, Taiwan</a:t>
            </a: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7706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2" name="圖片 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572" y="4376531"/>
            <a:ext cx="1080000" cy="1440000"/>
          </a:xfrm>
          <a:prstGeom prst="rect">
            <a:avLst/>
          </a:prstGeom>
        </p:spPr>
      </p:pic>
      <p:sp>
        <p:nvSpPr>
          <p:cNvPr id="27" name="矩形 40"/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2019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35" name="圖片 32">
            <a:extLst>
              <a:ext uri="{FF2B5EF4-FFF2-40B4-BE49-F238E27FC236}">
                <a16:creationId xmlns:a16="http://schemas.microsoft.com/office/drawing/2014/main" id="{9CADA433-F556-5340-8420-98931157DD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4697507" y="4376530"/>
            <a:ext cx="1159583" cy="1440000"/>
          </a:xfrm>
          <a:prstGeom prst="rect">
            <a:avLst/>
          </a:prstGeom>
        </p:spPr>
      </p:pic>
      <p:pic>
        <p:nvPicPr>
          <p:cNvPr id="36" name="圖片 4">
            <a:extLst>
              <a:ext uri="{FF2B5EF4-FFF2-40B4-BE49-F238E27FC236}">
                <a16:creationId xmlns:a16="http://schemas.microsoft.com/office/drawing/2014/main" id="{D1F9A45E-9604-B742-AD03-38041EA5A4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056" y="4358715"/>
            <a:ext cx="1159584" cy="1446550"/>
          </a:xfrm>
          <a:prstGeom prst="rect">
            <a:avLst/>
          </a:prstGeom>
        </p:spPr>
      </p:pic>
      <p:pic>
        <p:nvPicPr>
          <p:cNvPr id="38" name="Picture 2" descr="C:\Users\AskaHung\Downloads\0910197708.jpg">
            <a:extLst>
              <a:ext uri="{FF2B5EF4-FFF2-40B4-BE49-F238E27FC236}">
                <a16:creationId xmlns:a16="http://schemas.microsoft.com/office/drawing/2014/main" id="{C27C5A03-D127-DB4B-9699-3DD59884F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1539" y="4358195"/>
            <a:ext cx="1080000" cy="145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E7AF7FB7-BF5F-0649-983B-8354831CBA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06"/>
          <a:stretch/>
        </p:blipFill>
        <p:spPr>
          <a:xfrm>
            <a:off x="9038083" y="4358196"/>
            <a:ext cx="1228920" cy="14470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8606" y="4382598"/>
            <a:ext cx="1199036" cy="1422667"/>
          </a:xfrm>
          <a:prstGeom prst="rect">
            <a:avLst/>
          </a:prstGeom>
        </p:spPr>
      </p:pic>
      <p:sp>
        <p:nvSpPr>
          <p:cNvPr id="23" name="副標題 2">
            <a:extLst>
              <a:ext uri="{FF2B5EF4-FFF2-40B4-BE49-F238E27FC236}">
                <a16:creationId xmlns:a16="http://schemas.microsoft.com/office/drawing/2014/main" id="{6191F7F8-EBA4-054E-931A-04B71C744497}"/>
              </a:ext>
            </a:extLst>
          </p:cNvPr>
          <p:cNvSpPr txBox="1">
            <a:spLocks/>
          </p:cNvSpPr>
          <p:nvPr/>
        </p:nvSpPr>
        <p:spPr>
          <a:xfrm>
            <a:off x="2936892" y="6597352"/>
            <a:ext cx="6318216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NTCIR-14 Conference, June 10-13, 2019, Tokyo, Japan</a:t>
            </a:r>
          </a:p>
        </p:txBody>
      </p:sp>
      <p:sp>
        <p:nvSpPr>
          <p:cNvPr id="41" name="矩形 3">
            <a:extLst>
              <a:ext uri="{FF2B5EF4-FFF2-40B4-BE49-F238E27FC236}">
                <a16:creationId xmlns:a16="http://schemas.microsoft.com/office/drawing/2014/main" id="{CB5F97E0-57DE-844E-9C79-78D09F8944D8}"/>
              </a:ext>
            </a:extLst>
          </p:cNvPr>
          <p:cNvSpPr/>
          <p:nvPr/>
        </p:nvSpPr>
        <p:spPr>
          <a:xfrm>
            <a:off x="3212900" y="5842140"/>
            <a:ext cx="14429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Chi-Sheng Hung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2" name="矩形 5">
            <a:extLst>
              <a:ext uri="{FF2B5EF4-FFF2-40B4-BE49-F238E27FC236}">
                <a16:creationId xmlns:a16="http://schemas.microsoft.com/office/drawing/2014/main" id="{743E4ED4-D648-9145-9FAA-93D69515E5C4}"/>
              </a:ext>
            </a:extLst>
          </p:cNvPr>
          <p:cNvSpPr/>
          <p:nvPr/>
        </p:nvSpPr>
        <p:spPr>
          <a:xfrm>
            <a:off x="1919536" y="5842140"/>
            <a:ext cx="1204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Min-</a:t>
            </a:r>
            <a:r>
              <a:rPr kumimoji="1" lang="en-US" altLang="zh-TW" sz="1500" b="1" dirty="0" err="1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Yuh</a:t>
            </a:r>
            <a:r>
              <a:rPr kumimoji="1" lang="en-US" altLang="zh-TW" sz="1500" b="1" dirty="0">
                <a:solidFill>
                  <a:srgbClr val="1F497D"/>
                </a:solidFill>
                <a:latin typeface="Calibri"/>
                <a:ea typeface="Arial Unicode MS" pitchFamily="34" charset="-120"/>
                <a:cs typeface="Arial Unicode MS" pitchFamily="34" charset="-120"/>
              </a:rPr>
              <a:t> Day</a:t>
            </a:r>
            <a:endParaRPr kumimoji="1" lang="zh-TW" altLang="en-US" sz="1500" b="1" dirty="0">
              <a:solidFill>
                <a:srgbClr val="1F497D"/>
              </a:solidFill>
              <a:latin typeface="Calibri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43" name="矩形 3">
            <a:extLst>
              <a:ext uri="{FF2B5EF4-FFF2-40B4-BE49-F238E27FC236}">
                <a16:creationId xmlns:a16="http://schemas.microsoft.com/office/drawing/2014/main" id="{51E2AB3B-D05E-6E49-94B4-F3C0ECBA4E84}"/>
              </a:ext>
            </a:extLst>
          </p:cNvPr>
          <p:cNvSpPr/>
          <p:nvPr/>
        </p:nvSpPr>
        <p:spPr>
          <a:xfrm>
            <a:off x="4583832" y="5842140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Yi-Jun </a:t>
            </a:r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Xie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4" name="矩形 3">
            <a:extLst>
              <a:ext uri="{FF2B5EF4-FFF2-40B4-BE49-F238E27FC236}">
                <a16:creationId xmlns:a16="http://schemas.microsoft.com/office/drawing/2014/main" id="{1746E83F-66C6-9447-BAFB-3A052F84C36B}"/>
              </a:ext>
            </a:extLst>
          </p:cNvPr>
          <p:cNvSpPr/>
          <p:nvPr/>
        </p:nvSpPr>
        <p:spPr>
          <a:xfrm>
            <a:off x="6011741" y="5842140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Jhih</a:t>
            </a:r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-Yi Chen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5" name="矩形 3">
            <a:extLst>
              <a:ext uri="{FF2B5EF4-FFF2-40B4-BE49-F238E27FC236}">
                <a16:creationId xmlns:a16="http://schemas.microsoft.com/office/drawing/2014/main" id="{2FFD6F10-D89E-8647-B866-B079EA37825F}"/>
              </a:ext>
            </a:extLst>
          </p:cNvPr>
          <p:cNvSpPr/>
          <p:nvPr/>
        </p:nvSpPr>
        <p:spPr>
          <a:xfrm>
            <a:off x="7500239" y="5842140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Yu-Ling </a:t>
            </a:r>
            <a:r>
              <a:rPr lang="en-US" altLang="zh-TW" sz="1500" b="1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Kuo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6" name="矩形 3">
            <a:extLst>
              <a:ext uri="{FF2B5EF4-FFF2-40B4-BE49-F238E27FC236}">
                <a16:creationId xmlns:a16="http://schemas.microsoft.com/office/drawing/2014/main" id="{72972B2C-4C4E-544D-924C-4D9731569640}"/>
              </a:ext>
            </a:extLst>
          </p:cNvPr>
          <p:cNvSpPr/>
          <p:nvPr/>
        </p:nvSpPr>
        <p:spPr>
          <a:xfrm>
            <a:off x="8938343" y="5842140"/>
            <a:ext cx="13286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prstClr val="black"/>
                </a:solidFill>
                <a:latin typeface="Calibri"/>
                <a:ea typeface="Arial Unicode MS" panose="020B0604020202020204" pitchFamily="34" charset="-120"/>
                <a:cs typeface="Arial Unicode MS" panose="020B0604020202020204" pitchFamily="34" charset="-120"/>
              </a:rPr>
              <a:t>Jian-Ting Lin</a:t>
            </a:r>
            <a:endParaRPr kumimoji="1" lang="zh-TW" altLang="en-US" sz="1500" b="1" dirty="0">
              <a:solidFill>
                <a:prstClr val="black"/>
              </a:solidFill>
              <a:latin typeface="Calibri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90962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40088"/>
            <a:ext cx="963680" cy="436585"/>
          </a:xfrm>
          <a:prstGeom prst="rect">
            <a:avLst/>
          </a:prstGeom>
        </p:spPr>
      </p:pic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206" y="1"/>
            <a:ext cx="855298" cy="8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73271" y="1383774"/>
            <a:ext cx="8773368" cy="1545187"/>
          </a:xfrm>
        </p:spPr>
        <p:txBody>
          <a:bodyPr>
            <a:noAutofit/>
          </a:bodyPr>
          <a:lstStyle/>
          <a:p>
            <a:r>
              <a:rPr lang="en-US" altLang="zh-TW" sz="3400" dirty="0">
                <a:solidFill>
                  <a:srgbClr val="C00000"/>
                </a:solidFill>
              </a:rPr>
              <a:t>IMTKU</a:t>
            </a:r>
            <a:r>
              <a:rPr lang="en-US" altLang="zh-TW" sz="3400" dirty="0"/>
              <a:t> Multi-Turn Dialogue System Evaluation </a:t>
            </a:r>
            <a:br>
              <a:rPr lang="en-US" altLang="zh-TW" sz="3400" dirty="0"/>
            </a:br>
            <a:r>
              <a:rPr lang="en-US" altLang="zh-TW" sz="3400" dirty="0"/>
              <a:t>at the </a:t>
            </a:r>
            <a:r>
              <a:rPr lang="en-US" altLang="zh-TW" sz="3400" dirty="0">
                <a:solidFill>
                  <a:srgbClr val="C00000"/>
                </a:solidFill>
              </a:rPr>
              <a:t>NTCIR-15</a:t>
            </a:r>
            <a:r>
              <a:rPr lang="en-US" altLang="zh-TW" sz="3400" dirty="0"/>
              <a:t> DialEval-1 </a:t>
            </a:r>
            <a:br>
              <a:rPr lang="en-US" altLang="zh-TW" sz="3400" dirty="0"/>
            </a:br>
            <a:r>
              <a:rPr lang="en-US" altLang="zh-TW" sz="3400" dirty="0"/>
              <a:t>Dialogue Quality and Nugget Detection</a:t>
            </a:r>
          </a:p>
        </p:txBody>
      </p:sp>
      <p:pic>
        <p:nvPicPr>
          <p:cNvPr id="9" name="Picture 6" descr="C:\Users\myday\Downloads\TKU-title15c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01" y="312912"/>
            <a:ext cx="1756343" cy="4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1905628" y="3212977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 </a:t>
            </a:r>
            <a:r>
              <a:rPr lang="pl-PL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Zeals</a:t>
            </a:r>
            <a:r>
              <a:rPr lang="pl-PL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Co., Ltd. </a:t>
            </a:r>
            <a:r>
              <a:rPr lang="pl-PL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  <a:r>
              <a:rPr lang="pl-PL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 Japan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2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Tamkang University, Taiwan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Management,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National Taipei </a:t>
            </a:r>
            <a:r>
              <a:rPr lang="fr-FR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r-FR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字方塊 14"/>
          <p:cNvSpPr txBox="1">
            <a:spLocks noChangeArrowheads="1"/>
          </p:cNvSpPr>
          <p:nvPr/>
        </p:nvSpPr>
        <p:spPr bwMode="auto">
          <a:xfrm>
            <a:off x="7706376" y="-27384"/>
            <a:ext cx="21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0" lang="en-US" altLang="zh-TW" sz="18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University</a:t>
            </a:r>
            <a:endParaRPr kumimoji="0" lang="zh-TW" altLang="en-US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矩形 40"/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2020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23" name="副標題 2">
            <a:extLst>
              <a:ext uri="{FF2B5EF4-FFF2-40B4-BE49-F238E27FC236}">
                <a16:creationId xmlns:a16="http://schemas.microsoft.com/office/drawing/2014/main" id="{6191F7F8-EBA4-054E-931A-04B71C744497}"/>
              </a:ext>
            </a:extLst>
          </p:cNvPr>
          <p:cNvSpPr txBox="1">
            <a:spLocks/>
          </p:cNvSpPr>
          <p:nvPr/>
        </p:nvSpPr>
        <p:spPr>
          <a:xfrm>
            <a:off x="2877116" y="6528861"/>
            <a:ext cx="6318216" cy="284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NTCIR-15 Conference, December 8-11, 2020, Tokyo, Japan</a:t>
            </a:r>
          </a:p>
        </p:txBody>
      </p:sp>
      <p:sp>
        <p:nvSpPr>
          <p:cNvPr id="60" name="矩形 3">
            <a:extLst>
              <a:ext uri="{FF2B5EF4-FFF2-40B4-BE49-F238E27FC236}">
                <a16:creationId xmlns:a16="http://schemas.microsoft.com/office/drawing/2014/main" id="{F8A0CB16-00C2-8444-BCD5-03427B4CFA2D}"/>
              </a:ext>
            </a:extLst>
          </p:cNvPr>
          <p:cNvSpPr/>
          <p:nvPr/>
        </p:nvSpPr>
        <p:spPr>
          <a:xfrm>
            <a:off x="3824638" y="5991092"/>
            <a:ext cx="1124411" cy="21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Cheng-</a:t>
            </a:r>
            <a:r>
              <a:rPr lang="en-US" altLang="zh-TW" sz="800" b="1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Jhe</a:t>
            </a:r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Chiang</a:t>
            </a:r>
            <a:r>
              <a:rPr lang="en-US" altLang="zh-TW" sz="8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8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61" name="圖片 1">
            <a:extLst>
              <a:ext uri="{FF2B5EF4-FFF2-40B4-BE49-F238E27FC236}">
                <a16:creationId xmlns:a16="http://schemas.microsoft.com/office/drawing/2014/main" id="{5DDCAE5D-6B90-A14A-9E59-E5C58EE159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5499" y="4518993"/>
            <a:ext cx="1071900" cy="1460674"/>
          </a:xfrm>
          <a:prstGeom prst="rect">
            <a:avLst/>
          </a:prstGeom>
        </p:spPr>
      </p:pic>
      <p:sp>
        <p:nvSpPr>
          <p:cNvPr id="58" name="矩形 3">
            <a:extLst>
              <a:ext uri="{FF2B5EF4-FFF2-40B4-BE49-F238E27FC236}">
                <a16:creationId xmlns:a16="http://schemas.microsoft.com/office/drawing/2014/main" id="{362D9D09-E2D0-8643-93B3-31E8832734FD}"/>
              </a:ext>
            </a:extLst>
          </p:cNvPr>
          <p:cNvSpPr/>
          <p:nvPr/>
        </p:nvSpPr>
        <p:spPr>
          <a:xfrm>
            <a:off x="7106034" y="5991092"/>
            <a:ext cx="12715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Cheng-Han Chiu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9" name="圖片 2">
            <a:extLst>
              <a:ext uri="{FF2B5EF4-FFF2-40B4-BE49-F238E27FC236}">
                <a16:creationId xmlns:a16="http://schemas.microsoft.com/office/drawing/2014/main" id="{72C2369D-39EE-754E-ABA6-A154146428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6054" y="4518994"/>
            <a:ext cx="1137694" cy="1460677"/>
          </a:xfrm>
          <a:prstGeom prst="rect">
            <a:avLst/>
          </a:prstGeom>
        </p:spPr>
      </p:pic>
      <p:sp>
        <p:nvSpPr>
          <p:cNvPr id="56" name="矩形 3">
            <a:extLst>
              <a:ext uri="{FF2B5EF4-FFF2-40B4-BE49-F238E27FC236}">
                <a16:creationId xmlns:a16="http://schemas.microsoft.com/office/drawing/2014/main" id="{09FD9F3D-9CB3-FF4C-B697-E52991F68310}"/>
              </a:ext>
            </a:extLst>
          </p:cNvPr>
          <p:cNvSpPr/>
          <p:nvPr/>
        </p:nvSpPr>
        <p:spPr>
          <a:xfrm>
            <a:off x="5988462" y="5991092"/>
            <a:ext cx="12467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Yu-Chen Huang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7" name="圖片 25">
            <a:extLst>
              <a:ext uri="{FF2B5EF4-FFF2-40B4-BE49-F238E27FC236}">
                <a16:creationId xmlns:a16="http://schemas.microsoft.com/office/drawing/2014/main" id="{B594B9D9-F33C-8C43-836A-6A8BDC75FD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093" y="4518994"/>
            <a:ext cx="1103101" cy="1460676"/>
          </a:xfrm>
          <a:prstGeom prst="rect">
            <a:avLst/>
          </a:prstGeom>
        </p:spPr>
      </p:pic>
      <p:sp>
        <p:nvSpPr>
          <p:cNvPr id="54" name="矩形 3">
            <a:extLst>
              <a:ext uri="{FF2B5EF4-FFF2-40B4-BE49-F238E27FC236}">
                <a16:creationId xmlns:a16="http://schemas.microsoft.com/office/drawing/2014/main" id="{D202E2A6-1B02-EE48-92B4-AF3189BB3294}"/>
              </a:ext>
            </a:extLst>
          </p:cNvPr>
          <p:cNvSpPr/>
          <p:nvPr/>
        </p:nvSpPr>
        <p:spPr>
          <a:xfrm>
            <a:off x="2744047" y="5991092"/>
            <a:ext cx="10902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Zhao-Xian Gu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5" name="圖片 26">
            <a:extLst>
              <a:ext uri="{FF2B5EF4-FFF2-40B4-BE49-F238E27FC236}">
                <a16:creationId xmlns:a16="http://schemas.microsoft.com/office/drawing/2014/main" id="{A79A7553-D3B2-FB48-8FE1-59802A4BC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4354" y="4518993"/>
            <a:ext cx="1090285" cy="1460673"/>
          </a:xfrm>
          <a:prstGeom prst="rect">
            <a:avLst/>
          </a:prstGeom>
        </p:spPr>
      </p:pic>
      <p:sp>
        <p:nvSpPr>
          <p:cNvPr id="51" name="矩形 3">
            <a:extLst>
              <a:ext uri="{FF2B5EF4-FFF2-40B4-BE49-F238E27FC236}">
                <a16:creationId xmlns:a16="http://schemas.microsoft.com/office/drawing/2014/main" id="{C557CCED-FFFA-8E4D-A21E-5B7C32D6EFCE}"/>
              </a:ext>
            </a:extLst>
          </p:cNvPr>
          <p:cNvSpPr/>
          <p:nvPr/>
        </p:nvSpPr>
        <p:spPr>
          <a:xfrm>
            <a:off x="4938260" y="5991092"/>
            <a:ext cx="11229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Yueh-Chia Wu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3" name="圖片 27">
            <a:extLst>
              <a:ext uri="{FF2B5EF4-FFF2-40B4-BE49-F238E27FC236}">
                <a16:creationId xmlns:a16="http://schemas.microsoft.com/office/drawing/2014/main" id="{294EA440-95DE-4649-92BE-84AFB14D48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61" y="4518993"/>
            <a:ext cx="1122971" cy="1460675"/>
          </a:xfrm>
          <a:prstGeom prst="rect">
            <a:avLst/>
          </a:prstGeom>
        </p:spPr>
      </p:pic>
      <p:sp>
        <p:nvSpPr>
          <p:cNvPr id="49" name="矩形 3">
            <a:extLst>
              <a:ext uri="{FF2B5EF4-FFF2-40B4-BE49-F238E27FC236}">
                <a16:creationId xmlns:a16="http://schemas.microsoft.com/office/drawing/2014/main" id="{5C091A77-2EE3-FC4A-83FE-161931BAD9DA}"/>
              </a:ext>
            </a:extLst>
          </p:cNvPr>
          <p:cNvSpPr/>
          <p:nvPr/>
        </p:nvSpPr>
        <p:spPr>
          <a:xfrm>
            <a:off x="1559496" y="5991091"/>
            <a:ext cx="12203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Mike Tian-Jian</a:t>
            </a:r>
            <a:r>
              <a:rPr lang="zh-TW" altLang="en-US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Jiang</a:t>
            </a:r>
            <a:r>
              <a:rPr lang="en-US" altLang="zh-TW" sz="8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endParaRPr lang="en-US" altLang="zh-TW" sz="8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0" name="圖片 18">
            <a:extLst>
              <a:ext uri="{FF2B5EF4-FFF2-40B4-BE49-F238E27FC236}">
                <a16:creationId xmlns:a16="http://schemas.microsoft.com/office/drawing/2014/main" id="{47394952-7DE1-3349-8C85-B81579F242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248" y="4518993"/>
            <a:ext cx="1108245" cy="1460672"/>
          </a:xfrm>
          <a:prstGeom prst="rect">
            <a:avLst/>
          </a:prstGeom>
        </p:spPr>
      </p:pic>
      <p:sp>
        <p:nvSpPr>
          <p:cNvPr id="47" name="矩形 5">
            <a:extLst>
              <a:ext uri="{FF2B5EF4-FFF2-40B4-BE49-F238E27FC236}">
                <a16:creationId xmlns:a16="http://schemas.microsoft.com/office/drawing/2014/main" id="{4C5C7389-0005-4E49-87D3-03149E7AF069}"/>
              </a:ext>
            </a:extLst>
          </p:cNvPr>
          <p:cNvSpPr/>
          <p:nvPr/>
        </p:nvSpPr>
        <p:spPr>
          <a:xfrm>
            <a:off x="9546663" y="5991092"/>
            <a:ext cx="100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0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Min-</a:t>
            </a:r>
            <a:r>
              <a:rPr kumimoji="1" lang="en-US" altLang="zh-TW" sz="1000" b="1" dirty="0" err="1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Yuh</a:t>
            </a:r>
            <a:r>
              <a:rPr kumimoji="1" lang="en-US" altLang="zh-TW" sz="1000" b="1" dirty="0">
                <a:solidFill>
                  <a:srgbClr val="1F497D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0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Day</a:t>
            </a:r>
            <a:r>
              <a:rPr lang="en-US" altLang="zh-TW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圖片 28">
            <a:extLst>
              <a:ext uri="{FF2B5EF4-FFF2-40B4-BE49-F238E27FC236}">
                <a16:creationId xmlns:a16="http://schemas.microsoft.com/office/drawing/2014/main" id="{191E9087-06FD-C241-854D-7BA22AA48E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370" y="4518993"/>
            <a:ext cx="1121194" cy="1460678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B5C8040D-A492-AF46-A94E-15A172C98973}"/>
              </a:ext>
            </a:extLst>
          </p:cNvPr>
          <p:cNvSpPr/>
          <p:nvPr/>
        </p:nvSpPr>
        <p:spPr>
          <a:xfrm>
            <a:off x="8304283" y="5991092"/>
            <a:ext cx="1225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Sheng-Ru Shaw</a:t>
            </a:r>
            <a:r>
              <a:rPr lang="en-US" altLang="zh-TW" sz="1000" b="1" baseline="30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endParaRPr lang="en-US" altLang="zh-TW" sz="1000" b="1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圖片 31">
            <a:extLst>
              <a:ext uri="{FF2B5EF4-FFF2-40B4-BE49-F238E27FC236}">
                <a16:creationId xmlns:a16="http://schemas.microsoft.com/office/drawing/2014/main" id="{3805CA0E-6DB6-7D41-84F2-88D994669D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00" b="-1"/>
          <a:stretch/>
        </p:blipFill>
        <p:spPr>
          <a:xfrm>
            <a:off x="8364609" y="4518993"/>
            <a:ext cx="1104898" cy="14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80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585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D58F-4D50-2C47-AA2F-97FEEFE82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52226"/>
          </a:xfrm>
        </p:spPr>
        <p:txBody>
          <a:bodyPr/>
          <a:lstStyle/>
          <a:p>
            <a:r>
              <a:rPr lang="en-US" sz="3000" dirty="0">
                <a:solidFill>
                  <a:schemeClr val="accent1"/>
                </a:solidFill>
              </a:rPr>
              <a:t>NTCIR-15 Dialogue Evaluation (DialEval-1) Task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Dialogue Quality (DQ) and Nugget Detection (ND)</a:t>
            </a:r>
            <a:br>
              <a:rPr lang="en-US" sz="2400" dirty="0"/>
            </a:br>
            <a:r>
              <a:rPr lang="en-US" sz="2400" dirty="0"/>
              <a:t>Chinese Dialogue Quality (S-score) Results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(Zeng et al.,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CBE6F-6344-114F-BA0D-F41F3627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CBA95-F16B-1B45-BE65-EDBE4CCC7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466" y="1484784"/>
            <a:ext cx="7326935" cy="48916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909665-2EF9-7140-A89C-790BAD82AABB}"/>
              </a:ext>
            </a:extLst>
          </p:cNvPr>
          <p:cNvSpPr/>
          <p:nvPr/>
        </p:nvSpPr>
        <p:spPr>
          <a:xfrm>
            <a:off x="1740024" y="6485274"/>
            <a:ext cx="8460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Zhaohao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Sosuke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Kato, Tetsuya Sakai,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Inho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 (2020), “Overview of the NTCIR-15 Dialogue Evaluation (DialEval-1) Task”, Proceedings of NTCIR-15, 2020</a:t>
            </a:r>
          </a:p>
        </p:txBody>
      </p:sp>
      <p:sp>
        <p:nvSpPr>
          <p:cNvPr id="8" name="矩形 40">
            <a:extLst>
              <a:ext uri="{FF2B5EF4-FFF2-40B4-BE49-F238E27FC236}">
                <a16:creationId xmlns:a16="http://schemas.microsoft.com/office/drawing/2014/main" id="{50C3165A-1821-1A4E-9DE2-CDE8639113B3}"/>
              </a:ext>
            </a:extLst>
          </p:cNvPr>
          <p:cNvSpPr/>
          <p:nvPr/>
        </p:nvSpPr>
        <p:spPr>
          <a:xfrm>
            <a:off x="1487489" y="44624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C00000"/>
                </a:solidFill>
              </a:rPr>
              <a:t>2020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圓角矩形 134">
            <a:extLst>
              <a:ext uri="{FF2B5EF4-FFF2-40B4-BE49-F238E27FC236}">
                <a16:creationId xmlns:a16="http://schemas.microsoft.com/office/drawing/2014/main" id="{836E3C5B-5F1B-8348-BD79-55267DF7B8BA}"/>
              </a:ext>
            </a:extLst>
          </p:cNvPr>
          <p:cNvSpPr/>
          <p:nvPr/>
        </p:nvSpPr>
        <p:spPr>
          <a:xfrm>
            <a:off x="2351585" y="2036012"/>
            <a:ext cx="3694353" cy="1008113"/>
          </a:xfrm>
          <a:prstGeom prst="roundRect">
            <a:avLst>
              <a:gd name="adj" fmla="val 5561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圓角矩形 134">
            <a:extLst>
              <a:ext uri="{FF2B5EF4-FFF2-40B4-BE49-F238E27FC236}">
                <a16:creationId xmlns:a16="http://schemas.microsoft.com/office/drawing/2014/main" id="{F45F97CA-38F4-0E41-B4DC-CDAB2A32041F}"/>
              </a:ext>
            </a:extLst>
          </p:cNvPr>
          <p:cNvSpPr/>
          <p:nvPr/>
        </p:nvSpPr>
        <p:spPr>
          <a:xfrm>
            <a:off x="6261963" y="2036012"/>
            <a:ext cx="3447443" cy="1008113"/>
          </a:xfrm>
          <a:prstGeom prst="roundRect">
            <a:avLst>
              <a:gd name="adj" fmla="val 5561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762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D45F7-2593-484C-9BF5-6F5E4FB7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FF5393-30F9-F74D-8F8D-536B8DCA9E41}"/>
              </a:ext>
            </a:extLst>
          </p:cNvPr>
          <p:cNvSpPr/>
          <p:nvPr/>
        </p:nvSpPr>
        <p:spPr>
          <a:xfrm>
            <a:off x="6836608" y="1179106"/>
            <a:ext cx="3291840" cy="369005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70178A-29E0-1A42-B7CA-D7306238F417}"/>
              </a:ext>
            </a:extLst>
          </p:cNvPr>
          <p:cNvSpPr/>
          <p:nvPr/>
        </p:nvSpPr>
        <p:spPr>
          <a:xfrm>
            <a:off x="1900584" y="1179107"/>
            <a:ext cx="3291840" cy="510261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49209-CDD5-754C-A1FE-D61596676E0B}"/>
              </a:ext>
            </a:extLst>
          </p:cNvPr>
          <p:cNvSpPr txBox="1"/>
          <p:nvPr/>
        </p:nvSpPr>
        <p:spPr>
          <a:xfrm>
            <a:off x="2215306" y="293748"/>
            <a:ext cx="2662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Transformer-based </a:t>
            </a:r>
            <a:br>
              <a:rPr lang="en-US" sz="2400" b="1" dirty="0"/>
            </a:br>
            <a:r>
              <a:rPr lang="en-US" sz="2400" b="1" dirty="0"/>
              <a:t>Models Selection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9DBF75A-1C37-3448-9341-511E9AACFB18}"/>
              </a:ext>
            </a:extLst>
          </p:cNvPr>
          <p:cNvSpPr/>
          <p:nvPr/>
        </p:nvSpPr>
        <p:spPr>
          <a:xfrm>
            <a:off x="2174904" y="185247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CA7E3E4-09A6-1B47-99E7-CC713A8B163A}"/>
              </a:ext>
            </a:extLst>
          </p:cNvPr>
          <p:cNvSpPr/>
          <p:nvPr/>
        </p:nvSpPr>
        <p:spPr>
          <a:xfrm>
            <a:off x="2174904" y="313763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716457-177B-4141-9E83-37DA8BC3DBE1}"/>
              </a:ext>
            </a:extLst>
          </p:cNvPr>
          <p:cNvSpPr/>
          <p:nvPr/>
        </p:nvSpPr>
        <p:spPr>
          <a:xfrm>
            <a:off x="2174904" y="4422793"/>
            <a:ext cx="2743200" cy="868680"/>
          </a:xfrm>
          <a:prstGeom prst="roundRect">
            <a:avLst>
              <a:gd name="adj" fmla="val 1521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XLM-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BB632-43EF-F942-B47F-4E589DF865B8}"/>
              </a:ext>
            </a:extLst>
          </p:cNvPr>
          <p:cNvSpPr txBox="1"/>
          <p:nvPr/>
        </p:nvSpPr>
        <p:spPr>
          <a:xfrm>
            <a:off x="2323926" y="5755892"/>
            <a:ext cx="24451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/>
              <a:t>Pre-trained Models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472161-CEA8-C048-BDC1-5F0B43F77DFF}"/>
              </a:ext>
            </a:extLst>
          </p:cNvPr>
          <p:cNvSpPr/>
          <p:nvPr/>
        </p:nvSpPr>
        <p:spPr>
          <a:xfrm>
            <a:off x="6831404" y="5437764"/>
            <a:ext cx="3291840" cy="871557"/>
          </a:xfrm>
          <a:prstGeom prst="roundRect">
            <a:avLst>
              <a:gd name="adj" fmla="val 19296"/>
            </a:avLst>
          </a:prstGeom>
          <a:solidFill>
            <a:srgbClr val="FFC000">
              <a:alpha val="75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Tokenization Tricks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3790D1-ECB7-6F49-A0A7-7D47E962AD8B}"/>
              </a:ext>
            </a:extLst>
          </p:cNvPr>
          <p:cNvSpPr/>
          <p:nvPr/>
        </p:nvSpPr>
        <p:spPr>
          <a:xfrm>
            <a:off x="6831404" y="1656195"/>
            <a:ext cx="3291840" cy="3690054"/>
          </a:xfrm>
          <a:prstGeom prst="roundRect">
            <a:avLst>
              <a:gd name="adj" fmla="val 87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C528DB-2E8E-4348-B7ED-D071A85EF25F}"/>
              </a:ext>
            </a:extLst>
          </p:cNvPr>
          <p:cNvSpPr/>
          <p:nvPr/>
        </p:nvSpPr>
        <p:spPr>
          <a:xfrm>
            <a:off x="7105724" y="2294441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Discriminative Fine-tuning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514D6A-8245-F743-B233-B19325595ED9}"/>
              </a:ext>
            </a:extLst>
          </p:cNvPr>
          <p:cNvSpPr/>
          <p:nvPr/>
        </p:nvSpPr>
        <p:spPr>
          <a:xfrm>
            <a:off x="7105724" y="3310676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One-cycle Policy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A5A990-E990-334B-BC37-D65F014FCC20}"/>
              </a:ext>
            </a:extLst>
          </p:cNvPr>
          <p:cNvSpPr txBox="1"/>
          <p:nvPr/>
        </p:nvSpPr>
        <p:spPr>
          <a:xfrm>
            <a:off x="6910708" y="476673"/>
            <a:ext cx="313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Fine-tuning Techniques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07424-C50A-414B-8A3F-C9A532534E8E}"/>
              </a:ext>
            </a:extLst>
          </p:cNvPr>
          <p:cNvSpPr/>
          <p:nvPr/>
        </p:nvSpPr>
        <p:spPr>
          <a:xfrm>
            <a:off x="7105724" y="4326910"/>
            <a:ext cx="2743200" cy="871557"/>
          </a:xfrm>
          <a:prstGeom prst="roundRect">
            <a:avLst>
              <a:gd name="adj" fmla="val 15211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5E3560-308E-8146-8A75-3FE9A4A246C5}"/>
              </a:ext>
            </a:extLst>
          </p:cNvPr>
          <p:cNvSpPr txBox="1"/>
          <p:nvPr/>
        </p:nvSpPr>
        <p:spPr>
          <a:xfrm>
            <a:off x="5368147" y="2699683"/>
            <a:ext cx="1287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Transfer </a:t>
            </a:r>
            <a:br>
              <a:rPr lang="en-US" sz="2400" b="1" dirty="0"/>
            </a:br>
            <a:r>
              <a:rPr lang="en-US" sz="2400" b="1" dirty="0"/>
              <a:t>Learning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A07228-67D8-1A4B-A643-06E45275B1F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192424" y="3730414"/>
            <a:ext cx="16389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3625BF3-25C5-C345-82F9-84C2D00807BB}"/>
              </a:ext>
            </a:extLst>
          </p:cNvPr>
          <p:cNvSpPr txBox="1"/>
          <p:nvPr/>
        </p:nvSpPr>
        <p:spPr>
          <a:xfrm>
            <a:off x="7066504" y="1759294"/>
            <a:ext cx="1443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DialEval-1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9168F-7098-254F-9AD2-00F6659342B2}"/>
              </a:ext>
            </a:extLst>
          </p:cNvPr>
          <p:cNvSpPr txBox="1"/>
          <p:nvPr/>
        </p:nvSpPr>
        <p:spPr>
          <a:xfrm>
            <a:off x="7045056" y="1196753"/>
            <a:ext cx="1433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FinNum-2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19091F-B3C5-C141-893A-4A3F98FC713D}"/>
              </a:ext>
            </a:extLst>
          </p:cNvPr>
          <p:cNvSpPr/>
          <p:nvPr/>
        </p:nvSpPr>
        <p:spPr>
          <a:xfrm>
            <a:off x="2331765" y="6372081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Source: Jiang, Mike Tian-Jian, Shih-Hung Wu, Yi-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Chen, Zhao-Xian Gu, Cheng-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Jhe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Chiang, Yueh-Chia Wu, Yu-Chen Huang, Cheng-Han Chiu, Sheng-Ru Shaw, and Min-</a:t>
            </a:r>
            <a:r>
              <a:rPr lang="en-US" altLang="zh-TW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</a:rPr>
              <a:t> Day (2020). "Fine-tuning techniques and data augmentation on transformer-based models for conversational texts and noisy user-generated content." In 2020 IEEE/ACM International Conference on Advances in Social Networks Analysis and Mining (ASONAM), pp. 919-925. IEEE, 2020.</a:t>
            </a:r>
          </a:p>
        </p:txBody>
      </p:sp>
    </p:spTree>
    <p:extLst>
      <p:ext uri="{BB962C8B-B14F-4D97-AF65-F5344CB8AC3E}">
        <p14:creationId xmlns:p14="http://schemas.microsoft.com/office/powerpoint/2010/main" val="21203101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C00000"/>
                </a:solidFill>
              </a:rPr>
              <a:t>Dialogue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6050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188641"/>
            <a:ext cx="8435280" cy="6245225"/>
          </a:xfrm>
        </p:spPr>
        <p:txBody>
          <a:bodyPr/>
          <a:lstStyle/>
          <a:p>
            <a:r>
              <a:rPr lang="en-US" altLang="zh-TW" sz="13000" dirty="0">
                <a:solidFill>
                  <a:srgbClr val="C00000"/>
                </a:solidFill>
              </a:rPr>
              <a:t>Chatbot</a:t>
            </a:r>
            <a:br>
              <a:rPr lang="en-US" altLang="zh-TW" sz="9600" dirty="0">
                <a:solidFill>
                  <a:srgbClr val="C00000"/>
                </a:solidFill>
              </a:rPr>
            </a:br>
            <a:r>
              <a:rPr lang="en-US" altLang="zh-TW" sz="8800" dirty="0">
                <a:solidFill>
                  <a:srgbClr val="C00000"/>
                </a:solidFill>
              </a:rPr>
              <a:t>Dialogue System</a:t>
            </a:r>
            <a:br>
              <a:rPr lang="en-US" altLang="zh-TW" sz="8800" dirty="0">
                <a:solidFill>
                  <a:srgbClr val="C00000"/>
                </a:solidFill>
              </a:rPr>
            </a:br>
            <a:r>
              <a:rPr lang="en-US" altLang="zh-TW" sz="8800" dirty="0">
                <a:solidFill>
                  <a:srgbClr val="C00000"/>
                </a:solidFill>
              </a:rPr>
              <a:t>Intelligent Agent</a:t>
            </a:r>
            <a:endParaRPr lang="zh-TW" altLang="en-US" sz="88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31632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DA34F9-F4B4-B849-8016-E5B10C3B4B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753" y="883092"/>
            <a:ext cx="8651875" cy="5715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4412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Dialogue Subtasks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8AFDB5-2F8B-124D-BE3E-2D8B4FC8B615}"/>
              </a:ext>
            </a:extLst>
          </p:cNvPr>
          <p:cNvSpPr/>
          <p:nvPr/>
        </p:nvSpPr>
        <p:spPr>
          <a:xfrm>
            <a:off x="1775520" y="1628800"/>
            <a:ext cx="1584176" cy="1157626"/>
          </a:xfrm>
          <a:prstGeom prst="roundRect">
            <a:avLst>
              <a:gd name="adj" fmla="val 839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Dialogue Generation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F50FA-9E1A-D743-8D56-22E89116C846}"/>
              </a:ext>
            </a:extLst>
          </p:cNvPr>
          <p:cNvSpPr/>
          <p:nvPr/>
        </p:nvSpPr>
        <p:spPr>
          <a:xfrm>
            <a:off x="5310485" y="1628800"/>
            <a:ext cx="1584176" cy="1157626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Task-Oriented </a:t>
            </a:r>
            <a:r>
              <a:rPr lang="en-US" sz="2000" b="1" dirty="0">
                <a:solidFill>
                  <a:srgbClr val="C00000"/>
                </a:solidFill>
              </a:rPr>
              <a:t>Dialogue Systems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2070956" y="6598237"/>
            <a:ext cx="80032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https://paperswithcode.com/area/natural-language-processing/dialogue</a:t>
            </a:r>
            <a:endParaRPr lang="en-US" sz="10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23E72C8-C4FF-C343-B281-F4D8A30E6BA8}"/>
              </a:ext>
            </a:extLst>
          </p:cNvPr>
          <p:cNvSpPr/>
          <p:nvPr/>
        </p:nvSpPr>
        <p:spPr>
          <a:xfrm>
            <a:off x="7032104" y="4293096"/>
            <a:ext cx="1584176" cy="1157626"/>
          </a:xfrm>
          <a:prstGeom prst="roundRect">
            <a:avLst>
              <a:gd name="adj" fmla="val 839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Short-Text Conversation</a:t>
            </a:r>
          </a:p>
        </p:txBody>
      </p:sp>
    </p:spTree>
    <p:extLst>
      <p:ext uri="{BB962C8B-B14F-4D97-AF65-F5344CB8AC3E}">
        <p14:creationId xmlns:p14="http://schemas.microsoft.com/office/powerpoint/2010/main" val="32397022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C9CF6-16A7-A542-A95C-CE135101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9762"/>
            <a:ext cx="9144000" cy="11569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Conversational Commerce: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eBay AI Chatbots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0EE13-11AE-714A-98ED-C89898A9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55073-F811-3A43-94BD-1984DC79C1B3}"/>
              </a:ext>
            </a:extLst>
          </p:cNvPr>
          <p:cNvSpPr/>
          <p:nvPr/>
        </p:nvSpPr>
        <p:spPr>
          <a:xfrm>
            <a:off x="2135560" y="6597353"/>
            <a:ext cx="79208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www.forbes.com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/sites/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rachelarthur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/2017/07/19/conversational-commerce-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ebay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-chatbot/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BB500F-8E57-BD4C-93B6-9004B0E630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49" y="1340768"/>
            <a:ext cx="295798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042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E39C-201D-8848-9670-563249DD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Hotel Chatbot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B4573-F9D3-4A43-9A12-826D2609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8DE61-DE21-654B-B2D2-D9C28D93B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5" y="836712"/>
            <a:ext cx="7708629" cy="5793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6D311F-E89A-DA4C-94C0-40D91A7F6C73}"/>
              </a:ext>
            </a:extLst>
          </p:cNvPr>
          <p:cNvSpPr/>
          <p:nvPr/>
        </p:nvSpPr>
        <p:spPr>
          <a:xfrm>
            <a:off x="2783632" y="6629826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sdtimes.com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/amazon/guest-view-capitalize-amazon-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lex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-available-general-public/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5AEE2DC-D77D-6149-937F-6A8921CF6CA5}"/>
              </a:ext>
            </a:extLst>
          </p:cNvPr>
          <p:cNvSpPr/>
          <p:nvPr/>
        </p:nvSpPr>
        <p:spPr>
          <a:xfrm>
            <a:off x="8859752" y="836710"/>
            <a:ext cx="1699374" cy="706388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Intent Detection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C21EF67-AE6F-2043-AB41-21849B6C97C0}"/>
              </a:ext>
            </a:extLst>
          </p:cNvPr>
          <p:cNvSpPr/>
          <p:nvPr/>
        </p:nvSpPr>
        <p:spPr>
          <a:xfrm>
            <a:off x="8859752" y="2780928"/>
            <a:ext cx="1699374" cy="706388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Slot Filling</a:t>
            </a:r>
          </a:p>
        </p:txBody>
      </p:sp>
    </p:spTree>
    <p:extLst>
      <p:ext uri="{BB962C8B-B14F-4D97-AF65-F5344CB8AC3E}">
        <p14:creationId xmlns:p14="http://schemas.microsoft.com/office/powerpoint/2010/main" val="6032884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544" y="1171950"/>
            <a:ext cx="8280920" cy="53278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87" y="56101"/>
            <a:ext cx="10662834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Intent Detection (ID;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32613507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6"/>
          <a:stretch/>
        </p:blipFill>
        <p:spPr>
          <a:xfrm>
            <a:off x="2140215" y="1377301"/>
            <a:ext cx="7992888" cy="51425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-27384"/>
            <a:ext cx="8674308" cy="12777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Slot Filling (SF)</a:t>
            </a:r>
          </a:p>
        </p:txBody>
      </p:sp>
    </p:spTree>
    <p:extLst>
      <p:ext uri="{BB962C8B-B14F-4D97-AF65-F5344CB8AC3E}">
        <p14:creationId xmlns:p14="http://schemas.microsoft.com/office/powerpoint/2010/main" val="20805831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Dialogue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889085"/>
            <a:ext cx="8763322" cy="4030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03512" y="6457890"/>
            <a:ext cx="8507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Serban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I. V., Lowe, R.,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Charlin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L., &amp;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Pineau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J. (2015). A survey of available corpora for building data-driven dialogue systems. </a:t>
            </a: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 preprint arXiv:1512.05742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763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Vision Language Encoders: </a:t>
            </a:r>
            <a:r>
              <a:rPr lang="en-US" sz="4000" dirty="0"/>
              <a:t>Concatenated Encoders and Cross-aligned Encoders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7F318-8950-671D-5002-5D6ADDF95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3" y="1649896"/>
            <a:ext cx="11791785" cy="48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310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7B40C-58F5-5043-9E97-865C01AE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490265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Overall Architecture of 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Intelligent Chatbot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F0614-4769-D64B-AD04-988BE64F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280C6-64A8-2B41-ABDD-F72EC7B2C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9" y="1628800"/>
            <a:ext cx="8683191" cy="47525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A962BD-E1AD-5F46-8452-F862279B1FCC}"/>
              </a:ext>
            </a:extLst>
          </p:cNvPr>
          <p:cNvSpPr/>
          <p:nvPr/>
        </p:nvSpPr>
        <p:spPr>
          <a:xfrm>
            <a:off x="2197224" y="6546830"/>
            <a:ext cx="8003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Borah,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Bhriguraj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Dhrubajyoti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Pathak,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Priyankoo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Sarmah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Bidisha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Sukumar Nandi. "Survey of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Textbased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Chatbot in Perspective of Recent Technologies." In International Conference on Computational Intelligence, Communications, and Business Analytics, pp. 84-96. Springer, Singapore, 2018.</a:t>
            </a:r>
          </a:p>
        </p:txBody>
      </p:sp>
    </p:spTree>
    <p:extLst>
      <p:ext uri="{BB962C8B-B14F-4D97-AF65-F5344CB8AC3E}">
        <p14:creationId xmlns:p14="http://schemas.microsoft.com/office/powerpoint/2010/main" val="12214890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03446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Chatbot</a:t>
            </a:r>
            <a:r>
              <a:rPr lang="en-US" dirty="0">
                <a:solidFill>
                  <a:schemeClr val="accent1"/>
                </a:solidFill>
              </a:rPr>
              <a:t> Conversation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03630" y="6606843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chatbotslife.com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/ultimate-guide-to-leveraging-nlp-machine-learning-for-you-chatbot-531ff2dd870c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9" y="905930"/>
            <a:ext cx="6099457" cy="570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0147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Chatbots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Bot Maturity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075" y="1786828"/>
            <a:ext cx="9144000" cy="487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638768"/>
            <a:ext cx="72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www.capgemini.com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/2017/04/how-can-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chatbots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-meet-expectations-introducing-the-bot-maturity/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114997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Customers want to have simpler means to interact with businesses and </a:t>
            </a:r>
            <a:br>
              <a:rPr lang="en-US" sz="24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4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get faster response to a question or complaint.</a:t>
            </a:r>
          </a:p>
        </p:txBody>
      </p:sp>
    </p:spTree>
    <p:extLst>
      <p:ext uri="{BB962C8B-B14F-4D97-AF65-F5344CB8AC3E}">
        <p14:creationId xmlns:p14="http://schemas.microsoft.com/office/powerpoint/2010/main" val="4412769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Task-Oriented Dialogue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4390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2070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E7C59-ACAD-A944-9B8A-5582495384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756" y="1844825"/>
            <a:ext cx="8964488" cy="443975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21BE882-EDFF-034C-88F2-1F64F065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224136"/>
          </a:xfrm>
        </p:spPr>
        <p:txBody>
          <a:bodyPr/>
          <a:lstStyle/>
          <a:p>
            <a:r>
              <a:rPr lang="en-US" sz="4600" dirty="0">
                <a:solidFill>
                  <a:schemeClr val="accent1"/>
                </a:solidFill>
              </a:rPr>
              <a:t>Task-Oriented Dialogue System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Deriu</a:t>
            </a:r>
            <a:r>
              <a:rPr lang="en-US" sz="2400" dirty="0">
                <a:solidFill>
                  <a:schemeClr val="accent1"/>
                </a:solidFill>
              </a:rPr>
              <a:t> et al., 2021)</a:t>
            </a:r>
          </a:p>
        </p:txBody>
      </p:sp>
    </p:spTree>
    <p:extLst>
      <p:ext uri="{BB962C8B-B14F-4D97-AF65-F5344CB8AC3E}">
        <p14:creationId xmlns:p14="http://schemas.microsoft.com/office/powerpoint/2010/main" val="318526133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2070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Zhang, Zheng, Ryuichi Takanobu, Qi Zhu,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Minlie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Huang,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Xiaoyan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Zhu (2020).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"Recent advances and challenges in task-oriented dialog systems." Science China Technological Sciences (2020): 1-17.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1BE882-EDFF-034C-88F2-1F64F065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Task-Oriented Dialogue Systems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(Zhang et al., 2020)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DD07B-C5AC-0748-B682-0BAEC8ACE9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713" y="1052737"/>
            <a:ext cx="5472608" cy="54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442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Dialog State Tracker (DST)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2070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AB5DA-8A7E-A340-A9E4-C9EE20FFED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478" y="783532"/>
            <a:ext cx="8550188" cy="56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6924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596" y="188640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Dialogue Acts 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(Young et al., 2010)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2070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2B28B-43F0-3349-B558-96269BD839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477" y="1628801"/>
            <a:ext cx="8729046" cy="45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187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Sample Dialogue 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128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2070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244785-E262-EC4C-A764-D64FF076C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1124744"/>
            <a:ext cx="896448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8367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03A4-8FAC-5844-BD59-1F4EEBDE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7000" dirty="0">
                <a:solidFill>
                  <a:schemeClr val="accent1"/>
                </a:solidFill>
              </a:rPr>
              <a:t>Dialogue </a:t>
            </a:r>
            <a:br>
              <a:rPr lang="en-US" sz="7000" dirty="0">
                <a:solidFill>
                  <a:schemeClr val="accent1"/>
                </a:solidFill>
              </a:rPr>
            </a:br>
            <a:r>
              <a:rPr lang="en-US" sz="7000" dirty="0">
                <a:solidFill>
                  <a:schemeClr val="accent1"/>
                </a:solidFill>
              </a:rPr>
              <a:t>on</a:t>
            </a:r>
            <a:br>
              <a:rPr lang="en-US" sz="7000" dirty="0">
                <a:solidFill>
                  <a:schemeClr val="accent1"/>
                </a:solidFill>
              </a:rPr>
            </a:br>
            <a:r>
              <a:rPr lang="en-US" sz="7000" dirty="0">
                <a:solidFill>
                  <a:schemeClr val="accent1"/>
                </a:solidFill>
              </a:rPr>
              <a:t>Airline Travel Information System (ATIS)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B101C-6330-9648-A992-5332E75A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627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to-language Decoder Models: Jointly-trained Models and Frozen Models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ED577-ED1E-6AAA-D2AC-02BE449E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8" y="2723322"/>
            <a:ext cx="11652341" cy="21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437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A0D16-137D-F843-A6A1-F1FFFA2B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3" y="116632"/>
            <a:ext cx="8788025" cy="20046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ATIS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(Airline Travel Information System)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EF402-FDC1-5D4D-9709-0AA0888F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01B4A-F145-5D46-A414-2702706EB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327" y="2558559"/>
            <a:ext cx="8519131" cy="1441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17A095-B10A-0E4A-AE08-0812C968F7FC}"/>
              </a:ext>
            </a:extLst>
          </p:cNvPr>
          <p:cNvSpPr/>
          <p:nvPr/>
        </p:nvSpPr>
        <p:spPr>
          <a:xfrm>
            <a:off x="1820988" y="6519446"/>
            <a:ext cx="8389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Haihong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E.,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Peiqing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Niu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Zhongfu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Song. "A novel bi-directional interrelated model for joint intent detection and slot filling." In Proceedings of the 57th Annual Meeting of the Association for Computational Linguistics, pp. 5467-5471. 2019.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568097-165B-ED4B-900A-9C16B0804C7B}"/>
              </a:ext>
            </a:extLst>
          </p:cNvPr>
          <p:cNvSpPr/>
          <p:nvPr/>
        </p:nvSpPr>
        <p:spPr>
          <a:xfrm>
            <a:off x="3729891" y="443754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Training samples: 4978</a:t>
            </a:r>
          </a:p>
          <a:p>
            <a:r>
              <a:rPr lang="en-US" sz="2400" dirty="0"/>
              <a:t>Testing samples:  893</a:t>
            </a:r>
          </a:p>
          <a:p>
            <a:r>
              <a:rPr lang="en-US" sz="2400" dirty="0"/>
              <a:t>Vocab size:  943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Slot count:  129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Intent count:   26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949530-BC8C-3845-817B-26A9DC069175}"/>
              </a:ext>
            </a:extLst>
          </p:cNvPr>
          <p:cNvSpPr/>
          <p:nvPr/>
        </p:nvSpPr>
        <p:spPr>
          <a:xfrm>
            <a:off x="2740271" y="2121273"/>
            <a:ext cx="6551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https://www.kaggle.com/siddhadev/atis-dataset-from-ms-cntk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4806858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A0D16-137D-F843-A6A1-F1FFFA2B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13285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SF-ID Network </a:t>
            </a:r>
            <a:r>
              <a:rPr lang="en-US" sz="2400" dirty="0">
                <a:solidFill>
                  <a:schemeClr val="accent1"/>
                </a:solidFill>
              </a:rPr>
              <a:t>(E et al., 2019)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Slot Filling (SF)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Intent Detection (ID)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EF402-FDC1-5D4D-9709-0AA0888F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7A095-B10A-0E4A-AE08-0812C968F7FC}"/>
              </a:ext>
            </a:extLst>
          </p:cNvPr>
          <p:cNvSpPr/>
          <p:nvPr/>
        </p:nvSpPr>
        <p:spPr>
          <a:xfrm>
            <a:off x="1820988" y="6519446"/>
            <a:ext cx="8389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Haihong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E.,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Peiqing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Niu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Zhongfu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Song. "A novel bi-directional interrelated model for joint intent detection and slot filling." In Proceedings of the 57th Annual Meeting of the Association for Computational Linguistics, pp. 5467-5471. 2019.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16C0C-F059-514A-9FFB-631708CFD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063" y="2551272"/>
            <a:ext cx="8847013" cy="38164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743C18-F461-E44C-BCED-FFFA5C86D01B}"/>
              </a:ext>
            </a:extLst>
          </p:cNvPr>
          <p:cNvSpPr/>
          <p:nvPr/>
        </p:nvSpPr>
        <p:spPr>
          <a:xfrm>
            <a:off x="1623601" y="2084551"/>
            <a:ext cx="8944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Novel Bi-directional Interrelated Model for Joint Intent Detection and Slot Filling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1531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718C-A23A-B345-A5ED-41ECDC88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772" y="188641"/>
            <a:ext cx="8229600" cy="1368151"/>
          </a:xfrm>
        </p:spPr>
        <p:txBody>
          <a:bodyPr>
            <a:normAutofit fontScale="90000"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Datasets for 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4600" dirty="0">
                <a:solidFill>
                  <a:schemeClr val="accent1"/>
                </a:solidFill>
              </a:rPr>
              <a:t>task-oriented dialogue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12C0-E7D3-B542-A182-431354C3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22DA-5BC5-2D4F-8428-6C942DF73938}"/>
              </a:ext>
            </a:extLst>
          </p:cNvPr>
          <p:cNvSpPr/>
          <p:nvPr/>
        </p:nvSpPr>
        <p:spPr>
          <a:xfrm>
            <a:off x="2070956" y="6453336"/>
            <a:ext cx="800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Deriu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Jan, Alvaro Rodrigo,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Arantxa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Otegi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Guillermo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Echegoyen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Sophie Rosset,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Eneko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Agirre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Mark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Cieliebak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(2021). "Survey on evaluation methods for dialogue systems." Artificial Intelligence Review 54, no. 1 (2021): 755-810.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347CF-1DE5-5847-B704-D25F3BF07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14" y="1733314"/>
            <a:ext cx="10454972" cy="47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6123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932D-E483-6740-8B39-08DB436E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Restaurants Dialogue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4703E-CF3B-9A45-9524-24F16BB7A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192" y="1600201"/>
            <a:ext cx="8435280" cy="4525963"/>
          </a:xfrm>
        </p:spPr>
        <p:txBody>
          <a:bodyPr/>
          <a:lstStyle/>
          <a:p>
            <a:r>
              <a:rPr lang="en-US" dirty="0"/>
              <a:t>MIT Restaurant Corpus</a:t>
            </a:r>
          </a:p>
          <a:p>
            <a:pPr lvl="1"/>
            <a:r>
              <a:rPr lang="en-US" sz="2400" dirty="0">
                <a:hlinkClick r:id="rId2"/>
              </a:rPr>
              <a:t>https://groups.csail.mit.edu/sls/downloads/restaurant/</a:t>
            </a:r>
            <a:endParaRPr lang="en-US" sz="2400" dirty="0"/>
          </a:p>
          <a:p>
            <a:r>
              <a:rPr lang="en-US" dirty="0"/>
              <a:t>CamRest676 </a:t>
            </a:r>
            <a:br>
              <a:rPr lang="en-US" dirty="0"/>
            </a:br>
            <a:r>
              <a:rPr lang="en-US" dirty="0"/>
              <a:t>(Cambridge restaurant dialogue domain dataset)</a:t>
            </a:r>
          </a:p>
          <a:p>
            <a:pPr lvl="1"/>
            <a:r>
              <a:rPr lang="en-US" sz="2400" dirty="0">
                <a:hlinkClick r:id="rId3"/>
              </a:rPr>
              <a:t>https://www.repository.cam.ac.uk/handle/1810/260970</a:t>
            </a:r>
            <a:endParaRPr lang="en-US" dirty="0"/>
          </a:p>
          <a:p>
            <a:r>
              <a:rPr lang="en-US" dirty="0"/>
              <a:t>DSTC2 (Dialog State Tracking Challenge 2 &amp; 3)</a:t>
            </a:r>
          </a:p>
          <a:p>
            <a:pPr lvl="1"/>
            <a:r>
              <a:rPr lang="en-US" dirty="0">
                <a:hlinkClick r:id="rId4"/>
              </a:rPr>
              <a:t>http://camdial.org/~mh521/dstc/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BEBC-384F-8846-9BB4-B56BA567A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1063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F367-705C-0F4A-AAA0-9D837069C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CrossWOZ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A Large-Scale Chinese Cross-Domain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Task-Oriented Dialogue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39D83-53EC-1344-A74B-7B3CEBAD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824C2-DD75-FC48-8E6A-E9903F195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15" y="2260006"/>
            <a:ext cx="11708970" cy="3806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6BEEA7-190B-6549-A054-7AF5A5B79591}"/>
              </a:ext>
            </a:extLst>
          </p:cNvPr>
          <p:cNvSpPr txBox="1"/>
          <p:nvPr/>
        </p:nvSpPr>
        <p:spPr>
          <a:xfrm>
            <a:off x="2387588" y="639633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Zhu, Qi,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Kaili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Huang, Zheng Zhang,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Xiaoyan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Zhu, and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Minlie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Huang. "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Crosswoz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A large-scale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chinese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cross-domain task-oriented dialogue dataset."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arXiv:2002.11893 (2020).</a:t>
            </a:r>
          </a:p>
        </p:txBody>
      </p:sp>
    </p:spTree>
    <p:extLst>
      <p:ext uri="{BB962C8B-B14F-4D97-AF65-F5344CB8AC3E}">
        <p14:creationId xmlns:p14="http://schemas.microsoft.com/office/powerpoint/2010/main" val="20478537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7C634-C645-744C-B9AE-CEC5BC54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26218-4BBE-1748-880E-043974FDC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33" y="2185989"/>
            <a:ext cx="11063934" cy="3940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F7CA72-0EA8-A844-A9C0-738B264194D8}"/>
              </a:ext>
            </a:extLst>
          </p:cNvPr>
          <p:cNvSpPr txBox="1"/>
          <p:nvPr/>
        </p:nvSpPr>
        <p:spPr>
          <a:xfrm>
            <a:off x="2387588" y="639633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Zhu, Qi,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Kaili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Huang, Zheng Zhang,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Xiaoyan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Zhu, and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Minlie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Huang. "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Crosswoz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A large-scale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chinese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cross-domain task-oriented dialogue dataset."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arXiv:2002.11893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FA226A-474F-E642-A1CC-CB286267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CrossWOZ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A Large-Scale Chinese Cross-Domain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Task-Oriented Dialogue Dataset</a:t>
            </a:r>
          </a:p>
        </p:txBody>
      </p:sp>
    </p:spTree>
    <p:extLst>
      <p:ext uri="{BB962C8B-B14F-4D97-AF65-F5344CB8AC3E}">
        <p14:creationId xmlns:p14="http://schemas.microsoft.com/office/powerpoint/2010/main" val="239900050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39D83-53EC-1344-A74B-7B3CEBAD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343EA1-CD56-9340-9C52-22D230D2E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8588" y="990749"/>
            <a:ext cx="3160166" cy="546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131D20-20FB-9A46-8DD3-3C5F6FB03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474" y="3682110"/>
            <a:ext cx="4652590" cy="2750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312A9D-A0A5-4B43-A906-C55F80F66F75}"/>
              </a:ext>
            </a:extLst>
          </p:cNvPr>
          <p:cNvSpPr txBox="1"/>
          <p:nvPr/>
        </p:nvSpPr>
        <p:spPr>
          <a:xfrm>
            <a:off x="2387588" y="639633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Zhu, Qi,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Kaili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Huang, Zheng Zhang,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Xiaoyan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Zhu, and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Minlie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Huang. "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Crosswoz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A large-scale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chinese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cross-domain task-oriented dialogue dataset."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arXiv:2002.11893 (2020).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857C57-EE84-3040-9708-75CA97E895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1052654"/>
            <a:ext cx="4937812" cy="25446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14B32E4-5113-1447-924B-690A4E7D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0814"/>
            <a:ext cx="8229600" cy="855167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Task-Oriented Dialogue</a:t>
            </a:r>
          </a:p>
        </p:txBody>
      </p:sp>
    </p:spTree>
    <p:extLst>
      <p:ext uri="{BB962C8B-B14F-4D97-AF65-F5344CB8AC3E}">
        <p14:creationId xmlns:p14="http://schemas.microsoft.com/office/powerpoint/2010/main" val="240518322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39D83-53EC-1344-A74B-7B3CEBAD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14B32E4-5113-1447-924B-690A4E7D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3" y="50814"/>
            <a:ext cx="10972800" cy="85516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An example dialog from the test set for </a:t>
            </a:r>
            <a:r>
              <a:rPr lang="en-US" sz="4000" dirty="0" err="1">
                <a:solidFill>
                  <a:schemeClr val="accent1"/>
                </a:solidFill>
              </a:rPr>
              <a:t>MultiWOZ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(</a:t>
            </a:r>
            <a:r>
              <a:rPr lang="en-US" sz="2700" dirty="0" err="1">
                <a:solidFill>
                  <a:schemeClr val="accent1"/>
                </a:solidFill>
              </a:rPr>
              <a:t>en→zh</a:t>
            </a:r>
            <a:r>
              <a:rPr lang="en-US" sz="2700" dirty="0">
                <a:solidFill>
                  <a:schemeClr val="accent1"/>
                </a:solidFill>
              </a:rPr>
              <a:t>) sub-task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A3AD6C-85C5-5869-8575-99671996D8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151" y="920222"/>
            <a:ext cx="7801697" cy="576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63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7232-92B1-6772-9DAB-AFE92021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Fine-tuning LLM for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Dialogue System</a:t>
            </a:r>
            <a:br>
              <a:rPr lang="en-US" dirty="0"/>
            </a:br>
            <a:br>
              <a:rPr lang="en-US" sz="6000" dirty="0"/>
            </a:br>
            <a:r>
              <a:rPr lang="en-US" altLang="zh-TW" sz="6000" dirty="0">
                <a:solidFill>
                  <a:srgbClr val="C00000"/>
                </a:solidFill>
              </a:rPr>
              <a:t>Reinforcement Learning from </a:t>
            </a:r>
            <a:br>
              <a:rPr lang="en-US" altLang="zh-TW" sz="6000" dirty="0">
                <a:solidFill>
                  <a:srgbClr val="C00000"/>
                </a:solidFill>
              </a:rPr>
            </a:br>
            <a:r>
              <a:rPr lang="en-US" altLang="zh-TW" sz="6000" dirty="0">
                <a:solidFill>
                  <a:srgbClr val="C00000"/>
                </a:solidFill>
              </a:rPr>
              <a:t>Human Feedback (RLHF)</a:t>
            </a:r>
            <a:br>
              <a:rPr lang="en-US" sz="6000" dirty="0"/>
            </a:br>
            <a:br>
              <a:rPr lang="en-US" sz="6000" dirty="0"/>
            </a:br>
            <a:r>
              <a:rPr lang="en-US" dirty="0" err="1"/>
              <a:t>ChatGPT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Optimizing Language Models for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ED272-1ED8-DB61-A76C-892F2128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0265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</a:rPr>
              <a:t>Reinforcement Learning from Human Feedback (RLHF)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51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33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4000" dirty="0" err="1"/>
              <a:t>ChatGPT</a:t>
            </a:r>
            <a:r>
              <a:rPr lang="en-US" sz="4000" dirty="0"/>
              <a:t>: Optimizing Language Models for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A59FB-0B40-6AF7-B0ED-EB961B638F58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C0D1BF-92E5-CE3A-61E9-1CAA9A0C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76" y="712853"/>
            <a:ext cx="9854848" cy="58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3000" dirty="0"/>
              <a:t>Training language models to follow instructions with human feedback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1C59-A7EC-2E83-B53D-D7E660160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78" y="1086739"/>
            <a:ext cx="9489536" cy="5647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DED-29D9-51CC-48BE-A3A538F85B1E}"/>
              </a:ext>
            </a:extLst>
          </p:cNvPr>
          <p:cNvSpPr txBox="1"/>
          <p:nvPr/>
        </p:nvSpPr>
        <p:spPr>
          <a:xfrm>
            <a:off x="2527600" y="563956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InstructGPT</a:t>
            </a:r>
            <a:r>
              <a:rPr lang="en-US" sz="3200" b="1" dirty="0">
                <a:solidFill>
                  <a:srgbClr val="C00000"/>
                </a:solidFill>
              </a:rPr>
              <a:t> and GPT 3.5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E2E8-FC1B-43C6-19BE-EBCC62AB7A04}"/>
              </a:ext>
            </a:extLst>
          </p:cNvPr>
          <p:cNvSpPr txBox="1"/>
          <p:nvPr/>
        </p:nvSpPr>
        <p:spPr>
          <a:xfrm>
            <a:off x="735795" y="6611779"/>
            <a:ext cx="10908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Ouyang, L., Wu, J., Jiang, X., Almeida, D., Wainwright, C. L., Mishkin, P., ... &amp; Lowe, R. (2022). Training language models to follow instructions with human feedback.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arXiv:2203.02155.</a:t>
            </a:r>
          </a:p>
        </p:txBody>
      </p:sp>
    </p:spTree>
    <p:extLst>
      <p:ext uri="{BB962C8B-B14F-4D97-AF65-F5344CB8AC3E}">
        <p14:creationId xmlns:p14="http://schemas.microsoft.com/office/powerpoint/2010/main" val="414393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from Human Feedback (RLHF)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7C14-267C-0D1F-56C5-E73B28FC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Pretraining</a:t>
            </a:r>
            <a:r>
              <a:rPr lang="en-US" sz="4000" dirty="0"/>
              <a:t> a </a:t>
            </a:r>
            <a:r>
              <a:rPr lang="en-US" sz="4000" dirty="0">
                <a:solidFill>
                  <a:srgbClr val="FF0000"/>
                </a:solidFill>
              </a:rPr>
              <a:t>Language Model (LM)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Gathering Data and Training a </a:t>
            </a:r>
            <a:r>
              <a:rPr lang="en-US" sz="4000" dirty="0">
                <a:solidFill>
                  <a:srgbClr val="FF0000"/>
                </a:solidFill>
              </a:rPr>
              <a:t>Reward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Fine-tuning</a:t>
            </a:r>
            <a:r>
              <a:rPr lang="en-US" sz="4000" dirty="0"/>
              <a:t> the LM with </a:t>
            </a:r>
            <a:r>
              <a:rPr lang="en-US" sz="40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2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5480-F5DA-6CFF-B412-97C0FAAC7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4" b="3437"/>
          <a:stretch/>
        </p:blipFill>
        <p:spPr>
          <a:xfrm>
            <a:off x="3982001" y="908441"/>
            <a:ext cx="7931930" cy="51960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9550-3B82-03DA-72A6-554B9944229F}"/>
              </a:ext>
            </a:extLst>
          </p:cNvPr>
          <p:cNvSpPr txBox="1">
            <a:spLocks/>
          </p:cNvSpPr>
          <p:nvPr/>
        </p:nvSpPr>
        <p:spPr>
          <a:xfrm>
            <a:off x="69443" y="245676"/>
            <a:ext cx="4006613" cy="598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1. Pretraining</a:t>
            </a:r>
            <a:r>
              <a:rPr lang="en-US" sz="3600" dirty="0"/>
              <a:t> a </a:t>
            </a:r>
            <a:r>
              <a:rPr lang="en-US" sz="3600" dirty="0">
                <a:solidFill>
                  <a:srgbClr val="FF0000"/>
                </a:solidFill>
              </a:rPr>
              <a:t>Language Model (LM)</a:t>
            </a:r>
          </a:p>
        </p:txBody>
      </p:sp>
    </p:spTree>
    <p:extLst>
      <p:ext uri="{BB962C8B-B14F-4D97-AF65-F5344CB8AC3E}">
        <p14:creationId xmlns:p14="http://schemas.microsoft.com/office/powerpoint/2010/main" val="3134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99424-3866-5804-6570-B0F90B8A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3" b="6629"/>
          <a:stretch/>
        </p:blipFill>
        <p:spPr>
          <a:xfrm>
            <a:off x="3285641" y="500105"/>
            <a:ext cx="8906360" cy="5920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1EF5D-7540-EE86-FC78-FF6D41FF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2. </a:t>
            </a:r>
            <a:r>
              <a:rPr lang="en-US" sz="3600" dirty="0"/>
              <a:t>Gathering Data and </a:t>
            </a:r>
            <a:br>
              <a:rPr lang="en-US" sz="3600" dirty="0"/>
            </a:br>
            <a:r>
              <a:rPr lang="en-US" sz="3600" dirty="0"/>
              <a:t>Training a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Reward Model</a:t>
            </a:r>
          </a:p>
        </p:txBody>
      </p:sp>
    </p:spTree>
    <p:extLst>
      <p:ext uri="{BB962C8B-B14F-4D97-AF65-F5344CB8AC3E}">
        <p14:creationId xmlns:p14="http://schemas.microsoft.com/office/powerpoint/2010/main" val="3406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3. Fine-tuning </a:t>
            </a:r>
            <a:r>
              <a:rPr lang="en-US" sz="3600" dirty="0"/>
              <a:t>the LM with </a:t>
            </a:r>
            <a:r>
              <a:rPr lang="en-US" sz="3600" dirty="0">
                <a:solidFill>
                  <a:srgbClr val="FF0000"/>
                </a:solidFill>
              </a:rPr>
              <a:t>Reinforcement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53AF7-FAC6-D9E0-31FA-2343AFF2C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7" b="3247"/>
          <a:stretch/>
        </p:blipFill>
        <p:spPr>
          <a:xfrm>
            <a:off x="4139531" y="520595"/>
            <a:ext cx="7671093" cy="5988807"/>
          </a:xfrm>
        </p:spPr>
      </p:pic>
    </p:spTree>
    <p:extLst>
      <p:ext uri="{BB962C8B-B14F-4D97-AF65-F5344CB8AC3E}">
        <p14:creationId xmlns:p14="http://schemas.microsoft.com/office/powerpoint/2010/main" val="5264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EAE6-BD43-B291-06F3-5BAA325C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79295"/>
          </a:xfrm>
        </p:spPr>
        <p:txBody>
          <a:bodyPr>
            <a:normAutofit fontScale="90000"/>
          </a:bodyPr>
          <a:lstStyle/>
          <a:p>
            <a:r>
              <a:rPr lang="en-US" dirty="0"/>
              <a:t>Llama-2-chat </a:t>
            </a:r>
            <a:r>
              <a:rPr lang="en-US" sz="2700" dirty="0"/>
              <a:t>uses </a:t>
            </a:r>
            <a:r>
              <a:rPr lang="en-US" sz="3600" dirty="0"/>
              <a:t>RLHF</a:t>
            </a:r>
            <a:r>
              <a:rPr lang="en-US" sz="2700" dirty="0"/>
              <a:t> to ensure </a:t>
            </a:r>
            <a:r>
              <a:rPr lang="en-US" sz="3600" dirty="0"/>
              <a:t>safety and helpfulness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4DB328-DFD1-0E9C-1BF9-4A66ED5FE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94" y="914400"/>
            <a:ext cx="11306527" cy="56478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DCA3B-3D01-99B2-2023-6FE2CD94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A69EA-657B-007F-E7CD-842B6B3D860E}"/>
              </a:ext>
            </a:extLst>
          </p:cNvPr>
          <p:cNvSpPr txBox="1"/>
          <p:nvPr/>
        </p:nvSpPr>
        <p:spPr>
          <a:xfrm>
            <a:off x="3047999" y="6622088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ai.meta.com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/resources/models-and-libraries/llama/</a:t>
            </a:r>
          </a:p>
        </p:txBody>
      </p:sp>
    </p:spTree>
    <p:extLst>
      <p:ext uri="{BB962C8B-B14F-4D97-AF65-F5344CB8AC3E}">
        <p14:creationId xmlns:p14="http://schemas.microsoft.com/office/powerpoint/2010/main" val="199210088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04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QLoRA</a:t>
            </a:r>
            <a:r>
              <a:rPr lang="en-US" dirty="0"/>
              <a:t>: Efficient Finetuning of Quantized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F067A-D0FC-9E09-78F2-B89AA3691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67" y="1302693"/>
            <a:ext cx="11479242" cy="49710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308FAD-B353-0231-59C5-9DB4920A9B8D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Dettmers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Artidoro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Pagnoni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Ari Holtzman, and Luke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Zettlemoyer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QLoRA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Efficient Finetuning of Quantized LLMs."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arXiv:2305.14314 (2023).</a:t>
            </a:r>
          </a:p>
        </p:txBody>
      </p:sp>
    </p:spTree>
    <p:extLst>
      <p:ext uri="{BB962C8B-B14F-4D97-AF65-F5344CB8AC3E}">
        <p14:creationId xmlns:p14="http://schemas.microsoft.com/office/powerpoint/2010/main" val="202178987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2917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QLoRA</a:t>
            </a:r>
            <a:r>
              <a:rPr lang="en-US" dirty="0"/>
              <a:t>: Efficient Finetuning of Quantized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54E77A-001A-78F8-A7CB-D749AEB7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240" y="2024870"/>
            <a:ext cx="6229004" cy="4540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A30571-8276-CD38-B5E8-67A0A0F9D29B}"/>
              </a:ext>
            </a:extLst>
          </p:cNvPr>
          <p:cNvSpPr txBox="1"/>
          <p:nvPr/>
        </p:nvSpPr>
        <p:spPr>
          <a:xfrm>
            <a:off x="769519" y="964277"/>
            <a:ext cx="109870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/>
              <a:t>QL</a:t>
            </a:r>
            <a:r>
              <a:rPr lang="en-US" altLang="zh-TW" sz="3200" dirty="0" err="1"/>
              <a:t>o</a:t>
            </a:r>
            <a:r>
              <a:rPr lang="en-US" sz="3200" dirty="0" err="1"/>
              <a:t>RA</a:t>
            </a:r>
            <a:r>
              <a:rPr lang="en-US" sz="3200" dirty="0"/>
              <a:t> reduces the average memory requirements of finetuning a </a:t>
            </a:r>
            <a:r>
              <a:rPr lang="en-US" sz="3200" b="1" dirty="0">
                <a:solidFill>
                  <a:srgbClr val="C00000"/>
                </a:solidFill>
              </a:rPr>
              <a:t>65B</a:t>
            </a:r>
            <a:r>
              <a:rPr lang="en-US" sz="3200" dirty="0"/>
              <a:t> parameter model from &gt;780GB of </a:t>
            </a:r>
            <a:r>
              <a:rPr lang="en-US" sz="3200" b="1" dirty="0">
                <a:solidFill>
                  <a:srgbClr val="C00000"/>
                </a:solidFill>
              </a:rPr>
              <a:t>GPU memory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to </a:t>
            </a:r>
            <a:r>
              <a:rPr lang="en-US" sz="3200" b="1" dirty="0">
                <a:solidFill>
                  <a:srgbClr val="C00000"/>
                </a:solidFill>
              </a:rPr>
              <a:t>&lt;48GB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BC1BE8-5CA1-3C59-3F73-5E0B4BE7692D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Dettmers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Artidoro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Pagnoni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Ari Holtzman, and Luke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Zettlemoyer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QLoRA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Efficient Finetuning of Quantized LLMs."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arXiv:2305.14314 (2023).</a:t>
            </a:r>
          </a:p>
        </p:txBody>
      </p:sp>
    </p:spTree>
    <p:extLst>
      <p:ext uri="{BB962C8B-B14F-4D97-AF65-F5344CB8AC3E}">
        <p14:creationId xmlns:p14="http://schemas.microsoft.com/office/powerpoint/2010/main" val="36084352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04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QLoRA</a:t>
            </a:r>
            <a:r>
              <a:rPr lang="en-US" dirty="0"/>
              <a:t>: Efficient Finetuning of Quantized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920F3E-A768-488C-3291-D928A31CE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40" y="1014153"/>
            <a:ext cx="9257477" cy="5548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Dettmers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Artidoro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Pagnoni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Ari Holtzman, and Luke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Zettlemoyer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QLoRA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Efficient Finetuning of Quantized LLMs."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arXiv:2305.14314 (2023).</a:t>
            </a:r>
          </a:p>
        </p:txBody>
      </p:sp>
    </p:spTree>
    <p:extLst>
      <p:ext uri="{BB962C8B-B14F-4D97-AF65-F5344CB8AC3E}">
        <p14:creationId xmlns:p14="http://schemas.microsoft.com/office/powerpoint/2010/main" val="361143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 err="1"/>
              <a:t>ChatGPT</a:t>
            </a:r>
            <a:r>
              <a:rPr lang="en-US" sz="5300" dirty="0"/>
              <a:t> Research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82B79-B744-4FF2-474B-74C1F4530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" y="1111107"/>
            <a:ext cx="11605846" cy="4471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5305A9-A508-B808-5BF1-A452B7BA0DDB}"/>
              </a:ext>
            </a:extLst>
          </p:cNvPr>
          <p:cNvSpPr txBox="1"/>
          <p:nvPr/>
        </p:nvSpPr>
        <p:spPr>
          <a:xfrm>
            <a:off x="1262867" y="5809065"/>
            <a:ext cx="96662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A common trend identified in the reported </a:t>
            </a:r>
            <a:r>
              <a:rPr lang="en-US" sz="2400" b="1" dirty="0" err="1">
                <a:solidFill>
                  <a:schemeClr val="accent1"/>
                </a:solidFill>
              </a:rPr>
              <a:t>chatGPT</a:t>
            </a:r>
            <a:r>
              <a:rPr lang="en-US" sz="2400" b="1" dirty="0">
                <a:solidFill>
                  <a:schemeClr val="accent1"/>
                </a:solidFill>
              </a:rPr>
              <a:t> research</a:t>
            </a:r>
          </a:p>
        </p:txBody>
      </p:sp>
    </p:spTree>
    <p:extLst>
      <p:ext uri="{BB962C8B-B14F-4D97-AF65-F5344CB8AC3E}">
        <p14:creationId xmlns:p14="http://schemas.microsoft.com/office/powerpoint/2010/main" val="3739667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0C25E-503E-529B-9452-53A87A41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8905"/>
            <a:ext cx="11222181" cy="929178"/>
          </a:xfrm>
        </p:spPr>
        <p:txBody>
          <a:bodyPr>
            <a:normAutofit/>
          </a:bodyPr>
          <a:lstStyle/>
          <a:p>
            <a:r>
              <a:rPr lang="en-US" dirty="0"/>
              <a:t>Prompt Engineering with </a:t>
            </a:r>
            <a:r>
              <a:rPr lang="en-US" dirty="0" err="1"/>
              <a:t>ChatGPT</a:t>
            </a:r>
            <a:r>
              <a:rPr lang="en-US" dirty="0"/>
              <a:t> for NLP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208B14-148B-108F-3743-11755157F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7" t="7739" r="7280" b="8321"/>
          <a:stretch/>
        </p:blipFill>
        <p:spPr>
          <a:xfrm>
            <a:off x="655321" y="988083"/>
            <a:ext cx="11002290" cy="55651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D3F62-39F6-95D7-6961-4E3EC3D18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32C47-0CD6-A193-184E-3CB57727A52F}"/>
              </a:ext>
            </a:extLst>
          </p:cNvPr>
          <p:cNvSpPr txBox="1"/>
          <p:nvPr/>
        </p:nvSpPr>
        <p:spPr>
          <a:xfrm>
            <a:off x="534389" y="6602649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www.predera.com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/blog/prompt-engineering-for-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nlp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-tasks</a:t>
            </a:r>
          </a:p>
        </p:txBody>
      </p:sp>
    </p:spTree>
    <p:extLst>
      <p:ext uri="{BB962C8B-B14F-4D97-AF65-F5344CB8AC3E}">
        <p14:creationId xmlns:p14="http://schemas.microsoft.com/office/powerpoint/2010/main" val="215498238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5" y="1747519"/>
            <a:ext cx="3863571" cy="2172463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Tech Stack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Matt Bornstein, Guido Appenzeller, and Martin Casado (2023), Who Owns the Generative AI Platform?, https://a16z.com/2023/01/19/who-owns-the-generative-ai-platform/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65008-D06F-BE2B-43D5-58DBC58EC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906" y="309996"/>
            <a:ext cx="7889622" cy="62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1295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134017"/>
            <a:ext cx="11896975" cy="927757"/>
          </a:xfrm>
        </p:spPr>
        <p:txBody>
          <a:bodyPr>
            <a:normAutofit/>
          </a:bodyPr>
          <a:lstStyle/>
          <a:p>
            <a:r>
              <a:rPr lang="en-US" dirty="0"/>
              <a:t>Generative AI Software and Business Factors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DC98B-7FAD-05A3-1042-03F4BCD4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67" y="1613663"/>
            <a:ext cx="11432466" cy="45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6455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134017"/>
            <a:ext cx="11896975" cy="2017261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1. Pre-training Foundation (Pre-trained) Model</a:t>
            </a:r>
            <a:br>
              <a:rPr lang="en-US" dirty="0"/>
            </a:br>
            <a:r>
              <a:rPr lang="en-US" dirty="0"/>
              <a:t>2. Fine-turning Custom (Fine-tuned) Model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0651A-9FFA-4442-B8DF-7AB48608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2" y="2151278"/>
            <a:ext cx="11903287" cy="42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4973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47767"/>
            <a:ext cx="11896975" cy="101400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Generative AI </a:t>
            </a:r>
            <a:br>
              <a:rPr lang="en-US" sz="4000" dirty="0"/>
            </a:br>
            <a:r>
              <a:rPr lang="en-US" sz="4000" dirty="0"/>
              <a:t>Fine-tune Custom Models using Proprietary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30F5C-CBD0-6DA1-AB63-C68EB345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93" y="1075842"/>
            <a:ext cx="11460283" cy="553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4444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47767"/>
            <a:ext cx="11896975" cy="101400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Generative AI </a:t>
            </a:r>
            <a:br>
              <a:rPr lang="en-US" sz="4000" dirty="0"/>
            </a:br>
            <a:r>
              <a:rPr lang="en-US" sz="4000" dirty="0"/>
              <a:t>Fine-tune Custom Models using Proprietary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06F66-48B7-1ABA-38E0-1A7364F2E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31" y="1169332"/>
            <a:ext cx="10094536" cy="539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236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47767"/>
            <a:ext cx="11896975" cy="755245"/>
          </a:xfrm>
        </p:spPr>
        <p:txBody>
          <a:bodyPr>
            <a:normAutofit/>
          </a:bodyPr>
          <a:lstStyle/>
          <a:p>
            <a:r>
              <a:rPr lang="en-US" sz="4000" dirty="0"/>
              <a:t>Pipeline of Instruction Tuning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97262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Yidong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Zhuohao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Zhengran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Zeng, Linyi Yang,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Cunxiang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Wang, Hao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Chaoya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 et al.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PandaLM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An Automatic Evaluation Benchmark for LLM Instruction Tuning Optimization."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arXiv:2306.05087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AB66B-9AF5-7EE6-F797-B5E7C0ABD3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473" y="811346"/>
            <a:ext cx="9015241" cy="57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2615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041915" cy="1115568"/>
          </a:xfrm>
        </p:spPr>
        <p:txBody>
          <a:bodyPr>
            <a:normAutofit fontScale="90000"/>
          </a:bodyPr>
          <a:lstStyle/>
          <a:p>
            <a:r>
              <a:rPr lang="en-US" dirty="0"/>
              <a:t>Available Task Collections for Instruction Tuning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9E490-DA84-BCC2-808A-59311A48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80" y="1170432"/>
            <a:ext cx="11095924" cy="54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9290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3"/>
            <a:ext cx="11222181" cy="1791673"/>
          </a:xfrm>
        </p:spPr>
        <p:txBody>
          <a:bodyPr>
            <a:normAutofit fontScale="90000"/>
          </a:bodyPr>
          <a:lstStyle/>
          <a:p>
            <a:r>
              <a:rPr lang="en-US" dirty="0"/>
              <a:t>Instance Formatting and Two Different Methods for Constructing the </a:t>
            </a:r>
            <a:br>
              <a:rPr lang="en-US" dirty="0"/>
            </a:br>
            <a:r>
              <a:rPr lang="en-US" dirty="0"/>
              <a:t>Instruction-formatted Instances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C65DA-755D-0C53-6F5E-E8EA98AB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84" y="1892454"/>
            <a:ext cx="11696031" cy="466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2633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645920"/>
          </a:xfrm>
        </p:spPr>
        <p:txBody>
          <a:bodyPr>
            <a:normAutofit/>
          </a:bodyPr>
          <a:lstStyle/>
          <a:p>
            <a:r>
              <a:rPr lang="en-US" dirty="0"/>
              <a:t>In-context Learning (ICL) and </a:t>
            </a:r>
            <a:br>
              <a:rPr lang="en-US" dirty="0"/>
            </a:br>
            <a:r>
              <a:rPr lang="en-US" dirty="0"/>
              <a:t>Chain-of-thought (</a:t>
            </a:r>
            <a:r>
              <a:rPr lang="en-US" dirty="0" err="1"/>
              <a:t>CoT</a:t>
            </a:r>
            <a:r>
              <a:rPr lang="en-US" dirty="0"/>
              <a:t>) Prompting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21B4A-5593-9438-5269-D8007EC19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56" y="1700784"/>
            <a:ext cx="11980488" cy="48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6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Taxonomy of Literature on </a:t>
            </a:r>
            <a:r>
              <a:rPr lang="en-US" sz="5300" dirty="0" err="1"/>
              <a:t>ChatGPT</a:t>
            </a:r>
            <a:endParaRPr lang="en-US" sz="5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8D7A6-FEDE-F7A8-D0A4-7EB98CDC5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03" y="949701"/>
            <a:ext cx="9931992" cy="545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9865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</a:rPr>
              <a:t>Pre-train, 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Prompt, and Predict: 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Prompting Methods 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6000" dirty="0">
                <a:solidFill>
                  <a:srgbClr val="C00000"/>
                </a:solidFill>
              </a:rPr>
              <a:t>in Natural Language Processing</a:t>
            </a:r>
            <a:br>
              <a:rPr lang="en-US" altLang="zh-TW" sz="6000" dirty="0">
                <a:solidFill>
                  <a:srgbClr val="C00000"/>
                </a:solidFill>
              </a:rPr>
            </a:br>
            <a:r>
              <a:rPr lang="en-US" altLang="zh-TW" sz="6000" dirty="0">
                <a:solidFill>
                  <a:srgbClr val="C00000"/>
                </a:solidFill>
              </a:rPr>
              <a:t>(LLMs)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1C84E-F8B6-6FC4-9515-FD351AF95391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</p:spTree>
    <p:extLst>
      <p:ext uri="{BB962C8B-B14F-4D97-AF65-F5344CB8AC3E}">
        <p14:creationId xmlns:p14="http://schemas.microsoft.com/office/powerpoint/2010/main" val="29826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</p:spTree>
    <p:extLst>
      <p:ext uri="{BB962C8B-B14F-4D97-AF65-F5344CB8AC3E}">
        <p14:creationId xmlns:p14="http://schemas.microsoft.com/office/powerpoint/2010/main" val="234609954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Typology of Prompting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AAD93F-C1ED-E806-A6A3-A50C1B539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476" y="746017"/>
            <a:ext cx="7429328" cy="5855578"/>
          </a:xfrm>
        </p:spPr>
      </p:pic>
    </p:spTree>
    <p:extLst>
      <p:ext uri="{BB962C8B-B14F-4D97-AF65-F5344CB8AC3E}">
        <p14:creationId xmlns:p14="http://schemas.microsoft.com/office/powerpoint/2010/main" val="126999914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 Multi-Prompt Learning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AEE1C-1F24-2B04-4673-F5D0C21D6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13" y="800881"/>
            <a:ext cx="10006374" cy="577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2696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53" y="78343"/>
            <a:ext cx="11769212" cy="691153"/>
          </a:xfrm>
        </p:spPr>
        <p:txBody>
          <a:bodyPr>
            <a:noAutofit/>
          </a:bodyPr>
          <a:lstStyle/>
          <a:p>
            <a:r>
              <a:rPr lang="en-US" sz="3600" dirty="0"/>
              <a:t>Examples of Input, Template, and Answer for Different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2BD6D9-BFB0-EC49-5C40-68A8FDD31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528" y="768796"/>
            <a:ext cx="9198863" cy="5832799"/>
          </a:xfrm>
        </p:spPr>
      </p:pic>
    </p:spTree>
    <p:extLst>
      <p:ext uri="{BB962C8B-B14F-4D97-AF65-F5344CB8AC3E}">
        <p14:creationId xmlns:p14="http://schemas.microsoft.com/office/powerpoint/2010/main" val="114982251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877824"/>
          </a:xfrm>
        </p:spPr>
        <p:txBody>
          <a:bodyPr>
            <a:normAutofit fontScale="90000"/>
          </a:bodyPr>
          <a:lstStyle/>
          <a:p>
            <a:r>
              <a:rPr lang="en-US" dirty="0"/>
              <a:t>Characteristics of Different Tuning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E41CD8-E542-F001-B9BA-F7A48F183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3" y="1609344"/>
            <a:ext cx="11729434" cy="4443984"/>
          </a:xfrm>
        </p:spPr>
      </p:pic>
    </p:spTree>
    <p:extLst>
      <p:ext uri="{BB962C8B-B14F-4D97-AF65-F5344CB8AC3E}">
        <p14:creationId xmlns:p14="http://schemas.microsoft.com/office/powerpoint/2010/main" val="383903145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2214760"/>
          </a:xfrm>
        </p:spPr>
        <p:txBody>
          <a:bodyPr>
            <a:noAutofit/>
          </a:bodyPr>
          <a:lstStyle/>
          <a:p>
            <a:r>
              <a:rPr lang="en-US" dirty="0"/>
              <a:t>Multi-prompt Learning for </a:t>
            </a:r>
            <a:br>
              <a:rPr lang="en-US" dirty="0"/>
            </a:br>
            <a:r>
              <a:rPr lang="en-US" dirty="0"/>
              <a:t>Multi-task, Multi-domain, </a:t>
            </a:r>
            <a:br>
              <a:rPr lang="en-US" dirty="0"/>
            </a:br>
            <a:r>
              <a:rPr lang="en-US" dirty="0"/>
              <a:t>or Multi-lingual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C1C71E-E298-6CDC-FC0C-327E0CE17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633" y="2873128"/>
            <a:ext cx="11518734" cy="2466768"/>
          </a:xfrm>
        </p:spPr>
      </p:pic>
    </p:spTree>
    <p:extLst>
      <p:ext uri="{BB962C8B-B14F-4D97-AF65-F5344CB8AC3E}">
        <p14:creationId xmlns:p14="http://schemas.microsoft.com/office/powerpoint/2010/main" val="346422764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0C92-3729-8DE3-398B-6DBD314A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46935"/>
          </a:xfrm>
        </p:spPr>
        <p:txBody>
          <a:bodyPr>
            <a:normAutofit/>
          </a:bodyPr>
          <a:lstStyle/>
          <a:p>
            <a:r>
              <a:rPr lang="en-US" dirty="0"/>
              <a:t>Prompt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55C49-1333-0949-1B2D-5911F1FCC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3960"/>
            <a:ext cx="11222181" cy="51493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Prompts For FLAN models</a:t>
            </a:r>
          </a:p>
          <a:p>
            <a:pPr lvl="1"/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Longpre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S., Hou, L., Vu, T.,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Webson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Chung, H. W., Tay, Y., ... &amp; Roberts, A. (2023). The flan collection: Designing data and methods for effective instruction tuning. 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arXiv:2301.13688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  <a:p>
            <a:r>
              <a:rPr lang="en-US" dirty="0"/>
              <a:t>MNLI, NLI-FEVER, </a:t>
            </a:r>
            <a:r>
              <a:rPr lang="en-US" dirty="0" err="1"/>
              <a:t>VitaminC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"Premise: {premise}\n\</a:t>
            </a:r>
            <a:r>
              <a:rPr lang="en-US" dirty="0" err="1"/>
              <a:t>nHypothesis</a:t>
            </a:r>
            <a:r>
              <a:rPr lang="en-US" dirty="0"/>
              <a:t>: {hypothesis}\n\</a:t>
            </a:r>
            <a:r>
              <a:rPr lang="en-US" dirty="0" err="1"/>
              <a:t>nDoes</a:t>
            </a:r>
            <a:r>
              <a:rPr lang="en-US" dirty="0"/>
              <a:t> the premise entail the hypothesis?\n\</a:t>
            </a:r>
            <a:r>
              <a:rPr lang="en-US" dirty="0" err="1"/>
              <a:t>nA</a:t>
            </a:r>
            <a:r>
              <a:rPr lang="en-US" dirty="0"/>
              <a:t> yes\</a:t>
            </a:r>
            <a:r>
              <a:rPr lang="en-US" dirty="0" err="1"/>
              <a:t>nB</a:t>
            </a:r>
            <a:r>
              <a:rPr lang="en-US" dirty="0"/>
              <a:t> it is not possible to tell\</a:t>
            </a:r>
            <a:r>
              <a:rPr lang="en-US" dirty="0" err="1"/>
              <a:t>nC</a:t>
            </a:r>
            <a:r>
              <a:rPr lang="en-US" dirty="0"/>
              <a:t> no"</a:t>
            </a:r>
          </a:p>
          <a:p>
            <a:r>
              <a:rPr lang="en-US" dirty="0"/>
              <a:t>ANLI:</a:t>
            </a:r>
          </a:p>
          <a:p>
            <a:pPr lvl="1"/>
            <a:r>
              <a:rPr lang="en-US" dirty="0"/>
              <a:t>"{context}\n\</a:t>
            </a:r>
            <a:r>
              <a:rPr lang="en-US" dirty="0" err="1"/>
              <a:t>nBased</a:t>
            </a:r>
            <a:r>
              <a:rPr lang="en-US" dirty="0"/>
              <a:t> on the paragraph above can we conclude that\"{hypothesis}\"?\n\</a:t>
            </a:r>
            <a:r>
              <a:rPr lang="en-US" dirty="0" err="1"/>
              <a:t>nA</a:t>
            </a:r>
            <a:r>
              <a:rPr lang="en-US" dirty="0"/>
              <a:t> Yes\</a:t>
            </a:r>
            <a:r>
              <a:rPr lang="en-US" dirty="0" err="1"/>
              <a:t>nB</a:t>
            </a:r>
            <a:r>
              <a:rPr lang="en-US" dirty="0"/>
              <a:t> It’s impossible to say\</a:t>
            </a:r>
            <a:r>
              <a:rPr lang="en-US" dirty="0" err="1"/>
              <a:t>nC</a:t>
            </a:r>
            <a:r>
              <a:rPr lang="en-US" dirty="0"/>
              <a:t> No"</a:t>
            </a:r>
          </a:p>
          <a:p>
            <a:r>
              <a:rPr lang="en-US" dirty="0"/>
              <a:t>SNLI:</a:t>
            </a:r>
          </a:p>
          <a:p>
            <a:pPr lvl="1"/>
            <a:r>
              <a:rPr lang="en-US" dirty="0"/>
              <a:t>"If \"{premise}\", does this mean that \"{hypothesis}\"?\n\</a:t>
            </a:r>
            <a:r>
              <a:rPr lang="en-US" dirty="0" err="1"/>
              <a:t>nA</a:t>
            </a:r>
            <a:r>
              <a:rPr lang="en-US" dirty="0"/>
              <a:t> yes\</a:t>
            </a:r>
            <a:r>
              <a:rPr lang="en-US" dirty="0" err="1"/>
              <a:t>nB</a:t>
            </a:r>
            <a:r>
              <a:rPr lang="en-US" dirty="0"/>
              <a:t> it is not possible to tell\</a:t>
            </a:r>
            <a:r>
              <a:rPr lang="en-US" dirty="0" err="1"/>
              <a:t>nC</a:t>
            </a:r>
            <a:r>
              <a:rPr lang="en-US" dirty="0"/>
              <a:t> no"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FFE96-F42F-180E-60E3-11FA2D37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309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Overview of 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Overview of Large Language Models (LLMs)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Fine-tuning LLM for Dialogue System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>
                <a:solidFill>
                  <a:srgbClr val="C00000"/>
                </a:solidFill>
              </a:rPr>
              <a:t>Challenges and Limitations of Generative AI </a:t>
            </a:r>
            <a:br>
              <a:rPr lang="en-US" altLang="zh-TW" sz="4400" dirty="0">
                <a:solidFill>
                  <a:srgbClr val="C00000"/>
                </a:solidFill>
              </a:rPr>
            </a:br>
            <a:r>
              <a:rPr lang="en-US" altLang="zh-TW" sz="4400" dirty="0">
                <a:solidFill>
                  <a:srgbClr val="C00000"/>
                </a:solidFill>
              </a:rPr>
              <a:t>for Dialogue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973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E86D-5328-21D8-3D5F-0DAD7D3B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Challenges and Limitations of </a:t>
            </a:r>
            <a:br>
              <a:rPr lang="en-US" sz="4400" dirty="0"/>
            </a:br>
            <a:r>
              <a:rPr lang="en-US" sz="4400" dirty="0"/>
              <a:t>Generative AI for QA and Dialogue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EAE8A-5D50-13D9-D7CB-C563992B5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000" dirty="0"/>
              <a:t>Understanding and Contextualization</a:t>
            </a:r>
          </a:p>
          <a:p>
            <a:pPr marL="320040" indent="-320040"/>
            <a:r>
              <a:rPr lang="en-US" sz="4000" dirty="0"/>
              <a:t>Consistency</a:t>
            </a:r>
          </a:p>
          <a:p>
            <a:pPr marL="320040" indent="-320040"/>
            <a:r>
              <a:rPr lang="en-US" sz="4000" dirty="0"/>
              <a:t>Data Dependence and Bias</a:t>
            </a:r>
          </a:p>
          <a:p>
            <a:pPr marL="320040" indent="-320040"/>
            <a:r>
              <a:rPr lang="en-US" sz="4000" dirty="0"/>
              <a:t>Sensitivity to Input Phrasing</a:t>
            </a:r>
          </a:p>
          <a:p>
            <a:pPr marL="320040" indent="-320040"/>
            <a:r>
              <a:rPr lang="en-US" sz="4000" dirty="0"/>
              <a:t>Ethical and Privacy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F5032-9A16-731E-4B4A-C502167A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40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76" y="56100"/>
            <a:ext cx="11605846" cy="722173"/>
          </a:xfrm>
        </p:spPr>
        <p:txBody>
          <a:bodyPr>
            <a:normAutofit/>
          </a:bodyPr>
          <a:lstStyle/>
          <a:p>
            <a:r>
              <a:rPr lang="en-US" sz="4000" dirty="0"/>
              <a:t>Enhancing the Conversational Ability of </a:t>
            </a:r>
            <a:r>
              <a:rPr lang="en-US" sz="4000" dirty="0" err="1"/>
              <a:t>ChatGPT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EDC48-AAD8-1EFE-419E-C13595C7B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877" y="778274"/>
            <a:ext cx="9337040" cy="567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6261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E86D-5328-21D8-3D5F-0DAD7D3B7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16619"/>
          </a:xfrm>
        </p:spPr>
        <p:txBody>
          <a:bodyPr>
            <a:noAutofit/>
          </a:bodyPr>
          <a:lstStyle/>
          <a:p>
            <a:r>
              <a:rPr lang="en-US" sz="4400" dirty="0"/>
              <a:t>Understanding and Contextualization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EAE8A-5D50-13D9-D7CB-C563992B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Generative AI models like </a:t>
            </a:r>
            <a:r>
              <a:rPr lang="en-US" dirty="0" err="1"/>
              <a:t>ChatGPT</a:t>
            </a:r>
            <a:r>
              <a:rPr lang="en-US" dirty="0"/>
              <a:t> can understand and generate human-like text, but they struggle with maintaining context and a deep understanding of complex subjects over a long conversation.</a:t>
            </a:r>
          </a:p>
          <a:p>
            <a:pPr marL="320040" indent="-320040"/>
            <a:r>
              <a:rPr lang="en-US" dirty="0"/>
              <a:t>LLMs might not grasp the underlying connotations, cultural references, or subtle humor in a conversation. </a:t>
            </a:r>
          </a:p>
          <a:p>
            <a:pPr marL="320040" indent="-320040"/>
            <a:r>
              <a:rPr lang="en-US" dirty="0"/>
              <a:t>LLMs are also limited by the information they were trained on and cannot learn or acquire new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F5032-9A16-731E-4B4A-C502167A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7863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E86D-5328-21D8-3D5F-0DAD7D3B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Consistency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EAE8A-5D50-13D9-D7CB-C563992B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056"/>
            <a:ext cx="11222181" cy="4771243"/>
          </a:xfrm>
        </p:spPr>
        <p:txBody>
          <a:bodyPr>
            <a:noAutofit/>
          </a:bodyPr>
          <a:lstStyle/>
          <a:p>
            <a:pPr marL="320040" indent="-320040"/>
            <a:r>
              <a:rPr lang="en-US" dirty="0"/>
              <a:t>Despite significant improvements in generating relevant responses, LLMs can still be inconsistent. </a:t>
            </a:r>
          </a:p>
          <a:p>
            <a:pPr marL="320040" indent="-320040"/>
            <a:r>
              <a:rPr lang="en-US" dirty="0"/>
              <a:t>LLMs might provide different answers to slight </a:t>
            </a:r>
            <a:r>
              <a:rPr lang="en-US" dirty="0" err="1"/>
              <a:t>rephrasings</a:t>
            </a:r>
            <a:r>
              <a:rPr lang="en-US" dirty="0"/>
              <a:t> of the same question or forget previously mentioned information in a conversation. </a:t>
            </a:r>
          </a:p>
          <a:p>
            <a:pPr marL="320040" indent="-320040"/>
            <a:r>
              <a:rPr lang="en-US" dirty="0"/>
              <a:t>This is because LLMs lack a persistent memory and are unable to reason about facts in the way humans do.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F5032-9A16-731E-4B4A-C502167A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5585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E86D-5328-21D8-3D5F-0DAD7D3B7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16619"/>
          </a:xfrm>
        </p:spPr>
        <p:txBody>
          <a:bodyPr>
            <a:noAutofit/>
          </a:bodyPr>
          <a:lstStyle/>
          <a:p>
            <a:r>
              <a:rPr lang="en-US" sz="4400" dirty="0"/>
              <a:t>Data Dependence and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EAE8A-5D50-13D9-D7CB-C563992B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The quality of generative AI's responses largely depends on the data it was trained on. </a:t>
            </a:r>
          </a:p>
          <a:p>
            <a:pPr marL="320040" indent="-320040"/>
            <a:r>
              <a:rPr lang="en-US" dirty="0"/>
              <a:t>If the training data contains biases, misinformation, or low-quality information, the model can reproduce those. </a:t>
            </a:r>
          </a:p>
          <a:p>
            <a:pPr marL="320040" indent="-320040"/>
            <a:r>
              <a:rPr lang="en-US" dirty="0"/>
              <a:t>As a result, LLMs might propagate harmful stereotypes, misinformation, or inappropriate responses.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F5032-9A16-731E-4B4A-C502167A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1759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E86D-5328-21D8-3D5F-0DAD7D3B7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16619"/>
          </a:xfrm>
        </p:spPr>
        <p:txBody>
          <a:bodyPr>
            <a:noAutofit/>
          </a:bodyPr>
          <a:lstStyle/>
          <a:p>
            <a:r>
              <a:rPr lang="en-US" sz="4400" dirty="0"/>
              <a:t>Sensitivity to Input Phrasing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EAE8A-5D50-13D9-D7CB-C563992B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Generative AI model's responses can be very sensitive to how a question or statement is phrased. </a:t>
            </a:r>
          </a:p>
          <a:p>
            <a:pPr marL="320040" indent="-320040"/>
            <a:r>
              <a:rPr lang="en-US" dirty="0"/>
              <a:t>Slight changes in input phrasing can lead to substantially different responses. </a:t>
            </a:r>
          </a:p>
          <a:p>
            <a:pPr marL="320040" indent="-320040"/>
            <a:r>
              <a:rPr lang="en-US" dirty="0"/>
              <a:t>This can make the interaction with Generative AI models unpredictable and unreliable.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F5032-9A16-731E-4B4A-C502167A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6327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E86D-5328-21D8-3D5F-0DAD7D3B7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16619"/>
          </a:xfrm>
        </p:spPr>
        <p:txBody>
          <a:bodyPr>
            <a:noAutofit/>
          </a:bodyPr>
          <a:lstStyle/>
          <a:p>
            <a:r>
              <a:rPr lang="en-US" sz="4400" dirty="0"/>
              <a:t>Ethical and Privacy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EAE8A-5D50-13D9-D7CB-C563992B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With the ability to generate human-like text, there's a risk that these systems could be used maliciously, like generating deepfakes or disinformation. </a:t>
            </a:r>
          </a:p>
          <a:p>
            <a:pPr marL="320040" indent="-320040"/>
            <a:r>
              <a:rPr lang="en-US" dirty="0"/>
              <a:t>Generative AI models might inadvertently generate sensitive or personal information which they learned during training, even though they are designed to avoid doing so. </a:t>
            </a:r>
          </a:p>
          <a:p>
            <a:pPr marL="320040" indent="-320040"/>
            <a:r>
              <a:rPr lang="en-US" dirty="0"/>
              <a:t>Balancing the benefits of these systems with the need to prevent misuse is a significant challenge.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F5032-9A16-731E-4B4A-C502167A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9550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87" y="63077"/>
            <a:ext cx="10995002" cy="688999"/>
          </a:xfrm>
        </p:spPr>
        <p:txBody>
          <a:bodyPr>
            <a:normAutofit/>
          </a:bodyPr>
          <a:lstStyle/>
          <a:p>
            <a:r>
              <a:rPr lang="en-US" sz="3600" dirty="0"/>
              <a:t>Llama-2 Chat:  Helpfulness Human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Touvron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Hugo, Louis Martin, Kevin Stone, Peter Albert, Amjad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Almahairi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Yasmine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Babaei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Nikolay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Bashlykov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et al. (2023) "Llama 2: Open Foundation and Fine-Tuned Chat Models."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arXiv:2307.09288 (2023).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C8925-5F30-9DA2-0A18-72A8A789B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140" y="710217"/>
            <a:ext cx="9294095" cy="58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2559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altLang="zh-TW" dirty="0"/>
              <a:t>Acknowledgments: </a:t>
            </a:r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9943B-85BA-2E0E-AD5E-E16E306FB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17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NTPU, 112-NTPU_ORDA-F-003</a:t>
            </a:r>
            <a:r>
              <a:rPr lang="zh-TW" altLang="en-US" sz="1700" b="0" dirty="0"/>
              <a:t>，</a:t>
            </a:r>
            <a:r>
              <a:rPr lang="en-US" altLang="zh-TW" sz="17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/>
              <a:t>Digital Support, Unimpeded Communication: The Development, Support and Promotion of AI-assisted Communication Assistive Devices for Speech Impairment. </a:t>
            </a:r>
            <a:r>
              <a:rPr lang="en-US" altLang="zh-TW" sz="1700" b="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  <a:endParaRPr lang="en-US" altLang="zh-TW" sz="1700" dirty="0"/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NSTC 112-2425-H-305-002-, 2023/05/01-2026/04/30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/>
              <a:t>Establishment and Implement of Smart Assistive Technology for Dementia Care and Its Socio-Economic Impacts. </a:t>
            </a:r>
            <a:r>
              <a:rPr lang="en-US" altLang="zh-TW" sz="17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NSTC, NSTC, 112-2627-M-038-001-, 2023/08/01~2024/07/31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Use deep learning to identify commercially dental implant systems - observational study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USTP-NTPU-TMU, USTP-NTPU-TMU-112-01,</a:t>
            </a:r>
            <a:r>
              <a:rPr lang="zh-TW" altLang="en-US" sz="1700" b="0" dirty="0"/>
              <a:t> </a:t>
            </a:r>
            <a:r>
              <a:rPr lang="en-US" altLang="zh-TW" sz="1700" b="0" dirty="0"/>
              <a:t> 2023/01/01~2023/12/31</a:t>
            </a:r>
            <a:endParaRPr lang="en-US" altLang="zh-TW" sz="17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Metaverse AI Multimodal Cross-Language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ATEC Group x NTPU, NTPU-112A413E01, 2023/05/01~2026/04/30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Metaverse Avatar Automatic Metadata Generation Module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 err="1"/>
              <a:t>FormosaVerse</a:t>
            </a:r>
            <a:r>
              <a:rPr lang="en-US" altLang="zh-TW" sz="1700" b="0" dirty="0"/>
              <a:t> x NTPU, NTPU-111A413E01,</a:t>
            </a:r>
            <a:r>
              <a:rPr lang="zh-TW" altLang="en-US" sz="1700" b="0" dirty="0"/>
              <a:t> </a:t>
            </a:r>
            <a:r>
              <a:rPr lang="en-US" altLang="zh-TW" sz="1700" b="0" dirty="0"/>
              <a:t>2022/12/01~2023/11/30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Pilot Study on Universal Data Processing for Code Generation Engine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III x NTPU, NTPU-112A513E01, 2023/08/01~2023/12/22</a:t>
            </a:r>
          </a:p>
          <a:p>
            <a:pPr marL="0" indent="0">
              <a:buNone/>
            </a:pPr>
            <a:endParaRPr lang="en-US" sz="2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872651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Overview of 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Overview of Large Language Models (LLMs)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Fine-tuning LLM for Dialogue System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Challenges and Limitations of Generative AI </a:t>
            </a:r>
            <a:br>
              <a:rPr lang="en-US" altLang="zh-TW" sz="4400" dirty="0"/>
            </a:br>
            <a:r>
              <a:rPr lang="en-US" altLang="zh-TW" sz="4400" dirty="0"/>
              <a:t>for Dialogue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2985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6036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Yihan Cao, </a:t>
            </a:r>
            <a:r>
              <a:rPr lang="en-US" sz="1150" b="0" dirty="0" err="1"/>
              <a:t>Siyu</a:t>
            </a:r>
            <a:r>
              <a:rPr lang="en-US" sz="1150" b="0" dirty="0"/>
              <a:t> Li, </a:t>
            </a:r>
            <a:r>
              <a:rPr lang="en-US" sz="1150" b="0" dirty="0" err="1"/>
              <a:t>Yixin</a:t>
            </a:r>
            <a:r>
              <a:rPr lang="en-US" sz="1150" b="0" dirty="0"/>
              <a:t> Liu, </a:t>
            </a:r>
            <a:r>
              <a:rPr lang="en-US" sz="1150" b="0" dirty="0" err="1"/>
              <a:t>Zhiling</a:t>
            </a:r>
            <a:r>
              <a:rPr lang="en-US" sz="1150" b="0" dirty="0"/>
              <a:t> Yan, Yutong Dai, Philip S. Yu, and </a:t>
            </a:r>
            <a:r>
              <a:rPr lang="en-US" sz="1150" b="0" dirty="0" err="1"/>
              <a:t>Lichao</a:t>
            </a:r>
            <a:r>
              <a:rPr lang="en-US" sz="1150" b="0" dirty="0"/>
              <a:t> Sun (2023). "A Comprehensive Survey of AI-Generated Content (AIGC): A History of Generative AI from GAN to </a:t>
            </a:r>
            <a:r>
              <a:rPr lang="en-US" sz="1150" b="0" dirty="0" err="1"/>
              <a:t>ChatGPT</a:t>
            </a:r>
            <a:r>
              <a:rPr lang="en-US" sz="1150" b="0" dirty="0"/>
              <a:t>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Pengfei</a:t>
            </a:r>
            <a:r>
              <a:rPr lang="en-US" sz="1150" b="0" dirty="0"/>
              <a:t> Liu, </a:t>
            </a:r>
            <a:r>
              <a:rPr lang="en-US" sz="1150" b="0" dirty="0" err="1"/>
              <a:t>Weizhe</a:t>
            </a:r>
            <a:r>
              <a:rPr lang="en-US" sz="1150" b="0" dirty="0"/>
              <a:t> Yuan, </a:t>
            </a:r>
            <a:r>
              <a:rPr lang="en-US" sz="1150" b="0" dirty="0" err="1"/>
              <a:t>Jinlan</a:t>
            </a:r>
            <a:r>
              <a:rPr lang="en-US" sz="1150" b="0" dirty="0"/>
              <a:t> Fu, </a:t>
            </a:r>
            <a:r>
              <a:rPr lang="en-US" sz="1150" b="0" dirty="0" err="1"/>
              <a:t>Zhengbao</a:t>
            </a:r>
            <a:r>
              <a:rPr lang="en-US" sz="1150" b="0" dirty="0"/>
              <a:t> Jiang, Hiroaki Hayashi, and Graham </a:t>
            </a:r>
            <a:r>
              <a:rPr lang="en-US" sz="1150" b="0" dirty="0" err="1"/>
              <a:t>Neubig</a:t>
            </a:r>
            <a:r>
              <a:rPr lang="en-US" sz="1150" b="0" dirty="0"/>
              <a:t>. (2023) "Pre-train, prompt, and predict: A systematic survey of prompting methods in natural language processing." ACM Computing Surveys 55, no. 9 (2023): 1-35.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Wayne Xin Zhao, </a:t>
            </a:r>
            <a:r>
              <a:rPr lang="en-US" sz="1150" b="0" dirty="0" err="1"/>
              <a:t>Kun</a:t>
            </a:r>
            <a:r>
              <a:rPr lang="en-US" sz="1150" b="0" dirty="0"/>
              <a:t> Zhou, </a:t>
            </a:r>
            <a:r>
              <a:rPr lang="en-US" sz="1150" b="0" dirty="0" err="1"/>
              <a:t>Junyi</a:t>
            </a:r>
            <a:r>
              <a:rPr lang="en-US" sz="1150" b="0" dirty="0"/>
              <a:t> Li, </a:t>
            </a:r>
            <a:r>
              <a:rPr lang="en-US" sz="1150" b="0" dirty="0" err="1"/>
              <a:t>Tianyi</a:t>
            </a:r>
            <a:r>
              <a:rPr lang="en-US" sz="1150" b="0" dirty="0"/>
              <a:t> Tang, </a:t>
            </a:r>
            <a:r>
              <a:rPr lang="en-US" sz="1150" b="0" dirty="0" err="1"/>
              <a:t>Xiaolei</a:t>
            </a:r>
            <a:r>
              <a:rPr lang="en-US" sz="1150" b="0" dirty="0"/>
              <a:t> Wang, </a:t>
            </a:r>
            <a:r>
              <a:rPr lang="en-US" sz="1150" b="0" dirty="0" err="1"/>
              <a:t>Yupeng</a:t>
            </a:r>
            <a:r>
              <a:rPr lang="en-US" sz="1150" b="0" dirty="0"/>
              <a:t> Hou, </a:t>
            </a:r>
            <a:r>
              <a:rPr lang="en-US" sz="1150" b="0" dirty="0" err="1"/>
              <a:t>Yingqian</a:t>
            </a:r>
            <a:r>
              <a:rPr lang="en-US" sz="1150" b="0" dirty="0"/>
              <a:t> Min et al. (2023) "A Survey of Large Language Models."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arXiv:2303.18223.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Touvron</a:t>
            </a:r>
            <a:r>
              <a:rPr lang="en-US" sz="1150" b="0" dirty="0"/>
              <a:t>, Hugo, Louis Martin, Kevin Stone, Peter Albert, Amjad </a:t>
            </a:r>
            <a:r>
              <a:rPr lang="en-US" sz="1150" b="0" dirty="0" err="1"/>
              <a:t>Almahairi</a:t>
            </a:r>
            <a:r>
              <a:rPr lang="en-US" sz="1150" b="0" dirty="0"/>
              <a:t>, Yasmine </a:t>
            </a:r>
            <a:r>
              <a:rPr lang="en-US" sz="1150" b="0" dirty="0" err="1"/>
              <a:t>Babaei</a:t>
            </a:r>
            <a:r>
              <a:rPr lang="en-US" sz="1150" b="0" dirty="0"/>
              <a:t>, Nikolay </a:t>
            </a:r>
            <a:r>
              <a:rPr lang="en-US" sz="1150" b="0" dirty="0" err="1"/>
              <a:t>Bashlykov</a:t>
            </a:r>
            <a:r>
              <a:rPr lang="en-US" sz="1150" b="0" dirty="0"/>
              <a:t> et al. (2023) "Llama 2: Open Foundation and Fine-Tuned Chat Models."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arXiv:2307.09288 (2023).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Junliang</a:t>
            </a:r>
            <a:r>
              <a:rPr lang="en-US" sz="1150" b="0" dirty="0"/>
              <a:t> Wang, </a:t>
            </a:r>
            <a:r>
              <a:rPr lang="en-US" sz="1150" b="0" dirty="0" err="1"/>
              <a:t>Chuqiao</a:t>
            </a:r>
            <a:r>
              <a:rPr lang="en-US" sz="1150" b="0" dirty="0"/>
              <a:t> Xu, </a:t>
            </a:r>
            <a:r>
              <a:rPr lang="en-US" sz="1150" b="0" dirty="0" err="1"/>
              <a:t>Jie</a:t>
            </a:r>
            <a:r>
              <a:rPr lang="en-US" sz="1150" b="0" dirty="0"/>
              <a:t> Zhang, and Ray Zhong (2022). "Big data analytics for intelligent manufacturing systems: A review." Journal of Manufacturing Systems 62 (2022): 738-752.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Gozalo-Brizuela</a:t>
            </a:r>
            <a:r>
              <a:rPr lang="en-US" sz="1150" b="0" dirty="0"/>
              <a:t>, Roberto, and Eduardo C. Garrido-</a:t>
            </a:r>
            <a:r>
              <a:rPr lang="en-US" sz="1150" b="0" dirty="0" err="1"/>
              <a:t>Merchan</a:t>
            </a:r>
            <a:r>
              <a:rPr lang="en-US" sz="1150" b="0" dirty="0"/>
              <a:t> (2023). "</a:t>
            </a:r>
            <a:r>
              <a:rPr lang="en-US" sz="1150" b="0" dirty="0" err="1"/>
              <a:t>ChatGPT</a:t>
            </a:r>
            <a:r>
              <a:rPr lang="en-US" sz="1150" b="0" dirty="0"/>
              <a:t> is not all you need. A State of the Art Review of large Generative AI models."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arXiv:2301.04655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Wenliang Dai, </a:t>
            </a:r>
            <a:r>
              <a:rPr lang="en-US" sz="1150" b="0" dirty="0" err="1"/>
              <a:t>Junnan</a:t>
            </a:r>
            <a:r>
              <a:rPr lang="en-US" sz="1150" b="0" dirty="0"/>
              <a:t> Li, </a:t>
            </a:r>
            <a:r>
              <a:rPr lang="en-US" sz="1150" b="0" dirty="0" err="1"/>
              <a:t>Dongxu</a:t>
            </a:r>
            <a:r>
              <a:rPr lang="en-US" sz="1150" b="0" dirty="0"/>
              <a:t> Li, Anthony Meng </a:t>
            </a:r>
            <a:r>
              <a:rPr lang="en-US" sz="1150" b="0" dirty="0" err="1"/>
              <a:t>Huat</a:t>
            </a:r>
            <a:r>
              <a:rPr lang="en-US" sz="1150" b="0" dirty="0"/>
              <a:t> Tiong, </a:t>
            </a:r>
            <a:r>
              <a:rPr lang="en-US" sz="1150" b="0" dirty="0" err="1"/>
              <a:t>Junqi</a:t>
            </a:r>
            <a:r>
              <a:rPr lang="en-US" sz="1150" b="0" dirty="0"/>
              <a:t> Zhao, </a:t>
            </a:r>
            <a:r>
              <a:rPr lang="en-US" sz="1150" b="0" dirty="0" err="1"/>
              <a:t>Weisheng</a:t>
            </a:r>
            <a:r>
              <a:rPr lang="en-US" sz="1150" b="0" dirty="0"/>
              <a:t> Wang, </a:t>
            </a:r>
            <a:r>
              <a:rPr lang="en-US" sz="1150" b="0" dirty="0" err="1"/>
              <a:t>Boyang</a:t>
            </a:r>
            <a:r>
              <a:rPr lang="en-US" sz="1150" b="0" dirty="0"/>
              <a:t> Li, Pascale Fung, and Steven Hoi. (2023) "</a:t>
            </a:r>
            <a:r>
              <a:rPr lang="en-US" sz="1150" b="0" dirty="0" err="1"/>
              <a:t>InstructBLIP</a:t>
            </a:r>
            <a:r>
              <a:rPr lang="en-US" sz="1150" b="0" dirty="0"/>
              <a:t>: Towards General-purpose Vision-Language Models with Instruction Tuning."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arXiv:2305.06500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Shahab </a:t>
            </a:r>
            <a:r>
              <a:rPr lang="en-US" sz="1150" b="0" dirty="0" err="1"/>
              <a:t>Saquib</a:t>
            </a:r>
            <a:r>
              <a:rPr lang="en-US" sz="1150" b="0" dirty="0"/>
              <a:t> </a:t>
            </a:r>
            <a:r>
              <a:rPr lang="en-US" sz="1150" b="0" dirty="0" err="1"/>
              <a:t>Sohail</a:t>
            </a:r>
            <a:r>
              <a:rPr lang="en-US" sz="1150" b="0" dirty="0"/>
              <a:t>, Faiza Farhat, Yassine </a:t>
            </a:r>
            <a:r>
              <a:rPr lang="en-US" sz="1150" b="0" dirty="0" err="1"/>
              <a:t>Himeur</a:t>
            </a:r>
            <a:r>
              <a:rPr lang="en-US" sz="1150" b="0" dirty="0"/>
              <a:t>, Mohammad Nadeem, Dag </a:t>
            </a:r>
            <a:r>
              <a:rPr lang="en-US" sz="1150" b="0" dirty="0" err="1"/>
              <a:t>Øivind</a:t>
            </a:r>
            <a:r>
              <a:rPr lang="en-US" sz="1150" b="0" dirty="0"/>
              <a:t> Madsen, </a:t>
            </a:r>
            <a:r>
              <a:rPr lang="en-US" sz="1150" b="0" dirty="0" err="1"/>
              <a:t>Yashbir</a:t>
            </a:r>
            <a:r>
              <a:rPr lang="en-US" sz="1150" b="0" dirty="0"/>
              <a:t> Singh, </a:t>
            </a:r>
            <a:r>
              <a:rPr lang="en-US" sz="1150" b="0" dirty="0" err="1"/>
              <a:t>Shadi</a:t>
            </a:r>
            <a:r>
              <a:rPr lang="en-US" sz="1150" b="0" dirty="0"/>
              <a:t> Atalla, and </a:t>
            </a:r>
            <a:r>
              <a:rPr lang="en-US" sz="1150" b="0" dirty="0" err="1"/>
              <a:t>Wathiq</a:t>
            </a:r>
            <a:r>
              <a:rPr lang="en-US" sz="1150" b="0" dirty="0"/>
              <a:t> Mansoor (2023). "The Future of GPT: A Taxonomy of Existing </a:t>
            </a:r>
            <a:r>
              <a:rPr lang="en-US" sz="1150" b="0" dirty="0" err="1"/>
              <a:t>ChatGPT</a:t>
            </a:r>
            <a:r>
              <a:rPr lang="en-US" sz="1150" b="0" dirty="0"/>
              <a:t> Research, Current Challenges, and Possible Future Directions." Current Challenges, and Possible Future Directions (April 8, 2023)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Longbing</a:t>
            </a:r>
            <a:r>
              <a:rPr lang="en-US" sz="1150" b="0" dirty="0"/>
              <a:t> Cao (2022). "Decentralized ai: Edge intelligence and smart blockchain, metaverse, web3, and </a:t>
            </a:r>
            <a:r>
              <a:rPr lang="en-US" sz="1150" b="0" dirty="0" err="1"/>
              <a:t>desci</a:t>
            </a:r>
            <a:r>
              <a:rPr lang="en-US" sz="115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Qinglin Yang, </a:t>
            </a:r>
            <a:r>
              <a:rPr lang="en-US" sz="1150" b="0" dirty="0" err="1"/>
              <a:t>Yetong</a:t>
            </a:r>
            <a:r>
              <a:rPr lang="en-US" sz="1150" b="0" dirty="0"/>
              <a:t> Zhao, Huawei Huang, </a:t>
            </a:r>
            <a:r>
              <a:rPr lang="en-US" sz="1150" b="0" dirty="0" err="1"/>
              <a:t>Zehui</a:t>
            </a:r>
            <a:r>
              <a:rPr lang="en-US" sz="1150" b="0" dirty="0"/>
              <a:t> </a:t>
            </a:r>
            <a:r>
              <a:rPr lang="en-US" sz="1150" b="0" dirty="0" err="1"/>
              <a:t>Xiong</a:t>
            </a:r>
            <a:r>
              <a:rPr lang="en-US" sz="1150" b="0" dirty="0"/>
              <a:t>, </a:t>
            </a:r>
            <a:r>
              <a:rPr lang="en-US" sz="1150" b="0" dirty="0" err="1"/>
              <a:t>Jiawen</a:t>
            </a:r>
            <a:r>
              <a:rPr lang="en-US" sz="1150" b="0" dirty="0"/>
              <a:t> Kang, and </a:t>
            </a:r>
            <a:r>
              <a:rPr lang="en-US" sz="1150" b="0" dirty="0" err="1"/>
              <a:t>Zibin</a:t>
            </a:r>
            <a:r>
              <a:rPr lang="en-US" sz="115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Russell Belk, Mariam Humayun, and Myriam </a:t>
            </a:r>
            <a:r>
              <a:rPr lang="en-US" sz="1150" b="0" dirty="0" err="1"/>
              <a:t>Brouard</a:t>
            </a:r>
            <a:r>
              <a:rPr lang="en-US" sz="115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Thien</a:t>
            </a:r>
            <a:r>
              <a:rPr lang="en-US" sz="1150" b="0" dirty="0"/>
              <a:t> Huynh-The, Quoc-Viet Pham, Xuan-Qui Pham, Thanh </a:t>
            </a:r>
            <a:r>
              <a:rPr lang="en-US" sz="1150" b="0" dirty="0" err="1"/>
              <a:t>Thi</a:t>
            </a:r>
            <a:r>
              <a:rPr lang="en-US" sz="1150" b="0" dirty="0"/>
              <a:t> Nguyen, Zhu Han, and Dong-</a:t>
            </a:r>
            <a:r>
              <a:rPr lang="en-US" sz="1150" b="0" dirty="0" err="1"/>
              <a:t>Seong</a:t>
            </a:r>
            <a:r>
              <a:rPr lang="en-US" sz="1150" b="0" dirty="0"/>
              <a:t> Kim (2022). "Artificial Intelligence for the Metaverse: A Survey."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 err="1"/>
              <a:t>Thippa</a:t>
            </a:r>
            <a:r>
              <a:rPr lang="en-US" sz="1150" b="0" dirty="0"/>
              <a:t> Reddy </a:t>
            </a:r>
            <a:r>
              <a:rPr lang="en-US" sz="1150" b="0" dirty="0" err="1"/>
              <a:t>Gadekallu</a:t>
            </a:r>
            <a:r>
              <a:rPr lang="en-US" sz="1150" b="0" dirty="0"/>
              <a:t>, </a:t>
            </a:r>
            <a:r>
              <a:rPr lang="en-US" sz="1150" b="0" dirty="0" err="1"/>
              <a:t>Thien</a:t>
            </a:r>
            <a:r>
              <a:rPr lang="en-US" sz="1150" b="0" dirty="0"/>
              <a:t> Huynh-The, </a:t>
            </a:r>
            <a:r>
              <a:rPr lang="en-US" sz="1150" b="0" dirty="0" err="1"/>
              <a:t>Weizheng</a:t>
            </a:r>
            <a:r>
              <a:rPr lang="en-US" sz="1150" b="0" dirty="0"/>
              <a:t> Wang, Gokul </a:t>
            </a:r>
            <a:r>
              <a:rPr lang="en-US" sz="1150" b="0" dirty="0" err="1"/>
              <a:t>Yenduri</a:t>
            </a:r>
            <a:r>
              <a:rPr lang="en-US" sz="1150" b="0" dirty="0"/>
              <a:t>, </a:t>
            </a:r>
            <a:r>
              <a:rPr lang="en-US" sz="1150" b="0" dirty="0" err="1"/>
              <a:t>Pasika</a:t>
            </a:r>
            <a:r>
              <a:rPr lang="en-US" sz="1150" b="0" dirty="0"/>
              <a:t> </a:t>
            </a:r>
            <a:r>
              <a:rPr lang="en-US" sz="1150" b="0" dirty="0" err="1"/>
              <a:t>Ranaweera</a:t>
            </a:r>
            <a:r>
              <a:rPr lang="en-US" sz="1150" b="0" dirty="0"/>
              <a:t>, Quoc-Viet Pham, Daniel </a:t>
            </a:r>
            <a:r>
              <a:rPr lang="en-US" sz="1150" b="0" dirty="0" err="1"/>
              <a:t>Benevides</a:t>
            </a:r>
            <a:r>
              <a:rPr lang="en-US" sz="1150" b="0" dirty="0"/>
              <a:t> da Costa, and </a:t>
            </a:r>
            <a:r>
              <a:rPr lang="en-US" sz="1150" b="0" dirty="0" err="1"/>
              <a:t>Madhusanka</a:t>
            </a:r>
            <a:r>
              <a:rPr lang="en-US" sz="1150" b="0" dirty="0"/>
              <a:t> Liyanage (2022). "Blockchain for the Metaverse: A Review."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5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150" b="0" dirty="0" err="1"/>
              <a:t>arXiv</a:t>
            </a:r>
            <a:r>
              <a:rPr lang="en-US" sz="115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15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150" b="0" dirty="0"/>
          </a:p>
          <a:p>
            <a:pPr>
              <a:spcAft>
                <a:spcPts val="0"/>
              </a:spcAft>
            </a:pPr>
            <a:endParaRPr lang="en-US" sz="1150" b="0" dirty="0"/>
          </a:p>
          <a:p>
            <a:pPr>
              <a:spcAft>
                <a:spcPts val="0"/>
              </a:spcAft>
            </a:pPr>
            <a:endParaRPr lang="en-US" sz="115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and </a:t>
            </a:r>
            <a:b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Large Language Models for </a:t>
            </a:r>
            <a:b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Dialogue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179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2023-09-14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3F9EB-2654-6144-6A5F-F89F470FA1E1}"/>
              </a:ext>
            </a:extLst>
          </p:cNvPr>
          <p:cNvSpPr txBox="1"/>
          <p:nvPr/>
        </p:nvSpPr>
        <p:spPr>
          <a:xfrm>
            <a:off x="1948760" y="3523464"/>
            <a:ext cx="82944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15:10-16:50, 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Thursday, September 14, 2023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Room 301, Daren Building, Computer Science, 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National </a:t>
            </a:r>
            <a:r>
              <a:rPr lang="en-US" altLang="zh-TW" sz="1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Chengchi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University (NCCU)</a:t>
            </a:r>
          </a:p>
          <a:p>
            <a:pPr algn="ctr"/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Prof. Chao-Lin Liu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52B6030-F168-92D4-597D-C2562B823D2E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3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811E8E-9412-DA18-5595-42EBA282FF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632" y="155265"/>
            <a:ext cx="2383930" cy="789582"/>
          </a:xfrm>
          <a:prstGeom prst="rect">
            <a:avLst/>
          </a:prstGeom>
        </p:spPr>
      </p:pic>
      <p:sp>
        <p:nvSpPr>
          <p:cNvPr id="5" name="圓角矩形 30">
            <a:extLst>
              <a:ext uri="{FF2B5EF4-FFF2-40B4-BE49-F238E27FC236}">
                <a16:creationId xmlns:a16="http://schemas.microsoft.com/office/drawing/2014/main" id="{2E81EE6F-A506-E959-1F62-FA4C064EB9FA}"/>
              </a:ext>
            </a:extLst>
          </p:cNvPr>
          <p:cNvSpPr/>
          <p:nvPr/>
        </p:nvSpPr>
        <p:spPr>
          <a:xfrm>
            <a:off x="4212355" y="323802"/>
            <a:ext cx="3767289" cy="620688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439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/>
          </a:bodyPr>
          <a:lstStyle/>
          <a:p>
            <a:r>
              <a:rPr lang="en-US" sz="4000" dirty="0"/>
              <a:t>Domain/Person Specific Personalization of </a:t>
            </a:r>
            <a:r>
              <a:rPr lang="en-US" sz="4000" dirty="0" err="1"/>
              <a:t>ChatGPT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350D2-2E58-6527-0326-A57092B5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02" y="950983"/>
            <a:ext cx="9276394" cy="552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83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Technological Integration for Multimodal AI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3A127-FBBC-9E3C-26A4-88A0B24E8D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218" y="882429"/>
            <a:ext cx="8171502" cy="5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9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</a:rPr>
              <a:t>戴敏育 博士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Min-Yuh Day, Ph.D.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911204" cy="33941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300" dirty="0" err="1">
                <a:solidFill>
                  <a:schemeClr val="tx2"/>
                </a:solidFill>
              </a:rPr>
              <a:t>Sinica</a:t>
            </a:r>
            <a:endParaRPr lang="en-US" altLang="zh-TW" sz="33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Associate Director, Fintech and Green Finance Center, NTPU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 2007- 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Trustworthy AI: Interplay of Various Factors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DA965-0FA2-9224-DFDF-2CB4950DE4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240" y="975572"/>
            <a:ext cx="6970890" cy="55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89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72" y="1033669"/>
            <a:ext cx="11796256" cy="53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571498"/>
            <a:ext cx="1175667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888437"/>
            <a:ext cx="11756671" cy="40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6"/>
            <a:ext cx="11222181" cy="1307709"/>
          </a:xfrm>
        </p:spPr>
        <p:txBody>
          <a:bodyPr>
            <a:normAutofit fontScale="90000"/>
          </a:bodyPr>
          <a:lstStyle/>
          <a:p>
            <a:r>
              <a:rPr lang="en-US" dirty="0"/>
              <a:t>DALL·E 2</a:t>
            </a:r>
            <a:br>
              <a:rPr lang="en-US" dirty="0"/>
            </a:br>
            <a:r>
              <a:rPr lang="en-US" sz="2700" b="0" dirty="0"/>
              <a:t>Create original, realistic images and art from a text description. </a:t>
            </a:r>
            <a:br>
              <a:rPr lang="en-US" sz="2700" b="0" dirty="0"/>
            </a:br>
            <a:r>
              <a:rPr lang="en-US" sz="2700" b="0" dirty="0"/>
              <a:t>It can combine concepts, attributes, and styles.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7232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https://openai.com/dall-e-2/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37F8C-B0BC-77DD-DD2B-365FE8DE1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66" y="1440438"/>
            <a:ext cx="8570626" cy="51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4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1037203"/>
          </a:xfrm>
        </p:spPr>
        <p:txBody>
          <a:bodyPr>
            <a:normAutofit/>
          </a:bodyPr>
          <a:lstStyle/>
          <a:p>
            <a:r>
              <a:rPr lang="en-US" dirty="0"/>
              <a:t>The Model Structure of DALL-E-2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1F62C-748C-6495-A394-DC43F533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6" y="1606984"/>
            <a:ext cx="11235827" cy="4794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1D247-BC64-18FE-B967-0DAA8B39544C}"/>
              </a:ext>
            </a:extLst>
          </p:cNvPr>
          <p:cNvSpPr txBox="1"/>
          <p:nvPr/>
        </p:nvSpPr>
        <p:spPr>
          <a:xfrm>
            <a:off x="534390" y="1526040"/>
            <a:ext cx="3918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CLIP Pre-training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4B87A-5700-78CC-682E-B2060AB82DCB}"/>
              </a:ext>
            </a:extLst>
          </p:cNvPr>
          <p:cNvSpPr txBox="1"/>
          <p:nvPr/>
        </p:nvSpPr>
        <p:spPr>
          <a:xfrm>
            <a:off x="478086" y="5637552"/>
            <a:ext cx="3974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3666918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09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3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Reimagine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https://clipdrop.co/stable-diffusion-reimagine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D3BAA-C4D5-E982-A16C-07D0EBD7BF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99" y="757117"/>
            <a:ext cx="9309001" cy="57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13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73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Overview of 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Overview of Large Language Models (LLMs)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Fine-tuning LLM for Dialogue System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Challenges and Limitations of Generative AI </a:t>
            </a:r>
            <a:br>
              <a:rPr lang="en-US" altLang="zh-TW" sz="4400" dirty="0"/>
            </a:br>
            <a:r>
              <a:rPr lang="en-US" altLang="zh-TW" sz="4400" dirty="0"/>
              <a:t>for Dialogue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40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Civitai</a:t>
            </a:r>
            <a:r>
              <a:rPr lang="en-US" sz="4000" dirty="0">
                <a:solidFill>
                  <a:schemeClr val="accent1"/>
                </a:solidFill>
              </a:rPr>
              <a:t>: Stable Diffusion AI Art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https://civitai.com/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B8C8E-F76E-CF12-59A0-C6DD3C304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972" y="764152"/>
            <a:ext cx="10083300" cy="57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21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70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1438663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5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9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94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075356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31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16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Overview of Generative AI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706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35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2179554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60872"/>
            <a:ext cx="11604170" cy="94838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Whisper: </a:t>
            </a:r>
            <a:br>
              <a:rPr lang="en-US" sz="3300" dirty="0"/>
            </a:br>
            <a:r>
              <a:rPr lang="en-US" sz="3300" dirty="0"/>
              <a:t>Robust Speech Recognition via Large-Scale Weak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534389" y="6628390"/>
            <a:ext cx="109196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Tao Xu, Greg Brockman, Christine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McLeavey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Robust speech recognition via large-scale weak supervision. Tech. Rep., Technical report,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OpenAI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7758-6159-BAFD-E5B4-0B7B594EC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829" y="1023117"/>
            <a:ext cx="7559117" cy="56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83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77116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Text to Speech (TTS)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https://azure.microsoft.com/en-gb/products/cognitive-services/text-to-speech/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F9B8-17A1-4251-35AA-D66276E3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7" y="1310542"/>
            <a:ext cx="10410889" cy="52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02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4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72031"/>
          </a:xfrm>
        </p:spPr>
        <p:txBody>
          <a:bodyPr>
            <a:normAutofit fontScale="90000"/>
          </a:bodyPr>
          <a:lstStyle/>
          <a:p>
            <a:r>
              <a:rPr lang="en-US" dirty="0"/>
              <a:t>BLOOM</a:t>
            </a:r>
            <a:br>
              <a:rPr lang="en-US" dirty="0"/>
            </a:br>
            <a:r>
              <a:rPr lang="en-US" sz="2900" dirty="0" err="1"/>
              <a:t>BigScience</a:t>
            </a:r>
            <a:r>
              <a:rPr lang="en-US" sz="2900" dirty="0"/>
              <a:t> Large Open-science Open-access Multilingual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https://huggingface.co/bigscience/bloom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15ACA-4FE4-2F82-32F2-9B58F6FB8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8" y="1192848"/>
            <a:ext cx="11123222" cy="52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0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Whisper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https://huggingface.co/spaces/openai/whisper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CD813-1904-245A-B249-99712C328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928886"/>
            <a:ext cx="11528240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02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9" y="56101"/>
            <a:ext cx="4346806" cy="6345688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Research Areas, </a:t>
            </a:r>
            <a:br>
              <a:rPr lang="en-US" dirty="0"/>
            </a:br>
            <a:r>
              <a:rPr lang="en-US" dirty="0"/>
              <a:t>Applications and </a:t>
            </a:r>
            <a:br>
              <a:rPr lang="en-US" dirty="0"/>
            </a:br>
            <a:r>
              <a:rPr lang="en-US" dirty="0"/>
              <a:t>Companies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817F3-2DD5-4399-4CDE-2AD01CDD5D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514" y="396134"/>
            <a:ext cx="7474348" cy="60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93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831665"/>
          </a:xfrm>
        </p:spPr>
        <p:txBody>
          <a:bodyPr>
            <a:normAutofit/>
          </a:bodyPr>
          <a:lstStyle/>
          <a:p>
            <a:r>
              <a:rPr lang="en-US" dirty="0"/>
              <a:t>Applications of Generative AI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3E7B7-261B-E276-E440-9F41C2AF9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2" y="887766"/>
            <a:ext cx="8639287" cy="55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45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137"/>
            <a:ext cx="11222181" cy="5276108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Overview of 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>
                <a:solidFill>
                  <a:srgbClr val="C00000"/>
                </a:solidFill>
              </a:rPr>
              <a:t>Overview of Large Language Models (LLMs)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Fine-tuning LLM for Dialogue System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4400" dirty="0"/>
              <a:t>Challenges and Limitations of Generative AI </a:t>
            </a:r>
            <a:br>
              <a:rPr lang="en-US" altLang="zh-TW" sz="4400" dirty="0"/>
            </a:br>
            <a:r>
              <a:rPr lang="en-US" altLang="zh-TW" sz="4400" dirty="0"/>
              <a:t>for Dialogue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4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(Gen AI)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900" dirty="0">
                <a:solidFill>
                  <a:srgbClr val="C00000"/>
                </a:solidFill>
              </a:rPr>
              <a:t>AI Generated Content </a:t>
            </a:r>
            <a:r>
              <a:rPr lang="en-US" altLang="zh-TW" sz="12000" dirty="0">
                <a:solidFill>
                  <a:srgbClr val="C00000"/>
                </a:solidFill>
              </a:rPr>
              <a:t>(AIGC)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31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</a:rPr>
              <a:t>Large Language Models (LLMs)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68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7" b="9718"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(LLM)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ChatGPT</a:t>
            </a:r>
            <a:r>
              <a:rPr lang="en-US" sz="3600" dirty="0"/>
              <a:t>, </a:t>
            </a:r>
            <a:r>
              <a:rPr lang="en-US" sz="3600" dirty="0" err="1"/>
              <a:t>PaLM</a:t>
            </a:r>
            <a:r>
              <a:rPr lang="en-US" sz="3600" dirty="0"/>
              <a:t>, BLOOM, OPT-175B, </a:t>
            </a:r>
            <a:r>
              <a:rPr lang="en-US" sz="3600" dirty="0" err="1"/>
              <a:t>LLaMA</a:t>
            </a:r>
            <a:r>
              <a:rPr lang="en-US" sz="3600" dirty="0"/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1E7D52-C51D-0E2E-D1EA-113E44ABFC40}"/>
              </a:ext>
            </a:extLst>
          </p:cNvPr>
          <p:cNvSpPr/>
          <p:nvPr/>
        </p:nvSpPr>
        <p:spPr>
          <a:xfrm>
            <a:off x="2345264" y="3217331"/>
            <a:ext cx="1336133" cy="1358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/>
              <a:t>ChatGPT</a:t>
            </a:r>
            <a:endParaRPr lang="en-US" sz="2000" b="1" dirty="0"/>
          </a:p>
          <a:p>
            <a:pPr algn="ctr"/>
            <a:r>
              <a:rPr lang="en-US" sz="1200" dirty="0"/>
              <a:t>175B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744E49-2B2D-6D27-F3E2-DCD4C6C5CFCF}"/>
              </a:ext>
            </a:extLst>
          </p:cNvPr>
          <p:cNvSpPr/>
          <p:nvPr/>
        </p:nvSpPr>
        <p:spPr>
          <a:xfrm>
            <a:off x="10152261" y="3200398"/>
            <a:ext cx="1024469" cy="1032935"/>
          </a:xfrm>
          <a:prstGeom prst="ellipse">
            <a:avLst/>
          </a:prstGeom>
          <a:solidFill>
            <a:srgbClr val="024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LLaMA</a:t>
            </a:r>
            <a:endParaRPr lang="en-US" b="1" dirty="0"/>
          </a:p>
          <a:p>
            <a:pPr algn="ctr"/>
            <a:r>
              <a:rPr lang="en-US" sz="1200" dirty="0"/>
              <a:t>65B</a:t>
            </a:r>
          </a:p>
        </p:txBody>
      </p:sp>
    </p:spTree>
    <p:extLst>
      <p:ext uri="{BB962C8B-B14F-4D97-AF65-F5344CB8AC3E}">
        <p14:creationId xmlns:p14="http://schemas.microsoft.com/office/powerpoint/2010/main" val="4690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34937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53147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51647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3037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0759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0302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6912613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08165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66179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24743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52373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33827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73795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78404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838939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10078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23630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697059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2662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268231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01514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17024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70603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84304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7903155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386572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2870100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79869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0464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594383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196271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494044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872267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995038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30525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01785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57997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965668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894613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39166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988428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01872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53123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082508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390942" y="3339773"/>
            <a:ext cx="94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388D26-EC4C-F184-7F48-2C389659B45F}"/>
              </a:ext>
            </a:extLst>
          </p:cNvPr>
          <p:cNvCxnSpPr>
            <a:cxnSpLocks/>
          </p:cNvCxnSpPr>
          <p:nvPr/>
        </p:nvCxnSpPr>
        <p:spPr>
          <a:xfrm flipH="1" flipV="1">
            <a:off x="11122115" y="264308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6A138E2-3BBA-F59B-FB17-46701AFFE235}"/>
              </a:ext>
            </a:extLst>
          </p:cNvPr>
          <p:cNvSpPr txBox="1"/>
          <p:nvPr/>
        </p:nvSpPr>
        <p:spPr>
          <a:xfrm>
            <a:off x="10540114" y="2140723"/>
            <a:ext cx="1042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Alpaca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D1B7006-9707-D348-0A73-D68CB52183EE}"/>
              </a:ext>
            </a:extLst>
          </p:cNvPr>
          <p:cNvCxnSpPr>
            <a:cxnSpLocks/>
          </p:cNvCxnSpPr>
          <p:nvPr/>
        </p:nvCxnSpPr>
        <p:spPr>
          <a:xfrm flipV="1">
            <a:off x="11369371" y="3314373"/>
            <a:ext cx="0" cy="1705264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0C9F4A1-C7C8-0B73-C25F-493A5B5014B5}"/>
              </a:ext>
            </a:extLst>
          </p:cNvPr>
          <p:cNvSpPr txBox="1"/>
          <p:nvPr/>
        </p:nvSpPr>
        <p:spPr>
          <a:xfrm>
            <a:off x="11110308" y="281177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Llama2</a:t>
            </a:r>
          </a:p>
        </p:txBody>
      </p:sp>
    </p:spTree>
    <p:extLst>
      <p:ext uri="{BB962C8B-B14F-4D97-AF65-F5344CB8AC3E}">
        <p14:creationId xmlns:p14="http://schemas.microsoft.com/office/powerpoint/2010/main" val="10494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1FEE6-6925-7B1F-086B-F6B251AB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80" y="824697"/>
            <a:ext cx="10089040" cy="57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944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EDC6D-DBDD-E24A-9E78-B7F9119C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" y="1128228"/>
            <a:ext cx="12033683" cy="50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86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85D6B-C2D3-10B8-9262-EB6CA9CA8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41" y="1215036"/>
            <a:ext cx="10795718" cy="5438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CB3CC-B7E9-AC6C-5A4D-51365FC2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42" y="705731"/>
            <a:ext cx="10795717" cy="61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522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Autofit/>
          </a:bodyPr>
          <a:lstStyle/>
          <a:p>
            <a:r>
              <a:rPr lang="en-US" sz="4000" dirty="0"/>
              <a:t>Statistics of Commonly-used Data Sources for LLMs</a:t>
            </a:r>
            <a:endParaRPr lang="en-US" sz="4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68E37-C737-5A4D-DC99-385849F7F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52" y="976066"/>
            <a:ext cx="10521095" cy="57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206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 Ratios of various data sources in the </a:t>
            </a:r>
            <a:br>
              <a:rPr lang="en-US" dirty="0"/>
            </a:br>
            <a:r>
              <a:rPr lang="en-US" dirty="0"/>
              <a:t>pre-training data for existing LLMs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12114-7ACC-5C84-8C31-1ED1E566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41" y="1916887"/>
            <a:ext cx="11595118" cy="43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84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647831"/>
          </a:xfrm>
        </p:spPr>
        <p:txBody>
          <a:bodyPr>
            <a:normAutofit/>
          </a:bodyPr>
          <a:lstStyle/>
          <a:p>
            <a:r>
              <a:rPr lang="en-US" dirty="0"/>
              <a:t>Typical Data Preprocessing Pipeline for </a:t>
            </a:r>
            <a:br>
              <a:rPr lang="en-US" dirty="0"/>
            </a:br>
            <a:r>
              <a:rPr lang="en-US" dirty="0"/>
              <a:t>Pre-training Large Language Models (LLMs)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5743-15F2-1974-8F44-BA303A77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07" y="2129885"/>
            <a:ext cx="11854386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89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29233448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LLMs with Public Configuration Details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31C58-304D-677E-54D0-92E5DC4F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2" y="1761798"/>
            <a:ext cx="11916335" cy="3824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FF918F-0B75-F60D-97AB-071BFF614C38}"/>
              </a:ext>
            </a:extLst>
          </p:cNvPr>
          <p:cNvSpPr txBox="1"/>
          <p:nvPr/>
        </p:nvSpPr>
        <p:spPr>
          <a:xfrm>
            <a:off x="338606" y="5750863"/>
            <a:ext cx="11068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Note: PE denotes position embedding, #L denotes the number of layers, #H denotes the number of attention heads, </a:t>
            </a:r>
            <a:br>
              <a:rPr lang="en-US" sz="1600" dirty="0"/>
            </a:br>
            <a:r>
              <a:rPr lang="en-US" sz="1600" dirty="0" err="1"/>
              <a:t>d</a:t>
            </a:r>
            <a:r>
              <a:rPr lang="en-US" sz="1600" baseline="-25000" dirty="0" err="1"/>
              <a:t>model</a:t>
            </a:r>
            <a:r>
              <a:rPr lang="en-US" sz="1600" dirty="0"/>
              <a:t> denotes the size of hidden states, and MCL denotes the maximum context length during training.</a:t>
            </a:r>
          </a:p>
        </p:txBody>
      </p:sp>
    </p:spTree>
    <p:extLst>
      <p:ext uri="{BB962C8B-B14F-4D97-AF65-F5344CB8AC3E}">
        <p14:creationId xmlns:p14="http://schemas.microsoft.com/office/powerpoint/2010/main" val="38956563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Detailed Optimization Settings of LLMs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F95BF1-9A95-C744-45D5-82644278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2" y="1745837"/>
            <a:ext cx="11688996" cy="40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05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C40CD-FC2D-8798-7E5D-8D31A8A15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84" y="928886"/>
            <a:ext cx="8278832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36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19063472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https://lifearchitect.ai/gpt-3/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ChatGPT</a:t>
            </a:r>
            <a:r>
              <a:rPr lang="en-US" dirty="0"/>
              <a:t> and GPT-3 Family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InstructGPT</a:t>
            </a:r>
            <a:r>
              <a:rPr lang="en-US" sz="3600" dirty="0"/>
              <a:t>, GPT-3.5, </a:t>
            </a:r>
            <a:r>
              <a:rPr lang="en-US" sz="3600" dirty="0" err="1"/>
              <a:t>ChatGPT</a:t>
            </a:r>
            <a:r>
              <a:rPr lang="en-US" sz="36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816B2-F558-CBD1-1988-8F8EEB355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6" y="1463964"/>
            <a:ext cx="12057187" cy="48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520741" y="6575892"/>
            <a:ext cx="11101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Xuanting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Nuo Xu, Can Zu,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Zekai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Shichun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Cui et al. "A comprehensive capability analysis of gpt-3 and gpt-3.5 series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arXiv:2303.10420 (2023).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/>
          </a:bodyPr>
          <a:lstStyle/>
          <a:p>
            <a:r>
              <a:rPr lang="en-US" dirty="0"/>
              <a:t>Evolutionary of </a:t>
            </a:r>
            <a:r>
              <a:rPr lang="en-US" dirty="0" err="1"/>
              <a:t>ChatGPT</a:t>
            </a:r>
            <a:r>
              <a:rPr lang="en-US" dirty="0"/>
              <a:t> Models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F7C1E5-634A-1307-B05B-7A5DB5C6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2" y="2758059"/>
            <a:ext cx="11952374" cy="2247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E5B2B8-7D5B-3440-E34A-6E6B44AF9ADA}"/>
              </a:ext>
            </a:extLst>
          </p:cNvPr>
          <p:cNvSpPr txBox="1"/>
          <p:nvPr/>
        </p:nvSpPr>
        <p:spPr>
          <a:xfrm>
            <a:off x="1258320" y="1923311"/>
            <a:ext cx="1666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12BD0-FA3B-703D-14B5-077DAFD22DFE}"/>
              </a:ext>
            </a:extLst>
          </p:cNvPr>
          <p:cNvSpPr txBox="1"/>
          <p:nvPr/>
        </p:nvSpPr>
        <p:spPr>
          <a:xfrm>
            <a:off x="7115474" y="1923311"/>
            <a:ext cx="2144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GPT-3.5</a:t>
            </a:r>
          </a:p>
        </p:txBody>
      </p:sp>
    </p:spTree>
    <p:extLst>
      <p:ext uri="{BB962C8B-B14F-4D97-AF65-F5344CB8AC3E}">
        <p14:creationId xmlns:p14="http://schemas.microsoft.com/office/powerpoint/2010/main" val="14491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Stanford Alpaca: </a:t>
            </a:r>
            <a:br>
              <a:rPr lang="en-US" dirty="0"/>
            </a:br>
            <a:r>
              <a:rPr lang="en-US" sz="4000" dirty="0"/>
              <a:t>A Strong, Replicable Instruction-Following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https://crfm.stanford.edu/2023/03/13/alpaca.html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37F07-BD96-7205-E8C2-C2925153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8" y="1509995"/>
            <a:ext cx="11677759" cy="5004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6EAFE-4D5E-3D35-2AF7-98C128A5CE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454" y="4601050"/>
            <a:ext cx="3888116" cy="14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86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86000"/>
            <a:ext cx="11222181" cy="4067299"/>
          </a:xfrm>
        </p:spPr>
        <p:txBody>
          <a:bodyPr>
            <a:normAutofit/>
          </a:bodyPr>
          <a:lstStyle/>
          <a:p>
            <a:r>
              <a:rPr lang="en-US" dirty="0"/>
              <a:t>Demo, data and code to train an assistant-style large language model with ~800k GPT-3.5-Turbo Generations based on </a:t>
            </a:r>
            <a:r>
              <a:rPr lang="en-US" dirty="0" err="1"/>
              <a:t>LLaMa</a:t>
            </a:r>
            <a:endParaRPr lang="en-US" dirty="0"/>
          </a:p>
          <a:p>
            <a:r>
              <a:rPr lang="en-US" dirty="0"/>
              <a:t>Reproducibility</a:t>
            </a:r>
          </a:p>
          <a:p>
            <a:pPr lvl="1"/>
            <a:r>
              <a:rPr lang="en-US" sz="3200" dirty="0"/>
              <a:t>Trained LoRa Weights:</a:t>
            </a:r>
          </a:p>
          <a:p>
            <a:pPr lvl="2"/>
            <a:r>
              <a:rPr lang="en-US" sz="3200" dirty="0"/>
              <a:t>gpt4all-lora (four full epochs of training):</a:t>
            </a:r>
          </a:p>
          <a:p>
            <a:pPr lvl="3"/>
            <a:r>
              <a:rPr lang="en-US" sz="3200" dirty="0">
                <a:hlinkClick r:id="rId2"/>
              </a:rPr>
              <a:t>https://huggingface.co/nomic-ai/gpt4all-lora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2051505"/>
          </a:xfrm>
        </p:spPr>
        <p:txBody>
          <a:bodyPr>
            <a:normAutofit fontScale="90000"/>
          </a:bodyPr>
          <a:lstStyle/>
          <a:p>
            <a:r>
              <a:rPr lang="en-US" dirty="0"/>
              <a:t>GPT4All: </a:t>
            </a:r>
            <a:br>
              <a:rPr lang="en-US" dirty="0"/>
            </a:br>
            <a:r>
              <a:rPr lang="en-US" dirty="0"/>
              <a:t>Training an Assistant-style Chatbot with Large Scale Data Distillation from GPT-3.5-Turbo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https://github.com/nomic-ai/gpt4all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578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3042"/>
            <a:ext cx="11222181" cy="4745134"/>
          </a:xfrm>
        </p:spPr>
        <p:txBody>
          <a:bodyPr>
            <a:normAutofit/>
          </a:bodyPr>
          <a:lstStyle/>
          <a:p>
            <a:r>
              <a:rPr lang="en-US" dirty="0"/>
              <a:t>Vicuna-13B: an open-source chatbot trained by fine-tuning </a:t>
            </a:r>
            <a:r>
              <a:rPr lang="en-US" dirty="0" err="1"/>
              <a:t>LLaMA</a:t>
            </a:r>
            <a:r>
              <a:rPr lang="en-US" dirty="0"/>
              <a:t> on user-shared conversations collected from </a:t>
            </a:r>
            <a:r>
              <a:rPr lang="en-US" dirty="0" err="1"/>
              <a:t>ShareGPT</a:t>
            </a:r>
            <a:r>
              <a:rPr lang="en-US" dirty="0"/>
              <a:t>. </a:t>
            </a:r>
          </a:p>
          <a:p>
            <a:r>
              <a:rPr lang="en-US" dirty="0"/>
              <a:t>The cost of training Vicuna-13B is around $300.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81860"/>
            <a:ext cx="11222181" cy="1811336"/>
          </a:xfrm>
        </p:spPr>
        <p:txBody>
          <a:bodyPr>
            <a:normAutofit fontScale="90000"/>
          </a:bodyPr>
          <a:lstStyle/>
          <a:p>
            <a:r>
              <a:rPr lang="en-US" dirty="0"/>
              <a:t>Vicuna: An Open-Source Chatbot </a:t>
            </a:r>
            <a:br>
              <a:rPr lang="en-US" dirty="0"/>
            </a:br>
            <a:r>
              <a:rPr lang="en-US" dirty="0"/>
              <a:t>Impressing GPT-4 with 90%* </a:t>
            </a:r>
            <a:r>
              <a:rPr lang="en-US" dirty="0" err="1"/>
              <a:t>ChatGPT</a:t>
            </a:r>
            <a:r>
              <a:rPr lang="en-US" dirty="0"/>
              <a:t> Quality</a:t>
            </a:r>
            <a:br>
              <a:rPr lang="en-US" dirty="0"/>
            </a:br>
            <a:r>
              <a:rPr lang="en-US" sz="2700" b="0" dirty="0"/>
              <a:t>by the Team with members from UC Berkeley, CMU, Stanford, and UC San Diego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https://vicuna.lmsys.org/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275F5-114C-1594-2660-157047B8D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136" y="3559846"/>
            <a:ext cx="7493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135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81860"/>
            <a:ext cx="11222181" cy="1532628"/>
          </a:xfrm>
        </p:spPr>
        <p:txBody>
          <a:bodyPr>
            <a:normAutofit fontScale="90000"/>
          </a:bodyPr>
          <a:lstStyle/>
          <a:p>
            <a:r>
              <a:rPr lang="en-US" dirty="0"/>
              <a:t>Chinese-Vicuna: </a:t>
            </a:r>
            <a:br>
              <a:rPr lang="en-US" dirty="0"/>
            </a:br>
            <a:r>
              <a:rPr lang="en-US" sz="3600" dirty="0"/>
              <a:t>A Chinese Instruction-following </a:t>
            </a:r>
            <a:r>
              <a:rPr lang="en-US" sz="3600" dirty="0" err="1"/>
              <a:t>LLaMA</a:t>
            </a:r>
            <a:r>
              <a:rPr lang="en-US" sz="3600" dirty="0"/>
              <a:t>-based Model </a:t>
            </a:r>
            <a:br>
              <a:rPr lang="en-US" sz="3600" dirty="0"/>
            </a:br>
            <a:r>
              <a:rPr lang="zh-TW" altLang="en-US" sz="3600" dirty="0"/>
              <a:t>一個中文低資源的 </a:t>
            </a:r>
            <a:r>
              <a:rPr lang="en-US" altLang="zh-TW" sz="3600" dirty="0" err="1"/>
              <a:t>llama+lora</a:t>
            </a:r>
            <a:r>
              <a:rPr lang="zh-TW" altLang="en-US" sz="3600" dirty="0"/>
              <a:t>方案</a:t>
            </a:r>
            <a:endParaRPr lang="en-US" sz="3600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98322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https://github.com/Facico/Chinese-Vicuna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B9328-6EBB-2DC0-14E4-0A2D60D27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262" y="1813599"/>
            <a:ext cx="4609429" cy="4609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16A2FF-F66A-94AB-D0D7-96D66842FD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09" y="1813599"/>
            <a:ext cx="6841352" cy="44091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B60C2A-AC03-5F44-88E8-65FFB626F33C}"/>
              </a:ext>
            </a:extLst>
          </p:cNvPr>
          <p:cNvSpPr txBox="1"/>
          <p:nvPr/>
        </p:nvSpPr>
        <p:spPr>
          <a:xfrm>
            <a:off x="406601" y="6166400"/>
            <a:ext cx="654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Chinese-Vicuna </a:t>
            </a:r>
            <a:r>
              <a:rPr lang="en-US" dirty="0"/>
              <a:t>based on </a:t>
            </a:r>
            <a:r>
              <a:rPr lang="en-US" b="1" dirty="0"/>
              <a:t>Guanaco Dataset </a:t>
            </a:r>
            <a:r>
              <a:rPr lang="en-US" dirty="0"/>
              <a:t>and </a:t>
            </a:r>
            <a:r>
              <a:rPr lang="en-US" b="1" dirty="0"/>
              <a:t>Belle Dataset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6B2AB-D1B1-EC59-3DA8-5663CD3024DB}"/>
              </a:ext>
            </a:extLst>
          </p:cNvPr>
          <p:cNvSpPr txBox="1"/>
          <p:nvPr/>
        </p:nvSpPr>
        <p:spPr>
          <a:xfrm>
            <a:off x="970477" y="6421811"/>
            <a:ext cx="517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000" dirty="0"/>
              <a:t> </a:t>
            </a:r>
            <a:r>
              <a:rPr lang="en-US" sz="1000" dirty="0">
                <a:hlinkClick r:id="rId5"/>
              </a:rPr>
              <a:t>https://huggingface.co/datasets/Chinese-Vicuna/guanaco_belle_merge_v1.0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106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518486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StableLM</a:t>
            </a:r>
            <a:br>
              <a:rPr lang="en-US" dirty="0"/>
            </a:br>
            <a:r>
              <a:rPr lang="en-US" dirty="0"/>
              <a:t>Stability AI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BFB2-57A6-BC0E-0473-127B0060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58462"/>
            <a:ext cx="11222181" cy="480378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StableLM</a:t>
            </a:r>
            <a:r>
              <a:rPr lang="en-US" dirty="0"/>
              <a:t>-Alpha models are trained on the new dataset that build on The Pile, which contains 1.5 trillion tokens, roughly 3x the size of The Pile.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These models will be trained on up to 1.5 trillion tokens.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The context length for these models is 4096 tokens.</a:t>
            </a:r>
          </a:p>
          <a:p>
            <a:pPr>
              <a:spcAft>
                <a:spcPts val="600"/>
              </a:spcAft>
            </a:pPr>
            <a:r>
              <a:rPr lang="en-US" dirty="0"/>
              <a:t>Fine-tuned the model with Stanford Alpaca's procedure using a combination of five recent datasets for conversational agents: Stanford's Alpaca, Nomic-AI's gpt4all, </a:t>
            </a:r>
            <a:r>
              <a:rPr lang="en-US" dirty="0" err="1"/>
              <a:t>RyokoAI's</a:t>
            </a:r>
            <a:r>
              <a:rPr lang="en-US" dirty="0"/>
              <a:t> ShareGPT52K datasets, Databricks labs' Dolly, and </a:t>
            </a:r>
            <a:r>
              <a:rPr lang="en-US" dirty="0" err="1"/>
              <a:t>Anthropic's</a:t>
            </a:r>
            <a:r>
              <a:rPr lang="en-US" dirty="0"/>
              <a:t> HH.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https://github.com/Stability-AI/StableLM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CB22E-789A-5D61-806E-48AA0A09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25" y="127601"/>
            <a:ext cx="1236114" cy="123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61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RedPajama</a:t>
            </a:r>
            <a:br>
              <a:rPr lang="en-US" dirty="0"/>
            </a:br>
            <a:r>
              <a:rPr lang="en-US" sz="3100" dirty="0"/>
              <a:t>a project to create leading open-source models, </a:t>
            </a:r>
            <a:br>
              <a:rPr lang="en-US" sz="3100" dirty="0"/>
            </a:br>
            <a:r>
              <a:rPr lang="en-US" sz="3100" dirty="0"/>
              <a:t>starts by reproducing </a:t>
            </a:r>
            <a:r>
              <a:rPr lang="en-US" sz="3100" dirty="0" err="1"/>
              <a:t>LLaMA</a:t>
            </a:r>
            <a:r>
              <a:rPr lang="en-US" sz="3100" dirty="0"/>
              <a:t> training dataset of over 1.2 trillion tokens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BA2BD02-EB65-9A4D-3FE3-DCB041727A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855297"/>
              </p:ext>
            </p:extLst>
          </p:nvPr>
        </p:nvGraphicFramePr>
        <p:xfrm>
          <a:off x="4529137" y="1830944"/>
          <a:ext cx="6529387" cy="45896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0288">
                  <a:extLst>
                    <a:ext uri="{9D8B030D-6E8A-4147-A177-3AD203B41FA5}">
                      <a16:colId xmlns:a16="http://schemas.microsoft.com/office/drawing/2014/main" val="2707914935"/>
                    </a:ext>
                  </a:extLst>
                </a:gridCol>
                <a:gridCol w="2418973">
                  <a:extLst>
                    <a:ext uri="{9D8B030D-6E8A-4147-A177-3AD203B41FA5}">
                      <a16:colId xmlns:a16="http://schemas.microsoft.com/office/drawing/2014/main" val="296309363"/>
                    </a:ext>
                  </a:extLst>
                </a:gridCol>
                <a:gridCol w="1810126">
                  <a:extLst>
                    <a:ext uri="{9D8B030D-6E8A-4147-A177-3AD203B41FA5}">
                      <a16:colId xmlns:a16="http://schemas.microsoft.com/office/drawing/2014/main" val="3820805949"/>
                    </a:ext>
                  </a:extLst>
                </a:gridCol>
              </a:tblGrid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Dataset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r>
                        <a:rPr lang="en-US" sz="2400" b="1" u="none" strike="noStrike" dirty="0" err="1">
                          <a:effectLst/>
                        </a:rPr>
                        <a:t>RedPajama</a:t>
                      </a:r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r>
                        <a:rPr lang="en-US" sz="2400" b="1" u="none" strike="noStrike" dirty="0" err="1">
                          <a:effectLst/>
                        </a:rPr>
                        <a:t>LLaMA</a:t>
                      </a:r>
                      <a:r>
                        <a:rPr lang="en-US" sz="2400" b="1" u="none" strike="noStrike" dirty="0">
                          <a:effectLst/>
                        </a:rPr>
                        <a:t>* 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7098155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CommonCrawl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878 billion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852 billion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064383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175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190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2589384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Github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59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100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9011056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Books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26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738356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ArXiv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28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33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8360614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Wikipedia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24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2150675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StackExchange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27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1249692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Total Tokens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1.2 trillion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1.25 trillion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024690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https://github.com/togethercomputer/RedPajama-Data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539B4-5478-D03F-8A8F-9E35232CB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1" y="1983504"/>
            <a:ext cx="2271712" cy="44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377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/>
              <a:t>Chat with Open Large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148FD-746F-1334-1729-26A6FB81B080}"/>
              </a:ext>
            </a:extLst>
          </p:cNvPr>
          <p:cNvSpPr txBox="1"/>
          <p:nvPr/>
        </p:nvSpPr>
        <p:spPr>
          <a:xfrm>
            <a:off x="246348" y="1071629"/>
            <a:ext cx="274387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chat.lmsys.org</a:t>
            </a:r>
            <a:endParaRPr lang="en-US" sz="3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3BD5BE-20D2-AFE2-9F30-B19FD002CA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502" y="858979"/>
            <a:ext cx="8922078" cy="565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388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3345597" cy="6509812"/>
          </a:xfrm>
        </p:spPr>
        <p:txBody>
          <a:bodyPr>
            <a:noAutofit/>
          </a:bodyPr>
          <a:lstStyle/>
          <a:p>
            <a:r>
              <a:rPr lang="en-US" dirty="0"/>
              <a:t>Chat </a:t>
            </a:r>
            <a:br>
              <a:rPr lang="en-US" dirty="0"/>
            </a:br>
            <a:r>
              <a:rPr lang="en-US" dirty="0"/>
              <a:t>with </a:t>
            </a:r>
            <a:br>
              <a:rPr lang="en-US" dirty="0"/>
            </a:br>
            <a:r>
              <a:rPr lang="en-US" dirty="0"/>
              <a:t>Open </a:t>
            </a:r>
            <a:br>
              <a:rPr lang="en-US" dirty="0"/>
            </a:br>
            <a:r>
              <a:rPr lang="en-US" dirty="0"/>
              <a:t>Large Language Models: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Chatbot Arena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CC36F-42FB-837C-2156-F896D018DA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680" y="469470"/>
            <a:ext cx="8396236" cy="60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353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" y="475796"/>
            <a:ext cx="3077933" cy="5878770"/>
          </a:xfrm>
        </p:spPr>
        <p:txBody>
          <a:bodyPr>
            <a:noAutofit/>
          </a:bodyPr>
          <a:lstStyle/>
          <a:p>
            <a:r>
              <a:rPr lang="en-US" b="1" i="0" dirty="0">
                <a:effectLst/>
                <a:latin typeface="Source Sans Pro" panose="020B0503030403020204" pitchFamily="34" charset="0"/>
              </a:rPr>
              <a:t>Chat </a:t>
            </a:r>
            <a:br>
              <a:rPr lang="en-US" b="1" i="0" dirty="0">
                <a:effectLst/>
                <a:latin typeface="Source Sans Pro" panose="020B0503030403020204" pitchFamily="34" charset="0"/>
              </a:rPr>
            </a:br>
            <a:r>
              <a:rPr lang="en-US" b="1" i="0" dirty="0">
                <a:effectLst/>
                <a:latin typeface="Source Sans Pro" panose="020B0503030403020204" pitchFamily="34" charset="0"/>
              </a:rPr>
              <a:t>with</a:t>
            </a:r>
            <a:br>
              <a:rPr lang="en-US" dirty="0"/>
            </a:br>
            <a:r>
              <a:rPr lang="en-US" dirty="0"/>
              <a:t>Open </a:t>
            </a:r>
            <a:br>
              <a:rPr lang="en-US" dirty="0"/>
            </a:br>
            <a:r>
              <a:rPr lang="en-US" dirty="0"/>
              <a:t>Large Language Models:</a:t>
            </a:r>
            <a:br>
              <a:rPr lang="en-US" dirty="0"/>
            </a:br>
            <a:r>
              <a:rPr lang="en-US" sz="3800" b="1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Leaderboard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https://chat.lmsys.org/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E3388B-DB9F-391B-B583-9ABB421C88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413" y="352280"/>
            <a:ext cx="9012083" cy="605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012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2C2C-1CBF-D43C-C5BE-B97ED86E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9415"/>
          </a:xfrm>
        </p:spPr>
        <p:txBody>
          <a:bodyPr/>
          <a:lstStyle/>
          <a:p>
            <a:r>
              <a:rPr lang="en-US" dirty="0" err="1"/>
              <a:t>ChatPDF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20B92A-4E1C-3570-ABFD-F29883B3C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314" y="1595420"/>
            <a:ext cx="9540328" cy="48309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D40D2-1C89-72CC-BB71-8201FFD5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BA083-14F7-B748-2CF9-581B5995F4AC}"/>
              </a:ext>
            </a:extLst>
          </p:cNvPr>
          <p:cNvSpPr txBox="1"/>
          <p:nvPr/>
        </p:nvSpPr>
        <p:spPr>
          <a:xfrm>
            <a:off x="3498111" y="6472478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https://www.chatpdf.com/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A59B48-2225-04CA-D2F9-467B883BB768}"/>
              </a:ext>
            </a:extLst>
          </p:cNvPr>
          <p:cNvSpPr txBox="1"/>
          <p:nvPr/>
        </p:nvSpPr>
        <p:spPr>
          <a:xfrm>
            <a:off x="4497432" y="964517"/>
            <a:ext cx="3296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www.chatpdf.com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8395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8E54F-1165-E327-3214-D49909FE09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983" y="881310"/>
            <a:ext cx="9394046" cy="55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971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205379"/>
          </a:xfrm>
        </p:spPr>
        <p:txBody>
          <a:bodyPr>
            <a:normAutofit fontScale="90000"/>
          </a:bodyPr>
          <a:lstStyle/>
          <a:p>
            <a:r>
              <a:rPr lang="en-US" dirty="0"/>
              <a:t>MiniGPT-4:</a:t>
            </a:r>
            <a:br>
              <a:rPr lang="en-US" dirty="0"/>
            </a:br>
            <a:r>
              <a:rPr lang="en-US" sz="2900" dirty="0"/>
              <a:t>Enhancing Vision-language Understanding with Advanced Large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https://minigpt-4.github.io/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1B3F2-D68E-1455-29FE-BF2CADF82D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05" y="1284212"/>
            <a:ext cx="7772400" cy="52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976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33235"/>
          </a:xfrm>
        </p:spPr>
        <p:txBody>
          <a:bodyPr>
            <a:normAutofit/>
          </a:bodyPr>
          <a:lstStyle/>
          <a:p>
            <a:r>
              <a:rPr lang="en-US" dirty="0" err="1"/>
              <a:t>LLaVA</a:t>
            </a:r>
            <a:r>
              <a:rPr lang="en-US" dirty="0"/>
              <a:t>: </a:t>
            </a:r>
            <a:r>
              <a:rPr lang="en-US" sz="4000" dirty="0"/>
              <a:t>Large Language and Vision Assistant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https://llava-vl.github.io/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E156E-FEC1-053D-A24B-76DE6253BA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107" y="885667"/>
            <a:ext cx="7772400" cy="5676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23073F-D34D-0990-8BC0-FF4DF27CD778}"/>
              </a:ext>
            </a:extLst>
          </p:cNvPr>
          <p:cNvSpPr txBox="1"/>
          <p:nvPr/>
        </p:nvSpPr>
        <p:spPr>
          <a:xfrm>
            <a:off x="329609" y="893169"/>
            <a:ext cx="3744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llava-vl.github.io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427045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575200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 Instruction Tuning</a:t>
            </a:r>
            <a:br>
              <a:rPr lang="en-US" dirty="0"/>
            </a:br>
            <a:r>
              <a:rPr lang="en-US" dirty="0" err="1"/>
              <a:t>LLaVA</a:t>
            </a:r>
            <a:r>
              <a:rPr lang="en-US" dirty="0"/>
              <a:t>: Large Language and Vision Assistant</a:t>
            </a:r>
            <a:br>
              <a:rPr lang="en-US" dirty="0"/>
            </a:br>
            <a:r>
              <a:rPr lang="en-US" sz="2700" dirty="0"/>
              <a:t>University of Wisconsin-Madison, Microsoft Research, Columbia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https://llava-vl.github.io/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F7089-4C2C-7A9A-E67D-FBE086C815FA}"/>
              </a:ext>
            </a:extLst>
          </p:cNvPr>
          <p:cNvSpPr txBox="1"/>
          <p:nvPr/>
        </p:nvSpPr>
        <p:spPr>
          <a:xfrm>
            <a:off x="775229" y="6149627"/>
            <a:ext cx="10740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LLaVA</a:t>
            </a:r>
            <a:r>
              <a:rPr lang="en-US" sz="1200" dirty="0"/>
              <a:t> represents a novel end-to-end trained large multimodal model that combines a vision encoder and Vicuna for general-purpose visual and language understanding, achieving impressive chat capabilities mimicking spirits of the multimodal GPT-4 and setting a new state-of-the-art accuracy on Science QA.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0AFD1E-ABC9-4D8F-5D29-360C999B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16" y="1810512"/>
            <a:ext cx="7522657" cy="4339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D9322F-6DE3-22B5-452D-BA2249CC5A64}"/>
              </a:ext>
            </a:extLst>
          </p:cNvPr>
          <p:cNvSpPr txBox="1"/>
          <p:nvPr/>
        </p:nvSpPr>
        <p:spPr>
          <a:xfrm>
            <a:off x="422411" y="2062476"/>
            <a:ext cx="371067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Science QA: New </a:t>
            </a:r>
            <a:r>
              <a:rPr lang="en-US" sz="4400" dirty="0" err="1"/>
              <a:t>SoTA</a:t>
            </a:r>
            <a:r>
              <a:rPr lang="en-US" sz="4400" dirty="0"/>
              <a:t> with the synergy of </a:t>
            </a:r>
            <a:r>
              <a:rPr lang="en-US" sz="4400" dirty="0" err="1"/>
              <a:t>LLaVA</a:t>
            </a:r>
            <a:r>
              <a:rPr lang="en-US" sz="4400" dirty="0"/>
              <a:t> with GPT-4</a:t>
            </a:r>
          </a:p>
        </p:txBody>
      </p:sp>
    </p:spTree>
    <p:extLst>
      <p:ext uri="{BB962C8B-B14F-4D97-AF65-F5344CB8AC3E}">
        <p14:creationId xmlns:p14="http://schemas.microsoft.com/office/powerpoint/2010/main" val="862368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722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027505"/>
          </a:xfrm>
        </p:spPr>
        <p:txBody>
          <a:bodyPr>
            <a:normAutofit/>
          </a:bodyPr>
          <a:lstStyle/>
          <a:p>
            <a:r>
              <a:rPr lang="en-US" sz="4800" dirty="0"/>
              <a:t>MPT-7B-StoryWriter-65k+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https://www.mosaicml.com/blog/mpt-7b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8A405-552A-812E-EFD7-27148821BB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41" r="6416" b="5267"/>
          <a:stretch/>
        </p:blipFill>
        <p:spPr>
          <a:xfrm>
            <a:off x="698004" y="1009573"/>
            <a:ext cx="10894948" cy="55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537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2E1F-3AF8-A42D-7A41-5A4EE2E64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993" y="135104"/>
            <a:ext cx="704557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MPT-30B, MPT-7B</a:t>
            </a:r>
            <a:br>
              <a:rPr lang="en-US" dirty="0"/>
            </a:br>
            <a:r>
              <a:rPr lang="en-US" dirty="0"/>
              <a:t>LLaMa-30B, LLaMa-7B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3A40F-EAD9-9930-8AF8-C631D7696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9F171-3AEF-D3AC-32FD-537B0A20C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63" y="128510"/>
            <a:ext cx="4426130" cy="2328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49730-A053-33D4-4C0E-C830EC80340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https://www.mosaicml.com/blog/mpt-30b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1F692-C7D2-2241-B9B9-7F7B39749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63" y="2651719"/>
            <a:ext cx="11622273" cy="37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017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11743"/>
          </a:xfrm>
        </p:spPr>
        <p:txBody>
          <a:bodyPr>
            <a:normAutofit fontScale="90000"/>
          </a:bodyPr>
          <a:lstStyle/>
          <a:p>
            <a:r>
              <a:rPr lang="en-US" dirty="0"/>
              <a:t>Orca: Progressive Learning </a:t>
            </a:r>
            <a:br>
              <a:rPr lang="en-US" dirty="0"/>
            </a:br>
            <a:r>
              <a:rPr lang="en-US" dirty="0"/>
              <a:t>from Complex Explanation Traces of GPT-4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0341B0-BCED-C733-7991-697A8549B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1463041"/>
            <a:ext cx="11785601" cy="4821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0622B5-633F-6114-635F-F0EE51EDD311}"/>
              </a:ext>
            </a:extLst>
          </p:cNvPr>
          <p:cNvSpPr txBox="1"/>
          <p:nvPr/>
        </p:nvSpPr>
        <p:spPr>
          <a:xfrm>
            <a:off x="534389" y="6602649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Mukherjee,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Subhabrata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Arindam Mitra, Ganesh Jawahar, Sahaj Agarwal, Hamid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Palangi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Ahmed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Awadallah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"Orca: Progressive Learning from Complex Explanation Traces of GPT-4."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arXiv:2306.02707 (2023).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CE093B-3019-EDD7-5EEE-93E2F5152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830" y="11292"/>
            <a:ext cx="929794" cy="89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767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049"/>
          </a:xfrm>
        </p:spPr>
        <p:txBody>
          <a:bodyPr>
            <a:normAutofit/>
          </a:bodyPr>
          <a:lstStyle/>
          <a:p>
            <a:r>
              <a:rPr lang="en-US" dirty="0"/>
              <a:t>Orca-13B and </a:t>
            </a:r>
            <a:r>
              <a:rPr lang="en-US" dirty="0" err="1"/>
              <a:t>ChatGPT</a:t>
            </a:r>
            <a:r>
              <a:rPr lang="en-US" dirty="0"/>
              <a:t> for GRE and GMAT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02649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Mukherjee,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Subhabrata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Arindam Mitra, Ganesh Jawahar, Sahaj Agarwal, Hamid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Palangi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Ahmed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Awadallah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"Orca: Progressive Learning from Complex Explanation Traces of GPT-4."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arXiv:2306.02707 (2023).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92AD2-B540-DFF4-EA49-8E12556FB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47" y="1580804"/>
            <a:ext cx="11067644" cy="4354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71FEEB-1EE9-90F9-7FC3-F6D0643A3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92" y="3849196"/>
            <a:ext cx="929794" cy="89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49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5696"/>
          </a:xfrm>
        </p:spPr>
        <p:txBody>
          <a:bodyPr>
            <a:normAutofit fontScale="90000"/>
          </a:bodyPr>
          <a:lstStyle/>
          <a:p>
            <a:r>
              <a:rPr lang="en-US" dirty="0"/>
              <a:t>Meta Llama-2 70B: Best Open Source and Commercial LLM (Llama-2, Falcon, MPT)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02649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ai.meta.com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/llama/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89F0B-A304-CFDA-F8D4-512748EA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25" y="1361205"/>
            <a:ext cx="10428149" cy="520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587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5696"/>
          </a:xfrm>
        </p:spPr>
        <p:txBody>
          <a:bodyPr>
            <a:normAutofit fontScale="90000"/>
          </a:bodyPr>
          <a:lstStyle/>
          <a:p>
            <a:r>
              <a:rPr lang="en-US" dirty="0"/>
              <a:t>Meta Llama-2 70B: Best Open Source and Commercial LLM (Llama-2, Falcon, MPT)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02649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ai.meta.com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/llama/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84BAE-C7F4-1D88-785C-F8E3C922B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78" y="1641037"/>
            <a:ext cx="11285243" cy="3875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BB0DFD-5D21-B104-A379-2C2A3A203983}"/>
              </a:ext>
            </a:extLst>
          </p:cNvPr>
          <p:cNvSpPr txBox="1"/>
          <p:nvPr/>
        </p:nvSpPr>
        <p:spPr>
          <a:xfrm>
            <a:off x="406400" y="5722925"/>
            <a:ext cx="11404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Llama 2 pretrained models are trained on 2 trillion tokens, and have double the context length than Llama 1. </a:t>
            </a:r>
            <a:br>
              <a:rPr lang="en-US" sz="2000" dirty="0"/>
            </a:br>
            <a:r>
              <a:rPr lang="en-US" sz="2000" dirty="0"/>
              <a:t>Its fine-tuned models have been trained on over 1 million human annotations.</a:t>
            </a:r>
          </a:p>
        </p:txBody>
      </p:sp>
    </p:spTree>
    <p:extLst>
      <p:ext uri="{BB962C8B-B14F-4D97-AF65-F5344CB8AC3E}">
        <p14:creationId xmlns:p14="http://schemas.microsoft.com/office/powerpoint/2010/main" val="25806909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61" y="194085"/>
            <a:ext cx="2629725" cy="6291952"/>
          </a:xfrm>
        </p:spPr>
        <p:txBody>
          <a:bodyPr>
            <a:normAutofit/>
          </a:bodyPr>
          <a:lstStyle/>
          <a:p>
            <a:r>
              <a:rPr lang="en-US" sz="3200" dirty="0"/>
              <a:t>Meta </a:t>
            </a:r>
            <a:br>
              <a:rPr lang="en-US" sz="3200" dirty="0"/>
            </a:br>
            <a:r>
              <a:rPr lang="en-US" sz="3200" dirty="0">
                <a:solidFill>
                  <a:srgbClr val="C00000"/>
                </a:solidFill>
              </a:rPr>
              <a:t>Llama-2 70B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3200" dirty="0"/>
              <a:t>Best </a:t>
            </a:r>
            <a:br>
              <a:rPr lang="en-US" sz="3200" dirty="0"/>
            </a:br>
            <a:r>
              <a:rPr lang="en-US" sz="3200" dirty="0"/>
              <a:t>Open Source and Commercial LLM </a:t>
            </a:r>
            <a:br>
              <a:rPr lang="en-US" sz="3200" dirty="0"/>
            </a:br>
            <a:r>
              <a:rPr lang="en-US" sz="3200" dirty="0"/>
              <a:t>(Llama-2, Falcon, MPT)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ai.meta.com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/llama/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E3017-8230-C989-0F65-5AEDEBF1C6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900" y="126149"/>
            <a:ext cx="8807772" cy="60325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404D6-C3CA-9FA4-25D7-275018D6F760}"/>
              </a:ext>
            </a:extLst>
          </p:cNvPr>
          <p:cNvSpPr txBox="1"/>
          <p:nvPr/>
        </p:nvSpPr>
        <p:spPr>
          <a:xfrm>
            <a:off x="3236900" y="6158721"/>
            <a:ext cx="85235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Llama 2 outperforms other open source language models on many external benchmarks, </a:t>
            </a:r>
            <a:br>
              <a:rPr lang="en-US" sz="1600" dirty="0"/>
            </a:br>
            <a:r>
              <a:rPr lang="en-US" sz="1600" dirty="0"/>
              <a:t>including reasoning, coding, proficiency, and knowledge tests.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65BB267-CA1E-5379-FE3D-A3E96E9A124A}"/>
              </a:ext>
            </a:extLst>
          </p:cNvPr>
          <p:cNvSpPr/>
          <p:nvPr/>
        </p:nvSpPr>
        <p:spPr>
          <a:xfrm>
            <a:off x="11203339" y="126149"/>
            <a:ext cx="831642" cy="6032572"/>
          </a:xfrm>
          <a:prstGeom prst="roundRect">
            <a:avLst>
              <a:gd name="adj" fmla="val 6195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120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87" y="63075"/>
            <a:ext cx="10995002" cy="1878811"/>
          </a:xfrm>
        </p:spPr>
        <p:txBody>
          <a:bodyPr>
            <a:noAutofit/>
          </a:bodyPr>
          <a:lstStyle/>
          <a:p>
            <a:r>
              <a:rPr lang="en-US" sz="4000" dirty="0"/>
              <a:t>Llama-2: Comparison to </a:t>
            </a:r>
            <a:br>
              <a:rPr lang="en-US" sz="4000" dirty="0"/>
            </a:br>
            <a:r>
              <a:rPr lang="en-US" sz="4000" dirty="0"/>
              <a:t>closed-source models (GPT-3.5, GPT-4, </a:t>
            </a:r>
            <a:r>
              <a:rPr lang="en-US" sz="4000" dirty="0" err="1"/>
              <a:t>PaLM</a:t>
            </a:r>
            <a:r>
              <a:rPr lang="en-US" sz="4000" dirty="0"/>
              <a:t>)</a:t>
            </a:r>
            <a:br>
              <a:rPr lang="en-US" sz="4000" dirty="0"/>
            </a:br>
            <a:r>
              <a:rPr lang="en-US" sz="4000" dirty="0"/>
              <a:t>on academic benchmarks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Touvron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Hugo, Louis Martin, Kevin Stone, Peter Albert, Amjad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Almahairi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Yasmine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Babaei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Nikolay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Bashlykov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et al. (2023) "Llama 2: Open Foundation and Fine-Tuned Chat Models."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arXiv:2307.09288 (2023).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0273-F843-EE84-11BD-E0E4E996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4" y="2011320"/>
            <a:ext cx="11510692" cy="31659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8934E7-96D5-4038-1741-6CFD80D179B3}"/>
              </a:ext>
            </a:extLst>
          </p:cNvPr>
          <p:cNvSpPr txBox="1"/>
          <p:nvPr/>
        </p:nvSpPr>
        <p:spPr>
          <a:xfrm>
            <a:off x="534389" y="5177249"/>
            <a:ext cx="94224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Results for GPT-3.5 and GPT-4 are from </a:t>
            </a:r>
            <a:r>
              <a:rPr lang="en-US" sz="2800" dirty="0" err="1"/>
              <a:t>OpenAI</a:t>
            </a:r>
            <a:r>
              <a:rPr lang="en-US" sz="2800" dirty="0"/>
              <a:t> (2023). </a:t>
            </a:r>
          </a:p>
          <a:p>
            <a:r>
              <a:rPr lang="en-US" sz="2800" dirty="0"/>
              <a:t>Results for the </a:t>
            </a:r>
            <a:r>
              <a:rPr lang="en-US" sz="2800" dirty="0" err="1"/>
              <a:t>PaLM</a:t>
            </a:r>
            <a:r>
              <a:rPr lang="en-US" sz="2800" dirty="0"/>
              <a:t> model are from </a:t>
            </a:r>
            <a:r>
              <a:rPr lang="en-US" sz="2800" dirty="0" err="1"/>
              <a:t>Chowdhery</a:t>
            </a:r>
            <a:r>
              <a:rPr lang="en-US" sz="2800" dirty="0"/>
              <a:t> et al. (2022). </a:t>
            </a:r>
          </a:p>
          <a:p>
            <a:r>
              <a:rPr lang="en-US" sz="2800" dirty="0"/>
              <a:t>Results for the PaLM-2-L are from Anil et al. (2023).</a:t>
            </a:r>
          </a:p>
        </p:txBody>
      </p:sp>
    </p:spTree>
    <p:extLst>
      <p:ext uri="{BB962C8B-B14F-4D97-AF65-F5344CB8AC3E}">
        <p14:creationId xmlns:p14="http://schemas.microsoft.com/office/powerpoint/2010/main" val="11598746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60" y="194084"/>
            <a:ext cx="3805915" cy="6073169"/>
          </a:xfrm>
        </p:spPr>
        <p:txBody>
          <a:bodyPr>
            <a:normAutofit/>
          </a:bodyPr>
          <a:lstStyle/>
          <a:p>
            <a:r>
              <a:rPr lang="en-US" sz="3600" dirty="0"/>
              <a:t>Llama 2: </a:t>
            </a:r>
            <a:br>
              <a:rPr lang="en-US" sz="3600" dirty="0"/>
            </a:br>
            <a:r>
              <a:rPr lang="en-US" sz="3600" dirty="0"/>
              <a:t>Open Foundation and Fine-Tuned Chat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Touvron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Hugo, Louis Martin, Kevin Stone, Peter Albert, Amjad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Almahairi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Yasmine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Babaei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Nikolay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Bashlykov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et al. (2023) "Llama 2: Open Foundation and Fine-Tuned Chat Models."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arXiv:2307.09288 (2023).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4F691-592B-3B08-9C9B-DBC8F36628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476" y="288266"/>
            <a:ext cx="7984963" cy="62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076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AE61-82F2-03F3-DB36-831CAFA0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Falcon 180B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9D1C-B3CC-39EF-BF8B-E9AF1F1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F51D9-F636-3825-C6FD-457AB4552D65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https://huggingface.co/blog/falcon-180b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FEA157-B562-6DD4-C044-4B022A7E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01" y="1460956"/>
            <a:ext cx="11116169" cy="4628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E7A16-FE13-140A-6546-6A782FC9C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89" y="256547"/>
            <a:ext cx="1087324" cy="11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00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764857"/>
          </a:xfrm>
        </p:spPr>
        <p:txBody>
          <a:bodyPr>
            <a:normAutofit/>
          </a:bodyPr>
          <a:lstStyle/>
          <a:p>
            <a:r>
              <a:rPr lang="en-US" dirty="0"/>
              <a:t>Generative AI </a:t>
            </a:r>
            <a:br>
              <a:rPr lang="en-US" dirty="0"/>
            </a:br>
            <a:r>
              <a:rPr lang="en-US" dirty="0"/>
              <a:t>Foundation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FE21F-BCF9-326B-9959-AF9A11BA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4" y="1920348"/>
            <a:ext cx="11966009" cy="44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764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AE61-82F2-03F3-DB36-831CAFA0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Falcon 180B, </a:t>
            </a:r>
            <a:r>
              <a:rPr lang="en-US" dirty="0" err="1"/>
              <a:t>LLaMA</a:t>
            </a:r>
            <a:r>
              <a:rPr lang="en-US" dirty="0"/>
              <a:t> 65B, MPT 30B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862F8D-83B6-C8A8-24DC-443178AF9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832" y="1674027"/>
            <a:ext cx="11367028" cy="45591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9D1C-B3CC-39EF-BF8B-E9AF1F1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F51D9-F636-3825-C6FD-457AB4552D65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https://huggingface.co/blog/falcon-180b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DF07B-8915-4EF4-535D-B2EA69265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89" y="256547"/>
            <a:ext cx="1087324" cy="11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658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AE61-82F2-03F3-DB36-831CAFA0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541296"/>
          </a:xfrm>
        </p:spPr>
        <p:txBody>
          <a:bodyPr>
            <a:normAutofit fontScale="90000"/>
          </a:bodyPr>
          <a:lstStyle/>
          <a:p>
            <a:r>
              <a:rPr lang="en-US" dirty="0"/>
              <a:t>Falcon 180B</a:t>
            </a:r>
            <a:br>
              <a:rPr lang="en-US" dirty="0"/>
            </a:br>
            <a:r>
              <a:rPr lang="en-US" dirty="0"/>
              <a:t>Hardware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9D1C-B3CC-39EF-BF8B-E9AF1F1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F51D9-F636-3825-C6FD-457AB4552D65}"/>
              </a:ext>
            </a:extLst>
          </p:cNvPr>
          <p:cNvSpPr txBox="1"/>
          <p:nvPr/>
        </p:nvSpPr>
        <p:spPr>
          <a:xfrm>
            <a:off x="534389" y="6631677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https://huggingface.co/blog/falcon-180b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74C8E-92D1-6797-EDF7-4322C30C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89" y="256547"/>
            <a:ext cx="1087324" cy="1105753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443D371-C279-0B2B-BBC2-A9FA73E9A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4882" y="2185628"/>
            <a:ext cx="10961194" cy="423672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7BC2C6-B1B6-A78F-4309-DE30528A5FF6}"/>
              </a:ext>
            </a:extLst>
          </p:cNvPr>
          <p:cNvSpPr txBox="1"/>
          <p:nvPr/>
        </p:nvSpPr>
        <p:spPr>
          <a:xfrm>
            <a:off x="9359441" y="1553942"/>
            <a:ext cx="23555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NVIDIA A100 80 GB: $16,135</a:t>
            </a:r>
          </a:p>
        </p:txBody>
      </p:sp>
    </p:spTree>
    <p:extLst>
      <p:ext uri="{BB962C8B-B14F-4D97-AF65-F5344CB8AC3E}">
        <p14:creationId xmlns:p14="http://schemas.microsoft.com/office/powerpoint/2010/main" val="24187859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446168"/>
          </a:xfrm>
        </p:spPr>
        <p:txBody>
          <a:bodyPr>
            <a:normAutofit fontScale="90000"/>
          </a:bodyPr>
          <a:lstStyle/>
          <a:p>
            <a:r>
              <a:rPr lang="en-US" sz="5300" dirty="0" err="1"/>
              <a:t>InstructBLIP</a:t>
            </a:r>
            <a:br>
              <a:rPr lang="en-US" sz="4800" dirty="0"/>
            </a:br>
            <a:r>
              <a:rPr lang="en-US" sz="4400" dirty="0"/>
              <a:t>Vision-Language Models with Instruction Tuning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91651D-AE5B-A144-3EC6-61DC94B4C3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521" y="1498600"/>
            <a:ext cx="5168956" cy="49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652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446168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Model Architecture of </a:t>
            </a:r>
            <a:r>
              <a:rPr lang="en-US" sz="5300" dirty="0" err="1"/>
              <a:t>InstructBLIP</a:t>
            </a:r>
            <a:br>
              <a:rPr lang="en-US" sz="4800" dirty="0"/>
            </a:br>
            <a:r>
              <a:rPr lang="en-US" sz="3600" dirty="0"/>
              <a:t>Vision-Language Models with Instruction Tuning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DE772A-99C8-23E3-269B-F6AC10533C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98" y="1669571"/>
            <a:ext cx="11513604" cy="476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98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72587"/>
          </a:xfrm>
        </p:spPr>
        <p:txBody>
          <a:bodyPr>
            <a:normAutofit/>
          </a:bodyPr>
          <a:lstStyle/>
          <a:p>
            <a:r>
              <a:rPr lang="en-US" sz="4000" dirty="0"/>
              <a:t>Vision-Language Instruction Tuning: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46D247-E866-A2B3-741E-6D3B20FBE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00" y="837443"/>
            <a:ext cx="10397797" cy="564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334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446168"/>
          </a:xfrm>
        </p:spPr>
        <p:txBody>
          <a:bodyPr>
            <a:noAutofit/>
          </a:bodyPr>
          <a:lstStyle/>
          <a:p>
            <a:r>
              <a:rPr lang="en-US" dirty="0"/>
              <a:t>Instruction Tuning vs. Multitask Learning </a:t>
            </a:r>
            <a:br>
              <a:rPr lang="en-US" dirty="0"/>
            </a:br>
            <a:r>
              <a:rPr lang="en-US" dirty="0"/>
              <a:t>based on BLIP-2 FlanT5XL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9A730-219B-D74A-B4D8-8F297C123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8" y="1791737"/>
            <a:ext cx="11737791" cy="43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441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446168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Finetuning BLIP-2 and </a:t>
            </a:r>
            <a:r>
              <a:rPr lang="en-US" sz="5300" dirty="0" err="1"/>
              <a:t>InstructBLIP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on downstream datasets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1D3F4E-3ABF-E639-E801-183929FF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6" y="2286001"/>
            <a:ext cx="11820691" cy="340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195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487512"/>
            <a:ext cx="4550117" cy="5918200"/>
          </a:xfrm>
        </p:spPr>
        <p:txBody>
          <a:bodyPr>
            <a:normAutofit/>
          </a:bodyPr>
          <a:lstStyle/>
          <a:p>
            <a:r>
              <a:rPr lang="en-US" sz="5300" dirty="0" err="1">
                <a:solidFill>
                  <a:srgbClr val="C00000"/>
                </a:solidFill>
              </a:rPr>
              <a:t>InstructBLIP</a:t>
            </a:r>
            <a:br>
              <a:rPr lang="en-US" sz="4800" dirty="0"/>
            </a:br>
            <a:r>
              <a:rPr lang="en-US" sz="3600" dirty="0"/>
              <a:t>Vision-Language Models with Instruction Tuning</a:t>
            </a:r>
            <a:br>
              <a:rPr lang="en-US" sz="3600" dirty="0"/>
            </a:br>
            <a:br>
              <a:rPr lang="en-US" sz="1200" dirty="0"/>
            </a:br>
            <a:r>
              <a:rPr lang="en-US" sz="5300" dirty="0" err="1">
                <a:solidFill>
                  <a:srgbClr val="C00000"/>
                </a:solidFill>
              </a:rPr>
              <a:t>LLaVA</a:t>
            </a:r>
            <a:br>
              <a:rPr lang="en-US" sz="53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Large Language and Vision Assistant</a:t>
            </a:r>
            <a:br>
              <a:rPr lang="en-US" sz="3600" dirty="0">
                <a:solidFill>
                  <a:schemeClr val="accent1"/>
                </a:solidFill>
              </a:rPr>
            </a:br>
            <a:br>
              <a:rPr lang="en-US" sz="1200" dirty="0"/>
            </a:br>
            <a:r>
              <a:rPr lang="en-US" sz="5300" dirty="0">
                <a:solidFill>
                  <a:srgbClr val="C00000"/>
                </a:solidFill>
              </a:rPr>
              <a:t>MiniGPT-4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B9BA7-4886-E9FB-4744-0F11DCE5AB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175" y="469900"/>
            <a:ext cx="6289971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58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941408"/>
          </a:xfrm>
        </p:spPr>
        <p:txBody>
          <a:bodyPr>
            <a:normAutofit/>
          </a:bodyPr>
          <a:lstStyle/>
          <a:p>
            <a:r>
              <a:rPr lang="en-US" sz="5300" dirty="0"/>
              <a:t>Instruction Tuning Datasets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750D2-E421-515F-2265-A0439D76B0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094" y="993840"/>
            <a:ext cx="7563824" cy="5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225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142728"/>
          </a:xfrm>
        </p:spPr>
        <p:txBody>
          <a:bodyPr>
            <a:normAutofit/>
          </a:bodyPr>
          <a:lstStyle/>
          <a:p>
            <a:r>
              <a:rPr lang="en-US" sz="5300" dirty="0"/>
              <a:t>Instruction Tuning Datasets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Dai, Wenliang,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Junnan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Dongxu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Anthony Meng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Huat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Tiong,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Junqi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Weisheng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Boyang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Pascale Fung, and Steven Hoi. 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InstructBLIP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 Towards General-purpose Vision-Language Models with Instruction Tuning."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arXiv:2305.06500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AE4B5-998E-6C0A-BF8D-B106F9044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8" y="1548766"/>
            <a:ext cx="11020029" cy="4756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831E9-FACD-A87C-5BCB-12584D0E0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8" y="1131761"/>
            <a:ext cx="11020030" cy="5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4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55009</TotalTime>
  <Words>9632</Words>
  <Application>Microsoft Macintosh PowerPoint</Application>
  <PresentationFormat>Widescreen</PresentationFormat>
  <Paragraphs>866</Paragraphs>
  <Slides>179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179</vt:i4>
      </vt:variant>
    </vt:vector>
  </HeadingPairs>
  <TitlesOfParts>
    <vt:vector size="187" baseType="lpstr">
      <vt:lpstr>Arial Unicode MS</vt:lpstr>
      <vt:lpstr>HEITI TC MEDIUM</vt:lpstr>
      <vt:lpstr>Arial</vt:lpstr>
      <vt:lpstr>Calibri</vt:lpstr>
      <vt:lpstr>Calibri Light</vt:lpstr>
      <vt:lpstr>Helvetica Neue LT Std 65 Medium</vt:lpstr>
      <vt:lpstr>Source Sans Pro</vt:lpstr>
      <vt:lpstr>Office Theme</vt:lpstr>
      <vt:lpstr>Generative AI and  Large Language Models for  Dialogue Systems</vt:lpstr>
      <vt:lpstr>戴敏育 博士 Min-Yuh Day, Ph.D.</vt:lpstr>
      <vt:lpstr>Outline</vt:lpstr>
      <vt:lpstr>Overview of Generative AI</vt:lpstr>
      <vt:lpstr>Generative AI (Gen AI) AI Generated Content (AIGC)</vt:lpstr>
      <vt:lpstr>PowerPoint Presentation</vt:lpstr>
      <vt:lpstr>Generative AI (Gen AI) AI Generated Content (AIGC)</vt:lpstr>
      <vt:lpstr>The history of Generative AI  in CV, NLP and VL</vt:lpstr>
      <vt:lpstr>Generative AI  Foundation Models </vt:lpstr>
      <vt:lpstr>Categories of Vision Generative Models</vt:lpstr>
      <vt:lpstr>The General Structure of  Generative Vision Language</vt:lpstr>
      <vt:lpstr>Two Types of Vision Language Encoders: Concatenated Encoders and Cross-aligned Encoders</vt:lpstr>
      <vt:lpstr>Two Types of to-language Decoder Models: Jointly-trained Models and Frozen Models</vt:lpstr>
      <vt:lpstr>Generative AI Text, Image, Video, Audio Applications</vt:lpstr>
      <vt:lpstr>ChatGPT Research</vt:lpstr>
      <vt:lpstr>Taxonomy of Literature on ChatGPT</vt:lpstr>
      <vt:lpstr>Enhancing the Conversational Ability of ChatGPT</vt:lpstr>
      <vt:lpstr>Domain/Person Specific Personalization of ChatGPT</vt:lpstr>
      <vt:lpstr>Technological Integration for Multimodal AI</vt:lpstr>
      <vt:lpstr>Trustworthy AI: Interplay of Various Factors</vt:lpstr>
      <vt:lpstr>Generative AI</vt:lpstr>
      <vt:lpstr>Generative AI</vt:lpstr>
      <vt:lpstr>Generative AI</vt:lpstr>
      <vt:lpstr>DALL·E 2 Create original, realistic images and art from a text description.  It can combine concepts, attributes, and styles.</vt:lpstr>
      <vt:lpstr>The Model Structure of DALL-E-2</vt:lpstr>
      <vt:lpstr>Stable Diffusion</vt:lpstr>
      <vt:lpstr>Stable Diffusion Colab</vt:lpstr>
      <vt:lpstr>Stable Diffusion Reimagine</vt:lpstr>
      <vt:lpstr>Lexica Art: Search Stable Diffusion images and prompts</vt:lpstr>
      <vt:lpstr>Civitai: Stable Diffusion AI Art Models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CLIP: Learning Transferable Visual Models From Natural Language Supervision</vt:lpstr>
      <vt:lpstr>ViLT: Vision-and-Language Transformer Without Convolution or Region Supervision</vt:lpstr>
      <vt:lpstr>wav2vec 2.0:  A framework for self-supervised learning of speech representations</vt:lpstr>
      <vt:lpstr>Whisper:  Robust Speech Recognition via Large-Scale Weak Supervision</vt:lpstr>
      <vt:lpstr>Microsoft Azure  Text to Speech (TTS)</vt:lpstr>
      <vt:lpstr>Hugging Face</vt:lpstr>
      <vt:lpstr>BLOOM BigScience Large Open-science Open-access Multilingual Language Model</vt:lpstr>
      <vt:lpstr>OpenAI Whisper</vt:lpstr>
      <vt:lpstr>Generative AI Research Areas,  Applications and  Companies</vt:lpstr>
      <vt:lpstr>Applications of Generative AI Models</vt:lpstr>
      <vt:lpstr>Outline</vt:lpstr>
      <vt:lpstr>Large Language Models (LLMs) Foundation Models </vt:lpstr>
      <vt:lpstr>Large Language Models (LLM)  (GPT-3, ChatGPT, PaLM, BLOOM, OPT-175B, LLaMA)</vt:lpstr>
      <vt:lpstr> The Transformers Timeline</vt:lpstr>
      <vt:lpstr>Transformer Models</vt:lpstr>
      <vt:lpstr>Large Language Models (LLMs) (larger than 10B) </vt:lpstr>
      <vt:lpstr>Large Language Models (LLMs) (larger than 10B) </vt:lpstr>
      <vt:lpstr>Large Language Models (LLMs) (larger than 10B) </vt:lpstr>
      <vt:lpstr>Statistics of Commonly-used Data Sources for LLMs</vt:lpstr>
      <vt:lpstr> Ratios of various data sources in the  pre-training data for existing LLMs</vt:lpstr>
      <vt:lpstr>Typical Data Preprocessing Pipeline for  Pre-training Large Language Models (LLMs)</vt:lpstr>
      <vt:lpstr>LLMs with Public Configuration Details</vt:lpstr>
      <vt:lpstr>Detailed Optimization Settings of LLMs</vt:lpstr>
      <vt:lpstr>OpenAI ChatGPT</vt:lpstr>
      <vt:lpstr>Conversational AI  to deliver contextual and personal experience to users</vt:lpstr>
      <vt:lpstr>ChatGPT and GPT-3 Family (GPT-3, InstructGPT, GPT-3.5, ChatGPT)</vt:lpstr>
      <vt:lpstr>Evolutionary of ChatGPT Models</vt:lpstr>
      <vt:lpstr>Stanford Alpaca:  A Strong, Replicable Instruction-Following Model</vt:lpstr>
      <vt:lpstr>GPT4All:  Training an Assistant-style Chatbot with Large Scale Data Distillation from GPT-3.5-Turbo</vt:lpstr>
      <vt:lpstr>Vicuna: An Open-Source Chatbot  Impressing GPT-4 with 90%* ChatGPT Quality by the Team with members from UC Berkeley, CMU, Stanford, and UC San Diego</vt:lpstr>
      <vt:lpstr>Chinese-Vicuna:  A Chinese Instruction-following LLaMA-based Model  一個中文低資源的 llama+lora方案</vt:lpstr>
      <vt:lpstr>StableLM Stability AI Language Models</vt:lpstr>
      <vt:lpstr>RedPajama a project to create leading open-source models,  starts by reproducing LLaMA training dataset of over 1.2 trillion tokens</vt:lpstr>
      <vt:lpstr>Chat with Open Large Language Models</vt:lpstr>
      <vt:lpstr>Chat  with  Open  Large Language Models: Chatbot Arena</vt:lpstr>
      <vt:lpstr>Chat  with Open  Large Language Models: Leaderboard</vt:lpstr>
      <vt:lpstr>ChatPDF</vt:lpstr>
      <vt:lpstr>Perplexity.ai</vt:lpstr>
      <vt:lpstr>MiniGPT-4: Enhancing Vision-language Understanding with Advanced Large Language Models</vt:lpstr>
      <vt:lpstr>LLaVA: Large Language and Vision Assistant</vt:lpstr>
      <vt:lpstr>Visual Instruction Tuning LLaVA: Large Language and Vision Assistant University of Wisconsin-Madison, Microsoft Research, Columbia University</vt:lpstr>
      <vt:lpstr>MPT-7B-StoryWriter-65k+</vt:lpstr>
      <vt:lpstr>MPT-30B, MPT-7B LLaMa-30B, LLaMa-7B</vt:lpstr>
      <vt:lpstr>Orca: Progressive Learning  from Complex Explanation Traces of GPT-4</vt:lpstr>
      <vt:lpstr>Orca-13B and ChatGPT for GRE and GMAT</vt:lpstr>
      <vt:lpstr>Meta Llama-2 70B: Best Open Source and Commercial LLM (Llama-2, Falcon, MPT)</vt:lpstr>
      <vt:lpstr>Meta Llama-2 70B: Best Open Source and Commercial LLM (Llama-2, Falcon, MPT)</vt:lpstr>
      <vt:lpstr>Meta  Llama-2 70B:  Best  Open Source and Commercial LLM  (Llama-2, Falcon, MPT)</vt:lpstr>
      <vt:lpstr>Llama-2: Comparison to  closed-source models (GPT-3.5, GPT-4, PaLM) on academic benchmarks</vt:lpstr>
      <vt:lpstr>Llama 2:  Open Foundation and Fine-Tuned Chat Models</vt:lpstr>
      <vt:lpstr>Falcon 180B</vt:lpstr>
      <vt:lpstr>Falcon 180B, LLaMA 65B, MPT 30B</vt:lpstr>
      <vt:lpstr>Falcon 180B Hardware requirements</vt:lpstr>
      <vt:lpstr>InstructBLIP Vision-Language Models with Instruction Tuning</vt:lpstr>
      <vt:lpstr>Model Architecture of InstructBLIP Vision-Language Models with Instruction Tuning</vt:lpstr>
      <vt:lpstr>Vision-Language Instruction Tuning: Datasets</vt:lpstr>
      <vt:lpstr>Instruction Tuning vs. Multitask Learning  based on BLIP-2 FlanT5XL</vt:lpstr>
      <vt:lpstr>Finetuning BLIP-2 and InstructBLIP  on downstream datasets</vt:lpstr>
      <vt:lpstr>InstructBLIP Vision-Language Models with Instruction Tuning  LLaVA Large Language and Vision Assistant  MiniGPT-4</vt:lpstr>
      <vt:lpstr>Instruction Tuning Datasets</vt:lpstr>
      <vt:lpstr>Instruction Tuning Datasets</vt:lpstr>
      <vt:lpstr>Instruction Templates</vt:lpstr>
      <vt:lpstr>X-LLM: Bootstrapping Advanced Large Language Models by Treating Multi-Modalities as Foreign Languages</vt:lpstr>
      <vt:lpstr>Outline</vt:lpstr>
      <vt:lpstr>PowerPoint Presentation</vt:lpstr>
      <vt:lpstr>IMTKU Textual Entailment System for  Recognizing Inference in Text  at NTCIR-10 RITE-2</vt:lpstr>
      <vt:lpstr>PowerPoint Presentation</vt:lpstr>
      <vt:lpstr>IMTKU Question Answering System for  World History Exams at NTCIR-12 QA Lab2</vt:lpstr>
      <vt:lpstr>IMTKU Question Answering System for  World History Exams at NTCIR-13 QALab-3</vt:lpstr>
      <vt:lpstr>IMTKU Emotional Dialogue System for  Short Text Conversation at NTCIR-14 STC-3 (CECG) Task</vt:lpstr>
      <vt:lpstr>IMTKU Multi-Turn Dialogue System Evaluation  at the NTCIR-15 DialEval-1  Dialogue Quality and Nugget Detection</vt:lpstr>
      <vt:lpstr>NTCIR-15 Dialogue Evaluation (DialEval-1) Task Dialogue Quality (DQ) and Nugget Detection (ND) Chinese Dialogue Quality (S-score) Results (Zeng et al., 2020)</vt:lpstr>
      <vt:lpstr>PowerPoint Presentation</vt:lpstr>
      <vt:lpstr>Dialogue Systems</vt:lpstr>
      <vt:lpstr>Chatbot Dialogue System Intelligent Agent</vt:lpstr>
      <vt:lpstr>Dialogue Subtasks</vt:lpstr>
      <vt:lpstr>Conversational Commerce:  eBay AI Chatbots</vt:lpstr>
      <vt:lpstr>Hotel Chatbot</vt:lpstr>
      <vt:lpstr>Fine-tuning BERT on Dialogue Intent Detection (ID; Classification)</vt:lpstr>
      <vt:lpstr>Fine-tuning BERT on Dialogue Slot Filling (SF)</vt:lpstr>
      <vt:lpstr>Dialogue System</vt:lpstr>
      <vt:lpstr>Overall Architecture of  Intelligent Chatbot</vt:lpstr>
      <vt:lpstr>Chatbot Conversation Framework</vt:lpstr>
      <vt:lpstr>Chatbots Bot Maturity Model</vt:lpstr>
      <vt:lpstr>Task-Oriented Dialogue System</vt:lpstr>
      <vt:lpstr>Task-Oriented Dialogue System (Deriu et al., 2021)</vt:lpstr>
      <vt:lpstr>Task-Oriented Dialogue Systems (Zhang et al., 2020)</vt:lpstr>
      <vt:lpstr>Dialog State Tracker (DST)</vt:lpstr>
      <vt:lpstr>Dialogue Acts  (Young et al., 2010)</vt:lpstr>
      <vt:lpstr>Sample Dialogue Acts</vt:lpstr>
      <vt:lpstr>Dialogue  on Airline Travel Information System (ATIS)  </vt:lpstr>
      <vt:lpstr>The ATIS  (Airline Travel Information System)  Dataset</vt:lpstr>
      <vt:lpstr>SF-ID Network (E et al., 2019) Slot Filling (SF)  Intent Detection (ID)</vt:lpstr>
      <vt:lpstr>Datasets for  task-oriented dialogue systems</vt:lpstr>
      <vt:lpstr>Restaurants Dialogue Datasets</vt:lpstr>
      <vt:lpstr>CrossWOZ:  A Large-Scale Chinese Cross-Domain  Task-Oriented Dialogue Dataset</vt:lpstr>
      <vt:lpstr>CrossWOZ:  A Large-Scale Chinese Cross-Domain  Task-Oriented Dialogue Dataset</vt:lpstr>
      <vt:lpstr>Task-Oriented Dialogue</vt:lpstr>
      <vt:lpstr>An example dialog from the test set for MultiWOZ  (en→zh) sub-task</vt:lpstr>
      <vt:lpstr>Fine-tuning LLM for  Dialogue System  Reinforcement Learning from  Human Feedback (RLHF)  ChatGPT:  Optimizing Language Models for Dialogue</vt:lpstr>
      <vt:lpstr>Reinforcement Learning from Human Feedback (RLHF)</vt:lpstr>
      <vt:lpstr>ChatGPT: Optimizing Language Models for Dialogue</vt:lpstr>
      <vt:lpstr>Training language models to follow instructions with human feedback</vt:lpstr>
      <vt:lpstr>Reinforcement Learning from Human Feedback (RLHF)</vt:lpstr>
      <vt:lpstr>PowerPoint Presentation</vt:lpstr>
      <vt:lpstr>Reinforcement Learning  from Human Feedback (RLHF)  Step 2. Gathering Data and  Training a  Reward Model</vt:lpstr>
      <vt:lpstr>Reinforcement Learning  from Human Feedback (RLHF)  Step 3. Fine-tuning the LM with Reinforcement Learning </vt:lpstr>
      <vt:lpstr>Llama-2-chat uses RLHF to ensure safety and helpfulness</vt:lpstr>
      <vt:lpstr>QLoRA: Efficient Finetuning of Quantized LLMs</vt:lpstr>
      <vt:lpstr>QLoRA: Efficient Finetuning of Quantized LLMs</vt:lpstr>
      <vt:lpstr>QLoRA: Efficient Finetuning of Quantized LLMs</vt:lpstr>
      <vt:lpstr>Prompt Engineering with ChatGPT for NLP</vt:lpstr>
      <vt:lpstr>Generative AI Tech Stack</vt:lpstr>
      <vt:lpstr>Generative AI Software and Business Factors</vt:lpstr>
      <vt:lpstr>Generative AI 1. Pre-training Foundation (Pre-trained) Model 2. Fine-turning Custom (Fine-tuned) Model</vt:lpstr>
      <vt:lpstr>Generative AI  Fine-tune Custom Models using Proprietary Data</vt:lpstr>
      <vt:lpstr>Generative AI  Fine-tune Custom Models using Proprietary Data</vt:lpstr>
      <vt:lpstr>Pipeline of Instruction Tuning LLMs</vt:lpstr>
      <vt:lpstr>Available Task Collections for Instruction Tuning</vt:lpstr>
      <vt:lpstr>Instance Formatting and Two Different Methods for Constructing the  Instruction-formatted Instances</vt:lpstr>
      <vt:lpstr>In-context Learning (ICL) and  Chain-of-thought (CoT) Prompting</vt:lpstr>
      <vt:lpstr>Pre-train,  Prompt, and Predict:  Prompting Methods  in Natural Language Processing (LLMs)</vt:lpstr>
      <vt:lpstr>Four Paradigms in NLP</vt:lpstr>
      <vt:lpstr>Typology of Prompting Methods</vt:lpstr>
      <vt:lpstr>Different Multi-Prompt Learning Strategies</vt:lpstr>
      <vt:lpstr>Examples of Input, Template, and Answer for Different Tasks</vt:lpstr>
      <vt:lpstr>Characteristics of Different Tuning Strategies</vt:lpstr>
      <vt:lpstr>Multi-prompt Learning for  Multi-task, Multi-domain,  or Multi-lingual Learning</vt:lpstr>
      <vt:lpstr>Prompt Engineering</vt:lpstr>
      <vt:lpstr>Outline</vt:lpstr>
      <vt:lpstr>Challenges and Limitations of  Generative AI for QA and Dialogue Systems</vt:lpstr>
      <vt:lpstr>Understanding and Contextualization</vt:lpstr>
      <vt:lpstr>Consistency</vt:lpstr>
      <vt:lpstr>Data Dependence and Bias</vt:lpstr>
      <vt:lpstr>Sensitivity to Input Phrasing</vt:lpstr>
      <vt:lpstr>Ethical and Privacy Concerns</vt:lpstr>
      <vt:lpstr>Llama-2 Chat:  Helpfulness Human Evaluation</vt:lpstr>
      <vt:lpstr>Acknowledgments: Research Projects</vt:lpstr>
      <vt:lpstr>Summary</vt:lpstr>
      <vt:lpstr>References</vt:lpstr>
      <vt:lpstr>Generative AI and  Large Language Models for  Dialogue Systems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AI and Large Language Models for Dialogue Systems</dc:title>
  <dc:subject/>
  <dc:creator>Min-Yuh Day</dc:creator>
  <cp:keywords>Generative AI, Large Language Models, Dialogue Systems</cp:keywords>
  <dc:description>Generative AI and Large Language Models for  Dialogue Systems</dc:description>
  <cp:lastModifiedBy>MY DAY</cp:lastModifiedBy>
  <cp:revision>1671</cp:revision>
  <cp:lastPrinted>2020-12-23T14:44:17Z</cp:lastPrinted>
  <dcterms:created xsi:type="dcterms:W3CDTF">2019-09-12T03:09:52Z</dcterms:created>
  <dcterms:modified xsi:type="dcterms:W3CDTF">2023-09-14T06:09:05Z</dcterms:modified>
  <cp:category/>
</cp:coreProperties>
</file>