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3462" r:id="rId2"/>
    <p:sldId id="273" r:id="rId3"/>
    <p:sldId id="5082" r:id="rId4"/>
    <p:sldId id="5084" r:id="rId5"/>
    <p:sldId id="5086" r:id="rId6"/>
    <p:sldId id="5100" r:id="rId7"/>
    <p:sldId id="5085" r:id="rId8"/>
    <p:sldId id="4874" r:id="rId9"/>
    <p:sldId id="5107" r:id="rId10"/>
    <p:sldId id="5108" r:id="rId11"/>
    <p:sldId id="5109" r:id="rId12"/>
    <p:sldId id="5110" r:id="rId13"/>
    <p:sldId id="5111" r:id="rId14"/>
    <p:sldId id="5112" r:id="rId15"/>
    <p:sldId id="4868" r:id="rId16"/>
    <p:sldId id="4869" r:id="rId17"/>
    <p:sldId id="4875" r:id="rId18"/>
    <p:sldId id="5113" r:id="rId19"/>
    <p:sldId id="5114" r:id="rId20"/>
    <p:sldId id="5115" r:id="rId21"/>
    <p:sldId id="5116" r:id="rId22"/>
    <p:sldId id="5117" r:id="rId23"/>
    <p:sldId id="5118" r:id="rId24"/>
    <p:sldId id="5101" r:id="rId25"/>
    <p:sldId id="5098" r:id="rId26"/>
    <p:sldId id="5106" r:id="rId27"/>
    <p:sldId id="5079" r:id="rId28"/>
    <p:sldId id="5080" r:id="rId29"/>
    <p:sldId id="5077" r:id="rId30"/>
    <p:sldId id="5073" r:id="rId31"/>
    <p:sldId id="5074" r:id="rId32"/>
    <p:sldId id="5075" r:id="rId33"/>
    <p:sldId id="5076" r:id="rId34"/>
    <p:sldId id="5078" r:id="rId35"/>
    <p:sldId id="4915" r:id="rId36"/>
    <p:sldId id="4934" r:id="rId37"/>
    <p:sldId id="4935" r:id="rId38"/>
    <p:sldId id="5000" r:id="rId39"/>
    <p:sldId id="5060" r:id="rId40"/>
    <p:sldId id="5037" r:id="rId41"/>
    <p:sldId id="5039" r:id="rId42"/>
    <p:sldId id="5040" r:id="rId43"/>
    <p:sldId id="5044" r:id="rId44"/>
    <p:sldId id="5057" r:id="rId45"/>
    <p:sldId id="5058" r:id="rId46"/>
    <p:sldId id="5059" r:id="rId47"/>
    <p:sldId id="4964" r:id="rId48"/>
    <p:sldId id="4310" r:id="rId49"/>
    <p:sldId id="4313" r:id="rId50"/>
    <p:sldId id="4883" r:id="rId51"/>
    <p:sldId id="4312" r:id="rId52"/>
    <p:sldId id="4936" r:id="rId53"/>
    <p:sldId id="5121" r:id="rId54"/>
    <p:sldId id="5119" r:id="rId55"/>
    <p:sldId id="5120" r:id="rId56"/>
    <p:sldId id="5102" r:id="rId57"/>
    <p:sldId id="5087" r:id="rId58"/>
    <p:sldId id="4829" r:id="rId59"/>
    <p:sldId id="4870" r:id="rId60"/>
    <p:sldId id="4871" r:id="rId61"/>
    <p:sldId id="5088" r:id="rId62"/>
    <p:sldId id="5089" r:id="rId63"/>
    <p:sldId id="5090" r:id="rId64"/>
    <p:sldId id="5103" r:id="rId65"/>
    <p:sldId id="5104" r:id="rId66"/>
    <p:sldId id="5105" r:id="rId67"/>
    <p:sldId id="5099" r:id="rId68"/>
    <p:sldId id="5043" r:id="rId69"/>
    <p:sldId id="5055" r:id="rId70"/>
    <p:sldId id="5056" r:id="rId71"/>
    <p:sldId id="3490" r:id="rId72"/>
    <p:sldId id="507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7E79"/>
    <a:srgbClr val="9437FF"/>
    <a:srgbClr val="FF40FF"/>
    <a:srgbClr val="D883FF"/>
    <a:srgbClr val="FFD579"/>
    <a:srgbClr val="A9D18E"/>
    <a:srgbClr val="FF8AD8"/>
    <a:srgbClr val="FF26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8"/>
    <p:restoredTop sz="91933"/>
  </p:normalViewPr>
  <p:slideViewPr>
    <p:cSldViewPr snapToGrid="0" snapToObjects="1">
      <p:cViewPr>
        <p:scale>
          <a:sx n="90" d="100"/>
          <a:sy n="90" d="100"/>
        </p:scale>
        <p:origin x="25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hyperlink" Target="https://meet.google.com/ufp-jsju-di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huggingface.co/Qwen/Qwen-14B-Chat" TargetMode="External"/><Relationship Id="rId3" Type="http://schemas.openxmlformats.org/officeDocument/2006/relationships/hyperlink" Target="https://huggingface.co/mistralai/Mistral-7B-Instruct-v0.1" TargetMode="External"/><Relationship Id="rId7" Type="http://schemas.openxmlformats.org/officeDocument/2006/relationships/hyperlink" Target="https://chatglm.cn/blog" TargetMode="External"/><Relationship Id="rId2" Type="http://schemas.openxmlformats.org/officeDocument/2006/relationships/hyperlink" Target="https://ai.meta.com/llam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.meta.com/blog/code-llama-large-language-model-coding/" TargetMode="External"/><Relationship Id="rId11" Type="http://schemas.openxmlformats.org/officeDocument/2006/relationships/hyperlink" Target="https://chat.lmsys.org/" TargetMode="External"/><Relationship Id="rId5" Type="http://schemas.openxmlformats.org/officeDocument/2006/relationships/hyperlink" Target="https://huggingface.co/HuggingFaceH4/zephyr-7b-alpha" TargetMode="External"/><Relationship Id="rId10" Type="http://schemas.openxmlformats.org/officeDocument/2006/relationships/hyperlink" Target="https://huggingface.co/tiiuae/falcon-180B" TargetMode="External"/><Relationship Id="rId4" Type="http://schemas.openxmlformats.org/officeDocument/2006/relationships/hyperlink" Target="https://github.com/nlpxucan/WizardLM" TargetMode="External"/><Relationship Id="rId9" Type="http://schemas.openxmlformats.org/officeDocument/2006/relationships/hyperlink" Target="https://lmsys.org/blog/2023-03-30-vicuna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tpdf.com/" TargetMode="External"/><Relationship Id="rId2" Type="http://schemas.openxmlformats.org/officeDocument/2006/relationships/hyperlink" Target="https://www.chatpdf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minigpt-4.github.io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mosaicml.com/blog/mpt-7b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aicml.com/blog/mpt-30b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falcon-180b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clipdrop.co/stable-diffusion-reimagin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ivitai.com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d-id.com/text-to-video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thesia.io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speechify.com/voiceover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hyperlink" Target="https://meet.google.com/ufp-jsju-di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93282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</a:t>
            </a: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在教學上的應用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in Educational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2023-10-26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493520" y="3142464"/>
            <a:ext cx="93421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12:00-13:30,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Thursday, October 26,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Online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0"/>
              </a:rPr>
              <a:t>https://meet.google.com/ufp-jsju-diu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University System of Taipei (USTP), International Oriented Open Online Instructors (IOOOI)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Chun-Yi Wei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NTPU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2491933" y="4186931"/>
            <a:ext cx="7232678" cy="2402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副教授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71E5A-1246-CA8F-2DD6-16D483E41C04}"/>
              </a:ext>
            </a:extLst>
          </p:cNvPr>
          <p:cNvSpPr txBox="1"/>
          <p:nvPr/>
        </p:nvSpPr>
        <p:spPr>
          <a:xfrm>
            <a:off x="2734296" y="78475"/>
            <a:ext cx="6747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accent1"/>
                </a:solidFill>
              </a:rPr>
              <a:t>NTPU 112-1</a:t>
            </a:r>
            <a:r>
              <a:rPr lang="zh-TW" altLang="en-US" sz="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數位增能研習</a:t>
            </a:r>
            <a:endParaRPr lang="en-US" altLang="zh-TW" sz="20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Digital Empowerment Workshop, Fall 2023, NTPU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7213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34937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53147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51647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3037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0759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0302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6912613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08165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66179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2474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5237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33827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73795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784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83893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10078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23630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697059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2662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268231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01514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17024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70603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84304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790315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386572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2870100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79869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0464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594383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196271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494044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872267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995038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30525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01785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57997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965668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894613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39166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988428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01872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53123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082508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390942" y="3339773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12211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54011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1B7006-9707-D348-0A73-D68CB52183EE}"/>
              </a:ext>
            </a:extLst>
          </p:cNvPr>
          <p:cNvCxnSpPr>
            <a:cxnSpLocks/>
          </p:cNvCxnSpPr>
          <p:nvPr/>
        </p:nvCxnSpPr>
        <p:spPr>
          <a:xfrm flipV="1">
            <a:off x="11369371" y="3314373"/>
            <a:ext cx="0" cy="1705264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C9F4A1-C7C8-0B73-C25F-493A5B5014B5}"/>
              </a:ext>
            </a:extLst>
          </p:cNvPr>
          <p:cNvSpPr txBox="1"/>
          <p:nvPr/>
        </p:nvSpPr>
        <p:spPr>
          <a:xfrm>
            <a:off x="11110308" y="281177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Llama2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博士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6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of Generative AI in </a:t>
            </a:r>
            <a:br>
              <a:rPr lang="en-US" altLang="zh-TW" sz="4400" dirty="0"/>
            </a:br>
            <a:r>
              <a:rPr lang="en-US" altLang="zh-TW" sz="4400" dirty="0"/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9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(GPT-3.5,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DALL·E 3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777240" lvl="1" indent="-320040">
              <a:spcAft>
                <a:spcPts val="600"/>
              </a:spcAft>
            </a:pPr>
            <a:r>
              <a:rPr lang="en-US" altLang="zh-TW" sz="3600" dirty="0"/>
              <a:t>Llama 2, Mistral, Zephyr, Vicuna, MPT, Falcon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(GPT-3.5,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3183254" y="717258"/>
            <a:ext cx="568950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sz="3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BE215-E21F-38BC-E60F-51A39978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28" y="1278450"/>
            <a:ext cx="7139560" cy="52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915033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of Generative AI in </a:t>
            </a:r>
            <a:br>
              <a:rPr lang="en-US" altLang="zh-TW" sz="4400" dirty="0"/>
            </a:br>
            <a:r>
              <a:rPr lang="en-US" altLang="zh-TW" sz="4400" dirty="0"/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F6D-7A3D-36F7-AFB2-6FD21487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4145"/>
            <a:ext cx="11222181" cy="1071692"/>
          </a:xfrm>
        </p:spPr>
        <p:txBody>
          <a:bodyPr>
            <a:normAutofit/>
          </a:bodyPr>
          <a:lstStyle/>
          <a:p>
            <a:r>
              <a:rPr lang="en-US" dirty="0"/>
              <a:t>Chat with Open Large Language Models: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13B8-0420-3CB6-E818-F5692B6C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3258"/>
            <a:ext cx="11222181" cy="5312053"/>
          </a:xfrm>
        </p:spPr>
        <p:txBody>
          <a:bodyPr>
            <a:normAutofit fontScale="85000" lnSpcReduction="10000"/>
          </a:bodyPr>
          <a:lstStyle/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2"/>
              </a:rPr>
              <a:t>Llama 2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open foundation and fine-tuned chat models by Meta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3"/>
              </a:rPr>
              <a:t>Mistral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 large language model by Mistral AI team</a:t>
            </a:r>
            <a:endParaRPr lang="en-US" b="0" dirty="0">
              <a:solidFill>
                <a:srgbClr val="1F2937"/>
              </a:solidFill>
              <a:latin typeface="Source Sans Pro" panose="020B0503030403020204" pitchFamily="34" charset="0"/>
            </a:endParaRP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4"/>
              </a:rPr>
              <a:t>WizardLM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an instruction-following LLM using </a:t>
            </a:r>
            <a:r>
              <a:rPr lang="en-US" b="0" i="0" dirty="0" err="1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evol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-instruct by Microsoft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5"/>
              </a:rPr>
              <a:t>Zephyr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 chatbot fine-tuned from Mistral by Hugging Face</a:t>
            </a:r>
            <a:endParaRPr lang="en-US" b="0" dirty="0">
              <a:solidFill>
                <a:srgbClr val="1F2937"/>
              </a:solidFill>
              <a:latin typeface="Source Sans Pro" panose="020B0503030403020204" pitchFamily="34" charset="0"/>
            </a:endParaRP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6"/>
              </a:rPr>
              <a:t>Code Llama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open foundation models for code by Meta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7"/>
              </a:rPr>
              <a:t>ChatGLM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an open bilingual dialogue language model by Tsinghua University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8"/>
              </a:rPr>
              <a:t>Qwen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 large language model by Alibaba Cloud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9"/>
              </a:rPr>
              <a:t>Vicuna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a chat assistant fine-tuned on user-shared conversations by LMSYS</a:t>
            </a:r>
          </a:p>
          <a:p>
            <a:r>
              <a:rPr lang="en-US" b="0" i="0" u="sng" dirty="0">
                <a:effectLst/>
                <a:latin typeface="Source Sans Pro" panose="020B0503030403020204" pitchFamily="34" charset="0"/>
                <a:hlinkClick r:id="rId10"/>
              </a:rPr>
              <a:t>Falcon</a:t>
            </a:r>
            <a:r>
              <a:rPr lang="en-US" b="0" i="0" dirty="0">
                <a:solidFill>
                  <a:srgbClr val="1F2937"/>
                </a:solidFill>
                <a:effectLst/>
                <a:latin typeface="Source Sans Pro" panose="020B0503030403020204" pitchFamily="34" charset="0"/>
              </a:rPr>
              <a:t>: TII’s flagship series of large language models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480B0-D446-677D-6344-1156DDFA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19FEE-9816-D78B-3DBA-B12D310C4FF5}"/>
              </a:ext>
            </a:extLst>
          </p:cNvPr>
          <p:cNvSpPr txBox="1"/>
          <p:nvPr/>
        </p:nvSpPr>
        <p:spPr>
          <a:xfrm>
            <a:off x="687666" y="873450"/>
            <a:ext cx="11068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hlinkClick r:id="rId11"/>
              </a:rPr>
              <a:t>https://chat.lmsys.org/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9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246348" y="1071629"/>
            <a:ext cx="27438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chat.lmsys.org</a:t>
            </a:r>
            <a:endParaRPr lang="en-US" sz="3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AA329-A677-B5ED-74D4-DB7822F3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716" y="1071630"/>
            <a:ext cx="8670387" cy="52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5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4729008" y="2365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494480" y="698247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2-70b-chat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7822728" y="703602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Mistral-7b-instruct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B2F977-C8F3-9283-270C-D910DA414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0" y="1160768"/>
            <a:ext cx="8725027" cy="53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1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16" y="90373"/>
            <a:ext cx="11141565" cy="1273232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 with </a:t>
            </a:r>
            <a:r>
              <a:rPr lang="en-US" dirty="0"/>
              <a:t>Open Large Language Models:</a:t>
            </a:r>
            <a:br>
              <a:rPr lang="en-US" dirty="0"/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FF6C8-F824-6543-EF8E-B0BE87F2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8" y="1363605"/>
            <a:ext cx="9100811" cy="52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2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9415"/>
          </a:xfrm>
        </p:spPr>
        <p:txBody>
          <a:bodyPr/>
          <a:lstStyle/>
          <a:p>
            <a:r>
              <a:rPr lang="en-US" dirty="0" err="1"/>
              <a:t>ChatPDF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9942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https://www.chatpdf.com/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59B48-2225-04CA-D2F9-467B883BB768}"/>
              </a:ext>
            </a:extLst>
          </p:cNvPr>
          <p:cNvSpPr txBox="1"/>
          <p:nvPr/>
        </p:nvSpPr>
        <p:spPr>
          <a:xfrm>
            <a:off x="4497432" y="964517"/>
            <a:ext cx="3296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www.chatpdf.com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376FC-4F5B-428F-BA5A-792693BD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06" y="1686452"/>
            <a:ext cx="9400743" cy="4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205379"/>
          </a:xfrm>
        </p:spPr>
        <p:txBody>
          <a:bodyPr>
            <a:normAutofit fontScale="90000"/>
          </a:bodyPr>
          <a:lstStyle/>
          <a:p>
            <a:r>
              <a:rPr lang="en-US" dirty="0"/>
              <a:t>MiniGPT-4:</a:t>
            </a:r>
            <a:br>
              <a:rPr lang="en-US" dirty="0"/>
            </a:br>
            <a:r>
              <a:rPr lang="en-US" sz="2900" dirty="0"/>
              <a:t>Enhancing Vision-language Understanding with Advanced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https://minigpt-4.github.io/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B3F2-D68E-1455-29FE-BF2CADF8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05" y="1284212"/>
            <a:ext cx="7772400" cy="52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49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33235"/>
          </a:xfrm>
        </p:spPr>
        <p:txBody>
          <a:bodyPr>
            <a:normAutofit/>
          </a:bodyPr>
          <a:lstStyle/>
          <a:p>
            <a:r>
              <a:rPr lang="en-US" dirty="0" err="1"/>
              <a:t>LLaVA</a:t>
            </a:r>
            <a:r>
              <a:rPr lang="en-US" dirty="0"/>
              <a:t>: </a:t>
            </a:r>
            <a:r>
              <a:rPr lang="en-US" sz="4000" dirty="0"/>
              <a:t>Large Language and Vision Assistant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E156E-FEC1-053D-A24B-76DE6253B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107" y="885667"/>
            <a:ext cx="7772400" cy="567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3073F-D34D-0990-8BC0-FF4DF27CD778}"/>
              </a:ext>
            </a:extLst>
          </p:cNvPr>
          <p:cNvSpPr txBox="1"/>
          <p:nvPr/>
        </p:nvSpPr>
        <p:spPr>
          <a:xfrm>
            <a:off x="329609" y="893169"/>
            <a:ext cx="3744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llava-vl.github.io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8747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575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Instruction Tuning</a:t>
            </a:r>
            <a:br>
              <a:rPr lang="en-US" dirty="0"/>
            </a:br>
            <a:r>
              <a:rPr lang="en-US" dirty="0" err="1"/>
              <a:t>LLaVA</a:t>
            </a:r>
            <a:r>
              <a:rPr lang="en-US" dirty="0"/>
              <a:t>: Large Language and Vision Assistant</a:t>
            </a:r>
            <a:br>
              <a:rPr lang="en-US" dirty="0"/>
            </a:br>
            <a:r>
              <a:rPr lang="en-US" sz="2700" dirty="0"/>
              <a:t>University of Wisconsin-Madison, Microsoft Research, 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F7089-4C2C-7A9A-E67D-FBE086C815FA}"/>
              </a:ext>
            </a:extLst>
          </p:cNvPr>
          <p:cNvSpPr txBox="1"/>
          <p:nvPr/>
        </p:nvSpPr>
        <p:spPr>
          <a:xfrm>
            <a:off x="775229" y="6149627"/>
            <a:ext cx="1074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LLaVA</a:t>
            </a:r>
            <a:r>
              <a:rPr lang="en-US" sz="1200" dirty="0"/>
              <a:t> represents a novel end-to-end trained large multimodal model that combines a vision encoder and Vicuna for general-purpose visual and language understanding, achieving impressive chat capabilities mimicking spirits of the multimodal GPT-4 and setting a new state-of-the-art accuracy on Science QA.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AFD1E-ABC9-4D8F-5D29-360C999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810512"/>
            <a:ext cx="7522657" cy="433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9322F-6DE3-22B5-452D-BA2249CC5A64}"/>
              </a:ext>
            </a:extLst>
          </p:cNvPr>
          <p:cNvSpPr txBox="1"/>
          <p:nvPr/>
        </p:nvSpPr>
        <p:spPr>
          <a:xfrm>
            <a:off x="422411" y="2062476"/>
            <a:ext cx="3710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Science QA: New </a:t>
            </a:r>
            <a:r>
              <a:rPr lang="en-US" sz="4400" dirty="0" err="1"/>
              <a:t>SoTA</a:t>
            </a:r>
            <a:r>
              <a:rPr lang="en-US" sz="4400" dirty="0"/>
              <a:t> with the synergy of </a:t>
            </a:r>
            <a:r>
              <a:rPr lang="en-US" sz="4400" dirty="0" err="1"/>
              <a:t>LLaVA</a:t>
            </a:r>
            <a:r>
              <a:rPr lang="en-US" sz="4400" dirty="0"/>
              <a:t> with GPT-4</a:t>
            </a:r>
          </a:p>
        </p:txBody>
      </p:sp>
    </p:spTree>
    <p:extLst>
      <p:ext uri="{BB962C8B-B14F-4D97-AF65-F5344CB8AC3E}">
        <p14:creationId xmlns:p14="http://schemas.microsoft.com/office/powerpoint/2010/main" val="221159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027505"/>
          </a:xfrm>
        </p:spPr>
        <p:txBody>
          <a:bodyPr>
            <a:normAutofit/>
          </a:bodyPr>
          <a:lstStyle/>
          <a:p>
            <a:r>
              <a:rPr lang="en-US" sz="4800" dirty="0"/>
              <a:t>MPT-7B-StoryWriter-65k+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8A405-552A-812E-EFD7-27148821B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1" r="6416" b="5267"/>
          <a:stretch/>
        </p:blipFill>
        <p:spPr>
          <a:xfrm>
            <a:off x="698004" y="1009573"/>
            <a:ext cx="10894948" cy="5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5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2E1F-3AF8-A42D-7A41-5A4EE2E6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993" y="135104"/>
            <a:ext cx="704557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MPT-30B, MPT-7B</a:t>
            </a:r>
            <a:br>
              <a:rPr lang="en-US" dirty="0"/>
            </a:br>
            <a:r>
              <a:rPr lang="en-US" dirty="0"/>
              <a:t>LLaMa-30B, LLaMa-7B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A40F-EAD9-9930-8AF8-C631D769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9F171-3AEF-D3AC-32FD-537B0A20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63" y="128510"/>
            <a:ext cx="4426130" cy="232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49730-A053-33D4-4C0E-C830EC80340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https://www.mosaicml.com/blog/mpt-30b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1F692-C7D2-2241-B9B9-7F7B3974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3" y="2651719"/>
            <a:ext cx="11622273" cy="37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8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in Education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Innovative Learning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Digital Empowerment in Teaching Workshop</a:t>
            </a:r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92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5696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Llama-2 70B: Best Open Source and Commercial LLM 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89F0B-A304-CFDA-F8D4-512748EA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5" y="1361205"/>
            <a:ext cx="10428149" cy="52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0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5696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Llama-2 70B: Best Open Source and Commercial LLM 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84BAE-C7F4-1D88-785C-F8E3C922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8" y="1641037"/>
            <a:ext cx="11285243" cy="3875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B0DFD-5D21-B104-A379-2C2A3A203983}"/>
              </a:ext>
            </a:extLst>
          </p:cNvPr>
          <p:cNvSpPr txBox="1"/>
          <p:nvPr/>
        </p:nvSpPr>
        <p:spPr>
          <a:xfrm>
            <a:off x="406400" y="5722925"/>
            <a:ext cx="11404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Llama 2 pretrained models are trained on 2 trillion tokens, and have double the context length than Llama 1. </a:t>
            </a:r>
            <a:br>
              <a:rPr lang="en-US" sz="2000" dirty="0"/>
            </a:br>
            <a:r>
              <a:rPr lang="en-US" sz="2000" dirty="0"/>
              <a:t>Its fine-tuned models have been trained on over 1 million human annotations.</a:t>
            </a:r>
          </a:p>
        </p:txBody>
      </p:sp>
    </p:spTree>
    <p:extLst>
      <p:ext uri="{BB962C8B-B14F-4D97-AF65-F5344CB8AC3E}">
        <p14:creationId xmlns:p14="http://schemas.microsoft.com/office/powerpoint/2010/main" val="3745845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61" y="194085"/>
            <a:ext cx="2629725" cy="6291952"/>
          </a:xfrm>
        </p:spPr>
        <p:txBody>
          <a:bodyPr>
            <a:normAutofit/>
          </a:bodyPr>
          <a:lstStyle/>
          <a:p>
            <a:r>
              <a:rPr lang="en-US" sz="3200" dirty="0"/>
              <a:t>Meta 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Llama-2 70B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Best </a:t>
            </a:r>
            <a:br>
              <a:rPr lang="en-US" sz="3200" dirty="0"/>
            </a:br>
            <a:r>
              <a:rPr lang="en-US" sz="3200" dirty="0"/>
              <a:t>Open Source and Commercial LLM </a:t>
            </a:r>
            <a:br>
              <a:rPr lang="en-US" sz="3200" dirty="0"/>
            </a:br>
            <a:r>
              <a:rPr lang="en-US" sz="3200" dirty="0"/>
              <a:t>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3017-8230-C989-0F65-5AEDEBF1C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00" y="126149"/>
            <a:ext cx="8807772" cy="6032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404D6-C3CA-9FA4-25D7-275018D6F760}"/>
              </a:ext>
            </a:extLst>
          </p:cNvPr>
          <p:cNvSpPr txBox="1"/>
          <p:nvPr/>
        </p:nvSpPr>
        <p:spPr>
          <a:xfrm>
            <a:off x="3236900" y="6158721"/>
            <a:ext cx="8523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Llama 2 outperforms other open source language models on many external benchmarks, </a:t>
            </a:r>
            <a:br>
              <a:rPr lang="en-US" sz="1600" dirty="0"/>
            </a:br>
            <a:r>
              <a:rPr lang="en-US" sz="1600" dirty="0"/>
              <a:t>including reasoning, coding, proficiency, and knowledge tests.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5BB267-CA1E-5379-FE3D-A3E96E9A124A}"/>
              </a:ext>
            </a:extLst>
          </p:cNvPr>
          <p:cNvSpPr/>
          <p:nvPr/>
        </p:nvSpPr>
        <p:spPr>
          <a:xfrm>
            <a:off x="11203339" y="126149"/>
            <a:ext cx="831642" cy="6032572"/>
          </a:xfrm>
          <a:prstGeom prst="roundRect">
            <a:avLst>
              <a:gd name="adj" fmla="val 619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14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5"/>
            <a:ext cx="10995002" cy="1878811"/>
          </a:xfrm>
        </p:spPr>
        <p:txBody>
          <a:bodyPr>
            <a:noAutofit/>
          </a:bodyPr>
          <a:lstStyle/>
          <a:p>
            <a:r>
              <a:rPr lang="en-US" sz="4000" dirty="0"/>
              <a:t>Llama-2: Comparison to </a:t>
            </a:r>
            <a:br>
              <a:rPr lang="en-US" sz="4000" dirty="0"/>
            </a:br>
            <a:r>
              <a:rPr lang="en-US" sz="4000" dirty="0"/>
              <a:t>closed-source models (GPT-3.5, GPT-4, </a:t>
            </a:r>
            <a:r>
              <a:rPr lang="en-US" sz="4000" dirty="0" err="1"/>
              <a:t>PaLM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/>
              <a:t>on academic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0273-F843-EE84-11BD-E0E4E996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4" y="2011320"/>
            <a:ext cx="11510692" cy="3165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8934E7-96D5-4038-1741-6CFD80D179B3}"/>
              </a:ext>
            </a:extLst>
          </p:cNvPr>
          <p:cNvSpPr txBox="1"/>
          <p:nvPr/>
        </p:nvSpPr>
        <p:spPr>
          <a:xfrm>
            <a:off x="534389" y="5177249"/>
            <a:ext cx="9422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Results for GPT-3.5 and GPT-4 are from </a:t>
            </a:r>
            <a:r>
              <a:rPr lang="en-US" sz="2800" dirty="0" err="1"/>
              <a:t>OpenAI</a:t>
            </a:r>
            <a:r>
              <a:rPr lang="en-US" sz="2800" dirty="0"/>
              <a:t> (2023). </a:t>
            </a:r>
          </a:p>
          <a:p>
            <a:r>
              <a:rPr lang="en-US" sz="2800" dirty="0"/>
              <a:t>Results for the </a:t>
            </a:r>
            <a:r>
              <a:rPr lang="en-US" sz="2800" dirty="0" err="1"/>
              <a:t>PaLM</a:t>
            </a:r>
            <a:r>
              <a:rPr lang="en-US" sz="2800" dirty="0"/>
              <a:t> model are from </a:t>
            </a:r>
            <a:r>
              <a:rPr lang="en-US" sz="2800" dirty="0" err="1"/>
              <a:t>Chowdhery</a:t>
            </a:r>
            <a:r>
              <a:rPr lang="en-US" sz="2800" dirty="0"/>
              <a:t> et al. (2022). </a:t>
            </a:r>
          </a:p>
          <a:p>
            <a:r>
              <a:rPr lang="en-US" sz="2800" dirty="0"/>
              <a:t>Results for the PaLM-2-L are from Anil et al. (2023).</a:t>
            </a:r>
          </a:p>
        </p:txBody>
      </p:sp>
    </p:spTree>
    <p:extLst>
      <p:ext uri="{BB962C8B-B14F-4D97-AF65-F5344CB8AC3E}">
        <p14:creationId xmlns:p14="http://schemas.microsoft.com/office/powerpoint/2010/main" val="923447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EA157-B562-6DD4-C044-4B022A7E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01" y="1460956"/>
            <a:ext cx="11116169" cy="4628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E7A16-FE13-140A-6546-6A782FC9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6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180B, </a:t>
            </a:r>
            <a:r>
              <a:rPr lang="en-US" dirty="0" err="1"/>
              <a:t>LLaMA</a:t>
            </a:r>
            <a:r>
              <a:rPr lang="en-US" dirty="0"/>
              <a:t> 65B, MPT 30B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862F8D-83B6-C8A8-24DC-443178AF9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32" y="1674027"/>
            <a:ext cx="11367028" cy="4559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DF07B-8915-4EF4-535D-B2EA69265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5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41296"/>
          </a:xfrm>
        </p:spPr>
        <p:txBody>
          <a:bodyPr>
            <a:normAutofit fontScale="90000"/>
          </a:bodyPr>
          <a:lstStyle/>
          <a:p>
            <a:r>
              <a:rPr lang="en-US" dirty="0"/>
              <a:t>Falcon 180B</a:t>
            </a:r>
            <a:br>
              <a:rPr lang="en-US" dirty="0"/>
            </a:br>
            <a:r>
              <a:rPr lang="en-US" dirty="0"/>
              <a:t>Hardware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74C8E-92D1-6797-EDF7-4322C30C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43D371-C279-0B2B-BBC2-A9FA73E9A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4882" y="2185628"/>
            <a:ext cx="10961194" cy="423672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7BC2C6-B1B6-A78F-4309-DE30528A5FF6}"/>
              </a:ext>
            </a:extLst>
          </p:cNvPr>
          <p:cNvSpPr txBox="1"/>
          <p:nvPr/>
        </p:nvSpPr>
        <p:spPr>
          <a:xfrm>
            <a:off x="9359441" y="1553942"/>
            <a:ext cx="2355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NVIDIA A100 80 GB: $16,135</a:t>
            </a:r>
          </a:p>
        </p:txBody>
      </p:sp>
    </p:spTree>
    <p:extLst>
      <p:ext uri="{BB962C8B-B14F-4D97-AF65-F5344CB8AC3E}">
        <p14:creationId xmlns:p14="http://schemas.microsoft.com/office/powerpoint/2010/main" val="1409004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1"/>
            <a:ext cx="11605846" cy="155940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X-LLM:</a:t>
            </a:r>
            <a:br>
              <a:rPr lang="en-US" sz="5300" dirty="0"/>
            </a:br>
            <a:r>
              <a:rPr lang="en-US" sz="3600" dirty="0"/>
              <a:t>Bootstrapping Advanced Large Language Models by</a:t>
            </a:r>
            <a:br>
              <a:rPr lang="en-US" sz="3600" dirty="0"/>
            </a:br>
            <a:r>
              <a:rPr lang="en-US" sz="3600" dirty="0"/>
              <a:t>Treating Multi-Modalities as Foreign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Chen,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Feilong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Minglun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Haozhi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Qingyang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Zhang, Jing Shi, Shuang Xu, and Bo Xu. "X-LLM: Bootstrapping Advanced Large Language Models by Treating Multi-Modalities as Foreign Languages."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arXiv:2305.04160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C91E7-C5A5-F0BA-8F8A-7C3062FF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4" y="1716195"/>
            <a:ext cx="10152091" cy="47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3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09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Generative AI in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Interlinking AI with ESG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Sustainable Development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Fintech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Green Finance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Sustainable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2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3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73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Civitai</a:t>
            </a:r>
            <a:r>
              <a:rPr lang="en-US" sz="4000" dirty="0">
                <a:solidFill>
                  <a:schemeClr val="accent1"/>
                </a:solidFill>
              </a:rPr>
              <a:t>: Stable Diffusion AI Art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https://civitai.com/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8C8E-F76E-CF12-59A0-C6DD3C30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2" y="764152"/>
            <a:ext cx="10083300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6" y="56101"/>
            <a:ext cx="11222181" cy="889415"/>
          </a:xfrm>
        </p:spPr>
        <p:txBody>
          <a:bodyPr/>
          <a:lstStyle/>
          <a:p>
            <a:r>
              <a:rPr lang="en-US" dirty="0"/>
              <a:t>D-ID Text to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7084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https://www.d-id.com/text-to-video/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BB291-98BE-D6C0-F2E4-11F0DC38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959449"/>
            <a:ext cx="11222181" cy="56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5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DBF0-C389-F43E-D8FC-DDD6C35F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2213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Synthesia</a:t>
            </a:r>
            <a:r>
              <a:rPr lang="en-US" dirty="0"/>
              <a:t>: #1 AI Video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D5117-94AB-BECD-B68C-4B935FED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DDAD7-B8F0-3564-898C-4C775EF7A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35" y="894202"/>
            <a:ext cx="10634729" cy="5648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4CE2F1-3448-2454-7DC6-241F1172D929}"/>
              </a:ext>
            </a:extLst>
          </p:cNvPr>
          <p:cNvSpPr txBox="1"/>
          <p:nvPr/>
        </p:nvSpPr>
        <p:spPr>
          <a:xfrm>
            <a:off x="3093933" y="6542269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https://www.synthesia.io/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17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6" y="56101"/>
            <a:ext cx="11222181" cy="889415"/>
          </a:xfrm>
        </p:spPr>
        <p:txBody>
          <a:bodyPr/>
          <a:lstStyle/>
          <a:p>
            <a:r>
              <a:rPr lang="en-US" dirty="0"/>
              <a:t>Speechify: #1 AI Voice Over Generator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7084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https://speechify.com/voiceover/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CA609-5DF9-9DE0-720D-6FE6F207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91" y="945517"/>
            <a:ext cx="10042713" cy="55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2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of Generative AI in </a:t>
            </a:r>
            <a:br>
              <a:rPr lang="en-US" altLang="zh-TW" sz="4400" dirty="0"/>
            </a:br>
            <a:r>
              <a:rPr lang="en-US" altLang="zh-TW" sz="4400" dirty="0"/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dirty="0"/>
              <a:t>Key Generative AI Applications in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Content Generation and Personalization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Simulations and Virtual Environments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Automated Feedback and Tutoring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93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34577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of Generative AI in </a:t>
            </a:r>
            <a:br>
              <a:rPr lang="en-US" altLang="zh-TW" sz="4400" dirty="0"/>
            </a:br>
            <a:r>
              <a:rPr lang="en-US" altLang="zh-TW" sz="4400" dirty="0"/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38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70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dirty="0"/>
              <a:t>Content Generation and Personalization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Customized learning materials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Personalized assessment 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44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dirty="0"/>
              <a:t>Simulations and Virtual Environments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Building immersive learning scenarios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Enhancing real-world application and understanding</a:t>
            </a:r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53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dirty="0"/>
              <a:t>Automated Feedback and Tutoring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Real-time feedback mechanisms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Adaptive tutoring based on student performance</a:t>
            </a:r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7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Challenges of Generative AI in </a:t>
            </a:r>
            <a:br>
              <a:rPr lang="en-US" altLang="zh-TW" sz="4400" dirty="0">
                <a:solidFill>
                  <a:srgbClr val="C00000"/>
                </a:solidFill>
              </a:rPr>
            </a:br>
            <a:r>
              <a:rPr lang="en-US" altLang="zh-TW" sz="4400" dirty="0">
                <a:solidFill>
                  <a:srgbClr val="C00000"/>
                </a:solidFill>
              </a:rPr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19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401222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of Generative AI in </a:t>
            </a:r>
            <a:br>
              <a:rPr lang="en-US" dirty="0"/>
            </a:br>
            <a:r>
              <a:rPr lang="en-US" dirty="0"/>
              <a:t>Innovative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57325"/>
            <a:ext cx="11222181" cy="5104920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Addressing the human element in education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Balancing AI with Human Interaction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Data Ethics and Bias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89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401222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Balancing AI with Human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57325"/>
            <a:ext cx="11222181" cy="5104920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Addressing the human element in education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Potential pitfalls of over-relying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0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401222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Data Ethics and Bias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57325"/>
            <a:ext cx="11222181" cy="5104920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Privacy concerns with generative AI tools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Mitigating potential biases in generated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1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7"/>
            <a:ext cx="10995002" cy="688999"/>
          </a:xfrm>
        </p:spPr>
        <p:txBody>
          <a:bodyPr>
            <a:normAutofit/>
          </a:bodyPr>
          <a:lstStyle/>
          <a:p>
            <a:r>
              <a:rPr lang="en-US" sz="3600" dirty="0"/>
              <a:t>Llama-2 Chat:  Helpfulness Human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C8925-5F30-9DA2-0A18-72A8A789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40" y="710217"/>
            <a:ext cx="9294095" cy="5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4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Introduction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Foundations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Popular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Key Generative AI Applications in Education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of Generative AI in </a:t>
            </a:r>
            <a:br>
              <a:rPr lang="en-US" altLang="zh-TW" sz="4400" dirty="0"/>
            </a:br>
            <a:r>
              <a:rPr lang="en-US" altLang="zh-TW" sz="4400" dirty="0"/>
              <a:t>Innovative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dirty="0"/>
              <a:t>Generative AI Foundations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Principles of Generative AI 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Core concepts and the science behind it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Generative AI and other AI forms</a:t>
            </a:r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  <a:p>
            <a:pPr marL="320040" indent="-320040">
              <a:spcAft>
                <a:spcPts val="600"/>
              </a:spcAft>
            </a:pPr>
            <a:endParaRPr lang="en-US" altLang="zh-TW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0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17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NTPU, 112-NTPU_ORDA-F-003</a:t>
            </a:r>
            <a:r>
              <a:rPr lang="zh-TW" altLang="en-US" sz="1700" b="0" dirty="0"/>
              <a:t>，</a:t>
            </a:r>
            <a:r>
              <a:rPr lang="en-US" altLang="zh-TW" sz="17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Digital Support, Unimpeded Communication: The Development, Support and Promotion of AI-assisted Communication Assistive Devices for Speech Impairment. </a:t>
            </a:r>
            <a:r>
              <a:rPr lang="en-US" altLang="zh-TW" sz="17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endParaRPr lang="en-US" altLang="zh-TW" sz="1700" dirty="0"/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 112-2425-H-305-002-, 2023/05/01-2026/04/30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Establishment and Implement of Smart Assistive Technology for Dementia Care and Its Socio-Economic Impacts. </a:t>
            </a:r>
            <a:r>
              <a:rPr lang="en-US" altLang="zh-TW" sz="17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NSTC, NSTC, 112-2627-M-038-001-, 2023/08/01~2024/07/31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USTP-NTPU-TMU, USTP-NTPU-TMU-112-01,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 2023/01/01~2023/12/31</a:t>
            </a:r>
            <a:endParaRPr lang="en-US" altLang="zh-TW" sz="17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AI Multimodal Cross-Language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ATEC Group x NTPU, NTPU-112A413E01, 2023/05/01~2026/04/30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 err="1"/>
              <a:t>FormosaVerse</a:t>
            </a:r>
            <a:r>
              <a:rPr lang="en-US" altLang="zh-TW" sz="1700" b="0" dirty="0"/>
              <a:t> x NTPU, NTPU-111A413E01,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2022/12/01~2023/11/30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Pilot Study on Universal Data Processing for Code Generation Engine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III x NTPU, NTPU-112A513E01, 2023/08/01~2023/12/22</a:t>
            </a:r>
          </a:p>
          <a:p>
            <a:pPr marL="0" indent="0">
              <a:buNone/>
            </a:pPr>
            <a:endParaRPr lang="en-US" sz="2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0409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Yihan Cao, </a:t>
            </a:r>
            <a:r>
              <a:rPr lang="en-US" sz="1150" b="0" dirty="0" err="1"/>
              <a:t>Siyu</a:t>
            </a:r>
            <a:r>
              <a:rPr lang="en-US" sz="1150" b="0" dirty="0"/>
              <a:t> Li, </a:t>
            </a:r>
            <a:r>
              <a:rPr lang="en-US" sz="1150" b="0" dirty="0" err="1"/>
              <a:t>Yixin</a:t>
            </a:r>
            <a:r>
              <a:rPr lang="en-US" sz="1150" b="0" dirty="0"/>
              <a:t> Liu, </a:t>
            </a:r>
            <a:r>
              <a:rPr lang="en-US" sz="1150" b="0" dirty="0" err="1"/>
              <a:t>Zhiling</a:t>
            </a:r>
            <a:r>
              <a:rPr lang="en-US" sz="1150" b="0" dirty="0"/>
              <a:t> Yan, Yutong Dai, Philip S. Yu, and </a:t>
            </a:r>
            <a:r>
              <a:rPr lang="en-US" sz="1150" b="0" dirty="0" err="1"/>
              <a:t>Lichao</a:t>
            </a:r>
            <a:r>
              <a:rPr lang="en-US" sz="1150" b="0" dirty="0"/>
              <a:t> Sun (2023). "A Comprehensive Survey of AI-Generated Content (AIGC): A History of Generative AI from GAN to </a:t>
            </a:r>
            <a:r>
              <a:rPr lang="en-US" sz="1150" b="0" dirty="0" err="1"/>
              <a:t>ChatGPT</a:t>
            </a:r>
            <a:r>
              <a:rPr lang="en-US" sz="1150" b="0" dirty="0"/>
              <a:t>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Pengfei</a:t>
            </a:r>
            <a:r>
              <a:rPr lang="en-US" sz="1150" b="0" dirty="0"/>
              <a:t> Liu, </a:t>
            </a:r>
            <a:r>
              <a:rPr lang="en-US" sz="1150" b="0" dirty="0" err="1"/>
              <a:t>Weizhe</a:t>
            </a:r>
            <a:r>
              <a:rPr lang="en-US" sz="1150" b="0" dirty="0"/>
              <a:t> Yuan, </a:t>
            </a:r>
            <a:r>
              <a:rPr lang="en-US" sz="1150" b="0" dirty="0" err="1"/>
              <a:t>Jinlan</a:t>
            </a:r>
            <a:r>
              <a:rPr lang="en-US" sz="1150" b="0" dirty="0"/>
              <a:t> Fu, </a:t>
            </a:r>
            <a:r>
              <a:rPr lang="en-US" sz="1150" b="0" dirty="0" err="1"/>
              <a:t>Zhengbao</a:t>
            </a:r>
            <a:r>
              <a:rPr lang="en-US" sz="1150" b="0" dirty="0"/>
              <a:t> Jiang, Hiroaki Hayashi, and Graham </a:t>
            </a:r>
            <a:r>
              <a:rPr lang="en-US" sz="1150" b="0" dirty="0" err="1"/>
              <a:t>Neubig</a:t>
            </a:r>
            <a:r>
              <a:rPr lang="en-US" sz="115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Wayne Xin Zhao, </a:t>
            </a:r>
            <a:r>
              <a:rPr lang="en-US" sz="1150" b="0" dirty="0" err="1"/>
              <a:t>Kun</a:t>
            </a:r>
            <a:r>
              <a:rPr lang="en-US" sz="1150" b="0" dirty="0"/>
              <a:t> Zhou, </a:t>
            </a:r>
            <a:r>
              <a:rPr lang="en-US" sz="1150" b="0" dirty="0" err="1"/>
              <a:t>Junyi</a:t>
            </a:r>
            <a:r>
              <a:rPr lang="en-US" sz="1150" b="0" dirty="0"/>
              <a:t> Li, </a:t>
            </a:r>
            <a:r>
              <a:rPr lang="en-US" sz="1150" b="0" dirty="0" err="1"/>
              <a:t>Tianyi</a:t>
            </a:r>
            <a:r>
              <a:rPr lang="en-US" sz="1150" b="0" dirty="0"/>
              <a:t> Tang, </a:t>
            </a:r>
            <a:r>
              <a:rPr lang="en-US" sz="1150" b="0" dirty="0" err="1"/>
              <a:t>Xiaolei</a:t>
            </a:r>
            <a:r>
              <a:rPr lang="en-US" sz="1150" b="0" dirty="0"/>
              <a:t> Wang, </a:t>
            </a:r>
            <a:r>
              <a:rPr lang="en-US" sz="1150" b="0" dirty="0" err="1"/>
              <a:t>Yupeng</a:t>
            </a:r>
            <a:r>
              <a:rPr lang="en-US" sz="1150" b="0" dirty="0"/>
              <a:t> Hou, </a:t>
            </a:r>
            <a:r>
              <a:rPr lang="en-US" sz="1150" b="0" dirty="0" err="1"/>
              <a:t>Yingqian</a:t>
            </a:r>
            <a:r>
              <a:rPr lang="en-US" sz="1150" b="0" dirty="0"/>
              <a:t> Min et al. (2023) "A Survey of Large Language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Touvron</a:t>
            </a:r>
            <a:r>
              <a:rPr lang="en-US" sz="1150" b="0" dirty="0"/>
              <a:t>, Hugo, Louis Martin, Kevin Stone, Peter Albert, Amjad </a:t>
            </a:r>
            <a:r>
              <a:rPr lang="en-US" sz="1150" b="0" dirty="0" err="1"/>
              <a:t>Almahairi</a:t>
            </a:r>
            <a:r>
              <a:rPr lang="en-US" sz="1150" b="0" dirty="0"/>
              <a:t>, Yasmine </a:t>
            </a:r>
            <a:r>
              <a:rPr lang="en-US" sz="1150" b="0" dirty="0" err="1"/>
              <a:t>Babaei</a:t>
            </a:r>
            <a:r>
              <a:rPr lang="en-US" sz="1150" b="0" dirty="0"/>
              <a:t>, Nikolay </a:t>
            </a:r>
            <a:r>
              <a:rPr lang="en-US" sz="1150" b="0" dirty="0" err="1"/>
              <a:t>Bashlykov</a:t>
            </a:r>
            <a:r>
              <a:rPr lang="en-US" sz="1150" b="0" dirty="0"/>
              <a:t> et al. (2023) "Llama 2: Open Foundation and Fine-Tuned Chat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arXiv:2307.09288 (2023).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Junliang</a:t>
            </a:r>
            <a:r>
              <a:rPr lang="en-US" sz="1150" b="0" dirty="0"/>
              <a:t> Wang, </a:t>
            </a:r>
            <a:r>
              <a:rPr lang="en-US" sz="1150" b="0" dirty="0" err="1"/>
              <a:t>Chuqiao</a:t>
            </a:r>
            <a:r>
              <a:rPr lang="en-US" sz="1150" b="0" dirty="0"/>
              <a:t> Xu, </a:t>
            </a:r>
            <a:r>
              <a:rPr lang="en-US" sz="1150" b="0" dirty="0" err="1"/>
              <a:t>Jie</a:t>
            </a:r>
            <a:r>
              <a:rPr lang="en-US" sz="115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Gozalo-Brizuela</a:t>
            </a:r>
            <a:r>
              <a:rPr lang="en-US" sz="1150" b="0" dirty="0"/>
              <a:t>, Roberto, and Eduardo C. Garrido-</a:t>
            </a:r>
            <a:r>
              <a:rPr lang="en-US" sz="1150" b="0" dirty="0" err="1"/>
              <a:t>Merchan</a:t>
            </a:r>
            <a:r>
              <a:rPr lang="en-US" sz="1150" b="0" dirty="0"/>
              <a:t> (2023). "</a:t>
            </a:r>
            <a:r>
              <a:rPr lang="en-US" sz="1150" b="0" dirty="0" err="1"/>
              <a:t>ChatGPT</a:t>
            </a:r>
            <a:r>
              <a:rPr lang="en-US" sz="1150" b="0" dirty="0"/>
              <a:t> is not all you need. A State of the Art Review of large Generative AI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Wenliang Dai, </a:t>
            </a:r>
            <a:r>
              <a:rPr lang="en-US" sz="1150" b="0" dirty="0" err="1"/>
              <a:t>Junnan</a:t>
            </a:r>
            <a:r>
              <a:rPr lang="en-US" sz="1150" b="0" dirty="0"/>
              <a:t> Li, </a:t>
            </a:r>
            <a:r>
              <a:rPr lang="en-US" sz="1150" b="0" dirty="0" err="1"/>
              <a:t>Dongxu</a:t>
            </a:r>
            <a:r>
              <a:rPr lang="en-US" sz="1150" b="0" dirty="0"/>
              <a:t> Li, Anthony Meng </a:t>
            </a:r>
            <a:r>
              <a:rPr lang="en-US" sz="1150" b="0" dirty="0" err="1"/>
              <a:t>Huat</a:t>
            </a:r>
            <a:r>
              <a:rPr lang="en-US" sz="1150" b="0" dirty="0"/>
              <a:t> Tiong, </a:t>
            </a:r>
            <a:r>
              <a:rPr lang="en-US" sz="1150" b="0" dirty="0" err="1"/>
              <a:t>Junqi</a:t>
            </a:r>
            <a:r>
              <a:rPr lang="en-US" sz="1150" b="0" dirty="0"/>
              <a:t> Zhao, </a:t>
            </a:r>
            <a:r>
              <a:rPr lang="en-US" sz="1150" b="0" dirty="0" err="1"/>
              <a:t>Weisheng</a:t>
            </a:r>
            <a:r>
              <a:rPr lang="en-US" sz="1150" b="0" dirty="0"/>
              <a:t> Wang, </a:t>
            </a:r>
            <a:r>
              <a:rPr lang="en-US" sz="1150" b="0" dirty="0" err="1"/>
              <a:t>Boyang</a:t>
            </a:r>
            <a:r>
              <a:rPr lang="en-US" sz="1150" b="0" dirty="0"/>
              <a:t> Li, Pascale Fung, and Steven Hoi. (2023) "</a:t>
            </a:r>
            <a:r>
              <a:rPr lang="en-US" sz="1150" b="0" dirty="0" err="1"/>
              <a:t>InstructBLIP</a:t>
            </a:r>
            <a:r>
              <a:rPr lang="en-US" sz="1150" b="0" dirty="0"/>
              <a:t>: Towards General-purpose Vision-Language Models with Instruction Tuning."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Shahab </a:t>
            </a:r>
            <a:r>
              <a:rPr lang="en-US" sz="1150" b="0" dirty="0" err="1"/>
              <a:t>Saquib</a:t>
            </a:r>
            <a:r>
              <a:rPr lang="en-US" sz="1150" b="0" dirty="0"/>
              <a:t> </a:t>
            </a:r>
            <a:r>
              <a:rPr lang="en-US" sz="1150" b="0" dirty="0" err="1"/>
              <a:t>Sohail</a:t>
            </a:r>
            <a:r>
              <a:rPr lang="en-US" sz="1150" b="0" dirty="0"/>
              <a:t>, Faiza Farhat, Yassine </a:t>
            </a:r>
            <a:r>
              <a:rPr lang="en-US" sz="1150" b="0" dirty="0" err="1"/>
              <a:t>Himeur</a:t>
            </a:r>
            <a:r>
              <a:rPr lang="en-US" sz="1150" b="0" dirty="0"/>
              <a:t>, Mohammad Nadeem, Dag </a:t>
            </a:r>
            <a:r>
              <a:rPr lang="en-US" sz="1150" b="0" dirty="0" err="1"/>
              <a:t>Øivind</a:t>
            </a:r>
            <a:r>
              <a:rPr lang="en-US" sz="1150" b="0" dirty="0"/>
              <a:t> Madsen, </a:t>
            </a:r>
            <a:r>
              <a:rPr lang="en-US" sz="1150" b="0" dirty="0" err="1"/>
              <a:t>Yashbir</a:t>
            </a:r>
            <a:r>
              <a:rPr lang="en-US" sz="1150" b="0" dirty="0"/>
              <a:t> Singh, </a:t>
            </a:r>
            <a:r>
              <a:rPr lang="en-US" sz="1150" b="0" dirty="0" err="1"/>
              <a:t>Shadi</a:t>
            </a:r>
            <a:r>
              <a:rPr lang="en-US" sz="1150" b="0" dirty="0"/>
              <a:t> Atalla, and </a:t>
            </a:r>
            <a:r>
              <a:rPr lang="en-US" sz="1150" b="0" dirty="0" err="1"/>
              <a:t>Wathiq</a:t>
            </a:r>
            <a:r>
              <a:rPr lang="en-US" sz="1150" b="0" dirty="0"/>
              <a:t> Mansoor (2023). "The Future of GPT: A Taxonomy of Existing </a:t>
            </a:r>
            <a:r>
              <a:rPr lang="en-US" sz="1150" b="0" dirty="0" err="1"/>
              <a:t>ChatGPT</a:t>
            </a:r>
            <a:r>
              <a:rPr lang="en-US" sz="115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Longbing</a:t>
            </a:r>
            <a:r>
              <a:rPr lang="en-US" sz="1150" b="0" dirty="0"/>
              <a:t> Cao (2022). "Decentralized ai: Edge intelligence and smart blockchain, metaverse, web3, and </a:t>
            </a:r>
            <a:r>
              <a:rPr lang="en-US" sz="1150" b="0" dirty="0" err="1"/>
              <a:t>desci</a:t>
            </a:r>
            <a:r>
              <a:rPr lang="en-US" sz="11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Qinglin Yang, </a:t>
            </a:r>
            <a:r>
              <a:rPr lang="en-US" sz="1150" b="0" dirty="0" err="1"/>
              <a:t>Yetong</a:t>
            </a:r>
            <a:r>
              <a:rPr lang="en-US" sz="1150" b="0" dirty="0"/>
              <a:t> Zhao, Huawei Huang, </a:t>
            </a:r>
            <a:r>
              <a:rPr lang="en-US" sz="1150" b="0" dirty="0" err="1"/>
              <a:t>Zehui</a:t>
            </a:r>
            <a:r>
              <a:rPr lang="en-US" sz="1150" b="0" dirty="0"/>
              <a:t> </a:t>
            </a:r>
            <a:r>
              <a:rPr lang="en-US" sz="1150" b="0" dirty="0" err="1"/>
              <a:t>Xiong</a:t>
            </a:r>
            <a:r>
              <a:rPr lang="en-US" sz="1150" b="0" dirty="0"/>
              <a:t>, </a:t>
            </a:r>
            <a:r>
              <a:rPr lang="en-US" sz="1150" b="0" dirty="0" err="1"/>
              <a:t>Jiawen</a:t>
            </a:r>
            <a:r>
              <a:rPr lang="en-US" sz="1150" b="0" dirty="0"/>
              <a:t> Kang, and </a:t>
            </a:r>
            <a:r>
              <a:rPr lang="en-US" sz="1150" b="0" dirty="0" err="1"/>
              <a:t>Zibin</a:t>
            </a:r>
            <a:r>
              <a:rPr lang="en-US" sz="11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Russell Belk, Mariam Humayun, and Myriam </a:t>
            </a:r>
            <a:r>
              <a:rPr lang="en-US" sz="1150" b="0" dirty="0" err="1"/>
              <a:t>Brouard</a:t>
            </a:r>
            <a:r>
              <a:rPr lang="en-US" sz="115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Thien</a:t>
            </a:r>
            <a:r>
              <a:rPr lang="en-US" sz="1150" b="0" dirty="0"/>
              <a:t> Huynh-The, Quoc-Viet Pham, Xuan-Qui Pham, Thanh </a:t>
            </a:r>
            <a:r>
              <a:rPr lang="en-US" sz="1150" b="0" dirty="0" err="1"/>
              <a:t>Thi</a:t>
            </a:r>
            <a:r>
              <a:rPr lang="en-US" sz="1150" b="0" dirty="0"/>
              <a:t> Nguyen, Zhu Han, and Dong-</a:t>
            </a:r>
            <a:r>
              <a:rPr lang="en-US" sz="1150" b="0" dirty="0" err="1"/>
              <a:t>Seong</a:t>
            </a:r>
            <a:r>
              <a:rPr lang="en-US" sz="1150" b="0" dirty="0"/>
              <a:t> Kim (2022). "Artificial Intelligence for the Metaverse: A Survey."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Thippa</a:t>
            </a:r>
            <a:r>
              <a:rPr lang="en-US" sz="1150" b="0" dirty="0"/>
              <a:t> Reddy </a:t>
            </a:r>
            <a:r>
              <a:rPr lang="en-US" sz="1150" b="0" dirty="0" err="1"/>
              <a:t>Gadekallu</a:t>
            </a:r>
            <a:r>
              <a:rPr lang="en-US" sz="1150" b="0" dirty="0"/>
              <a:t>, </a:t>
            </a:r>
            <a:r>
              <a:rPr lang="en-US" sz="1150" b="0" dirty="0" err="1"/>
              <a:t>Thien</a:t>
            </a:r>
            <a:r>
              <a:rPr lang="en-US" sz="1150" b="0" dirty="0"/>
              <a:t> Huynh-The, </a:t>
            </a:r>
            <a:r>
              <a:rPr lang="en-US" sz="1150" b="0" dirty="0" err="1"/>
              <a:t>Weizheng</a:t>
            </a:r>
            <a:r>
              <a:rPr lang="en-US" sz="1150" b="0" dirty="0"/>
              <a:t> Wang, Gokul </a:t>
            </a:r>
            <a:r>
              <a:rPr lang="en-US" sz="1150" b="0" dirty="0" err="1"/>
              <a:t>Yenduri</a:t>
            </a:r>
            <a:r>
              <a:rPr lang="en-US" sz="1150" b="0" dirty="0"/>
              <a:t>, </a:t>
            </a:r>
            <a:r>
              <a:rPr lang="en-US" sz="1150" b="0" dirty="0" err="1"/>
              <a:t>Pasika</a:t>
            </a:r>
            <a:r>
              <a:rPr lang="en-US" sz="1150" b="0" dirty="0"/>
              <a:t> </a:t>
            </a:r>
            <a:r>
              <a:rPr lang="en-US" sz="1150" b="0" dirty="0" err="1"/>
              <a:t>Ranaweera</a:t>
            </a:r>
            <a:r>
              <a:rPr lang="en-US" sz="1150" b="0" dirty="0"/>
              <a:t>, Quoc-Viet Pham, Daniel </a:t>
            </a:r>
            <a:r>
              <a:rPr lang="en-US" sz="1150" b="0" dirty="0" err="1"/>
              <a:t>Benevides</a:t>
            </a:r>
            <a:r>
              <a:rPr lang="en-US" sz="1150" b="0" dirty="0"/>
              <a:t> da Costa, and </a:t>
            </a:r>
            <a:r>
              <a:rPr lang="en-US" sz="1150" b="0" dirty="0" err="1"/>
              <a:t>Madhusanka</a:t>
            </a:r>
            <a:r>
              <a:rPr lang="en-US" sz="1150" b="0" dirty="0"/>
              <a:t> Liyanage (2022). "Blockchain for the Metaverse: A Review."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15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150" b="0" dirty="0"/>
          </a:p>
          <a:p>
            <a:pPr>
              <a:spcAft>
                <a:spcPts val="0"/>
              </a:spcAft>
            </a:pPr>
            <a:endParaRPr lang="en-US" sz="1150" b="0" dirty="0"/>
          </a:p>
          <a:p>
            <a:pPr>
              <a:spcAft>
                <a:spcPts val="0"/>
              </a:spcAft>
            </a:pPr>
            <a:endParaRPr lang="en-US" sz="11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93282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</a:t>
            </a: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在教學上的應用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in Educational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2023-10-26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493520" y="3142464"/>
            <a:ext cx="93421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12:00-13:30,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Thursday, October 26,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Online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0"/>
              </a:rPr>
              <a:t>https://meet.google.com/ufp-jsju-diu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University System of Taipei (USTP), International Oriented Open Online Instructors (IOOOI)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Chun-Yi Wei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NTPU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2491933" y="4186931"/>
            <a:ext cx="7232678" cy="2402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副教授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71E5A-1246-CA8F-2DD6-16D483E41C04}"/>
              </a:ext>
            </a:extLst>
          </p:cNvPr>
          <p:cNvSpPr txBox="1"/>
          <p:nvPr/>
        </p:nvSpPr>
        <p:spPr>
          <a:xfrm>
            <a:off x="2734296" y="78475"/>
            <a:ext cx="6747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accent1"/>
                </a:solidFill>
              </a:rPr>
              <a:t>NTPU 112-1</a:t>
            </a:r>
            <a:r>
              <a:rPr lang="zh-TW" altLang="en-US" sz="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數位增能研習</a:t>
            </a:r>
            <a:endParaRPr lang="en-US" altLang="zh-TW" sz="20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Digital Empowerment Workshop, Fall 2023, NTPU</a:t>
            </a:r>
          </a:p>
        </p:txBody>
      </p:sp>
      <p:sp>
        <p:nvSpPr>
          <p:cNvPr id="5" name="圓角矩形 30">
            <a:extLst>
              <a:ext uri="{FF2B5EF4-FFF2-40B4-BE49-F238E27FC236}">
                <a16:creationId xmlns:a16="http://schemas.microsoft.com/office/drawing/2014/main" id="{424C8013-4BF7-E564-8606-52E15A7F9981}"/>
              </a:ext>
            </a:extLst>
          </p:cNvPr>
          <p:cNvSpPr/>
          <p:nvPr/>
        </p:nvSpPr>
        <p:spPr>
          <a:xfrm>
            <a:off x="4212355" y="837603"/>
            <a:ext cx="3767289" cy="402049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6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1484844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55752</TotalTime>
  <Words>3664</Words>
  <Application>Microsoft Macintosh PowerPoint</Application>
  <PresentationFormat>Widescreen</PresentationFormat>
  <Paragraphs>408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HEITI TC MEDIUM</vt:lpstr>
      <vt:lpstr>HEITI TC MEDIUM</vt:lpstr>
      <vt:lpstr>Arial</vt:lpstr>
      <vt:lpstr>Calibri</vt:lpstr>
      <vt:lpstr>Helvetica Neue LT Std 65 Medium</vt:lpstr>
      <vt:lpstr>Source Sans Pro</vt:lpstr>
      <vt:lpstr>Office Theme</vt:lpstr>
      <vt:lpstr>生成式AI在教學上的應用 Generative AI in Educational Applications</vt:lpstr>
      <vt:lpstr>戴敏育 博士 Min-Yuh Day, Ph.D.</vt:lpstr>
      <vt:lpstr>Outline</vt:lpstr>
      <vt:lpstr>Introduction</vt:lpstr>
      <vt:lpstr>Generative AI in ESG</vt:lpstr>
      <vt:lpstr>Outline</vt:lpstr>
      <vt:lpstr>Generative AI Foundations </vt:lpstr>
      <vt:lpstr>Generative AI (Gen AI) AI Generated Content (AIGC)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ChatGPT Large Language Models (LLMs) Foundation Models </vt:lpstr>
      <vt:lpstr>Large Language Models (LLM)  (GPT-3, ChatGPT, PaLM, BLOOM, OPT-175B, LLaMA)</vt:lpstr>
      <vt:lpstr> The Transformers Timeline</vt:lpstr>
      <vt:lpstr>Transformer Models</vt:lpstr>
      <vt:lpstr>Large Language Models (LLMs) (larger than 10B) </vt:lpstr>
      <vt:lpstr> Ratios of various data sources in the  pre-training data for existing LLMs</vt:lpstr>
      <vt:lpstr>Typical Data Preprocessing Pipeline for  Pre-training Large Language Models (LLMs)</vt:lpstr>
      <vt:lpstr>Outline</vt:lpstr>
      <vt:lpstr>Popular Generative AI</vt:lpstr>
      <vt:lpstr>Generative AI Text, Image, Video, Audio Applications</vt:lpstr>
      <vt:lpstr>OpenAI ChatGPT (GPT-3.5, GPT-4)</vt:lpstr>
      <vt:lpstr>OpenAI ChatGPT (GPT-4) DALL·E 3</vt:lpstr>
      <vt:lpstr>Perplexity.ai</vt:lpstr>
      <vt:lpstr>Chat with Open Large Language Models:</vt:lpstr>
      <vt:lpstr>Chat with Open Large Language Models</vt:lpstr>
      <vt:lpstr>Chat  with  Open  Large Language Models: Chatbot Arena</vt:lpstr>
      <vt:lpstr>Chat with Open Large Language Models: Leaderboard</vt:lpstr>
      <vt:lpstr>ChatPDF</vt:lpstr>
      <vt:lpstr>MiniGPT-4: Enhancing Vision-language Understanding with Advanced Large Language Models</vt:lpstr>
      <vt:lpstr>LLaVA: Large Language and Vision Assistant</vt:lpstr>
      <vt:lpstr>Visual Instruction Tuning LLaVA: Large Language and Vision Assistant University of Wisconsin-Madison, Microsoft Research, Columbia University</vt:lpstr>
      <vt:lpstr>MPT-7B-StoryWriter-65k+</vt:lpstr>
      <vt:lpstr>MPT-30B, MPT-7B LLaMa-30B, LLaMa-7B</vt:lpstr>
      <vt:lpstr>Meta Llama-2 70B: Best Open Source and Commercial LLM (Llama-2, Falcon, MPT)</vt:lpstr>
      <vt:lpstr>Meta Llama-2 70B: Best Open Source and Commercial LLM (Llama-2, Falcon, MPT)</vt:lpstr>
      <vt:lpstr>Meta  Llama-2 70B:  Best  Open Source and Commercial LLM  (Llama-2, Falcon, MPT)</vt:lpstr>
      <vt:lpstr>Llama-2: Comparison to  closed-source models (GPT-3.5, GPT-4, PaLM) on academic benchmarks</vt:lpstr>
      <vt:lpstr>Falcon 180B</vt:lpstr>
      <vt:lpstr>Falcon 180B, LLaMA 65B, MPT 30B</vt:lpstr>
      <vt:lpstr>Falcon 180B Hardware requirements</vt:lpstr>
      <vt:lpstr>X-LLM: Bootstrapping Advanced Large Language Models by Treating Multi-Modalities as Foreign Languages</vt:lpstr>
      <vt:lpstr>Stable Diffusion</vt:lpstr>
      <vt:lpstr>Stable Diffusion Colab</vt:lpstr>
      <vt:lpstr>Stable Diffusion Reimagine</vt:lpstr>
      <vt:lpstr>Lexica Art: Search Stable Diffusion images and prompts</vt:lpstr>
      <vt:lpstr>Civitai: Stable Diffusion AI Art Models</vt:lpstr>
      <vt:lpstr>D-ID Text to Video</vt:lpstr>
      <vt:lpstr>Synthesia: #1 AI Video Generation</vt:lpstr>
      <vt:lpstr>Speechify: #1 AI Voice Over Generator</vt:lpstr>
      <vt:lpstr>Outline</vt:lpstr>
      <vt:lpstr>Key Generative AI Applications in Education </vt:lpstr>
      <vt:lpstr>Generative AI Models</vt:lpstr>
      <vt:lpstr>Generative AI Research Areas,  Applications and  Companies</vt:lpstr>
      <vt:lpstr>Applications of Generative AI Models</vt:lpstr>
      <vt:lpstr>Content Generation and Personalization </vt:lpstr>
      <vt:lpstr>Simulations and Virtual Environments </vt:lpstr>
      <vt:lpstr>Automated Feedback and Tutoring </vt:lpstr>
      <vt:lpstr>Outline</vt:lpstr>
      <vt:lpstr>Challenges of Generative AI in  Innovative Learning</vt:lpstr>
      <vt:lpstr>Balancing AI with Human Interaction </vt:lpstr>
      <vt:lpstr>Data Ethics and Bias </vt:lpstr>
      <vt:lpstr>Llama-2 Chat:  Helpfulness Human Evaluation</vt:lpstr>
      <vt:lpstr>Summary</vt:lpstr>
      <vt:lpstr>Acknowledgments: Research Projects</vt:lpstr>
      <vt:lpstr>References</vt:lpstr>
      <vt:lpstr>生成式AI在教學上的應用 Generative AI in Educational Applications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Large Language Models for Dialogue Systems</dc:title>
  <dc:subject/>
  <dc:creator>Min-Yuh Day</dc:creator>
  <cp:keywords>Generative AI, Large Language Models, Dialogue Systems</cp:keywords>
  <dc:description>Generative AI and Large Language Models for  Dialogue Systems</dc:description>
  <cp:lastModifiedBy>MY DAY</cp:lastModifiedBy>
  <cp:revision>1756</cp:revision>
  <cp:lastPrinted>2020-12-23T14:44:17Z</cp:lastPrinted>
  <dcterms:created xsi:type="dcterms:W3CDTF">2019-09-12T03:09:52Z</dcterms:created>
  <dcterms:modified xsi:type="dcterms:W3CDTF">2023-10-26T03:11:08Z</dcterms:modified>
  <cp:category/>
</cp:coreProperties>
</file>