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3"/>
  </p:notesMasterIdLst>
  <p:sldIdLst>
    <p:sldId id="3832" r:id="rId2"/>
    <p:sldId id="4893" r:id="rId3"/>
    <p:sldId id="3818" r:id="rId4"/>
    <p:sldId id="5090" r:id="rId5"/>
    <p:sldId id="3823" r:id="rId6"/>
    <p:sldId id="1005" r:id="rId7"/>
    <p:sldId id="3824" r:id="rId8"/>
    <p:sldId id="3820" r:id="rId9"/>
    <p:sldId id="5059" r:id="rId10"/>
    <p:sldId id="5060" r:id="rId11"/>
    <p:sldId id="5061" r:id="rId12"/>
    <p:sldId id="5063" r:id="rId13"/>
    <p:sldId id="5064" r:id="rId14"/>
    <p:sldId id="5065" r:id="rId15"/>
    <p:sldId id="5091" r:id="rId16"/>
    <p:sldId id="3821" r:id="rId17"/>
    <p:sldId id="3817" r:id="rId18"/>
    <p:sldId id="3827" r:id="rId19"/>
    <p:sldId id="3828" r:id="rId20"/>
    <p:sldId id="3826" r:id="rId21"/>
    <p:sldId id="3829" r:id="rId22"/>
    <p:sldId id="3830" r:id="rId23"/>
    <p:sldId id="3844" r:id="rId24"/>
    <p:sldId id="3843" r:id="rId25"/>
    <p:sldId id="3842" r:id="rId26"/>
    <p:sldId id="3840" r:id="rId27"/>
    <p:sldId id="3835" r:id="rId28"/>
    <p:sldId id="3836" r:id="rId29"/>
    <p:sldId id="5092" r:id="rId30"/>
    <p:sldId id="3822" r:id="rId31"/>
    <p:sldId id="3462" r:id="rId32"/>
    <p:sldId id="5066" r:id="rId33"/>
    <p:sldId id="5067" r:id="rId34"/>
    <p:sldId id="5068" r:id="rId35"/>
    <p:sldId id="3779" r:id="rId36"/>
    <p:sldId id="3474" r:id="rId37"/>
    <p:sldId id="3475" r:id="rId38"/>
    <p:sldId id="3476" r:id="rId39"/>
    <p:sldId id="5069" r:id="rId40"/>
    <p:sldId id="5070" r:id="rId41"/>
    <p:sldId id="5071" r:id="rId42"/>
    <p:sldId id="5072" r:id="rId43"/>
    <p:sldId id="3792" r:id="rId44"/>
    <p:sldId id="5073" r:id="rId45"/>
    <p:sldId id="5074" r:id="rId46"/>
    <p:sldId id="5075" r:id="rId47"/>
    <p:sldId id="5076" r:id="rId48"/>
    <p:sldId id="5081" r:id="rId49"/>
    <p:sldId id="5082" r:id="rId50"/>
    <p:sldId id="5083" r:id="rId51"/>
    <p:sldId id="5084" r:id="rId52"/>
    <p:sldId id="5085" r:id="rId53"/>
    <p:sldId id="5086" r:id="rId54"/>
    <p:sldId id="5087" r:id="rId55"/>
    <p:sldId id="5088" r:id="rId56"/>
    <p:sldId id="5089" r:id="rId57"/>
    <p:sldId id="4298" r:id="rId58"/>
    <p:sldId id="4299" r:id="rId59"/>
    <p:sldId id="4300" r:id="rId60"/>
    <p:sldId id="4301" r:id="rId61"/>
    <p:sldId id="3786" r:id="rId62"/>
    <p:sldId id="3866" r:id="rId63"/>
    <p:sldId id="3867" r:id="rId64"/>
    <p:sldId id="4307" r:id="rId65"/>
    <p:sldId id="4308" r:id="rId66"/>
    <p:sldId id="4309" r:id="rId67"/>
    <p:sldId id="4310" r:id="rId68"/>
    <p:sldId id="4315" r:id="rId69"/>
    <p:sldId id="4874" r:id="rId70"/>
    <p:sldId id="4875" r:id="rId71"/>
    <p:sldId id="4884" r:id="rId72"/>
    <p:sldId id="4885" r:id="rId73"/>
    <p:sldId id="4886" r:id="rId74"/>
    <p:sldId id="4887" r:id="rId75"/>
    <p:sldId id="4888" r:id="rId76"/>
    <p:sldId id="3787" r:id="rId77"/>
    <p:sldId id="4889" r:id="rId78"/>
    <p:sldId id="4890" r:id="rId79"/>
    <p:sldId id="4891" r:id="rId80"/>
    <p:sldId id="3849" r:id="rId81"/>
    <p:sldId id="4844" r:id="rId82"/>
    <p:sldId id="3711" r:id="rId83"/>
    <p:sldId id="4843" r:id="rId84"/>
    <p:sldId id="4850" r:id="rId85"/>
    <p:sldId id="4851" r:id="rId86"/>
    <p:sldId id="4254" r:id="rId87"/>
    <p:sldId id="4252" r:id="rId88"/>
    <p:sldId id="4290" r:id="rId89"/>
    <p:sldId id="3833" r:id="rId90"/>
    <p:sldId id="5056" r:id="rId91"/>
    <p:sldId id="5093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009193"/>
    <a:srgbClr val="FF9300"/>
    <a:srgbClr val="00FA00"/>
    <a:srgbClr val="942093"/>
    <a:srgbClr val="FFD579"/>
    <a:srgbClr val="A9D18E"/>
    <a:srgbClr val="D883FF"/>
    <a:srgbClr val="FF8AD8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6"/>
    <p:restoredTop sz="90655"/>
  </p:normalViewPr>
  <p:slideViewPr>
    <p:cSldViewPr snapToGrid="0" snapToObjects="1">
      <p:cViewPr varScale="1">
        <p:scale>
          <a:sx n="97" d="100"/>
          <a:sy n="97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09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35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027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12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3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5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0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2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62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05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2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11/24/23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11/24/23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11/24/23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mis.ntpu.edu.tw/en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hyperlink" Target="https://web.ntpu.edu.tw/~myday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eb.ntpu.edu.tw/~myda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://mail.im.tku.edu.tw/~myday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tiff"/><Relationship Id="rId14" Type="http://schemas.openxmlformats.org/officeDocument/2006/relationships/hyperlink" Target="https://www.ntpu.edu.tw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23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17" Type="http://schemas.openxmlformats.org/officeDocument/2006/relationships/image" Target="../media/image22.pn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zuc-yyaw-mn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hyperlink" Target="https://meet.google.com/ish-gzmy-pmo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tiff"/><Relationship Id="rId12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14.jpeg"/><Relationship Id="rId10" Type="http://schemas.openxmlformats.org/officeDocument/2006/relationships/image" Target="../media/image18.jp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meet.google.com/uaq-vmjj-vff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jpeg"/><Relationship Id="rId7" Type="http://schemas.openxmlformats.org/officeDocument/2006/relationships/hyperlink" Target="http://meet.google.com/uaq-vmjj-vf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jpeg"/><Relationship Id="rId7" Type="http://schemas.openxmlformats.org/officeDocument/2006/relationships/hyperlink" Target="http://meet.google.com/uaq-vmjj-vf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hyperlink" Target="https://meet.google.com/paj-zhhj-mya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meet.google.com/miy-fbif-max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meet.google.com/paj-zhhj-mya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meet.google.com/paj-zhhj-mya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meet.google.com/ish-gzmy-pmo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hyperlink" Target="https://meet.google.com/paj-zhhj-my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hyperlink" Target="https://meet.google.com/miy-fbif-max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eet.google.com/miy-fbif-ma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9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38.jpeg"/><Relationship Id="rId12" Type="http://schemas.openxmlformats.org/officeDocument/2006/relationships/image" Target="../media/image28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42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32.png"/><Relationship Id="rId10" Type="http://schemas.openxmlformats.org/officeDocument/2006/relationships/image" Target="../media/image41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40.png"/><Relationship Id="rId14" Type="http://schemas.openxmlformats.org/officeDocument/2006/relationships/image" Target="../media/image43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tiff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eet.google.com/ofh-iosa-eh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9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38.jpeg"/><Relationship Id="rId12" Type="http://schemas.openxmlformats.org/officeDocument/2006/relationships/image" Target="../media/image28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42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32.png"/><Relationship Id="rId10" Type="http://schemas.openxmlformats.org/officeDocument/2006/relationships/image" Target="../media/image41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40.png"/><Relationship Id="rId14" Type="http://schemas.openxmlformats.org/officeDocument/2006/relationships/image" Target="../media/image43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tiff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eb.ntpu.edu.tw/~myday/teach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ish-gzmy-pm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25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eet.google.com/ish-gzmy-pm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eb.ntpu.edu.tw/~myday/teach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9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38.jpeg"/><Relationship Id="rId12" Type="http://schemas.openxmlformats.org/officeDocument/2006/relationships/image" Target="../media/image28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42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hyperlink" Target="https://meet.google.com/miy-fbif-max" TargetMode="External"/><Relationship Id="rId10" Type="http://schemas.openxmlformats.org/officeDocument/2006/relationships/image" Target="../media/image41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40.png"/><Relationship Id="rId14" Type="http://schemas.openxmlformats.org/officeDocument/2006/relationships/image" Target="../media/image43.tif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meet.google.com/miy-fbif-ma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3.tiff"/><Relationship Id="rId4" Type="http://schemas.openxmlformats.org/officeDocument/2006/relationships/image" Target="../media/image2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blworks.org/what-is-pb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eb.ntpu.edu.tw/~myday/teach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hyperlink" Target="mailto:myday@gm.ntpu.edu.tw" TargetMode="External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hyperlink" Target="mailto:myday@gm.ntpu.edu.tw" TargetMode="External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ntpu.edu.tw/~myday/cindex.htm#projects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mis.ntpu.edu.tw/en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hyperlink" Target="https://web.ntpu.edu.tw/~myday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eb.ntpu.edu.tw/~myda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://mail.im.tku.edu.tw/~myday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tiff"/><Relationship Id="rId14" Type="http://schemas.openxmlformats.org/officeDocument/2006/relationships/hyperlink" Target="https://www.ntpu.edu.t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50" y="1152597"/>
            <a:ext cx="11819066" cy="23746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Innovative Strategies for Successful English-Medium Instruction (EMI) Implementation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1551214" y="3409146"/>
            <a:ext cx="9764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2023/11/23 (Thu) 12:10 - 14:00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Host: Prof. Cheng-Zen Yang, Department of Computer Science and Engineering, Yuan Ze University (YZU), Taiwan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Place: R1102, Yuan Ze University (YZU), Taiwan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2023-11-23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5460" y="137553"/>
            <a:ext cx="1446303" cy="491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9912A3-637D-ED24-2C65-CDAC0557DA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" y="110836"/>
            <a:ext cx="2008615" cy="58249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05C618E-5D8E-67B0-A11B-4B698ABC3779}"/>
              </a:ext>
            </a:extLst>
          </p:cNvPr>
          <p:cNvSpPr txBox="1">
            <a:spLocks/>
          </p:cNvSpPr>
          <p:nvPr/>
        </p:nvSpPr>
        <p:spPr>
          <a:xfrm>
            <a:off x="2491933" y="4235918"/>
            <a:ext cx="7232678" cy="2402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  <a:hlinkClick r:id="rId12"/>
              </a:rPr>
              <a:t>戴敏育</a:t>
            </a:r>
            <a:r>
              <a:rPr lang="en-US" altLang="zh-TW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  <a:hlinkClick r:id="rId12"/>
              </a:rPr>
              <a:t>  </a:t>
            </a:r>
            <a:r>
              <a:rPr lang="zh-TW" altLang="en-US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  <a:hlinkClick r:id="rId12"/>
              </a:rPr>
              <a:t>副教授</a:t>
            </a:r>
            <a:endParaRPr lang="en-US" altLang="zh-TW" sz="14400" dirty="0">
              <a:solidFill>
                <a:srgbClr val="898989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  <a:hlinkClick r:id="rId1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1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1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1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9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F8C1-24FA-5534-B7BA-FF2FA7ED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Innovative Strategies for EMI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0CB66-D18A-6D0E-FE13-003A8A57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1. Curriculum Design</a:t>
            </a:r>
          </a:p>
          <a:p>
            <a:pPr marL="0" indent="0">
              <a:buNone/>
            </a:pPr>
            <a:r>
              <a:rPr lang="en-US" sz="4400" dirty="0"/>
              <a:t>2. Teaching Methodologies</a:t>
            </a:r>
          </a:p>
          <a:p>
            <a:pPr marL="0" indent="0">
              <a:buNone/>
            </a:pPr>
            <a:r>
              <a:rPr lang="en-US" sz="4400" dirty="0"/>
              <a:t>3. Faculty Training and Development</a:t>
            </a:r>
          </a:p>
          <a:p>
            <a:pPr marL="0" indent="0">
              <a:buNone/>
            </a:pPr>
            <a:r>
              <a:rPr lang="en-US" sz="4400" dirty="0"/>
              <a:t>4. Assessment and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51285-28B7-9CFD-B682-08D54BD8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5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F8C1-24FA-5534-B7BA-FF2FA7ED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Innovative Strategies for EMI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0CB66-D18A-6D0E-FE13-003A8A57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1. Curriculum Design</a:t>
            </a:r>
          </a:p>
          <a:p>
            <a:pPr lvl="1" indent="-320040"/>
            <a:r>
              <a:rPr lang="en-US" sz="4000" dirty="0"/>
              <a:t>Designing EMI curricula that align with AACSB standards.</a:t>
            </a:r>
          </a:p>
          <a:p>
            <a:pPr lvl="1" indent="-320040"/>
            <a:r>
              <a:rPr lang="en-US" sz="4000" dirty="0"/>
              <a:t>Explore interdisciplinary approaches and integrating business concepts with language learning.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51285-28B7-9CFD-B682-08D54BD8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2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F8C1-24FA-5534-B7BA-FF2FA7ED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Innovative Strategies for EMI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0CB66-D18A-6D0E-FE13-003A8A57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2. Teaching Methodologies</a:t>
            </a:r>
          </a:p>
          <a:p>
            <a:pPr lvl="1" indent="-320040"/>
            <a:r>
              <a:rPr lang="en-US" sz="4000" dirty="0"/>
              <a:t>Explore active learning strategies suitable for EMI in business education.</a:t>
            </a:r>
          </a:p>
          <a:p>
            <a:pPr lvl="1" indent="-320040"/>
            <a:r>
              <a:rPr lang="en-US" sz="4000" dirty="0"/>
              <a:t>Integration of technology and AI</a:t>
            </a:r>
            <a:br>
              <a:rPr lang="en-US" sz="4000" dirty="0"/>
            </a:br>
            <a:r>
              <a:rPr lang="en-US" sz="4000" dirty="0"/>
              <a:t>(e.g., simulation tools, language software).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51285-28B7-9CFD-B682-08D54BD8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F8C1-24FA-5534-B7BA-FF2FA7ED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Innovative Strategies for EMI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0CB66-D18A-6D0E-FE13-003A8A57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3. Faculty Training and Development</a:t>
            </a:r>
          </a:p>
          <a:p>
            <a:pPr lvl="1" indent="-320040"/>
            <a:r>
              <a:rPr lang="en-US" sz="4000" dirty="0"/>
              <a:t>Emphasize the need for continuous faculty development in EMI pedagogy.</a:t>
            </a:r>
          </a:p>
          <a:p>
            <a:pPr lvl="1" indent="-320040"/>
            <a:r>
              <a:rPr lang="en-US" sz="4000" dirty="0"/>
              <a:t>Present strategies for </a:t>
            </a:r>
            <a:br>
              <a:rPr lang="en-US" sz="4000" dirty="0"/>
            </a:br>
            <a:r>
              <a:rPr lang="en-US" sz="4000" dirty="0"/>
              <a:t>non-native English-speaking faculty </a:t>
            </a:r>
            <a:br>
              <a:rPr lang="en-US" sz="4000" dirty="0"/>
            </a:br>
            <a:r>
              <a:rPr lang="en-US" sz="4000" dirty="0"/>
              <a:t>to excel in EMI settings.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51285-28B7-9CFD-B682-08D54BD8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03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F8C1-24FA-5534-B7BA-FF2FA7ED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Innovative Strategies for EMI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0CB66-D18A-6D0E-FE13-003A8A57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4. Assessment and Evaluation</a:t>
            </a:r>
          </a:p>
          <a:p>
            <a:pPr lvl="1" indent="-320040"/>
            <a:r>
              <a:rPr lang="en-US" sz="4000" dirty="0"/>
              <a:t>Assessing business content knowledge and English proficiency simultaneously.</a:t>
            </a:r>
          </a:p>
          <a:p>
            <a:pPr lvl="1" indent="-320040"/>
            <a:r>
              <a:rPr lang="en-US" sz="4000" dirty="0"/>
              <a:t>Share innovative assessment methods that </a:t>
            </a:r>
            <a:br>
              <a:rPr lang="en-US" sz="4000" dirty="0"/>
            </a:br>
            <a:r>
              <a:rPr lang="en-US" sz="4000" dirty="0"/>
              <a:t>align with AACSB expectations.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51285-28B7-9CFD-B682-08D54BD8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74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2D40-334F-4A34-F07E-BCAE2C67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95946"/>
            <a:ext cx="11222181" cy="571887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Challenges in </a:t>
            </a:r>
            <a:br>
              <a:rPr lang="en-US" sz="7200" dirty="0">
                <a:solidFill>
                  <a:srgbClr val="C00000"/>
                </a:solidFill>
              </a:rPr>
            </a:br>
            <a:r>
              <a:rPr lang="en-US" sz="7200" dirty="0">
                <a:solidFill>
                  <a:srgbClr val="C00000"/>
                </a:solidFill>
              </a:rPr>
              <a:t>English-Medium Instruction </a:t>
            </a:r>
            <a:br>
              <a:rPr lang="en-US" sz="7200" dirty="0">
                <a:solidFill>
                  <a:srgbClr val="C00000"/>
                </a:solidFill>
              </a:rPr>
            </a:br>
            <a:r>
              <a:rPr lang="en-US" sz="7200" dirty="0">
                <a:solidFill>
                  <a:srgbClr val="C00000"/>
                </a:solidFill>
              </a:rPr>
              <a:t>(EMI)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2403-814E-C360-50A4-DFD09519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34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2D40-334F-4A34-F07E-BCAE2C67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95946"/>
            <a:ext cx="11222181" cy="5718874"/>
          </a:xfrm>
        </p:spPr>
        <p:txBody>
          <a:bodyPr>
            <a:normAutofit/>
          </a:bodyPr>
          <a:lstStyle/>
          <a:p>
            <a:r>
              <a:rPr lang="en-US" sz="7600" dirty="0">
                <a:solidFill>
                  <a:srgbClr val="C00000"/>
                </a:solidFill>
              </a:rPr>
              <a:t>EMI Teacher Community II</a:t>
            </a:r>
            <a:br>
              <a:rPr lang="en-US" sz="7600" dirty="0">
                <a:solidFill>
                  <a:srgbClr val="C00000"/>
                </a:solidFill>
              </a:rPr>
            </a:br>
            <a:r>
              <a:rPr lang="en-US" sz="7600" dirty="0">
                <a:solidFill>
                  <a:srgbClr val="C00000"/>
                </a:solidFill>
              </a:rPr>
              <a:t>AACSB, NTPU</a:t>
            </a:r>
            <a:br>
              <a:rPr lang="en-US" sz="7600" dirty="0">
                <a:solidFill>
                  <a:srgbClr val="C00000"/>
                </a:solidFill>
              </a:rPr>
            </a:br>
            <a:br>
              <a:rPr lang="en-US" sz="7600" dirty="0">
                <a:solidFill>
                  <a:srgbClr val="C00000"/>
                </a:solidFill>
              </a:rPr>
            </a:br>
            <a:r>
              <a:rPr lang="en-US" sz="7600" dirty="0">
                <a:solidFill>
                  <a:srgbClr val="C00000"/>
                </a:solidFill>
              </a:rPr>
              <a:t>2022-2023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2403-814E-C360-50A4-DFD09519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86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1817-F7BA-971F-8D2C-BCFEEF95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7615"/>
            <a:ext cx="11222181" cy="980774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Heiti TC Medium" pitchFamily="2" charset="-128"/>
              </a:rPr>
              <a:t>EMI Teacher Community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CBF9E-AFD2-E390-7C04-545D562BA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985252"/>
            <a:ext cx="11222181" cy="586162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0" dirty="0"/>
              <a:t>1. 2022/05/05 (Thursday) 12:00 pm-13:00 pm, B302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Teaching Experiences Sharing of EMI Courses in AI for Business Applications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Min-Yuh Day</a:t>
            </a:r>
            <a:r>
              <a:rPr lang="en-US" sz="2000" b="0" dirty="0"/>
              <a:t>, National Taipei University, 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2. 2022/05/11 (Wednesday) 9:10 am - 12:00 pm, Google Meet ONLINE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Agile Principles Patterns and Practices in FinTech and Digital Transformation</a:t>
            </a:r>
          </a:p>
          <a:p>
            <a:pPr lvl="1">
              <a:spcAft>
                <a:spcPts val="600"/>
              </a:spcAft>
            </a:pPr>
            <a:r>
              <a:rPr lang="en-US" sz="1800" dirty="0" err="1"/>
              <a:t>Shihyu</a:t>
            </a:r>
            <a:r>
              <a:rPr lang="en-US" sz="1800" dirty="0"/>
              <a:t> (Alex) Chu</a:t>
            </a:r>
            <a:r>
              <a:rPr lang="en-US" sz="1800" b="0" dirty="0"/>
              <a:t>, Senior Industry Analyst/Program Manager, Market Intelligence &amp; Consulting Institute (MIC) 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3. 2022/05/11 (Wednesday) 12:10 pm - 13:00 pm, Google Meet ONLINE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Professional Business Presentations in English</a:t>
            </a:r>
          </a:p>
          <a:p>
            <a:pPr lvl="1">
              <a:spcAft>
                <a:spcPts val="600"/>
              </a:spcAft>
            </a:pPr>
            <a:r>
              <a:rPr lang="en-US" sz="1800" dirty="0" err="1"/>
              <a:t>Shihyu</a:t>
            </a:r>
            <a:r>
              <a:rPr lang="en-US" sz="1800" dirty="0"/>
              <a:t> (Alex) Chu</a:t>
            </a:r>
            <a:r>
              <a:rPr lang="en-US" sz="1800" b="0" dirty="0"/>
              <a:t>, Senior Industry Analyst/Program Manager, Market Intelligence &amp; Consulting Institute (MIC) 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4. 2022/05/18 (Wednesday) 12:10 pm - 13:00 pm, Google Meet ONLINE 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Web 3: From </a:t>
            </a:r>
            <a:r>
              <a:rPr lang="en-US" sz="2000" dirty="0" err="1">
                <a:solidFill>
                  <a:srgbClr val="C00000"/>
                </a:solidFill>
              </a:rPr>
              <a:t>DeFi</a:t>
            </a:r>
            <a:r>
              <a:rPr lang="en-US" sz="2000" dirty="0">
                <a:solidFill>
                  <a:srgbClr val="C00000"/>
                </a:solidFill>
              </a:rPr>
              <a:t> to </a:t>
            </a:r>
            <a:r>
              <a:rPr lang="en-US" sz="2000" dirty="0" err="1">
                <a:solidFill>
                  <a:srgbClr val="C00000"/>
                </a:solidFill>
              </a:rPr>
              <a:t>WoFi</a:t>
            </a:r>
            <a:endParaRPr lang="en-US" sz="2000" dirty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000" dirty="0"/>
              <a:t>Prof. Shih-</a:t>
            </a:r>
            <a:r>
              <a:rPr lang="en-US" sz="2000" dirty="0" err="1"/>
              <a:t>wei</a:t>
            </a:r>
            <a:r>
              <a:rPr lang="en-US" sz="2000" dirty="0"/>
              <a:t> Liao</a:t>
            </a:r>
            <a:r>
              <a:rPr lang="en-US" sz="2000" b="0" dirty="0"/>
              <a:t>, National Taiwan University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5. 2022/05/27 (Friday) 12:00 pm - 13:00 pm, Google Meet ONLINE 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Experiences Sharing of NTPU EMI Teaching Community II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Professors of EMI Teaching Community II</a:t>
            </a:r>
            <a:r>
              <a:rPr lang="en-US" sz="2000" b="0" dirty="0"/>
              <a:t>, National Taipei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A9727-0B72-3043-0ED4-685A8C63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86CBC-A414-058A-C4DE-61C5F4CAE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DFFEC-9CC0-0982-89AE-F6554FEBC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AFBDB-3515-17EE-CB6B-F74E2131E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4" y="160642"/>
            <a:ext cx="1446303" cy="4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66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Teaching Experiences Sharing of </a:t>
            </a:r>
            <a:b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EMI Courses in AI for Business Applications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Teacher Community, AACSB, NTPU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2022/5/5 (Thursday) 12:10 - 13:00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B302, AACSB, National Taipei University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2022-05-05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234" y="160642"/>
            <a:ext cx="1446303" cy="4917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989F0BC-18AF-325F-37E3-EA6F5E833D11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16"/>
              </a:rPr>
              <a:t>https://meet.google.com/zuc-yyaw-mnt</a:t>
            </a:r>
            <a:endParaRPr lang="en-US" sz="1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787878-2FCA-E979-6826-2F904608DF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06040" y="3307573"/>
            <a:ext cx="1501691" cy="150169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CC6AA5-9C87-2FF2-9432-51DBA198D403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D958A8-476A-58B3-3F8D-1921A12FD6C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52303" y="5246922"/>
            <a:ext cx="609600" cy="609600"/>
          </a:xfrm>
          <a:prstGeom prst="rect">
            <a:avLst/>
          </a:prstGeom>
        </p:spPr>
      </p:pic>
      <p:sp>
        <p:nvSpPr>
          <p:cNvPr id="17" name="圓角矩形 30">
            <a:extLst>
              <a:ext uri="{FF2B5EF4-FFF2-40B4-BE49-F238E27FC236}">
                <a16:creationId xmlns:a16="http://schemas.microsoft.com/office/drawing/2014/main" id="{A2AB2B6F-BE64-DA1E-D16F-A63F726209EE}"/>
              </a:ext>
            </a:extLst>
          </p:cNvPr>
          <p:cNvSpPr/>
          <p:nvPr/>
        </p:nvSpPr>
        <p:spPr>
          <a:xfrm>
            <a:off x="905979" y="975302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73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44534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Agile Principles Patterns and Practices </a:t>
            </a:r>
            <a:b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 FinTech and Digital Transformation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FinTech x EMI AACSB NTPU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794103" y="5740789"/>
            <a:ext cx="6603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9:10 - 12:00, May 11,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2005781" y="3656073"/>
            <a:ext cx="81804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Shihyu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(Alex) Chu</a:t>
            </a:r>
          </a:p>
          <a:p>
            <a:pPr algn="ctr"/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Senior Industry Analyst/Program Manager</a:t>
            </a:r>
            <a:b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Market Intelligence &amp; Consulting Institute (MIC)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61EEB7-8846-D5F1-FC5B-571C693B8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04" y="3684182"/>
            <a:ext cx="1459845" cy="19563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6BFD31-71E0-538F-9B84-68DB0E38B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D66F1C-E8ED-F5E4-3BCE-D5A16578D6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1970" y="3767138"/>
            <a:ext cx="1453236" cy="145323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D1ED11-971F-3C2D-33F3-834379B1FA75}"/>
              </a:ext>
            </a:extLst>
          </p:cNvPr>
          <p:cNvSpPr txBox="1"/>
          <p:nvPr/>
        </p:nvSpPr>
        <p:spPr>
          <a:xfrm>
            <a:off x="10482147" y="5177050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6" name="圓角矩形 30">
            <a:extLst>
              <a:ext uri="{FF2B5EF4-FFF2-40B4-BE49-F238E27FC236}">
                <a16:creationId xmlns:a16="http://schemas.microsoft.com/office/drawing/2014/main" id="{09A42035-13D5-28FE-F14F-CAE0B8367895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8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BB5E-7EB3-0E42-A774-F71D9090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261" y="110597"/>
            <a:ext cx="7435478" cy="16483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5000" b="1" dirty="0">
                <a:solidFill>
                  <a:schemeClr val="accent1">
                    <a:lumMod val="75000"/>
                  </a:schemeClr>
                </a:solidFill>
                <a:latin typeface="HEITI TC MEDIUM" pitchFamily="2" charset="-128"/>
              </a:rPr>
              <a:t>戴敏育 博士</a:t>
            </a:r>
            <a:br>
              <a:rPr lang="en-US" altLang="zh-TW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</a:br>
            <a:r>
              <a:rPr lang="en-US" altLang="zh-TW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Min-Yuh Day, Ph.D.</a:t>
            </a:r>
            <a:endParaRPr lang="en-US" altLang="zh-TW" sz="5000" dirty="0"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2029-28F0-F746-8D84-E5F972A2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CB6C18-77CE-B145-8DC7-B1EC8E9705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64" y="1729374"/>
            <a:ext cx="1377870" cy="16713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51F3E2-8EFF-BF41-89E2-40DADA6FC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3" y="5167671"/>
            <a:ext cx="1673132" cy="1673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0C7E5A-EC88-8747-B29C-54F32DEA0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3" y="3462124"/>
            <a:ext cx="1673132" cy="1673132"/>
          </a:xfrm>
          <a:prstGeom prst="rect">
            <a:avLst/>
          </a:prstGeom>
        </p:spPr>
      </p:pic>
      <p:sp>
        <p:nvSpPr>
          <p:cNvPr id="19" name="Slide Number Placeholder 19">
            <a:extLst>
              <a:ext uri="{FF2B5EF4-FFF2-40B4-BE49-F238E27FC236}">
                <a16:creationId xmlns:a16="http://schemas.microsoft.com/office/drawing/2014/main" id="{CA9869AF-47C5-5F4E-BD49-27D342931373}"/>
              </a:ext>
            </a:extLst>
          </p:cNvPr>
          <p:cNvSpPr txBox="1">
            <a:spLocks/>
          </p:cNvSpPr>
          <p:nvPr/>
        </p:nvSpPr>
        <p:spPr>
          <a:xfrm>
            <a:off x="152399" y="26271"/>
            <a:ext cx="45719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bg1">
                    <a:lumMod val="75000"/>
                  </a:schemeClr>
                </a:solidFill>
                <a:latin typeface="Helvetica Neue LT Std 65 Medium" charset="0"/>
                <a:ea typeface="Helvetica Neue LT Std 65 Medium" charset="0"/>
                <a:cs typeface="Helvetica Neue LT Std 65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1252FE-896F-2147-BDA4-17839CBFD3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32" y="221752"/>
            <a:ext cx="1314378" cy="8479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DD3CAF-A908-2D43-9658-F8A428E32C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24" y="1144819"/>
            <a:ext cx="1317405" cy="3211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4DF82F-245D-624A-8587-A44F24A9F1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681" y="5938749"/>
            <a:ext cx="791692" cy="791692"/>
          </a:xfrm>
          <a:prstGeom prst="rect">
            <a:avLst/>
          </a:prstGeom>
        </p:spPr>
      </p:pic>
      <p:sp>
        <p:nvSpPr>
          <p:cNvPr id="24" name="內容版面配置區 2">
            <a:extLst>
              <a:ext uri="{FF2B5EF4-FFF2-40B4-BE49-F238E27FC236}">
                <a16:creationId xmlns:a16="http://schemas.microsoft.com/office/drawing/2014/main" id="{71150D98-055E-E542-B2BE-F58C2FCA4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482" y="1726079"/>
            <a:ext cx="8911204" cy="33941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altLang="zh-TW" sz="3300" dirty="0">
                <a:solidFill>
                  <a:srgbClr val="C00000"/>
                </a:solidFill>
              </a:rPr>
              <a:t>Associate Professor, Information Management, NTPU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3300" dirty="0">
                <a:solidFill>
                  <a:schemeClr val="tx2"/>
                </a:solidFill>
              </a:rPr>
              <a:t>Visiting Scholar, IIS, Academia </a:t>
            </a:r>
            <a:r>
              <a:rPr lang="en-US" altLang="zh-TW" sz="3300" dirty="0" err="1">
                <a:solidFill>
                  <a:schemeClr val="tx2"/>
                </a:solidFill>
              </a:rPr>
              <a:t>Sinica</a:t>
            </a:r>
            <a:endParaRPr lang="en-US" altLang="zh-TW" sz="3300" dirty="0">
              <a:solidFill>
                <a:schemeClr val="tx2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3300" dirty="0">
                <a:solidFill>
                  <a:srgbClr val="984807"/>
                </a:solidFill>
              </a:rPr>
              <a:t>Ph.D., Information Management, NTU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2400" dirty="0">
                <a:solidFill>
                  <a:schemeClr val="accent2"/>
                </a:solidFill>
              </a:rPr>
              <a:t>Director, Intelligent Financial Innovation Technology, IFIT Lab, IM, NTPU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Associate Director, Fintech and Green Finance Center, NTPU</a:t>
            </a:r>
          </a:p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Publications Co-Chairs, IEEE/ACM International Conference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Advances in Social Networks Analysis and Mining (ASONAM 2013- )</a:t>
            </a:r>
          </a:p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Program Co-Chair, IEEE International Workshop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Empirical Methods for Recognizing Inference in </a:t>
            </a:r>
            <a:r>
              <a:rPr lang="en-US" altLang="zh-TW" sz="2000" dirty="0" err="1">
                <a:solidFill>
                  <a:srgbClr val="17375E"/>
                </a:solidFill>
              </a:rPr>
              <a:t>TExt</a:t>
            </a:r>
            <a:r>
              <a:rPr lang="en-US" altLang="zh-TW" sz="2000" dirty="0">
                <a:solidFill>
                  <a:srgbClr val="17375E"/>
                </a:solidFill>
              </a:rPr>
              <a:t> (IEEE EM-RITE 2012- )</a:t>
            </a:r>
          </a:p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Publications Chair, The IEEE International Conference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Information Reuse and Integration for Data Science (IEEE IRI 2007- )</a:t>
            </a:r>
            <a:endParaRPr lang="zh-TW" altLang="en-US" sz="2000" dirty="0">
              <a:solidFill>
                <a:srgbClr val="17375E"/>
              </a:solidFill>
            </a:endParaRPr>
          </a:p>
        </p:txBody>
      </p:sp>
      <p:pic>
        <p:nvPicPr>
          <p:cNvPr id="25" name="Picture 2" descr="http://mail.tku.edu.tw/myday/images/AS_Logo1.gif">
            <a:extLst>
              <a:ext uri="{FF2B5EF4-FFF2-40B4-BE49-F238E27FC236}">
                <a16:creationId xmlns:a16="http://schemas.microsoft.com/office/drawing/2014/main" id="{71A58C9C-FDE7-FD43-A09F-110AB5E4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473" y="5119337"/>
            <a:ext cx="16621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http://mail.tku.edu.tw/myday/images/NTU_logo.jpg">
            <a:extLst>
              <a:ext uri="{FF2B5EF4-FFF2-40B4-BE49-F238E27FC236}">
                <a16:creationId xmlns:a16="http://schemas.microsoft.com/office/drawing/2014/main" id="{6338E75D-FB6A-0045-8B06-4421D2F5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689" y="5157192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671C6FB-8820-DB40-AE72-FA2BFF57ECF7}"/>
              </a:ext>
            </a:extLst>
          </p:cNvPr>
          <p:cNvGrpSpPr/>
          <p:nvPr/>
        </p:nvGrpSpPr>
        <p:grpSpPr>
          <a:xfrm>
            <a:off x="3220823" y="5178296"/>
            <a:ext cx="1563618" cy="1491064"/>
            <a:chOff x="1940523" y="5229200"/>
            <a:chExt cx="1563618" cy="149106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9807F4-34F7-A14B-A584-E2E3836F5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0523" y="5229200"/>
              <a:ext cx="1563618" cy="10087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33AB105-6FE2-094F-9576-54A1BC92E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0523" y="6339133"/>
              <a:ext cx="1563618" cy="381131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06EEB28-FD8C-D248-BC5C-CEC1A61D31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9020" y="331552"/>
            <a:ext cx="2150226" cy="969710"/>
          </a:xfrm>
          <a:prstGeom prst="rect">
            <a:avLst/>
          </a:prstGeom>
        </p:spPr>
      </p:pic>
      <p:pic>
        <p:nvPicPr>
          <p:cNvPr id="33" name="Picture 4" descr="http://mail.tku.edu.tw/myday/images/Myday_Photo.jpg">
            <a:extLst>
              <a:ext uri="{FF2B5EF4-FFF2-40B4-BE49-F238E27FC236}">
                <a16:creationId xmlns:a16="http://schemas.microsoft.com/office/drawing/2014/main" id="{D3C60B34-B829-464B-9877-4E2FD95C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011" y="212228"/>
            <a:ext cx="1104812" cy="1367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3853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459199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Professional Business Presentations </a:t>
            </a:r>
            <a:br>
              <a:rPr lang="en-US" altLang="zh-TW" sz="5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 English</a:t>
            </a:r>
            <a:endParaRPr lang="en-US" sz="58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FinTech x EMI AACSB NTPU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794103" y="5740789"/>
            <a:ext cx="6603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12:10 - 13:00, May 11,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2005781" y="3656073"/>
            <a:ext cx="81804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Shihyu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(Alex) Chu</a:t>
            </a:r>
          </a:p>
          <a:p>
            <a:pPr algn="ctr"/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Senior Industry Analyst/Program Manager</a:t>
            </a:r>
            <a:b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Market Intelligence &amp; Consulting Institute (MIC)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61EEB7-8846-D5F1-FC5B-571C693B8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04" y="3684182"/>
            <a:ext cx="1459845" cy="19563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6BFD31-71E0-538F-9B84-68DB0E38B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D1ED11-971F-3C2D-33F3-834379B1FA75}"/>
              </a:ext>
            </a:extLst>
          </p:cNvPr>
          <p:cNvSpPr txBox="1"/>
          <p:nvPr/>
        </p:nvSpPr>
        <p:spPr>
          <a:xfrm>
            <a:off x="10482147" y="5177050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8"/>
              </a:rPr>
              <a:t>http://meet.google.com/uaq-vmjj-vff</a:t>
            </a:r>
            <a:endParaRPr lang="en-US" sz="1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B0CACA3-49EF-E164-2297-3AFDCFD554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8199" y="3733197"/>
            <a:ext cx="1496800" cy="14968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08353BF-4219-C044-C3BA-78982B270620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5" name="圓角矩形 30">
            <a:extLst>
              <a:ext uri="{FF2B5EF4-FFF2-40B4-BE49-F238E27FC236}">
                <a16:creationId xmlns:a16="http://schemas.microsoft.com/office/drawing/2014/main" id="{01490F11-C155-FDA9-6B69-334FE5CCF27A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34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44534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Web 3: From </a:t>
            </a:r>
            <a:r>
              <a:rPr lang="en-US" altLang="zh-TW" sz="7200" dirty="0" err="1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DeFi</a:t>
            </a:r>
            <a: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 to </a:t>
            </a:r>
            <a:r>
              <a:rPr lang="en-US" altLang="zh-TW" sz="7200" dirty="0" err="1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WoFi</a:t>
            </a:r>
            <a:endParaRPr lang="en-US" altLang="zh-TW" sz="7200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FinTech x EMI AACSB NTPU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794103" y="5740789"/>
            <a:ext cx="6603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12:10 - 13:00, May 18,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2005781" y="3656073"/>
            <a:ext cx="8180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Prof. Shih-</a:t>
            </a:r>
            <a:r>
              <a:rPr lang="en-US" altLang="zh-TW" sz="5400" b="1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wei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Liao</a:t>
            </a:r>
            <a:b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5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National Taiwan University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266B33-C859-4587-CB7B-C1EC904C9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1F8F684-9463-5CA6-B414-7AB61AA9D528}"/>
              </a:ext>
            </a:extLst>
          </p:cNvPr>
          <p:cNvSpPr txBox="1"/>
          <p:nvPr/>
        </p:nvSpPr>
        <p:spPr>
          <a:xfrm>
            <a:off x="10482147" y="5177050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7"/>
              </a:rPr>
              <a:t>http://meet.google.com/uaq-vmjj-vff</a:t>
            </a:r>
            <a:endParaRPr lang="en-US" sz="1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ABF9E8-2AFB-D4AD-F31F-070A74BEA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8199" y="3733197"/>
            <a:ext cx="1496800" cy="14968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A0B977B-486D-0D59-4152-DAFFB9C8009B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A82EB-7E0E-C911-E21B-5167C29D47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390" y="3596787"/>
            <a:ext cx="1291530" cy="1722041"/>
          </a:xfrm>
          <a:prstGeom prst="rect">
            <a:avLst/>
          </a:prstGeom>
        </p:spPr>
      </p:pic>
      <p:sp>
        <p:nvSpPr>
          <p:cNvPr id="5" name="圓角矩形 30">
            <a:extLst>
              <a:ext uri="{FF2B5EF4-FFF2-40B4-BE49-F238E27FC236}">
                <a16:creationId xmlns:a16="http://schemas.microsoft.com/office/drawing/2014/main" id="{ECA485A0-4EAF-A136-BEA0-3FC1636F4BD8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46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44534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Experiences Sharing of </a:t>
            </a:r>
            <a:b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NTPU EMI Teaching Community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AACSB NTPU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623710" y="5490770"/>
            <a:ext cx="6603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12:00 - 13:00, May 27, 2022 </a:t>
            </a:r>
            <a:br>
              <a:rPr lang="en-US" altLang="zh-TW" sz="3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(Friday)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266B33-C859-4587-CB7B-C1EC904C9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1F8F684-9463-5CA6-B414-7AB61AA9D528}"/>
              </a:ext>
            </a:extLst>
          </p:cNvPr>
          <p:cNvSpPr txBox="1"/>
          <p:nvPr/>
        </p:nvSpPr>
        <p:spPr>
          <a:xfrm>
            <a:off x="10482147" y="5177050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7"/>
              </a:rPr>
              <a:t>http://meet.google.com/uaq-vmjj-vff</a:t>
            </a:r>
            <a:endParaRPr lang="en-US" sz="1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ABF9E8-2AFB-D4AD-F31F-070A74BEA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8199" y="3733197"/>
            <a:ext cx="1496800" cy="149680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DDAB18D5-5BCB-12FB-6236-FA92BF84EE67}"/>
              </a:ext>
            </a:extLst>
          </p:cNvPr>
          <p:cNvSpPr txBox="1">
            <a:spLocks/>
          </p:cNvSpPr>
          <p:nvPr/>
        </p:nvSpPr>
        <p:spPr>
          <a:xfrm>
            <a:off x="1568050" y="3660420"/>
            <a:ext cx="8440972" cy="1752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Professors of EMI Teaching Community II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400" b="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National Taipei University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7E9497-9418-5E34-C2F0-A45BE7F7E2FF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5" name="圓角矩形 30">
            <a:extLst>
              <a:ext uri="{FF2B5EF4-FFF2-40B4-BE49-F238E27FC236}">
                <a16:creationId xmlns:a16="http://schemas.microsoft.com/office/drawing/2014/main" id="{3D4114B7-B015-DD71-BF41-2B89C8C3D4A9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00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44534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80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FinTech for Social Good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FinTech x IM AACSB NTPU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813231" y="5861436"/>
            <a:ext cx="6603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12:10 - 14:00, Oct. 19,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1988449" y="3230881"/>
            <a:ext cx="81804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Dr. Chung-Chi Chen</a:t>
            </a:r>
            <a:b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Researcher, </a:t>
            </a:r>
            <a:b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Research Center, </a:t>
            </a:r>
            <a:b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National Institute of Advanced Industrial Science and Technology, Japan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6BFD31-71E0-538F-9B84-68DB0E38B2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A5483-9CAF-1C32-9772-1D571135C9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85" y="3276099"/>
            <a:ext cx="1831766" cy="1750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DCB8F4-71D4-7D91-F4BC-86098F36AC4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494043"/>
            <a:ext cx="1779394" cy="1779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6A36B0-D7B6-7125-8A1D-8263F32EF7B7}"/>
              </a:ext>
            </a:extLst>
          </p:cNvPr>
          <p:cNvSpPr txBox="1"/>
          <p:nvPr/>
        </p:nvSpPr>
        <p:spPr>
          <a:xfrm>
            <a:off x="10471279" y="512572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9"/>
              </a:rPr>
              <a:t>https://meet.google.com/paj-zhhj-mya</a:t>
            </a:r>
            <a:endParaRPr lang="en-US" sz="1000" dirty="0"/>
          </a:p>
        </p:txBody>
      </p:sp>
      <p:sp>
        <p:nvSpPr>
          <p:cNvPr id="5" name="圓角矩形 30">
            <a:extLst>
              <a:ext uri="{FF2B5EF4-FFF2-40B4-BE49-F238E27FC236}">
                <a16:creationId xmlns:a16="http://schemas.microsoft.com/office/drawing/2014/main" id="{5622BAA5-3A0C-FAC9-F046-1A59F5E976AD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FF93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71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44534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Matching Texts with Data for </a:t>
            </a:r>
            <a:b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Evidence-based Information Retrieval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FinTech x IM AACSB NTPU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845006" y="5430488"/>
            <a:ext cx="660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9:10 - 12:00, Nov. 23,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  <a:p>
            <a:pPr algn="ctr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(Hybrid) B8F40, National Taipei University, Taiwan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1988449" y="3688077"/>
            <a:ext cx="81804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Prof. Makoto P. Kato</a:t>
            </a:r>
            <a:b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Faculty of Library, Information and Media Science</a:t>
            </a:r>
          </a:p>
          <a:p>
            <a:pPr algn="ctr"/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University of Tsukuba, Japan</a:t>
            </a:r>
            <a:endParaRPr lang="en-US" altLang="zh-TW" sz="24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6BFD31-71E0-538F-9B84-68DB0E38B2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34558-9DE0-15B1-9D4F-ECBC226431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318" y="3683822"/>
            <a:ext cx="1582947" cy="17352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2DB9B1-9439-538F-ED5B-065DBC24E834}"/>
              </a:ext>
            </a:extLst>
          </p:cNvPr>
          <p:cNvSpPr txBox="1"/>
          <p:nvPr/>
        </p:nvSpPr>
        <p:spPr>
          <a:xfrm>
            <a:off x="10322343" y="5040055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8"/>
              </a:rPr>
              <a:t>https://meet.google.com/miy-fbif-max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91C11F-3F4E-93CB-DC8F-DC03D06A46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5629" y="3638543"/>
            <a:ext cx="1436835" cy="1436835"/>
          </a:xfrm>
          <a:prstGeom prst="rect">
            <a:avLst/>
          </a:prstGeom>
        </p:spPr>
      </p:pic>
      <p:sp>
        <p:nvSpPr>
          <p:cNvPr id="5" name="圓角矩形 30">
            <a:extLst>
              <a:ext uri="{FF2B5EF4-FFF2-40B4-BE49-F238E27FC236}">
                <a16:creationId xmlns:a16="http://schemas.microsoft.com/office/drawing/2014/main" id="{68A89981-F55D-5C48-D00C-BDCFAF89BC78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FF93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4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578077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The Truth of Crypto &amp; NFT Economy</a:t>
            </a:r>
            <a:b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(</a:t>
            </a:r>
            <a:r>
              <a:rPr lang="zh-TW" altLang="en-US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虛擬貨幣與</a:t>
            </a: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NFT</a:t>
            </a:r>
            <a:r>
              <a:rPr lang="zh-TW" altLang="en-US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經濟老實說</a:t>
            </a:r>
            <a:r>
              <a:rPr lang="en-US" altLang="zh-TW" sz="54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)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FinTech x IM AACSB NTPU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845006" y="5430488"/>
            <a:ext cx="660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12:10 - 14:00, Nov. 30,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  <a:p>
            <a:pPr algn="ctr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(Hybrid) B3F02, National Taipei University, Taiwan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1988449" y="3658581"/>
            <a:ext cx="81804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Mu </a:t>
            </a:r>
            <a:r>
              <a:rPr lang="en-US" altLang="zh-TW" sz="5400" b="1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Jou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(</a:t>
            </a:r>
            <a:r>
              <a:rPr lang="zh-TW" altLang="en-US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周書丞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)</a:t>
            </a:r>
            <a:b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CTO of </a:t>
            </a:r>
            <a:r>
              <a:rPr lang="en-US" altLang="zh-TW" sz="3000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Infinitas</a:t>
            </a:r>
            <a:r>
              <a:rPr lang="en-US" altLang="zh-TW" sz="3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NFT</a:t>
            </a:r>
          </a:p>
          <a:p>
            <a:pPr algn="ctr"/>
            <a:r>
              <a:rPr lang="en-US" altLang="zh-TW" sz="3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GM of </a:t>
            </a:r>
            <a:r>
              <a:rPr lang="en-US" altLang="zh-TW" sz="3000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Asiania</a:t>
            </a:r>
            <a:endParaRPr lang="en-US" altLang="zh-TW" sz="30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6BFD31-71E0-538F-9B84-68DB0E38B2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3E3AD-33C2-5D33-AFB3-EE3777E630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494043"/>
            <a:ext cx="1779394" cy="1779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61D7B-7893-5439-5803-102751A716E7}"/>
              </a:ext>
            </a:extLst>
          </p:cNvPr>
          <p:cNvSpPr txBox="1"/>
          <p:nvPr/>
        </p:nvSpPr>
        <p:spPr>
          <a:xfrm>
            <a:off x="10471279" y="512572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8"/>
              </a:rPr>
              <a:t>https://meet.google.com/paj-zhhj-mya</a:t>
            </a:r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BF0A8B-E2B1-2590-E83B-9B7AC3504D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9368" y="3808787"/>
            <a:ext cx="1351418" cy="1621701"/>
          </a:xfrm>
          <a:prstGeom prst="rect">
            <a:avLst/>
          </a:prstGeom>
        </p:spPr>
      </p:pic>
      <p:sp>
        <p:nvSpPr>
          <p:cNvPr id="7" name="圓角矩形 30">
            <a:extLst>
              <a:ext uri="{FF2B5EF4-FFF2-40B4-BE49-F238E27FC236}">
                <a16:creationId xmlns:a16="http://schemas.microsoft.com/office/drawing/2014/main" id="{F86FD4E8-C2B0-77AB-74FC-485195289763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FF93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01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706826"/>
            <a:ext cx="11819066" cy="19504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Index Design – Methodology, </a:t>
            </a:r>
            <a:b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Analysis and the Application of </a:t>
            </a:r>
            <a:b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Quantitative Investing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9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FinTech x IM AACSB NTPU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2845006" y="5430488"/>
            <a:ext cx="660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9:10 - 12:00, Dec. 6, 2022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(Tuesday)</a:t>
            </a:r>
          </a:p>
          <a:p>
            <a:pPr algn="ctr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(Hybrid) B8F40, National Taipei University, Taiwan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F02A25-1A76-628F-EE11-35E2E7F81C09}"/>
              </a:ext>
            </a:extLst>
          </p:cNvPr>
          <p:cNvSpPr txBox="1"/>
          <p:nvPr/>
        </p:nvSpPr>
        <p:spPr>
          <a:xfrm>
            <a:off x="1988449" y="3788093"/>
            <a:ext cx="818043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Jervis J.G. Li</a:t>
            </a:r>
          </a:p>
          <a:p>
            <a:pPr algn="ctr"/>
            <a:r>
              <a:rPr lang="en-US" altLang="zh-TW" sz="4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Fund Manager, </a:t>
            </a:r>
            <a:r>
              <a:rPr lang="en-US" altLang="zh-TW" sz="4000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Yuanta</a:t>
            </a:r>
            <a:r>
              <a:rPr lang="en-US" altLang="zh-TW" sz="4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SITC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6BFD31-71E0-538F-9B84-68DB0E38B2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303" y="5556636"/>
            <a:ext cx="609600" cy="6096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98876-CBED-F76F-4616-3BD91C4E37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494043"/>
            <a:ext cx="1779394" cy="1779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3EA13-639F-C5E5-C1D6-7A6EFF95AF43}"/>
              </a:ext>
            </a:extLst>
          </p:cNvPr>
          <p:cNvSpPr txBox="1"/>
          <p:nvPr/>
        </p:nvSpPr>
        <p:spPr>
          <a:xfrm>
            <a:off x="10471279" y="512572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8"/>
              </a:rPr>
              <a:t>https://meet.google.com/paj-zhhj-mya</a:t>
            </a: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BB9961-A3E2-C3AA-67A8-F736F8774E8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9946" y="3661185"/>
            <a:ext cx="1321006" cy="1645142"/>
          </a:xfrm>
          <a:prstGeom prst="rect">
            <a:avLst/>
          </a:prstGeom>
        </p:spPr>
      </p:pic>
      <p:sp>
        <p:nvSpPr>
          <p:cNvPr id="8" name="圓角矩形 30">
            <a:extLst>
              <a:ext uri="{FF2B5EF4-FFF2-40B4-BE49-F238E27FC236}">
                <a16:creationId xmlns:a16="http://schemas.microsoft.com/office/drawing/2014/main" id="{D7C37B56-5FD9-35ED-A31F-AF3B4581F44C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FF93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53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61467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Agile Principles Patterns and Practices </a:t>
            </a:r>
            <a:b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using AI and </a:t>
            </a:r>
            <a:r>
              <a:rPr lang="en-US" altLang="zh-TW" sz="5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ChatGPT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F4EB733-AFDC-D2C3-6CBA-9F85980B9FD0}"/>
              </a:ext>
            </a:extLst>
          </p:cNvPr>
          <p:cNvSpPr txBox="1">
            <a:spLocks/>
          </p:cNvSpPr>
          <p:nvPr/>
        </p:nvSpPr>
        <p:spPr>
          <a:xfrm>
            <a:off x="1524000" y="46319"/>
            <a:ext cx="9144000" cy="1538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USR x FinTech x IM</a:t>
            </a:r>
            <a:b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AACSB NTPU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CB325-0571-FC70-F996-4CF8FA345B8D}"/>
              </a:ext>
            </a:extLst>
          </p:cNvPr>
          <p:cNvSpPr txBox="1"/>
          <p:nvPr/>
        </p:nvSpPr>
        <p:spPr>
          <a:xfrm>
            <a:off x="2845006" y="5515153"/>
            <a:ext cx="660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9:10 - 12:00, May 17, 2023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  <a:p>
            <a:pPr algn="ctr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(Hybrid) B8F40, National Taipei University, Taiwan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290E1-98FF-2116-1332-9F6387A22DCE}"/>
              </a:ext>
            </a:extLst>
          </p:cNvPr>
          <p:cNvSpPr txBox="1"/>
          <p:nvPr/>
        </p:nvSpPr>
        <p:spPr>
          <a:xfrm>
            <a:off x="2158181" y="3605277"/>
            <a:ext cx="81804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Shihyu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(Alex) Chu</a:t>
            </a:r>
          </a:p>
          <a:p>
            <a:pPr algn="ctr"/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Division Director, Software Industry Research</a:t>
            </a:r>
            <a:b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Market Intelligence &amp; Consulting Institute (MIC)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9BE89F-0456-051B-A7D9-D869D5432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04" y="3633386"/>
            <a:ext cx="1459845" cy="19563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B04F9A-260F-CFF1-BF15-16FFFFC3C8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4370" y="3716342"/>
            <a:ext cx="1453236" cy="14532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6F1D008-8A58-78F8-7E79-CFD47C68D8EB}"/>
              </a:ext>
            </a:extLst>
          </p:cNvPr>
          <p:cNvSpPr txBox="1"/>
          <p:nvPr/>
        </p:nvSpPr>
        <p:spPr>
          <a:xfrm>
            <a:off x="10634547" y="5126254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E08A30-0F8A-AA8D-831E-27AD4D5AEF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04703" y="5505840"/>
            <a:ext cx="609600" cy="609600"/>
          </a:xfrm>
          <a:prstGeom prst="rect">
            <a:avLst/>
          </a:prstGeom>
        </p:spPr>
      </p:pic>
      <p:sp>
        <p:nvSpPr>
          <p:cNvPr id="3" name="圓角矩形 30">
            <a:extLst>
              <a:ext uri="{FF2B5EF4-FFF2-40B4-BE49-F238E27FC236}">
                <a16:creationId xmlns:a16="http://schemas.microsoft.com/office/drawing/2014/main" id="{20CF33BC-8B02-85BB-D06D-96A542067016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2023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47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61467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4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國際碳中和產業趨勢與數位轉型永續發展 </a:t>
            </a:r>
            <a:b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(International Carbon Neutral Industry Trends and </a:t>
            </a:r>
            <a:b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Digital Transformation for Sustainable Development)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F4EB733-AFDC-D2C3-6CBA-9F85980B9FD0}"/>
              </a:ext>
            </a:extLst>
          </p:cNvPr>
          <p:cNvSpPr txBox="1">
            <a:spLocks/>
          </p:cNvSpPr>
          <p:nvPr/>
        </p:nvSpPr>
        <p:spPr>
          <a:xfrm>
            <a:off x="1524000" y="46319"/>
            <a:ext cx="9144000" cy="125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USR x FinTech x IM</a:t>
            </a:r>
            <a:b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AACSB NTPU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CB325-0571-FC70-F996-4CF8FA345B8D}"/>
              </a:ext>
            </a:extLst>
          </p:cNvPr>
          <p:cNvSpPr txBox="1"/>
          <p:nvPr/>
        </p:nvSpPr>
        <p:spPr>
          <a:xfrm>
            <a:off x="2845006" y="5498220"/>
            <a:ext cx="660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12:10 - 13:00, May 17, 2023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(Wednesday)</a:t>
            </a:r>
          </a:p>
          <a:p>
            <a:pPr algn="ctr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(Hybrid) B302, National Taipei University, Taiwan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6CB67-8DB5-3F0E-39C2-B11883E8DF66}"/>
              </a:ext>
            </a:extLst>
          </p:cNvPr>
          <p:cNvSpPr txBox="1"/>
          <p:nvPr/>
        </p:nvSpPr>
        <p:spPr>
          <a:xfrm>
            <a:off x="2005781" y="3622207"/>
            <a:ext cx="81804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err="1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Shihyu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(Alex) Chu (</a:t>
            </a:r>
            <a:r>
              <a:rPr lang="zh-TW" altLang="en-US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朱師右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Division Director, Software Industry Research</a:t>
            </a:r>
            <a:b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Market Intelligence &amp; Consulting Institute (MIC)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EEE89-7EFF-5032-E009-70268756A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04" y="3650316"/>
            <a:ext cx="1459845" cy="1956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22CD84-2326-0673-82A9-5785125085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2303" y="5522770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ACE6EF-99BD-2C38-A368-44DCCA1AD18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494043"/>
            <a:ext cx="1779394" cy="17793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7EDBE3-4036-510F-A02D-96010086D583}"/>
              </a:ext>
            </a:extLst>
          </p:cNvPr>
          <p:cNvSpPr txBox="1"/>
          <p:nvPr/>
        </p:nvSpPr>
        <p:spPr>
          <a:xfrm>
            <a:off x="10471279" y="512572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9"/>
              </a:rPr>
              <a:t>https://meet.google.com/paj-zhhj-mya</a:t>
            </a:r>
            <a:endParaRPr lang="en-US" sz="1000" dirty="0"/>
          </a:p>
        </p:txBody>
      </p:sp>
      <p:sp>
        <p:nvSpPr>
          <p:cNvPr id="6" name="圓角矩形 30">
            <a:extLst>
              <a:ext uri="{FF2B5EF4-FFF2-40B4-BE49-F238E27FC236}">
                <a16:creationId xmlns:a16="http://schemas.microsoft.com/office/drawing/2014/main" id="{1F482B47-04F3-9B53-4229-F51215B5CB70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2023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26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7" y="1614674"/>
            <a:ext cx="11819066" cy="179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4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綠色金融科技－金融數位轉型的趨勢與商機</a:t>
            </a:r>
            <a:b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(Green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 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Financial Technology: Trends and Business Opportunities of Financial Digital Transformation)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" y="93689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" y="767366"/>
            <a:ext cx="964282" cy="2350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448" y="258494"/>
            <a:ext cx="1446303" cy="49174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059BC5-FD14-D6EF-79DF-A36F834B7535}"/>
              </a:ext>
            </a:extLst>
          </p:cNvPr>
          <p:cNvSpPr/>
          <p:nvPr/>
        </p:nvSpPr>
        <p:spPr>
          <a:xfrm>
            <a:off x="164144" y="1089444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F4EB733-AFDC-D2C3-6CBA-9F85980B9FD0}"/>
              </a:ext>
            </a:extLst>
          </p:cNvPr>
          <p:cNvSpPr txBox="1">
            <a:spLocks/>
          </p:cNvSpPr>
          <p:nvPr/>
        </p:nvSpPr>
        <p:spPr>
          <a:xfrm>
            <a:off x="1524000" y="46319"/>
            <a:ext cx="9144000" cy="125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x USR x FinTech x Stat x IM</a:t>
            </a:r>
            <a:b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AACSB NTPU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CB325-0571-FC70-F996-4CF8FA345B8D}"/>
              </a:ext>
            </a:extLst>
          </p:cNvPr>
          <p:cNvSpPr txBox="1"/>
          <p:nvPr/>
        </p:nvSpPr>
        <p:spPr>
          <a:xfrm>
            <a:off x="2845006" y="5498220"/>
            <a:ext cx="66037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12:10 - 13:30, May 25, 2023 </a:t>
            </a:r>
            <a:b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(Thursday)</a:t>
            </a:r>
          </a:p>
          <a:p>
            <a:pPr algn="ctr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B313, National Taipei University, Taiwan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6CB67-8DB5-3F0E-39C2-B11883E8DF66}"/>
              </a:ext>
            </a:extLst>
          </p:cNvPr>
          <p:cNvSpPr txBox="1"/>
          <p:nvPr/>
        </p:nvSpPr>
        <p:spPr>
          <a:xfrm>
            <a:off x="2005780" y="3622207"/>
            <a:ext cx="87814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周振豊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zh-TW" altLang="en-US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董事長</a:t>
            </a:r>
            <a: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(Jones Chou)</a:t>
            </a:r>
            <a:br>
              <a:rPr lang="en-US" altLang="zh-TW" sz="5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48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捷鵬國際金融服務集團創辦人</a:t>
            </a:r>
            <a:endParaRPr lang="en-US" altLang="zh-TW" sz="48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13379D-FC98-23F0-8C9E-296ADF2F9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67" y="3603317"/>
            <a:ext cx="1361273" cy="1795544"/>
          </a:xfrm>
          <a:prstGeom prst="rect">
            <a:avLst/>
          </a:prstGeom>
        </p:spPr>
      </p:pic>
      <p:sp>
        <p:nvSpPr>
          <p:cNvPr id="5" name="圓角矩形 30">
            <a:extLst>
              <a:ext uri="{FF2B5EF4-FFF2-40B4-BE49-F238E27FC236}">
                <a16:creationId xmlns:a16="http://schemas.microsoft.com/office/drawing/2014/main" id="{EE0CEC5C-D5EF-1B7A-CD0D-5B2C3442B16B}"/>
              </a:ext>
            </a:extLst>
          </p:cNvPr>
          <p:cNvSpPr/>
          <p:nvPr/>
        </p:nvSpPr>
        <p:spPr>
          <a:xfrm>
            <a:off x="879475" y="1081318"/>
            <a:ext cx="1708255" cy="408780"/>
          </a:xfrm>
          <a:prstGeom prst="roundRect">
            <a:avLst>
              <a:gd name="adj" fmla="val 9334"/>
            </a:avLst>
          </a:prstGeom>
          <a:solidFill>
            <a:srgbClr val="00FA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2023</a:t>
            </a:r>
            <a:endParaRPr kumimoji="1" lang="zh-TW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59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EFDA-2D8A-578B-AA02-47201974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8785-B4DA-433B-D25C-F1A0D4F8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/>
            <a:r>
              <a:rPr lang="en-US" sz="4400" dirty="0"/>
              <a:t>Introduction</a:t>
            </a:r>
          </a:p>
          <a:p>
            <a:pPr marL="320040" indent="-320040"/>
            <a:r>
              <a:rPr lang="en-US" sz="4400" dirty="0"/>
              <a:t>English-Medium Instruction (EMI)</a:t>
            </a:r>
          </a:p>
          <a:p>
            <a:pPr marL="320040" indent="-320040"/>
            <a:r>
              <a:rPr lang="en-US" sz="4400" dirty="0"/>
              <a:t>Innovative Strategies for EMI Implementation</a:t>
            </a:r>
          </a:p>
          <a:p>
            <a:pPr marL="320040" indent="-320040"/>
            <a:r>
              <a:rPr lang="en-US" sz="4400" dirty="0"/>
              <a:t>Challenges in EMI</a:t>
            </a:r>
          </a:p>
          <a:p>
            <a:pPr marL="320040" indent="-320040"/>
            <a:r>
              <a:rPr lang="en-US" sz="4400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BE55F-91A0-E86A-3B7E-E485D7A2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788297-48DE-CAA6-179A-1C5CF5D18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81516-6F26-779D-905C-EEB11DB45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BE2BAC-CACC-B146-64A9-28B5C1F52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460" y="137553"/>
            <a:ext cx="1446303" cy="491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29087C-6AF4-7177-1DA6-30734BE2A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" y="110836"/>
            <a:ext cx="2008615" cy="5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11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2D40-334F-4A34-F07E-BCAE2C67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95946"/>
            <a:ext cx="11222181" cy="571887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C00000"/>
                </a:solidFill>
              </a:rPr>
              <a:t>EMI Courses in AI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for Business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2403-814E-C360-50A4-DFD09519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53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</a:t>
            </a:r>
            <a:b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Artificial Intelligence for Text Analytics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for Text Analytics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1121AITA01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(M5265) (Fall 2023)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(B3F17)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2023-09-13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9659E-4297-FCB2-B017-3463C8932788}"/>
              </a:ext>
            </a:extLst>
          </p:cNvPr>
          <p:cNvSpPr txBox="1"/>
          <p:nvPr/>
        </p:nvSpPr>
        <p:spPr>
          <a:xfrm>
            <a:off x="10322343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15"/>
              </a:rPr>
              <a:t>https://meet.google.com/miy-fbif-max</a:t>
            </a:r>
            <a:endParaRPr lang="en-US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771F48-BA3C-47D2-4BF3-1FEF96157E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15629" y="3476315"/>
            <a:ext cx="1436835" cy="14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112, 1</a:t>
            </a:r>
            <a:r>
              <a:rPr lang="en-US" altLang="zh-TW" baseline="30000" dirty="0">
                <a:ea typeface="Heiti TC Medium" pitchFamily="2" charset="-128"/>
              </a:rPr>
              <a:t>st</a:t>
            </a:r>
            <a:r>
              <a:rPr lang="en-US" altLang="zh-TW" dirty="0">
                <a:ea typeface="Heiti TC Medium" pitchFamily="2" charset="-128"/>
              </a:rPr>
              <a:t> Semester (Fall 2023)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Artificial Intelligence for Text Analytics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</a:t>
            </a:r>
            <a:r>
              <a:rPr lang="en-US" altLang="zh-TW" dirty="0" err="1"/>
              <a:t>Yuh</a:t>
            </a:r>
            <a:r>
              <a:rPr lang="en-US" altLang="zh-TW" dirty="0"/>
              <a:t>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(M5265)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Wed, 2, 3, 4, (9:10-12:00) (B3F17)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https://meet.google.com/miy-fbif-max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4C3D76-7B0A-08FB-29F5-50C6AD5D13DC}"/>
              </a:ext>
            </a:extLst>
          </p:cNvPr>
          <p:cNvSpPr txBox="1"/>
          <p:nvPr/>
        </p:nvSpPr>
        <p:spPr>
          <a:xfrm>
            <a:off x="10322343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2"/>
              </a:rPr>
              <a:t>https://meet.google.com/miy-fbif-max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4F98E0-48D5-AE14-E400-C755265DE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629" y="3476315"/>
            <a:ext cx="1436835" cy="14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50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 for Text Analytics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 for Text Analytics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 for Text Analytics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57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14414"/>
            <a:ext cx="11222181" cy="573357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dirty="0"/>
              <a:t>This course introduces the </a:t>
            </a:r>
            <a:r>
              <a:rPr lang="en-US" dirty="0">
                <a:solidFill>
                  <a:srgbClr val="C00000"/>
                </a:solidFill>
              </a:rPr>
              <a:t>fundamental concepts, research issues, and hands-on practices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Artificial Intelligence for Text Analytics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dirty="0"/>
              <a:t>Topics include: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Introduction to Introduction to Artificial Intelligence for Text Analytics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Foundations of Text Analytics: Natural Language Processing (NLP)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Python for Natural Language Processing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Natural Language Processing with Transformers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Text Classification and Sentiment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Multilingual Named Entity Recognition (NER), Text Similarity and Clustering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Text Summarization and Topic Models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Text Generation with Large Language Models (LLMs)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Question Answering and Dialogue Systems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Deep Learning, Generative AI, Transfer Learning, </a:t>
            </a:r>
            <a:br>
              <a:rPr lang="en-US" dirty="0"/>
            </a:br>
            <a:r>
              <a:rPr lang="en-US" dirty="0"/>
              <a:t>Zero-Shot, and Few-Shot Learning for Text Analytics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Case Study on Artificial Intelligence for Text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25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Competence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rgbClr val="C00000"/>
                </a:solidFill>
              </a:rPr>
              <a:t>Exploring new knowledge in information technology, system development and application  </a:t>
            </a:r>
            <a:r>
              <a:rPr lang="en-US" altLang="zh-TW" sz="3600" dirty="0"/>
              <a:t>80 %</a:t>
            </a:r>
          </a:p>
          <a:p>
            <a:endParaRPr lang="en-US" altLang="zh-TW" sz="3600" dirty="0"/>
          </a:p>
          <a:p>
            <a:r>
              <a:rPr lang="en-US" altLang="zh-TW" sz="3600" dirty="0"/>
              <a:t>Internet marketing planning ability  10 %</a:t>
            </a:r>
          </a:p>
          <a:p>
            <a:endParaRPr lang="en-US" altLang="zh-TW" sz="3600" dirty="0"/>
          </a:p>
          <a:p>
            <a:r>
              <a:rPr lang="en-US" altLang="zh-TW" sz="3600" dirty="0"/>
              <a:t>Thesis writing and independent research skills  10 %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95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82DA-B006-D842-865A-A805B868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6101"/>
            <a:ext cx="11222181" cy="1086900"/>
          </a:xfrm>
        </p:spPr>
        <p:txBody>
          <a:bodyPr>
            <a:normAutofit/>
          </a:bodyPr>
          <a:lstStyle/>
          <a:p>
            <a:r>
              <a:rPr lang="en-US" dirty="0"/>
              <a:t>Four Fundamental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B672-3C34-354D-B5BE-45EC3902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43000"/>
            <a:ext cx="11222181" cy="5419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Professionalism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Creative thinking and Problem-solving 40 %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Comprehensive Integration 40 %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Interpersonal Relationship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Communication and Coordination 10 %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Teamwork 5 %</a:t>
            </a:r>
          </a:p>
          <a:p>
            <a:pPr>
              <a:spcAft>
                <a:spcPts val="600"/>
              </a:spcAft>
            </a:pPr>
            <a:r>
              <a:rPr lang="en-US" altLang="zh-TW" sz="2400" dirty="0"/>
              <a:t>Ethics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/>
              <a:t>Honesty and Integrity 0 %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/>
              <a:t>Self-Esteem and Self-reflection 0 %</a:t>
            </a:r>
          </a:p>
          <a:p>
            <a:pPr>
              <a:spcAft>
                <a:spcPts val="600"/>
              </a:spcAft>
            </a:pPr>
            <a:r>
              <a:rPr lang="en-US" altLang="zh-TW" sz="2400" dirty="0"/>
              <a:t>International Vision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/>
              <a:t>Caring for Diversity 0 %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</a:rPr>
              <a:t>Interdisciplinary Vision 5 %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16157-D163-B749-B193-99089114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F3460-C118-C349-846D-D4B1E4428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20EB9-8CFE-5A4B-956B-B4ACCBF84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0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E6D3-4344-CB42-AC4C-A8BD1FC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College 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3681-3372-0E41-8979-664749318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Ethics/Corporate Social Responsibility</a:t>
            </a:r>
          </a:p>
          <a:p>
            <a:r>
              <a:rPr lang="en-US" sz="4400" dirty="0">
                <a:solidFill>
                  <a:srgbClr val="C00000"/>
                </a:solidFill>
              </a:rPr>
              <a:t>Global Knowledge/Awareness</a:t>
            </a:r>
          </a:p>
          <a:p>
            <a:r>
              <a:rPr lang="en-US" sz="4400" dirty="0"/>
              <a:t>Communication</a:t>
            </a:r>
          </a:p>
          <a:p>
            <a:r>
              <a:rPr lang="en-US" sz="4400" dirty="0">
                <a:solidFill>
                  <a:schemeClr val="accent1"/>
                </a:solidFill>
              </a:rPr>
              <a:t>Analytical and Critical Thinking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133C5-31DA-6145-B0B7-EFDE1C3B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4E15D-0C98-8F4F-A497-5C2BE055C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A31013-20FE-A941-88E1-5852F907B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53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6A0-995E-544B-8048-4B8CA818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62E-3F6E-8848-B119-3F9F8888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Information Technologies and </a:t>
            </a:r>
            <a:br>
              <a:rPr lang="en-US" sz="4400" dirty="0">
                <a:solidFill>
                  <a:srgbClr val="C00000"/>
                </a:solidFill>
              </a:rPr>
            </a:br>
            <a:r>
              <a:rPr lang="en-US" sz="4400" dirty="0">
                <a:solidFill>
                  <a:srgbClr val="C00000"/>
                </a:solidFill>
              </a:rPr>
              <a:t>System Development Capabilities</a:t>
            </a:r>
          </a:p>
          <a:p>
            <a:r>
              <a:rPr lang="en-US" sz="4400" dirty="0"/>
              <a:t>Internet Marketing Management Capabilities</a:t>
            </a:r>
          </a:p>
          <a:p>
            <a:r>
              <a:rPr lang="en-US" sz="4400" dirty="0">
                <a:solidFill>
                  <a:schemeClr val="accent1"/>
                </a:solidFill>
              </a:rPr>
              <a:t>Research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F02-943A-7540-9F54-FA26476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686A-5B9A-A74E-8FF1-56B3ECA29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518B-0624-8745-8572-1FD93BD38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99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   2023/09/13   Introduction to Artificial Intelligence for Text Analytics</a:t>
            </a:r>
          </a:p>
          <a:p>
            <a:pPr marL="0" indent="0">
              <a:buNone/>
            </a:pPr>
            <a:r>
              <a:rPr lang="en-US" sz="2800" dirty="0"/>
              <a:t>2   2023/09/20   Foundations of Text Analytics: </a:t>
            </a:r>
            <a:br>
              <a:rPr lang="en-US" sz="2800" dirty="0"/>
            </a:br>
            <a:r>
              <a:rPr lang="en-US" sz="2800" dirty="0"/>
              <a:t>                              Natural Language Processing (NLP)</a:t>
            </a:r>
          </a:p>
          <a:p>
            <a:pPr marL="0" indent="0">
              <a:buNone/>
            </a:pPr>
            <a:r>
              <a:rPr lang="en-US" sz="2800" dirty="0"/>
              <a:t>3   2023/09/27   Python for Natural Language Processing</a:t>
            </a:r>
          </a:p>
          <a:p>
            <a:pPr marL="0" indent="0">
              <a:buNone/>
            </a:pPr>
            <a:r>
              <a:rPr lang="en-US" sz="2800" dirty="0"/>
              <a:t>4   2023/10/04   Natural Language Processing with Transformers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 2023/10/11   Case Study on Artificial Intelligence for Text Analytics I</a:t>
            </a:r>
          </a:p>
          <a:p>
            <a:pPr marL="0" indent="0">
              <a:buNone/>
            </a:pPr>
            <a:r>
              <a:rPr lang="en-US" sz="2800" dirty="0"/>
              <a:t>6   2023/10/18   Text Classification and Sentiment Analysis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2D40-334F-4A34-F07E-BCAE2C67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95946"/>
            <a:ext cx="11222181" cy="571887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English-Medium Instruction </a:t>
            </a:r>
            <a:br>
              <a:rPr lang="en-US" sz="7200" dirty="0">
                <a:solidFill>
                  <a:srgbClr val="C00000"/>
                </a:solidFill>
              </a:rPr>
            </a:br>
            <a:r>
              <a:rPr lang="en-US" sz="7200" dirty="0">
                <a:solidFill>
                  <a:srgbClr val="C00000"/>
                </a:solidFill>
              </a:rPr>
              <a:t>(EMI)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2403-814E-C360-50A4-DFD09519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60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7   2023/10/25   Multilingual Named Entity Recognition (NER)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8   2023/11/01   Midterm Project Report</a:t>
            </a:r>
          </a:p>
          <a:p>
            <a:pPr marL="0" indent="0">
              <a:buNone/>
            </a:pPr>
            <a:r>
              <a:rPr lang="en-US" sz="2800" dirty="0"/>
              <a:t>9   2023/11/08   Text Similarity and Clustering</a:t>
            </a:r>
          </a:p>
          <a:p>
            <a:pPr marL="0" indent="0">
              <a:buNone/>
            </a:pPr>
            <a:r>
              <a:rPr lang="en-US" sz="2800" dirty="0"/>
              <a:t>10 2023/11/15   Text Summarization and Topic Models</a:t>
            </a:r>
          </a:p>
          <a:p>
            <a:pPr marL="0" indent="0">
              <a:buNone/>
            </a:pPr>
            <a:r>
              <a:rPr lang="en-US" sz="2800" dirty="0"/>
              <a:t>11 2023/11/22   Text Generation with Large Language Models (LLMs)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2023/11/29   Case Study on Artificial Intelligence for Text Analytics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15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 2023/12/06   Question Answering and Dialogue Systems</a:t>
            </a:r>
          </a:p>
          <a:p>
            <a:pPr marL="0" indent="0">
              <a:buNone/>
            </a:pPr>
            <a:r>
              <a:rPr lang="en-US" sz="2800" dirty="0"/>
              <a:t>14   2023/12/13   Deep Learning, Generative AI, Transfer Learning, </a:t>
            </a:r>
            <a:br>
              <a:rPr lang="en-US" sz="2800" dirty="0"/>
            </a:br>
            <a:r>
              <a:rPr lang="en-US" sz="2800" dirty="0"/>
              <a:t>                                Zero-Shot, and Few-Shot Learning for Text Analytics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15   2023/12/20   Final Project Report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  2023/12/27   Final Project Report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84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6A0-995E-544B-8048-4B8CA818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Methods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62E-3F6E-8848-B119-3F9F8888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Lecture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Discussion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Practicum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F02-943A-7540-9F54-FA26476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686A-5B9A-A74E-8FF1-56B3ECA29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518B-0624-8745-8572-1FD93BD38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870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6A0-995E-544B-8048-4B8CA818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62E-3F6E-8848-B119-3F9F8888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Individual Presentation 60 %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Group Presentation 10 %</a:t>
            </a:r>
            <a:endParaRPr lang="zh-TW" altLang="en-US" sz="4400" dirty="0"/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Case Report 10 %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Class Participation 10 %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Assignment 10 %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F02-943A-7540-9F54-FA26476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686A-5B9A-A74E-8FF1-56B3ECA29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518B-0624-8745-8572-1FD93BD38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07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672156" cy="21235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Artificial Intelligence in Finance and Quantitative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867" y="105238"/>
            <a:ext cx="9293027" cy="5880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in Finance and Quantitative Analysis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1121AIFQA01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(M5276) (Fall 2023)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(B3F17)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2023-09-12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BB581-E02B-0641-8942-DCE742BF271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143523"/>
            <a:ext cx="1779394" cy="17793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69D20B-C574-4E4A-9464-E6AC325AD393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16"/>
              </a:rPr>
              <a:t>https://meet.google.com/paj-zhhj-mya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36226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112, 1</a:t>
            </a:r>
            <a:r>
              <a:rPr lang="en-US" altLang="zh-TW" baseline="30000" dirty="0">
                <a:ea typeface="Heiti TC Medium" pitchFamily="2" charset="-128"/>
              </a:rPr>
              <a:t>st</a:t>
            </a:r>
            <a:r>
              <a:rPr lang="en-US" altLang="zh-TW" dirty="0">
                <a:ea typeface="Heiti TC Medium" pitchFamily="2" charset="-128"/>
              </a:rPr>
              <a:t> Semester (Fall 2023)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Artificial Intelligence in Finance and Quantitative Analysis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</a:t>
            </a:r>
            <a:r>
              <a:rPr lang="en-US" altLang="zh-TW" dirty="0" err="1"/>
              <a:t>Yuh</a:t>
            </a:r>
            <a:r>
              <a:rPr lang="en-US" altLang="zh-TW" dirty="0"/>
              <a:t>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(M5276)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Tue, 2, 3, 4, (9:10-12:00) (B3F17)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https://meet.google.com/paj-zhhj-mya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A2520A-8442-8743-B27C-32E125A66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5296" y="2829822"/>
            <a:ext cx="2285964" cy="2285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66A584-9BBF-7F4E-8671-096FC64EF196}"/>
              </a:ext>
            </a:extLst>
          </p:cNvPr>
          <p:cNvSpPr txBox="1"/>
          <p:nvPr/>
        </p:nvSpPr>
        <p:spPr>
          <a:xfrm>
            <a:off x="10028421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chemeClr val="accent1"/>
                </a:solidFill>
                <a:hlinkClick r:id="rId2"/>
              </a:rPr>
              <a:t>https://meet.google.com/paj-zhhj-mya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5625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 in Finance and Quantitative Analysis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 in Finance and Quantitative Analysis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 in Finance and Quantitative Analysis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81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57294"/>
            <a:ext cx="11222181" cy="559069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dirty="0"/>
              <a:t>This course introduces the </a:t>
            </a:r>
            <a:r>
              <a:rPr lang="en-US" dirty="0">
                <a:solidFill>
                  <a:srgbClr val="C00000"/>
                </a:solidFill>
              </a:rPr>
              <a:t>fundamental concepts, research issues, and hands-on practices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AI in Finance and Quantitative Analysis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dirty="0"/>
              <a:t>Topics include: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Introduction to Artificial Intelligence in Finance and Quantitative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AI in FinTech: Metaverse, Web3, </a:t>
            </a:r>
            <a:r>
              <a:rPr lang="en-US" dirty="0" err="1"/>
              <a:t>DeFi</a:t>
            </a:r>
            <a:r>
              <a:rPr lang="en-US" dirty="0"/>
              <a:t>, NFT, Financial Services Innovation and Applications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Investing Psychology and Behavioral Finance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Event Studies in Finance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Finance Theory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Data-Driven Finance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Financial Econometrics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AI-First Finance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Deep Learning in Finance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Reinforcement Learning in Finance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Algorithmic Trading, Risk Management, Trading Bot and Event-Based </a:t>
            </a:r>
            <a:r>
              <a:rPr lang="en-US" dirty="0" err="1"/>
              <a:t>Backtesting</a:t>
            </a:r>
            <a:endParaRPr lang="en-US" dirty="0"/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Case Study on AI in Finance and Quantitative Analysis.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94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   2023/09/12   Introduction to Artificial Intelligence in Finance and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                              Quantitative Analysis</a:t>
            </a:r>
          </a:p>
          <a:p>
            <a:pPr marL="0" indent="0">
              <a:buNone/>
            </a:pPr>
            <a:r>
              <a:rPr lang="en-US" sz="2800" dirty="0"/>
              <a:t>2   2023/09/19   AI in FinTech: Metaverse, Web3, </a:t>
            </a:r>
            <a:r>
              <a:rPr lang="en-US" sz="2800" dirty="0" err="1"/>
              <a:t>DeFi</a:t>
            </a:r>
            <a:r>
              <a:rPr lang="en-US" sz="2800" dirty="0"/>
              <a:t>, NFT, </a:t>
            </a:r>
            <a:br>
              <a:rPr lang="en-US" sz="2800" dirty="0"/>
            </a:br>
            <a:r>
              <a:rPr lang="en-US" sz="2800" dirty="0"/>
              <a:t>                              Financial Services Innovation and Applications </a:t>
            </a:r>
          </a:p>
          <a:p>
            <a:pPr marL="0" indent="0">
              <a:buNone/>
            </a:pPr>
            <a:r>
              <a:rPr lang="en-US" sz="2800" dirty="0"/>
              <a:t>3   2023/09/26   Investing Psychology and Behavioral Finance </a:t>
            </a:r>
          </a:p>
          <a:p>
            <a:pPr marL="0" indent="0">
              <a:buNone/>
            </a:pPr>
            <a:r>
              <a:rPr lang="en-US" sz="2800" dirty="0"/>
              <a:t>4   2023/10/03   Event Studies in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5   2023/10/10   National Day (Day off)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6   2023/10/17 Case Study on AI in Finance and Quantitative Analysis 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15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7   2023/10/24   Finance Theory and Data-Driven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2023/10/31   Midterm Project Report </a:t>
            </a:r>
          </a:p>
          <a:p>
            <a:pPr marL="0" indent="0">
              <a:buNone/>
            </a:pPr>
            <a:r>
              <a:rPr lang="en-US" sz="2800" dirty="0"/>
              <a:t>9   2023/11/07   Financial Econometrics </a:t>
            </a:r>
          </a:p>
          <a:p>
            <a:pPr marL="0" indent="0">
              <a:buNone/>
            </a:pPr>
            <a:r>
              <a:rPr lang="en-US" sz="2800" dirty="0"/>
              <a:t>10   2023/11/14   AI-First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11   2023/11/21   Industry Practices of AI in Finance and Quantitative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     Analysis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  2023/11/28   Case Study on AI in Finance and Quantitative Analysis II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7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2D40-334F-4A34-F07E-BCAE2C67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95946"/>
            <a:ext cx="11222181" cy="571887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English-Medium Instruction </a:t>
            </a:r>
            <a:br>
              <a:rPr lang="en-US" sz="7200" dirty="0">
                <a:solidFill>
                  <a:srgbClr val="C00000"/>
                </a:solidFill>
              </a:rPr>
            </a:br>
            <a:r>
              <a:rPr lang="en-US" sz="7200" dirty="0">
                <a:solidFill>
                  <a:srgbClr val="C00000"/>
                </a:solidFill>
              </a:rPr>
              <a:t>(EMI)</a:t>
            </a:r>
            <a:br>
              <a:rPr lang="en-US" sz="72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Teaching Experiences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2403-814E-C360-50A4-DFD09519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00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 2023/12/05   Deep Learning in Finance; </a:t>
            </a:r>
            <a:br>
              <a:rPr lang="en-US" sz="2800" dirty="0"/>
            </a:br>
            <a:r>
              <a:rPr lang="en-US" sz="2800" dirty="0"/>
              <a:t>                                Reinforcement Learning in Finance </a:t>
            </a:r>
          </a:p>
          <a:p>
            <a:pPr marL="0" indent="0">
              <a:buNone/>
            </a:pPr>
            <a:r>
              <a:rPr lang="en-US" sz="2800" dirty="0"/>
              <a:t>14   2023/12/12   Algorithmic Trading; Risk Management; </a:t>
            </a:r>
            <a:br>
              <a:rPr lang="en-US" sz="2800" dirty="0"/>
            </a:br>
            <a:r>
              <a:rPr lang="en-US" sz="2800" dirty="0"/>
              <a:t>                                Trading Bot and Event-Based </a:t>
            </a:r>
            <a:r>
              <a:rPr lang="en-US" sz="2800" dirty="0" err="1"/>
              <a:t>Backtesting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 2023/12/19   Final Project Report I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 2023/12/26   Final Project Report II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72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</a:t>
            </a:r>
            <a:b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for Accounting Applications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1121PAA01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ACC2, NTPU (M5265) (Fall 2023)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6, 7, 8, (14:10-17:00) (9:10-12:00) (B3F10)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2023-09-13</a:t>
            </a:r>
          </a:p>
        </p:txBody>
      </p:sp>
    </p:spTree>
    <p:extLst>
      <p:ext uri="{BB962C8B-B14F-4D97-AF65-F5344CB8AC3E}">
        <p14:creationId xmlns:p14="http://schemas.microsoft.com/office/powerpoint/2010/main" val="28666297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112, 1</a:t>
            </a:r>
            <a:r>
              <a:rPr lang="en-US" altLang="zh-TW" baseline="30000" dirty="0">
                <a:ea typeface="Heiti TC Medium" pitchFamily="2" charset="-128"/>
              </a:rPr>
              <a:t>st</a:t>
            </a:r>
            <a:r>
              <a:rPr lang="en-US" altLang="zh-TW" dirty="0">
                <a:ea typeface="Heiti TC Medium" pitchFamily="2" charset="-128"/>
              </a:rPr>
              <a:t> Semester (Fall 2023)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Python for Accounting Applications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Min-Yuh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ACC2, NTPU (3 Credits, Elective)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(U2004)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Wed. 6, 7, 8, 14:10-17:00(B3F17)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https://meet.google.com/ofh-iosa-ehd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4400" dirty="0"/>
              <a:t>Understand the </a:t>
            </a:r>
            <a:r>
              <a:rPr lang="en-US" altLang="zh-TW" sz="44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4400" dirty="0"/>
              <a:t>of </a:t>
            </a:r>
            <a:br>
              <a:rPr lang="en-US" altLang="zh-TW" sz="4400" dirty="0"/>
            </a:br>
            <a:r>
              <a:rPr lang="en-US" altLang="zh-TW" sz="4400" dirty="0">
                <a:solidFill>
                  <a:srgbClr val="FF0000"/>
                </a:solidFill>
              </a:rPr>
              <a:t>Python for Accounting Applications</a:t>
            </a:r>
            <a:r>
              <a:rPr lang="en-US" altLang="zh-TW" sz="4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4400" dirty="0"/>
              <a:t>Equip with </a:t>
            </a:r>
            <a:r>
              <a:rPr lang="en-US" altLang="zh-TW" sz="4400" dirty="0">
                <a:solidFill>
                  <a:srgbClr val="C00000"/>
                </a:solidFill>
              </a:rPr>
              <a:t>Hands-on practices of </a:t>
            </a:r>
            <a:br>
              <a:rPr lang="en-US" altLang="zh-TW" sz="4400" dirty="0"/>
            </a:br>
            <a:r>
              <a:rPr lang="en-US" altLang="zh-TW" sz="4400" dirty="0">
                <a:solidFill>
                  <a:srgbClr val="FF0000"/>
                </a:solidFill>
              </a:rPr>
              <a:t>Python for Accounting Applications</a:t>
            </a:r>
            <a:r>
              <a:rPr lang="en-US" altLang="zh-TW" sz="44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675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14414"/>
            <a:ext cx="11222181" cy="573357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3800" dirty="0"/>
              <a:t>This course introduces the </a:t>
            </a:r>
            <a:r>
              <a:rPr lang="en-US" sz="3800" dirty="0">
                <a:solidFill>
                  <a:srgbClr val="C00000"/>
                </a:solidFill>
              </a:rPr>
              <a:t>fundamental concepts </a:t>
            </a:r>
            <a:r>
              <a:rPr lang="en-US" sz="3800" dirty="0"/>
              <a:t>and </a:t>
            </a:r>
            <a:r>
              <a:rPr lang="en-US" sz="3800" dirty="0">
                <a:solidFill>
                  <a:srgbClr val="C00000"/>
                </a:solidFill>
              </a:rPr>
              <a:t>hands-on practices </a:t>
            </a:r>
            <a:r>
              <a:rPr lang="en-US" sz="3800" dirty="0"/>
              <a:t>of </a:t>
            </a:r>
            <a:br>
              <a:rPr lang="en-US" sz="3800" dirty="0"/>
            </a:br>
            <a:r>
              <a:rPr lang="en-US" sz="3800" dirty="0">
                <a:solidFill>
                  <a:srgbClr val="FF0000"/>
                </a:solidFill>
              </a:rPr>
              <a:t>Python for Accounting Applications</a:t>
            </a:r>
            <a:r>
              <a:rPr lang="en-US" sz="3800" dirty="0"/>
              <a:t>. 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3800" dirty="0"/>
              <a:t>Topics include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Introduction to Python for Accounting Applications,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Python Programming and Data Science,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Foundations of Python Programming,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Data Structures,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Control Logic and Loops,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Functions and Modules,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Files and Exception Handling,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Data Analytics and Visualization with Python,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Obtaining Data From the Web with Python,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Statistical Analysis with Python,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Machine Learning with Python,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Text Analytics with Python and Large Language Models (LLMs),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Applications of Accounting Data Analytics with Python, and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Applications of ESG Data Analytics with Python.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148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 2023/09/13 Introduction to Python for Accounting Applications</a:t>
            </a:r>
          </a:p>
          <a:p>
            <a:pPr marL="0" indent="0">
              <a:buNone/>
            </a:pPr>
            <a:r>
              <a:rPr lang="en-US" sz="2800" dirty="0"/>
              <a:t>2 2023/09/20 Python Programming and Data Science</a:t>
            </a:r>
          </a:p>
          <a:p>
            <a:pPr marL="0" indent="0">
              <a:buNone/>
            </a:pPr>
            <a:r>
              <a:rPr lang="en-US" sz="2800" dirty="0"/>
              <a:t>3 2023/09/27 Foundations of Python Programming</a:t>
            </a:r>
          </a:p>
          <a:p>
            <a:pPr marL="0" indent="0">
              <a:buNone/>
            </a:pPr>
            <a:r>
              <a:rPr lang="en-US" sz="2800" dirty="0"/>
              <a:t>4 2023/10/04 Data Structures</a:t>
            </a:r>
          </a:p>
          <a:p>
            <a:pPr marL="0" indent="0">
              <a:buNone/>
            </a:pPr>
            <a:r>
              <a:rPr lang="en-US" sz="2800" dirty="0"/>
              <a:t>5 2023/10/11 Control Logic and Loops</a:t>
            </a:r>
          </a:p>
          <a:p>
            <a:pPr marL="0" indent="0">
              <a:buNone/>
            </a:pPr>
            <a:r>
              <a:rPr lang="en-US" sz="2800" dirty="0"/>
              <a:t>6 2023/10/18 Functions and Modules </a:t>
            </a:r>
          </a:p>
          <a:p>
            <a:pPr marL="0" indent="0">
              <a:buNone/>
            </a:pPr>
            <a:r>
              <a:rPr lang="en-US" sz="2800" dirty="0"/>
              <a:t>7 2023/10/25 Files and Exception Handling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8 2023/11/01 Midterm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30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9   2023/11/08 Data Analytics and Visualization with Python</a:t>
            </a:r>
          </a:p>
          <a:p>
            <a:pPr marL="0" indent="0">
              <a:buNone/>
            </a:pPr>
            <a:r>
              <a:rPr lang="en-US" sz="2800" dirty="0"/>
              <a:t>10 2023/11/15 Obtaining Data From the Web with Python</a:t>
            </a:r>
          </a:p>
          <a:p>
            <a:pPr marL="0" indent="0">
              <a:buNone/>
            </a:pPr>
            <a:r>
              <a:rPr lang="en-US" sz="2800" dirty="0"/>
              <a:t>11 2023/11/22 Statistical Analysis with Python</a:t>
            </a:r>
          </a:p>
          <a:p>
            <a:pPr marL="0" indent="0">
              <a:buNone/>
            </a:pPr>
            <a:r>
              <a:rPr lang="en-US" sz="2800" dirty="0"/>
              <a:t>12 2023/11/29 Machine Learning with Python</a:t>
            </a:r>
          </a:p>
          <a:p>
            <a:pPr marL="0" indent="0">
              <a:buNone/>
            </a:pPr>
            <a:r>
              <a:rPr lang="en-US" sz="2800" dirty="0"/>
              <a:t>13 2023/12/06 Text Analytics with Python and </a:t>
            </a:r>
            <a:br>
              <a:rPr lang="en-US" sz="2800" dirty="0"/>
            </a:br>
            <a:r>
              <a:rPr lang="en-US" sz="2800" dirty="0"/>
              <a:t>                             Large Language Models (LLMs)</a:t>
            </a:r>
          </a:p>
          <a:p>
            <a:pPr marL="0" indent="0">
              <a:buNone/>
            </a:pPr>
            <a:r>
              <a:rPr lang="en-US" sz="2800" dirty="0"/>
              <a:t>14 2023/12/13 Applications of Accounting Data Analytics with Python</a:t>
            </a:r>
          </a:p>
          <a:p>
            <a:pPr marL="0" indent="0">
              <a:buNone/>
            </a:pPr>
            <a:r>
              <a:rPr lang="en-US" sz="2800" dirty="0"/>
              <a:t>15 2023/12/20 Applications of ESG Data Analytics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2023/12/27 Final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134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672156" cy="21235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</a:t>
            </a:r>
            <a:b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Big Data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1112BDA01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(M6031) (Spring 2023)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2023-02-21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BB581-E02B-0641-8942-DCE742BF271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143523"/>
            <a:ext cx="1779394" cy="17793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69D20B-C574-4E4A-9464-E6AC325AD393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16"/>
              </a:rPr>
              <a:t>https://meet.google.com/paj-zhhj-mya</a:t>
            </a:r>
            <a:endParaRPr lang="en-US" sz="1000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C256028-68B1-E7A5-6975-F4F845636E5C}"/>
              </a:ext>
            </a:extLst>
          </p:cNvPr>
          <p:cNvSpPr txBox="1">
            <a:spLocks/>
          </p:cNvSpPr>
          <p:nvPr/>
        </p:nvSpPr>
        <p:spPr>
          <a:xfrm>
            <a:off x="1401867" y="105238"/>
            <a:ext cx="9293027" cy="588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Big Data Analysis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822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111, 2</a:t>
            </a:r>
            <a:r>
              <a:rPr lang="en-US" altLang="zh-TW" baseline="30000" dirty="0">
                <a:ea typeface="Heiti TC Medium" pitchFamily="2" charset="-128"/>
              </a:rPr>
              <a:t>nd</a:t>
            </a:r>
            <a:r>
              <a:rPr lang="en-US" altLang="zh-TW" dirty="0">
                <a:ea typeface="Heiti TC Medium" pitchFamily="2" charset="-128"/>
              </a:rPr>
              <a:t> Semester (Spring 2023)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Big Data Analysis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</a:t>
            </a:r>
            <a:r>
              <a:rPr lang="en-US" altLang="zh-TW" dirty="0" err="1"/>
              <a:t>Yuh</a:t>
            </a:r>
            <a:r>
              <a:rPr lang="en-US" altLang="zh-TW" dirty="0"/>
              <a:t>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In-Class and Distance Learning 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(M6031)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Tue, 2, 3, 4, (9:10-12:00) (B8F40)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https://meet.google.com/paj-zhhj-mya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A2520A-8442-8743-B27C-32E125A66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5296" y="2829822"/>
            <a:ext cx="2285964" cy="2285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66A584-9BBF-7F4E-8671-096FC64EF196}"/>
              </a:ext>
            </a:extLst>
          </p:cNvPr>
          <p:cNvSpPr txBox="1"/>
          <p:nvPr/>
        </p:nvSpPr>
        <p:spPr>
          <a:xfrm>
            <a:off x="10028421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chemeClr val="accent1"/>
                </a:solidFill>
                <a:hlinkClick r:id="rId2"/>
              </a:rPr>
              <a:t>https://meet.google.com/paj-zhhj-mya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75373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Big Data Analysis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Big Data Analysis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Big Data Analysis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6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5E1F-18BA-6C45-BEDD-6784A2C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31" y="89357"/>
            <a:ext cx="9350580" cy="106923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1"/>
                </a:solidFill>
                <a:ea typeface="Heiti TC Medium" pitchFamily="2" charset="-128"/>
              </a:rPr>
              <a:t>Teaching Experiences (EMI)</a:t>
            </a:r>
            <a:endParaRPr lang="en-US" sz="40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28BF-56B8-E24F-A70E-26BDB756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11574"/>
            <a:ext cx="11292113" cy="528130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altLang="zh-TW" sz="9600" dirty="0">
                <a:solidFill>
                  <a:srgbClr val="C00000"/>
                </a:solidFill>
              </a:rPr>
              <a:t>Artificial Intelligence for Text Analytics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z="8000" dirty="0">
                <a:solidFill>
                  <a:schemeClr val="accent1"/>
                </a:solidFill>
              </a:rPr>
              <a:t>Spring 2022, Fall 2023</a:t>
            </a:r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altLang="zh-TW" sz="9600" dirty="0">
                <a:solidFill>
                  <a:srgbClr val="C00000"/>
                </a:solidFill>
              </a:rPr>
              <a:t>Artificial Intelligence in Finance and Quantitative Analysis</a:t>
            </a:r>
            <a:endParaRPr lang="en-US" sz="9600" dirty="0">
              <a:solidFill>
                <a:srgbClr val="C00000"/>
              </a:solidFill>
            </a:endParaRP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z="8000" dirty="0">
                <a:solidFill>
                  <a:schemeClr val="accent1"/>
                </a:solidFill>
              </a:rPr>
              <a:t>Fall 2021, Fall 2022, Fall 2023</a:t>
            </a:r>
            <a:endParaRPr lang="en-US" altLang="zh-TW" sz="80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9600" dirty="0">
                <a:solidFill>
                  <a:srgbClr val="C00000"/>
                </a:solidFill>
              </a:rPr>
              <a:t>Software Engineering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z="8000" dirty="0">
                <a:solidFill>
                  <a:schemeClr val="accent1"/>
                </a:solidFill>
              </a:rPr>
              <a:t>Fall 2020, Fall, 2021, Spring 2022, Spring 2023</a:t>
            </a:r>
            <a:endParaRPr lang="en-US" altLang="zh-TW" sz="9600" b="1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80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z="64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Spring 2021, Fall 2022</a:t>
            </a:r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8000" dirty="0">
                <a:solidFill>
                  <a:srgbClr val="C00000"/>
                </a:solidFill>
              </a:rPr>
              <a:t>Big Data Analytics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z="6400" dirty="0"/>
              <a:t>Fall 2020, Spring 2023</a:t>
            </a:r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80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Data Mining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z="64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Spring 2021</a:t>
            </a:r>
            <a:endParaRPr lang="en-US" altLang="zh-TW" sz="640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80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Foundation of Business Cloud Computing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z="64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Spring 2021, Spring 2022, Spring 2023</a:t>
            </a:r>
            <a:endParaRPr lang="en-US" sz="6400" dirty="0"/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80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z="64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Fall 2023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680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5E44-3B38-9C4F-B2D8-95F5F119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E051C-BD89-D14E-B845-B89ED34E70FA}"/>
              </a:ext>
            </a:extLst>
          </p:cNvPr>
          <p:cNvSpPr/>
          <p:nvPr/>
        </p:nvSpPr>
        <p:spPr>
          <a:xfrm>
            <a:off x="1549400" y="6501590"/>
            <a:ext cx="8617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https://web.ntpu.edu.tw/~myday/teaching.htm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BF373B-3C22-3B4E-9C8F-33C9D4A8D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1D10C-A354-8548-B19A-47108FBF4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472F2561-404D-924E-9052-C8A4C251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24" y="73779"/>
            <a:ext cx="785772" cy="97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1599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57294"/>
            <a:ext cx="11222181" cy="559069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3900" dirty="0"/>
              <a:t>This course introduces the </a:t>
            </a:r>
            <a:r>
              <a:rPr lang="en-US" sz="3900" dirty="0">
                <a:solidFill>
                  <a:srgbClr val="C00000"/>
                </a:solidFill>
              </a:rPr>
              <a:t>fundamental concepts, research issues, and hands-on practices</a:t>
            </a:r>
            <a:r>
              <a:rPr lang="en-US" sz="3900" dirty="0"/>
              <a:t> of </a:t>
            </a:r>
            <a:r>
              <a:rPr lang="en-US" sz="3900" dirty="0">
                <a:solidFill>
                  <a:srgbClr val="FF0000"/>
                </a:solidFill>
              </a:rPr>
              <a:t>Big Data Analysis</a:t>
            </a:r>
            <a:r>
              <a:rPr lang="en-US" sz="3900" dirty="0"/>
              <a:t>. 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3900" dirty="0"/>
              <a:t>Topics include: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Introduction to Big Data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AI, Data Science and Big Data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Foundations of Big Data Analysis in Python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Machine Learning: SAS Viya, Data Preparation and Algorithm Selection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Machine Learning: Decision Trees and Ensembles of Trees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Machine Learning: Neural Networks (NN) and Support Vector Machines (SVM)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Machine Learning: Model Assessment and Deployment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 err="1"/>
              <a:t>ChatGPT</a:t>
            </a:r>
            <a:r>
              <a:rPr lang="en-US" sz="3100" dirty="0"/>
              <a:t> and Large Language Models (LLM) for Big Data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Deep Learning for Finance Big Data Analysis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3100" dirty="0"/>
              <a:t>Case Study on Big Data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353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  2023/02/21  Introduction to Big Data Analysis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2  2023/02/28  (Day Off)</a:t>
            </a:r>
          </a:p>
          <a:p>
            <a:pPr marL="0" indent="0">
              <a:buNone/>
            </a:pPr>
            <a:r>
              <a:rPr lang="en-US" sz="2800" dirty="0"/>
              <a:t>3  2023/03/07  AI, Data Science and Big Data Analysis</a:t>
            </a:r>
          </a:p>
          <a:p>
            <a:pPr marL="0" indent="0">
              <a:buNone/>
            </a:pPr>
            <a:r>
              <a:rPr lang="en-US" sz="2800" dirty="0"/>
              <a:t>4  2023/03/14  Foundations of Big Data Analysis in Python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2023/03/21  Case Study on Big Data Analysis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6  2023/03/28  Machine Learning: SAS Viya, Data Preparation and 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Algorithm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68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7  2023/04/04  (Children's Day) (Day off)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2023/04/11  Midterm Project Report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9  2023/04/18  Machine Learning: Decision Trees and Ensembles of Trees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10  2023/04/25  Machine Learning: Neural Networks (NN) and 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Support Vector Machines (SVM)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11  2023/05/02  Case Study on Big Data Analysis II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12  2023/05/09  Machine Learning: Model Assessment and Deployment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/>
              <a:t>                                               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649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2023/05/16  </a:t>
            </a:r>
            <a:r>
              <a:rPr lang="en-US" sz="2800" dirty="0" err="1"/>
              <a:t>ChatGPT</a:t>
            </a:r>
            <a:r>
              <a:rPr lang="en-US" sz="2800" dirty="0"/>
              <a:t> and Large Language Models (LLM) </a:t>
            </a:r>
            <a:br>
              <a:rPr lang="en-US" sz="2800" dirty="0"/>
            </a:br>
            <a:r>
              <a:rPr lang="en-US" sz="2800" dirty="0"/>
              <a:t>                              for Big Data Analysis</a:t>
            </a:r>
          </a:p>
          <a:p>
            <a:pPr marL="0" indent="0">
              <a:buNone/>
            </a:pPr>
            <a:r>
              <a:rPr lang="en-US" sz="2800" dirty="0"/>
              <a:t>14  2023/05/23  Deep Learning for Finance Big Data Analysis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2023/05/30  Final Project Report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2023/06/06  Final Project Report II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17  2023/06/13  Self-learning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18  2023/06/20  Self-learning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944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</a:t>
            </a:r>
            <a:b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Software Engineering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Software Engineering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1112SE01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(M5010) (Spring 2023)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2023-02-22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C2FCF3-02C7-BB40-9AAE-C09343A904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23004" y="3389801"/>
            <a:ext cx="1453236" cy="14532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C6737D-F09F-CE4D-8A99-08E768DBEFD6}"/>
              </a:ext>
            </a:extLst>
          </p:cNvPr>
          <p:cNvSpPr txBox="1"/>
          <p:nvPr/>
        </p:nvSpPr>
        <p:spPr>
          <a:xfrm>
            <a:off x="10473181" y="4799713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84878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111, 2</a:t>
            </a:r>
            <a:r>
              <a:rPr lang="en-US" altLang="zh-TW" baseline="30000" dirty="0">
                <a:ea typeface="Heiti TC Medium" pitchFamily="2" charset="-128"/>
              </a:rPr>
              <a:t>nd</a:t>
            </a:r>
            <a:r>
              <a:rPr lang="en-US" altLang="zh-TW" dirty="0">
                <a:ea typeface="Heiti TC Medium" pitchFamily="2" charset="-128"/>
              </a:rPr>
              <a:t> Semester (Spring 2023)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Software Engineering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</a:t>
            </a:r>
            <a:r>
              <a:rPr lang="en-US" altLang="zh-TW" dirty="0" err="1"/>
              <a:t>Yuh</a:t>
            </a:r>
            <a:r>
              <a:rPr lang="en-US" altLang="zh-TW" dirty="0"/>
              <a:t>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In-Person and Distance Learning 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(M5010)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Wed, 2, 3, 4, (9:10-12:00) (B8F40)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https://meet.google.com/ish-gzmy-pmo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A00891-7D7D-CC49-AC3E-95AEAC413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3004" y="3389801"/>
            <a:ext cx="1453236" cy="14532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97460D-3CA9-A244-B1D7-3CDC822794CF}"/>
              </a:ext>
            </a:extLst>
          </p:cNvPr>
          <p:cNvSpPr txBox="1"/>
          <p:nvPr/>
        </p:nvSpPr>
        <p:spPr>
          <a:xfrm>
            <a:off x="10473181" y="4799713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805908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software engineering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software engineering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software engineering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797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31" y="1109102"/>
            <a:ext cx="11321140" cy="563888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9600" dirty="0"/>
              <a:t>This course introduces the </a:t>
            </a:r>
            <a:r>
              <a:rPr lang="en-US" sz="9600" dirty="0">
                <a:solidFill>
                  <a:srgbClr val="C00000"/>
                </a:solidFill>
              </a:rPr>
              <a:t>fundamental concepts, research issues, and hands-on practices </a:t>
            </a:r>
            <a:r>
              <a:rPr lang="en-US" sz="9600" dirty="0"/>
              <a:t>of </a:t>
            </a:r>
            <a:r>
              <a:rPr lang="en-US" sz="9600" dirty="0">
                <a:solidFill>
                  <a:srgbClr val="FF0000"/>
                </a:solidFill>
              </a:rPr>
              <a:t>software engineering</a:t>
            </a:r>
            <a:r>
              <a:rPr lang="en-US" sz="9600" dirty="0"/>
              <a:t>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9600" dirty="0"/>
              <a:t>Topics include: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Introduction to Software Engineering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Software Products and Project Management: Software product management and prototyping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Agile Software Engineering: Agile methods, Scrum, and Extreme Programming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Features, Scenarios, and Stories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Software Architecture: Architectural design, System decomposition, and Distribution architecture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Cloud-Based Software: Virtualization and containers, Everything as a service, Software as a service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Cloud Computing and Cloud Software Architecture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Microservices Architecture, RESTful services, Service deployment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Security and Privacy; Reliable Programming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Testing: Functional testing, Test automation, Test-driven development, and Code reviews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DevOps and Code Management: Code management and DevOps automation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Case Study on Software Engineering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096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   2023/02/22   Introduction to Software Engineering</a:t>
            </a:r>
          </a:p>
          <a:p>
            <a:pPr marL="0" indent="0">
              <a:buNone/>
            </a:pPr>
            <a:r>
              <a:rPr lang="en-US" sz="2800" dirty="0"/>
              <a:t>2   2023/03/01   Software Products and Project Management: </a:t>
            </a:r>
            <a:br>
              <a:rPr lang="en-US" sz="2800" dirty="0"/>
            </a:br>
            <a:r>
              <a:rPr lang="en-US" sz="2800" dirty="0"/>
              <a:t>                              Software product management and prototyping</a:t>
            </a:r>
          </a:p>
          <a:p>
            <a:pPr marL="0" indent="0">
              <a:buNone/>
            </a:pPr>
            <a:r>
              <a:rPr lang="en-US" sz="2800" dirty="0"/>
              <a:t>3   2023/03/08   Agile Software Engineering: </a:t>
            </a:r>
            <a:br>
              <a:rPr lang="en-US" sz="2800" dirty="0"/>
            </a:br>
            <a:r>
              <a:rPr lang="en-US" sz="2800" dirty="0"/>
              <a:t>                              Agile methods, Scrum, and Extreme Programming</a:t>
            </a:r>
          </a:p>
          <a:p>
            <a:pPr marL="0" indent="0">
              <a:buNone/>
            </a:pPr>
            <a:r>
              <a:rPr lang="en-US" sz="2800" dirty="0"/>
              <a:t>4   2023/03/15   Features, Scenarios, and Stories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 2023/03/22   Case Study on Software Engineering I</a:t>
            </a:r>
          </a:p>
          <a:p>
            <a:pPr marL="0" indent="0">
              <a:buNone/>
            </a:pPr>
            <a:r>
              <a:rPr lang="en-US" sz="2800" dirty="0"/>
              <a:t>6   2023/03/29   Software Architecture: Architectural design, </a:t>
            </a:r>
            <a:br>
              <a:rPr lang="en-US" sz="2800" dirty="0"/>
            </a:br>
            <a:r>
              <a:rPr lang="en-US" sz="2800" dirty="0"/>
              <a:t>                              System decomposition, and Distribution architecture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279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7   2023/04/05   Tomb-Sweeping Day (Holiday, No Classes)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2023/04/12   Midterm Project Report</a:t>
            </a:r>
          </a:p>
          <a:p>
            <a:pPr marL="0" indent="0">
              <a:buNone/>
            </a:pPr>
            <a:r>
              <a:rPr lang="en-US" sz="2800" dirty="0"/>
              <a:t>9   2023/04/19   Cloud-Based Software: Virtualization and containers,</a:t>
            </a:r>
            <a:br>
              <a:rPr lang="en-US" sz="2800" dirty="0"/>
            </a:br>
            <a:r>
              <a:rPr lang="en-US" sz="2800" dirty="0"/>
              <a:t>                              Everything as a service, Software as a service</a:t>
            </a:r>
          </a:p>
          <a:p>
            <a:pPr marL="0" indent="0">
              <a:buNone/>
            </a:pPr>
            <a:r>
              <a:rPr lang="en-US" sz="2800" dirty="0"/>
              <a:t>10   2023/04/26   Cloud Computing and Cloud Software Architecture</a:t>
            </a:r>
          </a:p>
          <a:p>
            <a:pPr marL="0" indent="0">
              <a:buNone/>
            </a:pPr>
            <a:r>
              <a:rPr lang="en-US" sz="2800" dirty="0"/>
              <a:t>11   2023/05/03   Microservices Architecture, RESTful services, </a:t>
            </a:r>
            <a:br>
              <a:rPr lang="en-US" sz="2800" dirty="0"/>
            </a:br>
            <a:r>
              <a:rPr lang="en-US" sz="2800" dirty="0"/>
              <a:t>                                 Service deployment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12   2023/05/10   Security and Privacy; Reliable Programming;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                                Testing: Test-driven development, and Code reviews;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                                DevOps and Code Management: DevOps automation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5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5E1F-18BA-6C45-BEDD-6784A2C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31" y="89357"/>
            <a:ext cx="9350580" cy="106923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1"/>
                </a:solidFill>
                <a:ea typeface="Heiti TC Medium" pitchFamily="2" charset="-128"/>
              </a:rPr>
              <a:t>Teaching Experiences (EMI)</a:t>
            </a:r>
            <a:endParaRPr lang="en-US" sz="40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28BF-56B8-E24F-A70E-26BDB756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043" y="1332854"/>
            <a:ext cx="11584128" cy="53413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dirty="0">
                <a:solidFill>
                  <a:srgbClr val="C00000"/>
                </a:solidFill>
              </a:rPr>
              <a:t>AI in Finance Big Data Analytics </a:t>
            </a:r>
            <a:r>
              <a:rPr lang="en-US" altLang="zh-TW" dirty="0">
                <a:solidFill>
                  <a:schemeClr val="accent1"/>
                </a:solidFill>
              </a:rPr>
              <a:t>(Fall 2019)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chemeClr val="accent1"/>
                </a:solidFill>
              </a:rPr>
              <a:t>MBA, DBETKU (3 Credits, Elective) [Full English Course] [Distance Learning]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dirty="0">
                <a:solidFill>
                  <a:srgbClr val="C00000"/>
                </a:solidFill>
              </a:rPr>
              <a:t>Big Data Mining </a:t>
            </a:r>
            <a:r>
              <a:rPr lang="en-US" altLang="zh-TW" dirty="0">
                <a:solidFill>
                  <a:schemeClr val="accent1"/>
                </a:solidFill>
              </a:rPr>
              <a:t>(Fall 2018)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chemeClr val="accent1"/>
                </a:solidFill>
              </a:rPr>
              <a:t>MBA, DBETKU (3 Credits, Required) [Full English Course]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dirty="0">
                <a:solidFill>
                  <a:srgbClr val="C00000"/>
                </a:solidFill>
              </a:rPr>
              <a:t>Social Media Apps Programming</a:t>
            </a:r>
            <a:r>
              <a:rPr lang="en-US" altLang="zh-TW" dirty="0">
                <a:solidFill>
                  <a:schemeClr val="accent1"/>
                </a:solidFill>
              </a:rPr>
              <a:t> (Fall 2013 - Fall 2018)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chemeClr val="accent1"/>
                </a:solidFill>
              </a:rPr>
              <a:t>MBA, IMTKU (2 Credits, Elective) [Full English Course]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chemeClr val="accent1"/>
                </a:solidFill>
              </a:rPr>
              <a:t>Fall 2018, Fall 2017 , Fall 2016 , Fall 2015 , Fall 2014 , </a:t>
            </a:r>
            <a:r>
              <a:rPr lang="en-US" altLang="zh-TW" sz="2400" dirty="0">
                <a:solidFill>
                  <a:srgbClr val="C00000"/>
                </a:solidFill>
              </a:rPr>
              <a:t>Fall 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5E44-3B38-9C4F-B2D8-95F5F119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E051C-BD89-D14E-B845-B89ED34E70FA}"/>
              </a:ext>
            </a:extLst>
          </p:cNvPr>
          <p:cNvSpPr/>
          <p:nvPr/>
        </p:nvSpPr>
        <p:spPr>
          <a:xfrm>
            <a:off x="1549400" y="6501590"/>
            <a:ext cx="8617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https://web.ntpu.edu.tw/~myday/teaching.htm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BF373B-3C22-3B4E-9C8F-33C9D4A8D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1D10C-A354-8548-B19A-47108FBF4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472F2561-404D-924E-9052-C8A4C251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24" y="73779"/>
            <a:ext cx="785772" cy="97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11050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   2023/05/17   Industry Practices of Software Engineering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	        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[Agile Principles Patterns and Practices using AI and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ChatGPT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br>
              <a:rPr lang="en-US" sz="2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		          Invited Speaker: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Shihyu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(Alex) Chu, Division Director, 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                                    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Software Industry Research Center, Market Intelligence &amp; Consulting Institute (MIC)]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14   2023/05/24   Case Study on Software Engineering II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15   2023/05/31   Final Project Report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  2023/06/07   Final Project Report II</a:t>
            </a:r>
          </a:p>
          <a:p>
            <a:pPr marL="0" indent="0">
              <a:buNone/>
            </a:pPr>
            <a:r>
              <a:rPr lang="en-US" sz="2800" b="0" dirty="0">
                <a:solidFill>
                  <a:schemeClr val="bg1">
                    <a:lumMod val="65000"/>
                  </a:schemeClr>
                </a:solidFill>
              </a:rPr>
              <a:t>17   2023/06/14   Self-learning</a:t>
            </a:r>
          </a:p>
          <a:p>
            <a:pPr marL="0" indent="0">
              <a:buNone/>
            </a:pPr>
            <a:r>
              <a:rPr lang="en-US" sz="2800" b="0" dirty="0">
                <a:solidFill>
                  <a:schemeClr val="bg1">
                    <a:lumMod val="65000"/>
                  </a:schemeClr>
                </a:solidFill>
              </a:rPr>
              <a:t>18   2023/06/21   Self-learning</a:t>
            </a:r>
            <a:endParaRPr lang="en-US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502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672156" cy="19564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</a:t>
            </a:r>
            <a:b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Artificial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867" y="64896"/>
            <a:ext cx="9293027" cy="6530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1111AI01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(M6132) (Fall 2022)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2022-09-14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8E06B-0CAA-7F66-FEAA-C40127DC3C9E}"/>
              </a:ext>
            </a:extLst>
          </p:cNvPr>
          <p:cNvSpPr txBox="1"/>
          <p:nvPr/>
        </p:nvSpPr>
        <p:spPr>
          <a:xfrm>
            <a:off x="10322343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15"/>
              </a:rPr>
              <a:t>https://meet.google.com/miy-fbif-max</a:t>
            </a:r>
            <a:endParaRPr lang="en-US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A6EDD9-45FD-F2A3-6249-2649AAAAD4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15629" y="3476315"/>
            <a:ext cx="1436835" cy="14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440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111, 1</a:t>
            </a:r>
            <a:r>
              <a:rPr lang="en-US" altLang="zh-TW" baseline="30000" dirty="0">
                <a:ea typeface="Heiti TC Medium" pitchFamily="2" charset="-128"/>
              </a:rPr>
              <a:t>st</a:t>
            </a:r>
            <a:r>
              <a:rPr lang="en-US" altLang="zh-TW" dirty="0">
                <a:ea typeface="Heiti TC Medium" pitchFamily="2" charset="-128"/>
              </a:rPr>
              <a:t> Semester (Fall 2022)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Artificial Intelligence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Min-Yuh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In-Class and Distance Learning 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(M6132)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Wed, 2, 3, 4, (9:10-12:00) (B8F40)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https://meet.google.com/miy-fbif-max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7AF06B-F062-A24C-9E24-B50FD7C3BA8E}"/>
              </a:ext>
            </a:extLst>
          </p:cNvPr>
          <p:cNvSpPr txBox="1"/>
          <p:nvPr/>
        </p:nvSpPr>
        <p:spPr>
          <a:xfrm>
            <a:off x="10322343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2"/>
              </a:rPr>
              <a:t>https://meet.google.com/miy-fbif-max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33FA58-D5D8-2EA3-FEB2-3BF58F0E0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629" y="3476315"/>
            <a:ext cx="1436835" cy="14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764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91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57294"/>
            <a:ext cx="11222181" cy="5590694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en-US" sz="2200" dirty="0"/>
              <a:t>This course introduces the </a:t>
            </a:r>
            <a:r>
              <a:rPr lang="en-US" sz="2200" dirty="0">
                <a:solidFill>
                  <a:srgbClr val="C00000"/>
                </a:solidFill>
              </a:rPr>
              <a:t>fundamental concepts, research issues, and hands-on practices</a:t>
            </a:r>
            <a:r>
              <a:rPr lang="en-US" sz="2200" dirty="0"/>
              <a:t> of </a:t>
            </a:r>
            <a:r>
              <a:rPr lang="en-US" sz="2200" dirty="0">
                <a:solidFill>
                  <a:srgbClr val="FF0000"/>
                </a:solidFill>
              </a:rPr>
              <a:t>Artificial Intelligence</a:t>
            </a:r>
            <a:r>
              <a:rPr lang="en-US" sz="2200" dirty="0"/>
              <a:t>. 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Topics include: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Introduction to Artificial Intelligence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Artificial Intelligence and Intelligent Agents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Problem Solving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Knowledge, Reasoning and Knowledge Representation, Uncertain Knowledge and Reasoning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Machine Learning: Supervised and Unsupervised Learning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The Theory of Learning and Ensemble Learning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Deep Learning, Reinforcement Learning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Deep Learning for Natural Language Processing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Computer Vision and Robotics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Philosophy and Ethics of AI and the Future of AI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Case Study on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1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  2022/09/14  Introduction to Artificial Intelligence</a:t>
            </a:r>
          </a:p>
          <a:p>
            <a:pPr marL="0" indent="0">
              <a:buNone/>
            </a:pPr>
            <a:r>
              <a:rPr lang="en-US" sz="2800" dirty="0"/>
              <a:t>2  2022/09/21  Artificial Intelligence and Intelligent Agents</a:t>
            </a:r>
          </a:p>
          <a:p>
            <a:pPr marL="0" indent="0">
              <a:buNone/>
            </a:pPr>
            <a:r>
              <a:rPr lang="en-US" sz="2800" dirty="0"/>
              <a:t>3  2022/09/28  Problem Solving</a:t>
            </a:r>
          </a:p>
          <a:p>
            <a:pPr marL="0" indent="0">
              <a:buNone/>
            </a:pPr>
            <a:r>
              <a:rPr lang="en-US" sz="2800" dirty="0"/>
              <a:t>4  2022/10/05  Knowledge, Reasoning and Knowledge Representation;</a:t>
            </a:r>
            <a:br>
              <a:rPr lang="en-US" sz="2800" dirty="0"/>
            </a:br>
            <a:r>
              <a:rPr lang="en-US" sz="2800" dirty="0"/>
              <a:t>                            Uncertain Knowledge and Reasoning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2022/10/12  Case Study on Artificial Intelligence I </a:t>
            </a:r>
          </a:p>
          <a:p>
            <a:pPr marL="0" indent="0">
              <a:buNone/>
            </a:pPr>
            <a:r>
              <a:rPr lang="en-US" sz="2800" dirty="0"/>
              <a:t>6  2022/10/19  Machine Learning: Supervised and Unsupervised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518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7  2022/10/26  The Theory of Learning and Ensemble Learning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2022/11/02  Midterm Project Report </a:t>
            </a:r>
          </a:p>
          <a:p>
            <a:pPr marL="0" indent="0">
              <a:buNone/>
            </a:pPr>
            <a:r>
              <a:rPr lang="en-US" sz="2800" dirty="0"/>
              <a:t>9  2022/11/09  Deep Learning and Reinforcement Learning </a:t>
            </a:r>
          </a:p>
          <a:p>
            <a:pPr marL="0" indent="0">
              <a:buNone/>
            </a:pPr>
            <a:r>
              <a:rPr lang="en-US" sz="2800" dirty="0"/>
              <a:t>10  2022/11/16  Deep Learning for Natural Language Processing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11  2022/11/23  Invited Talk: AI for Information Retrieval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 2022/11/30  Case Study on Artificial Intelligence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971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2022/12/07  Computer Vision and Robotics </a:t>
            </a:r>
          </a:p>
          <a:p>
            <a:pPr marL="0" indent="0">
              <a:buNone/>
            </a:pPr>
            <a:r>
              <a:rPr lang="en-US" sz="2800" dirty="0"/>
              <a:t>14  2022/12/14  Philosophy and Ethics of AI and the Future of AI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2022/12/21  Final Project Report I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2022/12/28  Final Project Report II </a:t>
            </a:r>
          </a:p>
          <a:p>
            <a:pPr marL="0" indent="0">
              <a:buNone/>
            </a:pPr>
            <a:r>
              <a:rPr lang="en-US" sz="2800" dirty="0"/>
              <a:t>17  2023/01/04  Self-learning </a:t>
            </a:r>
          </a:p>
          <a:p>
            <a:pPr marL="0" indent="0">
              <a:buNone/>
            </a:pPr>
            <a:r>
              <a:rPr lang="en-US" sz="2800" dirty="0"/>
              <a:t>18  2023/01/11  Self-learning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418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2451" y="274638"/>
            <a:ext cx="11223523" cy="6106690"/>
          </a:xfrm>
        </p:spPr>
        <p:txBody>
          <a:bodyPr>
            <a:normAutofit/>
          </a:bodyPr>
          <a:lstStyle/>
          <a:p>
            <a:r>
              <a:rPr lang="en-US" altLang="zh-TW" sz="9000" dirty="0">
                <a:solidFill>
                  <a:srgbClr val="C00000"/>
                </a:solidFill>
              </a:rPr>
              <a:t>Project-based Learning (PBL)</a:t>
            </a:r>
            <a:endParaRPr lang="zh-TW" altLang="en-US" sz="9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1757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A703-A7EC-B470-25C2-15BB7042B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8" y="135104"/>
            <a:ext cx="1772043" cy="6427140"/>
          </a:xfrm>
        </p:spPr>
        <p:txBody>
          <a:bodyPr/>
          <a:lstStyle/>
          <a:p>
            <a:r>
              <a:rPr lang="en-US" dirty="0"/>
              <a:t>PBL</a:t>
            </a:r>
            <a:br>
              <a:rPr lang="en-US" dirty="0"/>
            </a:br>
            <a:br>
              <a:rPr lang="en-US" dirty="0"/>
            </a:br>
            <a:r>
              <a:rPr lang="en-US" sz="3200" dirty="0">
                <a:solidFill>
                  <a:schemeClr val="accent2"/>
                </a:solidFill>
              </a:rPr>
              <a:t>Design</a:t>
            </a:r>
            <a:br>
              <a:rPr lang="en-US" sz="3200" dirty="0"/>
            </a:br>
            <a:br>
              <a:rPr lang="en-US" sz="2400" dirty="0"/>
            </a:br>
            <a:r>
              <a:rPr lang="en-US" sz="3200" dirty="0">
                <a:solidFill>
                  <a:srgbClr val="00B050"/>
                </a:solidFill>
              </a:rPr>
              <a:t>Teaching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0A1C78-D18E-269D-0C0D-DB2314E30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1650" y="307219"/>
            <a:ext cx="4924884" cy="63202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E9F08-0C5D-8CBE-EF3D-7A4ADF54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8A0DFC-E19C-C3A1-11EC-BAB95267F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613" y="273633"/>
            <a:ext cx="4992361" cy="640686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349BCEA-C66D-D765-5FE5-AC5A7106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>
                <a:hlinkClick r:id="rId4"/>
              </a:rPr>
              <a:t>https://www.pblworks.org/what-is-pbl</a:t>
            </a:r>
            <a:endParaRPr lang="en-US" altLang="zh-TW" sz="1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BBD447-6EAB-2A09-0A21-46CF7B0D5EE3}"/>
              </a:ext>
            </a:extLst>
          </p:cNvPr>
          <p:cNvSpPr/>
          <p:nvPr/>
        </p:nvSpPr>
        <p:spPr>
          <a:xfrm>
            <a:off x="2760935" y="2451651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001D3D-9556-6F90-39A9-7D27F5536751}"/>
              </a:ext>
            </a:extLst>
          </p:cNvPr>
          <p:cNvSpPr/>
          <p:nvPr/>
        </p:nvSpPr>
        <p:spPr>
          <a:xfrm>
            <a:off x="4494171" y="1944697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2</a:t>
            </a:r>
            <a:endParaRPr lang="en-US" sz="2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F1D1FC-E103-2077-52C0-113E6448C739}"/>
              </a:ext>
            </a:extLst>
          </p:cNvPr>
          <p:cNvSpPr/>
          <p:nvPr/>
        </p:nvSpPr>
        <p:spPr>
          <a:xfrm>
            <a:off x="5916613" y="3077700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3</a:t>
            </a:r>
            <a:endParaRPr lang="en-US" sz="2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CB2566-A4A3-F6B9-3A90-2CA3BE8A3908}"/>
              </a:ext>
            </a:extLst>
          </p:cNvPr>
          <p:cNvSpPr/>
          <p:nvPr/>
        </p:nvSpPr>
        <p:spPr>
          <a:xfrm>
            <a:off x="5944609" y="4837675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4</a:t>
            </a:r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1390A5-F0C7-C565-AF62-4BC9EFF11338}"/>
              </a:ext>
            </a:extLst>
          </p:cNvPr>
          <p:cNvSpPr/>
          <p:nvPr/>
        </p:nvSpPr>
        <p:spPr>
          <a:xfrm>
            <a:off x="4495663" y="5989335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5</a:t>
            </a:r>
            <a:endParaRPr lang="en-US" sz="24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47B5B8-050D-E4AC-A638-998BC67144E2}"/>
              </a:ext>
            </a:extLst>
          </p:cNvPr>
          <p:cNvSpPr/>
          <p:nvPr/>
        </p:nvSpPr>
        <p:spPr>
          <a:xfrm>
            <a:off x="2710268" y="5558524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6</a:t>
            </a:r>
            <a:endParaRPr lang="en-US" sz="24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8747AF-FCFD-952F-E068-2EE997300C5C}"/>
              </a:ext>
            </a:extLst>
          </p:cNvPr>
          <p:cNvSpPr/>
          <p:nvPr/>
        </p:nvSpPr>
        <p:spPr>
          <a:xfrm>
            <a:off x="1992309" y="3948384"/>
            <a:ext cx="432835" cy="430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7</a:t>
            </a:r>
            <a:endParaRPr lang="en-US" sz="24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69371F-BF67-9DB1-A60C-01905B219C10}"/>
              </a:ext>
            </a:extLst>
          </p:cNvPr>
          <p:cNvSpPr/>
          <p:nvPr/>
        </p:nvSpPr>
        <p:spPr>
          <a:xfrm>
            <a:off x="7839734" y="2411895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4A8867-53AB-7B65-D065-7730B982AB33}"/>
              </a:ext>
            </a:extLst>
          </p:cNvPr>
          <p:cNvSpPr/>
          <p:nvPr/>
        </p:nvSpPr>
        <p:spPr>
          <a:xfrm>
            <a:off x="9559718" y="1944697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2</a:t>
            </a:r>
            <a:endParaRPr lang="en-US" sz="24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EE2F10-DAD8-F326-C09C-1215E65D67D0}"/>
              </a:ext>
            </a:extLst>
          </p:cNvPr>
          <p:cNvSpPr/>
          <p:nvPr/>
        </p:nvSpPr>
        <p:spPr>
          <a:xfrm>
            <a:off x="10982160" y="3143960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3</a:t>
            </a:r>
            <a:endParaRPr lang="en-US" sz="24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2453CA-B682-B853-C943-76E18F39D2DF}"/>
              </a:ext>
            </a:extLst>
          </p:cNvPr>
          <p:cNvSpPr/>
          <p:nvPr/>
        </p:nvSpPr>
        <p:spPr>
          <a:xfrm>
            <a:off x="10943896" y="4850927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4</a:t>
            </a:r>
            <a:endParaRPr lang="en-US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E97282-200A-8F88-160A-5D92E0E741B9}"/>
              </a:ext>
            </a:extLst>
          </p:cNvPr>
          <p:cNvSpPr/>
          <p:nvPr/>
        </p:nvSpPr>
        <p:spPr>
          <a:xfrm>
            <a:off x="9508202" y="5989335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5</a:t>
            </a:r>
            <a:endParaRPr lang="en-US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224237-2DBA-CF3D-F2E5-874CF3A9FADC}"/>
              </a:ext>
            </a:extLst>
          </p:cNvPr>
          <p:cNvSpPr/>
          <p:nvPr/>
        </p:nvSpPr>
        <p:spPr>
          <a:xfrm>
            <a:off x="8146875" y="5823565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6</a:t>
            </a:r>
            <a:endParaRPr lang="en-US" sz="24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2155A0-0002-3D98-C0A0-BF07ED8D49D7}"/>
              </a:ext>
            </a:extLst>
          </p:cNvPr>
          <p:cNvSpPr/>
          <p:nvPr/>
        </p:nvSpPr>
        <p:spPr>
          <a:xfrm>
            <a:off x="7044604" y="3988140"/>
            <a:ext cx="432835" cy="430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/>
              <a:t>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2323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5E1F-18BA-6C45-BEDD-6784A2C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31" y="89357"/>
            <a:ext cx="9350580" cy="106923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1"/>
                </a:solidFill>
                <a:ea typeface="Heiti TC Medium" pitchFamily="2" charset="-128"/>
              </a:rPr>
              <a:t>EMI Courses in AI for Business Applications</a:t>
            </a:r>
            <a:endParaRPr lang="en-US" sz="40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28BF-56B8-E24F-A70E-26BDB756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27354"/>
            <a:ext cx="11292113" cy="5165521"/>
          </a:xfrm>
        </p:spPr>
        <p:txBody>
          <a:bodyPr>
            <a:noAutofit/>
          </a:bodyPr>
          <a:lstStyle/>
          <a:p>
            <a:pPr marL="320040" indent="-320040"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</a:rPr>
              <a:t>Artificial Intelligence in Finance and Quantitative Analysis</a:t>
            </a:r>
          </a:p>
          <a:p>
            <a:pPr marL="777240" lvl="1" indent="-320040"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Fall 2023, Fall 2022</a:t>
            </a:r>
            <a:endParaRPr lang="en-US" altLang="zh-TW" dirty="0">
              <a:solidFill>
                <a:srgbClr val="C00000"/>
              </a:solidFill>
            </a:endParaRPr>
          </a:p>
          <a:p>
            <a:pPr marL="320040" indent="-320040">
              <a:spcAft>
                <a:spcPts val="600"/>
              </a:spcAft>
            </a:pPr>
            <a:r>
              <a:rPr lang="en-US" altLang="zh-TW" sz="2800" dirty="0">
                <a:solidFill>
                  <a:srgbClr val="C00000"/>
                </a:solidFill>
              </a:rPr>
              <a:t>Artificial Intelligence for Text Analytics</a:t>
            </a:r>
          </a:p>
          <a:p>
            <a:pPr marL="777240" lvl="2" indent="-320040"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Fall 2023, Spring 2022</a:t>
            </a:r>
          </a:p>
          <a:p>
            <a:pPr marL="320040" indent="-320040"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</a:rPr>
              <a:t>Artificial Intelligence</a:t>
            </a:r>
          </a:p>
          <a:p>
            <a:pPr marL="777240" lvl="1" indent="-320040"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Fall 2022</a:t>
            </a:r>
          </a:p>
          <a:p>
            <a:pPr marL="320040" indent="-320040"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</a:rPr>
              <a:t>Software Engineering</a:t>
            </a:r>
          </a:p>
          <a:p>
            <a:pPr marL="777240" lvl="2" indent="-320040"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Spring 2023, Spring 2022</a:t>
            </a:r>
          </a:p>
          <a:p>
            <a:pPr marL="320040" indent="-320040">
              <a:spcAft>
                <a:spcPts val="600"/>
              </a:spcAft>
            </a:pPr>
            <a:r>
              <a:rPr lang="en-US" altLang="zh-TW" sz="2800" dirty="0">
                <a:solidFill>
                  <a:srgbClr val="C00000"/>
                </a:solidFill>
              </a:rPr>
              <a:t>Big Data Analysis</a:t>
            </a:r>
          </a:p>
          <a:p>
            <a:pPr marL="777240" lvl="1" indent="-320040"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Spring 2023</a:t>
            </a:r>
            <a:endParaRPr lang="en-US" altLang="zh-TW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5E44-3B38-9C4F-B2D8-95F5F119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E051C-BD89-D14E-B845-B89ED34E70FA}"/>
              </a:ext>
            </a:extLst>
          </p:cNvPr>
          <p:cNvSpPr/>
          <p:nvPr/>
        </p:nvSpPr>
        <p:spPr>
          <a:xfrm>
            <a:off x="1549400" y="6501590"/>
            <a:ext cx="8617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https://web.ntpu.edu.tw/~myday/teaching.htm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BF373B-3C22-3B4E-9C8F-33C9D4A8D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1D10C-A354-8548-B19A-47108FBF4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472F2561-404D-924E-9052-C8A4C251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24" y="73779"/>
            <a:ext cx="785772" cy="97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97464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Information Management (MIS)</a:t>
            </a:r>
            <a:br>
              <a:rPr lang="en-US" altLang="zh-TW" dirty="0">
                <a:solidFill>
                  <a:schemeClr val="accent1"/>
                </a:solidFill>
              </a:rPr>
            </a:br>
            <a:r>
              <a:rPr lang="en-US" altLang="zh-TW" dirty="0">
                <a:solidFill>
                  <a:schemeClr val="accent1"/>
                </a:solidFill>
              </a:rPr>
              <a:t>Information Systems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F112-14A5-4234-9468-B1413C10EC68}" type="slidenum">
              <a:rPr lang="zh-TW" altLang="en-US" smtClean="0"/>
              <a:pPr>
                <a:defRPr/>
              </a:pPr>
              <a:t>80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9BA17A-1078-BC4C-853D-8C205557F940}"/>
              </a:ext>
            </a:extLst>
          </p:cNvPr>
          <p:cNvGrpSpPr/>
          <p:nvPr/>
        </p:nvGrpSpPr>
        <p:grpSpPr>
          <a:xfrm>
            <a:off x="3025370" y="1619333"/>
            <a:ext cx="5840065" cy="4819650"/>
            <a:chOff x="3025370" y="1619333"/>
            <a:chExt cx="5840065" cy="4819650"/>
          </a:xfrm>
        </p:grpSpPr>
        <p:sp>
          <p:nvSpPr>
            <p:cNvPr id="2" name="Pie 1">
              <a:extLst>
                <a:ext uri="{FF2B5EF4-FFF2-40B4-BE49-F238E27FC236}">
                  <a16:creationId xmlns:a16="http://schemas.microsoft.com/office/drawing/2014/main" id="{980DE626-363D-AD4B-B35A-608FB83FBE07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9122187"/>
                <a:gd name="adj2" fmla="val 16250759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Pie 6">
              <a:extLst>
                <a:ext uri="{FF2B5EF4-FFF2-40B4-BE49-F238E27FC236}">
                  <a16:creationId xmlns:a16="http://schemas.microsoft.com/office/drawing/2014/main" id="{45C0A829-B8EE-574B-8EF0-2969E87D30EC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16232190"/>
                <a:gd name="adj2" fmla="val 210231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1B4DB169-7FF5-E74A-97C5-1FB7E79B1EB0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2080744"/>
                <a:gd name="adj2" fmla="val 913622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9CCA30-DD3F-5C4D-9698-8798D8CE6795}"/>
                </a:ext>
              </a:extLst>
            </p:cNvPr>
            <p:cNvSpPr txBox="1"/>
            <p:nvPr/>
          </p:nvSpPr>
          <p:spPr>
            <a:xfrm>
              <a:off x="3625846" y="2829879"/>
              <a:ext cx="1935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Organizations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FE4F71-4724-BC46-81C5-E9F98FBDB877}"/>
                </a:ext>
              </a:extLst>
            </p:cNvPr>
            <p:cNvSpPr txBox="1"/>
            <p:nvPr/>
          </p:nvSpPr>
          <p:spPr>
            <a:xfrm>
              <a:off x="6577567" y="2862524"/>
              <a:ext cx="1621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Technology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E22CEF-69DF-E04F-AD26-7A494561AB6F}"/>
                </a:ext>
              </a:extLst>
            </p:cNvPr>
            <p:cNvSpPr txBox="1"/>
            <p:nvPr/>
          </p:nvSpPr>
          <p:spPr>
            <a:xfrm>
              <a:off x="4996969" y="5309305"/>
              <a:ext cx="1896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Management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E4F645F-4B34-A94C-9CF1-0097999B5998}"/>
                </a:ext>
              </a:extLst>
            </p:cNvPr>
            <p:cNvSpPr/>
            <p:nvPr/>
          </p:nvSpPr>
          <p:spPr>
            <a:xfrm>
              <a:off x="4943568" y="3212578"/>
              <a:ext cx="2003668" cy="16331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3F82C4-0DD5-174A-A9EE-FB30DEE20751}"/>
                </a:ext>
              </a:extLst>
            </p:cNvPr>
            <p:cNvSpPr txBox="1"/>
            <p:nvPr/>
          </p:nvSpPr>
          <p:spPr>
            <a:xfrm>
              <a:off x="5042891" y="365431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Information </a:t>
              </a:r>
              <a:b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60430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1665" y="44450"/>
            <a:ext cx="10378132" cy="1081088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C00000"/>
                </a:solidFill>
              </a:rPr>
              <a:t>Fundamental MIS Concepts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CC56-6FAA-4993-945A-B30ECCD67ADF}" type="slidenum">
              <a:rPr lang="zh-TW" altLang="en-US" smtClean="0"/>
              <a:pPr>
                <a:defRPr/>
              </a:pPr>
              <a:t>81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2330544" y="2765040"/>
            <a:ext cx="1695928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Management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330544" y="4207455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Organization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330544" y="5649869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Technology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157091" y="4207455"/>
            <a:ext cx="1695928" cy="81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Information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System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157091" y="1412776"/>
            <a:ext cx="1695928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Business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Challenges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360512" y="4207455"/>
            <a:ext cx="1695928" cy="811358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bg1"/>
                </a:solidFill>
              </a:rPr>
              <a:t>Business </a:t>
            </a:r>
            <a:br>
              <a:rPr lang="en-US" altLang="zh-TW" sz="2000" b="1" dirty="0">
                <a:solidFill>
                  <a:schemeClr val="bg1"/>
                </a:solidFill>
              </a:rPr>
            </a:br>
            <a:r>
              <a:rPr lang="en-US" altLang="zh-TW" sz="2000" b="1" dirty="0">
                <a:solidFill>
                  <a:schemeClr val="bg1"/>
                </a:solidFill>
              </a:rPr>
              <a:t>Solutions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4025900" y="3170239"/>
            <a:ext cx="1131888" cy="103663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>
            <a:off x="4025900" y="4613275"/>
            <a:ext cx="1131888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flipV="1">
            <a:off x="4025900" y="5018089"/>
            <a:ext cx="1131888" cy="10382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 bwMode="auto">
          <a:xfrm>
            <a:off x="6853239" y="4613275"/>
            <a:ext cx="150653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圖案 29"/>
          <p:cNvCxnSpPr/>
          <p:nvPr/>
        </p:nvCxnSpPr>
        <p:spPr bwMode="auto">
          <a:xfrm rot="16200000" flipV="1">
            <a:off x="6836570" y="1834357"/>
            <a:ext cx="2389187" cy="2355850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圖案 30"/>
          <p:cNvCxnSpPr/>
          <p:nvPr/>
        </p:nvCxnSpPr>
        <p:spPr bwMode="auto">
          <a:xfrm rot="10800000" flipV="1">
            <a:off x="3178176" y="1817689"/>
            <a:ext cx="1979613" cy="947737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2178173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/>
          <a:lstStyle/>
          <a:p>
            <a:r>
              <a:rPr lang="en-US" altLang="zh-TW" sz="12000" dirty="0">
                <a:solidFill>
                  <a:srgbClr val="C00000"/>
                </a:solidFill>
              </a:rPr>
              <a:t>Agile</a:t>
            </a:r>
            <a:br>
              <a:rPr lang="en-US" altLang="zh-TW" sz="12000" dirty="0">
                <a:solidFill>
                  <a:srgbClr val="C00000"/>
                </a:solidFill>
              </a:rPr>
            </a:br>
            <a:r>
              <a:rPr lang="en-US" altLang="zh-TW" sz="12000" dirty="0">
                <a:solidFill>
                  <a:srgbClr val="C00000"/>
                </a:solidFill>
              </a:rPr>
              <a:t>Software </a:t>
            </a:r>
            <a:br>
              <a:rPr lang="en-US" altLang="zh-TW" sz="12000" dirty="0">
                <a:solidFill>
                  <a:srgbClr val="C00000"/>
                </a:solidFill>
              </a:rPr>
            </a:br>
            <a:r>
              <a:rPr lang="en-US" altLang="zh-TW" sz="12000" dirty="0">
                <a:solidFill>
                  <a:srgbClr val="C00000"/>
                </a:solidFill>
              </a:rPr>
              <a:t>Engineering</a:t>
            </a:r>
            <a:endParaRPr lang="zh-TW" altLang="en-US" sz="12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002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9442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Software Engineering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and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83</a:t>
            </a:fld>
            <a:endParaRPr lang="zh-TW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Analyze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b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22560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15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Design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87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Build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I</a:t>
            </a:r>
            <a:r>
              <a:rPr lang="en-US" sz="1700" dirty="0">
                <a:solidFill>
                  <a:srgbClr val="C00000"/>
                </a:solidFill>
              </a:rPr>
              <a:t>mplementation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</a:p>
          <a:p>
            <a:pPr algn="ctr">
              <a:defRPr/>
            </a:pPr>
            <a:r>
              <a:rPr lang="en-US" dirty="0"/>
              <a:t>unit testing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58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Test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Integration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system testing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305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Deliver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Operation </a:t>
            </a:r>
            <a:br>
              <a:rPr lang="en-US" dirty="0"/>
            </a:br>
            <a:r>
              <a:rPr lang="en-US" dirty="0"/>
              <a:t>and maintenance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05324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8503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64754" y="3620091"/>
            <a:ext cx="267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AB093D2-1C24-EB44-94DE-BF8BAB00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5013176"/>
            <a:ext cx="8631029" cy="881478"/>
          </a:xfrm>
          <a:prstGeom prst="roundRect">
            <a:avLst>
              <a:gd name="adj" fmla="val 10737"/>
            </a:avLst>
          </a:prstGeom>
          <a:solidFill>
            <a:srgbClr val="FFD579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5755268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6107-ACB8-8043-AE51-A250C2BE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88640"/>
            <a:ext cx="892956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Development Life Cycle </a:t>
            </a:r>
            <a:r>
              <a:rPr lang="en-US" sz="2400" dirty="0">
                <a:solidFill>
                  <a:schemeClr val="accent1"/>
                </a:solidFill>
              </a:rPr>
              <a:t>(SDLC)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The waterfall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5118-C47B-5F49-B125-5F0A919A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84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A9A958F-91EC-E34B-A881-86AE4075C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90" y="1670020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definition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3D832D-73E8-8F4A-AFFA-068082B5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174" y="2663755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D50CBC-2606-A942-B96C-D6596FAB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522" y="3667005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Implementation and unit testing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33732E-8DB7-494E-8310-2C66B049C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745" y="4590107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Integration and system testing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423AB6A-7872-C249-80C3-4D99C08C9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240" y="5592654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Operation and maintenance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5713B6F8-7E0B-6D42-836B-0511318A58BA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3603929" y="2100362"/>
            <a:ext cx="795615" cy="5633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0D15B15-F223-124D-95EE-3354069FE8EF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>
            <a:off x="5303913" y="3094096"/>
            <a:ext cx="684979" cy="57290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65E72B4D-3F99-3546-B8EC-D07EE18CEEC5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6893260" y="4097346"/>
            <a:ext cx="712854" cy="49276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AB950C16-F3DB-A542-A012-AA15A7275720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>
            <a:off x="8510483" y="5020449"/>
            <a:ext cx="650126" cy="57220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6EE27BCA-556C-614A-BB49-DDEB2B603352}"/>
              </a:ext>
            </a:extLst>
          </p:cNvPr>
          <p:cNvCxnSpPr>
            <a:cxnSpLocks/>
            <a:endCxn id="9" idx="2"/>
          </p:cNvCxnSpPr>
          <p:nvPr/>
        </p:nvCxnSpPr>
        <p:spPr>
          <a:xfrm rot="10800000">
            <a:off x="7606114" y="5450789"/>
            <a:ext cx="650126" cy="57220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11B03968-A895-364D-B1FE-8C285A585806}"/>
              </a:ext>
            </a:extLst>
          </p:cNvPr>
          <p:cNvCxnSpPr>
            <a:cxnSpLocks/>
            <a:endCxn id="8" idx="2"/>
          </p:cNvCxnSpPr>
          <p:nvPr/>
        </p:nvCxnSpPr>
        <p:spPr>
          <a:xfrm rot="10800000">
            <a:off x="5988891" y="4527689"/>
            <a:ext cx="2216792" cy="149530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BF98DC7C-98C4-1F4A-A84E-D469D700A067}"/>
              </a:ext>
            </a:extLst>
          </p:cNvPr>
          <p:cNvCxnSpPr>
            <a:cxnSpLocks/>
            <a:stCxn id="10" idx="1"/>
            <a:endCxn id="7" idx="2"/>
          </p:cNvCxnSpPr>
          <p:nvPr/>
        </p:nvCxnSpPr>
        <p:spPr>
          <a:xfrm rot="10800000">
            <a:off x="4399545" y="3524437"/>
            <a:ext cx="3856697" cy="249855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404DA58-E4DB-2A4F-88D8-E3DF3DBDA9F2}"/>
              </a:ext>
            </a:extLst>
          </p:cNvPr>
          <p:cNvCxnSpPr>
            <a:cxnSpLocks/>
            <a:stCxn id="10" idx="1"/>
            <a:endCxn id="6" idx="2"/>
          </p:cNvCxnSpPr>
          <p:nvPr/>
        </p:nvCxnSpPr>
        <p:spPr>
          <a:xfrm rot="10800000">
            <a:off x="2699561" y="2530704"/>
            <a:ext cx="5556681" cy="34922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7F45DC00-2FBD-EF44-A879-A63DCAA5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20852881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4003-70CE-1C4B-8D04-E377B30A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3" y="142925"/>
            <a:ext cx="838800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Plan-based and Agile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3BCCC-8979-DB48-A55A-2607F6E9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85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B8732F-9CC3-254D-96BF-A595CE37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856" y="2264252"/>
            <a:ext cx="1584176" cy="720080"/>
          </a:xfrm>
          <a:prstGeom prst="roundRect">
            <a:avLst>
              <a:gd name="adj" fmla="val 9274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specification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E97ABE-E234-B24E-93C3-8D726726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2193952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B9B2A56-7BC7-FF49-B2FE-9D6243E7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527" y="2193952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Design and implementation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58FAFFD-4F61-334F-8F04-013342838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08" y="494116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EFF814C-1A7D-024A-A7D3-91789FEB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545" y="494116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Design and implementation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FA192-6CB8-2F44-BE9B-253D39C048D8}"/>
              </a:ext>
            </a:extLst>
          </p:cNvPr>
          <p:cNvSpPr/>
          <p:nvPr/>
        </p:nvSpPr>
        <p:spPr>
          <a:xfrm>
            <a:off x="5015880" y="4437112"/>
            <a:ext cx="2160240" cy="1475121"/>
          </a:xfrm>
          <a:prstGeom prst="arc">
            <a:avLst>
              <a:gd name="adj1" fmla="val 11598803"/>
              <a:gd name="adj2" fmla="val 20782976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D6BB434-3CBA-6C40-B79B-C000F4590C26}"/>
              </a:ext>
            </a:extLst>
          </p:cNvPr>
          <p:cNvSpPr/>
          <p:nvPr/>
        </p:nvSpPr>
        <p:spPr>
          <a:xfrm>
            <a:off x="3863752" y="4589512"/>
            <a:ext cx="4464496" cy="1719809"/>
          </a:xfrm>
          <a:prstGeom prst="arc">
            <a:avLst>
              <a:gd name="adj1" fmla="val 629487"/>
              <a:gd name="adj2" fmla="val 10150990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F967C7C-A30E-B345-8978-9D4245F900E7}"/>
              </a:ext>
            </a:extLst>
          </p:cNvPr>
          <p:cNvSpPr/>
          <p:nvPr/>
        </p:nvSpPr>
        <p:spPr>
          <a:xfrm>
            <a:off x="3431402" y="1790650"/>
            <a:ext cx="5068073" cy="1822063"/>
          </a:xfrm>
          <a:prstGeom prst="arc">
            <a:avLst>
              <a:gd name="adj1" fmla="val 673640"/>
              <a:gd name="adj2" fmla="val 10250129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B49CD8C-3F9C-1946-AF3E-F92B3E18671F}"/>
              </a:ext>
            </a:extLst>
          </p:cNvPr>
          <p:cNvSpPr/>
          <p:nvPr/>
        </p:nvSpPr>
        <p:spPr>
          <a:xfrm>
            <a:off x="7998898" y="1855539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66C27CD-6966-5C45-B29F-BE36DBE47AC1}"/>
              </a:ext>
            </a:extLst>
          </p:cNvPr>
          <p:cNvSpPr/>
          <p:nvPr/>
        </p:nvSpPr>
        <p:spPr>
          <a:xfrm>
            <a:off x="3143673" y="1805943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AB656A-C08C-A84F-8C0A-29798DAA603E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4376346" y="2624293"/>
            <a:ext cx="77451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25CEA0-5DCF-A84D-A12E-95366EA835A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735033" y="2624293"/>
            <a:ext cx="67749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45B936D-40E5-CE40-8BDE-8D2D13B64AC4}"/>
              </a:ext>
            </a:extLst>
          </p:cNvPr>
          <p:cNvSpPr txBox="1"/>
          <p:nvPr/>
        </p:nvSpPr>
        <p:spPr>
          <a:xfrm>
            <a:off x="2251203" y="4514602"/>
            <a:ext cx="258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 development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BBF84-FFF3-0547-B3F1-8EDCBD57A11B}"/>
              </a:ext>
            </a:extLst>
          </p:cNvPr>
          <p:cNvSpPr txBox="1"/>
          <p:nvPr/>
        </p:nvSpPr>
        <p:spPr>
          <a:xfrm>
            <a:off x="1795706" y="1340769"/>
            <a:ext cx="336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Plan-based development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E1A086-DAAE-DE49-8E09-72CC4F20BF04}"/>
              </a:ext>
            </a:extLst>
          </p:cNvPr>
          <p:cNvSpPr txBox="1"/>
          <p:nvPr/>
        </p:nvSpPr>
        <p:spPr>
          <a:xfrm>
            <a:off x="4037341" y="3645025"/>
            <a:ext cx="4041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Requirements change requests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BFB92F3-2C50-9E45-99FF-A1DA687B9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1" y="1360836"/>
            <a:ext cx="8568951" cy="2721207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B40B72B-A736-8D41-BAD3-17CFFC2D8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706" y="4240254"/>
            <a:ext cx="8568951" cy="2279610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8C12879-4ED1-3F43-990A-E19146D6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33048535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85" b="24379"/>
          <a:stretch/>
        </p:blipFill>
        <p:spPr>
          <a:xfrm>
            <a:off x="138641" y="0"/>
            <a:ext cx="1619250" cy="7535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ftr" idx="11"/>
          </p:nvPr>
        </p:nvSpPr>
        <p:spPr>
          <a:xfrm>
            <a:off x="3921329" y="6491477"/>
            <a:ext cx="4244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NTCIR-16 Conference, June 14-17, 2022, Tokyo, Japan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1523783"/>
            <a:ext cx="12192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IMNTPU</a:t>
            </a:r>
            <a:r>
              <a:rPr lang="en-US" sz="4000" b="1" i="0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at the 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NTCIR-16 FinNum-3 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Task: </a:t>
            </a:r>
            <a:b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 Augmentation for Financial </a:t>
            </a:r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Numclaim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Classification</a:t>
            </a:r>
            <a:endParaRPr sz="4000" b="1" i="0" u="none" strike="noStrike" cap="none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7377" y="3177668"/>
            <a:ext cx="1169491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Management, National Taipei University, New Taipei City, Taiwan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Zeals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Co., Ltd. Tokyo, Japan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sldNum" idx="12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86</a:t>
            </a:fld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5483" y="4211020"/>
            <a:ext cx="1175876" cy="164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6520" y="4211020"/>
            <a:ext cx="1175875" cy="164490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1824719" y="5878445"/>
            <a:ext cx="184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Yung-Wei Teng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681062" y="5878445"/>
            <a:ext cx="144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Pei-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Tz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Chiu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5049752" y="5878408"/>
            <a:ext cx="184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Ting-Yun Hsiao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8228" y="4211020"/>
            <a:ext cx="1273600" cy="1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4594" y="4252059"/>
            <a:ext cx="1253918" cy="158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10503" y="4256970"/>
            <a:ext cx="1318940" cy="16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6268" y="52820"/>
            <a:ext cx="914770" cy="8572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1;p1"/>
          <p:cNvSpPr txBox="1"/>
          <p:nvPr/>
        </p:nvSpPr>
        <p:spPr>
          <a:xfrm>
            <a:off x="4855338" y="6184961"/>
            <a:ext cx="26062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myday@gm.ntpu.edu.tw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22" descr="Zeals Co., Ltd. | Portfolio | JAFCO Group Co., Ltd.">
            <a:extLst>
              <a:ext uri="{FF2B5EF4-FFF2-40B4-BE49-F238E27FC236}">
                <a16:creationId xmlns:a16="http://schemas.microsoft.com/office/drawing/2014/main" id="{DDE90FBB-5D26-037B-8B92-EDF0AFCB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0931" y="1006414"/>
            <a:ext cx="960107" cy="4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6B84226A-52E1-0E7C-7108-53B13758B46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9875" y="155896"/>
            <a:ext cx="618500" cy="824637"/>
          </a:xfrm>
          <a:prstGeom prst="rect">
            <a:avLst/>
          </a:prstGeom>
        </p:spPr>
      </p:pic>
      <p:sp>
        <p:nvSpPr>
          <p:cNvPr id="2" name="矩形 40">
            <a:extLst>
              <a:ext uri="{FF2B5EF4-FFF2-40B4-BE49-F238E27FC236}">
                <a16:creationId xmlns:a16="http://schemas.microsoft.com/office/drawing/2014/main" id="{665AD0F0-A5FC-46F0-FA84-46FDA9DD5FD2}"/>
              </a:ext>
            </a:extLst>
          </p:cNvPr>
          <p:cNvSpPr/>
          <p:nvPr/>
        </p:nvSpPr>
        <p:spPr>
          <a:xfrm>
            <a:off x="5087889" y="-27384"/>
            <a:ext cx="1742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b="1" dirty="0">
                <a:solidFill>
                  <a:srgbClr val="C00000"/>
                </a:solidFill>
              </a:rPr>
              <a:t>2022</a:t>
            </a:r>
            <a:endParaRPr lang="zh-TW" alt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Google Shape;99;p1">
            <a:extLst>
              <a:ext uri="{FF2B5EF4-FFF2-40B4-BE49-F238E27FC236}">
                <a16:creationId xmlns:a16="http://schemas.microsoft.com/office/drawing/2014/main" id="{AD489A7E-6FF9-3A22-9B73-2874EF44BFDB}"/>
              </a:ext>
            </a:extLst>
          </p:cNvPr>
          <p:cNvSpPr txBox="1"/>
          <p:nvPr/>
        </p:nvSpPr>
        <p:spPr>
          <a:xfrm>
            <a:off x="6836275" y="5878445"/>
            <a:ext cx="2203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Mike Tian-Jian Jiang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1;p1">
            <a:extLst>
              <a:ext uri="{FF2B5EF4-FFF2-40B4-BE49-F238E27FC236}">
                <a16:creationId xmlns:a16="http://schemas.microsoft.com/office/drawing/2014/main" id="{23C56545-1D52-7AD4-5757-5CA091638727}"/>
              </a:ext>
            </a:extLst>
          </p:cNvPr>
          <p:cNvSpPr txBox="1"/>
          <p:nvPr/>
        </p:nvSpPr>
        <p:spPr>
          <a:xfrm>
            <a:off x="8939447" y="5878445"/>
            <a:ext cx="16597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Min-Yuh Day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</a:t>
            </a:r>
            <a:r>
              <a:rPr lang="zh-TW" alt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544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85" b="24379"/>
          <a:stretch/>
        </p:blipFill>
        <p:spPr>
          <a:xfrm>
            <a:off x="138641" y="0"/>
            <a:ext cx="1619250" cy="7535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ftr" idx="11"/>
          </p:nvPr>
        </p:nvSpPr>
        <p:spPr>
          <a:xfrm>
            <a:off x="3921329" y="6491477"/>
            <a:ext cx="4244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NTCIR-16 Conference, June 14-17, 2022, Tokyo, Japan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1066581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IMNTPU</a:t>
            </a:r>
            <a:r>
              <a:rPr lang="en-US" sz="4000" b="1" i="0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Dialogue System Evaluation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at the </a:t>
            </a:r>
            <a:r>
              <a:rPr lang="en-US" sz="4000" b="1" i="0" u="none" strike="noStrike" cap="none" dirty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NTCIR-16</a:t>
            </a:r>
            <a:r>
              <a:rPr lang="en-US" sz="4000" b="1" i="0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DialEval-2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Dialogue Quality and Nugget Detection</a:t>
            </a:r>
            <a:endParaRPr sz="4000" b="1" i="0" u="none" strike="noStrike" cap="none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7377" y="3177668"/>
            <a:ext cx="1169491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baseline="300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Management, National Taipei University, New Taipei City, Taiwan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baseline="300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 </a:t>
            </a:r>
            <a:r>
              <a:rPr lang="en-US" sz="2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Zeals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Co., Ltd. Tokyo, Japan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sldNum" idx="12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7330" y="4211020"/>
            <a:ext cx="1175876" cy="164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8367" y="4211020"/>
            <a:ext cx="1175875" cy="164490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3506566" y="5878445"/>
            <a:ext cx="184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Yung-Wei Teng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5362909" y="5878445"/>
            <a:ext cx="144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Pei-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Tz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Chiu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751368" y="5878408"/>
            <a:ext cx="184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Ting-Yun Hsiao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8228" y="4211020"/>
            <a:ext cx="1273600" cy="1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4594" y="4252059"/>
            <a:ext cx="1253918" cy="158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12119" y="4256970"/>
            <a:ext cx="1318940" cy="16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6268" y="52820"/>
            <a:ext cx="914770" cy="8572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1;p1"/>
          <p:cNvSpPr txBox="1"/>
          <p:nvPr/>
        </p:nvSpPr>
        <p:spPr>
          <a:xfrm>
            <a:off x="4855338" y="6184961"/>
            <a:ext cx="26062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myday@gm.ntpu.edu.tw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22" descr="Zeals Co., Ltd. | Portfolio | JAFCO Group Co., Ltd.">
            <a:extLst>
              <a:ext uri="{FF2B5EF4-FFF2-40B4-BE49-F238E27FC236}">
                <a16:creationId xmlns:a16="http://schemas.microsoft.com/office/drawing/2014/main" id="{DDE90FBB-5D26-037B-8B92-EDF0AFCB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0931" y="1006414"/>
            <a:ext cx="960107" cy="4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6B84226A-52E1-0E7C-7108-53B13758B46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9875" y="155896"/>
            <a:ext cx="618500" cy="824637"/>
          </a:xfrm>
          <a:prstGeom prst="rect">
            <a:avLst/>
          </a:prstGeom>
        </p:spPr>
      </p:pic>
      <p:sp>
        <p:nvSpPr>
          <p:cNvPr id="2" name="矩形 40">
            <a:extLst>
              <a:ext uri="{FF2B5EF4-FFF2-40B4-BE49-F238E27FC236}">
                <a16:creationId xmlns:a16="http://schemas.microsoft.com/office/drawing/2014/main" id="{665AD0F0-A5FC-46F0-FA84-46FDA9DD5FD2}"/>
              </a:ext>
            </a:extLst>
          </p:cNvPr>
          <p:cNvSpPr/>
          <p:nvPr/>
        </p:nvSpPr>
        <p:spPr>
          <a:xfrm>
            <a:off x="5087889" y="-27384"/>
            <a:ext cx="1742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b="1" dirty="0">
                <a:solidFill>
                  <a:srgbClr val="C00000"/>
                </a:solidFill>
              </a:rPr>
              <a:t>2022</a:t>
            </a:r>
            <a:endParaRPr lang="zh-TW" alt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Google Shape;99;p1">
            <a:extLst>
              <a:ext uri="{FF2B5EF4-FFF2-40B4-BE49-F238E27FC236}">
                <a16:creationId xmlns:a16="http://schemas.microsoft.com/office/drawing/2014/main" id="{AD489A7E-6FF9-3A22-9B73-2874EF44BFDB}"/>
              </a:ext>
            </a:extLst>
          </p:cNvPr>
          <p:cNvSpPr txBox="1"/>
          <p:nvPr/>
        </p:nvSpPr>
        <p:spPr>
          <a:xfrm>
            <a:off x="6836275" y="5878445"/>
            <a:ext cx="2203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Mike Tian-Jian Jiang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1;p1">
            <a:extLst>
              <a:ext uri="{FF2B5EF4-FFF2-40B4-BE49-F238E27FC236}">
                <a16:creationId xmlns:a16="http://schemas.microsoft.com/office/drawing/2014/main" id="{23C56545-1D52-7AD4-5757-5CA091638727}"/>
              </a:ext>
            </a:extLst>
          </p:cNvPr>
          <p:cNvSpPr txBox="1"/>
          <p:nvPr/>
        </p:nvSpPr>
        <p:spPr>
          <a:xfrm>
            <a:off x="8939447" y="5878445"/>
            <a:ext cx="16597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Min-Yuh Day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</a:t>
            </a:r>
            <a:r>
              <a:rPr lang="zh-TW" altLang="en-US" sz="1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72432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2CCFE-3CBB-C3C2-6F5F-68165C0E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224DE-AEC0-3E2D-16D5-899E7E6237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789" y="0"/>
            <a:ext cx="4747846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2EE7FD7-0C37-5E79-3E1F-9F81015B6FD1}"/>
              </a:ext>
            </a:extLst>
          </p:cNvPr>
          <p:cNvSpPr txBox="1">
            <a:spLocks/>
          </p:cNvSpPr>
          <p:nvPr/>
        </p:nvSpPr>
        <p:spPr>
          <a:xfrm>
            <a:off x="239103" y="2704719"/>
            <a:ext cx="5311775" cy="3516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sz="5400" dirty="0">
                <a:solidFill>
                  <a:srgbClr val="C00000"/>
                </a:solidFill>
              </a:rPr>
              <a:t>NTCIR-16 </a:t>
            </a:r>
            <a:br>
              <a:rPr lang="en-US" sz="5400" dirty="0">
                <a:solidFill>
                  <a:srgbClr val="C00000"/>
                </a:solidFill>
              </a:rPr>
            </a:br>
            <a:r>
              <a:rPr lang="en-US" sz="5400" dirty="0">
                <a:solidFill>
                  <a:srgbClr val="C00000"/>
                </a:solidFill>
              </a:rPr>
              <a:t>Best Poster Presentation Award</a:t>
            </a:r>
          </a:p>
        </p:txBody>
      </p:sp>
      <p:sp>
        <p:nvSpPr>
          <p:cNvPr id="7" name="矩形 40">
            <a:extLst>
              <a:ext uri="{FF2B5EF4-FFF2-40B4-BE49-F238E27FC236}">
                <a16:creationId xmlns:a16="http://schemas.microsoft.com/office/drawing/2014/main" id="{4B8CDC10-0EF8-B5A0-7A68-59DAC7CEDC0E}"/>
              </a:ext>
            </a:extLst>
          </p:cNvPr>
          <p:cNvSpPr/>
          <p:nvPr/>
        </p:nvSpPr>
        <p:spPr>
          <a:xfrm>
            <a:off x="2158507" y="1674359"/>
            <a:ext cx="1742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b="1" dirty="0">
                <a:solidFill>
                  <a:srgbClr val="C00000"/>
                </a:solidFill>
              </a:rPr>
              <a:t>2022</a:t>
            </a:r>
            <a:endParaRPr lang="zh-TW" altLang="en-US" sz="6000" b="1" dirty="0">
              <a:solidFill>
                <a:srgbClr val="C00000"/>
              </a:solidFill>
            </a:endParaRPr>
          </a:p>
        </p:txBody>
      </p:sp>
      <p:pic>
        <p:nvPicPr>
          <p:cNvPr id="8" name="Google Shape;89;p1">
            <a:extLst>
              <a:ext uri="{FF2B5EF4-FFF2-40B4-BE49-F238E27FC236}">
                <a16:creationId xmlns:a16="http://schemas.microsoft.com/office/drawing/2014/main" id="{D86A4149-6FEC-470D-69C0-FF2869C07F26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85" b="24379"/>
          <a:stretch/>
        </p:blipFill>
        <p:spPr>
          <a:xfrm>
            <a:off x="2073507" y="427177"/>
            <a:ext cx="1912784" cy="1217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855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EFDA-2D8A-578B-AA02-47201974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BE55F-91A0-E86A-3B7E-E485D7A2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89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07D834-D958-6062-2118-B15E1F58E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4400" dirty="0"/>
              <a:t>Introduction</a:t>
            </a:r>
          </a:p>
          <a:p>
            <a:pPr marL="320040" indent="-320040"/>
            <a:r>
              <a:rPr lang="en-US" sz="4400" dirty="0"/>
              <a:t>English-Medium Instruction (EMI)</a:t>
            </a:r>
          </a:p>
          <a:p>
            <a:pPr marL="320040" indent="-320040"/>
            <a:r>
              <a:rPr lang="en-US" sz="4400" dirty="0"/>
              <a:t>Innovative Strategies for EMI Implementation</a:t>
            </a:r>
          </a:p>
          <a:p>
            <a:pPr marL="320040" indent="-320040"/>
            <a:r>
              <a:rPr lang="en-US" sz="4400" dirty="0"/>
              <a:t>Challenges in EMI</a:t>
            </a:r>
          </a:p>
          <a:p>
            <a:pPr marL="320040" indent="-320040"/>
            <a:r>
              <a:rPr lang="en-US" sz="4400" dirty="0"/>
              <a:t>Q&amp;A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9C86FF-E871-3447-780E-AE317F842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43EFF7-C6F7-5F44-D517-3FDE35E79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8CAB7-F072-7319-658E-B99164D23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460" y="137553"/>
            <a:ext cx="1446303" cy="491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441E96-DFCA-3AC3-BBA9-4388E4DDF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" y="110836"/>
            <a:ext cx="2008615" cy="5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0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2D40-334F-4A34-F07E-BCAE2C67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95946"/>
            <a:ext cx="11222181" cy="571887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C00000"/>
                </a:solidFill>
              </a:rPr>
              <a:t>Innovative Strategies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for EMI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2403-814E-C360-50A4-DFD09519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4030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FBC6-97AA-2E4C-A292-A9E9C607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4041"/>
          </a:xfrm>
        </p:spPr>
        <p:txBody>
          <a:bodyPr>
            <a:normAutofit/>
          </a:bodyPr>
          <a:lstStyle/>
          <a:p>
            <a:r>
              <a:rPr lang="en-US" altLang="zh-TW" dirty="0"/>
              <a:t>Acknowledgments: </a:t>
            </a:r>
            <a:r>
              <a:rPr lang="en-US" dirty="0"/>
              <a:t>Research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AFB-FDB8-BE4F-AC2D-BE37A94E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A9943B-85BA-2E0E-AD5E-E16E306FB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23" y="1006914"/>
            <a:ext cx="11470712" cy="5555330"/>
          </a:xfrm>
        </p:spPr>
        <p:txBody>
          <a:bodyPr>
            <a:no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17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Applying AI technology to construct knowledge graphs of cryptocurrency anti-money laundering: a few-shot learning model</a:t>
            </a:r>
          </a:p>
          <a:p>
            <a:pPr lvl="1">
              <a:spcAft>
                <a:spcPts val="0"/>
              </a:spcAft>
            </a:pPr>
            <a:r>
              <a:rPr lang="en-US" altLang="zh-TW" sz="17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MOST, 110-2410-H-305-013-MY2, 2021/08/01~2023/07/31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1700" dirty="0">
                <a:solidFill>
                  <a:schemeClr val="accent1"/>
                </a:solidFill>
              </a:rPr>
              <a:t>Fintech Green Finance for Carbon Market Index, Corporate Finance, and Environmental Policies. </a:t>
            </a:r>
            <a:r>
              <a:rPr lang="en-US" altLang="zh-TW" sz="1700" b="0" dirty="0">
                <a:solidFill>
                  <a:schemeClr val="accent1"/>
                </a:solidFill>
              </a:rPr>
              <a:t>Carbon Emission Sentiment Index with AI Text Analytics</a:t>
            </a:r>
          </a:p>
          <a:p>
            <a:pPr lvl="1">
              <a:spcAft>
                <a:spcPts val="0"/>
              </a:spcAft>
            </a:pPr>
            <a:r>
              <a:rPr lang="en-US" altLang="zh-TW" sz="1700" b="0" dirty="0"/>
              <a:t>NTPU, 112-NTPU_ORDA-F-003</a:t>
            </a:r>
            <a:r>
              <a:rPr lang="zh-TW" altLang="en-US" sz="1700" b="0" dirty="0"/>
              <a:t>，</a:t>
            </a:r>
            <a:r>
              <a:rPr lang="en-US" altLang="zh-TW" sz="1700" b="0" dirty="0"/>
              <a:t>2023/01/01~2024/12/31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1700" dirty="0"/>
              <a:t>Digital Support, Unimpeded Communication: The Development, Support and Promotion of AI-assisted Communication Assistive Devices for Speech Impairment. </a:t>
            </a:r>
            <a:r>
              <a:rPr lang="en-US" altLang="zh-TW" sz="1700" b="0" dirty="0">
                <a:solidFill>
                  <a:schemeClr val="accent1"/>
                </a:solidFill>
              </a:rPr>
              <a:t>Multimodal Cross-lingual Task-Oriented Dialogue System for Inclusive Communication Support</a:t>
            </a:r>
            <a:endParaRPr lang="en-US" altLang="zh-TW" sz="1700" dirty="0"/>
          </a:p>
          <a:p>
            <a:pPr lvl="1">
              <a:spcAft>
                <a:spcPts val="0"/>
              </a:spcAft>
            </a:pPr>
            <a:r>
              <a:rPr lang="en-US" altLang="zh-TW" sz="1700" b="0" dirty="0"/>
              <a:t>NSTC 112-2425-H-305-002-, 2023/05/01-2026/04/30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1700" dirty="0"/>
              <a:t>Establishment and Implement of Smart Assistive Technology for Dementia Care and Its Socio-Economic Impacts. </a:t>
            </a:r>
            <a:r>
              <a:rPr lang="en-US" altLang="zh-TW" sz="1700" b="0" dirty="0">
                <a:solidFill>
                  <a:schemeClr val="accent1"/>
                </a:solidFill>
              </a:rPr>
              <a:t>Intelligent, individualized and precise care with smart AT and system integration</a:t>
            </a:r>
          </a:p>
          <a:p>
            <a:pPr lvl="1">
              <a:spcAft>
                <a:spcPts val="0"/>
              </a:spcAft>
            </a:pPr>
            <a:r>
              <a:rPr lang="en-US" altLang="zh-TW" sz="1700" b="0" dirty="0"/>
              <a:t>NSTC, NSTC, 112-2627-M-038-001-, 2023/08/01~2024/07/31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1700" dirty="0">
                <a:solidFill>
                  <a:schemeClr val="accent1"/>
                </a:solidFill>
              </a:rPr>
              <a:t>Use deep learning to identify commercially dental implant systems - observational study</a:t>
            </a:r>
          </a:p>
          <a:p>
            <a:pPr lvl="1">
              <a:spcAft>
                <a:spcPts val="0"/>
              </a:spcAft>
            </a:pPr>
            <a:r>
              <a:rPr lang="en-US" altLang="zh-TW" sz="1700" b="0" dirty="0"/>
              <a:t>USTP-NTPU-TMU, USTP-NTPU-TMU-112-01,</a:t>
            </a:r>
            <a:r>
              <a:rPr lang="zh-TW" altLang="en-US" sz="1700" b="0" dirty="0"/>
              <a:t> </a:t>
            </a:r>
            <a:r>
              <a:rPr lang="en-US" altLang="zh-TW" sz="1700" b="0" dirty="0"/>
              <a:t> 2023/01/01~2023/12/31</a:t>
            </a:r>
            <a:endParaRPr lang="en-US" altLang="zh-TW" sz="1700" dirty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1700" dirty="0">
                <a:solidFill>
                  <a:schemeClr val="accent1"/>
                </a:solidFill>
              </a:rPr>
              <a:t>Metaverse AI Multimodal Cross-Language Task-Oriented Dialogue System</a:t>
            </a:r>
          </a:p>
          <a:p>
            <a:pPr lvl="1">
              <a:spcAft>
                <a:spcPts val="0"/>
              </a:spcAft>
            </a:pPr>
            <a:r>
              <a:rPr lang="en-US" altLang="zh-TW" sz="1700" b="0" dirty="0"/>
              <a:t>ATEC Group x NTPU, NTPU-112A413E01, 2023/05/01~2026/04/30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1700" dirty="0">
                <a:solidFill>
                  <a:schemeClr val="accent1"/>
                </a:solidFill>
              </a:rPr>
              <a:t>Metaverse Avatar Automatic Metadata Generation Module</a:t>
            </a:r>
          </a:p>
          <a:p>
            <a:pPr lvl="1">
              <a:spcAft>
                <a:spcPts val="0"/>
              </a:spcAft>
            </a:pPr>
            <a:r>
              <a:rPr lang="en-US" altLang="zh-TW" sz="1700" b="0" dirty="0" err="1"/>
              <a:t>FormosaVerse</a:t>
            </a:r>
            <a:r>
              <a:rPr lang="en-US" altLang="zh-TW" sz="1700" b="0" dirty="0"/>
              <a:t> x NTPU, NTPU-111A413E01,</a:t>
            </a:r>
            <a:r>
              <a:rPr lang="zh-TW" altLang="en-US" sz="1700" b="0" dirty="0"/>
              <a:t> </a:t>
            </a:r>
            <a:r>
              <a:rPr lang="en-US" altLang="zh-TW" sz="1700" b="0" dirty="0"/>
              <a:t>2022/12/01~2023/11/30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1700" dirty="0">
                <a:solidFill>
                  <a:schemeClr val="accent1"/>
                </a:solidFill>
              </a:rPr>
              <a:t>Pilot Study on Universal Data Processing for Code Generation Engine</a:t>
            </a:r>
          </a:p>
          <a:p>
            <a:pPr lvl="1">
              <a:spcAft>
                <a:spcPts val="0"/>
              </a:spcAft>
            </a:pPr>
            <a:r>
              <a:rPr lang="en-US" altLang="zh-TW" sz="1700" b="0" dirty="0"/>
              <a:t>III x NTPU, NTPU-112A513E01, 2023/08/01~2023/12/22</a:t>
            </a:r>
          </a:p>
          <a:p>
            <a:pPr marL="0" indent="0">
              <a:buNone/>
            </a:pPr>
            <a:endParaRPr lang="en-US" sz="2000" b="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D790A-0DA1-EED8-3AA8-E286CB50E0DA}"/>
              </a:ext>
            </a:extLst>
          </p:cNvPr>
          <p:cNvSpPr/>
          <p:nvPr/>
        </p:nvSpPr>
        <p:spPr>
          <a:xfrm>
            <a:off x="3569460" y="6496658"/>
            <a:ext cx="4752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hlinkClick r:id="rId2"/>
              </a:rPr>
              <a:t>https://web.ntpu.edu.tw/~myday/cindex.htm#projects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90409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50" y="1152597"/>
            <a:ext cx="11819066" cy="23746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Innovative Strategies for Successful English-Medium Instruction (EMI) Implementation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91</a:t>
            </a:fld>
            <a:endParaRPr lang="en-US" dirty="0"/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1551214" y="3409146"/>
            <a:ext cx="9764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2023/11/23 (Thu) 12:10 - 14:00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Host: Prof. Cheng-Zen Yang, Department of Computer Science and Engineering, Yuan Ze University (YZU), Taiwan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Place: R1102, Yuan Ze University (YZU), Taiwan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2023-11-23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5460" y="137553"/>
            <a:ext cx="1446303" cy="491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9912A3-637D-ED24-2C65-CDAC0557DA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" y="110836"/>
            <a:ext cx="2008615" cy="58249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05C618E-5D8E-67B0-A11B-4B698ABC3779}"/>
              </a:ext>
            </a:extLst>
          </p:cNvPr>
          <p:cNvSpPr txBox="1">
            <a:spLocks/>
          </p:cNvSpPr>
          <p:nvPr/>
        </p:nvSpPr>
        <p:spPr>
          <a:xfrm>
            <a:off x="2491933" y="4235918"/>
            <a:ext cx="7232678" cy="2402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  <a:hlinkClick r:id="rId12"/>
              </a:rPr>
              <a:t>戴敏育</a:t>
            </a:r>
            <a:r>
              <a:rPr lang="en-US" altLang="zh-TW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  <a:hlinkClick r:id="rId12"/>
              </a:rPr>
              <a:t>  </a:t>
            </a:r>
            <a:r>
              <a:rPr lang="zh-TW" altLang="en-US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  <a:hlinkClick r:id="rId12"/>
              </a:rPr>
              <a:t>副教授</a:t>
            </a:r>
            <a:endParaRPr lang="en-US" altLang="zh-TW" sz="14400" dirty="0">
              <a:solidFill>
                <a:srgbClr val="898989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  <a:hlinkClick r:id="rId1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1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1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1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圓角矩形 30">
            <a:extLst>
              <a:ext uri="{FF2B5EF4-FFF2-40B4-BE49-F238E27FC236}">
                <a16:creationId xmlns:a16="http://schemas.microsoft.com/office/drawing/2014/main" id="{E4D54B04-4AD9-2DD3-2D7C-8C0AB1C4B9EC}"/>
              </a:ext>
            </a:extLst>
          </p:cNvPr>
          <p:cNvSpPr/>
          <p:nvPr/>
        </p:nvSpPr>
        <p:spPr>
          <a:xfrm>
            <a:off x="4211802" y="44686"/>
            <a:ext cx="3767289" cy="884065"/>
          </a:xfrm>
          <a:prstGeom prst="roundRect">
            <a:avLst>
              <a:gd name="adj" fmla="val 9334"/>
            </a:avLst>
          </a:prstGeom>
          <a:solidFill>
            <a:srgbClr val="FFC000"/>
          </a:solidFill>
          <a:ln w="190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&amp; A</a:t>
            </a:r>
            <a:endParaRPr kumimoji="1" lang="zh-TW" altLang="en-US" sz="6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34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15184</TotalTime>
  <Words>5556</Words>
  <Application>Microsoft Macintosh PowerPoint</Application>
  <PresentationFormat>Widescreen</PresentationFormat>
  <Paragraphs>838</Paragraphs>
  <Slides>91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8" baseType="lpstr">
      <vt:lpstr>Heiti TC Medium</vt:lpstr>
      <vt:lpstr>Heiti TC Medium</vt:lpstr>
      <vt:lpstr>Arial</vt:lpstr>
      <vt:lpstr>Arimo</vt:lpstr>
      <vt:lpstr>Calibri</vt:lpstr>
      <vt:lpstr>Helvetica Neue LT Std 65 Medium</vt:lpstr>
      <vt:lpstr>Office Theme</vt:lpstr>
      <vt:lpstr>Innovative Strategies for Successful English-Medium Instruction (EMI) Implementation</vt:lpstr>
      <vt:lpstr>戴敏育 博士 Min-Yuh Day, Ph.D.</vt:lpstr>
      <vt:lpstr>Outline</vt:lpstr>
      <vt:lpstr>English-Medium Instruction  (EMI)</vt:lpstr>
      <vt:lpstr>English-Medium Instruction  (EMI) Teaching Experiences</vt:lpstr>
      <vt:lpstr>Teaching Experiences (EMI)</vt:lpstr>
      <vt:lpstr>Teaching Experiences (EMI)</vt:lpstr>
      <vt:lpstr>EMI Courses in AI for Business Applications</vt:lpstr>
      <vt:lpstr>Innovative Strategies  for EMI Implementation</vt:lpstr>
      <vt:lpstr>Innovative Strategies for EMI Implementation</vt:lpstr>
      <vt:lpstr>Innovative Strategies for EMI Implementation</vt:lpstr>
      <vt:lpstr>Innovative Strategies for EMI Implementation</vt:lpstr>
      <vt:lpstr>Innovative Strategies for EMI Implementation</vt:lpstr>
      <vt:lpstr>Innovative Strategies for EMI Implementation</vt:lpstr>
      <vt:lpstr>Challenges in  English-Medium Instruction  (EMI)</vt:lpstr>
      <vt:lpstr>EMI Teacher Community II AACSB, NTPU  2022-2023</vt:lpstr>
      <vt:lpstr>EMI Teacher Community Activities</vt:lpstr>
      <vt:lpstr>Teaching Experiences Sharing of  EMI Courses in AI for Business Applications</vt:lpstr>
      <vt:lpstr>Agile Principles Patterns and Practices  in FinTech and Digital Transformation</vt:lpstr>
      <vt:lpstr>Professional Business Presentations  in English</vt:lpstr>
      <vt:lpstr>Web 3: From DeFi to WoFi</vt:lpstr>
      <vt:lpstr>Experiences Sharing of  NTPU EMI Teaching Community II</vt:lpstr>
      <vt:lpstr>FinTech for Social Good</vt:lpstr>
      <vt:lpstr>Matching Texts with Data for  Evidence-based Information Retrieval</vt:lpstr>
      <vt:lpstr>The Truth of Crypto &amp; NFT Economy (虛擬貨幣與NFT經濟老實說)</vt:lpstr>
      <vt:lpstr>Index Design – Methodology,  Data Analysis and the Application of  Quantitative Investing</vt:lpstr>
      <vt:lpstr>Agile Principles Patterns and Practices  using AI and ChatGPT</vt:lpstr>
      <vt:lpstr>國際碳中和產業趨勢與數位轉型永續發展  (International Carbon Neutral Industry Trends and  Digital Transformation for Sustainable Development)</vt:lpstr>
      <vt:lpstr>綠色金融科技－金融數位轉型的趨勢與商機 (Green Financial Technology: Trends and Business Opportunities of Financial Digital Transformation)</vt:lpstr>
      <vt:lpstr>EMI Courses in AI  for Business Applications</vt:lpstr>
      <vt:lpstr>Introduction to  Artificial Intelligence for Text Analytics</vt:lpstr>
      <vt:lpstr>Course Syllabus National Taipei University Academic Year 112, 1st Semester (Fall 2023)</vt:lpstr>
      <vt:lpstr>Course Objectives</vt:lpstr>
      <vt:lpstr>Course Outline</vt:lpstr>
      <vt:lpstr>Core Competence</vt:lpstr>
      <vt:lpstr>Four Fundamental Qualities</vt:lpstr>
      <vt:lpstr>College Learning Goals</vt:lpstr>
      <vt:lpstr>Department Learning Goals</vt:lpstr>
      <vt:lpstr>Syllabus</vt:lpstr>
      <vt:lpstr>Syllabus</vt:lpstr>
      <vt:lpstr>Syllabus</vt:lpstr>
      <vt:lpstr>Teaching Methods and Activities</vt:lpstr>
      <vt:lpstr>Evaluation Methods</vt:lpstr>
      <vt:lpstr>Introduction to Artificial Intelligence in Finance and Quantitative Analysis</vt:lpstr>
      <vt:lpstr>Course Syllabus National Taipei University Academic Year 112, 1st Semester (Fall 2023)</vt:lpstr>
      <vt:lpstr>Course Objectives</vt:lpstr>
      <vt:lpstr>Course Outline</vt:lpstr>
      <vt:lpstr>Syllabus</vt:lpstr>
      <vt:lpstr>Syllabus</vt:lpstr>
      <vt:lpstr>Syllabus</vt:lpstr>
      <vt:lpstr>Introduction to  Python for Accounting Applications</vt:lpstr>
      <vt:lpstr>Course Syllabus National Taipei University Academic Year 112, 1st Semester (Fall 2023)</vt:lpstr>
      <vt:lpstr>Course Objectives</vt:lpstr>
      <vt:lpstr>Course Outline</vt:lpstr>
      <vt:lpstr>Syllabus</vt:lpstr>
      <vt:lpstr>Syllabus</vt:lpstr>
      <vt:lpstr>Introduction to  Big Data Analysis</vt:lpstr>
      <vt:lpstr>Course Syllabus National Taipei University Academic Year 111, 2nd Semester (Spring 2023)</vt:lpstr>
      <vt:lpstr>Course Objectives</vt:lpstr>
      <vt:lpstr>Course Outline</vt:lpstr>
      <vt:lpstr>Syllabus</vt:lpstr>
      <vt:lpstr>Syllabus</vt:lpstr>
      <vt:lpstr>Syllabus</vt:lpstr>
      <vt:lpstr>Introduction to  Software Engineering</vt:lpstr>
      <vt:lpstr>Course Syllabus National Taipei University Academic Year 111, 2nd Semester (Spring 2023)</vt:lpstr>
      <vt:lpstr>Course Objectives</vt:lpstr>
      <vt:lpstr>Course Outline</vt:lpstr>
      <vt:lpstr>Syllabus</vt:lpstr>
      <vt:lpstr>Syllabus</vt:lpstr>
      <vt:lpstr>Syllabus</vt:lpstr>
      <vt:lpstr>Introduction to  Artificial Intelligence</vt:lpstr>
      <vt:lpstr>Course Syllabus National Taipei University Academic Year 111, 1st Semester (Fall 2022)</vt:lpstr>
      <vt:lpstr>Course Objectives</vt:lpstr>
      <vt:lpstr>Course Outline</vt:lpstr>
      <vt:lpstr>Syllabus</vt:lpstr>
      <vt:lpstr>Syllabus</vt:lpstr>
      <vt:lpstr>Syllabus</vt:lpstr>
      <vt:lpstr>Project-based Learning (PBL)</vt:lpstr>
      <vt:lpstr>PBL  Design  Teaching</vt:lpstr>
      <vt:lpstr>Information Management (MIS) Information Systems</vt:lpstr>
      <vt:lpstr>Fundamental MIS Concepts</vt:lpstr>
      <vt:lpstr>Agile Software  Engineering</vt:lpstr>
      <vt:lpstr>Software Engineering  and  Project Management</vt:lpstr>
      <vt:lpstr>Software Development Life Cycle (SDLC) The waterfall model</vt:lpstr>
      <vt:lpstr>Plan-based and Agile development</vt:lpstr>
      <vt:lpstr>PowerPoint Presentation</vt:lpstr>
      <vt:lpstr>PowerPoint Presentation</vt:lpstr>
      <vt:lpstr>PowerPoint Presentation</vt:lpstr>
      <vt:lpstr>Summary</vt:lpstr>
      <vt:lpstr>Acknowledgments: Research Projects</vt:lpstr>
      <vt:lpstr>Innovative Strategies for Successful English-Medium Instruction (EMI) Implementation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Strategies for Successful English-Medium Instruction (EMI) Implementation</dc:title>
  <dc:subject/>
  <dc:creator>Min-Yuh Day</dc:creator>
  <cp:keywords>Innovative Strategies, Successful, English-Medium Instruction, EMI, Implementation</cp:keywords>
  <dc:description>Innovative Strategies for Successful English-Medium Instruction (EMI) Implementation</dc:description>
  <cp:lastModifiedBy>MY DAY</cp:lastModifiedBy>
  <cp:revision>785</cp:revision>
  <cp:lastPrinted>2020-12-23T14:44:17Z</cp:lastPrinted>
  <dcterms:created xsi:type="dcterms:W3CDTF">2019-09-12T03:09:52Z</dcterms:created>
  <dcterms:modified xsi:type="dcterms:W3CDTF">2023-11-23T21:35:03Z</dcterms:modified>
  <cp:category/>
</cp:coreProperties>
</file>