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5311" r:id="rId2"/>
    <p:sldId id="5214" r:id="rId3"/>
    <p:sldId id="5312" r:id="rId4"/>
    <p:sldId id="5252" r:id="rId5"/>
    <p:sldId id="5251" r:id="rId6"/>
    <p:sldId id="5253" r:id="rId7"/>
    <p:sldId id="5254" r:id="rId8"/>
    <p:sldId id="5255" r:id="rId9"/>
    <p:sldId id="5246" r:id="rId10"/>
    <p:sldId id="5313" r:id="rId11"/>
    <p:sldId id="5284" r:id="rId12"/>
    <p:sldId id="5300" r:id="rId13"/>
    <p:sldId id="5285" r:id="rId14"/>
    <p:sldId id="5326" r:id="rId15"/>
    <p:sldId id="5286" r:id="rId16"/>
    <p:sldId id="5327" r:id="rId17"/>
    <p:sldId id="5287" r:id="rId18"/>
    <p:sldId id="5328" r:id="rId19"/>
    <p:sldId id="5329" r:id="rId20"/>
    <p:sldId id="4254" r:id="rId21"/>
    <p:sldId id="4252" r:id="rId22"/>
    <p:sldId id="4290" r:id="rId23"/>
    <p:sldId id="5095" r:id="rId24"/>
    <p:sldId id="5217" r:id="rId25"/>
    <p:sldId id="293" r:id="rId26"/>
    <p:sldId id="5330" r:id="rId27"/>
    <p:sldId id="3556" r:id="rId28"/>
    <p:sldId id="5324" r:id="rId29"/>
    <p:sldId id="5325" r:id="rId30"/>
    <p:sldId id="5331" r:id="rId31"/>
    <p:sldId id="5297" r:id="rId32"/>
    <p:sldId id="531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D8FE"/>
    <a:srgbClr val="81D8FE"/>
    <a:srgbClr val="008F00"/>
    <a:srgbClr val="81D8D0"/>
    <a:srgbClr val="00FDFF"/>
    <a:srgbClr val="FF7E79"/>
    <a:srgbClr val="9437FF"/>
    <a:srgbClr val="FF40FF"/>
    <a:srgbClr val="D883FF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82"/>
    <p:restoredTop sz="91933"/>
  </p:normalViewPr>
  <p:slideViewPr>
    <p:cSldViewPr snapToGrid="0" snapToObjects="1">
      <p:cViewPr varScale="1">
        <p:scale>
          <a:sx n="95" d="100"/>
          <a:sy n="95" d="100"/>
        </p:scale>
        <p:origin x="200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11/7/24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6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1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04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027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4128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2074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0D8529-327B-4A7F-B412-323DE207989C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1777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53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11/7/24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11/7/24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11/7/24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hyperlink" Target="http://www.mis.ntpu.edu.tw/en/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hyperlink" Target="https://web.ntpu.edu.tw/~myday/" TargetMode="External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web.ntpu.edu.tw/~myday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http://mail.im.tku.edu.tw/~myday/" TargetMode="External"/><Relationship Id="rId10" Type="http://schemas.openxmlformats.org/officeDocument/2006/relationships/image" Target="../media/image8.tiff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hyperlink" Target="https://www.ntpu.edu.tw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tiff"/><Relationship Id="rId12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14.jpeg"/><Relationship Id="rId10" Type="http://schemas.openxmlformats.org/officeDocument/2006/relationships/image" Target="../media/image18.jpg"/><Relationship Id="rId4" Type="http://schemas.openxmlformats.org/officeDocument/2006/relationships/image" Target="../media/image13.png"/><Relationship Id="rId9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hyperlink" Target="mailto:myday@gm.ntpu.edu.tw" TargetMode="External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hyperlink" Target="mailto:myday@gm.ntpu.edu.tw" TargetMode="External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ilto:myday@gm.ntpu.edu.tw" TargetMode="External"/><Relationship Id="rId13" Type="http://schemas.openxmlformats.org/officeDocument/2006/relationships/image" Target="../media/image66.png"/><Relationship Id="rId3" Type="http://schemas.openxmlformats.org/officeDocument/2006/relationships/image" Target="../media/image59.jpg"/><Relationship Id="rId7" Type="http://schemas.openxmlformats.org/officeDocument/2006/relationships/image" Target="../media/image61.png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mail.im.tku.edu.tw/~myday/" TargetMode="External"/><Relationship Id="rId11" Type="http://schemas.openxmlformats.org/officeDocument/2006/relationships/image" Target="../media/image64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0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g"/><Relationship Id="rId11" Type="http://schemas.openxmlformats.org/officeDocument/2006/relationships/hyperlink" Target="mailto:myday@gm.ntpu.edu.tw" TargetMode="External"/><Relationship Id="rId5" Type="http://schemas.openxmlformats.org/officeDocument/2006/relationships/image" Target="../media/image59.jpg"/><Relationship Id="rId10" Type="http://schemas.openxmlformats.org/officeDocument/2006/relationships/hyperlink" Target="http://mail.im.tku.edu.tw/~myday/" TargetMode="External"/><Relationship Id="rId4" Type="http://schemas.openxmlformats.org/officeDocument/2006/relationships/image" Target="../media/image68.png"/><Relationship Id="rId9" Type="http://schemas.openxmlformats.org/officeDocument/2006/relationships/hyperlink" Target="http://www.mis.ntpu.edu.tw/en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acsb.ntpu.edu.tw/fintech/" TargetMode="External"/><Relationship Id="rId3" Type="http://schemas.openxmlformats.org/officeDocument/2006/relationships/image" Target="../media/image72.jpeg"/><Relationship Id="rId7" Type="http://schemas.openxmlformats.org/officeDocument/2006/relationships/image" Target="../media/image7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59.jpg"/><Relationship Id="rId10" Type="http://schemas.openxmlformats.org/officeDocument/2006/relationships/image" Target="../media/image77.png"/><Relationship Id="rId4" Type="http://schemas.openxmlformats.org/officeDocument/2006/relationships/image" Target="../media/image73.jpeg"/><Relationship Id="rId9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eb.ntpu.edu.tw/~myday/cindex.htm#project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hyperlink" Target="http://www.mis.ntpu.edu.tw/en/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hyperlink" Target="https://web.ntpu.edu.tw/~myday/" TargetMode="External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web.ntpu.edu.tw/~myday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http://mail.im.tku.edu.tw/~myday/" TargetMode="External"/><Relationship Id="rId10" Type="http://schemas.openxmlformats.org/officeDocument/2006/relationships/image" Target="../media/image8.tiff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hyperlink" Target="https://www.ntpu.edu.tw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21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pwc.com/us/en/services/esg/library/building-blocks-for-net-zero-transform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50" y="1918493"/>
            <a:ext cx="11819066" cy="17173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en-US" sz="5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5400" dirty="0">
                <a:solidFill>
                  <a:schemeClr val="accent6">
                    <a:lumMod val="75000"/>
                  </a:schemeClr>
                </a:solidFill>
              </a:rPr>
              <a:t>Generative AI for ESG Data Analytics </a:t>
            </a:r>
            <a:br>
              <a:rPr lang="en-US" sz="5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5400" dirty="0">
                <a:solidFill>
                  <a:schemeClr val="accent6">
                    <a:lumMod val="75000"/>
                  </a:schemeClr>
                </a:solidFill>
              </a:rPr>
              <a:t>and Sustainability Innovation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1054100" y="6616627"/>
            <a:ext cx="965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International Workshop on Information Management and Media Science (IWIMMS 2024), University of Tsukuba, Japan, November 7, 2024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4FD200-6CAE-4871-1465-704E69247C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28085" y="1089898"/>
            <a:ext cx="979711" cy="333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F845E1-CB0D-0A4D-AE19-F39856D26AED}"/>
              </a:ext>
            </a:extLst>
          </p:cNvPr>
          <p:cNvSpPr txBox="1"/>
          <p:nvPr/>
        </p:nvSpPr>
        <p:spPr>
          <a:xfrm>
            <a:off x="1408816" y="28147"/>
            <a:ext cx="94573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7030A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Tsukuba x NTPU </a:t>
            </a:r>
            <a:br>
              <a:rPr lang="en-US" altLang="zh-TW" sz="3200" b="1" dirty="0">
                <a:solidFill>
                  <a:srgbClr val="7030A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2000" b="1" dirty="0">
                <a:solidFill>
                  <a:srgbClr val="7030A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Bilateral Academic Exchange Program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International Workshop on Information Management and Media Science (IWIMMS 2024)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677E41-645C-A220-0A91-B8E0BBA1C540}"/>
              </a:ext>
            </a:extLst>
          </p:cNvPr>
          <p:cNvSpPr txBox="1">
            <a:spLocks/>
          </p:cNvSpPr>
          <p:nvPr/>
        </p:nvSpPr>
        <p:spPr>
          <a:xfrm>
            <a:off x="2730207" y="4266701"/>
            <a:ext cx="7212515" cy="234992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1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Ph.D.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Professor, </a:t>
            </a:r>
            <a:r>
              <a:rPr lang="en-US" sz="9600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Institute of information Management</a:t>
            </a:r>
            <a:b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9600" dirty="0">
                <a:solidFill>
                  <a:srgbClr val="008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Fintech and Green Finance Center (FGFC)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8000" dirty="0">
                <a:solidFill>
                  <a:srgbClr val="48D8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Division Director, Sustainable Development, Sustainability Office</a:t>
            </a:r>
            <a:br>
              <a:rPr lang="en-US" sz="8000" dirty="0">
                <a:solidFill>
                  <a:srgbClr val="81D8D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EE4CE5-6CA0-BC9C-846D-FA6FBAE7B5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079" y="60294"/>
            <a:ext cx="1075980" cy="102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92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971311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ESG Challenges and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300163"/>
            <a:ext cx="11310608" cy="52620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Challenges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Fragmented and unstructured ESG data.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Lack of standardization and transparency.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Timeliness of data availability.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Opportunities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Rising demand for actionable ESG insights.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Innovation in sustainable solutions and policies.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Generative AI as a tool for transformation.</a:t>
            </a:r>
          </a:p>
          <a:p>
            <a:pPr>
              <a:spcAft>
                <a:spcPts val="600"/>
              </a:spcAft>
            </a:pPr>
            <a:endParaRPr lang="en-US" sz="3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08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chemeClr val="accent6">
                    <a:lumMod val="75000"/>
                  </a:schemeClr>
                </a:solidFill>
              </a:rPr>
              <a:t>Generative AI</a:t>
            </a:r>
            <a:br>
              <a:rPr lang="en-US" altLang="zh-TW" sz="12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Powering 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Digital Sustainability Transformation</a:t>
            </a:r>
            <a:endParaRPr lang="zh-TW" altLang="en-US" sz="8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B60B2-9720-3662-7B86-AB006DC0D1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5D64A7-6315-272D-8FD5-2D66CE0A2B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0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Generative AI-Driven ESG Report 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Generation Technology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Industrial Technology Research Institute (ITRI),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Fintech and Green Finance Center (FGFC, NTPU),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NTPU-113A513E01, 2024/03/01~2024/12/31</a:t>
            </a:r>
            <a:endParaRPr lang="zh-TW" altLang="en-US" sz="32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469308-A46F-1012-3F84-61E4A322ED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315B40-655E-0349-D663-ABA2E94484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5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57587D-C3A1-9AC4-15AB-08C68ECC71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659356-AF63-8E90-15DD-9A16950298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22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971311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Generative AI for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300163"/>
            <a:ext cx="11310608" cy="52620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Data Integration and Enrichment: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Synthesizing structured and unstructured ESG data.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Automated Reporting and Insight Generation: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Tailored ESG reports and insights for stakeholders.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Scenario Modeling and Forecasting: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Simulating potential risks and opportunities.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Addressing Bias and Ensuring Accountability: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Transparent, fair, and ethical AI deployment.</a:t>
            </a:r>
          </a:p>
        </p:txBody>
      </p:sp>
    </p:spTree>
    <p:extLst>
      <p:ext uri="{BB962C8B-B14F-4D97-AF65-F5344CB8AC3E}">
        <p14:creationId xmlns:p14="http://schemas.microsoft.com/office/powerpoint/2010/main" val="1338842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0"/>
            <a:ext cx="11222181" cy="131632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Generative AI and LLMs for Sustainability and </a:t>
            </a:r>
            <a:br>
              <a:rPr lang="en-US" sz="4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6D37F-D4DD-662D-E57D-E878C02F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72" y="1304529"/>
            <a:ext cx="9312012" cy="5319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0710E7-35CF-35F7-603A-A5C1A76FB6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FF7859-343D-0EA2-9D4D-A17E83C5A5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56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1210966"/>
          </a:xfrm>
        </p:spPr>
        <p:txBody>
          <a:bodyPr>
            <a:normAutofit fontScale="90000"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Sustainability Innovation </a:t>
            </a:r>
            <a:br>
              <a:rPr lang="en-US" sz="5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with Generative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480457"/>
            <a:ext cx="11310608" cy="508178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Sustainable Product Design: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Eco-friendly designs minimizing waste and energy.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Policy Formulation and Implementation: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AI-driven simulations for effective policies.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Stakeholder Engagement and Awareness: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Communicating ESG strategies with compelling AI-driven visuals.</a:t>
            </a:r>
          </a:p>
          <a:p>
            <a:pPr>
              <a:spcAft>
                <a:spcPts val="600"/>
              </a:spcAft>
            </a:pPr>
            <a:endParaRPr lang="en-US" sz="3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18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324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Generative AI for ESG Rating and Reporting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F57AA-BB5A-D4C4-6E21-AF6CE0D65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42" y="1444054"/>
            <a:ext cx="9376229" cy="53578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06DDC7-2B61-4B8C-4CFD-2B7B07B4FC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3507CF-4301-A4C1-80C5-8C4FEBAB55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11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971311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Future Directions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300163"/>
            <a:ext cx="11310608" cy="52620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Integrating blockchain, IoT, and digital twins.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Democratizing AI tools for all stakeholders.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Promoting collaboration among experts and communities.</a:t>
            </a:r>
          </a:p>
        </p:txBody>
      </p:sp>
    </p:spTree>
    <p:extLst>
      <p:ext uri="{BB962C8B-B14F-4D97-AF65-F5344CB8AC3E}">
        <p14:creationId xmlns:p14="http://schemas.microsoft.com/office/powerpoint/2010/main" val="1768534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971311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300163"/>
            <a:ext cx="11310608" cy="52620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Generative AI is transforming ESG analytics and sustainability innovation.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Collaboration among researchers, policymakers, and innovators is key.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Generative AI to build a sustainable future.</a:t>
            </a:r>
          </a:p>
        </p:txBody>
      </p:sp>
    </p:spTree>
    <p:extLst>
      <p:ext uri="{BB962C8B-B14F-4D97-AF65-F5344CB8AC3E}">
        <p14:creationId xmlns:p14="http://schemas.microsoft.com/office/powerpoint/2010/main" val="2176610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261" y="110597"/>
            <a:ext cx="7435478" cy="1648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Professor Min-Yuh Day</a:t>
            </a:r>
            <a:endParaRPr lang="en-US" altLang="zh-TW" dirty="0"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B6C18-77CE-B145-8DC7-B1EC8E9705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64" y="1729374"/>
            <a:ext cx="1377870" cy="1671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51F3E2-8EFF-BF41-89E2-40DADA6F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3" y="5167671"/>
            <a:ext cx="1673132" cy="1673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C7E5A-EC88-8747-B29C-54F32DEA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3" y="3462124"/>
            <a:ext cx="1673132" cy="1673132"/>
          </a:xfrm>
          <a:prstGeom prst="rect">
            <a:avLst/>
          </a:prstGeom>
        </p:spPr>
      </p:pic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CA9869AF-47C5-5F4E-BD49-27D342931373}"/>
              </a:ext>
            </a:extLst>
          </p:cNvPr>
          <p:cNvSpPr txBox="1">
            <a:spLocks/>
          </p:cNvSpPr>
          <p:nvPr/>
        </p:nvSpPr>
        <p:spPr>
          <a:xfrm>
            <a:off x="152399" y="26271"/>
            <a:ext cx="45719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>
                    <a:lumMod val="75000"/>
                  </a:schemeClr>
                </a:solidFill>
                <a:latin typeface="Helvetica Neue LT Std 65 Medium" charset="0"/>
                <a:ea typeface="Helvetica Neue LT Std 65 Medium" charset="0"/>
                <a:cs typeface="Helvetica Neue LT Std 65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252FE-896F-2147-BDA4-17839CBFD3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DD3CAF-A908-2D43-9658-F8A428E32C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DF82F-245D-624A-8587-A44F24A9F1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681" y="5938749"/>
            <a:ext cx="791692" cy="791692"/>
          </a:xfrm>
          <a:prstGeom prst="rect">
            <a:avLst/>
          </a:prstGeom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71150D98-055E-E542-B2BE-F58C2FCA4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482" y="1630437"/>
            <a:ext cx="8911204" cy="3439004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2800" dirty="0">
                <a:solidFill>
                  <a:srgbClr val="C00000"/>
                </a:solidFill>
              </a:rPr>
              <a:t>Professor, Information Management, NTPU</a:t>
            </a: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20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8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Fintech and Green Finance Center (FGFC), NTPU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48D8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Division Director, Sustainable Development, Sustainability Office, NTPU</a:t>
            </a: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20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2000" dirty="0" err="1">
                <a:solidFill>
                  <a:schemeClr val="tx2"/>
                </a:solidFill>
              </a:rPr>
              <a:t>Sinica</a:t>
            </a:r>
            <a:endParaRPr lang="en-US" altLang="zh-TW" sz="20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20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0"/>
              </a:spcAft>
              <a:buFont typeface="Arial" pitchFamily="34" charset="0"/>
              <a:buNone/>
            </a:pPr>
            <a:r>
              <a:rPr lang="en-US" altLang="zh-TW" sz="1400" b="0" dirty="0">
                <a:solidFill>
                  <a:srgbClr val="17375E"/>
                </a:solidFill>
              </a:rPr>
              <a:t>Publications Co-Chairs, International Conference on Advances in Social Networks Analysis and Mining </a:t>
            </a:r>
            <a:br>
              <a:rPr lang="en-US" altLang="zh-TW" sz="1400" b="0" dirty="0">
                <a:solidFill>
                  <a:srgbClr val="17375E"/>
                </a:solidFill>
              </a:rPr>
            </a:br>
            <a:r>
              <a:rPr lang="en-US" altLang="zh-TW" sz="1400" b="0" dirty="0">
                <a:solidFill>
                  <a:srgbClr val="17375E"/>
                </a:solidFill>
              </a:rPr>
              <a:t>(ASONAM 2013- )</a:t>
            </a:r>
          </a:p>
          <a:p>
            <a:pPr marL="0" indent="0" algn="ctr">
              <a:spcAft>
                <a:spcPts val="0"/>
              </a:spcAft>
              <a:buFont typeface="Arial" pitchFamily="34" charset="0"/>
              <a:buNone/>
            </a:pPr>
            <a:r>
              <a:rPr lang="en-US" altLang="zh-TW" sz="1400" b="0" dirty="0">
                <a:solidFill>
                  <a:srgbClr val="17375E"/>
                </a:solidFill>
              </a:rPr>
              <a:t>Program Co-Chair, IEEE International Workshop on Empirical Methods for Recognizing Inference in </a:t>
            </a:r>
            <a:r>
              <a:rPr lang="en-US" altLang="zh-TW" sz="1400" b="0" dirty="0" err="1">
                <a:solidFill>
                  <a:srgbClr val="17375E"/>
                </a:solidFill>
              </a:rPr>
              <a:t>TExt</a:t>
            </a:r>
            <a:r>
              <a:rPr lang="en-US" altLang="zh-TW" sz="1400" b="0" dirty="0">
                <a:solidFill>
                  <a:srgbClr val="17375E"/>
                </a:solidFill>
              </a:rPr>
              <a:t> </a:t>
            </a:r>
            <a:br>
              <a:rPr lang="en-US" altLang="zh-TW" sz="1400" b="0" dirty="0">
                <a:solidFill>
                  <a:srgbClr val="17375E"/>
                </a:solidFill>
              </a:rPr>
            </a:br>
            <a:r>
              <a:rPr lang="en-US" altLang="zh-TW" sz="1400" b="0" dirty="0">
                <a:solidFill>
                  <a:srgbClr val="17375E"/>
                </a:solidFill>
              </a:rPr>
              <a:t>(IEEE EM-RITE 2012- )</a:t>
            </a:r>
          </a:p>
          <a:p>
            <a:pPr marL="0" indent="0" algn="ctr">
              <a:spcAft>
                <a:spcPts val="0"/>
              </a:spcAft>
              <a:buFont typeface="Arial" pitchFamily="34" charset="0"/>
              <a:buNone/>
            </a:pPr>
            <a:r>
              <a:rPr lang="en-US" altLang="zh-TW" sz="1400" b="0" dirty="0">
                <a:solidFill>
                  <a:srgbClr val="17375E"/>
                </a:solidFill>
              </a:rPr>
              <a:t>Publications Chair, The IEEE International Conference on Information Reuse and Integration for Data Science </a:t>
            </a:r>
            <a:br>
              <a:rPr lang="en-US" altLang="zh-TW" sz="1400" b="0" dirty="0">
                <a:solidFill>
                  <a:srgbClr val="17375E"/>
                </a:solidFill>
              </a:rPr>
            </a:br>
            <a:r>
              <a:rPr lang="en-US" altLang="zh-TW" sz="1400" b="0" dirty="0">
                <a:solidFill>
                  <a:srgbClr val="17375E"/>
                </a:solidFill>
              </a:rPr>
              <a:t>(IEEE IRI 2007- )</a:t>
            </a:r>
            <a:endParaRPr lang="zh-TW" altLang="en-US" sz="1400" b="0" dirty="0">
              <a:solidFill>
                <a:srgbClr val="17375E"/>
              </a:solidFill>
            </a:endParaRPr>
          </a:p>
        </p:txBody>
      </p:sp>
      <p:pic>
        <p:nvPicPr>
          <p:cNvPr id="25" name="Picture 2" descr="http://mail.tku.edu.tw/myday/images/AS_Logo1.gif">
            <a:extLst>
              <a:ext uri="{FF2B5EF4-FFF2-40B4-BE49-F238E27FC236}">
                <a16:creationId xmlns:a16="http://schemas.microsoft.com/office/drawing/2014/main" id="{71A58C9C-FDE7-FD43-A09F-110AB5E4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http://mail.tku.edu.tw/myday/images/NTU_logo.jpg">
            <a:extLst>
              <a:ext uri="{FF2B5EF4-FFF2-40B4-BE49-F238E27FC236}">
                <a16:creationId xmlns:a16="http://schemas.microsoft.com/office/drawing/2014/main" id="{6338E75D-FB6A-0045-8B06-4421D2F5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671C6FB-8820-DB40-AE72-FA2BFF57ECF7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9807F4-34F7-A14B-A584-E2E3836F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3AB105-6FE2-094F-9576-54A1BC92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06EEB28-FD8C-D248-BC5C-CEC1A61D31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9020" y="331552"/>
            <a:ext cx="2150226" cy="969710"/>
          </a:xfrm>
          <a:prstGeom prst="rect">
            <a:avLst/>
          </a:prstGeom>
        </p:spPr>
      </p:pic>
      <p:pic>
        <p:nvPicPr>
          <p:cNvPr id="33" name="Picture 4" descr="http://mail.tku.edu.tw/myday/images/Myday_Photo.jpg">
            <a:extLst>
              <a:ext uri="{FF2B5EF4-FFF2-40B4-BE49-F238E27FC236}">
                <a16:creationId xmlns:a16="http://schemas.microsoft.com/office/drawing/2014/main" id="{D3C60B34-B829-464B-9877-4E2FD95C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0508" y="212228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4693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85" b="24379"/>
          <a:stretch/>
        </p:blipFill>
        <p:spPr>
          <a:xfrm>
            <a:off x="138641" y="0"/>
            <a:ext cx="1619250" cy="75353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>
            <a:spLocks noGrp="1"/>
          </p:cNvSpPr>
          <p:nvPr>
            <p:ph type="ftr" idx="11"/>
          </p:nvPr>
        </p:nvSpPr>
        <p:spPr>
          <a:xfrm>
            <a:off x="3921329" y="6491477"/>
            <a:ext cx="42447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NTCIR-16 Conference, June 14-17, 2022, Tokyo, Japan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0" y="1523783"/>
            <a:ext cx="121920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IMNTPU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at the 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NTCIR-16 FinNum-3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Task: </a:t>
            </a:r>
            <a:b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Data Augmentation for Financial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Numclaim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Classification</a:t>
            </a:r>
            <a:endParaRPr sz="4000" b="1" i="0" u="none" strike="noStrike" cap="none" dirty="0">
              <a:solidFill>
                <a:srgbClr val="0070C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67377" y="3177668"/>
            <a:ext cx="1169491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baseline="30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1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Management, National Taipei University, New Taipei City, Taiwan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baseline="30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2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Zeals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Co., Ltd. Tokyo, Japan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 txBox="1">
            <a:spLocks noGrp="1"/>
          </p:cNvSpPr>
          <p:nvPr>
            <p:ph type="sldNum" idx="12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5483" y="4211020"/>
            <a:ext cx="1175876" cy="164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6520" y="4211020"/>
            <a:ext cx="1175875" cy="164490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1824719" y="5878445"/>
            <a:ext cx="184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Yung-Wei Teng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3681062" y="5878445"/>
            <a:ext cx="144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Pei-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Tz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Chiu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5049752" y="5878408"/>
            <a:ext cx="184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Ting-Yun Hsiao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8228" y="4211020"/>
            <a:ext cx="1273600" cy="16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4594" y="4252059"/>
            <a:ext cx="1253918" cy="1586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10503" y="4256970"/>
            <a:ext cx="1318940" cy="16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6268" y="52820"/>
            <a:ext cx="914770" cy="85723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01;p1"/>
          <p:cNvSpPr txBox="1"/>
          <p:nvPr/>
        </p:nvSpPr>
        <p:spPr>
          <a:xfrm>
            <a:off x="4855338" y="6184961"/>
            <a:ext cx="260629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myday@gm.ntpu.edu.tw</a:t>
            </a:r>
            <a:endParaRPr lang="en-US"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22" descr="Zeals Co., Ltd. | Portfolio | JAFCO Group Co., Ltd.">
            <a:extLst>
              <a:ext uri="{FF2B5EF4-FFF2-40B4-BE49-F238E27FC236}">
                <a16:creationId xmlns:a16="http://schemas.microsoft.com/office/drawing/2014/main" id="{DDE90FBB-5D26-037B-8B92-EDF0AFCBC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0931" y="1006414"/>
            <a:ext cx="960107" cy="43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B84226A-52E1-0E7C-7108-53B13758B46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9875" y="155896"/>
            <a:ext cx="618500" cy="824637"/>
          </a:xfrm>
          <a:prstGeom prst="rect">
            <a:avLst/>
          </a:prstGeom>
        </p:spPr>
      </p:pic>
      <p:sp>
        <p:nvSpPr>
          <p:cNvPr id="2" name="矩形 40">
            <a:extLst>
              <a:ext uri="{FF2B5EF4-FFF2-40B4-BE49-F238E27FC236}">
                <a16:creationId xmlns:a16="http://schemas.microsoft.com/office/drawing/2014/main" id="{665AD0F0-A5FC-46F0-FA84-46FDA9DD5FD2}"/>
              </a:ext>
            </a:extLst>
          </p:cNvPr>
          <p:cNvSpPr/>
          <p:nvPr/>
        </p:nvSpPr>
        <p:spPr>
          <a:xfrm>
            <a:off x="5087889" y="-27384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2022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3" name="Google Shape;99;p1">
            <a:extLst>
              <a:ext uri="{FF2B5EF4-FFF2-40B4-BE49-F238E27FC236}">
                <a16:creationId xmlns:a16="http://schemas.microsoft.com/office/drawing/2014/main" id="{AD489A7E-6FF9-3A22-9B73-2874EF44BFDB}"/>
              </a:ext>
            </a:extLst>
          </p:cNvPr>
          <p:cNvSpPr txBox="1"/>
          <p:nvPr/>
        </p:nvSpPr>
        <p:spPr>
          <a:xfrm>
            <a:off x="6836275" y="5878445"/>
            <a:ext cx="22035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Mike Tian-Jian Jiang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01;p1">
            <a:extLst>
              <a:ext uri="{FF2B5EF4-FFF2-40B4-BE49-F238E27FC236}">
                <a16:creationId xmlns:a16="http://schemas.microsoft.com/office/drawing/2014/main" id="{23C56545-1D52-7AD4-5757-5CA091638727}"/>
              </a:ext>
            </a:extLst>
          </p:cNvPr>
          <p:cNvSpPr txBox="1"/>
          <p:nvPr/>
        </p:nvSpPr>
        <p:spPr>
          <a:xfrm>
            <a:off x="8939447" y="5878445"/>
            <a:ext cx="165975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Min-Yuh Day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1,</a:t>
            </a:r>
            <a:r>
              <a:rPr lang="zh-TW" alt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54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85" b="24379"/>
          <a:stretch/>
        </p:blipFill>
        <p:spPr>
          <a:xfrm>
            <a:off x="138641" y="0"/>
            <a:ext cx="1619250" cy="75353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>
            <a:spLocks noGrp="1"/>
          </p:cNvSpPr>
          <p:nvPr>
            <p:ph type="ftr" idx="11"/>
          </p:nvPr>
        </p:nvSpPr>
        <p:spPr>
          <a:xfrm>
            <a:off x="3921329" y="6491477"/>
            <a:ext cx="42447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NTCIR-16 Conference, June 14-17, 2022, Tokyo, Japan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0" y="1066581"/>
            <a:ext cx="121920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IMNTPU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Dialogue System Evaluation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at the </a:t>
            </a:r>
            <a:r>
              <a:rPr lang="en-US" sz="40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NTCIR-16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DialEval-2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Dialogue Quality and Nugget Detection</a:t>
            </a:r>
            <a:endParaRPr sz="4000" b="1" i="0" u="none" strike="noStrike" cap="none" dirty="0">
              <a:solidFill>
                <a:srgbClr val="0070C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67377" y="3177668"/>
            <a:ext cx="1169491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baseline="30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1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Management, National Taipei University, New Taipei City, Taiwan</a:t>
            </a:r>
            <a:endParaRPr sz="2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baseline="30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2 </a:t>
            </a:r>
            <a:r>
              <a:rPr lang="en-US" sz="22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Zeals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Co., Ltd. Tokyo, Japan</a:t>
            </a:r>
            <a:endParaRPr sz="2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 txBox="1">
            <a:spLocks noGrp="1"/>
          </p:cNvSpPr>
          <p:nvPr>
            <p:ph type="sldNum" idx="12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7330" y="4211020"/>
            <a:ext cx="1175876" cy="164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8367" y="4211020"/>
            <a:ext cx="1175875" cy="164490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3506566" y="5878445"/>
            <a:ext cx="184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Yung-Wei Teng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5362909" y="5878445"/>
            <a:ext cx="144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Pei-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Tz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Chiu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1751368" y="5878408"/>
            <a:ext cx="184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Ting-Yun Hsiao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8228" y="4211020"/>
            <a:ext cx="1273600" cy="16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4594" y="4252059"/>
            <a:ext cx="1253918" cy="1586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12119" y="4256970"/>
            <a:ext cx="1318940" cy="16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6268" y="52820"/>
            <a:ext cx="914770" cy="85723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01;p1"/>
          <p:cNvSpPr txBox="1"/>
          <p:nvPr/>
        </p:nvSpPr>
        <p:spPr>
          <a:xfrm>
            <a:off x="4855338" y="6184961"/>
            <a:ext cx="260629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myday@gm.ntpu.edu.tw</a:t>
            </a:r>
            <a:endParaRPr lang="en-US"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22" descr="Zeals Co., Ltd. | Portfolio | JAFCO Group Co., Ltd.">
            <a:extLst>
              <a:ext uri="{FF2B5EF4-FFF2-40B4-BE49-F238E27FC236}">
                <a16:creationId xmlns:a16="http://schemas.microsoft.com/office/drawing/2014/main" id="{DDE90FBB-5D26-037B-8B92-EDF0AFCBC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0931" y="1006414"/>
            <a:ext cx="960107" cy="43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B84226A-52E1-0E7C-7108-53B13758B46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9875" y="155896"/>
            <a:ext cx="618500" cy="824637"/>
          </a:xfrm>
          <a:prstGeom prst="rect">
            <a:avLst/>
          </a:prstGeom>
        </p:spPr>
      </p:pic>
      <p:sp>
        <p:nvSpPr>
          <p:cNvPr id="2" name="矩形 40">
            <a:extLst>
              <a:ext uri="{FF2B5EF4-FFF2-40B4-BE49-F238E27FC236}">
                <a16:creationId xmlns:a16="http://schemas.microsoft.com/office/drawing/2014/main" id="{665AD0F0-A5FC-46F0-FA84-46FDA9DD5FD2}"/>
              </a:ext>
            </a:extLst>
          </p:cNvPr>
          <p:cNvSpPr/>
          <p:nvPr/>
        </p:nvSpPr>
        <p:spPr>
          <a:xfrm>
            <a:off x="5087889" y="-27384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2022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3" name="Google Shape;99;p1">
            <a:extLst>
              <a:ext uri="{FF2B5EF4-FFF2-40B4-BE49-F238E27FC236}">
                <a16:creationId xmlns:a16="http://schemas.microsoft.com/office/drawing/2014/main" id="{AD489A7E-6FF9-3A22-9B73-2874EF44BFDB}"/>
              </a:ext>
            </a:extLst>
          </p:cNvPr>
          <p:cNvSpPr txBox="1"/>
          <p:nvPr/>
        </p:nvSpPr>
        <p:spPr>
          <a:xfrm>
            <a:off x="6836275" y="5878445"/>
            <a:ext cx="22035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Mike Tian-Jian Jiang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01;p1">
            <a:extLst>
              <a:ext uri="{FF2B5EF4-FFF2-40B4-BE49-F238E27FC236}">
                <a16:creationId xmlns:a16="http://schemas.microsoft.com/office/drawing/2014/main" id="{23C56545-1D52-7AD4-5757-5CA091638727}"/>
              </a:ext>
            </a:extLst>
          </p:cNvPr>
          <p:cNvSpPr txBox="1"/>
          <p:nvPr/>
        </p:nvSpPr>
        <p:spPr>
          <a:xfrm>
            <a:off x="8939447" y="5878445"/>
            <a:ext cx="165975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Min-Yuh Day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1,</a:t>
            </a:r>
            <a:r>
              <a:rPr lang="zh-TW" alt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7243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2CCFE-3CBB-C3C2-6F5F-68165C0EB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E224DE-AEC0-3E2D-16D5-899E7E6237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281" y="0"/>
            <a:ext cx="474784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2EE7FD7-0C37-5E79-3E1F-9F81015B6FD1}"/>
              </a:ext>
            </a:extLst>
          </p:cNvPr>
          <p:cNvSpPr txBox="1">
            <a:spLocks/>
          </p:cNvSpPr>
          <p:nvPr/>
        </p:nvSpPr>
        <p:spPr>
          <a:xfrm>
            <a:off x="239104" y="2704719"/>
            <a:ext cx="4747846" cy="3516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5400" dirty="0">
                <a:solidFill>
                  <a:srgbClr val="C00000"/>
                </a:solidFill>
              </a:rPr>
              <a:t>NTCIR-16 </a:t>
            </a:r>
            <a:br>
              <a:rPr lang="en-US" sz="5400" dirty="0">
                <a:solidFill>
                  <a:srgbClr val="C00000"/>
                </a:solidFill>
              </a:rPr>
            </a:br>
            <a:r>
              <a:rPr lang="en-US" sz="5400" dirty="0">
                <a:solidFill>
                  <a:srgbClr val="C00000"/>
                </a:solidFill>
              </a:rPr>
              <a:t>Best Poster Presentation Award</a:t>
            </a:r>
          </a:p>
        </p:txBody>
      </p:sp>
      <p:sp>
        <p:nvSpPr>
          <p:cNvPr id="7" name="矩形 40">
            <a:extLst>
              <a:ext uri="{FF2B5EF4-FFF2-40B4-BE49-F238E27FC236}">
                <a16:creationId xmlns:a16="http://schemas.microsoft.com/office/drawing/2014/main" id="{4B8CDC10-0EF8-B5A0-7A68-59DAC7CEDC0E}"/>
              </a:ext>
            </a:extLst>
          </p:cNvPr>
          <p:cNvSpPr/>
          <p:nvPr/>
        </p:nvSpPr>
        <p:spPr>
          <a:xfrm>
            <a:off x="1741062" y="1674359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2022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pic>
        <p:nvPicPr>
          <p:cNvPr id="8" name="Google Shape;89;p1">
            <a:extLst>
              <a:ext uri="{FF2B5EF4-FFF2-40B4-BE49-F238E27FC236}">
                <a16:creationId xmlns:a16="http://schemas.microsoft.com/office/drawing/2014/main" id="{D86A4149-6FEC-470D-69C0-FF2869C07F26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85" b="24379"/>
          <a:stretch/>
        </p:blipFill>
        <p:spPr>
          <a:xfrm>
            <a:off x="1656062" y="427177"/>
            <a:ext cx="1912784" cy="12174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CCA4C5-F6EA-C33B-852B-6EC3B7FE6E1E}"/>
              </a:ext>
            </a:extLst>
          </p:cNvPr>
          <p:cNvSpPr txBox="1"/>
          <p:nvPr/>
        </p:nvSpPr>
        <p:spPr>
          <a:xfrm>
            <a:off x="4677896" y="44265"/>
            <a:ext cx="22085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NTCIR-16 </a:t>
            </a:r>
            <a:b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FinNum-3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0285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2CCFE-3CBB-C3C2-6F5F-68165C0EB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EE7FD7-0C37-5E79-3E1F-9F81015B6FD1}"/>
              </a:ext>
            </a:extLst>
          </p:cNvPr>
          <p:cNvSpPr txBox="1">
            <a:spLocks/>
          </p:cNvSpPr>
          <p:nvPr/>
        </p:nvSpPr>
        <p:spPr>
          <a:xfrm>
            <a:off x="239103" y="2704719"/>
            <a:ext cx="4540627" cy="3516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5400" dirty="0">
                <a:solidFill>
                  <a:srgbClr val="C00000"/>
                </a:solidFill>
              </a:rPr>
              <a:t>NTCIR-17 </a:t>
            </a:r>
            <a:br>
              <a:rPr lang="en-US" sz="5400" dirty="0">
                <a:solidFill>
                  <a:srgbClr val="C00000"/>
                </a:solidFill>
              </a:rPr>
            </a:br>
            <a:r>
              <a:rPr lang="en-US" sz="5400" dirty="0">
                <a:solidFill>
                  <a:srgbClr val="C00000"/>
                </a:solidFill>
              </a:rPr>
              <a:t>Best Poster Presentation Award</a:t>
            </a:r>
          </a:p>
        </p:txBody>
      </p:sp>
      <p:sp>
        <p:nvSpPr>
          <p:cNvPr id="7" name="矩形 40">
            <a:extLst>
              <a:ext uri="{FF2B5EF4-FFF2-40B4-BE49-F238E27FC236}">
                <a16:creationId xmlns:a16="http://schemas.microsoft.com/office/drawing/2014/main" id="{4B8CDC10-0EF8-B5A0-7A68-59DAC7CEDC0E}"/>
              </a:ext>
            </a:extLst>
          </p:cNvPr>
          <p:cNvSpPr/>
          <p:nvPr/>
        </p:nvSpPr>
        <p:spPr>
          <a:xfrm>
            <a:off x="1638024" y="1674359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2023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pic>
        <p:nvPicPr>
          <p:cNvPr id="8" name="Google Shape;89;p1">
            <a:extLst>
              <a:ext uri="{FF2B5EF4-FFF2-40B4-BE49-F238E27FC236}">
                <a16:creationId xmlns:a16="http://schemas.microsoft.com/office/drawing/2014/main" id="{D86A4149-6FEC-470D-69C0-FF2869C07F26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85" b="24379"/>
          <a:stretch/>
        </p:blipFill>
        <p:spPr>
          <a:xfrm>
            <a:off x="1553024" y="456865"/>
            <a:ext cx="1912784" cy="1217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2C87D7-8F45-0D28-5387-F69E871A3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520" y="149658"/>
            <a:ext cx="4540626" cy="65586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CFD7EA-095E-8C3F-53AC-5C255B7630AC}"/>
              </a:ext>
            </a:extLst>
          </p:cNvPr>
          <p:cNvSpPr txBox="1"/>
          <p:nvPr/>
        </p:nvSpPr>
        <p:spPr>
          <a:xfrm>
            <a:off x="4677896" y="44265"/>
            <a:ext cx="22085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NTCIR-17 </a:t>
            </a:r>
            <a:b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FinArg-1</a:t>
            </a:r>
            <a:endParaRPr lang="en-US" sz="36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751482-5E70-D76A-C6AC-5890010D59E3}"/>
              </a:ext>
            </a:extLst>
          </p:cNvPr>
          <p:cNvSpPr/>
          <p:nvPr/>
        </p:nvSpPr>
        <p:spPr>
          <a:xfrm>
            <a:off x="164144" y="1089444"/>
            <a:ext cx="640080" cy="6400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17165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2CCFE-3CBB-C3C2-6F5F-68165C0EB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860731-BF89-D5FC-3738-2DAABE579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096" y="101158"/>
            <a:ext cx="4607781" cy="665568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3DB01EE-5493-DAF5-D1BC-0474ECB62FFF}"/>
              </a:ext>
            </a:extLst>
          </p:cNvPr>
          <p:cNvSpPr txBox="1">
            <a:spLocks/>
          </p:cNvSpPr>
          <p:nvPr/>
        </p:nvSpPr>
        <p:spPr>
          <a:xfrm>
            <a:off x="239103" y="2704719"/>
            <a:ext cx="4540627" cy="3516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5400" dirty="0">
                <a:solidFill>
                  <a:srgbClr val="C00000"/>
                </a:solidFill>
              </a:rPr>
              <a:t>NTCIR-17 </a:t>
            </a:r>
            <a:br>
              <a:rPr lang="en-US" sz="5400" dirty="0">
                <a:solidFill>
                  <a:srgbClr val="C00000"/>
                </a:solidFill>
              </a:rPr>
            </a:br>
            <a:r>
              <a:rPr lang="en-US" sz="5400" dirty="0">
                <a:solidFill>
                  <a:srgbClr val="C00000"/>
                </a:solidFill>
              </a:rPr>
              <a:t>Best Poster Presentation Award</a:t>
            </a:r>
          </a:p>
        </p:txBody>
      </p:sp>
      <p:sp>
        <p:nvSpPr>
          <p:cNvPr id="10" name="矩形 40">
            <a:extLst>
              <a:ext uri="{FF2B5EF4-FFF2-40B4-BE49-F238E27FC236}">
                <a16:creationId xmlns:a16="http://schemas.microsoft.com/office/drawing/2014/main" id="{E2284D51-09C8-FE0F-4B13-B2CBB658A045}"/>
              </a:ext>
            </a:extLst>
          </p:cNvPr>
          <p:cNvSpPr/>
          <p:nvPr/>
        </p:nvSpPr>
        <p:spPr>
          <a:xfrm>
            <a:off x="1638024" y="1674359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2023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pic>
        <p:nvPicPr>
          <p:cNvPr id="11" name="Google Shape;89;p1">
            <a:extLst>
              <a:ext uri="{FF2B5EF4-FFF2-40B4-BE49-F238E27FC236}">
                <a16:creationId xmlns:a16="http://schemas.microsoft.com/office/drawing/2014/main" id="{FDD835BC-DD6D-A63A-BCA8-14E3BB2C5DA0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85" b="24379"/>
          <a:stretch/>
        </p:blipFill>
        <p:spPr>
          <a:xfrm>
            <a:off x="1553024" y="456865"/>
            <a:ext cx="1912784" cy="121749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E93EA1-9256-70FF-ECA6-910F06A4AE6F}"/>
              </a:ext>
            </a:extLst>
          </p:cNvPr>
          <p:cNvSpPr txBox="1"/>
          <p:nvPr/>
        </p:nvSpPr>
        <p:spPr>
          <a:xfrm>
            <a:off x="4677896" y="44265"/>
            <a:ext cx="22085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NTCIR-17 </a:t>
            </a:r>
            <a:b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Real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MedNLP</a:t>
            </a:r>
            <a:endParaRPr lang="en-US" sz="36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91F2443-04E6-8F16-F944-293211C897A5}"/>
              </a:ext>
            </a:extLst>
          </p:cNvPr>
          <p:cNvSpPr/>
          <p:nvPr/>
        </p:nvSpPr>
        <p:spPr>
          <a:xfrm>
            <a:off x="164144" y="1089444"/>
            <a:ext cx="640080" cy="6400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52309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/>
          <p:nvPr/>
        </p:nvSpPr>
        <p:spPr>
          <a:xfrm>
            <a:off x="224807" y="1161655"/>
            <a:ext cx="11803403" cy="201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-US" altLang="zh-TW" sz="4267" b="1" dirty="0">
                <a:solidFill>
                  <a:srgbClr val="C00000"/>
                </a:solidFill>
                <a:latin typeface="Calibri" panose="020F0502020204030204" pitchFamily="34" charset="0"/>
                <a:ea typeface="Microsoft JhengHei"/>
                <a:cs typeface="Calibri" panose="020F0502020204030204" pitchFamily="34" charset="0"/>
                <a:sym typeface="Microsoft JhengHei"/>
              </a:rPr>
              <a:t>Generative AI in </a:t>
            </a:r>
            <a:br>
              <a:rPr lang="en-US" altLang="zh-TW" sz="4267" b="1" dirty="0">
                <a:solidFill>
                  <a:srgbClr val="C00000"/>
                </a:solidFill>
                <a:latin typeface="Calibri" panose="020F0502020204030204" pitchFamily="34" charset="0"/>
                <a:ea typeface="Microsoft JhengHei"/>
                <a:cs typeface="Calibri" panose="020F0502020204030204" pitchFamily="34" charset="0"/>
                <a:sym typeface="Microsoft JhengHei"/>
              </a:rPr>
            </a:br>
            <a:r>
              <a:rPr lang="en-US" altLang="zh-TW" sz="4267" b="1" dirty="0">
                <a:solidFill>
                  <a:srgbClr val="C00000"/>
                </a:solidFill>
                <a:latin typeface="Calibri" panose="020F0502020204030204" pitchFamily="34" charset="0"/>
                <a:ea typeface="Microsoft JhengHei"/>
                <a:cs typeface="Calibri" panose="020F0502020204030204" pitchFamily="34" charset="0"/>
                <a:sym typeface="Microsoft JhengHei"/>
              </a:rPr>
              <a:t>Multimodal Cross-Lingual Dialogue System for Inclusive Communication Support</a:t>
            </a:r>
            <a:endParaRPr sz="4267" b="1" dirty="0">
              <a:solidFill>
                <a:srgbClr val="C00000"/>
              </a:solidFill>
              <a:latin typeface="Calibri" panose="020F0502020204030204" pitchFamily="34" charset="0"/>
              <a:ea typeface="Microsoft JhengHei"/>
              <a:cs typeface="Calibri" panose="020F0502020204030204" pitchFamily="34" charset="0"/>
              <a:sym typeface="Microsoft JhengHei"/>
            </a:endParaRPr>
          </a:p>
        </p:txBody>
      </p:sp>
      <p:pic>
        <p:nvPicPr>
          <p:cNvPr id="62" name="Google Shape;62;p1" descr="http://mail.tku.edu.tw/myday/images/Myday_Phot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6981" y="3311614"/>
            <a:ext cx="1068247" cy="135144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"/>
          <p:cNvSpPr txBox="1"/>
          <p:nvPr/>
        </p:nvSpPr>
        <p:spPr>
          <a:xfrm>
            <a:off x="10183990" y="4696268"/>
            <a:ext cx="1844220" cy="33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r>
              <a:rPr lang="en-US" altLang="zh-TW" b="1" dirty="0">
                <a:solidFill>
                  <a:srgbClr val="2F5496"/>
                </a:solidFill>
                <a:latin typeface="Calibri" panose="020F0502020204030204" pitchFamily="34" charset="0"/>
                <a:ea typeface="Microsoft JhengHei"/>
                <a:cs typeface="Calibri" panose="020F0502020204030204" pitchFamily="34" charset="0"/>
                <a:sym typeface="Microsoft JhengHei"/>
              </a:rPr>
              <a:t>Min-Yuh Day</a:t>
            </a:r>
            <a:r>
              <a:rPr lang="zh-TW" altLang="en-US" b="1" dirty="0">
                <a:solidFill>
                  <a:srgbClr val="2F5496"/>
                </a:solidFill>
                <a:latin typeface="Calibri" panose="020F0502020204030204" pitchFamily="34" charset="0"/>
                <a:ea typeface="Microsoft JhengHei"/>
                <a:cs typeface="Calibri" panose="020F0502020204030204" pitchFamily="34" charset="0"/>
                <a:sym typeface="Microsoft JhengHei"/>
              </a:rPr>
              <a:t>*</a:t>
            </a:r>
            <a:endParaRPr lang="en-US" altLang="zh-TW" b="1" dirty="0">
              <a:solidFill>
                <a:srgbClr val="2F5496"/>
              </a:solidFill>
              <a:latin typeface="Calibri" panose="020F0502020204030204" pitchFamily="34" charset="0"/>
              <a:ea typeface="Microsoft JhengHei"/>
              <a:cs typeface="Calibri" panose="020F0502020204030204" pitchFamily="34" charset="0"/>
              <a:sym typeface="Microsoft JhengHei"/>
            </a:endParaRPr>
          </a:p>
        </p:txBody>
      </p:sp>
      <p:pic>
        <p:nvPicPr>
          <p:cNvPr id="64" name="Google Shape;6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86733" y="115577"/>
            <a:ext cx="1103667" cy="103426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"/>
          <p:cNvSpPr txBox="1"/>
          <p:nvPr/>
        </p:nvSpPr>
        <p:spPr>
          <a:xfrm>
            <a:off x="1216039" y="5590655"/>
            <a:ext cx="9770695" cy="825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en-US" altLang="zh-TW" sz="2400" b="1" u="sng" dirty="0">
                <a:solidFill>
                  <a:srgbClr val="0563C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Institute of Information Management</a:t>
            </a:r>
            <a:r>
              <a:rPr lang="en-US" altLang="zh-TW" sz="24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 </a:t>
            </a:r>
            <a:br>
              <a:rPr lang="en-US" altLang="zh-TW" sz="24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altLang="zh-TW" sz="2400" b="1" u="sng" dirty="0">
                <a:solidFill>
                  <a:srgbClr val="0563C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National Taipei University, Taiwan </a:t>
            </a:r>
            <a:endParaRPr sz="2400" b="1" u="sng" dirty="0">
              <a:solidFill>
                <a:srgbClr val="898989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0" name="Google Shape;70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>
              <a:buSzPts val="1000"/>
            </a:pPr>
            <a:fld id="{00000000-1234-1234-1234-123412341234}" type="slidenum">
              <a:rPr lang="en-US" altLang="zh-TW">
                <a:latin typeface="+mj-lt"/>
              </a:rPr>
              <a:pPr>
                <a:buSzPts val="1000"/>
              </a:pPr>
              <a:t>25</a:t>
            </a:fld>
            <a:endParaRPr>
              <a:latin typeface="+mj-lt"/>
            </a:endParaRPr>
          </a:p>
        </p:txBody>
      </p:sp>
      <p:pic>
        <p:nvPicPr>
          <p:cNvPr id="2" name="Google Shape;290;p34">
            <a:extLst>
              <a:ext uri="{FF2B5EF4-FFF2-40B4-BE49-F238E27FC236}">
                <a16:creationId xmlns:a16="http://schemas.microsoft.com/office/drawing/2014/main" id="{0FB4B1AA-702C-0406-9D55-8E54F1DE386A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115577"/>
            <a:ext cx="1304367" cy="7336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88;p34">
            <a:extLst>
              <a:ext uri="{FF2B5EF4-FFF2-40B4-BE49-F238E27FC236}">
                <a16:creationId xmlns:a16="http://schemas.microsoft.com/office/drawing/2014/main" id="{F44D2E2C-779A-2214-0084-A35378A9A80C}"/>
              </a:ext>
            </a:extLst>
          </p:cNvPr>
          <p:cNvSpPr txBox="1"/>
          <p:nvPr/>
        </p:nvSpPr>
        <p:spPr>
          <a:xfrm>
            <a:off x="2344867" y="6451804"/>
            <a:ext cx="7690747" cy="39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dirty="0">
                <a:solidFill>
                  <a:srgbClr val="9E9E9E"/>
                </a:solidFill>
                <a:latin typeface="+mj-lt"/>
                <a:ea typeface="Ubuntu"/>
                <a:cs typeface="Ubuntu"/>
                <a:sym typeface="Ubuntu"/>
              </a:rPr>
              <a:t>IEEE EM-RITE 202</a:t>
            </a:r>
            <a:r>
              <a:rPr lang="en-US" altLang="zh-TW" sz="1600" dirty="0">
                <a:solidFill>
                  <a:srgbClr val="9E9E9E"/>
                </a:solidFill>
                <a:latin typeface="+mj-lt"/>
                <a:ea typeface="Ubuntu"/>
                <a:cs typeface="Ubuntu"/>
                <a:sym typeface="Ubuntu"/>
              </a:rPr>
              <a:t>4</a:t>
            </a:r>
            <a:r>
              <a:rPr lang="en" sz="1600" dirty="0">
                <a:solidFill>
                  <a:srgbClr val="9E9E9E"/>
                </a:solidFill>
                <a:latin typeface="+mj-lt"/>
                <a:ea typeface="Ubuntu"/>
                <a:cs typeface="Ubuntu"/>
                <a:sym typeface="Ubuntu"/>
              </a:rPr>
              <a:t>, IEEE IRI 202</a:t>
            </a:r>
            <a:r>
              <a:rPr lang="en-US" altLang="zh-TW" sz="1600" dirty="0">
                <a:solidFill>
                  <a:srgbClr val="9E9E9E"/>
                </a:solidFill>
                <a:latin typeface="+mj-lt"/>
                <a:ea typeface="Ubuntu"/>
                <a:cs typeface="Ubuntu"/>
                <a:sym typeface="Ubuntu"/>
              </a:rPr>
              <a:t>4</a:t>
            </a:r>
            <a:r>
              <a:rPr lang="en" sz="1600" dirty="0">
                <a:solidFill>
                  <a:srgbClr val="9E9E9E"/>
                </a:solidFill>
                <a:latin typeface="+mj-lt"/>
                <a:ea typeface="Ubuntu"/>
                <a:cs typeface="Ubuntu"/>
                <a:sym typeface="Ubuntu"/>
              </a:rPr>
              <a:t>, </a:t>
            </a:r>
            <a:r>
              <a:rPr lang="en-US" sz="1600" dirty="0">
                <a:solidFill>
                  <a:srgbClr val="9E9E9E"/>
                </a:solidFill>
                <a:latin typeface="+mj-lt"/>
                <a:ea typeface="Ubuntu"/>
                <a:cs typeface="Ubuntu"/>
                <a:sym typeface="Ubuntu"/>
              </a:rPr>
              <a:t>San Jose, CA, USA</a:t>
            </a:r>
            <a:r>
              <a:rPr lang="en" sz="1600" dirty="0">
                <a:solidFill>
                  <a:srgbClr val="9E9E9E"/>
                </a:solidFill>
                <a:latin typeface="+mj-lt"/>
                <a:ea typeface="Ubuntu"/>
                <a:cs typeface="Ubuntu"/>
                <a:sym typeface="Ubuntu"/>
              </a:rPr>
              <a:t>, August </a:t>
            </a:r>
            <a:r>
              <a:rPr lang="en-US" altLang="zh-TW" sz="1600" dirty="0">
                <a:solidFill>
                  <a:srgbClr val="9E9E9E"/>
                </a:solidFill>
                <a:latin typeface="+mj-lt"/>
                <a:ea typeface="Ubuntu"/>
                <a:cs typeface="Ubuntu"/>
                <a:sym typeface="Ubuntu"/>
              </a:rPr>
              <a:t>7</a:t>
            </a:r>
            <a:r>
              <a:rPr lang="en" sz="1600" dirty="0">
                <a:solidFill>
                  <a:srgbClr val="9E9E9E"/>
                </a:solidFill>
                <a:latin typeface="+mj-lt"/>
                <a:ea typeface="Ubuntu"/>
                <a:cs typeface="Ubuntu"/>
                <a:sym typeface="Ubuntu"/>
              </a:rPr>
              <a:t>-</a:t>
            </a:r>
            <a:r>
              <a:rPr lang="en-US" altLang="zh-TW" sz="1600" dirty="0">
                <a:solidFill>
                  <a:srgbClr val="9E9E9E"/>
                </a:solidFill>
                <a:latin typeface="+mj-lt"/>
                <a:ea typeface="Ubuntu"/>
                <a:cs typeface="Ubuntu"/>
                <a:sym typeface="Ubuntu"/>
              </a:rPr>
              <a:t>9</a:t>
            </a:r>
            <a:r>
              <a:rPr lang="en" sz="1600" dirty="0">
                <a:solidFill>
                  <a:srgbClr val="9E9E9E"/>
                </a:solidFill>
                <a:latin typeface="+mj-lt"/>
                <a:ea typeface="Ubuntu"/>
                <a:cs typeface="Ubuntu"/>
                <a:sym typeface="Ubuntu"/>
              </a:rPr>
              <a:t>, 202</a:t>
            </a:r>
            <a:r>
              <a:rPr lang="en-US" altLang="zh-TW" sz="1600" dirty="0">
                <a:solidFill>
                  <a:srgbClr val="9E9E9E"/>
                </a:solidFill>
                <a:latin typeface="+mj-lt"/>
                <a:ea typeface="Ubuntu"/>
                <a:cs typeface="Ubuntu"/>
                <a:sym typeface="Ubuntu"/>
              </a:rPr>
              <a:t>4</a:t>
            </a:r>
            <a:endParaRPr sz="1600" dirty="0">
              <a:solidFill>
                <a:srgbClr val="9E9E9E"/>
              </a:solidFill>
              <a:latin typeface="+mj-lt"/>
              <a:ea typeface="Ubuntu"/>
              <a:cs typeface="Ubuntu"/>
              <a:sym typeface="Ubuntu"/>
            </a:endParaRPr>
          </a:p>
        </p:txBody>
      </p:sp>
      <p:sp>
        <p:nvSpPr>
          <p:cNvPr id="7" name="Google Shape;286;p34">
            <a:extLst>
              <a:ext uri="{FF2B5EF4-FFF2-40B4-BE49-F238E27FC236}">
                <a16:creationId xmlns:a16="http://schemas.microsoft.com/office/drawing/2014/main" id="{C9350369-2FFA-D116-4270-134489DDA8EB}"/>
              </a:ext>
            </a:extLst>
          </p:cNvPr>
          <p:cNvSpPr txBox="1"/>
          <p:nvPr/>
        </p:nvSpPr>
        <p:spPr>
          <a:xfrm>
            <a:off x="4525800" y="5211456"/>
            <a:ext cx="314040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700" dirty="0">
                <a:solidFill>
                  <a:schemeClr val="accent6">
                    <a:lumMod val="75000"/>
                  </a:schemeClr>
                </a:solidFill>
                <a:latin typeface="+mj-lt"/>
                <a:ea typeface="Ubuntu"/>
                <a:cs typeface="Ubuntu"/>
                <a:sym typeface="Ubuntu"/>
              </a:rPr>
              <a:t>* </a:t>
            </a:r>
            <a:r>
              <a:rPr lang="en" sz="1700" u="sng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+mj-lt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myday@gm.ntpu.edu.tw</a:t>
            </a:r>
            <a:endParaRPr sz="1700" dirty="0">
              <a:solidFill>
                <a:schemeClr val="accent6">
                  <a:lumMod val="75000"/>
                </a:schemeClr>
              </a:solidFill>
              <a:latin typeface="+mj-lt"/>
              <a:ea typeface="Ubuntu"/>
              <a:cs typeface="Ubuntu"/>
              <a:sym typeface="Ubuntu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6E158CFA-322D-05D7-0609-3A7D0DEC8D27}"/>
              </a:ext>
            </a:extLst>
          </p:cNvPr>
          <p:cNvSpPr txBox="1"/>
          <p:nvPr/>
        </p:nvSpPr>
        <p:spPr>
          <a:xfrm>
            <a:off x="224807" y="4723255"/>
            <a:ext cx="1982463" cy="299796"/>
          </a:xfrm>
          <a:prstGeom prst="rect">
            <a:avLst/>
          </a:prstGeom>
        </p:spPr>
        <p:txBody>
          <a:bodyPr vert="horz" wrap="square" lIns="0" tIns="22577" rIns="0" bIns="0" rtlCol="0">
            <a:spAutoFit/>
          </a:bodyPr>
          <a:lstStyle/>
          <a:p>
            <a:pPr marL="67730">
              <a:spcBef>
                <a:spcPts val="177"/>
              </a:spcBef>
            </a:pPr>
            <a:r>
              <a:rPr lang="en-US" b="1" spc="-9" dirty="0">
                <a:latin typeface="Calibri" panose="020F0502020204030204" pitchFamily="34" charset="0"/>
                <a:cs typeface="Calibri" panose="020F0502020204030204" pitchFamily="34" charset="0"/>
              </a:rPr>
              <a:t>Vidhya </a:t>
            </a:r>
            <a:r>
              <a:rPr lang="en-US" b="1" spc="-9" dirty="0" err="1">
                <a:latin typeface="Calibri" panose="020F0502020204030204" pitchFamily="34" charset="0"/>
                <a:cs typeface="Calibri" panose="020F0502020204030204" pitchFamily="34" charset="0"/>
              </a:rPr>
              <a:t>Nataraj</a:t>
            </a:r>
            <a:endParaRPr b="1" baseline="2430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292F5E4-09EB-44B2-E895-9C88E41D2A33}"/>
              </a:ext>
            </a:extLst>
          </p:cNvPr>
          <p:cNvSpPr txBox="1"/>
          <p:nvPr/>
        </p:nvSpPr>
        <p:spPr>
          <a:xfrm>
            <a:off x="1932549" y="4723255"/>
            <a:ext cx="1982463" cy="299796"/>
          </a:xfrm>
          <a:prstGeom prst="rect">
            <a:avLst/>
          </a:prstGeom>
        </p:spPr>
        <p:txBody>
          <a:bodyPr vert="horz" wrap="square" lIns="0" tIns="22577" rIns="0" bIns="0" rtlCol="0">
            <a:spAutoFit/>
          </a:bodyPr>
          <a:lstStyle/>
          <a:p>
            <a:pPr marL="67730">
              <a:spcBef>
                <a:spcPts val="177"/>
              </a:spcBef>
            </a:pPr>
            <a:r>
              <a:rPr lang="en-US" b="1" spc="-9" dirty="0">
                <a:latin typeface="Calibri" panose="020F0502020204030204" pitchFamily="34" charset="0"/>
                <a:cs typeface="Calibri" panose="020F0502020204030204" pitchFamily="34" charset="0"/>
              </a:rPr>
              <a:t>Wen-</a:t>
            </a:r>
            <a:r>
              <a:rPr lang="en-US" b="1" spc="-9" dirty="0" err="1">
                <a:latin typeface="Calibri" panose="020F0502020204030204" pitchFamily="34" charset="0"/>
                <a:cs typeface="Calibri" panose="020F0502020204030204" pitchFamily="34" charset="0"/>
              </a:rPr>
              <a:t>Hsuan</a:t>
            </a:r>
            <a:r>
              <a:rPr lang="en-US" b="1" spc="-9" dirty="0">
                <a:latin typeface="Calibri" panose="020F0502020204030204" pitchFamily="34" charset="0"/>
                <a:cs typeface="Calibri" panose="020F0502020204030204" pitchFamily="34" charset="0"/>
              </a:rPr>
              <a:t> Liao</a:t>
            </a:r>
            <a:endParaRPr b="1" baseline="2430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object 17">
            <a:extLst>
              <a:ext uri="{FF2B5EF4-FFF2-40B4-BE49-F238E27FC236}">
                <a16:creationId xmlns:a16="http://schemas.microsoft.com/office/drawing/2014/main" id="{0854EEB2-A80B-4BB0-0356-EF7BF28DDDD4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22153" y="3266471"/>
            <a:ext cx="1275391" cy="1182912"/>
          </a:xfrm>
          <a:prstGeom prst="rect">
            <a:avLst/>
          </a:prstGeom>
        </p:spPr>
      </p:pic>
      <p:pic>
        <p:nvPicPr>
          <p:cNvPr id="12" name="object 20">
            <a:extLst>
              <a:ext uri="{FF2B5EF4-FFF2-40B4-BE49-F238E27FC236}">
                <a16:creationId xmlns:a16="http://schemas.microsoft.com/office/drawing/2014/main" id="{9D44E239-FD86-8BEA-7CFC-6075E8D2359B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83437" y="3298122"/>
            <a:ext cx="1272665" cy="1184812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9B1A55EE-5419-48FD-ED32-D62C7EEF4CFE}"/>
              </a:ext>
            </a:extLst>
          </p:cNvPr>
          <p:cNvSpPr txBox="1"/>
          <p:nvPr/>
        </p:nvSpPr>
        <p:spPr>
          <a:xfrm>
            <a:off x="3794530" y="4723255"/>
            <a:ext cx="1982463" cy="299796"/>
          </a:xfrm>
          <a:prstGeom prst="rect">
            <a:avLst/>
          </a:prstGeom>
        </p:spPr>
        <p:txBody>
          <a:bodyPr vert="horz" wrap="square" lIns="0" tIns="22577" rIns="0" bIns="0" rtlCol="0">
            <a:spAutoFit/>
          </a:bodyPr>
          <a:lstStyle/>
          <a:p>
            <a:pPr marL="67730">
              <a:spcBef>
                <a:spcPts val="177"/>
              </a:spcBef>
            </a:pPr>
            <a:r>
              <a:rPr lang="en-US" b="1" spc="-9" dirty="0">
                <a:latin typeface="Calibri" panose="020F0502020204030204" pitchFamily="34" charset="0"/>
                <a:cs typeface="Calibri" panose="020F0502020204030204" pitchFamily="34" charset="0"/>
              </a:rPr>
              <a:t>Yue-Shan Chang</a:t>
            </a:r>
            <a:endParaRPr b="1" spc="-9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AA6968FD-D8D6-01CF-96B6-44354789A2A3}"/>
              </a:ext>
            </a:extLst>
          </p:cNvPr>
          <p:cNvSpPr txBox="1"/>
          <p:nvPr/>
        </p:nvSpPr>
        <p:spPr>
          <a:xfrm>
            <a:off x="5643274" y="4723255"/>
            <a:ext cx="1844221" cy="299796"/>
          </a:xfrm>
          <a:prstGeom prst="rect">
            <a:avLst/>
          </a:prstGeom>
        </p:spPr>
        <p:txBody>
          <a:bodyPr vert="horz" wrap="square" lIns="0" tIns="22577" rIns="0" bIns="0" rtlCol="0">
            <a:spAutoFit/>
          </a:bodyPr>
          <a:lstStyle/>
          <a:p>
            <a:pPr marL="67730">
              <a:spcBef>
                <a:spcPts val="177"/>
              </a:spcBef>
            </a:pPr>
            <a:r>
              <a:rPr lang="en-US" b="1" spc="-9" dirty="0">
                <a:latin typeface="Calibri" panose="020F0502020204030204" pitchFamily="34" charset="0"/>
                <a:cs typeface="Calibri" panose="020F0502020204030204" pitchFamily="34" charset="0"/>
              </a:rPr>
              <a:t>Chen-Yu Chiang</a:t>
            </a:r>
            <a:endParaRPr b="1" spc="-9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80B0884B-418F-0974-6BFC-1EB177282CF9}"/>
              </a:ext>
            </a:extLst>
          </p:cNvPr>
          <p:cNvSpPr txBox="1"/>
          <p:nvPr/>
        </p:nvSpPr>
        <p:spPr>
          <a:xfrm>
            <a:off x="7404322" y="4694216"/>
            <a:ext cx="1648796" cy="342487"/>
          </a:xfrm>
          <a:prstGeom prst="rect">
            <a:avLst/>
          </a:prstGeom>
        </p:spPr>
        <p:txBody>
          <a:bodyPr vert="horz" wrap="square" lIns="0" tIns="44027" rIns="0" bIns="0" rtlCol="0">
            <a:spAutoFit/>
          </a:bodyPr>
          <a:lstStyle/>
          <a:p>
            <a:pPr marL="1083680" marR="99338" indent="-971925">
              <a:lnSpc>
                <a:spcPts val="2453"/>
              </a:lnSpc>
              <a:spcBef>
                <a:spcPts val="347"/>
              </a:spcBef>
              <a:tabLst>
                <a:tab pos="3755626" algn="l"/>
              </a:tabLst>
            </a:pPr>
            <a:r>
              <a:rPr lang="en-US" b="1" spc="-9" dirty="0">
                <a:latin typeface="Calibri" panose="020F0502020204030204" pitchFamily="34" charset="0"/>
                <a:cs typeface="Calibri" panose="020F0502020204030204" pitchFamily="34" charset="0"/>
              </a:rPr>
              <a:t>Chao-Yin Lin</a:t>
            </a:r>
            <a:endParaRPr b="1" baseline="2430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03042AB5-1653-6D5F-0119-38015FA9A4E4}"/>
              </a:ext>
            </a:extLst>
          </p:cNvPr>
          <p:cNvSpPr txBox="1"/>
          <p:nvPr/>
        </p:nvSpPr>
        <p:spPr>
          <a:xfrm>
            <a:off x="8974942" y="4694216"/>
            <a:ext cx="1289508" cy="342487"/>
          </a:xfrm>
          <a:prstGeom prst="rect">
            <a:avLst/>
          </a:prstGeom>
        </p:spPr>
        <p:txBody>
          <a:bodyPr vert="horz" wrap="square" lIns="0" tIns="44027" rIns="0" bIns="0" rtlCol="0">
            <a:spAutoFit/>
          </a:bodyPr>
          <a:lstStyle/>
          <a:p>
            <a:pPr marL="1083680" marR="99338" indent="-971925" algn="ctr">
              <a:lnSpc>
                <a:spcPts val="2453"/>
              </a:lnSpc>
              <a:spcBef>
                <a:spcPts val="347"/>
              </a:spcBef>
              <a:tabLst>
                <a:tab pos="3755626" algn="l"/>
              </a:tabLst>
            </a:pPr>
            <a:r>
              <a:rPr lang="en-US" b="1" spc="-9" dirty="0">
                <a:latin typeface="Calibri" panose="020F0502020204030204" pitchFamily="34" charset="0"/>
                <a:cs typeface="Calibri" panose="020F0502020204030204" pitchFamily="34" charset="0"/>
              </a:rPr>
              <a:t>Yu-An Lin</a:t>
            </a:r>
            <a:endParaRPr b="1" baseline="2430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3D76FB-3A9A-6DE5-AE49-E6B3EA106BD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208" t="5214" r="11122" b="16112"/>
          <a:stretch/>
        </p:blipFill>
        <p:spPr>
          <a:xfrm>
            <a:off x="4163157" y="3265115"/>
            <a:ext cx="1114352" cy="13819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12C2FB-975F-8D44-3D96-61361A6FF9B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802" b="33035"/>
          <a:stretch/>
        </p:blipFill>
        <p:spPr>
          <a:xfrm>
            <a:off x="9009507" y="3338945"/>
            <a:ext cx="1147389" cy="13514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990AAF-CC3E-E872-040F-708320F433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0947" y="3290548"/>
            <a:ext cx="1114352" cy="13514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54A8D4-7C81-075E-C8FB-3876933882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7403" y="3301000"/>
            <a:ext cx="1153684" cy="1400333"/>
          </a:xfrm>
          <a:prstGeom prst="rect">
            <a:avLst/>
          </a:prstGeom>
        </p:spPr>
      </p:pic>
      <p:sp>
        <p:nvSpPr>
          <p:cNvPr id="14" name="矩形 40">
            <a:extLst>
              <a:ext uri="{FF2B5EF4-FFF2-40B4-BE49-F238E27FC236}">
                <a16:creationId xmlns:a16="http://schemas.microsoft.com/office/drawing/2014/main" id="{3995BA07-D3B6-1119-F03A-64194E73F5E0}"/>
              </a:ext>
            </a:extLst>
          </p:cNvPr>
          <p:cNvSpPr/>
          <p:nvPr/>
        </p:nvSpPr>
        <p:spPr>
          <a:xfrm>
            <a:off x="5087889" y="-27384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2024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917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/>
        </p:nvSpPr>
        <p:spPr>
          <a:xfrm>
            <a:off x="220504" y="30780"/>
            <a:ext cx="12028211" cy="1379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Smart City Large Language Model Agent System</a:t>
            </a:r>
            <a:endParaRPr sz="3600" b="1" i="0" u="none" strike="noStrike" cap="none" dirty="0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6733" y="203200"/>
            <a:ext cx="1103667" cy="1034267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11358800" y="6470161"/>
            <a:ext cx="731600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 fontScale="85000" lnSpcReduction="2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102" name="Google Shape;102;p14"/>
          <p:cNvPicPr preferRelativeResize="0"/>
          <p:nvPr/>
        </p:nvPicPr>
        <p:blipFill rotWithShape="1">
          <a:blip r:embed="rId4">
            <a:alphaModFix/>
          </a:blip>
          <a:srcRect t="16377" b="11725"/>
          <a:stretch/>
        </p:blipFill>
        <p:spPr>
          <a:xfrm>
            <a:off x="101600" y="182851"/>
            <a:ext cx="1322267" cy="107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 descr="http://mail.tku.edu.tw/myday/images/Myday_Phot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47866" y="2286692"/>
            <a:ext cx="1495195" cy="18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1700658" y="4137904"/>
            <a:ext cx="23896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Min-Yuh Day *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3813038" y="4157421"/>
            <a:ext cx="23896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Xin-Ting Lu</a:t>
            </a:r>
            <a:endParaRPr sz="20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5925418" y="4157437"/>
            <a:ext cx="23896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Xu-Yu Lan</a:t>
            </a:r>
            <a:endParaRPr sz="20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3" name="Google Shape;103;p14"/>
          <p:cNvPicPr preferRelativeResize="0"/>
          <p:nvPr/>
        </p:nvPicPr>
        <p:blipFill rotWithShape="1">
          <a:blip r:embed="rId6">
            <a:alphaModFix/>
          </a:blip>
          <a:srcRect t="4635"/>
          <a:stretch/>
        </p:blipFill>
        <p:spPr>
          <a:xfrm>
            <a:off x="4229181" y="2286692"/>
            <a:ext cx="1533902" cy="18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 descr="一張含有 人員, 人的臉孔, 脖子, 下巴 的圖片&#10;&#10;自動產生的描述"/>
          <p:cNvPicPr preferRelativeResize="0"/>
          <p:nvPr/>
        </p:nvPicPr>
        <p:blipFill rotWithShape="1">
          <a:blip r:embed="rId7">
            <a:alphaModFix/>
          </a:blip>
          <a:srcRect t="-801"/>
          <a:stretch/>
        </p:blipFill>
        <p:spPr>
          <a:xfrm>
            <a:off x="6349203" y="2286692"/>
            <a:ext cx="1533902" cy="18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FB02A66-22D4-4A74-B29A-3FEB7AD43C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348"/>
          <a:stretch/>
        </p:blipFill>
        <p:spPr>
          <a:xfrm>
            <a:off x="8469226" y="2286691"/>
            <a:ext cx="1444515" cy="1851201"/>
          </a:xfrm>
          <a:prstGeom prst="rect">
            <a:avLst/>
          </a:prstGeom>
        </p:spPr>
      </p:pic>
      <p:sp>
        <p:nvSpPr>
          <p:cNvPr id="17" name="Google Shape;100;p14">
            <a:extLst>
              <a:ext uri="{FF2B5EF4-FFF2-40B4-BE49-F238E27FC236}">
                <a16:creationId xmlns:a16="http://schemas.microsoft.com/office/drawing/2014/main" id="{F677EACE-11B9-4D9A-8FBC-EEA4B3FB3179}"/>
              </a:ext>
            </a:extLst>
          </p:cNvPr>
          <p:cNvSpPr txBox="1"/>
          <p:nvPr/>
        </p:nvSpPr>
        <p:spPr>
          <a:xfrm>
            <a:off x="8037798" y="4150084"/>
            <a:ext cx="23896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altLang="zh-TW" sz="2000" b="1" i="0" u="none" strike="noStrike" cap="none" dirty="0" err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Bor</a:t>
            </a:r>
            <a:r>
              <a:rPr lang="en-US" altLang="zh-TW" sz="20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-Jen Chen</a:t>
            </a:r>
            <a:endParaRPr sz="20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" name="Google Shape;66;p1">
            <a:extLst>
              <a:ext uri="{FF2B5EF4-FFF2-40B4-BE49-F238E27FC236}">
                <a16:creationId xmlns:a16="http://schemas.microsoft.com/office/drawing/2014/main" id="{B5854AE1-EF40-C69D-A281-D8FEF1B2111D}"/>
              </a:ext>
            </a:extLst>
          </p:cNvPr>
          <p:cNvSpPr txBox="1"/>
          <p:nvPr/>
        </p:nvSpPr>
        <p:spPr>
          <a:xfrm>
            <a:off x="1216039" y="5590655"/>
            <a:ext cx="9770695" cy="825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en-US" altLang="zh-TW" sz="2400" b="1" u="sng" dirty="0">
                <a:solidFill>
                  <a:srgbClr val="0563C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Institute of Information Management</a:t>
            </a:r>
            <a:r>
              <a:rPr lang="en-US" altLang="zh-TW" sz="24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 </a:t>
            </a:r>
            <a:br>
              <a:rPr lang="en-US" altLang="zh-TW" sz="24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altLang="zh-TW" sz="2400" b="1" u="sng" dirty="0">
                <a:solidFill>
                  <a:srgbClr val="0563C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National Taipei University, Taiwan </a:t>
            </a:r>
            <a:endParaRPr sz="2400" b="1" u="sng" dirty="0">
              <a:solidFill>
                <a:srgbClr val="898989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Google Shape;286;p34">
            <a:extLst>
              <a:ext uri="{FF2B5EF4-FFF2-40B4-BE49-F238E27FC236}">
                <a16:creationId xmlns:a16="http://schemas.microsoft.com/office/drawing/2014/main" id="{7BD9E5F2-0CF5-A693-05E1-331C8BDAABD8}"/>
              </a:ext>
            </a:extLst>
          </p:cNvPr>
          <p:cNvSpPr txBox="1"/>
          <p:nvPr/>
        </p:nvSpPr>
        <p:spPr>
          <a:xfrm>
            <a:off x="4525800" y="5211456"/>
            <a:ext cx="314040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700" dirty="0">
                <a:solidFill>
                  <a:schemeClr val="accent6">
                    <a:lumMod val="75000"/>
                  </a:schemeClr>
                </a:solidFill>
                <a:latin typeface="+mj-lt"/>
                <a:ea typeface="Ubuntu"/>
                <a:cs typeface="Ubuntu"/>
                <a:sym typeface="Ubuntu"/>
              </a:rPr>
              <a:t>* </a:t>
            </a:r>
            <a:r>
              <a:rPr lang="en" sz="1700" u="sng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+mj-lt"/>
                <a:ea typeface="Ubuntu"/>
                <a:cs typeface="Ubuntu"/>
                <a:sym typeface="Ubuntu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myday@gm.ntpu.edu.tw</a:t>
            </a:r>
            <a:endParaRPr sz="1700" dirty="0">
              <a:solidFill>
                <a:schemeClr val="accent6">
                  <a:lumMod val="75000"/>
                </a:schemeClr>
              </a:solidFill>
              <a:latin typeface="+mj-lt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12115C46-6B4A-9D7A-A7B3-21D7AB1E3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600" y="3482932"/>
            <a:ext cx="1371803" cy="169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DC9C92F-4FE9-3938-ED8E-FB032206B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117" y="3482931"/>
            <a:ext cx="1364990" cy="169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25" y="1506909"/>
            <a:ext cx="11672156" cy="180053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Fintech Green Finance for Carbon Market Index, </a:t>
            </a:r>
            <a:br>
              <a:rPr lang="en-US" altLang="zh-TW" sz="4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4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Corporate Finance, and Environmental Policies</a:t>
            </a:r>
            <a:br>
              <a:rPr lang="en-US" altLang="zh-TW" sz="3200" b="1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Arial" panose="020B0604020202020204" pitchFamily="34" charset="0"/>
              </a:rPr>
            </a:br>
            <a:r>
              <a:rPr lang="zh-CN" altLang="en-US" sz="3200" b="1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Arial" panose="020B0604020202020204" pitchFamily="34" charset="0"/>
              </a:rPr>
              <a:t>（</a:t>
            </a:r>
            <a:r>
              <a:rPr lang="zh-TW" altLang="en-US" sz="3600" b="1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Arial" panose="020B0604020202020204" pitchFamily="34" charset="0"/>
              </a:rPr>
              <a:t>金融科技綠色金融於碳市場指標與公司環境策略</a:t>
            </a:r>
            <a:r>
              <a:rPr lang="zh-CN" altLang="en-US" sz="3600" b="1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Arial" panose="020B0604020202020204" pitchFamily="34" charset="0"/>
              </a:rPr>
              <a:t>）</a:t>
            </a:r>
            <a:endParaRPr lang="en-US" altLang="zh-TW" sz="3600" b="1" dirty="0">
              <a:solidFill>
                <a:srgbClr val="C00000"/>
              </a:solidFill>
              <a:latin typeface="HEITI TC MEDIUM" pitchFamily="2" charset="-128"/>
              <a:ea typeface="HEITI TC MEDIUM" pitchFamily="2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0928" y="3483368"/>
            <a:ext cx="1371802" cy="1698420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3592535" y="6522530"/>
            <a:ext cx="4853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FinTech Taipei 2024, November 1-2, 2024, Taipei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8DEC4A-856B-14CE-F009-DEBB0828D4E7}"/>
              </a:ext>
            </a:extLst>
          </p:cNvPr>
          <p:cNvSpPr txBox="1"/>
          <p:nvPr/>
        </p:nvSpPr>
        <p:spPr>
          <a:xfrm>
            <a:off x="2582730" y="96391"/>
            <a:ext cx="71081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Fintech and Green Finance Center (FGFC), NTPU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pic>
        <p:nvPicPr>
          <p:cNvPr id="20" name="圖片 11">
            <a:extLst>
              <a:ext uri="{FF2B5EF4-FFF2-40B4-BE49-F238E27FC236}">
                <a16:creationId xmlns:a16="http://schemas.microsoft.com/office/drawing/2014/main" id="{ADABC7F4-57C6-45A6-27F4-A92669FCB1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931" t="7790" r="15873" b="37660"/>
          <a:stretch/>
        </p:blipFill>
        <p:spPr>
          <a:xfrm>
            <a:off x="3189259" y="3480041"/>
            <a:ext cx="1371803" cy="1698419"/>
          </a:xfrm>
          <a:prstGeom prst="rect">
            <a:avLst/>
          </a:prstGeom>
        </p:spPr>
      </p:pic>
      <p:pic>
        <p:nvPicPr>
          <p:cNvPr id="21" name="圖片 12">
            <a:extLst>
              <a:ext uri="{FF2B5EF4-FFF2-40B4-BE49-F238E27FC236}">
                <a16:creationId xmlns:a16="http://schemas.microsoft.com/office/drawing/2014/main" id="{97065BC4-1BED-EA7C-2082-96E479013C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029" r="26162" b="22500"/>
          <a:stretch/>
        </p:blipFill>
        <p:spPr>
          <a:xfrm>
            <a:off x="5279084" y="3480994"/>
            <a:ext cx="1371802" cy="1698419"/>
          </a:xfrm>
          <a:prstGeom prst="rect">
            <a:avLst/>
          </a:prstGeom>
        </p:spPr>
      </p:pic>
      <p:sp>
        <p:nvSpPr>
          <p:cNvPr id="22" name="副標題 2">
            <a:extLst>
              <a:ext uri="{FF2B5EF4-FFF2-40B4-BE49-F238E27FC236}">
                <a16:creationId xmlns:a16="http://schemas.microsoft.com/office/drawing/2014/main" id="{F1C7E6D5-8782-F630-79CD-1EB687660A72}"/>
              </a:ext>
            </a:extLst>
          </p:cNvPr>
          <p:cNvSpPr txBox="1">
            <a:spLocks/>
          </p:cNvSpPr>
          <p:nvPr/>
        </p:nvSpPr>
        <p:spPr>
          <a:xfrm>
            <a:off x="1003720" y="5154508"/>
            <a:ext cx="1792345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zh-TW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戴敏育</a:t>
            </a:r>
            <a:r>
              <a:rPr lang="en-US" altLang="zh-TW" sz="20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zh-CN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資管所</a:t>
            </a:r>
            <a:r>
              <a:rPr lang="zh-CN" altLang="en-US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教授</a:t>
            </a:r>
            <a:endParaRPr lang="en-US" altLang="zh-TW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副標題 2">
            <a:extLst>
              <a:ext uri="{FF2B5EF4-FFF2-40B4-BE49-F238E27FC236}">
                <a16:creationId xmlns:a16="http://schemas.microsoft.com/office/drawing/2014/main" id="{B54A2BE7-4F1B-D50A-EAB6-7AEC616B6F61}"/>
              </a:ext>
            </a:extLst>
          </p:cNvPr>
          <p:cNvSpPr txBox="1">
            <a:spLocks/>
          </p:cNvSpPr>
          <p:nvPr/>
        </p:nvSpPr>
        <p:spPr>
          <a:xfrm>
            <a:off x="3076477" y="5147292"/>
            <a:ext cx="1685665" cy="6658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endParaRPr lang="zh-TW" altLang="en-US" b="1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副標題 2">
            <a:extLst>
              <a:ext uri="{FF2B5EF4-FFF2-40B4-BE49-F238E27FC236}">
                <a16:creationId xmlns:a16="http://schemas.microsoft.com/office/drawing/2014/main" id="{649B626F-209F-0FBF-D915-A79EA069A36D}"/>
              </a:ext>
            </a:extLst>
          </p:cNvPr>
          <p:cNvSpPr txBox="1">
            <a:spLocks/>
          </p:cNvSpPr>
          <p:nvPr/>
        </p:nvSpPr>
        <p:spPr>
          <a:xfrm>
            <a:off x="5399730" y="5178460"/>
            <a:ext cx="1792345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B09DAC-8188-34F6-6435-71667F71F79F}"/>
              </a:ext>
            </a:extLst>
          </p:cNvPr>
          <p:cNvSpPr txBox="1"/>
          <p:nvPr/>
        </p:nvSpPr>
        <p:spPr>
          <a:xfrm>
            <a:off x="2969171" y="6250422"/>
            <a:ext cx="61005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8"/>
              </a:rPr>
              <a:t>http://www.aacsb.ntpu.edu.tw/fintech/</a:t>
            </a:r>
            <a:endParaRPr lang="en-US" sz="1600" dirty="0"/>
          </a:p>
        </p:txBody>
      </p:sp>
      <p:sp>
        <p:nvSpPr>
          <p:cNvPr id="8" name="副標題 2">
            <a:extLst>
              <a:ext uri="{FF2B5EF4-FFF2-40B4-BE49-F238E27FC236}">
                <a16:creationId xmlns:a16="http://schemas.microsoft.com/office/drawing/2014/main" id="{4B4F0195-FC7D-81F9-0C74-29D58C14714C}"/>
              </a:ext>
            </a:extLst>
          </p:cNvPr>
          <p:cNvSpPr txBox="1">
            <a:spLocks/>
          </p:cNvSpPr>
          <p:nvPr/>
        </p:nvSpPr>
        <p:spPr>
          <a:xfrm>
            <a:off x="7527599" y="5147293"/>
            <a:ext cx="1360842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副標題 2">
            <a:extLst>
              <a:ext uri="{FF2B5EF4-FFF2-40B4-BE49-F238E27FC236}">
                <a16:creationId xmlns:a16="http://schemas.microsoft.com/office/drawing/2014/main" id="{19F31063-5720-057E-6A77-62331E1CADE9}"/>
              </a:ext>
            </a:extLst>
          </p:cNvPr>
          <p:cNvSpPr txBox="1">
            <a:spLocks/>
          </p:cNvSpPr>
          <p:nvPr/>
        </p:nvSpPr>
        <p:spPr>
          <a:xfrm>
            <a:off x="9690869" y="5161184"/>
            <a:ext cx="1371802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Picture 16">
            <a:extLst>
              <a:ext uri="{FF2B5EF4-FFF2-40B4-BE49-F238E27FC236}">
                <a16:creationId xmlns:a16="http://schemas.microsoft.com/office/drawing/2014/main" id="{564069A3-9CAF-BF20-77F6-AAA6B29271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1403" y="1166244"/>
            <a:ext cx="1071813" cy="187567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61175722-558A-DFE1-DBAF-4E74229751B1}"/>
              </a:ext>
            </a:extLst>
          </p:cNvPr>
          <p:cNvSpPr txBox="1"/>
          <p:nvPr/>
        </p:nvSpPr>
        <p:spPr>
          <a:xfrm>
            <a:off x="1089352" y="5757177"/>
            <a:ext cx="16210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zh-TW" altLang="zh-TW" sz="1800" b="1" kern="100" dirty="0">
                <a:solidFill>
                  <a:schemeClr val="accent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研究中心</a:t>
            </a:r>
            <a:r>
              <a:rPr lang="zh-CN" altLang="en-US" sz="1800" b="1" kern="100" dirty="0">
                <a:solidFill>
                  <a:schemeClr val="accent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主任</a:t>
            </a:r>
            <a:endParaRPr lang="zh-TW" altLang="zh-TW" sz="1800" b="1" kern="100" dirty="0">
              <a:solidFill>
                <a:schemeClr val="accent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4BA42E7-916B-888A-20BD-95C8E13F55A4}"/>
              </a:ext>
            </a:extLst>
          </p:cNvPr>
          <p:cNvSpPr txBox="1"/>
          <p:nvPr/>
        </p:nvSpPr>
        <p:spPr>
          <a:xfrm>
            <a:off x="2968878" y="5775691"/>
            <a:ext cx="1792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zh-TW" altLang="zh-TW" sz="1800" b="1" kern="100" dirty="0">
                <a:solidFill>
                  <a:schemeClr val="accent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研究中心</a:t>
            </a:r>
            <a:r>
              <a:rPr lang="zh-CN" altLang="en-US" sz="1800" b="1" kern="100" dirty="0">
                <a:solidFill>
                  <a:schemeClr val="accent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副主任</a:t>
            </a:r>
            <a:endParaRPr lang="zh-TW" altLang="zh-TW" sz="1800" b="1" kern="100" dirty="0">
              <a:solidFill>
                <a:schemeClr val="accent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副標題 2">
            <a:extLst>
              <a:ext uri="{FF2B5EF4-FFF2-40B4-BE49-F238E27FC236}">
                <a16:creationId xmlns:a16="http://schemas.microsoft.com/office/drawing/2014/main" id="{32791447-D2C0-3BA1-90F6-EEC30E052877}"/>
              </a:ext>
            </a:extLst>
          </p:cNvPr>
          <p:cNvSpPr txBox="1">
            <a:spLocks/>
          </p:cNvSpPr>
          <p:nvPr/>
        </p:nvSpPr>
        <p:spPr>
          <a:xfrm>
            <a:off x="2937795" y="5174500"/>
            <a:ext cx="1792345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顏汝芳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統計系副教授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7B27B49F-9C1D-43CB-DE29-A79CD9A7961E}"/>
              </a:ext>
            </a:extLst>
          </p:cNvPr>
          <p:cNvSpPr txBox="1"/>
          <p:nvPr/>
        </p:nvSpPr>
        <p:spPr>
          <a:xfrm>
            <a:off x="5137122" y="5770075"/>
            <a:ext cx="1792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zh-TW" altLang="zh-TW" sz="1800" b="1" kern="100" dirty="0">
                <a:solidFill>
                  <a:schemeClr val="accent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研究中心</a:t>
            </a:r>
            <a:r>
              <a:rPr lang="zh-CN" altLang="en-US" b="1" kern="1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執行長</a:t>
            </a:r>
            <a:endParaRPr lang="zh-TW" altLang="zh-TW" sz="1800" b="1" kern="100" dirty="0">
              <a:solidFill>
                <a:schemeClr val="accent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副標題 2">
            <a:extLst>
              <a:ext uri="{FF2B5EF4-FFF2-40B4-BE49-F238E27FC236}">
                <a16:creationId xmlns:a16="http://schemas.microsoft.com/office/drawing/2014/main" id="{619FED0F-2556-341A-B429-8BB46D4B4990}"/>
              </a:ext>
            </a:extLst>
          </p:cNvPr>
          <p:cNvSpPr txBox="1">
            <a:spLocks/>
          </p:cNvSpPr>
          <p:nvPr/>
        </p:nvSpPr>
        <p:spPr>
          <a:xfrm>
            <a:off x="5137122" y="5179413"/>
            <a:ext cx="1792345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游擱嘉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企管系助理教授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AE39301C-11AC-E8E5-5377-BF7C39A74B24}"/>
              </a:ext>
            </a:extLst>
          </p:cNvPr>
          <p:cNvSpPr txBox="1"/>
          <p:nvPr/>
        </p:nvSpPr>
        <p:spPr>
          <a:xfrm>
            <a:off x="6981564" y="5790242"/>
            <a:ext cx="2263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zh-TW" altLang="en-US" sz="1800" b="1" kern="100" dirty="0">
                <a:solidFill>
                  <a:schemeClr val="accent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研究中心課程組組長</a:t>
            </a:r>
            <a:endParaRPr lang="en-US" altLang="zh-TW" sz="1800" b="1" kern="100" dirty="0">
              <a:solidFill>
                <a:schemeClr val="accent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副標題 2">
            <a:extLst>
              <a:ext uri="{FF2B5EF4-FFF2-40B4-BE49-F238E27FC236}">
                <a16:creationId xmlns:a16="http://schemas.microsoft.com/office/drawing/2014/main" id="{68882F7E-B6CC-CE8A-CAF7-924D9651A659}"/>
              </a:ext>
            </a:extLst>
          </p:cNvPr>
          <p:cNvSpPr txBox="1">
            <a:spLocks/>
          </p:cNvSpPr>
          <p:nvPr/>
        </p:nvSpPr>
        <p:spPr>
          <a:xfrm>
            <a:off x="7185365" y="5192185"/>
            <a:ext cx="1792345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翁新傑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統計系助理教授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6B4A4771-1E35-E3E5-0268-CF7750AF2C9D}"/>
              </a:ext>
            </a:extLst>
          </p:cNvPr>
          <p:cNvSpPr txBox="1"/>
          <p:nvPr/>
        </p:nvSpPr>
        <p:spPr>
          <a:xfrm>
            <a:off x="9260095" y="5790242"/>
            <a:ext cx="2263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zh-TW" altLang="en-US" sz="1800" b="1" kern="100" dirty="0">
                <a:solidFill>
                  <a:schemeClr val="accent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研究中心產學組組長</a:t>
            </a:r>
          </a:p>
        </p:txBody>
      </p:sp>
      <p:sp>
        <p:nvSpPr>
          <p:cNvPr id="41" name="副標題 2">
            <a:extLst>
              <a:ext uri="{FF2B5EF4-FFF2-40B4-BE49-F238E27FC236}">
                <a16:creationId xmlns:a16="http://schemas.microsoft.com/office/drawing/2014/main" id="{2D0CA98F-CB80-B500-F8FD-F35D200BB765}"/>
              </a:ext>
            </a:extLst>
          </p:cNvPr>
          <p:cNvSpPr txBox="1">
            <a:spLocks/>
          </p:cNvSpPr>
          <p:nvPr/>
        </p:nvSpPr>
        <p:spPr>
          <a:xfrm>
            <a:off x="9469415" y="5198627"/>
            <a:ext cx="1792345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黃懷陞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資管所助理教授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5932C9-483F-74CA-5165-F14EFD1B1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3" y="96391"/>
            <a:ext cx="2489937" cy="3533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FE5E9-2FF9-246E-6E2D-93F05D7012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3" y="468036"/>
            <a:ext cx="2489937" cy="323852"/>
          </a:xfrm>
          <a:prstGeom prst="rect">
            <a:avLst/>
          </a:prstGeom>
        </p:spPr>
      </p:pic>
      <p:pic>
        <p:nvPicPr>
          <p:cNvPr id="3" name="Google Shape;64;p1">
            <a:extLst>
              <a:ext uri="{FF2B5EF4-FFF2-40B4-BE49-F238E27FC236}">
                <a16:creationId xmlns:a16="http://schemas.microsoft.com/office/drawing/2014/main" id="{1B5DCAC8-621B-8269-35C8-06B1617990A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967304" y="96391"/>
            <a:ext cx="1103667" cy="1034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370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0163"/>
            <a:ext cx="11424249" cy="52620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Overview of ESG </a:t>
            </a:r>
          </a:p>
          <a:p>
            <a:pPr lvl="1"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Environmental, Social, Governance</a:t>
            </a:r>
          </a:p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Challenges in ESG Data Analytics</a:t>
            </a:r>
          </a:p>
          <a:p>
            <a:pPr lvl="1"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Fragmented, Unstructured, Diverse</a:t>
            </a:r>
          </a:p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Generative AI as a Solution</a:t>
            </a:r>
          </a:p>
          <a:p>
            <a:pPr lvl="1"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Synthesis, Reporting, and Prediction</a:t>
            </a:r>
          </a:p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Sustainability Innovation</a:t>
            </a:r>
          </a:p>
        </p:txBody>
      </p:sp>
    </p:spTree>
    <p:extLst>
      <p:ext uri="{BB962C8B-B14F-4D97-AF65-F5344CB8AC3E}">
        <p14:creationId xmlns:p14="http://schemas.microsoft.com/office/powerpoint/2010/main" val="29893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dirty="0"/>
              <a:t>Acknowledgments: Research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ED790A-0DA1-EED8-3AA8-E286CB50E0DA}"/>
              </a:ext>
            </a:extLst>
          </p:cNvPr>
          <p:cNvSpPr/>
          <p:nvPr/>
        </p:nvSpPr>
        <p:spPr>
          <a:xfrm>
            <a:off x="3569460" y="6496658"/>
            <a:ext cx="47524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https://web.ntpu.edu.tw/~myday/cindex.htm#projects</a:t>
            </a:r>
            <a:endParaRPr lang="en-US" sz="1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086CA-D823-9C15-DA48-D0E6C2BBE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>
                <a:solidFill>
                  <a:schemeClr val="accent1"/>
                </a:solidFill>
              </a:rPr>
              <a:t>Fintech Green Finance for Carbon Market Index, Corporate Finance, and Environmental Policies. </a:t>
            </a:r>
            <a:br>
              <a:rPr lang="en-US" altLang="zh-TW" sz="2000" dirty="0">
                <a:solidFill>
                  <a:schemeClr val="accent1"/>
                </a:solidFill>
              </a:rPr>
            </a:br>
            <a:r>
              <a:rPr lang="en-US" altLang="zh-TW" sz="2000" b="0" dirty="0">
                <a:solidFill>
                  <a:schemeClr val="accent1"/>
                </a:solidFill>
              </a:rPr>
              <a:t>Carbon Emission Sentiment Index with AI Text Analytics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113-NTPU_ORDA-F-003, 2023/01/01~2024/12/31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/>
              <a:t>Digital Support, Unimpeded Communication: The Development, Support and Promotion of AI-assisted Communication Assistive Devices for Speech Impairment (2/3). </a:t>
            </a:r>
            <a:br>
              <a:rPr lang="en-US" altLang="zh-TW" sz="1800" dirty="0"/>
            </a:br>
            <a:r>
              <a:rPr lang="en-US" altLang="zh-TW" sz="2000" dirty="0">
                <a:solidFill>
                  <a:schemeClr val="accent1"/>
                </a:solidFill>
              </a:rPr>
              <a:t>Multimodal Cross-lingual Task-Oriented Dialogue System for Inclusive Communication Support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 113-2425-H-305-002-, 3 Years (2023/05/01-2026/04/30) Year 1: 2024/05/01~2025/04/30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/>
              <a:t>Research on speech processing, synthesis, recognition, and sentence construction of people with language disabilities. </a:t>
            </a:r>
            <a:r>
              <a:rPr lang="en-US" altLang="zh-TW" sz="1800" dirty="0">
                <a:solidFill>
                  <a:schemeClr val="accent1"/>
                </a:solidFill>
              </a:rPr>
              <a:t>Multimodal Cross-lingual Task-Oriented Dialogue System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113-NTPU_ORDA-F-004,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 2023/01/01~2025/12/31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>
                <a:solidFill>
                  <a:schemeClr val="accent1"/>
                </a:solidFill>
              </a:rPr>
              <a:t>Metaverse AI Multimodal Cross-Language Task-Oriented Dialogue System</a:t>
            </a:r>
            <a:endParaRPr lang="en-US" altLang="zh-TW" sz="2000" b="0" dirty="0">
              <a:solidFill>
                <a:schemeClr val="accent1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altLang="zh-TW" sz="1600" b="0" dirty="0"/>
              <a:t>ATEC Group, Fintech and Green Finance Center (FGFC, NTPU), NTPU-112A413E01, 3 Years (2023/05/01~2026/04/30) 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>
                <a:solidFill>
                  <a:schemeClr val="accent1"/>
                </a:solidFill>
              </a:rPr>
              <a:t>Generative AI-Driven ESG Report Generation Technology</a:t>
            </a:r>
          </a:p>
          <a:p>
            <a:pPr lvl="1">
              <a:spcAft>
                <a:spcPts val="0"/>
              </a:spcAft>
            </a:pPr>
            <a:r>
              <a:rPr lang="en-US" altLang="zh-TW" sz="1400" b="0" dirty="0"/>
              <a:t>Industrial Technology Research Institute (ITRI), Fintech and Green Finance Center (FGFC, NTPU), NTPU-113A513E01, 2024/03/01~2024/12/31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/>
              <a:t>Establishment and Implement of Smart Assistive Technology for Dementia Care and Its Socio-Economic Impacts (3/3). </a:t>
            </a:r>
            <a:r>
              <a:rPr lang="en-US" altLang="zh-TW" sz="1800" dirty="0">
                <a:solidFill>
                  <a:schemeClr val="accent1"/>
                </a:solidFill>
              </a:rPr>
              <a:t>Intelligent, individualized and precise care with smart AT and system integration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NSTC, 113-2627-M-038-001-, 2024/08/01~2025/07/31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>
                <a:solidFill>
                  <a:schemeClr val="accent1"/>
                </a:solidFill>
              </a:rPr>
              <a:t>Prospective longitudinal study on peri-implant bone loss associated with peri-implantitis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USTP (NTPU, TMU), USTP-NTPU-TMU-113-03, 2024/01/01~2024/12/31</a:t>
            </a:r>
          </a:p>
        </p:txBody>
      </p:sp>
      <p:pic>
        <p:nvPicPr>
          <p:cNvPr id="3" name="Picture 4" descr="http://mail.tku.edu.tw/myday/images/Myday_Photo.jpg">
            <a:extLst>
              <a:ext uri="{FF2B5EF4-FFF2-40B4-BE49-F238E27FC236}">
                <a16:creationId xmlns:a16="http://schemas.microsoft.com/office/drawing/2014/main" id="{903C9E2A-ACE9-4949-8534-B13E9DCBA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83" y="70511"/>
            <a:ext cx="785772" cy="97286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EFF486-FDE5-3986-144D-7BF8FC9CDA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AC46E9-68FF-1023-6F5B-FD4B24274C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41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0163"/>
            <a:ext cx="11424249" cy="52620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Overview of ESG </a:t>
            </a:r>
          </a:p>
          <a:p>
            <a:pPr lvl="1"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Environmental, Social, Governance</a:t>
            </a:r>
          </a:p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Challenges in ESG Data Analytics</a:t>
            </a:r>
          </a:p>
          <a:p>
            <a:pPr lvl="1"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Fragmented, Unstructured, Diverse</a:t>
            </a:r>
          </a:p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Generative AI as a Solution</a:t>
            </a:r>
          </a:p>
          <a:p>
            <a:pPr lvl="1"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Synthesis, Reporting, and Prediction</a:t>
            </a:r>
          </a:p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Sustainability Innovation</a:t>
            </a:r>
          </a:p>
        </p:txBody>
      </p:sp>
    </p:spTree>
    <p:extLst>
      <p:ext uri="{BB962C8B-B14F-4D97-AF65-F5344CB8AC3E}">
        <p14:creationId xmlns:p14="http://schemas.microsoft.com/office/powerpoint/2010/main" val="2442731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dirty="0"/>
              <a:t>Acknowledgments: IFIT Lab Members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4" descr="http://mail.tku.edu.tw/myday/images/Myday_Photo.jpg">
            <a:extLst>
              <a:ext uri="{FF2B5EF4-FFF2-40B4-BE49-F238E27FC236}">
                <a16:creationId xmlns:a16="http://schemas.microsoft.com/office/drawing/2014/main" id="{903C9E2A-ACE9-4949-8534-B13E9DCBA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83" y="70511"/>
            <a:ext cx="785772" cy="97286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EFF486-FDE5-3986-144D-7BF8FC9CDA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AC46E9-68FF-1023-6F5B-FD4B24274C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AFEB096-ECAA-C8BD-5138-E8AE958FC8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94526" y="1133738"/>
            <a:ext cx="9117356" cy="521943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070021-3269-6BDF-96EF-8492CAB97DB6}"/>
              </a:ext>
            </a:extLst>
          </p:cNvPr>
          <p:cNvSpPr txBox="1"/>
          <p:nvPr/>
        </p:nvSpPr>
        <p:spPr>
          <a:xfrm>
            <a:off x="2914650" y="6377578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dirty="0">
                <a:solidFill>
                  <a:schemeClr val="accent2">
                    <a:lumMod val="75000"/>
                  </a:schemeClr>
                </a:solidFill>
              </a:rPr>
              <a:t>Intelligent Financial Innovation Technology, IFIT Lab, IM, NTPU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42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765213"/>
            <a:ext cx="11321140" cy="603668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 err="1"/>
              <a:t>Cino</a:t>
            </a:r>
            <a:r>
              <a:rPr lang="en-US" sz="1200" b="0" dirty="0"/>
              <a:t> Robin Castelli, Cyril </a:t>
            </a:r>
            <a:r>
              <a:rPr lang="en-US" sz="1200" b="0" dirty="0" err="1"/>
              <a:t>Shmatov</a:t>
            </a:r>
            <a:r>
              <a:rPr lang="en-US" sz="1200" b="0" dirty="0"/>
              <a:t> (2022), Quantitative Methods for ESG Finance, Wiley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Simon Thompson (2023), Green and Sustainable Finance: Principles and Practice in Banking, Investment and Insurance, 2nd Edition, Kogan Page.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 err="1"/>
              <a:t>Chrissa</a:t>
            </a:r>
            <a:r>
              <a:rPr lang="en-US" sz="1200" b="0" dirty="0"/>
              <a:t> </a:t>
            </a:r>
            <a:r>
              <a:rPr lang="en-US" sz="1200" b="0" dirty="0" err="1"/>
              <a:t>Pagitsas</a:t>
            </a:r>
            <a:r>
              <a:rPr lang="en-US" sz="1200" b="0" dirty="0"/>
              <a:t> (2023), Chief Sustainability Officers At Work: How CSOs Build Successful Sustainability and ESG Strategies, </a:t>
            </a:r>
            <a:r>
              <a:rPr lang="en-US" sz="1200" b="0" dirty="0" err="1"/>
              <a:t>Apress</a:t>
            </a:r>
            <a:r>
              <a:rPr lang="en-US" sz="1200" b="0" dirty="0"/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Yihan Cao, </a:t>
            </a:r>
            <a:r>
              <a:rPr lang="en-US" sz="1200" b="0" dirty="0" err="1"/>
              <a:t>Siyu</a:t>
            </a:r>
            <a:r>
              <a:rPr lang="en-US" sz="1200" b="0" dirty="0"/>
              <a:t> Li, </a:t>
            </a:r>
            <a:r>
              <a:rPr lang="en-US" sz="1200" b="0" dirty="0" err="1"/>
              <a:t>Yixin</a:t>
            </a:r>
            <a:r>
              <a:rPr lang="en-US" sz="1200" b="0" dirty="0"/>
              <a:t> Liu, </a:t>
            </a:r>
            <a:r>
              <a:rPr lang="en-US" sz="1200" b="0" dirty="0" err="1"/>
              <a:t>Zhiling</a:t>
            </a:r>
            <a:r>
              <a:rPr lang="en-US" sz="1200" b="0" dirty="0"/>
              <a:t> Yan, Yutong Dai, Philip S. Yu, and </a:t>
            </a:r>
            <a:r>
              <a:rPr lang="en-US" sz="1200" b="0" dirty="0" err="1"/>
              <a:t>Lichao</a:t>
            </a:r>
            <a:r>
              <a:rPr lang="en-US" sz="1200" b="0" dirty="0"/>
              <a:t> Sun (2023). "A Comprehensive Survey of AI-Generated Content (AIGC): A History of Generative AI from GAN to </a:t>
            </a:r>
            <a:r>
              <a:rPr lang="en-US" sz="1200" b="0" dirty="0" err="1"/>
              <a:t>ChatGPT</a:t>
            </a:r>
            <a:r>
              <a:rPr lang="en-US" sz="1200" b="0" dirty="0"/>
              <a:t>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arXiv:2303.04226.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 err="1"/>
              <a:t>Pengfei</a:t>
            </a:r>
            <a:r>
              <a:rPr lang="en-US" sz="1200" b="0" dirty="0"/>
              <a:t> Liu, </a:t>
            </a:r>
            <a:r>
              <a:rPr lang="en-US" sz="1200" b="0" dirty="0" err="1"/>
              <a:t>Weizhe</a:t>
            </a:r>
            <a:r>
              <a:rPr lang="en-US" sz="1200" b="0" dirty="0"/>
              <a:t> Yuan, </a:t>
            </a:r>
            <a:r>
              <a:rPr lang="en-US" sz="1200" b="0" dirty="0" err="1"/>
              <a:t>Jinlan</a:t>
            </a:r>
            <a:r>
              <a:rPr lang="en-US" sz="1200" b="0" dirty="0"/>
              <a:t> Fu, </a:t>
            </a:r>
            <a:r>
              <a:rPr lang="en-US" sz="1200" b="0" dirty="0" err="1"/>
              <a:t>Zhengbao</a:t>
            </a:r>
            <a:r>
              <a:rPr lang="en-US" sz="1200" b="0" dirty="0"/>
              <a:t> Jiang, Hiroaki Hayashi, and Graham </a:t>
            </a:r>
            <a:r>
              <a:rPr lang="en-US" sz="1200" b="0" dirty="0" err="1"/>
              <a:t>Neubig</a:t>
            </a:r>
            <a:r>
              <a:rPr lang="en-US" sz="1200" b="0" dirty="0"/>
              <a:t>. (2023) "Pre-train, prompt, and predict: A systematic survey of prompting methods in natural language processing." ACM Computing Surveys 55, no. 9 (2023): 1-35.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Wayne Xin Zhao, </a:t>
            </a:r>
            <a:r>
              <a:rPr lang="en-US" sz="1200" b="0" dirty="0" err="1"/>
              <a:t>Kun</a:t>
            </a:r>
            <a:r>
              <a:rPr lang="en-US" sz="1200" b="0" dirty="0"/>
              <a:t> Zhou, </a:t>
            </a:r>
            <a:r>
              <a:rPr lang="en-US" sz="1200" b="0" dirty="0" err="1"/>
              <a:t>Junyi</a:t>
            </a:r>
            <a:r>
              <a:rPr lang="en-US" sz="1200" b="0" dirty="0"/>
              <a:t> Li, </a:t>
            </a:r>
            <a:r>
              <a:rPr lang="en-US" sz="1200" b="0" dirty="0" err="1"/>
              <a:t>Tianyi</a:t>
            </a:r>
            <a:r>
              <a:rPr lang="en-US" sz="1200" b="0" dirty="0"/>
              <a:t> Tang, </a:t>
            </a:r>
            <a:r>
              <a:rPr lang="en-US" sz="1200" b="0" dirty="0" err="1"/>
              <a:t>Xiaolei</a:t>
            </a:r>
            <a:r>
              <a:rPr lang="en-US" sz="1200" b="0" dirty="0"/>
              <a:t> Wang, </a:t>
            </a:r>
            <a:r>
              <a:rPr lang="en-US" sz="1200" b="0" dirty="0" err="1"/>
              <a:t>Yupeng</a:t>
            </a:r>
            <a:r>
              <a:rPr lang="en-US" sz="1200" b="0" dirty="0"/>
              <a:t> Hou, </a:t>
            </a:r>
            <a:r>
              <a:rPr lang="en-US" sz="1200" b="0" dirty="0" err="1"/>
              <a:t>Yingqian</a:t>
            </a:r>
            <a:r>
              <a:rPr lang="en-US" sz="1200" b="0" dirty="0"/>
              <a:t> Min et al. (2023) "A Survey of Large Language Models."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arXiv:2303.18223.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 err="1"/>
              <a:t>Touvron</a:t>
            </a:r>
            <a:r>
              <a:rPr lang="en-US" sz="1200" b="0" dirty="0"/>
              <a:t>, Hugo, Louis Martin, Kevin Stone, Peter Albert, Amjad </a:t>
            </a:r>
            <a:r>
              <a:rPr lang="en-US" sz="1200" b="0" dirty="0" err="1"/>
              <a:t>Almahairi</a:t>
            </a:r>
            <a:r>
              <a:rPr lang="en-US" sz="1200" b="0" dirty="0"/>
              <a:t>, Yasmine </a:t>
            </a:r>
            <a:r>
              <a:rPr lang="en-US" sz="1200" b="0" dirty="0" err="1"/>
              <a:t>Babaei</a:t>
            </a:r>
            <a:r>
              <a:rPr lang="en-US" sz="1200" b="0" dirty="0"/>
              <a:t>, Nikolay </a:t>
            </a:r>
            <a:r>
              <a:rPr lang="en-US" sz="1200" b="0" dirty="0" err="1"/>
              <a:t>Bashlykov</a:t>
            </a:r>
            <a:r>
              <a:rPr lang="en-US" sz="1200" b="0" dirty="0"/>
              <a:t> et al. (2023) "Llama 2: Open Foundation and Fine-Tuned Chat Models."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arXiv:2307.09288 (2023). 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200" b="0" dirty="0" err="1">
                <a:latin typeface="Calibri" charset="0"/>
                <a:ea typeface="標楷體" charset="-120"/>
              </a:rPr>
              <a:t>Rafailov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, R., Sharma, A., Mitchell, E.,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Ermon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, S., Manning, C. D., &amp; Finn, C. (2023). Direct preference optimization: Your language model is secretly a reward model.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preprint arXiv:2305.18290.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200" b="0" dirty="0">
                <a:latin typeface="Calibri" charset="0"/>
                <a:ea typeface="標楷體" charset="-120"/>
              </a:rPr>
              <a:t>Tunstall, Lewis, Edward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Beeching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, Nathan Lambert, Nazneen Rajani, Kashif Rasul, Younes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Belkada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,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Shengyi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Huang et al. "Zephyr: Direct Distillation of LM Alignment."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preprint arXiv:2310.16944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arXiv:2203.02155.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 err="1"/>
              <a:t>Gozalo-Brizuela</a:t>
            </a:r>
            <a:r>
              <a:rPr lang="en-US" sz="1200" b="0" dirty="0"/>
              <a:t>, Roberto, and Eduardo C. Garrido-</a:t>
            </a:r>
            <a:r>
              <a:rPr lang="en-US" sz="1200" b="0" dirty="0" err="1"/>
              <a:t>Merchan</a:t>
            </a:r>
            <a:r>
              <a:rPr lang="en-US" sz="1200" b="0" dirty="0"/>
              <a:t> (2023). "</a:t>
            </a:r>
            <a:r>
              <a:rPr lang="en-US" sz="1200" b="0" dirty="0" err="1"/>
              <a:t>ChatGPT</a:t>
            </a:r>
            <a:r>
              <a:rPr lang="en-US" sz="1200" b="0" dirty="0"/>
              <a:t> is not all you need. A State of the Art Review of large Generative AI models."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arXiv:2301.04655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Wenliang Dai, </a:t>
            </a:r>
            <a:r>
              <a:rPr lang="en-US" sz="1200" b="0" dirty="0" err="1"/>
              <a:t>Junnan</a:t>
            </a:r>
            <a:r>
              <a:rPr lang="en-US" sz="1200" b="0" dirty="0"/>
              <a:t> Li, </a:t>
            </a:r>
            <a:r>
              <a:rPr lang="en-US" sz="1200" b="0" dirty="0" err="1"/>
              <a:t>Dongxu</a:t>
            </a:r>
            <a:r>
              <a:rPr lang="en-US" sz="1200" b="0" dirty="0"/>
              <a:t> Li, Anthony Meng </a:t>
            </a:r>
            <a:r>
              <a:rPr lang="en-US" sz="1200" b="0" dirty="0" err="1"/>
              <a:t>Huat</a:t>
            </a:r>
            <a:r>
              <a:rPr lang="en-US" sz="1200" b="0" dirty="0"/>
              <a:t> Tiong, </a:t>
            </a:r>
            <a:r>
              <a:rPr lang="en-US" sz="1200" b="0" dirty="0" err="1"/>
              <a:t>Junqi</a:t>
            </a:r>
            <a:r>
              <a:rPr lang="en-US" sz="1200" b="0" dirty="0"/>
              <a:t> Zhao, </a:t>
            </a:r>
            <a:r>
              <a:rPr lang="en-US" sz="1200" b="0" dirty="0" err="1"/>
              <a:t>Weisheng</a:t>
            </a:r>
            <a:r>
              <a:rPr lang="en-US" sz="1200" b="0" dirty="0"/>
              <a:t> Wang, </a:t>
            </a:r>
            <a:r>
              <a:rPr lang="en-US" sz="1200" b="0" dirty="0" err="1"/>
              <a:t>Boyang</a:t>
            </a:r>
            <a:r>
              <a:rPr lang="en-US" sz="1200" b="0" dirty="0"/>
              <a:t> Li, Pascale Fung, and Steven Hoi. (2023) "</a:t>
            </a:r>
            <a:r>
              <a:rPr lang="en-US" sz="1200" b="0" dirty="0" err="1"/>
              <a:t>InstructBLIP</a:t>
            </a:r>
            <a:r>
              <a:rPr lang="en-US" sz="1200" b="0" dirty="0"/>
              <a:t>: Towards General-purpose Vision-Language Models with Instruction Tuning."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arXiv:2305.06500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Shahab </a:t>
            </a:r>
            <a:r>
              <a:rPr lang="en-US" sz="1200" b="0" dirty="0" err="1"/>
              <a:t>Saquib</a:t>
            </a:r>
            <a:r>
              <a:rPr lang="en-US" sz="1200" b="0" dirty="0"/>
              <a:t> </a:t>
            </a:r>
            <a:r>
              <a:rPr lang="en-US" sz="1200" b="0" dirty="0" err="1"/>
              <a:t>Sohail</a:t>
            </a:r>
            <a:r>
              <a:rPr lang="en-US" sz="1200" b="0" dirty="0"/>
              <a:t>, Faiza Farhat, Yassine </a:t>
            </a:r>
            <a:r>
              <a:rPr lang="en-US" sz="1200" b="0" dirty="0" err="1"/>
              <a:t>Himeur</a:t>
            </a:r>
            <a:r>
              <a:rPr lang="en-US" sz="1200" b="0" dirty="0"/>
              <a:t>, Mohammad Nadeem, Dag </a:t>
            </a:r>
            <a:r>
              <a:rPr lang="en-US" sz="1200" b="0" dirty="0" err="1"/>
              <a:t>Øivind</a:t>
            </a:r>
            <a:r>
              <a:rPr lang="en-US" sz="1200" b="0" dirty="0"/>
              <a:t> Madsen, </a:t>
            </a:r>
            <a:r>
              <a:rPr lang="en-US" sz="1200" b="0" dirty="0" err="1"/>
              <a:t>Yashbir</a:t>
            </a:r>
            <a:r>
              <a:rPr lang="en-US" sz="1200" b="0" dirty="0"/>
              <a:t> Singh, </a:t>
            </a:r>
            <a:r>
              <a:rPr lang="en-US" sz="1200" b="0" dirty="0" err="1"/>
              <a:t>Shadi</a:t>
            </a:r>
            <a:r>
              <a:rPr lang="en-US" sz="1200" b="0" dirty="0"/>
              <a:t> Atalla, and </a:t>
            </a:r>
            <a:r>
              <a:rPr lang="en-US" sz="1200" b="0" dirty="0" err="1"/>
              <a:t>Wathiq</a:t>
            </a:r>
            <a:r>
              <a:rPr lang="en-US" sz="1200" b="0" dirty="0"/>
              <a:t> Mansoor (2023). "The Future of GPT: A Taxonomy of Existing </a:t>
            </a:r>
            <a:r>
              <a:rPr lang="en-US" sz="1200" b="0" dirty="0" err="1"/>
              <a:t>ChatGPT</a:t>
            </a:r>
            <a:r>
              <a:rPr lang="en-US" sz="1200" b="0" dirty="0"/>
              <a:t> Research, Current Challenges, and Possible Future Directions." Current Challenges, and Possible Future Directions (April 8, 2023)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 err="1"/>
              <a:t>Longbing</a:t>
            </a:r>
            <a:r>
              <a:rPr lang="en-US" sz="1200" b="0" dirty="0"/>
              <a:t> Cao (2022). "Decentralized ai: Edge intelligence and smart blockchain, metaverse, web3, and </a:t>
            </a:r>
            <a:r>
              <a:rPr lang="en-US" sz="1200" b="0" dirty="0" err="1"/>
              <a:t>desci</a:t>
            </a:r>
            <a:r>
              <a:rPr lang="en-US" sz="1200" b="0" dirty="0"/>
              <a:t>." IEEE Intelligent Systems 37, no. 3: 6-19.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Qinglin Yang, </a:t>
            </a:r>
            <a:r>
              <a:rPr lang="en-US" sz="1200" b="0" dirty="0" err="1"/>
              <a:t>Yetong</a:t>
            </a:r>
            <a:r>
              <a:rPr lang="en-US" sz="1200" b="0" dirty="0"/>
              <a:t> Zhao, Huawei Huang, </a:t>
            </a:r>
            <a:r>
              <a:rPr lang="en-US" sz="1200" b="0" dirty="0" err="1"/>
              <a:t>Zehui</a:t>
            </a:r>
            <a:r>
              <a:rPr lang="en-US" sz="1200" b="0" dirty="0"/>
              <a:t> </a:t>
            </a:r>
            <a:r>
              <a:rPr lang="en-US" sz="1200" b="0" dirty="0" err="1"/>
              <a:t>Xiong</a:t>
            </a:r>
            <a:r>
              <a:rPr lang="en-US" sz="1200" b="0" dirty="0"/>
              <a:t>, </a:t>
            </a:r>
            <a:r>
              <a:rPr lang="en-US" sz="1200" b="0" dirty="0" err="1"/>
              <a:t>Jiawen</a:t>
            </a:r>
            <a:r>
              <a:rPr lang="en-US" sz="1200" b="0" dirty="0"/>
              <a:t> Kang, and </a:t>
            </a:r>
            <a:r>
              <a:rPr lang="en-US" sz="1200" b="0" dirty="0" err="1"/>
              <a:t>Zibin</a:t>
            </a:r>
            <a:r>
              <a:rPr lang="en-US" sz="1200" b="0" dirty="0"/>
              <a:t> Zheng (2022). "Fusing blockchain and AI with metaverse: A survey." IEEE Open Journal of the Computer Society 3 : 122-136.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arXiv:2203.02155.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200" b="0" dirty="0"/>
          </a:p>
          <a:p>
            <a:pPr>
              <a:spcAft>
                <a:spcPts val="0"/>
              </a:spcAft>
            </a:pPr>
            <a:endParaRPr lang="en-US" sz="1200" b="0" dirty="0"/>
          </a:p>
          <a:p>
            <a:pPr>
              <a:spcAft>
                <a:spcPts val="0"/>
              </a:spcAft>
            </a:pPr>
            <a:endParaRPr lang="en-US" sz="1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C882B-4574-DF58-35DA-4CC5E8026A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27341A-D8DE-C702-622F-5E0C3C763A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95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50" y="1918493"/>
            <a:ext cx="11819066" cy="17173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en-US" sz="5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5400" dirty="0">
                <a:solidFill>
                  <a:schemeClr val="accent6">
                    <a:lumMod val="75000"/>
                  </a:schemeClr>
                </a:solidFill>
              </a:rPr>
              <a:t>Generative AI for ESG Data Analytics </a:t>
            </a:r>
            <a:br>
              <a:rPr lang="en-US" sz="5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5400" dirty="0">
                <a:solidFill>
                  <a:schemeClr val="accent6">
                    <a:lumMod val="75000"/>
                  </a:schemeClr>
                </a:solidFill>
              </a:rPr>
              <a:t>and Sustainability Innovation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1054100" y="6616627"/>
            <a:ext cx="965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International Workshop on Information Management and Media Science (IWIMMS 2024), University of Tsukuba, Japan, November 7, 2024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4FD200-6CAE-4871-1465-704E69247C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28085" y="1089898"/>
            <a:ext cx="979711" cy="333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F845E1-CB0D-0A4D-AE19-F39856D26AED}"/>
              </a:ext>
            </a:extLst>
          </p:cNvPr>
          <p:cNvSpPr txBox="1"/>
          <p:nvPr/>
        </p:nvSpPr>
        <p:spPr>
          <a:xfrm>
            <a:off x="1408816" y="28147"/>
            <a:ext cx="94573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7030A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Tsukuba x NTPU </a:t>
            </a:r>
            <a:br>
              <a:rPr lang="en-US" altLang="zh-TW" sz="3200" b="1" dirty="0">
                <a:solidFill>
                  <a:srgbClr val="7030A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2000" b="1" dirty="0">
                <a:solidFill>
                  <a:srgbClr val="7030A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Bilateral Academic Exchange Program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International Workshop on Information Management and Media Science (IWIMMS 2024)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677E41-645C-A220-0A91-B8E0BBA1C540}"/>
              </a:ext>
            </a:extLst>
          </p:cNvPr>
          <p:cNvSpPr txBox="1">
            <a:spLocks/>
          </p:cNvSpPr>
          <p:nvPr/>
        </p:nvSpPr>
        <p:spPr>
          <a:xfrm>
            <a:off x="2730207" y="4266701"/>
            <a:ext cx="7212515" cy="234992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1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Ph.D.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Professor, 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Institute of information Management</a:t>
            </a:r>
            <a:b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8000" dirty="0">
                <a:solidFill>
                  <a:srgbClr val="008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Fintech and Green Finance Center (FGFC)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8000" dirty="0">
                <a:solidFill>
                  <a:srgbClr val="48D8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Division Director, Sustainable Development, Sustainability Office</a:t>
            </a:r>
            <a:br>
              <a:rPr lang="en-US" sz="8000" dirty="0">
                <a:solidFill>
                  <a:srgbClr val="81D8D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EE4CE5-6CA0-BC9C-846D-FA6FBAE7B5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079" y="60294"/>
            <a:ext cx="1075980" cy="1029603"/>
          </a:xfrm>
          <a:prstGeom prst="rect">
            <a:avLst/>
          </a:prstGeom>
        </p:spPr>
      </p:pic>
      <p:sp>
        <p:nvSpPr>
          <p:cNvPr id="14" name="圓角矩形 30">
            <a:extLst>
              <a:ext uri="{FF2B5EF4-FFF2-40B4-BE49-F238E27FC236}">
                <a16:creationId xmlns:a16="http://schemas.microsoft.com/office/drawing/2014/main" id="{C8005B6C-3235-75A3-E308-B8B4352BA418}"/>
              </a:ext>
            </a:extLst>
          </p:cNvPr>
          <p:cNvSpPr/>
          <p:nvPr/>
        </p:nvSpPr>
        <p:spPr>
          <a:xfrm>
            <a:off x="4212355" y="1440989"/>
            <a:ext cx="3767289" cy="476712"/>
          </a:xfrm>
          <a:prstGeom prst="roundRect">
            <a:avLst>
              <a:gd name="adj" fmla="val 9334"/>
            </a:avLst>
          </a:prstGeom>
          <a:solidFill>
            <a:srgbClr val="FFC000"/>
          </a:solidFill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&amp; A</a:t>
            </a:r>
            <a:endParaRPr kumimoji="1" lang="zh-TW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378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8C1F8-DBCB-AED2-62A6-2B2C1E25F0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91A3F5-D54B-1257-4140-92C4FB9ABA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38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43B61-0762-7A6D-B402-CFC21482D18F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65FF8E-7DDB-6611-CDFB-D48CD07DD393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10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615"/>
            <a:ext cx="11222181" cy="1003661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</a:t>
            </a:r>
            <a:br>
              <a:rPr lang="en-US" dirty="0"/>
            </a:br>
            <a:r>
              <a:rPr lang="en-US" dirty="0"/>
              <a:t>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797" y="1155794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299894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489861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679828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869795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1059762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9B0965-DFBB-3AA1-A5FC-B6949D2A10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2973F3-BDDB-0CDA-DA67-89692A5144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455CC-18E4-5542-1343-AAF9930A8E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9532F3-B614-84B9-7C4F-20147425FA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97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97EBC-D34E-27BA-75D7-AF263FACF5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F920DA-20C2-D449-ABC6-007EA75EA4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65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F36E9-7FFE-B3BA-19DD-AEEB1FAA1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688"/>
            <a:ext cx="5345711" cy="521361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Ambition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Aligned to achieving global net zero by no later than 2050 &amp; to limit warming to 1.5°C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Governance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Accountability driven from the top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Strategy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Embedded and aligned net zero into company strategy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Enterprise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Key operating model changes in support of transformation</a:t>
            </a:r>
          </a:p>
          <a:p>
            <a:pPr>
              <a:spcAft>
                <a:spcPts val="0"/>
              </a:spcAft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https://www.pwc.com/us/en/services/esg/library/building-blocks-for-net-zero-transformation.html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Net-Zero Transformation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E0A63E-96AB-1DDD-AC17-C8B35D24F7D6}"/>
              </a:ext>
            </a:extLst>
          </p:cNvPr>
          <p:cNvSpPr txBox="1">
            <a:spLocks/>
          </p:cNvSpPr>
          <p:nvPr/>
        </p:nvSpPr>
        <p:spPr>
          <a:xfrm>
            <a:off x="6311902" y="1110974"/>
            <a:ext cx="5561611" cy="5397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Supply chains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Transformed net zero supply chains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Innovation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Developed innovation and technologies to deliver net zero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Finance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Financing the net zero transformation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Transparency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Communicating action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Engagement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Enhancing the pace and scale of net zero action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0FA1D1-2ECA-300B-7659-6407D1C3F5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81905A-7E2E-3E19-4F0B-51DD8828DE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55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58303</TotalTime>
  <Words>2366</Words>
  <Application>Microsoft Macintosh PowerPoint</Application>
  <PresentationFormat>Widescreen</PresentationFormat>
  <Paragraphs>282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HEITI TC MEDIUM</vt:lpstr>
      <vt:lpstr>Arial</vt:lpstr>
      <vt:lpstr>Arimo</vt:lpstr>
      <vt:lpstr>Calibri</vt:lpstr>
      <vt:lpstr>Calibri Light</vt:lpstr>
      <vt:lpstr>Helvetica Neue LT Std 65 Medium</vt:lpstr>
      <vt:lpstr>Microsoft JhengHei</vt:lpstr>
      <vt:lpstr>Microsoft JhengHei</vt:lpstr>
      <vt:lpstr>Office Theme</vt:lpstr>
      <vt:lpstr> Generative AI for ESG Data Analytics  and Sustainability Innovation</vt:lpstr>
      <vt:lpstr>Professor Min-Yuh Day</vt:lpstr>
      <vt:lpstr>Outline</vt:lpstr>
      <vt:lpstr>Evolution of Sustainable Finance Research</vt:lpstr>
      <vt:lpstr>Sustainable Development Goals (SDGs)</vt:lpstr>
      <vt:lpstr>Sustainable Development Goals (SDGs)  and 5P</vt:lpstr>
      <vt:lpstr>ESG to 17 SDGs</vt:lpstr>
      <vt:lpstr>ESG to 17 SDGs</vt:lpstr>
      <vt:lpstr>Net-Zero Transformation</vt:lpstr>
      <vt:lpstr>ESG Challenges and Opportunities</vt:lpstr>
      <vt:lpstr>Generative AI Powering  Digital Sustainability Transformation</vt:lpstr>
      <vt:lpstr>Generative AI-Driven ESG Report  Generation Technology Industrial Technology Research Institute (ITRI),  Fintech and Green Finance Center (FGFC, NTPU),  NTPU-113A513E01, 2024/03/01~2024/12/31</vt:lpstr>
      <vt:lpstr>Sustainability and ESG Data Analytics</vt:lpstr>
      <vt:lpstr>Generative AI for ESG Data Analytics</vt:lpstr>
      <vt:lpstr>Generative AI and LLMs for Sustainability and  ESG Data Analytics</vt:lpstr>
      <vt:lpstr>Sustainability Innovation  with Generative AI</vt:lpstr>
      <vt:lpstr>Generative AI for ESG Rating and Reporting Generation</vt:lpstr>
      <vt:lpstr>Future Directions</vt:lpstr>
      <vt:lpstr>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Fintech Green Finance for Carbon Market Index,  Corporate Finance, and Environmental Policies （金融科技綠色金融於碳市場指標與公司環境策略）</vt:lpstr>
      <vt:lpstr>Summary</vt:lpstr>
      <vt:lpstr>Acknowledgments: Research Projects</vt:lpstr>
      <vt:lpstr>Acknowledgments: IFIT Lab Members</vt:lpstr>
      <vt:lpstr>References</vt:lpstr>
      <vt:lpstr> Generative AI for ESG Data Analytics  and Sustainability Innovation</vt:lpstr>
    </vt:vector>
  </TitlesOfParts>
  <Manager/>
  <Company>National Taipei University (NTPU)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Generative AI and Sustainable Development Applications</dc:title>
  <dc:subject/>
  <dc:creator>Min-Yuh Day</dc:creator>
  <cp:keywords>Generative AI, Sustainability, Sustainable Development, ESG, Applications</cp:keywords>
  <dc:description>Generative AI and Sustainable Development Applications</dc:description>
  <cp:lastModifiedBy>MY DAY</cp:lastModifiedBy>
  <cp:revision>1851</cp:revision>
  <cp:lastPrinted>2020-12-23T14:44:17Z</cp:lastPrinted>
  <dcterms:created xsi:type="dcterms:W3CDTF">2019-09-12T03:09:52Z</dcterms:created>
  <dcterms:modified xsi:type="dcterms:W3CDTF">2024-11-07T05:24:57Z</dcterms:modified>
  <cp:category/>
</cp:coreProperties>
</file>