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5"/>
  </p:notesMasterIdLst>
  <p:sldIdLst>
    <p:sldId id="3832" r:id="rId2"/>
    <p:sldId id="4893" r:id="rId3"/>
    <p:sldId id="3818" r:id="rId4"/>
    <p:sldId id="3823" r:id="rId5"/>
    <p:sldId id="1005" r:id="rId6"/>
    <p:sldId id="3824" r:id="rId7"/>
    <p:sldId id="3820" r:id="rId8"/>
    <p:sldId id="5059" r:id="rId9"/>
    <p:sldId id="5060" r:id="rId10"/>
    <p:sldId id="5061" r:id="rId11"/>
    <p:sldId id="5063" r:id="rId12"/>
    <p:sldId id="5064" r:id="rId13"/>
    <p:sldId id="5065" r:id="rId14"/>
    <p:sldId id="3821" r:id="rId15"/>
    <p:sldId id="3817" r:id="rId16"/>
    <p:sldId id="3827" r:id="rId17"/>
    <p:sldId id="3828" r:id="rId18"/>
    <p:sldId id="3826" r:id="rId19"/>
    <p:sldId id="3829" r:id="rId20"/>
    <p:sldId id="3830" r:id="rId21"/>
    <p:sldId id="3844" r:id="rId22"/>
    <p:sldId id="3843" r:id="rId23"/>
    <p:sldId id="3842" r:id="rId24"/>
    <p:sldId id="3840" r:id="rId25"/>
    <p:sldId id="3835" r:id="rId26"/>
    <p:sldId id="3836" r:id="rId27"/>
    <p:sldId id="5092" r:id="rId28"/>
    <p:sldId id="5109" r:id="rId29"/>
    <p:sldId id="5110" r:id="rId30"/>
    <p:sldId id="5094" r:id="rId31"/>
    <p:sldId id="3822" r:id="rId32"/>
    <p:sldId id="3462" r:id="rId33"/>
    <p:sldId id="5066" r:id="rId34"/>
    <p:sldId id="5067" r:id="rId35"/>
    <p:sldId id="5068" r:id="rId36"/>
    <p:sldId id="3779" r:id="rId37"/>
    <p:sldId id="3474" r:id="rId38"/>
    <p:sldId id="3475" r:id="rId39"/>
    <p:sldId id="3476" r:id="rId40"/>
    <p:sldId id="5069" r:id="rId41"/>
    <p:sldId id="5070" r:id="rId42"/>
    <p:sldId id="5071" r:id="rId43"/>
    <p:sldId id="5072" r:id="rId44"/>
    <p:sldId id="3792" r:id="rId45"/>
    <p:sldId id="5073" r:id="rId46"/>
    <p:sldId id="5074" r:id="rId47"/>
    <p:sldId id="5075" r:id="rId48"/>
    <p:sldId id="5076" r:id="rId49"/>
    <p:sldId id="5081" r:id="rId50"/>
    <p:sldId id="5082" r:id="rId51"/>
    <p:sldId id="5083" r:id="rId52"/>
    <p:sldId id="5096" r:id="rId53"/>
    <p:sldId id="3464" r:id="rId54"/>
    <p:sldId id="3778" r:id="rId55"/>
    <p:sldId id="3472" r:id="rId56"/>
    <p:sldId id="5101" r:id="rId57"/>
    <p:sldId id="5102" r:id="rId58"/>
    <p:sldId id="5104" r:id="rId59"/>
    <p:sldId id="5105" r:id="rId60"/>
    <p:sldId id="3800" r:id="rId61"/>
    <p:sldId id="3801" r:id="rId62"/>
    <p:sldId id="3806" r:id="rId63"/>
    <p:sldId id="4878" r:id="rId64"/>
    <p:sldId id="4877" r:id="rId65"/>
    <p:sldId id="4884" r:id="rId66"/>
    <p:sldId id="4885" r:id="rId67"/>
    <p:sldId id="4886" r:id="rId68"/>
    <p:sldId id="4887" r:id="rId69"/>
    <p:sldId id="4888" r:id="rId70"/>
    <p:sldId id="3787" r:id="rId71"/>
    <p:sldId id="4889" r:id="rId72"/>
    <p:sldId id="4890" r:id="rId73"/>
    <p:sldId id="4891" r:id="rId74"/>
    <p:sldId id="3849" r:id="rId75"/>
    <p:sldId id="4844" r:id="rId76"/>
    <p:sldId id="4254" r:id="rId77"/>
    <p:sldId id="4252" r:id="rId78"/>
    <p:sldId id="4290" r:id="rId79"/>
    <p:sldId id="5095" r:id="rId80"/>
    <p:sldId id="5108" r:id="rId81"/>
    <p:sldId id="5107" r:id="rId82"/>
    <p:sldId id="5056" r:id="rId83"/>
    <p:sldId id="5106" r:id="rId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51"/>
    <a:srgbClr val="009193"/>
    <a:srgbClr val="FF9300"/>
    <a:srgbClr val="00FA00"/>
    <a:srgbClr val="942093"/>
    <a:srgbClr val="FFD579"/>
    <a:srgbClr val="A9D18E"/>
    <a:srgbClr val="D883FF"/>
    <a:srgbClr val="FF8AD8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71"/>
    <p:restoredTop sz="90711"/>
  </p:normalViewPr>
  <p:slideViewPr>
    <p:cSldViewPr snapToGrid="0" snapToObjects="1">
      <p:cViewPr varScale="1">
        <p:scale>
          <a:sx n="65" d="100"/>
          <a:sy n="65" d="100"/>
        </p:scale>
        <p:origin x="14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3/27/24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09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6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35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45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027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412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23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5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09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25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24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62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05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2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3/27/24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3/27/24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3/27/24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eb.ntpu.edu.tw/~myday/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12" Type="http://schemas.openxmlformats.org/officeDocument/2006/relationships/hyperlink" Target="https://web.ntpu.edu.tw/~myda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://mail.im.tku.edu.tw/~myday/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hyperlink" Target="https://www.ntpu.edu.tw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mis.ntpu.edu.tw/en/" TargetMode="External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4.png"/><Relationship Id="rId18" Type="http://schemas.openxmlformats.org/officeDocument/2006/relationships/image" Target="../media/image25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21.jpeg"/><Relationship Id="rId17" Type="http://schemas.openxmlformats.org/officeDocument/2006/relationships/image" Target="../media/image24.png"/><Relationship Id="rId2" Type="http://schemas.openxmlformats.org/officeDocument/2006/relationships/hyperlink" Target="https://web.ntpu.edu.tw/~myday/" TargetMode="External"/><Relationship Id="rId16" Type="http://schemas.openxmlformats.org/officeDocument/2006/relationships/hyperlink" Target="https://meet.google.com/zuc-yyaw-mn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22.png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6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hyperlink" Target="https://meet.google.com/ish-gzmy-pmo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meet.google.com/uaq-vmjj-vff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jpeg"/><Relationship Id="rId7" Type="http://schemas.openxmlformats.org/officeDocument/2006/relationships/hyperlink" Target="http://meet.google.com/uaq-vmjj-vf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tiff"/><Relationship Id="rId12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jpeg"/><Relationship Id="rId7" Type="http://schemas.openxmlformats.org/officeDocument/2006/relationships/hyperlink" Target="http://meet.google.com/uaq-vmjj-vf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hyperlink" Target="https://meet.google.com/paj-zhhj-mya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meet.google.com/miy-fbif-max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meet.google.com/paj-zhhj-mya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meet.google.com/paj-zhhj-mya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meet.google.com/ish-gzmy-pmo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hyperlink" Target="https://meet.google.com/paj-zhhj-mya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eb.ntpu.edu.tw/~myday/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12" Type="http://schemas.openxmlformats.org/officeDocument/2006/relationships/hyperlink" Target="https://web.ntpu.edu.tw/~myda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://mail.im.tku.edu.tw/~myday/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hyperlink" Target="https://www.ntpu.edu.tw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mis.ntpu.edu.tw/en/" TargetMode="External"/><Relationship Id="rId1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4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21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hyperlink" Target="https://meet.google.com/miy-fbif-max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6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meet.google.com/miy-fbif-ma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6.tiff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8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37.jpeg"/><Relationship Id="rId12" Type="http://schemas.openxmlformats.org/officeDocument/2006/relationships/image" Target="../media/image7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hyperlink" Target="https://meet.google.com/paj-zhhj-m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41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31.png"/><Relationship Id="rId10" Type="http://schemas.openxmlformats.org/officeDocument/2006/relationships/image" Target="../media/image40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9.png"/><Relationship Id="rId14" Type="http://schemas.openxmlformats.org/officeDocument/2006/relationships/image" Target="../media/image42.tif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meet.google.com/paj-zhhj-my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tiff"/><Relationship Id="rId5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eb.ntpu.edu.tw/~myday/teaching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8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37.jpeg"/><Relationship Id="rId12" Type="http://schemas.openxmlformats.org/officeDocument/2006/relationships/image" Target="../media/image7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hyperlink" Target="https://meet.google.com/paj-zhhj-m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41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31.png"/><Relationship Id="rId10" Type="http://schemas.openxmlformats.org/officeDocument/2006/relationships/image" Target="../media/image40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9.png"/><Relationship Id="rId14" Type="http://schemas.openxmlformats.org/officeDocument/2006/relationships/image" Target="../media/image42.tif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meet.google.com/paj-zhhj-my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tiff"/><Relationship Id="rId5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4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21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hyperlink" Target="https://meet.google.com/ish-gzmy-pmo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27.png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6.tif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meet.google.com/ish-gzmy-pm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6.tif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eb.ntpu.edu.tw/~myday/teaching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8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37.jpeg"/><Relationship Id="rId12" Type="http://schemas.openxmlformats.org/officeDocument/2006/relationships/image" Target="../media/image7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41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hyperlink" Target="https://meet.google.com/miy-fbif-max" TargetMode="External"/><Relationship Id="rId10" Type="http://schemas.openxmlformats.org/officeDocument/2006/relationships/image" Target="../media/image40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9.png"/><Relationship Id="rId14" Type="http://schemas.openxmlformats.org/officeDocument/2006/relationships/image" Target="../media/image42.tif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meet.google.com/miy-fbif-ma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2.tiff"/><Relationship Id="rId4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eb.ntpu.edu.tw/~myday/teaching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blworks.org/what-is-pbl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0" Type="http://schemas.openxmlformats.org/officeDocument/2006/relationships/hyperlink" Target="mailto:myday@gm.ntpu.edu.tw" TargetMode="External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0" Type="http://schemas.openxmlformats.org/officeDocument/2006/relationships/hyperlink" Target="mailto:myday@gm.ntpu.edu.tw" TargetMode="External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ntpu.edu.tw/~myday/cindex.htm#projects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hyperlink" Target="https://web.ntpu.edu.tw/~myday/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12" Type="http://schemas.openxmlformats.org/officeDocument/2006/relationships/hyperlink" Target="https://web.ntpu.edu.tw/~myda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://mail.im.tku.edu.tw/~myday/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hyperlink" Target="https://www.ntpu.edu.tw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mis.ntpu.edu.tw/en/" TargetMode="External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950" y="1152597"/>
            <a:ext cx="11819066" cy="23746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Sharing EMI Teaching Experiences </a:t>
            </a:r>
            <a:br>
              <a:rPr lang="en-US" altLang="zh-TW" sz="5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 the EMI Teacher Community II</a:t>
            </a:r>
            <a:endParaRPr lang="en-US" sz="5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1551214" y="3528414"/>
            <a:ext cx="9764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Time: 12:10 - 13:00, March 27, 2024 (Wednesday)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Place: B302, National Taipei University, Taiwan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2024-03-27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5C618E-5D8E-67B0-A11B-4B698ABC3779}"/>
              </a:ext>
            </a:extLst>
          </p:cNvPr>
          <p:cNvSpPr txBox="1">
            <a:spLocks/>
          </p:cNvSpPr>
          <p:nvPr/>
        </p:nvSpPr>
        <p:spPr>
          <a:xfrm>
            <a:off x="2491933" y="4235918"/>
            <a:ext cx="7232678" cy="240263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sz="14400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  <a:hlinkClick r:id="rId8"/>
              </a:rPr>
              <a:t>戴敏育</a:t>
            </a:r>
            <a:r>
              <a:rPr lang="en-US" altLang="zh-TW" sz="14400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  <a:hlinkClick r:id="rId8"/>
              </a:rPr>
              <a:t>  </a:t>
            </a:r>
            <a:r>
              <a:rPr lang="zh-TW" altLang="en-US" sz="14400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  <a:hlinkClick r:id="rId8"/>
              </a:rPr>
              <a:t>教授</a:t>
            </a:r>
            <a:endParaRPr lang="en-US" altLang="zh-TW" sz="14400" dirty="0">
              <a:solidFill>
                <a:srgbClr val="898989"/>
              </a:solidFill>
              <a:latin typeface="Heiti TC Medium" pitchFamily="2" charset="-128"/>
              <a:ea typeface="Heiti TC Medium" pitchFamily="2" charset="-128"/>
              <a:cs typeface="Calibri" panose="020F0502020204030204" pitchFamily="34" charset="0"/>
              <a:hlinkClick r:id="rId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8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11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9045210-7CAD-5DB3-FDBB-87B492D05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19"/>
            <a:ext cx="9144000" cy="12364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EMI x USR x FinTech x IM</a:t>
            </a:r>
            <a:b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AACSB NTPU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7D427D-DC06-EC63-7D9B-D8071F24429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590F31-EEBF-F64C-B113-7867F9C65F6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CA320C-E65D-1009-9225-99D500F13AD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99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1F8C1-24FA-5534-B7BA-FF2FA7ED7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Innovative Strategies for EMI Implementation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0CB66-D18A-6D0E-FE13-003A8A577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1. Curriculum Design</a:t>
            </a:r>
          </a:p>
          <a:p>
            <a:pPr lvl="1" indent="-320040"/>
            <a:r>
              <a:rPr lang="en-US" sz="4000" dirty="0"/>
              <a:t>Designing EMI curricula that align with AACSB standards.</a:t>
            </a:r>
          </a:p>
          <a:p>
            <a:pPr lvl="1" indent="-320040"/>
            <a:r>
              <a:rPr lang="en-US" sz="4000" dirty="0"/>
              <a:t>Explore interdisciplinary approaches and integrating business concepts with language learning.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51285-28B7-9CFD-B682-08D54BD8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21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1F8C1-24FA-5534-B7BA-FF2FA7ED7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Innovative Strategies for EMI Implementation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0CB66-D18A-6D0E-FE13-003A8A577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2. Teaching Methodologies</a:t>
            </a:r>
          </a:p>
          <a:p>
            <a:pPr lvl="1" indent="-320040"/>
            <a:r>
              <a:rPr lang="en-US" sz="4000" dirty="0"/>
              <a:t>Explore active learning strategies suitable for EMI in business education.</a:t>
            </a:r>
          </a:p>
          <a:p>
            <a:pPr lvl="1" indent="-320040"/>
            <a:r>
              <a:rPr lang="en-US" sz="4000" dirty="0"/>
              <a:t>Integration of technology and AI</a:t>
            </a:r>
            <a:br>
              <a:rPr lang="en-US" sz="4000" dirty="0"/>
            </a:br>
            <a:r>
              <a:rPr lang="en-US" sz="4000" dirty="0"/>
              <a:t>(e.g., simulation tools, language software).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51285-28B7-9CFD-B682-08D54BD8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3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1F8C1-24FA-5534-B7BA-FF2FA7ED7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Innovative Strategies for EMI Implementation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0CB66-D18A-6D0E-FE13-003A8A577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3. Faculty Training and Development</a:t>
            </a:r>
          </a:p>
          <a:p>
            <a:pPr lvl="1" indent="-320040"/>
            <a:r>
              <a:rPr lang="en-US" sz="4000" dirty="0"/>
              <a:t>Emphasize the need for continuous faculty development in EMI pedagogy.</a:t>
            </a:r>
          </a:p>
          <a:p>
            <a:pPr lvl="1" indent="-320040"/>
            <a:r>
              <a:rPr lang="en-US" sz="4000" dirty="0"/>
              <a:t>Present strategies for </a:t>
            </a:r>
            <a:br>
              <a:rPr lang="en-US" sz="4000" dirty="0"/>
            </a:br>
            <a:r>
              <a:rPr lang="en-US" sz="4000" dirty="0"/>
              <a:t>non-native English-speaking faculty </a:t>
            </a:r>
            <a:br>
              <a:rPr lang="en-US" sz="4000" dirty="0"/>
            </a:br>
            <a:r>
              <a:rPr lang="en-US" sz="4000" dirty="0"/>
              <a:t>to excel in EMI settings.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51285-28B7-9CFD-B682-08D54BD8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03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1F8C1-24FA-5534-B7BA-FF2FA7ED7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Innovative Strategies for EMI Implementation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0CB66-D18A-6D0E-FE13-003A8A577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4. Assessment and Evaluation</a:t>
            </a:r>
          </a:p>
          <a:p>
            <a:pPr lvl="1" indent="-320040"/>
            <a:r>
              <a:rPr lang="en-US" sz="4000" dirty="0"/>
              <a:t>Assessing business content knowledge and English proficiency simultaneously.</a:t>
            </a:r>
          </a:p>
          <a:p>
            <a:pPr lvl="1" indent="-320040"/>
            <a:r>
              <a:rPr lang="en-US" sz="4000" dirty="0"/>
              <a:t>Share innovative assessment methods that </a:t>
            </a:r>
            <a:br>
              <a:rPr lang="en-US" sz="4000" dirty="0"/>
            </a:br>
            <a:r>
              <a:rPr lang="en-US" sz="4000" dirty="0"/>
              <a:t>align with AACSB expectations.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51285-28B7-9CFD-B682-08D54BD8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74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2D40-334F-4A34-F07E-BCAE2C67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95946"/>
            <a:ext cx="11222181" cy="5718874"/>
          </a:xfrm>
        </p:spPr>
        <p:txBody>
          <a:bodyPr>
            <a:normAutofit/>
          </a:bodyPr>
          <a:lstStyle/>
          <a:p>
            <a:r>
              <a:rPr lang="en-US" sz="7600" dirty="0">
                <a:solidFill>
                  <a:srgbClr val="C00000"/>
                </a:solidFill>
              </a:rPr>
              <a:t>EMI Teacher Community II</a:t>
            </a:r>
            <a:br>
              <a:rPr lang="en-US" sz="7600" dirty="0">
                <a:solidFill>
                  <a:srgbClr val="C00000"/>
                </a:solidFill>
              </a:rPr>
            </a:br>
            <a:r>
              <a:rPr lang="en-US" sz="7600" dirty="0">
                <a:solidFill>
                  <a:srgbClr val="C00000"/>
                </a:solidFill>
              </a:rPr>
              <a:t>AACSB, NTPU</a:t>
            </a:r>
            <a:br>
              <a:rPr lang="en-US" sz="7600" dirty="0">
                <a:solidFill>
                  <a:srgbClr val="C00000"/>
                </a:solidFill>
              </a:rPr>
            </a:br>
            <a:br>
              <a:rPr lang="en-US" sz="7600" dirty="0">
                <a:solidFill>
                  <a:srgbClr val="C00000"/>
                </a:solidFill>
              </a:rPr>
            </a:br>
            <a:r>
              <a:rPr lang="en-US" sz="7600" dirty="0">
                <a:solidFill>
                  <a:srgbClr val="C00000"/>
                </a:solidFill>
              </a:rPr>
              <a:t>2022-2024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52403-814E-C360-50A4-DFD09519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86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1817-F7BA-971F-8D2C-BCFEEF954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57615"/>
            <a:ext cx="11222181" cy="980774"/>
          </a:xfrm>
        </p:spPr>
        <p:txBody>
          <a:bodyPr>
            <a:normAutofit/>
          </a:bodyPr>
          <a:lstStyle/>
          <a:p>
            <a:r>
              <a:rPr lang="en-US" altLang="zh-TW" dirty="0">
                <a:ea typeface="Heiti TC Medium" pitchFamily="2" charset="-128"/>
              </a:rPr>
              <a:t>EMI Teacher Community Activities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CBF9E-AFD2-E390-7C04-545D562BA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985252"/>
            <a:ext cx="11222181" cy="586162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0" dirty="0"/>
              <a:t>1. 2022/05/05 (Thursday) 12:00 pm-13:00 pm, B302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</a:rPr>
              <a:t>Teaching Experiences Sharing of EMI Courses in AI for Business Applications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Min-Yuh Day</a:t>
            </a:r>
            <a:r>
              <a:rPr lang="en-US" sz="2000" b="0" dirty="0"/>
              <a:t>, National Taipei University, </a:t>
            </a:r>
          </a:p>
          <a:p>
            <a:pPr>
              <a:spcAft>
                <a:spcPts val="600"/>
              </a:spcAft>
            </a:pPr>
            <a:r>
              <a:rPr lang="en-US" sz="2000" b="0" dirty="0"/>
              <a:t>2. 2022/05/11 (Wednesday) 9:10 am - 12:00 pm, Google Meet ONLINE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</a:rPr>
              <a:t>Agile Principles Patterns and Practices in FinTech and Digital Transformation</a:t>
            </a:r>
          </a:p>
          <a:p>
            <a:pPr lvl="1">
              <a:spcAft>
                <a:spcPts val="600"/>
              </a:spcAft>
            </a:pPr>
            <a:r>
              <a:rPr lang="en-US" sz="1800" dirty="0" err="1"/>
              <a:t>Shihyu</a:t>
            </a:r>
            <a:r>
              <a:rPr lang="en-US" sz="1800" dirty="0"/>
              <a:t> (Alex) Chu</a:t>
            </a:r>
            <a:r>
              <a:rPr lang="en-US" sz="1800" b="0" dirty="0"/>
              <a:t>, Senior Industry Analyst/Program Manager, Market Intelligence &amp; Consulting Institute (MIC) </a:t>
            </a:r>
          </a:p>
          <a:p>
            <a:pPr>
              <a:spcAft>
                <a:spcPts val="600"/>
              </a:spcAft>
            </a:pPr>
            <a:r>
              <a:rPr lang="en-US" sz="2000" b="0" dirty="0"/>
              <a:t>3. 2022/05/11 (Wednesday) 12:10 pm - 13:00 pm, Google Meet ONLINE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</a:rPr>
              <a:t>Professional Business Presentations in English</a:t>
            </a:r>
          </a:p>
          <a:p>
            <a:pPr lvl="1">
              <a:spcAft>
                <a:spcPts val="600"/>
              </a:spcAft>
            </a:pPr>
            <a:r>
              <a:rPr lang="en-US" sz="1800" dirty="0" err="1"/>
              <a:t>Shihyu</a:t>
            </a:r>
            <a:r>
              <a:rPr lang="en-US" sz="1800" dirty="0"/>
              <a:t> (Alex) Chu</a:t>
            </a:r>
            <a:r>
              <a:rPr lang="en-US" sz="1800" b="0" dirty="0"/>
              <a:t>, Senior Industry Analyst/Program Manager, Market Intelligence &amp; Consulting Institute (MIC) </a:t>
            </a:r>
          </a:p>
          <a:p>
            <a:pPr>
              <a:spcAft>
                <a:spcPts val="600"/>
              </a:spcAft>
            </a:pPr>
            <a:r>
              <a:rPr lang="en-US" sz="2000" b="0" dirty="0"/>
              <a:t>4. 2022/05/18 (Wednesday) 12:10 pm - 13:00 pm, Google Meet ONLINE 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</a:rPr>
              <a:t>Web 3: From </a:t>
            </a:r>
            <a:r>
              <a:rPr lang="en-US" sz="2000" dirty="0" err="1">
                <a:solidFill>
                  <a:srgbClr val="C00000"/>
                </a:solidFill>
              </a:rPr>
              <a:t>DeFi</a:t>
            </a:r>
            <a:r>
              <a:rPr lang="en-US" sz="2000" dirty="0">
                <a:solidFill>
                  <a:srgbClr val="C00000"/>
                </a:solidFill>
              </a:rPr>
              <a:t> to </a:t>
            </a:r>
            <a:r>
              <a:rPr lang="en-US" sz="2000" dirty="0" err="1">
                <a:solidFill>
                  <a:srgbClr val="C00000"/>
                </a:solidFill>
              </a:rPr>
              <a:t>WoFi</a:t>
            </a:r>
            <a:endParaRPr lang="en-US" sz="2000" dirty="0">
              <a:solidFill>
                <a:srgbClr val="C0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000" dirty="0"/>
              <a:t>Prof. Shih-</a:t>
            </a:r>
            <a:r>
              <a:rPr lang="en-US" sz="2000" dirty="0" err="1"/>
              <a:t>wei</a:t>
            </a:r>
            <a:r>
              <a:rPr lang="en-US" sz="2000" dirty="0"/>
              <a:t> Liao</a:t>
            </a:r>
            <a:r>
              <a:rPr lang="en-US" sz="2000" b="0" dirty="0"/>
              <a:t>, National Taiwan University</a:t>
            </a:r>
          </a:p>
          <a:p>
            <a:pPr>
              <a:spcAft>
                <a:spcPts val="600"/>
              </a:spcAft>
            </a:pPr>
            <a:r>
              <a:rPr lang="en-US" sz="2000" b="0" dirty="0"/>
              <a:t>5. 2022/05/27 (Friday) 12:00 pm - 13:00 pm, Google Meet ONLINE 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</a:rPr>
              <a:t>Experiences Sharing of NTPU EMI Teaching Community II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Professors of EMI Teaching Community II</a:t>
            </a:r>
            <a:r>
              <a:rPr lang="en-US" sz="2000" b="0" dirty="0"/>
              <a:t>, National Taipei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A9727-0B72-3043-0ED4-685A8C63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586CBC-A414-058A-C4DE-61C5F4CAE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1DFFEC-9CC0-0982-89AE-F6554FEBC7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CAFBDB-3515-17EE-CB6B-F74E2131E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4" y="160642"/>
            <a:ext cx="1446303" cy="491743"/>
          </a:xfrm>
          <a:prstGeom prst="rect">
            <a:avLst/>
          </a:prstGeom>
        </p:spPr>
      </p:pic>
      <p:sp>
        <p:nvSpPr>
          <p:cNvPr id="8" name="圓角矩形 30">
            <a:extLst>
              <a:ext uri="{FF2B5EF4-FFF2-40B4-BE49-F238E27FC236}">
                <a16:creationId xmlns:a16="http://schemas.microsoft.com/office/drawing/2014/main" id="{B837DA5A-756E-229E-1970-74276844406B}"/>
              </a:ext>
            </a:extLst>
          </p:cNvPr>
          <p:cNvSpPr/>
          <p:nvPr/>
        </p:nvSpPr>
        <p:spPr>
          <a:xfrm>
            <a:off x="8340626" y="849239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00FA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2022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766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819066" cy="19130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Teaching Experiences Sharing of </a:t>
            </a:r>
            <a:b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EMI Courses in AI for Business Applications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EMI Teacher Community, AACSB, NTPU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2022/5/5 (Thursday) 12:10 - 13:00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B302, AACSB, National Taipei University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2022-05-05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234" y="160642"/>
            <a:ext cx="1446303" cy="49174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989F0BC-18AF-325F-37E3-EA6F5E833D11}"/>
              </a:ext>
            </a:extLst>
          </p:cNvPr>
          <p:cNvSpPr txBox="1"/>
          <p:nvPr/>
        </p:nvSpPr>
        <p:spPr>
          <a:xfrm>
            <a:off x="10471279" y="4775201"/>
            <a:ext cx="1582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16"/>
              </a:rPr>
              <a:t>https://meet.google.com/zuc-yyaw-mnt</a:t>
            </a:r>
            <a:endParaRPr lang="en-US" sz="1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787878-2FCA-E979-6826-2F904608DF1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06040" y="3307573"/>
            <a:ext cx="1501691" cy="1501691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CCC6AA5-9C87-2FF2-9432-51DBA198D403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D958A8-476A-58B3-3F8D-1921A12FD6C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952303" y="5246922"/>
            <a:ext cx="609600" cy="609600"/>
          </a:xfrm>
          <a:prstGeom prst="rect">
            <a:avLst/>
          </a:prstGeom>
        </p:spPr>
      </p:pic>
      <p:sp>
        <p:nvSpPr>
          <p:cNvPr id="17" name="圓角矩形 30">
            <a:extLst>
              <a:ext uri="{FF2B5EF4-FFF2-40B4-BE49-F238E27FC236}">
                <a16:creationId xmlns:a16="http://schemas.microsoft.com/office/drawing/2014/main" id="{A2AB2B6F-BE64-DA1E-D16F-A63F726209EE}"/>
              </a:ext>
            </a:extLst>
          </p:cNvPr>
          <p:cNvSpPr/>
          <p:nvPr/>
        </p:nvSpPr>
        <p:spPr>
          <a:xfrm>
            <a:off x="905979" y="975302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00FA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2022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73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7" y="1445344"/>
            <a:ext cx="11819066" cy="1795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Agile Principles Patterns and Practices </a:t>
            </a:r>
            <a:b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 FinTech and Digital Transformation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19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5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FinTech x EMI AACSB NTPU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2794103" y="5740789"/>
            <a:ext cx="6603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9:10 - 12:00, May 11, 2022 </a:t>
            </a:r>
            <a:b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(Wednesday)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F02A25-1A76-628F-EE11-35E2E7F81C09}"/>
              </a:ext>
            </a:extLst>
          </p:cNvPr>
          <p:cNvSpPr txBox="1"/>
          <p:nvPr/>
        </p:nvSpPr>
        <p:spPr>
          <a:xfrm>
            <a:off x="2005781" y="3656073"/>
            <a:ext cx="818043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 err="1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Shihyu</a:t>
            </a:r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(Alex) Chu</a:t>
            </a:r>
          </a:p>
          <a:p>
            <a:pPr algn="ctr"/>
            <a: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Senior Industry Analyst/Program Manager</a:t>
            </a:r>
            <a:b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Market Intelligence &amp; Consulting Institute (MIC)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61EEB7-8846-D5F1-FC5B-571C693B89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04" y="3684182"/>
            <a:ext cx="1459845" cy="19563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B6BFD31-71E0-538F-9B84-68DB0E38B2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2303" y="5556636"/>
            <a:ext cx="609600" cy="609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D66F1C-E8ED-F5E4-3BCE-D5A16578D6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1970" y="3767138"/>
            <a:ext cx="1453236" cy="145323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FD1ED11-971F-3C2D-33F3-834379B1FA75}"/>
              </a:ext>
            </a:extLst>
          </p:cNvPr>
          <p:cNvSpPr txBox="1"/>
          <p:nvPr/>
        </p:nvSpPr>
        <p:spPr>
          <a:xfrm>
            <a:off x="10482147" y="5177050"/>
            <a:ext cx="1552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https://meet.google.com/ish-gzmy-pmo</a:t>
            </a:r>
            <a:endParaRPr lang="en-US" sz="10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8059BC5-FD14-D6EF-79DF-A36F834B7535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6" name="圓角矩形 30">
            <a:extLst>
              <a:ext uri="{FF2B5EF4-FFF2-40B4-BE49-F238E27FC236}">
                <a16:creationId xmlns:a16="http://schemas.microsoft.com/office/drawing/2014/main" id="{09A42035-13D5-28FE-F14F-CAE0B8367895}"/>
              </a:ext>
            </a:extLst>
          </p:cNvPr>
          <p:cNvSpPr/>
          <p:nvPr/>
        </p:nvSpPr>
        <p:spPr>
          <a:xfrm>
            <a:off x="879475" y="1081318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00FA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2022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88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7" y="1459199"/>
            <a:ext cx="11819066" cy="1795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Professional Business Presentations </a:t>
            </a:r>
            <a:br>
              <a:rPr lang="en-US" altLang="zh-TW" sz="5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 English</a:t>
            </a:r>
            <a:endParaRPr lang="en-US" sz="58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19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5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FinTech x EMI AACSB NTPU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18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2794103" y="5740789"/>
            <a:ext cx="6603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12:10 - 13:00, May 11, 2022 </a:t>
            </a:r>
            <a:b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(Wednesday)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F02A25-1A76-628F-EE11-35E2E7F81C09}"/>
              </a:ext>
            </a:extLst>
          </p:cNvPr>
          <p:cNvSpPr txBox="1"/>
          <p:nvPr/>
        </p:nvSpPr>
        <p:spPr>
          <a:xfrm>
            <a:off x="2005781" y="3656073"/>
            <a:ext cx="818043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 err="1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Shihyu</a:t>
            </a:r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(Alex) Chu</a:t>
            </a:r>
          </a:p>
          <a:p>
            <a:pPr algn="ctr"/>
            <a: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Senior Industry Analyst/Program Manager</a:t>
            </a:r>
            <a:b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Market Intelligence &amp; Consulting Institute (MIC)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61EEB7-8846-D5F1-FC5B-571C693B89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04" y="3684182"/>
            <a:ext cx="1459845" cy="19563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B6BFD31-71E0-538F-9B84-68DB0E38B2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2303" y="5556636"/>
            <a:ext cx="609600" cy="6096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FD1ED11-971F-3C2D-33F3-834379B1FA75}"/>
              </a:ext>
            </a:extLst>
          </p:cNvPr>
          <p:cNvSpPr txBox="1"/>
          <p:nvPr/>
        </p:nvSpPr>
        <p:spPr>
          <a:xfrm>
            <a:off x="10482147" y="5177050"/>
            <a:ext cx="1552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8"/>
              </a:rPr>
              <a:t>http://meet.google.com/uaq-vmjj-vff</a:t>
            </a:r>
            <a:endParaRPr lang="en-US" sz="10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B0CACA3-49EF-E164-2297-3AFDCFD554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8199" y="3733197"/>
            <a:ext cx="1496800" cy="14968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08353BF-4219-C044-C3BA-78982B270620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5" name="圓角矩形 30">
            <a:extLst>
              <a:ext uri="{FF2B5EF4-FFF2-40B4-BE49-F238E27FC236}">
                <a16:creationId xmlns:a16="http://schemas.microsoft.com/office/drawing/2014/main" id="{01490F11-C155-FDA9-6B69-334FE5CCF27A}"/>
              </a:ext>
            </a:extLst>
          </p:cNvPr>
          <p:cNvSpPr/>
          <p:nvPr/>
        </p:nvSpPr>
        <p:spPr>
          <a:xfrm>
            <a:off x="879475" y="1081318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00FA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2022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034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7" y="1445344"/>
            <a:ext cx="11819066" cy="1795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72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Web 3: From </a:t>
            </a:r>
            <a:r>
              <a:rPr lang="en-US" altLang="zh-TW" sz="7200" dirty="0" err="1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DeFi</a:t>
            </a:r>
            <a:r>
              <a:rPr lang="en-US" altLang="zh-TW" sz="72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 to </a:t>
            </a:r>
            <a:r>
              <a:rPr lang="en-US" altLang="zh-TW" sz="7200" dirty="0" err="1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WoFi</a:t>
            </a:r>
            <a:endParaRPr lang="en-US" altLang="zh-TW" sz="7200" dirty="0">
              <a:solidFill>
                <a:srgbClr val="C00000"/>
              </a:solidFill>
              <a:latin typeface="Calibri" panose="020F0502020204030204" pitchFamily="34" charset="0"/>
              <a:ea typeface="Heiti TC Medium" pitchFamily="2" charset="-128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19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5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FinTech x EMI AACSB NTPU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2794103" y="5740789"/>
            <a:ext cx="6603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12:10 - 13:00, May 18, 2022 </a:t>
            </a:r>
            <a:b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(Wednesday)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F02A25-1A76-628F-EE11-35E2E7F81C09}"/>
              </a:ext>
            </a:extLst>
          </p:cNvPr>
          <p:cNvSpPr txBox="1"/>
          <p:nvPr/>
        </p:nvSpPr>
        <p:spPr>
          <a:xfrm>
            <a:off x="2005781" y="3656073"/>
            <a:ext cx="8180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Prof. Shih-</a:t>
            </a:r>
            <a:r>
              <a:rPr lang="en-US" altLang="zh-TW" sz="5400" b="1" dirty="0" err="1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wei</a:t>
            </a:r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Liao</a:t>
            </a:r>
            <a:b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54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National Taiwan University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266B33-C859-4587-CB7B-C1EC904C9D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2303" y="5556636"/>
            <a:ext cx="609600" cy="6096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1F8F684-9463-5CA6-B414-7AB61AA9D528}"/>
              </a:ext>
            </a:extLst>
          </p:cNvPr>
          <p:cNvSpPr txBox="1"/>
          <p:nvPr/>
        </p:nvSpPr>
        <p:spPr>
          <a:xfrm>
            <a:off x="10482147" y="5177050"/>
            <a:ext cx="1552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7"/>
              </a:rPr>
              <a:t>http://meet.google.com/uaq-vmjj-vff</a:t>
            </a:r>
            <a:endParaRPr lang="en-US" sz="1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AABF9E8-2AFB-D4AD-F31F-070A74BEA9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8199" y="3733197"/>
            <a:ext cx="1496800" cy="14968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A0B977B-486D-0D59-4152-DAFFB9C8009B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3A82EB-7E0E-C911-E21B-5167C29D47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390" y="3596787"/>
            <a:ext cx="1291530" cy="1722041"/>
          </a:xfrm>
          <a:prstGeom prst="rect">
            <a:avLst/>
          </a:prstGeom>
        </p:spPr>
      </p:pic>
      <p:sp>
        <p:nvSpPr>
          <p:cNvPr id="5" name="圓角矩形 30">
            <a:extLst>
              <a:ext uri="{FF2B5EF4-FFF2-40B4-BE49-F238E27FC236}">
                <a16:creationId xmlns:a16="http://schemas.microsoft.com/office/drawing/2014/main" id="{ECA485A0-4EAF-A136-BEA0-3FC1636F4BD8}"/>
              </a:ext>
            </a:extLst>
          </p:cNvPr>
          <p:cNvSpPr/>
          <p:nvPr/>
        </p:nvSpPr>
        <p:spPr>
          <a:xfrm>
            <a:off x="879475" y="1081318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00FA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2022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4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BB5E-7EB3-0E42-A774-F71D9090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261" y="110597"/>
            <a:ext cx="7435478" cy="16483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5000" b="1" dirty="0">
                <a:solidFill>
                  <a:schemeClr val="accent1">
                    <a:lumMod val="75000"/>
                  </a:schemeClr>
                </a:solidFill>
                <a:latin typeface="HEITI TC MEDIUM" pitchFamily="2" charset="-128"/>
              </a:rPr>
              <a:t>戴敏育 教授</a:t>
            </a:r>
            <a:br>
              <a:rPr lang="en-US" altLang="zh-TW" sz="5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標楷體" pitchFamily="65" charset="-120"/>
              </a:rPr>
            </a:br>
            <a:r>
              <a:rPr lang="en-US" altLang="zh-TW" sz="5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標楷體" pitchFamily="65" charset="-120"/>
              </a:rPr>
              <a:t>Min-Yuh Day, Ph.D.</a:t>
            </a:r>
            <a:endParaRPr lang="en-US" altLang="zh-TW" sz="5000" dirty="0">
              <a:latin typeface="Calibri" panose="020F0502020204030204" pitchFamily="34" charset="0"/>
              <a:ea typeface="標楷體" pitchFamily="65" charset="-12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52029-28F0-F746-8D84-E5F972A2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CB6C18-77CE-B145-8DC7-B1EC8E9705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64" y="1729374"/>
            <a:ext cx="1377870" cy="16713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51F3E2-8EFF-BF41-89E2-40DADA6FC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3" y="5167671"/>
            <a:ext cx="1673132" cy="16731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0C7E5A-EC88-8747-B29C-54F32DEA0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3" y="3462124"/>
            <a:ext cx="1673132" cy="1673132"/>
          </a:xfrm>
          <a:prstGeom prst="rect">
            <a:avLst/>
          </a:prstGeom>
        </p:spPr>
      </p:pic>
      <p:sp>
        <p:nvSpPr>
          <p:cNvPr id="19" name="Slide Number Placeholder 19">
            <a:extLst>
              <a:ext uri="{FF2B5EF4-FFF2-40B4-BE49-F238E27FC236}">
                <a16:creationId xmlns:a16="http://schemas.microsoft.com/office/drawing/2014/main" id="{CA9869AF-47C5-5F4E-BD49-27D342931373}"/>
              </a:ext>
            </a:extLst>
          </p:cNvPr>
          <p:cNvSpPr txBox="1">
            <a:spLocks/>
          </p:cNvSpPr>
          <p:nvPr/>
        </p:nvSpPr>
        <p:spPr>
          <a:xfrm>
            <a:off x="152399" y="26271"/>
            <a:ext cx="45719" cy="45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bg1">
                    <a:lumMod val="75000"/>
                  </a:schemeClr>
                </a:solidFill>
                <a:latin typeface="Helvetica Neue LT Std 65 Medium" charset="0"/>
                <a:ea typeface="Helvetica Neue LT Std 65 Medium" charset="0"/>
                <a:cs typeface="Helvetica Neue LT Std 65 Mediu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91252FE-896F-2147-BDA4-17839CBFD3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32" y="221752"/>
            <a:ext cx="1314378" cy="8479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DD3CAF-A908-2D43-9658-F8A428E32C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24" y="1144819"/>
            <a:ext cx="1317405" cy="3211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64DF82F-245D-624A-8587-A44F24A9F1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7681" y="5938749"/>
            <a:ext cx="791692" cy="791692"/>
          </a:xfrm>
          <a:prstGeom prst="rect">
            <a:avLst/>
          </a:prstGeom>
        </p:spPr>
      </p:pic>
      <p:sp>
        <p:nvSpPr>
          <p:cNvPr id="24" name="內容版面配置區 2">
            <a:extLst>
              <a:ext uri="{FF2B5EF4-FFF2-40B4-BE49-F238E27FC236}">
                <a16:creationId xmlns:a16="http://schemas.microsoft.com/office/drawing/2014/main" id="{71150D98-055E-E542-B2BE-F58C2FCA4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482" y="1726079"/>
            <a:ext cx="8911204" cy="33941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altLang="zh-TW" sz="3300" dirty="0">
                <a:solidFill>
                  <a:srgbClr val="C00000"/>
                </a:solidFill>
              </a:rPr>
              <a:t>Professor, Information Management, NTPU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altLang="zh-TW" sz="3300" dirty="0">
                <a:solidFill>
                  <a:schemeClr val="tx2"/>
                </a:solidFill>
              </a:rPr>
              <a:t>Visiting Scholar, IIS, Academia </a:t>
            </a:r>
            <a:r>
              <a:rPr lang="en-US" altLang="zh-TW" sz="3300" dirty="0" err="1">
                <a:solidFill>
                  <a:schemeClr val="tx2"/>
                </a:solidFill>
              </a:rPr>
              <a:t>Sinica</a:t>
            </a:r>
            <a:endParaRPr lang="en-US" altLang="zh-TW" sz="3300" dirty="0">
              <a:solidFill>
                <a:schemeClr val="tx2"/>
              </a:solidFill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altLang="zh-TW" sz="3300" dirty="0">
                <a:solidFill>
                  <a:srgbClr val="984807"/>
                </a:solidFill>
              </a:rPr>
              <a:t>Ph.D., Information Management, NTU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altLang="zh-TW" sz="2400" dirty="0">
                <a:solidFill>
                  <a:schemeClr val="accent2"/>
                </a:solidFill>
              </a:rPr>
              <a:t>Director, Intelligent Financial Innovation Technology, IFIT Lab, IM, NTPU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Associate Director, Fintech and Green Finance Center, NTPU</a:t>
            </a:r>
          </a:p>
          <a:p>
            <a:pPr marL="0" indent="0" algn="ctr">
              <a:spcAft>
                <a:spcPts val="600"/>
              </a:spcAft>
              <a:buFont typeface="Arial" pitchFamily="34" charset="0"/>
              <a:buNone/>
            </a:pPr>
            <a:r>
              <a:rPr lang="en-US" altLang="zh-TW" sz="2000" dirty="0">
                <a:solidFill>
                  <a:srgbClr val="17375E"/>
                </a:solidFill>
              </a:rPr>
              <a:t>Publications Co-Chairs, IEEE/ACM International Conference on </a:t>
            </a:r>
            <a:br>
              <a:rPr lang="en-US" altLang="zh-TW" sz="2000" dirty="0">
                <a:solidFill>
                  <a:srgbClr val="17375E"/>
                </a:solidFill>
              </a:rPr>
            </a:br>
            <a:r>
              <a:rPr lang="en-US" altLang="zh-TW" sz="2000" dirty="0">
                <a:solidFill>
                  <a:srgbClr val="17375E"/>
                </a:solidFill>
              </a:rPr>
              <a:t>Advances in Social Networks Analysis and Mining (ASONAM 2013- )</a:t>
            </a:r>
          </a:p>
          <a:p>
            <a:pPr marL="0" indent="0" algn="ctr">
              <a:spcAft>
                <a:spcPts val="600"/>
              </a:spcAft>
              <a:buFont typeface="Arial" pitchFamily="34" charset="0"/>
              <a:buNone/>
            </a:pPr>
            <a:r>
              <a:rPr lang="en-US" altLang="zh-TW" sz="2000" dirty="0">
                <a:solidFill>
                  <a:srgbClr val="17375E"/>
                </a:solidFill>
              </a:rPr>
              <a:t>Program Co-Chair, IEEE International Workshop on </a:t>
            </a:r>
            <a:br>
              <a:rPr lang="en-US" altLang="zh-TW" sz="2000" dirty="0">
                <a:solidFill>
                  <a:srgbClr val="17375E"/>
                </a:solidFill>
              </a:rPr>
            </a:br>
            <a:r>
              <a:rPr lang="en-US" altLang="zh-TW" sz="2000" dirty="0">
                <a:solidFill>
                  <a:srgbClr val="17375E"/>
                </a:solidFill>
              </a:rPr>
              <a:t>Empirical Methods for Recognizing Inference in </a:t>
            </a:r>
            <a:r>
              <a:rPr lang="en-US" altLang="zh-TW" sz="2000" dirty="0" err="1">
                <a:solidFill>
                  <a:srgbClr val="17375E"/>
                </a:solidFill>
              </a:rPr>
              <a:t>TExt</a:t>
            </a:r>
            <a:r>
              <a:rPr lang="en-US" altLang="zh-TW" sz="2000" dirty="0">
                <a:solidFill>
                  <a:srgbClr val="17375E"/>
                </a:solidFill>
              </a:rPr>
              <a:t> (IEEE EM-RITE 2012- )</a:t>
            </a:r>
          </a:p>
          <a:p>
            <a:pPr marL="0" indent="0" algn="ctr">
              <a:spcAft>
                <a:spcPts val="600"/>
              </a:spcAft>
              <a:buFont typeface="Arial" pitchFamily="34" charset="0"/>
              <a:buNone/>
            </a:pPr>
            <a:r>
              <a:rPr lang="en-US" altLang="zh-TW" sz="2000" dirty="0">
                <a:solidFill>
                  <a:srgbClr val="17375E"/>
                </a:solidFill>
              </a:rPr>
              <a:t>Publications Chair, The IEEE International Conference on </a:t>
            </a:r>
            <a:br>
              <a:rPr lang="en-US" altLang="zh-TW" sz="2000" dirty="0">
                <a:solidFill>
                  <a:srgbClr val="17375E"/>
                </a:solidFill>
              </a:rPr>
            </a:br>
            <a:r>
              <a:rPr lang="en-US" altLang="zh-TW" sz="2000" dirty="0">
                <a:solidFill>
                  <a:srgbClr val="17375E"/>
                </a:solidFill>
              </a:rPr>
              <a:t>Information Reuse and Integration for Data Science (IEEE IRI 2007- )</a:t>
            </a:r>
            <a:endParaRPr lang="zh-TW" altLang="en-US" sz="2000" dirty="0">
              <a:solidFill>
                <a:srgbClr val="17375E"/>
              </a:solidFill>
            </a:endParaRPr>
          </a:p>
        </p:txBody>
      </p:sp>
      <p:pic>
        <p:nvPicPr>
          <p:cNvPr id="25" name="Picture 2" descr="http://mail.tku.edu.tw/myday/images/AS_Logo1.gif">
            <a:extLst>
              <a:ext uri="{FF2B5EF4-FFF2-40B4-BE49-F238E27FC236}">
                <a16:creationId xmlns:a16="http://schemas.microsoft.com/office/drawing/2014/main" id="{71A58C9C-FDE7-FD43-A09F-110AB5E4D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473" y="5119337"/>
            <a:ext cx="166211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http://mail.tku.edu.tw/myday/images/NTU_logo.jpg">
            <a:extLst>
              <a:ext uri="{FF2B5EF4-FFF2-40B4-BE49-F238E27FC236}">
                <a16:creationId xmlns:a16="http://schemas.microsoft.com/office/drawing/2014/main" id="{6338E75D-FB6A-0045-8B06-4421D2F57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689" y="5157192"/>
            <a:ext cx="15938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671C6FB-8820-DB40-AE72-FA2BFF57ECF7}"/>
              </a:ext>
            </a:extLst>
          </p:cNvPr>
          <p:cNvGrpSpPr/>
          <p:nvPr/>
        </p:nvGrpSpPr>
        <p:grpSpPr>
          <a:xfrm>
            <a:off x="3220823" y="5178296"/>
            <a:ext cx="1563618" cy="1491064"/>
            <a:chOff x="1940523" y="5229200"/>
            <a:chExt cx="1563618" cy="149106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59807F4-34F7-A14B-A584-E2E3836F5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0523" y="5229200"/>
              <a:ext cx="1563618" cy="100878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33AB105-6FE2-094F-9576-54A1BC92E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0523" y="6339133"/>
              <a:ext cx="1563618" cy="381131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506EEB28-FD8C-D248-BC5C-CEC1A61D31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99020" y="331552"/>
            <a:ext cx="2150226" cy="969710"/>
          </a:xfrm>
          <a:prstGeom prst="rect">
            <a:avLst/>
          </a:prstGeom>
        </p:spPr>
      </p:pic>
      <p:pic>
        <p:nvPicPr>
          <p:cNvPr id="33" name="Picture 4" descr="http://mail.tku.edu.tw/myday/images/Myday_Photo.jpg">
            <a:extLst>
              <a:ext uri="{FF2B5EF4-FFF2-40B4-BE49-F238E27FC236}">
                <a16:creationId xmlns:a16="http://schemas.microsoft.com/office/drawing/2014/main" id="{D3C60B34-B829-464B-9877-4E2FD95C9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011" y="212228"/>
            <a:ext cx="1104812" cy="1367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3853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7" y="1445344"/>
            <a:ext cx="11819066" cy="1795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Experiences Sharing of </a:t>
            </a:r>
            <a:b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NTPU EMI Teaching Community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19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5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EMI AACSB NTPU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20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2623710" y="5490770"/>
            <a:ext cx="6603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12:00 - 13:00, May 27, 2022 </a:t>
            </a:r>
            <a:br>
              <a:rPr lang="en-US" altLang="zh-TW" sz="36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3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(Friday)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266B33-C859-4587-CB7B-C1EC904C9D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2303" y="5556636"/>
            <a:ext cx="609600" cy="6096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1F8F684-9463-5CA6-B414-7AB61AA9D528}"/>
              </a:ext>
            </a:extLst>
          </p:cNvPr>
          <p:cNvSpPr txBox="1"/>
          <p:nvPr/>
        </p:nvSpPr>
        <p:spPr>
          <a:xfrm>
            <a:off x="10482147" y="5177050"/>
            <a:ext cx="1552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7"/>
              </a:rPr>
              <a:t>http://meet.google.com/uaq-vmjj-vff</a:t>
            </a:r>
            <a:endParaRPr lang="en-US" sz="1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AABF9E8-2AFB-D4AD-F31F-070A74BEA9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8199" y="3733197"/>
            <a:ext cx="1496800" cy="1496800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DDAB18D5-5BCB-12FB-6236-FA92BF84EE67}"/>
              </a:ext>
            </a:extLst>
          </p:cNvPr>
          <p:cNvSpPr txBox="1">
            <a:spLocks/>
          </p:cNvSpPr>
          <p:nvPr/>
        </p:nvSpPr>
        <p:spPr>
          <a:xfrm>
            <a:off x="1568050" y="3660420"/>
            <a:ext cx="8440972" cy="175223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Professors of EMI Teaching Community II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400" b="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National Taipei University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17E9497-9418-5E34-C2F0-A45BE7F7E2FF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sp>
        <p:nvSpPr>
          <p:cNvPr id="5" name="圓角矩形 30">
            <a:extLst>
              <a:ext uri="{FF2B5EF4-FFF2-40B4-BE49-F238E27FC236}">
                <a16:creationId xmlns:a16="http://schemas.microsoft.com/office/drawing/2014/main" id="{3D4114B7-B015-DD71-BF41-2B89C8C3D4A9}"/>
              </a:ext>
            </a:extLst>
          </p:cNvPr>
          <p:cNvSpPr/>
          <p:nvPr/>
        </p:nvSpPr>
        <p:spPr>
          <a:xfrm>
            <a:off x="879475" y="1081318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00FA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2022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100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7" y="1445344"/>
            <a:ext cx="11819066" cy="1795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80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FinTech for Social Good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19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EMI x FinTech x IM AACSB NTPU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21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2813231" y="5861436"/>
            <a:ext cx="6603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12:10 - 14:00, Oct. 19, 2022 </a:t>
            </a:r>
            <a:b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(Wednesday)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F02A25-1A76-628F-EE11-35E2E7F81C09}"/>
              </a:ext>
            </a:extLst>
          </p:cNvPr>
          <p:cNvSpPr txBox="1"/>
          <p:nvPr/>
        </p:nvSpPr>
        <p:spPr>
          <a:xfrm>
            <a:off x="1988449" y="3230881"/>
            <a:ext cx="81804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Dr. Chung-Chi Chen</a:t>
            </a:r>
            <a:b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Researcher, </a:t>
            </a:r>
            <a:b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 Research Center, </a:t>
            </a:r>
            <a:b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4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National Institute of Advanced Industrial Science and Technology, Japan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B6BFD31-71E0-538F-9B84-68DB0E38B2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2303" y="5556636"/>
            <a:ext cx="609600" cy="6096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8059BC5-FD14-D6EF-79DF-A36F834B7535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CA5483-9CAF-1C32-9772-1D571135C9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285" y="3276099"/>
            <a:ext cx="1831766" cy="1750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DCB8F4-71D4-7D91-F4BC-86098F36AC4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606" y="3494043"/>
            <a:ext cx="1779394" cy="1779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6A36B0-D7B6-7125-8A1D-8263F32EF7B7}"/>
              </a:ext>
            </a:extLst>
          </p:cNvPr>
          <p:cNvSpPr txBox="1"/>
          <p:nvPr/>
        </p:nvSpPr>
        <p:spPr>
          <a:xfrm>
            <a:off x="10471279" y="5125721"/>
            <a:ext cx="1582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dirty="0">
                <a:solidFill>
                  <a:schemeClr val="accent1"/>
                </a:solidFill>
                <a:hlinkClick r:id="rId9"/>
              </a:rPr>
              <a:t>https://meet.google.com/paj-zhhj-mya</a:t>
            </a:r>
            <a:endParaRPr lang="en-US" sz="1000" dirty="0"/>
          </a:p>
        </p:txBody>
      </p:sp>
      <p:sp>
        <p:nvSpPr>
          <p:cNvPr id="5" name="圓角矩形 30">
            <a:extLst>
              <a:ext uri="{FF2B5EF4-FFF2-40B4-BE49-F238E27FC236}">
                <a16:creationId xmlns:a16="http://schemas.microsoft.com/office/drawing/2014/main" id="{5622BAA5-3A0C-FAC9-F046-1A59F5E976AD}"/>
              </a:ext>
            </a:extLst>
          </p:cNvPr>
          <p:cNvSpPr/>
          <p:nvPr/>
        </p:nvSpPr>
        <p:spPr>
          <a:xfrm>
            <a:off x="879475" y="1081318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FF93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 2022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71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7" y="1445344"/>
            <a:ext cx="11819066" cy="1795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Matching Texts with Data for </a:t>
            </a:r>
            <a:b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Evidence-based Information Retrieval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19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EMI x FinTech x IM AACSB NTPU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22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2845006" y="5430488"/>
            <a:ext cx="66037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9:10 - 12:00, Nov. 23, 2022 </a:t>
            </a:r>
            <a:b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(Wednesday)</a:t>
            </a:r>
          </a:p>
          <a:p>
            <a:pPr algn="ctr"/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(Hybrid) B8F40, National Taipei University, Taiwan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F02A25-1A76-628F-EE11-35E2E7F81C09}"/>
              </a:ext>
            </a:extLst>
          </p:cNvPr>
          <p:cNvSpPr txBox="1"/>
          <p:nvPr/>
        </p:nvSpPr>
        <p:spPr>
          <a:xfrm>
            <a:off x="1988449" y="3688077"/>
            <a:ext cx="81804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Prof. Makoto P. Kato</a:t>
            </a:r>
            <a:b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4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Faculty of Library, Information and Media Science</a:t>
            </a:r>
          </a:p>
          <a:p>
            <a:pPr algn="ctr"/>
            <a: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University of Tsukuba, Japan</a:t>
            </a:r>
            <a:endParaRPr lang="en-US" altLang="zh-TW" sz="240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B6BFD31-71E0-538F-9B84-68DB0E38B2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2303" y="5556636"/>
            <a:ext cx="609600" cy="6096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8059BC5-FD14-D6EF-79DF-A36F834B7535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134558-9DE0-15B1-9D4F-ECBC2264310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318" y="3683822"/>
            <a:ext cx="1582947" cy="17352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2DB9B1-9439-538F-ED5B-065DBC24E834}"/>
              </a:ext>
            </a:extLst>
          </p:cNvPr>
          <p:cNvSpPr txBox="1"/>
          <p:nvPr/>
        </p:nvSpPr>
        <p:spPr>
          <a:xfrm>
            <a:off x="10322343" y="5040055"/>
            <a:ext cx="1858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hlinkClick r:id="rId8"/>
              </a:rPr>
              <a:t>https://meet.google.com/miy-fbif-max</a:t>
            </a:r>
            <a:endParaRPr lang="en-US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91C11F-3F4E-93CB-DC8F-DC03D06A46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15629" y="3638543"/>
            <a:ext cx="1436835" cy="1436835"/>
          </a:xfrm>
          <a:prstGeom prst="rect">
            <a:avLst/>
          </a:prstGeom>
        </p:spPr>
      </p:pic>
      <p:sp>
        <p:nvSpPr>
          <p:cNvPr id="5" name="圓角矩形 30">
            <a:extLst>
              <a:ext uri="{FF2B5EF4-FFF2-40B4-BE49-F238E27FC236}">
                <a16:creationId xmlns:a16="http://schemas.microsoft.com/office/drawing/2014/main" id="{68A89981-F55D-5C48-D00C-BDCFAF89BC78}"/>
              </a:ext>
            </a:extLst>
          </p:cNvPr>
          <p:cNvSpPr/>
          <p:nvPr/>
        </p:nvSpPr>
        <p:spPr>
          <a:xfrm>
            <a:off x="879475" y="1081318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FF93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 2022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4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7" y="1578077"/>
            <a:ext cx="11819066" cy="1795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The Truth of Crypto &amp; NFT Economy</a:t>
            </a:r>
            <a:b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(</a:t>
            </a:r>
            <a:r>
              <a:rPr lang="zh-TW" altLang="en-US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虛擬貨幣與</a:t>
            </a:r>
            <a: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NFT</a:t>
            </a:r>
            <a:r>
              <a:rPr lang="zh-TW" altLang="en-US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經濟老實說</a:t>
            </a:r>
            <a: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)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19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EMI x FinTech x IM AACSB NTPU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23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2845006" y="5430488"/>
            <a:ext cx="66037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12:10 - 14:00, Nov. 30, 2022 </a:t>
            </a:r>
            <a:b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(Wednesday)</a:t>
            </a:r>
          </a:p>
          <a:p>
            <a:pPr algn="ctr"/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(Hybrid) B3F02, National Taipei University, Taiwan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F02A25-1A76-628F-EE11-35E2E7F81C09}"/>
              </a:ext>
            </a:extLst>
          </p:cNvPr>
          <p:cNvSpPr txBox="1"/>
          <p:nvPr/>
        </p:nvSpPr>
        <p:spPr>
          <a:xfrm>
            <a:off x="1988449" y="3658581"/>
            <a:ext cx="81804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Mu </a:t>
            </a:r>
            <a:r>
              <a:rPr lang="en-US" altLang="zh-TW" sz="5400" b="1" dirty="0" err="1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Jou</a:t>
            </a:r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(</a:t>
            </a:r>
            <a:r>
              <a:rPr lang="zh-TW" altLang="en-US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周書丞</a:t>
            </a:r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)</a:t>
            </a:r>
            <a:b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30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CTO of </a:t>
            </a:r>
            <a:r>
              <a:rPr lang="en-US" altLang="zh-TW" sz="3000" dirty="0" err="1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Infinitas</a:t>
            </a:r>
            <a:r>
              <a:rPr lang="en-US" altLang="zh-TW" sz="30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NFT</a:t>
            </a:r>
          </a:p>
          <a:p>
            <a:pPr algn="ctr"/>
            <a:r>
              <a:rPr lang="en-US" altLang="zh-TW" sz="30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GM of </a:t>
            </a:r>
            <a:r>
              <a:rPr lang="en-US" altLang="zh-TW" sz="3000" dirty="0" err="1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Asiania</a:t>
            </a:r>
            <a:endParaRPr lang="en-US" altLang="zh-TW" sz="300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B6BFD31-71E0-538F-9B84-68DB0E38B2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2303" y="5556636"/>
            <a:ext cx="609600" cy="6096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8059BC5-FD14-D6EF-79DF-A36F834B7535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13E3AD-33C2-5D33-AFB3-EE3777E630B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606" y="3494043"/>
            <a:ext cx="1779394" cy="1779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861D7B-7893-5439-5803-102751A716E7}"/>
              </a:ext>
            </a:extLst>
          </p:cNvPr>
          <p:cNvSpPr txBox="1"/>
          <p:nvPr/>
        </p:nvSpPr>
        <p:spPr>
          <a:xfrm>
            <a:off x="10471279" y="5125721"/>
            <a:ext cx="1582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dirty="0">
                <a:solidFill>
                  <a:schemeClr val="accent1"/>
                </a:solidFill>
                <a:hlinkClick r:id="rId8"/>
              </a:rPr>
              <a:t>https://meet.google.com/paj-zhhj-mya</a:t>
            </a:r>
            <a:endParaRPr lang="en-US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BF0A8B-E2B1-2590-E83B-9B7AC3504D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9368" y="3808787"/>
            <a:ext cx="1351418" cy="1621701"/>
          </a:xfrm>
          <a:prstGeom prst="rect">
            <a:avLst/>
          </a:prstGeom>
        </p:spPr>
      </p:pic>
      <p:sp>
        <p:nvSpPr>
          <p:cNvPr id="7" name="圓角矩形 30">
            <a:extLst>
              <a:ext uri="{FF2B5EF4-FFF2-40B4-BE49-F238E27FC236}">
                <a16:creationId xmlns:a16="http://schemas.microsoft.com/office/drawing/2014/main" id="{F86FD4E8-C2B0-77AB-74FC-485195289763}"/>
              </a:ext>
            </a:extLst>
          </p:cNvPr>
          <p:cNvSpPr/>
          <p:nvPr/>
        </p:nvSpPr>
        <p:spPr>
          <a:xfrm>
            <a:off x="879475" y="1081318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FF93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 2022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501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7" y="1706826"/>
            <a:ext cx="11819066" cy="19504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Index Design – Methodology, </a:t>
            </a:r>
            <a:b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Data Analysis and the Application of </a:t>
            </a:r>
            <a:b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Quantitative Investing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19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EMI x FinTech x IM AACSB NTPU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24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2845006" y="5430488"/>
            <a:ext cx="66037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9:10 - 12:00, Dec. 6, 2022 </a:t>
            </a:r>
            <a:b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(Tuesday)</a:t>
            </a:r>
          </a:p>
          <a:p>
            <a:pPr algn="ctr"/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(Hybrid) B8F40, National Taipei University, Taiwan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F02A25-1A76-628F-EE11-35E2E7F81C09}"/>
              </a:ext>
            </a:extLst>
          </p:cNvPr>
          <p:cNvSpPr txBox="1"/>
          <p:nvPr/>
        </p:nvSpPr>
        <p:spPr>
          <a:xfrm>
            <a:off x="1988449" y="3788093"/>
            <a:ext cx="818043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Jervis J.G. Li</a:t>
            </a:r>
          </a:p>
          <a:p>
            <a:pPr algn="ctr"/>
            <a:r>
              <a:rPr lang="en-US" altLang="zh-TW" sz="40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Fund Manager, </a:t>
            </a:r>
            <a:r>
              <a:rPr lang="en-US" altLang="zh-TW" sz="4000" dirty="0" err="1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Yuanta</a:t>
            </a:r>
            <a:r>
              <a:rPr lang="en-US" altLang="zh-TW" sz="40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SITC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B6BFD31-71E0-538F-9B84-68DB0E38B2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2303" y="5556636"/>
            <a:ext cx="609600" cy="6096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8059BC5-FD14-D6EF-79DF-A36F834B7535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598876-CBED-F76F-4616-3BD91C4E37A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606" y="3494043"/>
            <a:ext cx="1779394" cy="1779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E3EA13-639F-C5E5-C1D6-7A6EFF95AF43}"/>
              </a:ext>
            </a:extLst>
          </p:cNvPr>
          <p:cNvSpPr txBox="1"/>
          <p:nvPr/>
        </p:nvSpPr>
        <p:spPr>
          <a:xfrm>
            <a:off x="10471279" y="5125721"/>
            <a:ext cx="1582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dirty="0">
                <a:solidFill>
                  <a:schemeClr val="accent1"/>
                </a:solidFill>
                <a:hlinkClick r:id="rId8"/>
              </a:rPr>
              <a:t>https://meet.google.com/paj-zhhj-mya</a:t>
            </a:r>
            <a:endParaRPr lang="en-US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BB9961-A3E2-C3AA-67A8-F736F8774E8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9946" y="3661185"/>
            <a:ext cx="1321006" cy="1645142"/>
          </a:xfrm>
          <a:prstGeom prst="rect">
            <a:avLst/>
          </a:prstGeom>
        </p:spPr>
      </p:pic>
      <p:sp>
        <p:nvSpPr>
          <p:cNvPr id="8" name="圓角矩形 30">
            <a:extLst>
              <a:ext uri="{FF2B5EF4-FFF2-40B4-BE49-F238E27FC236}">
                <a16:creationId xmlns:a16="http://schemas.microsoft.com/office/drawing/2014/main" id="{D7C37B56-5FD9-35ED-A31F-AF3B4581F44C}"/>
              </a:ext>
            </a:extLst>
          </p:cNvPr>
          <p:cNvSpPr/>
          <p:nvPr/>
        </p:nvSpPr>
        <p:spPr>
          <a:xfrm>
            <a:off x="879475" y="1081318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FF93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 2022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353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7" y="1614674"/>
            <a:ext cx="11819066" cy="1795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Agile Principles Patterns and Practices </a:t>
            </a:r>
            <a:br>
              <a:rPr lang="en-US" altLang="zh-TW" sz="5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using AI and </a:t>
            </a:r>
            <a:r>
              <a:rPr lang="en-US" altLang="zh-TW" sz="54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ChatGPT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25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8059BC5-FD14-D6EF-79DF-A36F834B7535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F4EB733-AFDC-D2C3-6CBA-9F85980B9FD0}"/>
              </a:ext>
            </a:extLst>
          </p:cNvPr>
          <p:cNvSpPr txBox="1">
            <a:spLocks/>
          </p:cNvSpPr>
          <p:nvPr/>
        </p:nvSpPr>
        <p:spPr>
          <a:xfrm>
            <a:off x="1524000" y="46319"/>
            <a:ext cx="9144000" cy="1538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EMI x USR x FinTech x IM</a:t>
            </a:r>
            <a:b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AACSB NTPU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3CB325-0571-FC70-F996-4CF8FA345B8D}"/>
              </a:ext>
            </a:extLst>
          </p:cNvPr>
          <p:cNvSpPr txBox="1"/>
          <p:nvPr/>
        </p:nvSpPr>
        <p:spPr>
          <a:xfrm>
            <a:off x="2845006" y="5515153"/>
            <a:ext cx="66037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9:10 - 12:00, May 17, 2023 </a:t>
            </a:r>
            <a:b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(Wednesday)</a:t>
            </a:r>
          </a:p>
          <a:p>
            <a:pPr algn="ctr"/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(Hybrid) B8F40, National Taipei University, Taiwan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9290E1-98FF-2116-1332-9F6387A22DCE}"/>
              </a:ext>
            </a:extLst>
          </p:cNvPr>
          <p:cNvSpPr txBox="1"/>
          <p:nvPr/>
        </p:nvSpPr>
        <p:spPr>
          <a:xfrm>
            <a:off x="2158181" y="3605277"/>
            <a:ext cx="818043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 err="1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Shihyu</a:t>
            </a:r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(Alex) Chu</a:t>
            </a:r>
          </a:p>
          <a:p>
            <a:pPr algn="ctr"/>
            <a: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Division Director, Software Industry Research</a:t>
            </a:r>
            <a:b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Market Intelligence &amp; Consulting Institute (MIC)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49BE89F-0456-051B-A7D9-D869D5432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004" y="3633386"/>
            <a:ext cx="1459845" cy="19563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B04F9A-260F-CFF1-BF15-16FFFFC3C8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4370" y="3716342"/>
            <a:ext cx="1453236" cy="14532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6F1D008-8A58-78F8-7E79-CFD47C68D8EB}"/>
              </a:ext>
            </a:extLst>
          </p:cNvPr>
          <p:cNvSpPr txBox="1"/>
          <p:nvPr/>
        </p:nvSpPr>
        <p:spPr>
          <a:xfrm>
            <a:off x="10634547" y="5126254"/>
            <a:ext cx="1552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https://meet.google.com/ish-gzmy-pmo</a:t>
            </a:r>
            <a:endParaRPr lang="en-US" sz="1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FE08A30-0F8A-AA8D-831E-27AD4D5AEF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04703" y="5505840"/>
            <a:ext cx="609600" cy="609600"/>
          </a:xfrm>
          <a:prstGeom prst="rect">
            <a:avLst/>
          </a:prstGeom>
        </p:spPr>
      </p:pic>
      <p:sp>
        <p:nvSpPr>
          <p:cNvPr id="3" name="圓角矩形 30">
            <a:extLst>
              <a:ext uri="{FF2B5EF4-FFF2-40B4-BE49-F238E27FC236}">
                <a16:creationId xmlns:a16="http://schemas.microsoft.com/office/drawing/2014/main" id="{20CF33BC-8B02-85BB-D06D-96A542067016}"/>
              </a:ext>
            </a:extLst>
          </p:cNvPr>
          <p:cNvSpPr/>
          <p:nvPr/>
        </p:nvSpPr>
        <p:spPr>
          <a:xfrm>
            <a:off x="879475" y="1081318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00FA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2023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47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7" y="1614674"/>
            <a:ext cx="11819066" cy="1795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4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國際碳中和產業趨勢與數位轉型永續發展 </a:t>
            </a:r>
            <a:b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(International Carbon Neutral Industry Trends and </a:t>
            </a:r>
            <a:b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Digital Transformation for Sustainable Development)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26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8059BC5-FD14-D6EF-79DF-A36F834B7535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F4EB733-AFDC-D2C3-6CBA-9F85980B9FD0}"/>
              </a:ext>
            </a:extLst>
          </p:cNvPr>
          <p:cNvSpPr txBox="1">
            <a:spLocks/>
          </p:cNvSpPr>
          <p:nvPr/>
        </p:nvSpPr>
        <p:spPr>
          <a:xfrm>
            <a:off x="1524000" y="46319"/>
            <a:ext cx="9144000" cy="1257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EMI x USR x FinTech x IM</a:t>
            </a:r>
            <a:b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AACSB NTPU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3CB325-0571-FC70-F996-4CF8FA345B8D}"/>
              </a:ext>
            </a:extLst>
          </p:cNvPr>
          <p:cNvSpPr txBox="1"/>
          <p:nvPr/>
        </p:nvSpPr>
        <p:spPr>
          <a:xfrm>
            <a:off x="2845006" y="5498220"/>
            <a:ext cx="66037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12:10 - 13:00, May 17, 2023 </a:t>
            </a:r>
            <a:b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(Wednesday)</a:t>
            </a:r>
          </a:p>
          <a:p>
            <a:pPr algn="ctr"/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(Hybrid) B302, National Taipei University, Taiwan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56CB67-8DB5-3F0E-39C2-B11883E8DF66}"/>
              </a:ext>
            </a:extLst>
          </p:cNvPr>
          <p:cNvSpPr txBox="1"/>
          <p:nvPr/>
        </p:nvSpPr>
        <p:spPr>
          <a:xfrm>
            <a:off x="2005781" y="3622207"/>
            <a:ext cx="818043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 err="1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Shihyu</a:t>
            </a:r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(Alex) Chu (</a:t>
            </a:r>
            <a:r>
              <a:rPr lang="zh-TW" altLang="en-US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朱師右</a:t>
            </a:r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Division Director, Software Industry Research</a:t>
            </a:r>
            <a:b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Market Intelligence &amp; Consulting Institute (MIC)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EEE89-7EFF-5032-E009-70268756A6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04" y="3650316"/>
            <a:ext cx="1459845" cy="1956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22CD84-2326-0673-82A9-5785125085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2303" y="5522770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ACE6EF-99BD-2C38-A368-44DCCA1AD18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606" y="3494043"/>
            <a:ext cx="1779394" cy="17793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A7EDBE3-4036-510F-A02D-96010086D583}"/>
              </a:ext>
            </a:extLst>
          </p:cNvPr>
          <p:cNvSpPr txBox="1"/>
          <p:nvPr/>
        </p:nvSpPr>
        <p:spPr>
          <a:xfrm>
            <a:off x="10471279" y="5125721"/>
            <a:ext cx="1582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dirty="0">
                <a:solidFill>
                  <a:schemeClr val="accent1"/>
                </a:solidFill>
                <a:hlinkClick r:id="rId9"/>
              </a:rPr>
              <a:t>https://meet.google.com/paj-zhhj-mya</a:t>
            </a:r>
            <a:endParaRPr lang="en-US" sz="1000" dirty="0"/>
          </a:p>
        </p:txBody>
      </p:sp>
      <p:sp>
        <p:nvSpPr>
          <p:cNvPr id="6" name="圓角矩形 30">
            <a:extLst>
              <a:ext uri="{FF2B5EF4-FFF2-40B4-BE49-F238E27FC236}">
                <a16:creationId xmlns:a16="http://schemas.microsoft.com/office/drawing/2014/main" id="{1F482B47-04F3-9B53-4229-F51215B5CB70}"/>
              </a:ext>
            </a:extLst>
          </p:cNvPr>
          <p:cNvSpPr/>
          <p:nvPr/>
        </p:nvSpPr>
        <p:spPr>
          <a:xfrm>
            <a:off x="879475" y="1081318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00FA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2023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126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7" y="1614674"/>
            <a:ext cx="11819066" cy="1795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4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綠色金融科技－金融數位轉型的趨勢與商機</a:t>
            </a:r>
            <a:b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(Green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 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Financial Technology: Trends and Business Opportunities of Financial Digital Transformation)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27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8059BC5-FD14-D6EF-79DF-A36F834B7535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F4EB733-AFDC-D2C3-6CBA-9F85980B9FD0}"/>
              </a:ext>
            </a:extLst>
          </p:cNvPr>
          <p:cNvSpPr txBox="1">
            <a:spLocks/>
          </p:cNvSpPr>
          <p:nvPr/>
        </p:nvSpPr>
        <p:spPr>
          <a:xfrm>
            <a:off x="1524000" y="46319"/>
            <a:ext cx="9144000" cy="1257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EMI x USR x FinTech x Stat x IM</a:t>
            </a:r>
            <a:b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AACSB NTPU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3CB325-0571-FC70-F996-4CF8FA345B8D}"/>
              </a:ext>
            </a:extLst>
          </p:cNvPr>
          <p:cNvSpPr txBox="1"/>
          <p:nvPr/>
        </p:nvSpPr>
        <p:spPr>
          <a:xfrm>
            <a:off x="2845006" y="5498220"/>
            <a:ext cx="66037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12:10 - 13:30, May 25, 2023 </a:t>
            </a:r>
            <a:b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(Thursday)</a:t>
            </a:r>
          </a:p>
          <a:p>
            <a:pPr algn="ctr"/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B313, National Taipei University, Taiwan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56CB67-8DB5-3F0E-39C2-B11883E8DF66}"/>
              </a:ext>
            </a:extLst>
          </p:cNvPr>
          <p:cNvSpPr txBox="1"/>
          <p:nvPr/>
        </p:nvSpPr>
        <p:spPr>
          <a:xfrm>
            <a:off x="2005780" y="3622207"/>
            <a:ext cx="878148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周振豊</a:t>
            </a:r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</a:t>
            </a:r>
            <a:r>
              <a:rPr lang="zh-TW" altLang="en-US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董事長</a:t>
            </a:r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(Jones Chou)</a:t>
            </a:r>
            <a:b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zh-TW" altLang="en-US" sz="48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捷鵬國際金融服務集團創辦人</a:t>
            </a:r>
            <a:endParaRPr lang="en-US" altLang="zh-TW" sz="480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13379D-FC98-23F0-8C9E-296ADF2F9C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167" y="3603317"/>
            <a:ext cx="1361273" cy="1795544"/>
          </a:xfrm>
          <a:prstGeom prst="rect">
            <a:avLst/>
          </a:prstGeom>
        </p:spPr>
      </p:pic>
      <p:sp>
        <p:nvSpPr>
          <p:cNvPr id="5" name="圓角矩形 30">
            <a:extLst>
              <a:ext uri="{FF2B5EF4-FFF2-40B4-BE49-F238E27FC236}">
                <a16:creationId xmlns:a16="http://schemas.microsoft.com/office/drawing/2014/main" id="{EE0CEC5C-D5EF-1B7A-CD0D-5B2C3442B16B}"/>
              </a:ext>
            </a:extLst>
          </p:cNvPr>
          <p:cNvSpPr/>
          <p:nvPr/>
        </p:nvSpPr>
        <p:spPr>
          <a:xfrm>
            <a:off x="879475" y="1081318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00FA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2023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859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7" y="1706826"/>
            <a:ext cx="11819066" cy="19504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Index Design – Methodology, </a:t>
            </a:r>
            <a:b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Data Analysis and the Application of </a:t>
            </a:r>
            <a:b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Quantitative Investing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28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2845006" y="5430488"/>
            <a:ext cx="66037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9:10 - 12:00, Dec. 5, 2023 </a:t>
            </a:r>
            <a:b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(Tuesday)</a:t>
            </a:r>
          </a:p>
          <a:p>
            <a:pPr algn="ctr"/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B3F17, National Taipei University, Taiwan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F02A25-1A76-628F-EE11-35E2E7F81C09}"/>
              </a:ext>
            </a:extLst>
          </p:cNvPr>
          <p:cNvSpPr txBox="1"/>
          <p:nvPr/>
        </p:nvSpPr>
        <p:spPr>
          <a:xfrm>
            <a:off x="1988449" y="3788093"/>
            <a:ext cx="818043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Jervis J.G. Li</a:t>
            </a:r>
          </a:p>
          <a:p>
            <a:pPr algn="ctr"/>
            <a:r>
              <a:rPr lang="en-US" altLang="zh-TW" sz="40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Fund Manager, </a:t>
            </a:r>
            <a:r>
              <a:rPr lang="en-US" altLang="zh-TW" sz="4000" dirty="0" err="1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Yuanta</a:t>
            </a:r>
            <a:r>
              <a:rPr lang="en-US" altLang="zh-TW" sz="40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SITC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8059BC5-FD14-D6EF-79DF-A36F834B7535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BB9961-A3E2-C3AA-67A8-F736F8774E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9946" y="3661185"/>
            <a:ext cx="1321006" cy="1645142"/>
          </a:xfrm>
          <a:prstGeom prst="rect">
            <a:avLst/>
          </a:prstGeom>
        </p:spPr>
      </p:pic>
      <p:sp>
        <p:nvSpPr>
          <p:cNvPr id="8" name="圓角矩形 30">
            <a:extLst>
              <a:ext uri="{FF2B5EF4-FFF2-40B4-BE49-F238E27FC236}">
                <a16:creationId xmlns:a16="http://schemas.microsoft.com/office/drawing/2014/main" id="{D7C37B56-5FD9-35ED-A31F-AF3B4581F44C}"/>
              </a:ext>
            </a:extLst>
          </p:cNvPr>
          <p:cNvSpPr/>
          <p:nvPr/>
        </p:nvSpPr>
        <p:spPr>
          <a:xfrm>
            <a:off x="879475" y="1081318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FF93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 2023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328379E-6798-0F04-A4AF-5E20DC657246}"/>
              </a:ext>
            </a:extLst>
          </p:cNvPr>
          <p:cNvSpPr txBox="1">
            <a:spLocks/>
          </p:cNvSpPr>
          <p:nvPr/>
        </p:nvSpPr>
        <p:spPr>
          <a:xfrm>
            <a:off x="1524000" y="46319"/>
            <a:ext cx="9144000" cy="1236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EMI x USR x FinTech x IM</a:t>
            </a:r>
            <a:br>
              <a:rPr lang="en-US" altLang="zh-TW" sz="4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4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AACSB NTPU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98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1817-F7BA-971F-8D2C-BCFEEF954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57615"/>
            <a:ext cx="11222181" cy="980774"/>
          </a:xfrm>
        </p:spPr>
        <p:txBody>
          <a:bodyPr>
            <a:normAutofit/>
          </a:bodyPr>
          <a:lstStyle/>
          <a:p>
            <a:r>
              <a:rPr lang="en-US" altLang="zh-TW" dirty="0">
                <a:ea typeface="Heiti TC Medium" pitchFamily="2" charset="-128"/>
              </a:rPr>
              <a:t>EMI Teacher Community Activities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CBF9E-AFD2-E390-7C04-545D562BA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985252"/>
            <a:ext cx="11222181" cy="586162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0" dirty="0"/>
              <a:t>1. March 27, 2024 (Wednesday) 12:10-13:00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</a:rPr>
              <a:t>Sharing EMI Teaching Experiences in the EMI Teacher Community II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Min-Yuh Day</a:t>
            </a:r>
            <a:r>
              <a:rPr lang="en-US" sz="2000" b="0" dirty="0"/>
              <a:t>, National Taipei University</a:t>
            </a:r>
          </a:p>
          <a:p>
            <a:pPr>
              <a:spcAft>
                <a:spcPts val="600"/>
              </a:spcAft>
            </a:pPr>
            <a:r>
              <a:rPr lang="en-US" sz="2000" b="0" dirty="0"/>
              <a:t>2. April 16, 2024 (Tuesday) 12:10-13:00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</a:rPr>
              <a:t>Experience Sharing on EMI Teaching Promotion in the College of Business, NTPU 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Pu-Tai Yang</a:t>
            </a:r>
            <a:r>
              <a:rPr lang="en-US" sz="2000" b="0" dirty="0"/>
              <a:t>, National Taipei University</a:t>
            </a:r>
          </a:p>
          <a:p>
            <a:pPr>
              <a:spcAft>
                <a:spcPts val="600"/>
              </a:spcAft>
            </a:pPr>
            <a:r>
              <a:rPr lang="en-US" sz="2000" b="0" dirty="0"/>
              <a:t>3. April 24, 2024 (Wednesday) 12:10-13:00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</a:rPr>
              <a:t>Experiences Sharing of NTPU EMI Teaching Community II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Professors of EMI Teaching Community II</a:t>
            </a:r>
            <a:r>
              <a:rPr lang="en-US" sz="1800" b="0" dirty="0"/>
              <a:t>, National Taipei University </a:t>
            </a:r>
          </a:p>
          <a:p>
            <a:pPr>
              <a:spcAft>
                <a:spcPts val="600"/>
              </a:spcAft>
            </a:pPr>
            <a:r>
              <a:rPr lang="en-US" sz="2000" b="0" dirty="0"/>
              <a:t>4. May 2, 2024 (Tuesday) 12:10-13:00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</a:rPr>
              <a:t>Experience Sharing on EMI Teaching in Finance and Banking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Ko-Chia Yu</a:t>
            </a:r>
            <a:r>
              <a:rPr lang="en-US" sz="2000" b="0" dirty="0"/>
              <a:t>, National Taipei University</a:t>
            </a:r>
          </a:p>
          <a:p>
            <a:pPr>
              <a:spcAft>
                <a:spcPts val="600"/>
              </a:spcAft>
            </a:pPr>
            <a:r>
              <a:rPr lang="en-US" sz="2000" b="0" dirty="0"/>
              <a:t>5. May 22, 2024 (Wednesday) 9:10-12:00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</a:rPr>
              <a:t>Agile Principles Patterns and Practices using Generative AI for Sustainable Digital Transformation</a:t>
            </a:r>
          </a:p>
          <a:p>
            <a:pPr lvl="1">
              <a:spcAft>
                <a:spcPts val="600"/>
              </a:spcAft>
            </a:pPr>
            <a:r>
              <a:rPr lang="en-US" sz="2000" dirty="0" err="1"/>
              <a:t>Shihyu</a:t>
            </a:r>
            <a:r>
              <a:rPr lang="en-US" sz="2000" dirty="0"/>
              <a:t> (Alex) Chu</a:t>
            </a:r>
            <a:r>
              <a:rPr lang="en-US" sz="2000" b="0" dirty="0"/>
              <a:t>, </a:t>
            </a:r>
            <a:r>
              <a:rPr lang="en-US" sz="1600" b="0" dirty="0"/>
              <a:t>Division Director, Software Industry Research Center, Market Intelligence &amp; Consulting Institute (MIC)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A9727-0B72-3043-0ED4-685A8C63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586CBC-A414-058A-C4DE-61C5F4CAE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1DFFEC-9CC0-0982-89AE-F6554FEBC7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CAFBDB-3515-17EE-CB6B-F74E2131E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4" y="160642"/>
            <a:ext cx="1446303" cy="491743"/>
          </a:xfrm>
          <a:prstGeom prst="rect">
            <a:avLst/>
          </a:prstGeom>
        </p:spPr>
      </p:pic>
      <p:sp>
        <p:nvSpPr>
          <p:cNvPr id="8" name="圓角矩形 30">
            <a:extLst>
              <a:ext uri="{FF2B5EF4-FFF2-40B4-BE49-F238E27FC236}">
                <a16:creationId xmlns:a16="http://schemas.microsoft.com/office/drawing/2014/main" id="{4617CC67-31AC-432C-0610-593FD5865328}"/>
              </a:ext>
            </a:extLst>
          </p:cNvPr>
          <p:cNvSpPr/>
          <p:nvPr/>
        </p:nvSpPr>
        <p:spPr>
          <a:xfrm>
            <a:off x="8340626" y="878586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00B05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2024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46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7EFDA-2D8A-578B-AA02-472019743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B8785-B4DA-433B-D25C-F1A0D4F81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/>
            <a:r>
              <a:rPr lang="en-US" sz="4400" dirty="0"/>
              <a:t>English-Medium Instruction (EMI) </a:t>
            </a:r>
            <a:br>
              <a:rPr lang="en-US" sz="4400" dirty="0"/>
            </a:br>
            <a:r>
              <a:rPr lang="en-US" sz="4400" dirty="0"/>
              <a:t>Teaching Experiences</a:t>
            </a:r>
          </a:p>
          <a:p>
            <a:pPr marL="320040" indent="-320040"/>
            <a:r>
              <a:rPr lang="en-US" sz="4400" dirty="0"/>
              <a:t>Innovative Strategies for EMI Implementation</a:t>
            </a:r>
          </a:p>
          <a:p>
            <a:pPr marL="320040" indent="-320040"/>
            <a:r>
              <a:rPr lang="en-US" sz="4400" dirty="0"/>
              <a:t>EMI Teacher Community II, AACSB, NTPU</a:t>
            </a:r>
          </a:p>
          <a:p>
            <a:pPr marL="320040" indent="-320040"/>
            <a:r>
              <a:rPr lang="en-US" sz="4400" dirty="0"/>
              <a:t>Q&amp;A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BE55F-91A0-E86A-3B7E-E485D7A2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788297-48DE-CAA6-179A-1C5CF5D18F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581516-6F26-779D-905C-EEB11DB45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BE2BAC-CACC-B146-64A9-28B5C1F52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460" y="137553"/>
            <a:ext cx="1446303" cy="49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11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950" y="1152597"/>
            <a:ext cx="11819066" cy="23746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Sharing EMI Teaching Experiences </a:t>
            </a:r>
            <a:br>
              <a:rPr lang="en-US" altLang="zh-TW" sz="5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 the EMI Teacher Community II</a:t>
            </a:r>
            <a:endParaRPr lang="en-US" sz="5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1551214" y="3528414"/>
            <a:ext cx="9764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Time: 12:10 - 13:00, March 27, 2024 (Wednesday)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Place: B302, National Taipei University, Taiwan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2024-03-27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5C618E-5D8E-67B0-A11B-4B698ABC3779}"/>
              </a:ext>
            </a:extLst>
          </p:cNvPr>
          <p:cNvSpPr txBox="1">
            <a:spLocks/>
          </p:cNvSpPr>
          <p:nvPr/>
        </p:nvSpPr>
        <p:spPr>
          <a:xfrm>
            <a:off x="2491933" y="4235918"/>
            <a:ext cx="7232678" cy="240263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sz="14400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  <a:hlinkClick r:id="rId8"/>
              </a:rPr>
              <a:t>戴敏育</a:t>
            </a:r>
            <a:r>
              <a:rPr lang="en-US" altLang="zh-TW" sz="14400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  <a:hlinkClick r:id="rId8"/>
              </a:rPr>
              <a:t>  </a:t>
            </a:r>
            <a:r>
              <a:rPr lang="zh-TW" altLang="en-US" sz="14400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  <a:hlinkClick r:id="rId8"/>
              </a:rPr>
              <a:t>教授</a:t>
            </a:r>
            <a:endParaRPr lang="en-US" altLang="zh-TW" sz="14400" dirty="0">
              <a:solidFill>
                <a:srgbClr val="898989"/>
              </a:solidFill>
              <a:latin typeface="Heiti TC Medium" pitchFamily="2" charset="-128"/>
              <a:ea typeface="Heiti TC Medium" pitchFamily="2" charset="-128"/>
              <a:cs typeface="Calibri" panose="020F0502020204030204" pitchFamily="34" charset="0"/>
              <a:hlinkClick r:id="rId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8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11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9045210-7CAD-5DB3-FDBB-87B492D05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19"/>
            <a:ext cx="9144000" cy="12364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EMI x USR x FinTech x IM</a:t>
            </a:r>
            <a:b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AACSB NTPU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7D427D-DC06-EC63-7D9B-D8071F24429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590F31-EEBF-F64C-B113-7867F9C65F6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CA320C-E65D-1009-9225-99D500F13AD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ECED442-A82C-511C-858E-6B2AA60D3CA6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1" name="圓角矩形 30">
            <a:extLst>
              <a:ext uri="{FF2B5EF4-FFF2-40B4-BE49-F238E27FC236}">
                <a16:creationId xmlns:a16="http://schemas.microsoft.com/office/drawing/2014/main" id="{B3295F51-417D-4EBF-C0D6-61665408E858}"/>
              </a:ext>
            </a:extLst>
          </p:cNvPr>
          <p:cNvSpPr/>
          <p:nvPr/>
        </p:nvSpPr>
        <p:spPr>
          <a:xfrm>
            <a:off x="905979" y="1154204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00B05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2024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797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2D40-334F-4A34-F07E-BCAE2C67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95946"/>
            <a:ext cx="11222181" cy="5718874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C00000"/>
                </a:solidFill>
              </a:rPr>
              <a:t>EMI Courses in AI </a:t>
            </a:r>
            <a:br>
              <a:rPr lang="en-US" sz="8000" dirty="0">
                <a:solidFill>
                  <a:srgbClr val="C00000"/>
                </a:solidFill>
              </a:rPr>
            </a:br>
            <a:r>
              <a:rPr lang="en-US" sz="8000" dirty="0">
                <a:solidFill>
                  <a:srgbClr val="C00000"/>
                </a:solidFill>
              </a:rPr>
              <a:t>for Business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52403-814E-C360-50A4-DFD09519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53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819066" cy="19130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Introduction to </a:t>
            </a:r>
            <a:b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Artificial Intelligence for Text Analytics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 for Text Analytics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1121AITA01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(M5265) (Fall 2023)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Tue 2, 3, 4 (9:10-12:00) (B3F17)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2023-09-13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A9659E-4297-FCB2-B017-3463C8932788}"/>
              </a:ext>
            </a:extLst>
          </p:cNvPr>
          <p:cNvSpPr txBox="1"/>
          <p:nvPr/>
        </p:nvSpPr>
        <p:spPr>
          <a:xfrm>
            <a:off x="10322343" y="4877827"/>
            <a:ext cx="1858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hlinkClick r:id="rId15"/>
              </a:rPr>
              <a:t>https://meet.google.com/miy-fbif-max</a:t>
            </a:r>
            <a:endParaRPr lang="en-US" sz="1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0771F48-BA3C-47D2-4BF3-1FEF96157EA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15629" y="3476315"/>
            <a:ext cx="1436835" cy="14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BE8F-8E77-634C-8332-BB199982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769757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a typeface="Heiti TC Medium" pitchFamily="2" charset="-128"/>
              </a:rPr>
              <a:t>Course Syllabus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National Taipei University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Academic Year 112, 1</a:t>
            </a:r>
            <a:r>
              <a:rPr lang="en-US" altLang="zh-TW" baseline="30000" dirty="0">
                <a:ea typeface="Heiti TC Medium" pitchFamily="2" charset="-128"/>
              </a:rPr>
              <a:t>st</a:t>
            </a:r>
            <a:r>
              <a:rPr lang="en-US" altLang="zh-TW" dirty="0">
                <a:ea typeface="Heiti TC Medium" pitchFamily="2" charset="-128"/>
              </a:rPr>
              <a:t> Semester (Fall 2023)</a:t>
            </a:r>
            <a:endParaRPr lang="en-US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8585B-1D8F-6C47-AA13-A968D1CE3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2078182"/>
            <a:ext cx="11222181" cy="43582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zh-TW" dirty="0"/>
              <a:t>Course Title: </a:t>
            </a:r>
            <a:r>
              <a:rPr lang="en-US" altLang="zh-TW" dirty="0">
                <a:solidFill>
                  <a:srgbClr val="C00000"/>
                </a:solidFill>
              </a:rPr>
              <a:t>Artificial Intelligence for Text Analytics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Instructor: Min-</a:t>
            </a:r>
            <a:r>
              <a:rPr lang="en-US" altLang="zh-TW" dirty="0" err="1"/>
              <a:t>Yuh</a:t>
            </a:r>
            <a:r>
              <a:rPr lang="en-US" altLang="zh-TW" dirty="0"/>
              <a:t> Day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Course Class: MBA, IM, NTPU (3 Credits, Elective) 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Details</a:t>
            </a:r>
          </a:p>
          <a:p>
            <a:pPr lvl="1">
              <a:spcAft>
                <a:spcPts val="600"/>
              </a:spcAft>
            </a:pPr>
            <a:r>
              <a:rPr lang="en-US" altLang="zh-TW" dirty="0"/>
              <a:t>EMI Course </a:t>
            </a:r>
            <a:br>
              <a:rPr lang="en-US" altLang="zh-TW" dirty="0"/>
            </a:br>
            <a:r>
              <a:rPr lang="en-US" altLang="zh-TW" dirty="0"/>
              <a:t>(3 </a:t>
            </a:r>
            <a:r>
              <a:rPr lang="en-US" dirty="0"/>
              <a:t>Credits, Elective, </a:t>
            </a:r>
            <a:r>
              <a:rPr lang="en-US" altLang="zh-TW" dirty="0"/>
              <a:t>One Semester</a:t>
            </a:r>
            <a:r>
              <a:rPr lang="en-US" dirty="0"/>
              <a:t>) (M5265)</a:t>
            </a:r>
            <a:endParaRPr lang="en-US" altLang="zh-TW" dirty="0"/>
          </a:p>
          <a:p>
            <a:pPr>
              <a:spcAft>
                <a:spcPts val="600"/>
              </a:spcAft>
            </a:pPr>
            <a:r>
              <a:rPr lang="en-US" altLang="zh-TW" dirty="0"/>
              <a:t>Time &amp; Place: Wed, 2, 3, 4, (9:10-12:00) (B3F17)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Google Meet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b="0" dirty="0">
                <a:solidFill>
                  <a:schemeClr val="accent1"/>
                </a:solidFill>
                <a:hlinkClick r:id="rId2"/>
              </a:rPr>
              <a:t>https://meet.google.com/miy-fbif-max</a:t>
            </a:r>
            <a:endParaRPr lang="en-US" sz="2400" b="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19933-A934-BD47-AD81-7D08DAF6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2E2DD3-DD0E-B549-9C9F-47B1F513A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FFE905-387B-D749-8B47-4EEFCCBD81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702077-207D-0C46-90C5-453A00FA9D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06" y="5974374"/>
            <a:ext cx="791692" cy="7916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4C3D76-7B0A-08FB-29F5-50C6AD5D13DC}"/>
              </a:ext>
            </a:extLst>
          </p:cNvPr>
          <p:cNvSpPr txBox="1"/>
          <p:nvPr/>
        </p:nvSpPr>
        <p:spPr>
          <a:xfrm>
            <a:off x="10322343" y="4877827"/>
            <a:ext cx="1858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hlinkClick r:id="rId2"/>
              </a:rPr>
              <a:t>https://meet.google.com/miy-fbif-max</a:t>
            </a:r>
            <a:endParaRPr lang="en-US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4F98E0-48D5-AE14-E400-C755265DE6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5629" y="3476315"/>
            <a:ext cx="1436835" cy="14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50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861F-CEA4-6E4C-A3B3-ED608C05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7EB9-AC82-9844-9538-EA95F8E73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Understand the </a:t>
            </a:r>
            <a:r>
              <a:rPr lang="en-US" altLang="zh-TW" sz="3600" dirty="0">
                <a:solidFill>
                  <a:srgbClr val="C00000"/>
                </a:solidFill>
              </a:rPr>
              <a:t>fundamental concepts </a:t>
            </a:r>
            <a:r>
              <a:rPr lang="en-US" altLang="zh-TW" sz="3600" dirty="0"/>
              <a:t>and </a:t>
            </a:r>
            <a:r>
              <a:rPr lang="en-US" altLang="zh-TW" sz="3600" dirty="0">
                <a:solidFill>
                  <a:srgbClr val="C00000"/>
                </a:solidFill>
              </a:rPr>
              <a:t>research issues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Artificial Intelligence for Text Analytics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Equip with </a:t>
            </a:r>
            <a:r>
              <a:rPr lang="en-US" altLang="zh-TW" sz="3600" dirty="0">
                <a:solidFill>
                  <a:srgbClr val="C00000"/>
                </a:solidFill>
              </a:rPr>
              <a:t>Hands-on practices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Artificial Intelligence for Text Analytics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Conduct </a:t>
            </a:r>
            <a:r>
              <a:rPr lang="en-US" altLang="zh-TW" sz="3600" dirty="0">
                <a:solidFill>
                  <a:srgbClr val="C00000"/>
                </a:solidFill>
              </a:rPr>
              <a:t>information systems research </a:t>
            </a:r>
            <a:r>
              <a:rPr lang="en-US" altLang="zh-TW" sz="3600" dirty="0"/>
              <a:t>in the context of </a:t>
            </a:r>
            <a:r>
              <a:rPr lang="en-US" altLang="zh-TW" sz="3600" u="sng" dirty="0">
                <a:solidFill>
                  <a:srgbClr val="FF0000"/>
                </a:solidFill>
              </a:rPr>
              <a:t>Artificial Intelligence for Text Analytics</a:t>
            </a:r>
            <a:r>
              <a:rPr lang="en-US" altLang="zh-TW" sz="36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06C39-4AD8-3E4B-A788-509A89E6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64BEE-D3D0-A340-8ECE-3B2751A0B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DC5F19-2912-1F4E-B2FE-75B5EAC55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576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335B-D133-054C-9D2A-3D5B6F49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2864"/>
            <a:ext cx="11222181" cy="971550"/>
          </a:xfrm>
        </p:spPr>
        <p:txBody>
          <a:bodyPr>
            <a:noAutofit/>
          </a:bodyPr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7E46-0ED1-0C4E-AE3E-A101A75A3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14414"/>
            <a:ext cx="11222181" cy="573357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dirty="0"/>
              <a:t>This course introduces the </a:t>
            </a:r>
            <a:r>
              <a:rPr lang="en-US" dirty="0">
                <a:solidFill>
                  <a:srgbClr val="C00000"/>
                </a:solidFill>
              </a:rPr>
              <a:t>fundamental concepts, research issues, and hands-on practices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Artificial Intelligence for Text Analytics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dirty="0"/>
              <a:t>Topics include: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Introduction to Introduction to Artificial Intelligence for Text Analytics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Foundations of Text Analytics: Natural Language Processing (NLP)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Python for Natural Language Processing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Natural Language Processing with Transformers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Text Classification and Sentiment Analysis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Multilingual Named Entity Recognition (NER), Text Similarity and Clustering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Text Summarization and Topic Models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Text Generation with Large Language Models (LLMs)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Question Answering and Dialogue Systems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Deep Learning, Generative AI, Transfer Learning, </a:t>
            </a:r>
            <a:br>
              <a:rPr lang="en-US" dirty="0"/>
            </a:br>
            <a:r>
              <a:rPr lang="en-US" dirty="0"/>
              <a:t>Zero-Shot, and Few-Shot Learning for Text Analytics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Case Study on Artificial Intelligence for Text Analytics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BA82B-040A-2147-9093-B00AF360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F6C06-F73B-AB42-8F44-80848BEB4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44B99A-FA19-F644-9DF7-6F0C9E85BE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25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861F-CEA4-6E4C-A3B3-ED608C05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Competence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7EB9-AC82-9844-9538-EA95F8E73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solidFill>
                  <a:srgbClr val="C00000"/>
                </a:solidFill>
              </a:rPr>
              <a:t>Exploring new knowledge in information technology, system development and application  </a:t>
            </a:r>
            <a:r>
              <a:rPr lang="en-US" altLang="zh-TW" sz="3600" dirty="0"/>
              <a:t>80 %</a:t>
            </a:r>
          </a:p>
          <a:p>
            <a:endParaRPr lang="en-US" altLang="zh-TW" sz="3600" dirty="0"/>
          </a:p>
          <a:p>
            <a:r>
              <a:rPr lang="en-US" altLang="zh-TW" sz="3600" dirty="0"/>
              <a:t>Internet marketing planning ability  10 %</a:t>
            </a:r>
          </a:p>
          <a:p>
            <a:endParaRPr lang="en-US" altLang="zh-TW" sz="3600" dirty="0"/>
          </a:p>
          <a:p>
            <a:r>
              <a:rPr lang="en-US" altLang="zh-TW" sz="3600" dirty="0"/>
              <a:t>Thesis writing and independent research skills  10 %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06C39-4AD8-3E4B-A788-509A89E6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64BEE-D3D0-A340-8ECE-3B2751A0B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DC5F19-2912-1F4E-B2FE-75B5EAC55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955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C82DA-B006-D842-865A-A805B868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56101"/>
            <a:ext cx="11222181" cy="1086900"/>
          </a:xfrm>
        </p:spPr>
        <p:txBody>
          <a:bodyPr>
            <a:normAutofit/>
          </a:bodyPr>
          <a:lstStyle/>
          <a:p>
            <a:r>
              <a:rPr lang="en-US" dirty="0"/>
              <a:t>Four Fundamental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CB672-3C34-354D-B5BE-45EC3902E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43000"/>
            <a:ext cx="11222181" cy="54192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zh-TW" sz="2400" dirty="0">
                <a:solidFill>
                  <a:srgbClr val="C00000"/>
                </a:solidFill>
              </a:rPr>
              <a:t>Professionalism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>
                <a:solidFill>
                  <a:srgbClr val="C00000"/>
                </a:solidFill>
              </a:rPr>
              <a:t>Creative thinking and Problem-solving 40 %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>
                <a:solidFill>
                  <a:srgbClr val="C00000"/>
                </a:solidFill>
              </a:rPr>
              <a:t>Comprehensive Integration 40 %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Interpersonal Relationship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Communication and Coordination 10 %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Teamwork 5 %</a:t>
            </a:r>
          </a:p>
          <a:p>
            <a:pPr>
              <a:spcAft>
                <a:spcPts val="600"/>
              </a:spcAft>
            </a:pPr>
            <a:r>
              <a:rPr lang="en-US" altLang="zh-TW" sz="2400" dirty="0"/>
              <a:t>Ethics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/>
              <a:t>Honesty and Integrity 0 %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/>
              <a:t>Self-Esteem and Self-reflection 0 %</a:t>
            </a:r>
          </a:p>
          <a:p>
            <a:pPr>
              <a:spcAft>
                <a:spcPts val="600"/>
              </a:spcAft>
            </a:pPr>
            <a:r>
              <a:rPr lang="en-US" altLang="zh-TW" sz="2400" dirty="0"/>
              <a:t>International Vision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/>
              <a:t>Caring for Diversity 0 %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</a:rPr>
              <a:t>Interdisciplinary Vision 5 %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16157-D163-B749-B193-99089114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7F3460-C118-C349-846D-D4B1E4428C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B20EB9-8CFE-5A4B-956B-B4ACCBF842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0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E6D3-4344-CB42-AC4C-A8BD1FC7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College Learning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3681-3372-0E41-8979-664749318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Ethics/Corporate Social Responsibility</a:t>
            </a:r>
          </a:p>
          <a:p>
            <a:r>
              <a:rPr lang="en-US" sz="4400" dirty="0">
                <a:solidFill>
                  <a:srgbClr val="C00000"/>
                </a:solidFill>
              </a:rPr>
              <a:t>Global Knowledge/Awareness</a:t>
            </a:r>
          </a:p>
          <a:p>
            <a:r>
              <a:rPr lang="en-US" sz="4400" dirty="0"/>
              <a:t>Communication</a:t>
            </a:r>
          </a:p>
          <a:p>
            <a:r>
              <a:rPr lang="en-US" sz="4400" dirty="0">
                <a:solidFill>
                  <a:schemeClr val="accent1"/>
                </a:solidFill>
              </a:rPr>
              <a:t>Analytical and Critical Thinking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133C5-31DA-6145-B0B7-EFDE1C3B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84E15D-0C98-8F4F-A497-5C2BE055C8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A31013-20FE-A941-88E1-5852F907B2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531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E6A0-995E-544B-8048-4B8CA818F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Department Learning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362E-3F6E-8848-B119-3F9F88885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Information Technologies and </a:t>
            </a:r>
            <a:br>
              <a:rPr lang="en-US" sz="4400" dirty="0">
                <a:solidFill>
                  <a:srgbClr val="C00000"/>
                </a:solidFill>
              </a:rPr>
            </a:br>
            <a:r>
              <a:rPr lang="en-US" sz="4400" dirty="0">
                <a:solidFill>
                  <a:srgbClr val="C00000"/>
                </a:solidFill>
              </a:rPr>
              <a:t>System Development Capabilities</a:t>
            </a:r>
          </a:p>
          <a:p>
            <a:r>
              <a:rPr lang="en-US" sz="4400" dirty="0"/>
              <a:t>Internet Marketing Management Capabilities</a:t>
            </a:r>
          </a:p>
          <a:p>
            <a:r>
              <a:rPr lang="en-US" sz="4400" dirty="0">
                <a:solidFill>
                  <a:schemeClr val="accent1"/>
                </a:solidFill>
              </a:rPr>
              <a:t>Research capabilities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AF02-943A-7540-9F54-FA26476D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4686A-5B9A-A74E-8FF1-56B3ECA291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06518B-0624-8745-8572-1FD93BD389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9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2D40-334F-4A34-F07E-BCAE2C67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95946"/>
            <a:ext cx="11222181" cy="5718874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English-Medium Instruction </a:t>
            </a:r>
            <a:br>
              <a:rPr lang="en-US" sz="7200" dirty="0">
                <a:solidFill>
                  <a:srgbClr val="C00000"/>
                </a:solidFill>
              </a:rPr>
            </a:br>
            <a:r>
              <a:rPr lang="en-US" sz="7200" dirty="0">
                <a:solidFill>
                  <a:srgbClr val="C00000"/>
                </a:solidFill>
              </a:rPr>
              <a:t>(EMI)</a:t>
            </a:r>
            <a:br>
              <a:rPr lang="en-US" sz="7200" dirty="0">
                <a:solidFill>
                  <a:srgbClr val="C00000"/>
                </a:solidFill>
              </a:rPr>
            </a:br>
            <a:r>
              <a:rPr lang="en-US" sz="8000" dirty="0">
                <a:solidFill>
                  <a:srgbClr val="C00000"/>
                </a:solidFill>
              </a:rPr>
              <a:t>Teaching Experiences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52403-814E-C360-50A4-DFD09519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008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1   2023/09/13   Introduction to Artificial Intelligence for Text Analytics</a:t>
            </a:r>
          </a:p>
          <a:p>
            <a:pPr marL="0" indent="0">
              <a:buNone/>
            </a:pPr>
            <a:r>
              <a:rPr lang="en-US" sz="2800" dirty="0"/>
              <a:t>2   2023/09/20   Foundations of Text Analytics: </a:t>
            </a:r>
            <a:br>
              <a:rPr lang="en-US" sz="2800" dirty="0"/>
            </a:br>
            <a:r>
              <a:rPr lang="en-US" sz="2800" dirty="0"/>
              <a:t>                              Natural Language Processing (NLP)</a:t>
            </a:r>
          </a:p>
          <a:p>
            <a:pPr marL="0" indent="0">
              <a:buNone/>
            </a:pPr>
            <a:r>
              <a:rPr lang="en-US" sz="2800" dirty="0"/>
              <a:t>3   2023/09/27   Python for Natural Language Processing</a:t>
            </a:r>
          </a:p>
          <a:p>
            <a:pPr marL="0" indent="0">
              <a:buNone/>
            </a:pPr>
            <a:r>
              <a:rPr lang="en-US" sz="2800" dirty="0"/>
              <a:t>4   2023/10/04   Natural Language Processing with Transformers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5   2023/10/11   Case Study on Artificial Intelligence for Text Analytics I</a:t>
            </a:r>
          </a:p>
          <a:p>
            <a:pPr marL="0" indent="0">
              <a:buNone/>
            </a:pPr>
            <a:r>
              <a:rPr lang="en-US" sz="2800" dirty="0"/>
              <a:t>6   2023/10/18   Text Classification and Sentiment Analysis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849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7   2023/10/25   Multilingual Named Entity Recognition (NER)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8   2023/11/01   Midterm Project Report</a:t>
            </a:r>
          </a:p>
          <a:p>
            <a:pPr marL="0" indent="0">
              <a:buNone/>
            </a:pPr>
            <a:r>
              <a:rPr lang="en-US" sz="2800" dirty="0"/>
              <a:t>9   2023/11/08   Text Similarity and Clustering</a:t>
            </a:r>
          </a:p>
          <a:p>
            <a:pPr marL="0" indent="0">
              <a:buNone/>
            </a:pPr>
            <a:r>
              <a:rPr lang="en-US" sz="2800" dirty="0"/>
              <a:t>10 2023/11/15   Text Summarization and Topic Models</a:t>
            </a:r>
          </a:p>
          <a:p>
            <a:pPr marL="0" indent="0">
              <a:buNone/>
            </a:pPr>
            <a:r>
              <a:rPr lang="en-US" sz="2800" dirty="0"/>
              <a:t>11 2023/11/22   Text Generation with Large Language Models (LLMs)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12 2023/11/29   Case Study on Artificial Intelligence for Text Analytics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151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13   2023/12/06   Question Answering and Dialogue Systems</a:t>
            </a:r>
          </a:p>
          <a:p>
            <a:pPr marL="0" indent="0">
              <a:buNone/>
            </a:pPr>
            <a:r>
              <a:rPr lang="en-US" sz="2800" dirty="0"/>
              <a:t>14   2023/12/13   Deep Learning, Generative AI, Transfer Learning, </a:t>
            </a:r>
            <a:br>
              <a:rPr lang="en-US" sz="2800" dirty="0"/>
            </a:br>
            <a:r>
              <a:rPr lang="en-US" sz="2800" dirty="0"/>
              <a:t>                                Zero-Shot, and Few-Shot Learning for Text Analytics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15   2023/12/20   Final Project Report I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16   2023/12/27   Final Project Report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843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E6A0-995E-544B-8048-4B8CA818F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Teaching Methods and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362E-3F6E-8848-B119-3F9F88885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sz="4400" dirty="0"/>
              <a:t>Lecture</a:t>
            </a:r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sz="4400" dirty="0"/>
              <a:t>Discussion</a:t>
            </a:r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sz="4400" dirty="0"/>
              <a:t>Practicum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AF02-943A-7540-9F54-FA26476D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4686A-5B9A-A74E-8FF1-56B3ECA291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06518B-0624-8745-8572-1FD93BD389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870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E6A0-995E-544B-8048-4B8CA818F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362E-3F6E-8848-B119-3F9F88885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altLang="zh-TW" sz="4400" dirty="0"/>
              <a:t>Individual Presentation 60 %</a:t>
            </a:r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altLang="zh-TW" sz="4400" dirty="0"/>
              <a:t>Group Presentation 10 %</a:t>
            </a:r>
            <a:endParaRPr lang="zh-TW" altLang="en-US" sz="4400" dirty="0"/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altLang="zh-TW" sz="4400" dirty="0"/>
              <a:t>Case Report 10 %</a:t>
            </a:r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altLang="zh-TW" sz="4400" dirty="0"/>
              <a:t>Class Participation 10 %</a:t>
            </a:r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altLang="zh-TW" sz="4400" dirty="0"/>
              <a:t>Assignment 10 %</a:t>
            </a: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AF02-943A-7540-9F54-FA26476D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4686A-5B9A-A74E-8FF1-56B3ECA291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06518B-0624-8745-8572-1FD93BD389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070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672156" cy="21235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Introduction to Artificial Intelligence in Finance and Quantitative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867" y="105238"/>
            <a:ext cx="9293027" cy="5880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 in Finance and Quantitative Analysis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45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1121AIFQA01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(M5276) (Fall 2023)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Tue 2, 3, 4 (9:10-12:00) (B3F17)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2023-09-12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DBB581-E02B-0641-8942-DCE742BF271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606" y="3143523"/>
            <a:ext cx="1779394" cy="17793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69D20B-C574-4E4A-9464-E6AC325AD393}"/>
              </a:ext>
            </a:extLst>
          </p:cNvPr>
          <p:cNvSpPr txBox="1"/>
          <p:nvPr/>
        </p:nvSpPr>
        <p:spPr>
          <a:xfrm>
            <a:off x="10471279" y="4775201"/>
            <a:ext cx="1582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dirty="0">
                <a:solidFill>
                  <a:schemeClr val="accent1"/>
                </a:solidFill>
                <a:hlinkClick r:id="rId16"/>
              </a:rPr>
              <a:t>https://meet.google.com/paj-zhhj-mya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362265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BE8F-8E77-634C-8332-BB199982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769757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a typeface="Heiti TC Medium" pitchFamily="2" charset="-128"/>
              </a:rPr>
              <a:t>Course Syllabus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National Taipei University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Academic Year 112, 1</a:t>
            </a:r>
            <a:r>
              <a:rPr lang="en-US" altLang="zh-TW" baseline="30000" dirty="0">
                <a:ea typeface="Heiti TC Medium" pitchFamily="2" charset="-128"/>
              </a:rPr>
              <a:t>st</a:t>
            </a:r>
            <a:r>
              <a:rPr lang="en-US" altLang="zh-TW" dirty="0">
                <a:ea typeface="Heiti TC Medium" pitchFamily="2" charset="-128"/>
              </a:rPr>
              <a:t> Semester (Fall 2023)</a:t>
            </a:r>
            <a:endParaRPr lang="en-US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8585B-1D8F-6C47-AA13-A968D1CE3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2078182"/>
            <a:ext cx="11222181" cy="43582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zh-TW" dirty="0"/>
              <a:t>Course Title: </a:t>
            </a:r>
            <a:r>
              <a:rPr lang="en-US" altLang="zh-TW" dirty="0">
                <a:solidFill>
                  <a:srgbClr val="C00000"/>
                </a:solidFill>
              </a:rPr>
              <a:t>Artificial Intelligence in Finance and Quantitative Analysis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Instructor: Min-</a:t>
            </a:r>
            <a:r>
              <a:rPr lang="en-US" altLang="zh-TW" dirty="0" err="1"/>
              <a:t>Yuh</a:t>
            </a:r>
            <a:r>
              <a:rPr lang="en-US" altLang="zh-TW" dirty="0"/>
              <a:t> Day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Course Class: MBA, IM, NTPU (3 Credits, Elective) 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Details</a:t>
            </a:r>
          </a:p>
          <a:p>
            <a:pPr lvl="1">
              <a:spcAft>
                <a:spcPts val="600"/>
              </a:spcAft>
            </a:pPr>
            <a:r>
              <a:rPr lang="en-US" altLang="zh-TW" dirty="0"/>
              <a:t>EMI Course </a:t>
            </a:r>
            <a:br>
              <a:rPr lang="en-US" altLang="zh-TW" dirty="0"/>
            </a:br>
            <a:r>
              <a:rPr lang="en-US" altLang="zh-TW" dirty="0"/>
              <a:t>(3 </a:t>
            </a:r>
            <a:r>
              <a:rPr lang="en-US" dirty="0"/>
              <a:t>Credits, Elective, </a:t>
            </a:r>
            <a:r>
              <a:rPr lang="en-US" altLang="zh-TW" dirty="0"/>
              <a:t>One Semester</a:t>
            </a:r>
            <a:r>
              <a:rPr lang="en-US" dirty="0"/>
              <a:t>) (M5276)</a:t>
            </a:r>
            <a:endParaRPr lang="en-US" altLang="zh-TW" dirty="0"/>
          </a:p>
          <a:p>
            <a:pPr>
              <a:spcAft>
                <a:spcPts val="600"/>
              </a:spcAft>
            </a:pPr>
            <a:r>
              <a:rPr lang="en-US" altLang="zh-TW" dirty="0"/>
              <a:t>Time &amp; Place: Tue, 2, 3, 4, (9:10-12:00) (B3F17)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Google Meet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b="0" dirty="0">
                <a:solidFill>
                  <a:schemeClr val="accent1"/>
                </a:solidFill>
                <a:hlinkClick r:id="rId2"/>
              </a:rPr>
              <a:t>https://meet.google.com/paj-zhhj-mya</a:t>
            </a:r>
            <a:endParaRPr lang="en-US" sz="2400" b="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19933-A934-BD47-AD81-7D08DAF6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2E2DD3-DD0E-B549-9C9F-47B1F513AC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FFE905-387B-D749-8B47-4EEFCCBD81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A2520A-8442-8743-B27C-32E125A66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5296" y="2829822"/>
            <a:ext cx="2285964" cy="22859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702077-207D-0C46-90C5-453A00FA9D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06" y="5974374"/>
            <a:ext cx="791692" cy="7916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66A584-9BBF-7F4E-8671-096FC64EF196}"/>
              </a:ext>
            </a:extLst>
          </p:cNvPr>
          <p:cNvSpPr txBox="1"/>
          <p:nvPr/>
        </p:nvSpPr>
        <p:spPr>
          <a:xfrm>
            <a:off x="10028421" y="4877827"/>
            <a:ext cx="1858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dirty="0">
                <a:solidFill>
                  <a:schemeClr val="accent1"/>
                </a:solidFill>
                <a:hlinkClick r:id="rId2"/>
              </a:rPr>
              <a:t>https://meet.google.com/paj-zhhj-mya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556256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861F-CEA4-6E4C-A3B3-ED608C05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7EB9-AC82-9844-9538-EA95F8E73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Understand the </a:t>
            </a:r>
            <a:r>
              <a:rPr lang="en-US" altLang="zh-TW" sz="3600" dirty="0">
                <a:solidFill>
                  <a:srgbClr val="C00000"/>
                </a:solidFill>
              </a:rPr>
              <a:t>fundamental concepts </a:t>
            </a:r>
            <a:r>
              <a:rPr lang="en-US" altLang="zh-TW" sz="3600" dirty="0"/>
              <a:t>and </a:t>
            </a:r>
            <a:r>
              <a:rPr lang="en-US" altLang="zh-TW" sz="3600" dirty="0">
                <a:solidFill>
                  <a:srgbClr val="C00000"/>
                </a:solidFill>
              </a:rPr>
              <a:t>research issues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Artificial Intelligence in Finance and Quantitative Analysis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Equip with </a:t>
            </a:r>
            <a:r>
              <a:rPr lang="en-US" altLang="zh-TW" sz="3600" dirty="0">
                <a:solidFill>
                  <a:srgbClr val="C00000"/>
                </a:solidFill>
              </a:rPr>
              <a:t>Hands-on practices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Artificial Intelligence in Finance and Quantitative Analysis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Conduct </a:t>
            </a:r>
            <a:r>
              <a:rPr lang="en-US" altLang="zh-TW" sz="3600" dirty="0">
                <a:solidFill>
                  <a:srgbClr val="C00000"/>
                </a:solidFill>
              </a:rPr>
              <a:t>information systems research </a:t>
            </a:r>
            <a:r>
              <a:rPr lang="en-US" altLang="zh-TW" sz="3600" dirty="0"/>
              <a:t>in the context of </a:t>
            </a:r>
            <a:r>
              <a:rPr lang="en-US" altLang="zh-TW" sz="3600" u="sng" dirty="0">
                <a:solidFill>
                  <a:srgbClr val="FF0000"/>
                </a:solidFill>
              </a:rPr>
              <a:t>Artificial Intelligence in Finance and Quantitative Analysis</a:t>
            </a:r>
            <a:r>
              <a:rPr lang="en-US" altLang="zh-TW" sz="36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06C39-4AD8-3E4B-A788-509A89E6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64BEE-D3D0-A340-8ECE-3B2751A0B4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DC5F19-2912-1F4E-B2FE-75B5EAC558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815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335B-D133-054C-9D2A-3D5B6F49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2864"/>
            <a:ext cx="11222181" cy="971550"/>
          </a:xfrm>
        </p:spPr>
        <p:txBody>
          <a:bodyPr>
            <a:noAutofit/>
          </a:bodyPr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7E46-0ED1-0C4E-AE3E-A101A75A3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57294"/>
            <a:ext cx="11222181" cy="559069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dirty="0"/>
              <a:t>This course introduces the </a:t>
            </a:r>
            <a:r>
              <a:rPr lang="en-US" dirty="0">
                <a:solidFill>
                  <a:srgbClr val="C00000"/>
                </a:solidFill>
              </a:rPr>
              <a:t>fundamental concepts, research issues, and hands-on practices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AI in Finance and Quantitative Analysis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dirty="0"/>
              <a:t>Topics include: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Introduction to Artificial Intelligence in Finance and Quantitative Analysis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AI in FinTech: Metaverse, Web3, </a:t>
            </a:r>
            <a:r>
              <a:rPr lang="en-US" dirty="0" err="1"/>
              <a:t>DeFi</a:t>
            </a:r>
            <a:r>
              <a:rPr lang="en-US" dirty="0"/>
              <a:t>, NFT, Financial Services Innovation and Applications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Investing Psychology and Behavioral Finance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Event Studies in Finance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Finance Theory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Data-Driven Finance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Financial Econometrics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AI-First Finance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Deep Learning in Finance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Reinforcement Learning in Finance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Algorithmic Trading, Risk Management, Trading Bot and Event-Based </a:t>
            </a:r>
            <a:r>
              <a:rPr lang="en-US" dirty="0" err="1"/>
              <a:t>Backtesting</a:t>
            </a:r>
            <a:endParaRPr lang="en-US" dirty="0"/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Case Study on AI in Finance and Quantitative Analysis.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BA82B-040A-2147-9093-B00AF360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F6C06-F73B-AB42-8F44-80848BEB4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44B99A-FA19-F644-9DF7-6F0C9E85BE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943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1   2023/09/12   Introduction to Artificial Intelligence in Finance and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                              Quantitative Analysis</a:t>
            </a:r>
          </a:p>
          <a:p>
            <a:pPr marL="0" indent="0">
              <a:buNone/>
            </a:pPr>
            <a:r>
              <a:rPr lang="en-US" sz="2800" dirty="0"/>
              <a:t>2   2023/09/19   AI in FinTech: Metaverse, Web3, </a:t>
            </a:r>
            <a:r>
              <a:rPr lang="en-US" sz="2800" dirty="0" err="1"/>
              <a:t>DeFi</a:t>
            </a:r>
            <a:r>
              <a:rPr lang="en-US" sz="2800" dirty="0"/>
              <a:t>, NFT, </a:t>
            </a:r>
            <a:br>
              <a:rPr lang="en-US" sz="2800" dirty="0"/>
            </a:br>
            <a:r>
              <a:rPr lang="en-US" sz="2800" dirty="0"/>
              <a:t>                              Financial Services Innovation and Applications </a:t>
            </a:r>
          </a:p>
          <a:p>
            <a:pPr marL="0" indent="0">
              <a:buNone/>
            </a:pPr>
            <a:r>
              <a:rPr lang="en-US" sz="2800" dirty="0"/>
              <a:t>3   2023/09/26   Investing Psychology and Behavioral Finance </a:t>
            </a:r>
          </a:p>
          <a:p>
            <a:pPr marL="0" indent="0">
              <a:buNone/>
            </a:pPr>
            <a:r>
              <a:rPr lang="en-US" sz="2800" dirty="0"/>
              <a:t>4   2023/10/03   Event Studies in Finance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5   2023/10/10   National Day (Day off)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6   2023/10/17 Case Study on AI in Finance and Quantitative Analysis I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1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5E1F-18BA-6C45-BEDD-6784A2C2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231" y="89357"/>
            <a:ext cx="9350580" cy="1069230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chemeClr val="accent1"/>
                </a:solidFill>
                <a:ea typeface="Heiti TC Medium" pitchFamily="2" charset="-128"/>
              </a:rPr>
              <a:t>Teaching Experiences (EMI)</a:t>
            </a:r>
            <a:endParaRPr lang="en-US" sz="400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D5E44-3B38-9C4F-B2D8-95F5F119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2E051C-BD89-D14E-B845-B89ED34E70FA}"/>
              </a:ext>
            </a:extLst>
          </p:cNvPr>
          <p:cNvSpPr/>
          <p:nvPr/>
        </p:nvSpPr>
        <p:spPr>
          <a:xfrm>
            <a:off x="1549400" y="6501590"/>
            <a:ext cx="86178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https://web.ntpu.edu.tw/~myday/teaching.htm</a:t>
            </a:r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BF373B-3C22-3B4E-9C8F-33C9D4A8D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50" y="249866"/>
            <a:ext cx="962066" cy="6206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71D10C-A354-8548-B19A-47108FBF46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42" y="923543"/>
            <a:ext cx="964282" cy="235043"/>
          </a:xfrm>
          <a:prstGeom prst="rect">
            <a:avLst/>
          </a:prstGeom>
        </p:spPr>
      </p:pic>
      <p:pic>
        <p:nvPicPr>
          <p:cNvPr id="16" name="Picture 4" descr="http://mail.tku.edu.tw/myday/images/Myday_Photo.jpg">
            <a:extLst>
              <a:ext uri="{FF2B5EF4-FFF2-40B4-BE49-F238E27FC236}">
                <a16:creationId xmlns:a16="http://schemas.microsoft.com/office/drawing/2014/main" id="{472F2561-404D-924E-9052-C8A4C251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24" y="73779"/>
            <a:ext cx="785772" cy="972861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F0BB53-0AA9-468D-015E-3DAF626208E4}"/>
              </a:ext>
            </a:extLst>
          </p:cNvPr>
          <p:cNvSpPr txBox="1">
            <a:spLocks/>
          </p:cNvSpPr>
          <p:nvPr/>
        </p:nvSpPr>
        <p:spPr>
          <a:xfrm>
            <a:off x="566057" y="1207149"/>
            <a:ext cx="11292113" cy="5400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</a:pPr>
            <a:r>
              <a:rPr lang="en-US" sz="2400" dirty="0">
                <a:solidFill>
                  <a:srgbClr val="C00000"/>
                </a:solidFill>
              </a:rPr>
              <a:t>Big Data Analytics</a:t>
            </a:r>
          </a:p>
          <a:p>
            <a:pPr lvl="1">
              <a:spcAft>
                <a:spcPts val="200"/>
              </a:spcAft>
            </a:pPr>
            <a:r>
              <a:rPr lang="en-US" sz="1800" dirty="0">
                <a:solidFill>
                  <a:schemeClr val="accent1"/>
                </a:solidFill>
              </a:rPr>
              <a:t>Fall 2020, Spring 2023, Spring 2024</a:t>
            </a:r>
          </a:p>
          <a:p>
            <a:pPr>
              <a:spcAft>
                <a:spcPts val="200"/>
              </a:spcAft>
            </a:pPr>
            <a:r>
              <a:rPr lang="en-US" sz="2400" dirty="0">
                <a:solidFill>
                  <a:srgbClr val="C00000"/>
                </a:solidFill>
              </a:rPr>
              <a:t>Software Engineering</a:t>
            </a:r>
          </a:p>
          <a:p>
            <a:pPr lvl="1">
              <a:spcAft>
                <a:spcPts val="200"/>
              </a:spcAft>
            </a:pPr>
            <a:r>
              <a:rPr lang="en-US" sz="1800" dirty="0">
                <a:solidFill>
                  <a:schemeClr val="accent1"/>
                </a:solidFill>
              </a:rPr>
              <a:t>Fall 2020, Fall, 2021, Spring 2022, Spring 2023, Spring 2024</a:t>
            </a:r>
            <a:endParaRPr lang="en-US" altLang="zh-TW" sz="1800" dirty="0">
              <a:solidFill>
                <a:srgbClr val="C00000"/>
              </a:solidFill>
            </a:endParaRPr>
          </a:p>
          <a:p>
            <a:pPr>
              <a:spcAft>
                <a:spcPts val="200"/>
              </a:spcAft>
            </a:pPr>
            <a:r>
              <a:rPr lang="en-US" altLang="zh-TW" sz="2400" dirty="0">
                <a:solidFill>
                  <a:srgbClr val="C00000"/>
                </a:solidFill>
              </a:rPr>
              <a:t>Artificial Intelligence in Finance and Quantitative</a:t>
            </a:r>
            <a:endParaRPr lang="en-US" sz="2400" dirty="0">
              <a:solidFill>
                <a:srgbClr val="C00000"/>
              </a:solidFill>
            </a:endParaRPr>
          </a:p>
          <a:p>
            <a:pPr lvl="1">
              <a:spcAft>
                <a:spcPts val="200"/>
              </a:spcAft>
            </a:pPr>
            <a:r>
              <a:rPr lang="en-US" sz="1800" dirty="0">
                <a:solidFill>
                  <a:schemeClr val="accent1"/>
                </a:solidFill>
              </a:rPr>
              <a:t>Fall 2021, Fall 2022, Fall 2023</a:t>
            </a:r>
            <a:endParaRPr lang="en-US" altLang="zh-TW" sz="1800" dirty="0">
              <a:solidFill>
                <a:schemeClr val="accent1"/>
              </a:solidFill>
            </a:endParaRPr>
          </a:p>
          <a:p>
            <a:pPr>
              <a:spcAft>
                <a:spcPts val="200"/>
              </a:spcAft>
            </a:pPr>
            <a:r>
              <a:rPr lang="en-US" sz="2400" dirty="0">
                <a:solidFill>
                  <a:srgbClr val="C00000"/>
                </a:solidFill>
              </a:rPr>
              <a:t>Artificial Intelligence</a:t>
            </a:r>
          </a:p>
          <a:p>
            <a:pPr lvl="1">
              <a:spcAft>
                <a:spcPts val="200"/>
              </a:spcAft>
            </a:pPr>
            <a:r>
              <a:rPr lang="en-US" sz="1800" dirty="0">
                <a:solidFill>
                  <a:schemeClr val="accent1"/>
                </a:solidFill>
              </a:rPr>
              <a:t>Spring 2021, Fall 2022</a:t>
            </a:r>
          </a:p>
          <a:p>
            <a:pPr>
              <a:spcAft>
                <a:spcPts val="200"/>
              </a:spcAft>
            </a:pPr>
            <a:r>
              <a:rPr lang="en-US" altLang="zh-TW" sz="2400" dirty="0">
                <a:solidFill>
                  <a:srgbClr val="C00000"/>
                </a:solidFill>
              </a:rPr>
              <a:t>Artificial Intelligence for Text Analytics</a:t>
            </a:r>
          </a:p>
          <a:p>
            <a:pPr lvl="1">
              <a:spcAft>
                <a:spcPts val="200"/>
              </a:spcAft>
            </a:pPr>
            <a:r>
              <a:rPr lang="en-US" sz="1800" dirty="0">
                <a:solidFill>
                  <a:schemeClr val="accent1"/>
                </a:solidFill>
              </a:rPr>
              <a:t>Spring 2022, Fall 2023</a:t>
            </a:r>
          </a:p>
          <a:p>
            <a:pPr>
              <a:spcAft>
                <a:spcPts val="200"/>
              </a:spcAft>
            </a:pPr>
            <a:r>
              <a:rPr lang="en-US" sz="2400" dirty="0">
                <a:solidFill>
                  <a:srgbClr val="C00000"/>
                </a:solidFill>
              </a:rPr>
              <a:t>Sustainability and ESG Data Analytics</a:t>
            </a:r>
          </a:p>
          <a:p>
            <a:pPr lvl="1">
              <a:spcAft>
                <a:spcPts val="200"/>
              </a:spcAft>
            </a:pPr>
            <a:r>
              <a:rPr lang="en-US" sz="1800" dirty="0"/>
              <a:t>Spring 2024</a:t>
            </a:r>
            <a:r>
              <a:rPr lang="en-US" sz="1800" dirty="0">
                <a:solidFill>
                  <a:schemeClr val="accent1"/>
                </a:solidFill>
              </a:rPr>
              <a:t>, Fall 2024</a:t>
            </a:r>
            <a:endParaRPr lang="en-US" altLang="zh-TW" sz="1800" dirty="0">
              <a:solidFill>
                <a:schemeClr val="accent1"/>
              </a:solidFill>
            </a:endParaRPr>
          </a:p>
          <a:p>
            <a:pPr>
              <a:spcAft>
                <a:spcPts val="200"/>
              </a:spcAft>
            </a:pPr>
            <a:r>
              <a:rPr lang="en-US" sz="1800" dirty="0">
                <a:solidFill>
                  <a:srgbClr val="C00000"/>
                </a:solidFill>
              </a:rPr>
              <a:t>Python for Accounting Applications </a:t>
            </a:r>
          </a:p>
          <a:p>
            <a:pPr lvl="1">
              <a:spcAft>
                <a:spcPts val="200"/>
              </a:spcAft>
            </a:pPr>
            <a:r>
              <a:rPr lang="en-US" sz="1800" dirty="0">
                <a:solidFill>
                  <a:schemeClr val="accent1"/>
                </a:solidFill>
              </a:rPr>
              <a:t>Fall 2023</a:t>
            </a:r>
            <a:endParaRPr lang="en-US" sz="1800" dirty="0">
              <a:solidFill>
                <a:srgbClr val="C00000"/>
              </a:solidFill>
            </a:endParaRPr>
          </a:p>
          <a:p>
            <a:pPr>
              <a:spcAft>
                <a:spcPts val="200"/>
              </a:spcAft>
            </a:pPr>
            <a:r>
              <a:rPr lang="en-US" sz="1800" dirty="0">
                <a:solidFill>
                  <a:srgbClr val="C00000"/>
                </a:solidFill>
              </a:rPr>
              <a:t>Foundation of Business Cloud Computing</a:t>
            </a:r>
          </a:p>
          <a:p>
            <a:pPr lvl="1">
              <a:spcAft>
                <a:spcPts val="200"/>
              </a:spcAft>
            </a:pPr>
            <a:r>
              <a:rPr lang="en-US" sz="1800" dirty="0"/>
              <a:t>Spring 2021, Spring 2022, Spring 2023, Spring 2024</a:t>
            </a:r>
          </a:p>
        </p:txBody>
      </p:sp>
    </p:spTree>
    <p:extLst>
      <p:ext uri="{BB962C8B-B14F-4D97-AF65-F5344CB8AC3E}">
        <p14:creationId xmlns:p14="http://schemas.microsoft.com/office/powerpoint/2010/main" val="1371599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7   2023/10/24   Finance Theory and Data-Driven Finance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  2023/10/31   Midterm Project Report </a:t>
            </a:r>
          </a:p>
          <a:p>
            <a:pPr marL="0" indent="0">
              <a:buNone/>
            </a:pPr>
            <a:r>
              <a:rPr lang="en-US" sz="2800" dirty="0"/>
              <a:t>9   2023/11/07   Financial Econometrics </a:t>
            </a:r>
          </a:p>
          <a:p>
            <a:pPr marL="0" indent="0">
              <a:buNone/>
            </a:pPr>
            <a:r>
              <a:rPr lang="en-US" sz="2800" dirty="0"/>
              <a:t>10   2023/11/14   AI-First Finance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11   2023/11/21   Industry Practices of AI in Finance and Quantitative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          Analysis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12   2023/11/28   Case Study on AI in Finance and Quantitative Analysis II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770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13   2023/12/05   Deep Learning in Finance; </a:t>
            </a:r>
            <a:br>
              <a:rPr lang="en-US" sz="2800" dirty="0"/>
            </a:br>
            <a:r>
              <a:rPr lang="en-US" sz="2800" dirty="0"/>
              <a:t>                                Reinforcement Learning in Finance </a:t>
            </a:r>
          </a:p>
          <a:p>
            <a:pPr marL="0" indent="0">
              <a:buNone/>
            </a:pPr>
            <a:r>
              <a:rPr lang="en-US" sz="2800" dirty="0"/>
              <a:t>14   2023/12/12   Algorithmic Trading; Risk Management; </a:t>
            </a:r>
            <a:br>
              <a:rPr lang="en-US" sz="2800" dirty="0"/>
            </a:br>
            <a:r>
              <a:rPr lang="en-US" sz="2800" dirty="0"/>
              <a:t>                                Trading Bot and Event-Based </a:t>
            </a:r>
            <a:r>
              <a:rPr lang="en-US" sz="2800" dirty="0" err="1"/>
              <a:t>Backtesting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  2023/12/19   Final Project Report I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  2023/12/26   Final Project Report II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72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672156" cy="21235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72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Introduction to </a:t>
            </a:r>
            <a:br>
              <a:rPr lang="en-US" altLang="zh-TW" sz="72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72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Big Data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52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1122BDA01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(M6031) (Spring 2024)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Tue 2, 3, 4 (9:10-12:00) (B3F17)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2024-02-20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DBB581-E02B-0641-8942-DCE742BF271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606" y="3143523"/>
            <a:ext cx="1779394" cy="17793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69D20B-C574-4E4A-9464-E6AC325AD393}"/>
              </a:ext>
            </a:extLst>
          </p:cNvPr>
          <p:cNvSpPr txBox="1"/>
          <p:nvPr/>
        </p:nvSpPr>
        <p:spPr>
          <a:xfrm>
            <a:off x="10471279" y="4775201"/>
            <a:ext cx="1582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dirty="0">
                <a:solidFill>
                  <a:schemeClr val="accent1"/>
                </a:solidFill>
                <a:hlinkClick r:id="rId16"/>
              </a:rPr>
              <a:t>https://meet.google.com/paj-zhhj-mya</a:t>
            </a:r>
            <a:endParaRPr lang="en-US" sz="1000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C256028-68B1-E7A5-6975-F4F845636E5C}"/>
              </a:ext>
            </a:extLst>
          </p:cNvPr>
          <p:cNvSpPr txBox="1">
            <a:spLocks/>
          </p:cNvSpPr>
          <p:nvPr/>
        </p:nvSpPr>
        <p:spPr>
          <a:xfrm>
            <a:off x="1401867" y="105238"/>
            <a:ext cx="9293027" cy="588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Big Data Analysis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204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BE8F-8E77-634C-8332-BB199982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769757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a typeface="Heiti TC Medium" pitchFamily="2" charset="-128"/>
              </a:rPr>
              <a:t>Course Syllabus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National Taipei University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Academic Year 112, 2</a:t>
            </a:r>
            <a:r>
              <a:rPr lang="en-US" altLang="zh-TW" baseline="30000" dirty="0">
                <a:ea typeface="Heiti TC Medium" pitchFamily="2" charset="-128"/>
              </a:rPr>
              <a:t>nd</a:t>
            </a:r>
            <a:r>
              <a:rPr lang="en-US" altLang="zh-TW" dirty="0">
                <a:ea typeface="Heiti TC Medium" pitchFamily="2" charset="-128"/>
              </a:rPr>
              <a:t> Semester (Spring 2024)</a:t>
            </a:r>
            <a:endParaRPr lang="en-US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8585B-1D8F-6C47-AA13-A968D1CE3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2078182"/>
            <a:ext cx="11222181" cy="43582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zh-TW" dirty="0"/>
              <a:t>Course Title: </a:t>
            </a:r>
            <a:r>
              <a:rPr lang="en-US" altLang="zh-TW" dirty="0">
                <a:solidFill>
                  <a:srgbClr val="C00000"/>
                </a:solidFill>
              </a:rPr>
              <a:t>Big Data Analysis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Instructor: Min-</a:t>
            </a:r>
            <a:r>
              <a:rPr lang="en-US" altLang="zh-TW" dirty="0" err="1"/>
              <a:t>Yuh</a:t>
            </a:r>
            <a:r>
              <a:rPr lang="en-US" altLang="zh-TW" dirty="0"/>
              <a:t> Day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Course Class: MBA, IM, NTPU (3 Credits, Elective) 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Details</a:t>
            </a:r>
          </a:p>
          <a:p>
            <a:pPr lvl="1">
              <a:spcAft>
                <a:spcPts val="600"/>
              </a:spcAft>
            </a:pPr>
            <a:r>
              <a:rPr lang="en-US" altLang="zh-TW" dirty="0"/>
              <a:t>In-Class and Distance Learning EMI Course </a:t>
            </a:r>
            <a:br>
              <a:rPr lang="en-US" altLang="zh-TW" dirty="0"/>
            </a:br>
            <a:r>
              <a:rPr lang="en-US" altLang="zh-TW" dirty="0"/>
              <a:t>(3 </a:t>
            </a:r>
            <a:r>
              <a:rPr lang="en-US" dirty="0"/>
              <a:t>Credits, Elective, </a:t>
            </a:r>
            <a:r>
              <a:rPr lang="en-US" altLang="zh-TW" dirty="0"/>
              <a:t>One Semester</a:t>
            </a:r>
            <a:r>
              <a:rPr lang="en-US" dirty="0"/>
              <a:t>) (M6031)</a:t>
            </a:r>
            <a:endParaRPr lang="en-US" altLang="zh-TW" dirty="0"/>
          </a:p>
          <a:p>
            <a:pPr>
              <a:spcAft>
                <a:spcPts val="600"/>
              </a:spcAft>
            </a:pPr>
            <a:r>
              <a:rPr lang="en-US" altLang="zh-TW" dirty="0"/>
              <a:t>Time &amp; Place: Tue, 2, 3, 4, (9:10-12:00) (B3F17)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Google Meet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b="0" dirty="0">
                <a:solidFill>
                  <a:schemeClr val="accent1"/>
                </a:solidFill>
                <a:hlinkClick r:id="rId2"/>
              </a:rPr>
              <a:t>https://meet.google.com/paj-zhhj-mya</a:t>
            </a:r>
            <a:endParaRPr lang="en-US" sz="2400" b="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19933-A934-BD47-AD81-7D08DAF6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2E2DD3-DD0E-B549-9C9F-47B1F513AC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FFE905-387B-D749-8B47-4EEFCCBD81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A2520A-8442-8743-B27C-32E125A66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5296" y="2829822"/>
            <a:ext cx="2285964" cy="22859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702077-207D-0C46-90C5-453A00FA9D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06" y="5974374"/>
            <a:ext cx="791692" cy="7916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66A584-9BBF-7F4E-8671-096FC64EF196}"/>
              </a:ext>
            </a:extLst>
          </p:cNvPr>
          <p:cNvSpPr txBox="1"/>
          <p:nvPr/>
        </p:nvSpPr>
        <p:spPr>
          <a:xfrm>
            <a:off x="10028421" y="4877827"/>
            <a:ext cx="1858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dirty="0">
                <a:solidFill>
                  <a:schemeClr val="accent1"/>
                </a:solidFill>
                <a:hlinkClick r:id="rId2"/>
              </a:rPr>
              <a:t>https://meet.google.com/paj-zhhj-mya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43335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861F-CEA4-6E4C-A3B3-ED608C05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7EB9-AC82-9844-9538-EA95F8E73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Understand the </a:t>
            </a:r>
            <a:r>
              <a:rPr lang="en-US" altLang="zh-TW" sz="3600" dirty="0">
                <a:solidFill>
                  <a:srgbClr val="C00000"/>
                </a:solidFill>
              </a:rPr>
              <a:t>fundamental concepts </a:t>
            </a:r>
            <a:r>
              <a:rPr lang="en-US" altLang="zh-TW" sz="3600" dirty="0"/>
              <a:t>and </a:t>
            </a:r>
            <a:r>
              <a:rPr lang="en-US" altLang="zh-TW" sz="3600" dirty="0">
                <a:solidFill>
                  <a:srgbClr val="C00000"/>
                </a:solidFill>
              </a:rPr>
              <a:t>research issues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Big Data Analysis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Equip with </a:t>
            </a:r>
            <a:r>
              <a:rPr lang="en-US" altLang="zh-TW" sz="3600" dirty="0">
                <a:solidFill>
                  <a:srgbClr val="C00000"/>
                </a:solidFill>
              </a:rPr>
              <a:t>Hands-on practices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Big Data Analysis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Conduct </a:t>
            </a:r>
            <a:r>
              <a:rPr lang="en-US" altLang="zh-TW" sz="3600" dirty="0">
                <a:solidFill>
                  <a:srgbClr val="C00000"/>
                </a:solidFill>
              </a:rPr>
              <a:t>information systems research </a:t>
            </a:r>
            <a:r>
              <a:rPr lang="en-US" altLang="zh-TW" sz="3600" dirty="0"/>
              <a:t>in the context of </a:t>
            </a:r>
            <a:r>
              <a:rPr lang="en-US" altLang="zh-TW" sz="3600" u="sng" dirty="0">
                <a:solidFill>
                  <a:srgbClr val="FF0000"/>
                </a:solidFill>
              </a:rPr>
              <a:t>Big Data Analysis</a:t>
            </a:r>
            <a:r>
              <a:rPr lang="en-US" altLang="zh-TW" sz="36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06C39-4AD8-3E4B-A788-509A89E6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64BEE-D3D0-A340-8ECE-3B2751A0B4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DC5F19-2912-1F4E-B2FE-75B5EAC558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465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335B-D133-054C-9D2A-3D5B6F49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2864"/>
            <a:ext cx="11222181" cy="971550"/>
          </a:xfrm>
        </p:spPr>
        <p:txBody>
          <a:bodyPr>
            <a:noAutofit/>
          </a:bodyPr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7E46-0ED1-0C4E-AE3E-A101A75A3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14414"/>
            <a:ext cx="11222181" cy="573357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3900" dirty="0"/>
              <a:t>This course introduces the </a:t>
            </a:r>
            <a:r>
              <a:rPr lang="en-US" sz="3900" dirty="0">
                <a:solidFill>
                  <a:srgbClr val="C00000"/>
                </a:solidFill>
              </a:rPr>
              <a:t>fundamental concepts, research issues, and hands-on practices</a:t>
            </a:r>
            <a:r>
              <a:rPr lang="en-US" sz="3900" dirty="0"/>
              <a:t> of </a:t>
            </a:r>
            <a:r>
              <a:rPr lang="en-US" sz="3900" dirty="0">
                <a:solidFill>
                  <a:srgbClr val="FF0000"/>
                </a:solidFill>
              </a:rPr>
              <a:t>Big Data Analysis</a:t>
            </a:r>
            <a:r>
              <a:rPr lang="en-US" sz="3900" dirty="0"/>
              <a:t>. 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3900" dirty="0"/>
              <a:t>Topics include: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3100" dirty="0"/>
              <a:t>Introduction to Big Data Analysis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3100" dirty="0"/>
              <a:t>AI, Data Science and Big Data Analysis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3100" dirty="0"/>
              <a:t>Foundations of Big Data Analysis in Python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3100" dirty="0"/>
              <a:t>Machine Learning: SAS Viya, Data Preparation and Algorithm Selection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3100" dirty="0"/>
              <a:t>Machine Learning: Decision Trees and Ensembles of Trees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3100" dirty="0"/>
              <a:t>Machine Learning: Neural Networks (NN) and Support Vector Machines (SVM)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3100" dirty="0"/>
              <a:t>Machine Learning: Model Assessment and Deployment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3100" dirty="0"/>
              <a:t>Generative AI and Large Language Models (LLM) for Big Data Analysis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3100" dirty="0"/>
              <a:t>Deep Learning for ESG and Finance Big Data Analysis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3100" dirty="0"/>
              <a:t>Industry Practices of Big Data Analysis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3100" dirty="0"/>
              <a:t>Case Study on Big Data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BA82B-040A-2147-9093-B00AF360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F6C06-F73B-AB42-8F44-80848BEB4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44B99A-FA19-F644-9DF7-6F0C9E85BE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796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1 2024/02/20 Introduction to Big Data Analysis</a:t>
            </a:r>
          </a:p>
          <a:p>
            <a:pPr marL="0" indent="0">
              <a:buNone/>
            </a:pPr>
            <a:r>
              <a:rPr lang="en-US" sz="2800" dirty="0"/>
              <a:t>2 2024/02/27 AI, Data Science and Big Data Analysis</a:t>
            </a:r>
          </a:p>
          <a:p>
            <a:pPr marL="0" indent="0">
              <a:buNone/>
            </a:pPr>
            <a:r>
              <a:rPr lang="en-US" sz="2800" dirty="0"/>
              <a:t>3 2024/03/05 Foundations of Big Data Analysis in Python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4 2024/03/12 Case Study on Big Data Analysis I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5 2024/03/19 Machine Learning: SAS Viya, Data Preparation and 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                                                             Algorithm Selection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6 2024/03/26 Machine Learning: Decision Trees and Ensembles of Trees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7 2024/04/02 Self-study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2024/04/09 Midterm Project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805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9 2024/04/16 Machine Learning: Neural Networks (NN) and 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Support Vector Machines (SVM)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10 2024/04/23 Machine Learning: Model Assessment and Deployment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rgbClr val="7030A0"/>
                </a:solidFill>
              </a:rPr>
              <a:t>11 2024/04/30 Case Study on Big Data Analysis II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12 2024/05/07 Generative AI and Large Language Models (LLM) for </a:t>
            </a:r>
            <a:br>
              <a:rPr lang="en-US" sz="2800" dirty="0"/>
            </a:br>
            <a:r>
              <a:rPr lang="en-US" sz="2800" dirty="0"/>
              <a:t>                            Big Data Analysis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 2024/05/14 Industry Practices of Big Data Analysis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14 2024/05/21 Deep Learning for ESG and Finance Big Data Analysis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2024/05/28 Final Project Report 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2024/06/04 Final Project Report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583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819066" cy="19130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Introduction to </a:t>
            </a:r>
            <a:b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Software Engineering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Software Engineering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58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1122SE01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(M5010) (Spring 2024)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Wed 2, 3, 4 (9:10-12:00) (B3F17)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2024-02-21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C2FCF3-02C7-BB40-9AAE-C09343A9041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23004" y="3389801"/>
            <a:ext cx="1453236" cy="14532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DC6737D-F09F-CE4D-8A99-08E768DBEFD6}"/>
              </a:ext>
            </a:extLst>
          </p:cNvPr>
          <p:cNvSpPr txBox="1"/>
          <p:nvPr/>
        </p:nvSpPr>
        <p:spPr>
          <a:xfrm>
            <a:off x="10473181" y="4799713"/>
            <a:ext cx="1552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https://meet.google.com/ish-gzmy-pmo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693561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BE8F-8E77-634C-8332-BB199982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769757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a typeface="Heiti TC Medium" pitchFamily="2" charset="-128"/>
              </a:rPr>
              <a:t>Course Syllabus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National Taipei University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Academic Year 112, 2</a:t>
            </a:r>
            <a:r>
              <a:rPr lang="en-US" altLang="zh-TW" baseline="30000" dirty="0">
                <a:ea typeface="Heiti TC Medium" pitchFamily="2" charset="-128"/>
              </a:rPr>
              <a:t>nd</a:t>
            </a:r>
            <a:r>
              <a:rPr lang="en-US" altLang="zh-TW" dirty="0">
                <a:ea typeface="Heiti TC Medium" pitchFamily="2" charset="-128"/>
              </a:rPr>
              <a:t> Semester (Spring 2024)</a:t>
            </a:r>
            <a:endParaRPr lang="en-US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8585B-1D8F-6C47-AA13-A968D1CE3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2078182"/>
            <a:ext cx="11222181" cy="43582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zh-TW" dirty="0"/>
              <a:t>Course Title: </a:t>
            </a:r>
            <a:r>
              <a:rPr lang="en-US" altLang="zh-TW" dirty="0">
                <a:solidFill>
                  <a:srgbClr val="C00000"/>
                </a:solidFill>
              </a:rPr>
              <a:t>Software Engineering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Instructor: Min-</a:t>
            </a:r>
            <a:r>
              <a:rPr lang="en-US" altLang="zh-TW" dirty="0" err="1"/>
              <a:t>Yuh</a:t>
            </a:r>
            <a:r>
              <a:rPr lang="en-US" altLang="zh-TW" dirty="0"/>
              <a:t> Day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Course Class: MBA, IM, NTPU (3 Credits, Elective) </a:t>
            </a:r>
            <a:br>
              <a:rPr lang="en-US" altLang="zh-TW" dirty="0"/>
            </a:br>
            <a:r>
              <a:rPr lang="en-US" altLang="zh-TW" dirty="0"/>
              <a:t>                         GMBA in Finance; SHM; IPUG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Details</a:t>
            </a:r>
          </a:p>
          <a:p>
            <a:pPr lvl="1">
              <a:spcAft>
                <a:spcPts val="600"/>
              </a:spcAft>
            </a:pPr>
            <a:r>
              <a:rPr lang="en-US" altLang="zh-TW" dirty="0"/>
              <a:t>In-Person and Distance Learning EMI Course </a:t>
            </a:r>
            <a:br>
              <a:rPr lang="en-US" altLang="zh-TW" dirty="0"/>
            </a:br>
            <a:r>
              <a:rPr lang="en-US" altLang="zh-TW" dirty="0"/>
              <a:t>(3 </a:t>
            </a:r>
            <a:r>
              <a:rPr lang="en-US" dirty="0"/>
              <a:t>Credits, Elective, </a:t>
            </a:r>
            <a:r>
              <a:rPr lang="en-US" altLang="zh-TW" dirty="0"/>
              <a:t>One Semester</a:t>
            </a:r>
            <a:r>
              <a:rPr lang="en-US" dirty="0"/>
              <a:t>) (M5010)</a:t>
            </a:r>
            <a:endParaRPr lang="en-US" altLang="zh-TW" dirty="0"/>
          </a:p>
          <a:p>
            <a:pPr>
              <a:spcAft>
                <a:spcPts val="600"/>
              </a:spcAft>
            </a:pPr>
            <a:r>
              <a:rPr lang="en-US" altLang="zh-TW" dirty="0"/>
              <a:t>Time &amp; Place: Wed, 2, 3, 4, (9:10-12:00) (B3F17)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Google Meet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b="0" dirty="0">
                <a:solidFill>
                  <a:schemeClr val="accent1"/>
                </a:solidFill>
                <a:hlinkClick r:id="rId2"/>
              </a:rPr>
              <a:t>https://meet.google.com/ish-gzmy-pmo</a:t>
            </a:r>
            <a:endParaRPr lang="en-US" sz="2400" b="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19933-A934-BD47-AD81-7D08DAF6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2E2DD3-DD0E-B549-9C9F-47B1F513A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FFE905-387B-D749-8B47-4EEFCCBD81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702077-207D-0C46-90C5-453A00FA9D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06" y="5974374"/>
            <a:ext cx="791692" cy="7916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A00891-7D7D-CC49-AC3E-95AEAC413A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3004" y="3389801"/>
            <a:ext cx="1453236" cy="14532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97460D-3CA9-A244-B1D7-3CDC822794CF}"/>
              </a:ext>
            </a:extLst>
          </p:cNvPr>
          <p:cNvSpPr txBox="1"/>
          <p:nvPr/>
        </p:nvSpPr>
        <p:spPr>
          <a:xfrm>
            <a:off x="10473181" y="4799713"/>
            <a:ext cx="1552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https://meet.google.com/ish-gzmy-pmo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42905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5E1F-18BA-6C45-BEDD-6784A2C2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231" y="89357"/>
            <a:ext cx="9350580" cy="1069230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chemeClr val="accent1"/>
                </a:solidFill>
                <a:ea typeface="Heiti TC Medium" pitchFamily="2" charset="-128"/>
              </a:rPr>
              <a:t>Teaching Experiences (EMI)</a:t>
            </a:r>
            <a:endParaRPr lang="en-US" sz="400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28BF-56B8-E24F-A70E-26BDB7567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043" y="1332854"/>
            <a:ext cx="11584128" cy="534133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TW" dirty="0">
                <a:solidFill>
                  <a:srgbClr val="C00000"/>
                </a:solidFill>
              </a:rPr>
              <a:t>AI in Finance Big Data Analytics </a:t>
            </a:r>
            <a:r>
              <a:rPr lang="en-US" altLang="zh-TW" dirty="0">
                <a:solidFill>
                  <a:schemeClr val="accent1"/>
                </a:solidFill>
              </a:rPr>
              <a:t>(Fall 2019)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altLang="zh-TW" sz="2400" dirty="0">
                <a:solidFill>
                  <a:schemeClr val="accent1"/>
                </a:solidFill>
              </a:rPr>
              <a:t>MBA, DBETKU (3 Credits, Elective) [Full English Course] [Distance Learning]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TW" dirty="0">
                <a:solidFill>
                  <a:srgbClr val="C00000"/>
                </a:solidFill>
              </a:rPr>
              <a:t>Big Data Mining </a:t>
            </a:r>
            <a:r>
              <a:rPr lang="en-US" altLang="zh-TW" dirty="0">
                <a:solidFill>
                  <a:schemeClr val="accent1"/>
                </a:solidFill>
              </a:rPr>
              <a:t>(Fall 2018)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altLang="zh-TW" sz="2400" dirty="0">
                <a:solidFill>
                  <a:schemeClr val="accent1"/>
                </a:solidFill>
              </a:rPr>
              <a:t>MBA, DBETKU (3 Credits, Required) [Full English Course]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TW" dirty="0">
                <a:solidFill>
                  <a:srgbClr val="C00000"/>
                </a:solidFill>
              </a:rPr>
              <a:t>Social Media Apps Programming</a:t>
            </a:r>
            <a:r>
              <a:rPr lang="en-US" altLang="zh-TW" dirty="0">
                <a:solidFill>
                  <a:schemeClr val="accent1"/>
                </a:solidFill>
              </a:rPr>
              <a:t> (Fall 2013 - Fall 2018)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altLang="zh-TW" sz="2400" dirty="0">
                <a:solidFill>
                  <a:schemeClr val="accent1"/>
                </a:solidFill>
              </a:rPr>
              <a:t>MBA, IMTKU (2 Credits, Elective) [Full English Course]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altLang="zh-TW" sz="2400" dirty="0">
                <a:solidFill>
                  <a:schemeClr val="accent1"/>
                </a:solidFill>
              </a:rPr>
              <a:t>Fall 2018, Fall 2017 , Fall 2016 , Fall 2015 , Fall 2014 , </a:t>
            </a:r>
            <a:r>
              <a:rPr lang="en-US" altLang="zh-TW" sz="2400" dirty="0">
                <a:solidFill>
                  <a:srgbClr val="C00000"/>
                </a:solidFill>
              </a:rPr>
              <a:t>Fall 2013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D5E44-3B38-9C4F-B2D8-95F5F119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2E051C-BD89-D14E-B845-B89ED34E70FA}"/>
              </a:ext>
            </a:extLst>
          </p:cNvPr>
          <p:cNvSpPr/>
          <p:nvPr/>
        </p:nvSpPr>
        <p:spPr>
          <a:xfrm>
            <a:off x="1549400" y="6501590"/>
            <a:ext cx="86178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https://web.ntpu.edu.tw/~myday/teaching.htm</a:t>
            </a:r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BF373B-3C22-3B4E-9C8F-33C9D4A8D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50" y="249866"/>
            <a:ext cx="962066" cy="6206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71D10C-A354-8548-B19A-47108FBF46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42" y="923543"/>
            <a:ext cx="964282" cy="235043"/>
          </a:xfrm>
          <a:prstGeom prst="rect">
            <a:avLst/>
          </a:prstGeom>
        </p:spPr>
      </p:pic>
      <p:pic>
        <p:nvPicPr>
          <p:cNvPr id="16" name="Picture 4" descr="http://mail.tku.edu.tw/myday/images/Myday_Photo.jpg">
            <a:extLst>
              <a:ext uri="{FF2B5EF4-FFF2-40B4-BE49-F238E27FC236}">
                <a16:creationId xmlns:a16="http://schemas.microsoft.com/office/drawing/2014/main" id="{472F2561-404D-924E-9052-C8A4C251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24" y="73779"/>
            <a:ext cx="785772" cy="972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11050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861F-CEA4-6E4C-A3B3-ED608C05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7EB9-AC82-9844-9538-EA95F8E73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Understand the </a:t>
            </a:r>
            <a:r>
              <a:rPr lang="en-US" altLang="zh-TW" sz="3600" dirty="0">
                <a:solidFill>
                  <a:srgbClr val="C00000"/>
                </a:solidFill>
              </a:rPr>
              <a:t>fundamental concepts </a:t>
            </a:r>
            <a:r>
              <a:rPr lang="en-US" altLang="zh-TW" sz="3600" dirty="0"/>
              <a:t>and </a:t>
            </a:r>
            <a:r>
              <a:rPr lang="en-US" altLang="zh-TW" sz="3600" dirty="0">
                <a:solidFill>
                  <a:srgbClr val="C00000"/>
                </a:solidFill>
              </a:rPr>
              <a:t>research issues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software engineering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Equip with </a:t>
            </a:r>
            <a:r>
              <a:rPr lang="en-US" altLang="zh-TW" sz="3600" dirty="0">
                <a:solidFill>
                  <a:srgbClr val="C00000"/>
                </a:solidFill>
              </a:rPr>
              <a:t>Hands-on practices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software engineering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Conduct </a:t>
            </a:r>
            <a:r>
              <a:rPr lang="en-US" altLang="zh-TW" sz="3600" dirty="0">
                <a:solidFill>
                  <a:srgbClr val="C00000"/>
                </a:solidFill>
              </a:rPr>
              <a:t>information systems research </a:t>
            </a:r>
            <a:r>
              <a:rPr lang="en-US" altLang="zh-TW" sz="3600" dirty="0"/>
              <a:t>in the context of </a:t>
            </a:r>
            <a:r>
              <a:rPr lang="en-US" altLang="zh-TW" sz="3600" u="sng" dirty="0">
                <a:solidFill>
                  <a:srgbClr val="FF0000"/>
                </a:solidFill>
              </a:rPr>
              <a:t>software engineering</a:t>
            </a:r>
            <a:r>
              <a:rPr lang="en-US" altLang="zh-TW" sz="36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06C39-4AD8-3E4B-A788-509A89E6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64BEE-D3D0-A340-8ECE-3B2751A0B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DC5F19-2912-1F4E-B2FE-75B5EAC55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453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335B-D133-054C-9D2A-3D5B6F49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2864"/>
            <a:ext cx="11222181" cy="971550"/>
          </a:xfrm>
        </p:spPr>
        <p:txBody>
          <a:bodyPr>
            <a:noAutofit/>
          </a:bodyPr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7E46-0ED1-0C4E-AE3E-A101A75A3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31" y="1109102"/>
            <a:ext cx="11321140" cy="563888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9600" dirty="0"/>
              <a:t>This course introduces the </a:t>
            </a:r>
            <a:r>
              <a:rPr lang="en-US" sz="9600" dirty="0">
                <a:solidFill>
                  <a:srgbClr val="C00000"/>
                </a:solidFill>
              </a:rPr>
              <a:t>fundamental concepts, research issues, and hands-on practices </a:t>
            </a:r>
            <a:r>
              <a:rPr lang="en-US" sz="9600" dirty="0"/>
              <a:t>of </a:t>
            </a:r>
            <a:r>
              <a:rPr lang="en-US" sz="9600" dirty="0">
                <a:solidFill>
                  <a:srgbClr val="FF0000"/>
                </a:solidFill>
              </a:rPr>
              <a:t>software engineering</a:t>
            </a:r>
            <a:r>
              <a:rPr lang="en-US" sz="9600" dirty="0"/>
              <a:t>.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9600" dirty="0"/>
              <a:t>Topics include: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Introduction to Software Engineering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Software Products and Project Management: Software product management and prototyping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Agile Software Engineering: Agile methods, Scrum, and Extreme Programming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Features, Scenarios, and Stories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Software Architecture: Architectural design, System decomposition, and Distribution architecture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Cloud-Based Software: Virtualization and containers, Everything as a service, Software as a service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Cloud Computing and Cloud Software Architecture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Microservices Architecture, RESTful services, Service deployment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Security and Privacy; Reliable Programming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Testing: Functional testing, Test automation, Test-driven development, and Code reviews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DevOps and Code Management: Code management and DevOps automation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Case Study on Software Engineering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BA82B-040A-2147-9093-B00AF360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F6C06-F73B-AB42-8F44-80848BEB4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44B99A-FA19-F644-9DF7-6F0C9E85BE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548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rgbClr val="C00000"/>
                </a:solidFill>
              </a:rPr>
              <a:t>1  2024/02/21  Introduction to Software Engineering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2  2024/02/28  Peace Memorial Day (Day Off)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3  2024/03/06  Software Products and Project Management: </a:t>
            </a:r>
            <a:br>
              <a:rPr lang="en-US" sz="2800" dirty="0"/>
            </a:br>
            <a:r>
              <a:rPr lang="en-US" sz="2800" dirty="0"/>
              <a:t>                            Software product management and prototyping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4  2024/03/13  Agile Software Engineering: Agile methods, Scrum, </a:t>
            </a:r>
            <a:br>
              <a:rPr lang="en-US" sz="2800" dirty="0"/>
            </a:br>
            <a:r>
              <a:rPr lang="en-US" sz="2800" dirty="0"/>
              <a:t>                            and Extreme Programming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rgbClr val="7030A0"/>
                </a:solidFill>
              </a:rPr>
              <a:t>5  2024/03/20  Case Study on Software Engineering 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6  2024/03/27  Features, Scenarios, and Stories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7  2024/04/03  Make-up holiday for NTPU Sports Day (No Classes)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 2024/04/10  Midterm Project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084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9  2024/04/17  Software Architecture: Architectural design, </a:t>
            </a:r>
            <a:br>
              <a:rPr lang="en-US" sz="2800" dirty="0"/>
            </a:br>
            <a:r>
              <a:rPr lang="en-US" sz="2800" dirty="0"/>
              <a:t>                            System decomposition, and Distribution architecture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10  2024/04/24  Cloud-Based Software: Virtualization and containers, </a:t>
            </a:r>
            <a:br>
              <a:rPr lang="en-US" sz="2800" dirty="0"/>
            </a:br>
            <a:r>
              <a:rPr lang="en-US" sz="2800" dirty="0"/>
              <a:t>                               Everything as a service, Software as a service; </a:t>
            </a:r>
            <a:br>
              <a:rPr lang="en-US" sz="2800" dirty="0"/>
            </a:br>
            <a:r>
              <a:rPr lang="en-US" sz="2800" dirty="0"/>
              <a:t>                               Cloud Computing and Cloud Software Architecture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rgbClr val="7030A0"/>
                </a:solidFill>
              </a:rPr>
              <a:t>11  2024/05/01  Case Study on Software Engineering II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12  2024/05/08  Microservices Architecture, RESTful services, </a:t>
            </a:r>
            <a:br>
              <a:rPr lang="en-US" sz="2800" dirty="0"/>
            </a:br>
            <a:r>
              <a:rPr lang="en-US" sz="2800" dirty="0"/>
              <a:t>                               Service deployment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  2024/05/15  Industry Practices of Software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209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14  2024/05/22  Security and Privacy; Reliable Programming; </a:t>
            </a:r>
            <a:br>
              <a:rPr lang="en-US" sz="2800" dirty="0"/>
            </a:br>
            <a:r>
              <a:rPr lang="en-US" sz="2800" dirty="0"/>
              <a:t>                              Testing: Functional testing, Test automation, </a:t>
            </a:r>
            <a:br>
              <a:rPr lang="en-US" sz="2800" dirty="0"/>
            </a:br>
            <a:r>
              <a:rPr lang="en-US" sz="2800" dirty="0"/>
              <a:t>                              Test-driven development, and Code reviews; </a:t>
            </a:r>
            <a:br>
              <a:rPr lang="en-US" sz="2800" dirty="0"/>
            </a:br>
            <a:r>
              <a:rPr lang="en-US" sz="2800" dirty="0"/>
              <a:t>                              DevOps and Code Management: </a:t>
            </a:r>
            <a:br>
              <a:rPr lang="en-US" sz="2800" dirty="0"/>
            </a:br>
            <a:r>
              <a:rPr lang="en-US" sz="2800" dirty="0"/>
              <a:t>                              Code management and DevOps automation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 2024/05/29  Final Project Report 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 2024/06/05  Final Project Report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918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672156" cy="19564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Introduction to </a:t>
            </a:r>
            <a:b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Artificial Intelligence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867" y="64896"/>
            <a:ext cx="9293027" cy="6530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65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1111AI01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(M6132) (Fall 2022)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Wed 2, 3, 4 (9:10-12:00) (B8F40)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2022-09-14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78E06B-0CAA-7F66-FEAA-C40127DC3C9E}"/>
              </a:ext>
            </a:extLst>
          </p:cNvPr>
          <p:cNvSpPr txBox="1"/>
          <p:nvPr/>
        </p:nvSpPr>
        <p:spPr>
          <a:xfrm>
            <a:off x="10322343" y="4877827"/>
            <a:ext cx="1858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hlinkClick r:id="rId15"/>
              </a:rPr>
              <a:t>https://meet.google.com/miy-fbif-max</a:t>
            </a:r>
            <a:endParaRPr lang="en-US" sz="1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EA6EDD9-45FD-F2A3-6249-2649AAAAD4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15629" y="3476315"/>
            <a:ext cx="1436835" cy="14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440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BE8F-8E77-634C-8332-BB199982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769757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a typeface="Heiti TC Medium" pitchFamily="2" charset="-128"/>
              </a:rPr>
              <a:t>Course Syllabus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National Taipei University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Academic Year 111, 1</a:t>
            </a:r>
            <a:r>
              <a:rPr lang="en-US" altLang="zh-TW" baseline="30000" dirty="0">
                <a:ea typeface="Heiti TC Medium" pitchFamily="2" charset="-128"/>
              </a:rPr>
              <a:t>st</a:t>
            </a:r>
            <a:r>
              <a:rPr lang="en-US" altLang="zh-TW" dirty="0">
                <a:ea typeface="Heiti TC Medium" pitchFamily="2" charset="-128"/>
              </a:rPr>
              <a:t> Semester (Fall 2022)</a:t>
            </a:r>
            <a:endParaRPr lang="en-US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8585B-1D8F-6C47-AA13-A968D1CE3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2078182"/>
            <a:ext cx="11222181" cy="43582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zh-TW" dirty="0"/>
              <a:t>Course Title: </a:t>
            </a:r>
            <a:r>
              <a:rPr lang="en-US" altLang="zh-TW" dirty="0">
                <a:solidFill>
                  <a:srgbClr val="C00000"/>
                </a:solidFill>
              </a:rPr>
              <a:t>Artificial Intelligence 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Instructor: Min-Yuh Day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Course Class: MBA, IM, NTPU (3 Credits, Elective) 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Details</a:t>
            </a:r>
          </a:p>
          <a:p>
            <a:pPr lvl="1">
              <a:spcAft>
                <a:spcPts val="600"/>
              </a:spcAft>
            </a:pPr>
            <a:r>
              <a:rPr lang="en-US" altLang="zh-TW" dirty="0"/>
              <a:t>In-Class and Distance Learning EMI Course </a:t>
            </a:r>
            <a:br>
              <a:rPr lang="en-US" altLang="zh-TW" dirty="0"/>
            </a:br>
            <a:r>
              <a:rPr lang="en-US" altLang="zh-TW" dirty="0"/>
              <a:t>(3 </a:t>
            </a:r>
            <a:r>
              <a:rPr lang="en-US" dirty="0"/>
              <a:t>Credits, Elective, </a:t>
            </a:r>
            <a:r>
              <a:rPr lang="en-US" altLang="zh-TW" dirty="0"/>
              <a:t>One Semester</a:t>
            </a:r>
            <a:r>
              <a:rPr lang="en-US" dirty="0"/>
              <a:t>) (M6132)</a:t>
            </a:r>
            <a:endParaRPr lang="en-US" altLang="zh-TW" dirty="0"/>
          </a:p>
          <a:p>
            <a:pPr>
              <a:spcAft>
                <a:spcPts val="600"/>
              </a:spcAft>
            </a:pPr>
            <a:r>
              <a:rPr lang="en-US" altLang="zh-TW" dirty="0"/>
              <a:t>Time &amp; Place: Wed, 2, 3, 4, (9:10-12:00) (B8F40)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Google Meet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b="0" dirty="0">
                <a:solidFill>
                  <a:schemeClr val="accent1"/>
                </a:solidFill>
                <a:hlinkClick r:id="rId2"/>
              </a:rPr>
              <a:t>https://meet.google.com/miy-fbif-max</a:t>
            </a:r>
            <a:endParaRPr lang="en-US" sz="2400" b="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19933-A934-BD47-AD81-7D08DAF6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2E2DD3-DD0E-B549-9C9F-47B1F513AC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FFE905-387B-D749-8B47-4EEFCCBD81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702077-207D-0C46-90C5-453A00FA9D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06" y="5974374"/>
            <a:ext cx="791692" cy="7916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7AF06B-F062-A24C-9E24-B50FD7C3BA8E}"/>
              </a:ext>
            </a:extLst>
          </p:cNvPr>
          <p:cNvSpPr txBox="1"/>
          <p:nvPr/>
        </p:nvSpPr>
        <p:spPr>
          <a:xfrm>
            <a:off x="10322343" y="4877827"/>
            <a:ext cx="1858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hlinkClick r:id="rId2"/>
              </a:rPr>
              <a:t>https://meet.google.com/miy-fbif-max</a:t>
            </a:r>
            <a:endParaRPr lang="en-US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33FA58-D5D8-2EA3-FEB2-3BF58F0E03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5629" y="3476315"/>
            <a:ext cx="1436835" cy="14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764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861F-CEA4-6E4C-A3B3-ED608C05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7EB9-AC82-9844-9538-EA95F8E73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Understand the </a:t>
            </a:r>
            <a:r>
              <a:rPr lang="en-US" altLang="zh-TW" sz="3600" dirty="0">
                <a:solidFill>
                  <a:srgbClr val="C00000"/>
                </a:solidFill>
              </a:rPr>
              <a:t>fundamental concepts </a:t>
            </a:r>
            <a:r>
              <a:rPr lang="en-US" altLang="zh-TW" sz="3600" dirty="0"/>
              <a:t>and </a:t>
            </a:r>
            <a:r>
              <a:rPr lang="en-US" altLang="zh-TW" sz="3600" dirty="0">
                <a:solidFill>
                  <a:srgbClr val="C00000"/>
                </a:solidFill>
              </a:rPr>
              <a:t>research issues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Artificial Intelligence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Equip with </a:t>
            </a:r>
            <a:r>
              <a:rPr lang="en-US" altLang="zh-TW" sz="3600" dirty="0">
                <a:solidFill>
                  <a:srgbClr val="C00000"/>
                </a:solidFill>
              </a:rPr>
              <a:t>Hands-on practices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Artificial Intelligence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Conduct </a:t>
            </a:r>
            <a:r>
              <a:rPr lang="en-US" altLang="zh-TW" sz="3600" dirty="0">
                <a:solidFill>
                  <a:srgbClr val="C00000"/>
                </a:solidFill>
              </a:rPr>
              <a:t>information systems research </a:t>
            </a:r>
            <a:r>
              <a:rPr lang="en-US" altLang="zh-TW" sz="3600" dirty="0"/>
              <a:t>in the context of </a:t>
            </a:r>
            <a:r>
              <a:rPr lang="en-US" altLang="zh-TW" sz="3600" u="sng" dirty="0">
                <a:solidFill>
                  <a:srgbClr val="FF0000"/>
                </a:solidFill>
              </a:rPr>
              <a:t>Artificial Intelligence</a:t>
            </a:r>
            <a:r>
              <a:rPr lang="en-US" altLang="zh-TW" sz="36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06C39-4AD8-3E4B-A788-509A89E6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64BEE-D3D0-A340-8ECE-3B2751A0B4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DC5F19-2912-1F4E-B2FE-75B5EAC558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891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335B-D133-054C-9D2A-3D5B6F49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2864"/>
            <a:ext cx="11222181" cy="971550"/>
          </a:xfrm>
        </p:spPr>
        <p:txBody>
          <a:bodyPr>
            <a:noAutofit/>
          </a:bodyPr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7E46-0ED1-0C4E-AE3E-A101A75A3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57294"/>
            <a:ext cx="11222181" cy="5590694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en-US" sz="2200" dirty="0"/>
              <a:t>This course introduces the </a:t>
            </a:r>
            <a:r>
              <a:rPr lang="en-US" sz="2200" dirty="0">
                <a:solidFill>
                  <a:srgbClr val="C00000"/>
                </a:solidFill>
              </a:rPr>
              <a:t>fundamental concepts, research issues, and hands-on practices</a:t>
            </a:r>
            <a:r>
              <a:rPr lang="en-US" sz="2200" dirty="0"/>
              <a:t> of </a:t>
            </a:r>
            <a:r>
              <a:rPr lang="en-US" sz="2200" dirty="0">
                <a:solidFill>
                  <a:srgbClr val="FF0000"/>
                </a:solidFill>
              </a:rPr>
              <a:t>Artificial Intelligence</a:t>
            </a:r>
            <a:r>
              <a:rPr lang="en-US" sz="2200" dirty="0"/>
              <a:t>. </a:t>
            </a:r>
          </a:p>
          <a:p>
            <a:pPr>
              <a:spcAft>
                <a:spcPts val="300"/>
              </a:spcAft>
            </a:pPr>
            <a:r>
              <a:rPr lang="en-US" sz="2200" dirty="0"/>
              <a:t>Topics include: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Introduction to Artificial Intelligence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Artificial Intelligence and Intelligent Agents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Problem Solving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Knowledge, Reasoning and Knowledge Representation, Uncertain Knowledge and Reasoning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Machine Learning: Supervised and Unsupervised Learning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The Theory of Learning and Ensemble Learning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Deep Learning, Reinforcement Learning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Deep Learning for Natural Language Processing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Computer Vision and Robotics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Philosophy and Ethics of AI and the Future of AI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Case Study on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BA82B-040A-2147-9093-B00AF360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F6C06-F73B-AB42-8F44-80848BEB4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44B99A-FA19-F644-9DF7-6F0C9E85BE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1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1  2022/09/14  Introduction to Artificial Intelligence</a:t>
            </a:r>
          </a:p>
          <a:p>
            <a:pPr marL="0" indent="0">
              <a:buNone/>
            </a:pPr>
            <a:r>
              <a:rPr lang="en-US" sz="2800" dirty="0"/>
              <a:t>2  2022/09/21  Artificial Intelligence and Intelligent Agents</a:t>
            </a:r>
          </a:p>
          <a:p>
            <a:pPr marL="0" indent="0">
              <a:buNone/>
            </a:pPr>
            <a:r>
              <a:rPr lang="en-US" sz="2800" dirty="0"/>
              <a:t>3  2022/09/28  Problem Solving</a:t>
            </a:r>
          </a:p>
          <a:p>
            <a:pPr marL="0" indent="0">
              <a:buNone/>
            </a:pPr>
            <a:r>
              <a:rPr lang="en-US" sz="2800" dirty="0"/>
              <a:t>4  2022/10/05  Knowledge, Reasoning and Knowledge Representation;</a:t>
            </a:r>
            <a:br>
              <a:rPr lang="en-US" sz="2800" dirty="0"/>
            </a:br>
            <a:r>
              <a:rPr lang="en-US" sz="2800" dirty="0"/>
              <a:t>                            Uncertain Knowledge and Reasoning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5  2022/10/12  Case Study on Artificial Intelligence I </a:t>
            </a:r>
          </a:p>
          <a:p>
            <a:pPr marL="0" indent="0">
              <a:buNone/>
            </a:pPr>
            <a:r>
              <a:rPr lang="en-US" sz="2800" dirty="0"/>
              <a:t>6  2022/10/19  Machine Learning: Supervised and Unsupervised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51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5E1F-18BA-6C45-BEDD-6784A2C2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231" y="89357"/>
            <a:ext cx="9350580" cy="1069230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chemeClr val="accent1"/>
                </a:solidFill>
                <a:ea typeface="Heiti TC Medium" pitchFamily="2" charset="-128"/>
              </a:rPr>
              <a:t>EMI Courses in AI for Business Applications</a:t>
            </a:r>
            <a:endParaRPr lang="en-US" sz="400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28BF-56B8-E24F-A70E-26BDB7567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327354"/>
            <a:ext cx="11292113" cy="5165521"/>
          </a:xfrm>
        </p:spPr>
        <p:txBody>
          <a:bodyPr>
            <a:noAutofit/>
          </a:bodyPr>
          <a:lstStyle/>
          <a:p>
            <a:pPr marL="320040" indent="-320040">
              <a:spcAft>
                <a:spcPts val="600"/>
              </a:spcAft>
            </a:pPr>
            <a:r>
              <a:rPr lang="en-US" sz="2800" dirty="0">
                <a:solidFill>
                  <a:srgbClr val="C00000"/>
                </a:solidFill>
              </a:rPr>
              <a:t>Artificial Intelligence in Finance and Quantitative Analysis</a:t>
            </a:r>
          </a:p>
          <a:p>
            <a:pPr marL="777240" lvl="1" indent="-320040">
              <a:spcAft>
                <a:spcPts val="600"/>
              </a:spcAft>
            </a:pPr>
            <a:r>
              <a:rPr lang="en-US" dirty="0">
                <a:solidFill>
                  <a:schemeClr val="accent1"/>
                </a:solidFill>
              </a:rPr>
              <a:t>Fall 2023, Fall 2022</a:t>
            </a:r>
            <a:endParaRPr lang="en-US" altLang="zh-TW" dirty="0">
              <a:solidFill>
                <a:srgbClr val="C00000"/>
              </a:solidFill>
            </a:endParaRPr>
          </a:p>
          <a:p>
            <a:pPr marL="320040" indent="-320040">
              <a:spcAft>
                <a:spcPts val="600"/>
              </a:spcAft>
            </a:pPr>
            <a:r>
              <a:rPr lang="en-US" altLang="zh-TW" sz="2800" dirty="0">
                <a:solidFill>
                  <a:srgbClr val="C00000"/>
                </a:solidFill>
              </a:rPr>
              <a:t>Artificial Intelligence for Text Analytics</a:t>
            </a:r>
          </a:p>
          <a:p>
            <a:pPr marL="777240" lvl="2" indent="-320040">
              <a:spcAft>
                <a:spcPts val="600"/>
              </a:spcAft>
            </a:pPr>
            <a:r>
              <a:rPr lang="en-US" sz="2800" b="1" dirty="0">
                <a:solidFill>
                  <a:schemeClr val="accent1"/>
                </a:solidFill>
              </a:rPr>
              <a:t>Fall 2023, Spring 2022</a:t>
            </a:r>
          </a:p>
          <a:p>
            <a:pPr marL="320040" indent="-320040">
              <a:spcAft>
                <a:spcPts val="600"/>
              </a:spcAft>
            </a:pPr>
            <a:r>
              <a:rPr lang="en-US" sz="2800" dirty="0">
                <a:solidFill>
                  <a:srgbClr val="C00000"/>
                </a:solidFill>
              </a:rPr>
              <a:t>Artificial Intelligence</a:t>
            </a:r>
          </a:p>
          <a:p>
            <a:pPr marL="777240" lvl="1" indent="-320040">
              <a:spcAft>
                <a:spcPts val="600"/>
              </a:spcAft>
            </a:pPr>
            <a:r>
              <a:rPr lang="en-US" dirty="0">
                <a:solidFill>
                  <a:schemeClr val="accent1"/>
                </a:solidFill>
              </a:rPr>
              <a:t>Fall 2022</a:t>
            </a:r>
          </a:p>
          <a:p>
            <a:pPr marL="320040" indent="-320040">
              <a:spcAft>
                <a:spcPts val="600"/>
              </a:spcAft>
            </a:pPr>
            <a:r>
              <a:rPr lang="en-US" sz="2800" dirty="0">
                <a:solidFill>
                  <a:srgbClr val="C00000"/>
                </a:solidFill>
              </a:rPr>
              <a:t>Software Engineering</a:t>
            </a:r>
          </a:p>
          <a:p>
            <a:pPr marL="777240" lvl="2" indent="-320040">
              <a:spcAft>
                <a:spcPts val="600"/>
              </a:spcAft>
            </a:pPr>
            <a:r>
              <a:rPr lang="en-US" sz="2800" b="1" dirty="0">
                <a:solidFill>
                  <a:schemeClr val="accent1"/>
                </a:solidFill>
              </a:rPr>
              <a:t>Spring 2023, Spring 2022</a:t>
            </a:r>
          </a:p>
          <a:p>
            <a:pPr marL="320040" indent="-320040">
              <a:spcAft>
                <a:spcPts val="600"/>
              </a:spcAft>
            </a:pPr>
            <a:r>
              <a:rPr lang="en-US" altLang="zh-TW" sz="2800" dirty="0">
                <a:solidFill>
                  <a:srgbClr val="C00000"/>
                </a:solidFill>
              </a:rPr>
              <a:t>Big Data Analysis</a:t>
            </a:r>
          </a:p>
          <a:p>
            <a:pPr marL="777240" lvl="1" indent="-320040">
              <a:spcAft>
                <a:spcPts val="600"/>
              </a:spcAft>
            </a:pPr>
            <a:r>
              <a:rPr lang="en-US" dirty="0">
                <a:solidFill>
                  <a:schemeClr val="accent1"/>
                </a:solidFill>
              </a:rPr>
              <a:t>Spring 2023</a:t>
            </a:r>
            <a:endParaRPr lang="en-US" altLang="zh-TW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D5E44-3B38-9C4F-B2D8-95F5F119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2E051C-BD89-D14E-B845-B89ED34E70FA}"/>
              </a:ext>
            </a:extLst>
          </p:cNvPr>
          <p:cNvSpPr/>
          <p:nvPr/>
        </p:nvSpPr>
        <p:spPr>
          <a:xfrm>
            <a:off x="1549400" y="6501590"/>
            <a:ext cx="86178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https://web.ntpu.edu.tw/~myday/teaching.htm</a:t>
            </a:r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BF373B-3C22-3B4E-9C8F-33C9D4A8D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50" y="249866"/>
            <a:ext cx="962066" cy="6206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71D10C-A354-8548-B19A-47108FBF46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42" y="923543"/>
            <a:ext cx="964282" cy="235043"/>
          </a:xfrm>
          <a:prstGeom prst="rect">
            <a:avLst/>
          </a:prstGeom>
        </p:spPr>
      </p:pic>
      <p:pic>
        <p:nvPicPr>
          <p:cNvPr id="16" name="Picture 4" descr="http://mail.tku.edu.tw/myday/images/Myday_Photo.jpg">
            <a:extLst>
              <a:ext uri="{FF2B5EF4-FFF2-40B4-BE49-F238E27FC236}">
                <a16:creationId xmlns:a16="http://schemas.microsoft.com/office/drawing/2014/main" id="{472F2561-404D-924E-9052-C8A4C251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24" y="73779"/>
            <a:ext cx="785772" cy="972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97464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7  2022/10/26  The Theory of Learning and Ensemble Learning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 2022/11/02  Midterm Project Report </a:t>
            </a:r>
          </a:p>
          <a:p>
            <a:pPr marL="0" indent="0">
              <a:buNone/>
            </a:pPr>
            <a:r>
              <a:rPr lang="en-US" sz="2800" dirty="0"/>
              <a:t>9  2022/11/09  Deep Learning and Reinforcement Learning </a:t>
            </a:r>
          </a:p>
          <a:p>
            <a:pPr marL="0" indent="0">
              <a:buNone/>
            </a:pPr>
            <a:r>
              <a:rPr lang="en-US" sz="2800" dirty="0"/>
              <a:t>10  2022/11/16  Deep Learning for Natural Language Processing 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11  2022/11/23  Invited Talk: AI for Information Retrieval 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12  2022/11/30  Case Study on Artificial Intelligence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971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13  2022/12/07  Computer Vision and Robotics </a:t>
            </a:r>
          </a:p>
          <a:p>
            <a:pPr marL="0" indent="0">
              <a:buNone/>
            </a:pPr>
            <a:r>
              <a:rPr lang="en-US" sz="2800" dirty="0"/>
              <a:t>14  2022/12/14  Philosophy and Ethics of AI and the Future of AI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 2022/12/21  Final Project Report I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 2022/12/28  Final Project Report II </a:t>
            </a:r>
          </a:p>
          <a:p>
            <a:pPr marL="0" indent="0">
              <a:buNone/>
            </a:pPr>
            <a:r>
              <a:rPr lang="en-US" sz="2800" dirty="0"/>
              <a:t>17  2023/01/04  Self-learning </a:t>
            </a:r>
          </a:p>
          <a:p>
            <a:pPr marL="0" indent="0">
              <a:buNone/>
            </a:pPr>
            <a:r>
              <a:rPr lang="en-US" sz="2800" dirty="0"/>
              <a:t>18  2023/01/11  Self-learning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418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2451" y="274638"/>
            <a:ext cx="11223523" cy="6106690"/>
          </a:xfrm>
        </p:spPr>
        <p:txBody>
          <a:bodyPr>
            <a:normAutofit/>
          </a:bodyPr>
          <a:lstStyle/>
          <a:p>
            <a:r>
              <a:rPr lang="en-US" altLang="zh-TW" sz="9000" dirty="0">
                <a:solidFill>
                  <a:srgbClr val="C00000"/>
                </a:solidFill>
              </a:rPr>
              <a:t>Project-based Learning (PBL)</a:t>
            </a:r>
            <a:endParaRPr lang="zh-TW" altLang="en-US" sz="9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1757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1A703-A7EC-B470-25C2-15BB7042B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8" y="135104"/>
            <a:ext cx="1772043" cy="6427140"/>
          </a:xfrm>
        </p:spPr>
        <p:txBody>
          <a:bodyPr/>
          <a:lstStyle/>
          <a:p>
            <a:r>
              <a:rPr lang="en-US" dirty="0"/>
              <a:t>PBL</a:t>
            </a:r>
            <a:br>
              <a:rPr lang="en-US" dirty="0"/>
            </a:br>
            <a:br>
              <a:rPr lang="en-US" dirty="0"/>
            </a:br>
            <a:r>
              <a:rPr lang="en-US" sz="3200" dirty="0">
                <a:solidFill>
                  <a:schemeClr val="accent2"/>
                </a:solidFill>
              </a:rPr>
              <a:t>Design</a:t>
            </a:r>
            <a:br>
              <a:rPr lang="en-US" sz="3200" dirty="0"/>
            </a:br>
            <a:br>
              <a:rPr lang="en-US" sz="2400" dirty="0"/>
            </a:br>
            <a:r>
              <a:rPr lang="en-US" sz="3200" dirty="0">
                <a:solidFill>
                  <a:srgbClr val="00B050"/>
                </a:solidFill>
              </a:rPr>
              <a:t>Teaching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0A1C78-D18E-269D-0C0D-DB2314E30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1650" y="307219"/>
            <a:ext cx="4924884" cy="632026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E9F08-0C5D-8CBE-EF3D-7A4ADF54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8A0DFC-E19C-C3A1-11EC-BAB95267F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613" y="273633"/>
            <a:ext cx="4992361" cy="640686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349BCEA-C66D-D765-5FE5-AC5A71067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</a:t>
            </a:r>
            <a:r>
              <a:rPr lang="en-US" altLang="zh-TW" sz="1000" dirty="0">
                <a:hlinkClick r:id="rId4"/>
              </a:rPr>
              <a:t>https://www.pblworks.org/what-is-pbl</a:t>
            </a:r>
            <a:endParaRPr lang="en-US" altLang="zh-TW" sz="10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4BBD447-6EAB-2A09-0A21-46CF7B0D5EE3}"/>
              </a:ext>
            </a:extLst>
          </p:cNvPr>
          <p:cNvSpPr/>
          <p:nvPr/>
        </p:nvSpPr>
        <p:spPr>
          <a:xfrm>
            <a:off x="2760935" y="2451651"/>
            <a:ext cx="432835" cy="4308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001D3D-9556-6F90-39A9-7D27F5536751}"/>
              </a:ext>
            </a:extLst>
          </p:cNvPr>
          <p:cNvSpPr/>
          <p:nvPr/>
        </p:nvSpPr>
        <p:spPr>
          <a:xfrm>
            <a:off x="4494171" y="1944697"/>
            <a:ext cx="432835" cy="4308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2</a:t>
            </a:r>
            <a:endParaRPr lang="en-US" sz="24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F1D1FC-E103-2077-52C0-113E6448C739}"/>
              </a:ext>
            </a:extLst>
          </p:cNvPr>
          <p:cNvSpPr/>
          <p:nvPr/>
        </p:nvSpPr>
        <p:spPr>
          <a:xfrm>
            <a:off x="5916613" y="3077700"/>
            <a:ext cx="432835" cy="4308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3</a:t>
            </a:r>
            <a:endParaRPr lang="en-US" sz="24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CB2566-A4A3-F6B9-3A90-2CA3BE8A3908}"/>
              </a:ext>
            </a:extLst>
          </p:cNvPr>
          <p:cNvSpPr/>
          <p:nvPr/>
        </p:nvSpPr>
        <p:spPr>
          <a:xfrm>
            <a:off x="5944609" y="4837675"/>
            <a:ext cx="432835" cy="4308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4</a:t>
            </a:r>
            <a:endParaRPr lang="en-US" sz="24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1390A5-F0C7-C565-AF62-4BC9EFF11338}"/>
              </a:ext>
            </a:extLst>
          </p:cNvPr>
          <p:cNvSpPr/>
          <p:nvPr/>
        </p:nvSpPr>
        <p:spPr>
          <a:xfrm>
            <a:off x="4495663" y="5989335"/>
            <a:ext cx="432835" cy="4308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5</a:t>
            </a:r>
            <a:endParaRPr lang="en-US" sz="24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47B5B8-050D-E4AC-A638-998BC67144E2}"/>
              </a:ext>
            </a:extLst>
          </p:cNvPr>
          <p:cNvSpPr/>
          <p:nvPr/>
        </p:nvSpPr>
        <p:spPr>
          <a:xfrm>
            <a:off x="2710268" y="5558524"/>
            <a:ext cx="432835" cy="4308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6</a:t>
            </a:r>
            <a:endParaRPr lang="en-US" sz="24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E8747AF-FCFD-952F-E068-2EE997300C5C}"/>
              </a:ext>
            </a:extLst>
          </p:cNvPr>
          <p:cNvSpPr/>
          <p:nvPr/>
        </p:nvSpPr>
        <p:spPr>
          <a:xfrm>
            <a:off x="1992309" y="3948384"/>
            <a:ext cx="432835" cy="4308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7</a:t>
            </a:r>
            <a:endParaRPr lang="en-US" sz="24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69371F-BF67-9DB1-A60C-01905B219C10}"/>
              </a:ext>
            </a:extLst>
          </p:cNvPr>
          <p:cNvSpPr/>
          <p:nvPr/>
        </p:nvSpPr>
        <p:spPr>
          <a:xfrm>
            <a:off x="7839734" y="2411895"/>
            <a:ext cx="432835" cy="43081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4A8867-53AB-7B65-D065-7730B982AB33}"/>
              </a:ext>
            </a:extLst>
          </p:cNvPr>
          <p:cNvSpPr/>
          <p:nvPr/>
        </p:nvSpPr>
        <p:spPr>
          <a:xfrm>
            <a:off x="9559718" y="1944697"/>
            <a:ext cx="432835" cy="43081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2</a:t>
            </a:r>
            <a:endParaRPr lang="en-US" sz="2400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EE2F10-DAD8-F326-C09C-1215E65D67D0}"/>
              </a:ext>
            </a:extLst>
          </p:cNvPr>
          <p:cNvSpPr/>
          <p:nvPr/>
        </p:nvSpPr>
        <p:spPr>
          <a:xfrm>
            <a:off x="10982160" y="3143960"/>
            <a:ext cx="432835" cy="43081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3</a:t>
            </a:r>
            <a:endParaRPr lang="en-US" sz="2400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2453CA-B682-B853-C943-76E18F39D2DF}"/>
              </a:ext>
            </a:extLst>
          </p:cNvPr>
          <p:cNvSpPr/>
          <p:nvPr/>
        </p:nvSpPr>
        <p:spPr>
          <a:xfrm>
            <a:off x="10943896" y="4850927"/>
            <a:ext cx="432835" cy="43081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4</a:t>
            </a:r>
            <a:endParaRPr lang="en-US" sz="2400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BE97282-200A-8F88-160A-5D92E0E741B9}"/>
              </a:ext>
            </a:extLst>
          </p:cNvPr>
          <p:cNvSpPr/>
          <p:nvPr/>
        </p:nvSpPr>
        <p:spPr>
          <a:xfrm>
            <a:off x="9508202" y="5989335"/>
            <a:ext cx="432835" cy="43081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5</a:t>
            </a:r>
            <a:endParaRPr lang="en-US" sz="24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7224237-2DBA-CF3D-F2E5-874CF3A9FADC}"/>
              </a:ext>
            </a:extLst>
          </p:cNvPr>
          <p:cNvSpPr/>
          <p:nvPr/>
        </p:nvSpPr>
        <p:spPr>
          <a:xfrm>
            <a:off x="8146875" y="5823565"/>
            <a:ext cx="432835" cy="43081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6</a:t>
            </a:r>
            <a:endParaRPr lang="en-US" sz="24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82155A0-0002-3D98-C0A0-BF07ED8D49D7}"/>
              </a:ext>
            </a:extLst>
          </p:cNvPr>
          <p:cNvSpPr/>
          <p:nvPr/>
        </p:nvSpPr>
        <p:spPr>
          <a:xfrm>
            <a:off x="7044604" y="3988140"/>
            <a:ext cx="432835" cy="43081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7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232360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Information Management (MIS)</a:t>
            </a:r>
            <a:br>
              <a:rPr lang="en-US" altLang="zh-TW" dirty="0">
                <a:solidFill>
                  <a:schemeClr val="accent1"/>
                </a:solidFill>
              </a:rPr>
            </a:br>
            <a:r>
              <a:rPr lang="en-US" altLang="zh-TW" dirty="0">
                <a:solidFill>
                  <a:schemeClr val="accent1"/>
                </a:solidFill>
              </a:rPr>
              <a:t>Information Systems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3F112-14A5-4234-9468-B1413C10EC68}" type="slidenum">
              <a:rPr lang="zh-TW" altLang="en-US" smtClean="0"/>
              <a:pPr>
                <a:defRPr/>
              </a:pPr>
              <a:t>74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9BA17A-1078-BC4C-853D-8C205557F940}"/>
              </a:ext>
            </a:extLst>
          </p:cNvPr>
          <p:cNvGrpSpPr/>
          <p:nvPr/>
        </p:nvGrpSpPr>
        <p:grpSpPr>
          <a:xfrm>
            <a:off x="3025370" y="1619333"/>
            <a:ext cx="5840065" cy="4819650"/>
            <a:chOff x="3025370" y="1619333"/>
            <a:chExt cx="5840065" cy="4819650"/>
          </a:xfrm>
        </p:grpSpPr>
        <p:sp>
          <p:nvSpPr>
            <p:cNvPr id="2" name="Pie 1">
              <a:extLst>
                <a:ext uri="{FF2B5EF4-FFF2-40B4-BE49-F238E27FC236}">
                  <a16:creationId xmlns:a16="http://schemas.microsoft.com/office/drawing/2014/main" id="{980DE626-363D-AD4B-B35A-608FB83FBE07}"/>
                </a:ext>
              </a:extLst>
            </p:cNvPr>
            <p:cNvSpPr/>
            <p:nvPr/>
          </p:nvSpPr>
          <p:spPr>
            <a:xfrm>
              <a:off x="3025370" y="1619333"/>
              <a:ext cx="5840065" cy="4819650"/>
            </a:xfrm>
            <a:prstGeom prst="pie">
              <a:avLst>
                <a:gd name="adj1" fmla="val 9122187"/>
                <a:gd name="adj2" fmla="val 16250759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Pie 6">
              <a:extLst>
                <a:ext uri="{FF2B5EF4-FFF2-40B4-BE49-F238E27FC236}">
                  <a16:creationId xmlns:a16="http://schemas.microsoft.com/office/drawing/2014/main" id="{45C0A829-B8EE-574B-8EF0-2969E87D30EC}"/>
                </a:ext>
              </a:extLst>
            </p:cNvPr>
            <p:cNvSpPr/>
            <p:nvPr/>
          </p:nvSpPr>
          <p:spPr>
            <a:xfrm>
              <a:off x="3025370" y="1619333"/>
              <a:ext cx="5840065" cy="4819650"/>
            </a:xfrm>
            <a:prstGeom prst="pie">
              <a:avLst>
                <a:gd name="adj1" fmla="val 16232190"/>
                <a:gd name="adj2" fmla="val 210231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Pie 7">
              <a:extLst>
                <a:ext uri="{FF2B5EF4-FFF2-40B4-BE49-F238E27FC236}">
                  <a16:creationId xmlns:a16="http://schemas.microsoft.com/office/drawing/2014/main" id="{1B4DB169-7FF5-E74A-97C5-1FB7E79B1EB0}"/>
                </a:ext>
              </a:extLst>
            </p:cNvPr>
            <p:cNvSpPr/>
            <p:nvPr/>
          </p:nvSpPr>
          <p:spPr>
            <a:xfrm>
              <a:off x="3025370" y="1619333"/>
              <a:ext cx="5840065" cy="4819650"/>
            </a:xfrm>
            <a:prstGeom prst="pie">
              <a:avLst>
                <a:gd name="adj1" fmla="val 2080744"/>
                <a:gd name="adj2" fmla="val 9136223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9CCA30-DD3F-5C4D-9698-8798D8CE6795}"/>
                </a:ext>
              </a:extLst>
            </p:cNvPr>
            <p:cNvSpPr txBox="1"/>
            <p:nvPr/>
          </p:nvSpPr>
          <p:spPr>
            <a:xfrm>
              <a:off x="3625846" y="2829879"/>
              <a:ext cx="19355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Organizations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FE4F71-4724-BC46-81C5-E9F98FBDB877}"/>
                </a:ext>
              </a:extLst>
            </p:cNvPr>
            <p:cNvSpPr txBox="1"/>
            <p:nvPr/>
          </p:nvSpPr>
          <p:spPr>
            <a:xfrm>
              <a:off x="6577567" y="2862524"/>
              <a:ext cx="16215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Technology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E22CEF-69DF-E04F-AD26-7A494561AB6F}"/>
                </a:ext>
              </a:extLst>
            </p:cNvPr>
            <p:cNvSpPr txBox="1"/>
            <p:nvPr/>
          </p:nvSpPr>
          <p:spPr>
            <a:xfrm>
              <a:off x="4996969" y="5309305"/>
              <a:ext cx="1896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Management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E4F645F-4B34-A94C-9CF1-0097999B5998}"/>
                </a:ext>
              </a:extLst>
            </p:cNvPr>
            <p:cNvSpPr/>
            <p:nvPr/>
          </p:nvSpPr>
          <p:spPr>
            <a:xfrm>
              <a:off x="4943568" y="3212578"/>
              <a:ext cx="2003668" cy="16331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3F82C4-0DD5-174A-A9EE-FB30DEE20751}"/>
                </a:ext>
              </a:extLst>
            </p:cNvPr>
            <p:cNvSpPr txBox="1"/>
            <p:nvPr/>
          </p:nvSpPr>
          <p:spPr>
            <a:xfrm>
              <a:off x="5042891" y="3654310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Information </a:t>
              </a:r>
              <a:b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604303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1665" y="44450"/>
            <a:ext cx="10378132" cy="1081088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C00000"/>
                </a:solidFill>
              </a:rPr>
              <a:t>Fundamental MIS Concepts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0CC56-6FAA-4993-945A-B30ECCD67ADF}" type="slidenum">
              <a:rPr lang="zh-TW" altLang="en-US" smtClean="0"/>
              <a:pPr>
                <a:defRPr/>
              </a:pPr>
              <a:t>75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2330544" y="2765040"/>
            <a:ext cx="1695928" cy="81135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Management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330544" y="4207455"/>
            <a:ext cx="1695740" cy="81135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Organization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330544" y="5649869"/>
            <a:ext cx="1695740" cy="81135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Technology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157091" y="4207455"/>
            <a:ext cx="1695928" cy="8113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Information </a:t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000" b="1" dirty="0">
                <a:solidFill>
                  <a:schemeClr val="tx1"/>
                </a:solidFill>
              </a:rPr>
              <a:t>System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5157091" y="1412776"/>
            <a:ext cx="1695928" cy="811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Business </a:t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000" b="1" dirty="0">
                <a:solidFill>
                  <a:schemeClr val="tx1"/>
                </a:solidFill>
              </a:rPr>
              <a:t>Challenges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8360512" y="4207455"/>
            <a:ext cx="1695928" cy="811358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bg1"/>
                </a:solidFill>
              </a:rPr>
              <a:t>Business </a:t>
            </a:r>
            <a:br>
              <a:rPr lang="en-US" altLang="zh-TW" sz="2000" b="1" dirty="0">
                <a:solidFill>
                  <a:schemeClr val="bg1"/>
                </a:solidFill>
              </a:rPr>
            </a:br>
            <a:r>
              <a:rPr lang="en-US" altLang="zh-TW" sz="2000" b="1" dirty="0">
                <a:solidFill>
                  <a:schemeClr val="bg1"/>
                </a:solidFill>
              </a:rPr>
              <a:t>Solutions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14" name="直線單箭頭接點 13"/>
          <p:cNvCxnSpPr/>
          <p:nvPr/>
        </p:nvCxnSpPr>
        <p:spPr bwMode="auto">
          <a:xfrm>
            <a:off x="4025900" y="3170239"/>
            <a:ext cx="1131888" cy="1036637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 bwMode="auto">
          <a:xfrm>
            <a:off x="4025900" y="4613275"/>
            <a:ext cx="1131888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 bwMode="auto">
          <a:xfrm flipV="1">
            <a:off x="4025900" y="5018089"/>
            <a:ext cx="1131888" cy="1038225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 bwMode="auto">
          <a:xfrm>
            <a:off x="6853239" y="4613275"/>
            <a:ext cx="1506537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圖案 29"/>
          <p:cNvCxnSpPr/>
          <p:nvPr/>
        </p:nvCxnSpPr>
        <p:spPr bwMode="auto">
          <a:xfrm rot="16200000" flipV="1">
            <a:off x="6836570" y="1834357"/>
            <a:ext cx="2389187" cy="2355850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圖案 30"/>
          <p:cNvCxnSpPr/>
          <p:nvPr/>
        </p:nvCxnSpPr>
        <p:spPr bwMode="auto">
          <a:xfrm rot="10800000" flipV="1">
            <a:off x="3178176" y="1817689"/>
            <a:ext cx="1979613" cy="947737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2178173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085" b="24379"/>
          <a:stretch/>
        </p:blipFill>
        <p:spPr>
          <a:xfrm>
            <a:off x="138641" y="0"/>
            <a:ext cx="1619250" cy="75353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>
            <a:spLocks noGrp="1"/>
          </p:cNvSpPr>
          <p:nvPr>
            <p:ph type="ftr" idx="11"/>
          </p:nvPr>
        </p:nvSpPr>
        <p:spPr>
          <a:xfrm>
            <a:off x="3921329" y="6491477"/>
            <a:ext cx="42447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NTCIR-16 Conference, June 14-17, 2022, Tokyo, Japan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0" y="1523783"/>
            <a:ext cx="121920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IMNTPU</a:t>
            </a:r>
            <a:r>
              <a:rPr lang="en-US" sz="4000" b="1" i="0" u="none" strike="noStrike" cap="none" dirty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at the 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NTCIR-16 FinNum-3 </a:t>
            </a: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Task: </a:t>
            </a:r>
            <a:b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Data Augmentation for Financial </a:t>
            </a:r>
            <a:r>
              <a:rPr lang="en-US" sz="4000" b="1" dirty="0" err="1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Numclaim</a:t>
            </a: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Classification</a:t>
            </a:r>
            <a:endParaRPr sz="4000" b="1" i="0" u="none" strike="noStrike" cap="none" dirty="0">
              <a:solidFill>
                <a:srgbClr val="0070C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67377" y="3177668"/>
            <a:ext cx="1169491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baseline="3000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1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Management, National Taipei University, New Taipei City, Taiwan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baseline="3000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2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Zeals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Co., Ltd. Tokyo, Japan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>
            <a:spLocks noGrp="1"/>
          </p:cNvSpPr>
          <p:nvPr>
            <p:ph type="sldNum" idx="12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76</a:t>
            </a:fld>
            <a:endParaRPr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5483" y="4211020"/>
            <a:ext cx="1175876" cy="164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6520" y="4211020"/>
            <a:ext cx="1175875" cy="164490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1824719" y="5878445"/>
            <a:ext cx="184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Yung-Wei Teng</a:t>
            </a:r>
            <a:r>
              <a:rPr 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3681062" y="5878445"/>
            <a:ext cx="144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Pei-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Tz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Chiu</a:t>
            </a:r>
            <a:r>
              <a:rPr 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5049752" y="5878408"/>
            <a:ext cx="184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Ting-Yun Hsiao</a:t>
            </a:r>
            <a:r>
              <a:rPr 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8228" y="4211020"/>
            <a:ext cx="1273600" cy="1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4594" y="4252059"/>
            <a:ext cx="1253918" cy="1586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10503" y="4256970"/>
            <a:ext cx="1318940" cy="164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6268" y="52820"/>
            <a:ext cx="914770" cy="85723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01;p1"/>
          <p:cNvSpPr txBox="1"/>
          <p:nvPr/>
        </p:nvSpPr>
        <p:spPr>
          <a:xfrm>
            <a:off x="4855338" y="6184961"/>
            <a:ext cx="26062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myday@gm.ntpu.edu.tw</a:t>
            </a:r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22" descr="Zeals Co., Ltd. | Portfolio | JAFCO Group Co., Ltd.">
            <a:extLst>
              <a:ext uri="{FF2B5EF4-FFF2-40B4-BE49-F238E27FC236}">
                <a16:creationId xmlns:a16="http://schemas.microsoft.com/office/drawing/2014/main" id="{DDE90FBB-5D26-037B-8B92-EDF0AFCBC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0931" y="1006414"/>
            <a:ext cx="960107" cy="43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6B84226A-52E1-0E7C-7108-53B13758B46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9875" y="155896"/>
            <a:ext cx="618500" cy="824637"/>
          </a:xfrm>
          <a:prstGeom prst="rect">
            <a:avLst/>
          </a:prstGeom>
        </p:spPr>
      </p:pic>
      <p:sp>
        <p:nvSpPr>
          <p:cNvPr id="2" name="矩形 40">
            <a:extLst>
              <a:ext uri="{FF2B5EF4-FFF2-40B4-BE49-F238E27FC236}">
                <a16:creationId xmlns:a16="http://schemas.microsoft.com/office/drawing/2014/main" id="{665AD0F0-A5FC-46F0-FA84-46FDA9DD5FD2}"/>
              </a:ext>
            </a:extLst>
          </p:cNvPr>
          <p:cNvSpPr/>
          <p:nvPr/>
        </p:nvSpPr>
        <p:spPr>
          <a:xfrm>
            <a:off x="5087889" y="-27384"/>
            <a:ext cx="17427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000" b="1" dirty="0">
                <a:solidFill>
                  <a:srgbClr val="C00000"/>
                </a:solidFill>
              </a:rPr>
              <a:t>2022</a:t>
            </a:r>
            <a:endParaRPr lang="zh-TW" alt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Google Shape;99;p1">
            <a:extLst>
              <a:ext uri="{FF2B5EF4-FFF2-40B4-BE49-F238E27FC236}">
                <a16:creationId xmlns:a16="http://schemas.microsoft.com/office/drawing/2014/main" id="{AD489A7E-6FF9-3A22-9B73-2874EF44BFDB}"/>
              </a:ext>
            </a:extLst>
          </p:cNvPr>
          <p:cNvSpPr txBox="1"/>
          <p:nvPr/>
        </p:nvSpPr>
        <p:spPr>
          <a:xfrm>
            <a:off x="6836275" y="5878445"/>
            <a:ext cx="2203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Mike Tian-Jian Jiang</a:t>
            </a:r>
            <a:r>
              <a:rPr 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01;p1">
            <a:extLst>
              <a:ext uri="{FF2B5EF4-FFF2-40B4-BE49-F238E27FC236}">
                <a16:creationId xmlns:a16="http://schemas.microsoft.com/office/drawing/2014/main" id="{23C56545-1D52-7AD4-5757-5CA091638727}"/>
              </a:ext>
            </a:extLst>
          </p:cNvPr>
          <p:cNvSpPr txBox="1"/>
          <p:nvPr/>
        </p:nvSpPr>
        <p:spPr>
          <a:xfrm>
            <a:off x="8939447" y="5878445"/>
            <a:ext cx="16597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Min-Yuh Day</a:t>
            </a:r>
            <a:r>
              <a:rPr 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1,</a:t>
            </a:r>
            <a:r>
              <a:rPr lang="zh-TW" alt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0544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085" b="24379"/>
          <a:stretch/>
        </p:blipFill>
        <p:spPr>
          <a:xfrm>
            <a:off x="138641" y="0"/>
            <a:ext cx="1619250" cy="75353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>
            <a:spLocks noGrp="1"/>
          </p:cNvSpPr>
          <p:nvPr>
            <p:ph type="ftr" idx="11"/>
          </p:nvPr>
        </p:nvSpPr>
        <p:spPr>
          <a:xfrm>
            <a:off x="3921329" y="6491477"/>
            <a:ext cx="42447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NTCIR-16 Conference, June 14-17, 2022, Tokyo, Japan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0" y="1066581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IMNTPU</a:t>
            </a:r>
            <a:r>
              <a:rPr lang="en-US" sz="4000" b="1" i="0" u="none" strike="noStrike" cap="none" dirty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Dialogue System Evaluation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at the </a:t>
            </a:r>
            <a:r>
              <a:rPr lang="en-US" sz="4000" b="1" i="0" u="none" strike="noStrike" cap="none" dirty="0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NTCIR-16</a:t>
            </a:r>
            <a:r>
              <a:rPr lang="en-US" sz="4000" b="1" i="0" u="none" strike="noStrike" cap="none" dirty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DialEval-2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Dialogue Quality and Nugget Detection</a:t>
            </a:r>
            <a:endParaRPr sz="4000" b="1" i="0" u="none" strike="noStrike" cap="none" dirty="0">
              <a:solidFill>
                <a:srgbClr val="0070C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67377" y="3177668"/>
            <a:ext cx="1169491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baseline="3000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1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Management, National Taipei University, New Taipei City, Taiwan</a:t>
            </a:r>
            <a:endParaRPr sz="2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baseline="3000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2 </a:t>
            </a:r>
            <a:r>
              <a:rPr lang="en-US" sz="2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Zeals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Co., Ltd. Tokyo, Japan</a:t>
            </a:r>
            <a:endParaRPr sz="2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>
            <a:spLocks noGrp="1"/>
          </p:cNvSpPr>
          <p:nvPr>
            <p:ph type="sldNum" idx="12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77</a:t>
            </a:fld>
            <a:endParaRPr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7330" y="4211020"/>
            <a:ext cx="1175876" cy="164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8367" y="4211020"/>
            <a:ext cx="1175875" cy="164490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3506566" y="5878445"/>
            <a:ext cx="184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Yung-Wei Teng</a:t>
            </a:r>
            <a:r>
              <a:rPr 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5362909" y="5878445"/>
            <a:ext cx="144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Pei-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Tz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Chiu</a:t>
            </a:r>
            <a:r>
              <a:rPr 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751368" y="5878408"/>
            <a:ext cx="184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Ting-Yun Hsiao</a:t>
            </a:r>
            <a:r>
              <a:rPr 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8228" y="4211020"/>
            <a:ext cx="1273600" cy="1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4594" y="4252059"/>
            <a:ext cx="1253918" cy="1586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12119" y="4256970"/>
            <a:ext cx="1318940" cy="164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6268" y="52820"/>
            <a:ext cx="914770" cy="85723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01;p1"/>
          <p:cNvSpPr txBox="1"/>
          <p:nvPr/>
        </p:nvSpPr>
        <p:spPr>
          <a:xfrm>
            <a:off x="4855338" y="6184961"/>
            <a:ext cx="26062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myday@gm.ntpu.edu.tw</a:t>
            </a:r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22" descr="Zeals Co., Ltd. | Portfolio | JAFCO Group Co., Ltd.">
            <a:extLst>
              <a:ext uri="{FF2B5EF4-FFF2-40B4-BE49-F238E27FC236}">
                <a16:creationId xmlns:a16="http://schemas.microsoft.com/office/drawing/2014/main" id="{DDE90FBB-5D26-037B-8B92-EDF0AFCBC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0931" y="1006414"/>
            <a:ext cx="960107" cy="43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6B84226A-52E1-0E7C-7108-53B13758B46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9875" y="155896"/>
            <a:ext cx="618500" cy="824637"/>
          </a:xfrm>
          <a:prstGeom prst="rect">
            <a:avLst/>
          </a:prstGeom>
        </p:spPr>
      </p:pic>
      <p:sp>
        <p:nvSpPr>
          <p:cNvPr id="2" name="矩形 40">
            <a:extLst>
              <a:ext uri="{FF2B5EF4-FFF2-40B4-BE49-F238E27FC236}">
                <a16:creationId xmlns:a16="http://schemas.microsoft.com/office/drawing/2014/main" id="{665AD0F0-A5FC-46F0-FA84-46FDA9DD5FD2}"/>
              </a:ext>
            </a:extLst>
          </p:cNvPr>
          <p:cNvSpPr/>
          <p:nvPr/>
        </p:nvSpPr>
        <p:spPr>
          <a:xfrm>
            <a:off x="5087889" y="-27384"/>
            <a:ext cx="17427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000" b="1" dirty="0">
                <a:solidFill>
                  <a:srgbClr val="C00000"/>
                </a:solidFill>
              </a:rPr>
              <a:t>2022</a:t>
            </a:r>
            <a:endParaRPr lang="zh-TW" alt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Google Shape;99;p1">
            <a:extLst>
              <a:ext uri="{FF2B5EF4-FFF2-40B4-BE49-F238E27FC236}">
                <a16:creationId xmlns:a16="http://schemas.microsoft.com/office/drawing/2014/main" id="{AD489A7E-6FF9-3A22-9B73-2874EF44BFDB}"/>
              </a:ext>
            </a:extLst>
          </p:cNvPr>
          <p:cNvSpPr txBox="1"/>
          <p:nvPr/>
        </p:nvSpPr>
        <p:spPr>
          <a:xfrm>
            <a:off x="6836275" y="5878445"/>
            <a:ext cx="2203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Mike Tian-Jian Jiang</a:t>
            </a:r>
            <a:r>
              <a:rPr 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01;p1">
            <a:extLst>
              <a:ext uri="{FF2B5EF4-FFF2-40B4-BE49-F238E27FC236}">
                <a16:creationId xmlns:a16="http://schemas.microsoft.com/office/drawing/2014/main" id="{23C56545-1D52-7AD4-5757-5CA091638727}"/>
              </a:ext>
            </a:extLst>
          </p:cNvPr>
          <p:cNvSpPr txBox="1"/>
          <p:nvPr/>
        </p:nvSpPr>
        <p:spPr>
          <a:xfrm>
            <a:off x="8939447" y="5878445"/>
            <a:ext cx="16597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Min-Yuh Day</a:t>
            </a:r>
            <a:r>
              <a:rPr 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1,</a:t>
            </a:r>
            <a:r>
              <a:rPr lang="zh-TW" alt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72432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2CCFE-3CBB-C3C2-6F5F-68165C0E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E224DE-AEC0-3E2D-16D5-899E7E6237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281" y="0"/>
            <a:ext cx="4747846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2EE7FD7-0C37-5E79-3E1F-9F81015B6FD1}"/>
              </a:ext>
            </a:extLst>
          </p:cNvPr>
          <p:cNvSpPr txBox="1">
            <a:spLocks/>
          </p:cNvSpPr>
          <p:nvPr/>
        </p:nvSpPr>
        <p:spPr>
          <a:xfrm>
            <a:off x="239104" y="2704719"/>
            <a:ext cx="4747846" cy="3516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sz="5400" dirty="0">
                <a:solidFill>
                  <a:srgbClr val="C00000"/>
                </a:solidFill>
              </a:rPr>
              <a:t>NTCIR-16 </a:t>
            </a:r>
            <a:br>
              <a:rPr lang="en-US" sz="5400" dirty="0">
                <a:solidFill>
                  <a:srgbClr val="C00000"/>
                </a:solidFill>
              </a:rPr>
            </a:br>
            <a:r>
              <a:rPr lang="en-US" sz="5400" dirty="0">
                <a:solidFill>
                  <a:srgbClr val="C00000"/>
                </a:solidFill>
              </a:rPr>
              <a:t>Best Poster Presentation Award</a:t>
            </a:r>
          </a:p>
        </p:txBody>
      </p:sp>
      <p:sp>
        <p:nvSpPr>
          <p:cNvPr id="7" name="矩形 40">
            <a:extLst>
              <a:ext uri="{FF2B5EF4-FFF2-40B4-BE49-F238E27FC236}">
                <a16:creationId xmlns:a16="http://schemas.microsoft.com/office/drawing/2014/main" id="{4B8CDC10-0EF8-B5A0-7A68-59DAC7CEDC0E}"/>
              </a:ext>
            </a:extLst>
          </p:cNvPr>
          <p:cNvSpPr/>
          <p:nvPr/>
        </p:nvSpPr>
        <p:spPr>
          <a:xfrm>
            <a:off x="1741062" y="1674359"/>
            <a:ext cx="17427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000" b="1" dirty="0">
                <a:solidFill>
                  <a:srgbClr val="C00000"/>
                </a:solidFill>
              </a:rPr>
              <a:t>2022</a:t>
            </a:r>
            <a:endParaRPr lang="zh-TW" altLang="en-US" sz="6000" b="1" dirty="0">
              <a:solidFill>
                <a:srgbClr val="C00000"/>
              </a:solidFill>
            </a:endParaRPr>
          </a:p>
        </p:txBody>
      </p:sp>
      <p:pic>
        <p:nvPicPr>
          <p:cNvPr id="8" name="Google Shape;89;p1">
            <a:extLst>
              <a:ext uri="{FF2B5EF4-FFF2-40B4-BE49-F238E27FC236}">
                <a16:creationId xmlns:a16="http://schemas.microsoft.com/office/drawing/2014/main" id="{D86A4149-6FEC-470D-69C0-FF2869C07F26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085" b="24379"/>
          <a:stretch/>
        </p:blipFill>
        <p:spPr>
          <a:xfrm>
            <a:off x="1656062" y="427177"/>
            <a:ext cx="1912784" cy="12174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CCA4C5-F6EA-C33B-852B-6EC3B7FE6E1E}"/>
              </a:ext>
            </a:extLst>
          </p:cNvPr>
          <p:cNvSpPr txBox="1"/>
          <p:nvPr/>
        </p:nvSpPr>
        <p:spPr>
          <a:xfrm>
            <a:off x="4677896" y="44265"/>
            <a:ext cx="22085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NTCIR-16 </a:t>
            </a:r>
            <a:b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FinNum-3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28552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2CCFE-3CBB-C3C2-6F5F-68165C0E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E7FD7-0C37-5E79-3E1F-9F81015B6FD1}"/>
              </a:ext>
            </a:extLst>
          </p:cNvPr>
          <p:cNvSpPr txBox="1">
            <a:spLocks/>
          </p:cNvSpPr>
          <p:nvPr/>
        </p:nvSpPr>
        <p:spPr>
          <a:xfrm>
            <a:off x="239103" y="2704719"/>
            <a:ext cx="4540627" cy="3516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sz="5400" dirty="0">
                <a:solidFill>
                  <a:srgbClr val="C00000"/>
                </a:solidFill>
              </a:rPr>
              <a:t>NTCIR-17 </a:t>
            </a:r>
            <a:br>
              <a:rPr lang="en-US" sz="5400" dirty="0">
                <a:solidFill>
                  <a:srgbClr val="C00000"/>
                </a:solidFill>
              </a:rPr>
            </a:br>
            <a:r>
              <a:rPr lang="en-US" sz="5400" dirty="0">
                <a:solidFill>
                  <a:srgbClr val="C00000"/>
                </a:solidFill>
              </a:rPr>
              <a:t>Best Poster Presentation Award</a:t>
            </a:r>
          </a:p>
        </p:txBody>
      </p:sp>
      <p:sp>
        <p:nvSpPr>
          <p:cNvPr id="7" name="矩形 40">
            <a:extLst>
              <a:ext uri="{FF2B5EF4-FFF2-40B4-BE49-F238E27FC236}">
                <a16:creationId xmlns:a16="http://schemas.microsoft.com/office/drawing/2014/main" id="{4B8CDC10-0EF8-B5A0-7A68-59DAC7CEDC0E}"/>
              </a:ext>
            </a:extLst>
          </p:cNvPr>
          <p:cNvSpPr/>
          <p:nvPr/>
        </p:nvSpPr>
        <p:spPr>
          <a:xfrm>
            <a:off x="1638024" y="1674359"/>
            <a:ext cx="17427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000" b="1" dirty="0">
                <a:solidFill>
                  <a:srgbClr val="C00000"/>
                </a:solidFill>
              </a:rPr>
              <a:t>2023</a:t>
            </a:r>
            <a:endParaRPr lang="zh-TW" altLang="en-US" sz="6000" b="1" dirty="0">
              <a:solidFill>
                <a:srgbClr val="C00000"/>
              </a:solidFill>
            </a:endParaRPr>
          </a:p>
        </p:txBody>
      </p:sp>
      <p:pic>
        <p:nvPicPr>
          <p:cNvPr id="8" name="Google Shape;89;p1">
            <a:extLst>
              <a:ext uri="{FF2B5EF4-FFF2-40B4-BE49-F238E27FC236}">
                <a16:creationId xmlns:a16="http://schemas.microsoft.com/office/drawing/2014/main" id="{D86A4149-6FEC-470D-69C0-FF2869C07F26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085" b="24379"/>
          <a:stretch/>
        </p:blipFill>
        <p:spPr>
          <a:xfrm>
            <a:off x="1553024" y="456865"/>
            <a:ext cx="1912784" cy="1217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2C87D7-8F45-0D28-5387-F69E871A3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520" y="149658"/>
            <a:ext cx="4540626" cy="65586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CFD7EA-095E-8C3F-53AC-5C255B7630AC}"/>
              </a:ext>
            </a:extLst>
          </p:cNvPr>
          <p:cNvSpPr txBox="1"/>
          <p:nvPr/>
        </p:nvSpPr>
        <p:spPr>
          <a:xfrm>
            <a:off x="4677896" y="44265"/>
            <a:ext cx="22085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NTCIR-17 </a:t>
            </a:r>
            <a:b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FinArg-1</a:t>
            </a:r>
            <a:endParaRPr lang="en-US" sz="36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751482-5E70-D76A-C6AC-5890010D59E3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17165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2D40-334F-4A34-F07E-BCAE2C67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95946"/>
            <a:ext cx="11222181" cy="5718874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C00000"/>
                </a:solidFill>
              </a:rPr>
              <a:t>Innovative Strategies </a:t>
            </a:r>
            <a:br>
              <a:rPr lang="en-US" sz="8000" dirty="0">
                <a:solidFill>
                  <a:srgbClr val="C00000"/>
                </a:solidFill>
              </a:rPr>
            </a:br>
            <a:r>
              <a:rPr lang="en-US" sz="8000" dirty="0">
                <a:solidFill>
                  <a:srgbClr val="C00000"/>
                </a:solidFill>
              </a:rPr>
              <a:t>for EMI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52403-814E-C360-50A4-DFD09519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4030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2CCFE-3CBB-C3C2-6F5F-68165C0E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860731-BF89-D5FC-3738-2DAABE579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096" y="101158"/>
            <a:ext cx="4607781" cy="665568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3DB01EE-5493-DAF5-D1BC-0474ECB62FFF}"/>
              </a:ext>
            </a:extLst>
          </p:cNvPr>
          <p:cNvSpPr txBox="1">
            <a:spLocks/>
          </p:cNvSpPr>
          <p:nvPr/>
        </p:nvSpPr>
        <p:spPr>
          <a:xfrm>
            <a:off x="239103" y="2704719"/>
            <a:ext cx="4540627" cy="3516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sz="5400" dirty="0">
                <a:solidFill>
                  <a:srgbClr val="C00000"/>
                </a:solidFill>
              </a:rPr>
              <a:t>NTCIR-17 </a:t>
            </a:r>
            <a:br>
              <a:rPr lang="en-US" sz="5400" dirty="0">
                <a:solidFill>
                  <a:srgbClr val="C00000"/>
                </a:solidFill>
              </a:rPr>
            </a:br>
            <a:r>
              <a:rPr lang="en-US" sz="5400" dirty="0">
                <a:solidFill>
                  <a:srgbClr val="C00000"/>
                </a:solidFill>
              </a:rPr>
              <a:t>Best Poster Presentation Award</a:t>
            </a:r>
          </a:p>
        </p:txBody>
      </p:sp>
      <p:sp>
        <p:nvSpPr>
          <p:cNvPr id="10" name="矩形 40">
            <a:extLst>
              <a:ext uri="{FF2B5EF4-FFF2-40B4-BE49-F238E27FC236}">
                <a16:creationId xmlns:a16="http://schemas.microsoft.com/office/drawing/2014/main" id="{E2284D51-09C8-FE0F-4B13-B2CBB658A045}"/>
              </a:ext>
            </a:extLst>
          </p:cNvPr>
          <p:cNvSpPr/>
          <p:nvPr/>
        </p:nvSpPr>
        <p:spPr>
          <a:xfrm>
            <a:off x="1638024" y="1674359"/>
            <a:ext cx="17427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000" b="1" dirty="0">
                <a:solidFill>
                  <a:srgbClr val="C00000"/>
                </a:solidFill>
              </a:rPr>
              <a:t>2023</a:t>
            </a:r>
            <a:endParaRPr lang="zh-TW" altLang="en-US" sz="6000" b="1" dirty="0">
              <a:solidFill>
                <a:srgbClr val="C00000"/>
              </a:solidFill>
            </a:endParaRPr>
          </a:p>
        </p:txBody>
      </p:sp>
      <p:pic>
        <p:nvPicPr>
          <p:cNvPr id="11" name="Google Shape;89;p1">
            <a:extLst>
              <a:ext uri="{FF2B5EF4-FFF2-40B4-BE49-F238E27FC236}">
                <a16:creationId xmlns:a16="http://schemas.microsoft.com/office/drawing/2014/main" id="{FDD835BC-DD6D-A63A-BCA8-14E3BB2C5DA0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085" b="24379"/>
          <a:stretch/>
        </p:blipFill>
        <p:spPr>
          <a:xfrm>
            <a:off x="1553024" y="456865"/>
            <a:ext cx="1912784" cy="121749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E93EA1-9256-70FF-ECA6-910F06A4AE6F}"/>
              </a:ext>
            </a:extLst>
          </p:cNvPr>
          <p:cNvSpPr txBox="1"/>
          <p:nvPr/>
        </p:nvSpPr>
        <p:spPr>
          <a:xfrm>
            <a:off x="4677896" y="44265"/>
            <a:ext cx="22085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NTCIR-17 </a:t>
            </a:r>
            <a:b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Real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MedNLP</a:t>
            </a:r>
            <a:endParaRPr lang="en-US" sz="36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91F2443-04E6-8F16-F944-293211C897A5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5230969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7EFDA-2D8A-578B-AA02-472019743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B8785-B4DA-433B-D25C-F1A0D4F81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/>
            <a:r>
              <a:rPr lang="en-US" sz="4400" dirty="0"/>
              <a:t>English-Medium Instruction (EMI) </a:t>
            </a:r>
            <a:br>
              <a:rPr lang="en-US" sz="4400" dirty="0"/>
            </a:br>
            <a:r>
              <a:rPr lang="en-US" sz="4400" dirty="0"/>
              <a:t>Teaching Experiences</a:t>
            </a:r>
          </a:p>
          <a:p>
            <a:pPr marL="320040" indent="-320040"/>
            <a:r>
              <a:rPr lang="en-US" sz="4400" dirty="0"/>
              <a:t>Innovative Strategies for EMI Implementation</a:t>
            </a:r>
          </a:p>
          <a:p>
            <a:pPr marL="320040" indent="-320040"/>
            <a:r>
              <a:rPr lang="en-US" sz="4400" dirty="0"/>
              <a:t>EMI Teacher Community II, AACSB, NTPU</a:t>
            </a:r>
          </a:p>
          <a:p>
            <a:pPr marL="320040" indent="-320040"/>
            <a:r>
              <a:rPr lang="en-US" sz="4400" dirty="0"/>
              <a:t>Q&amp;A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BE55F-91A0-E86A-3B7E-E485D7A2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788297-48DE-CAA6-179A-1C5CF5D18F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581516-6F26-779D-905C-EEB11DB45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BE2BAC-CACC-B146-64A9-28B5C1F52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460" y="137553"/>
            <a:ext cx="1446303" cy="49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142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FBC6-97AA-2E4C-A292-A9E9C6076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34041"/>
          </a:xfrm>
        </p:spPr>
        <p:txBody>
          <a:bodyPr>
            <a:normAutofit/>
          </a:bodyPr>
          <a:lstStyle/>
          <a:p>
            <a:r>
              <a:rPr lang="en-US" altLang="zh-TW" dirty="0"/>
              <a:t>Acknowledgments: </a:t>
            </a:r>
            <a:r>
              <a:rPr lang="en-US" dirty="0"/>
              <a:t>Research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AFB-FDB8-BE4F-AC2D-BE37A94E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ED790A-0DA1-EED8-3AA8-E286CB50E0DA}"/>
              </a:ext>
            </a:extLst>
          </p:cNvPr>
          <p:cNvSpPr/>
          <p:nvPr/>
        </p:nvSpPr>
        <p:spPr>
          <a:xfrm>
            <a:off x="3569460" y="6496658"/>
            <a:ext cx="4752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hlinkClick r:id="rId2"/>
              </a:rPr>
              <a:t>https://web.ntpu.edu.tw/~myday/cindex.htm#projects</a:t>
            </a:r>
            <a:endParaRPr lang="en-US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0086CA-D823-9C15-DA48-D0E6C2BBE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23" y="1006914"/>
            <a:ext cx="11470712" cy="5555330"/>
          </a:xfrm>
        </p:spPr>
        <p:txBody>
          <a:bodyPr>
            <a:noAutofit/>
          </a:bodyPr>
          <a:lstStyle/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zh-TW" sz="2400" dirty="0">
                <a:solidFill>
                  <a:schemeClr val="accent1"/>
                </a:solidFill>
              </a:rPr>
              <a:t>Fintech Green Finance for Carbon Market Index, Corporate Finance, and Environmental Policies. </a:t>
            </a:r>
            <a:r>
              <a:rPr lang="en-US" altLang="zh-TW" sz="2400" b="0" dirty="0">
                <a:solidFill>
                  <a:schemeClr val="accent1"/>
                </a:solidFill>
              </a:rPr>
              <a:t>Carbon Emission Sentiment Index with AI Text Analytics</a:t>
            </a:r>
          </a:p>
          <a:p>
            <a:pPr lvl="1">
              <a:spcAft>
                <a:spcPts val="0"/>
              </a:spcAft>
            </a:pPr>
            <a:r>
              <a:rPr lang="en-US" altLang="zh-TW" sz="1800" b="0" dirty="0"/>
              <a:t>NTPU, 113-NTPU_ORDA-F-003</a:t>
            </a:r>
            <a:r>
              <a:rPr lang="zh-TW" altLang="en-US" sz="1800" b="0" dirty="0"/>
              <a:t>，</a:t>
            </a:r>
            <a:r>
              <a:rPr lang="en-US" altLang="zh-TW" sz="1800" b="0" dirty="0"/>
              <a:t>2023/01/01~2024/12/31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dirty="0"/>
              <a:t>Digital Support, Unimpeded Communication: The Development, Support and Promotion of AI-assisted Communication Assistive Devices for Speech Impairment (1/3). </a:t>
            </a:r>
            <a:r>
              <a:rPr lang="en-US" altLang="zh-TW" sz="2000" b="0" dirty="0">
                <a:solidFill>
                  <a:schemeClr val="accent1"/>
                </a:solidFill>
              </a:rPr>
              <a:t>Multimodal Cross-lingual Task-Oriented Dialogue System for Inclusive Communication Support</a:t>
            </a:r>
          </a:p>
          <a:p>
            <a:pPr lvl="1">
              <a:spcAft>
                <a:spcPts val="0"/>
              </a:spcAft>
            </a:pPr>
            <a:r>
              <a:rPr lang="en-US" altLang="zh-TW" sz="1800" b="0" dirty="0"/>
              <a:t>NSTC 112-2425-H-305-002-, 3 Years (2023/05/01-2026/04/30) Year 1: 2023/05/01~2024/04/30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dirty="0"/>
              <a:t>Research on speech processing, synthesis, recognition, and sentence construction of people with language disabilities. </a:t>
            </a:r>
            <a:r>
              <a:rPr lang="en-US" altLang="zh-TW" sz="2000" b="0" dirty="0">
                <a:solidFill>
                  <a:schemeClr val="accent1"/>
                </a:solidFill>
              </a:rPr>
              <a:t>Multimodal Cross-lingual Task-Oriented Dialogue System</a:t>
            </a:r>
          </a:p>
          <a:p>
            <a:pPr lvl="1">
              <a:spcAft>
                <a:spcPts val="0"/>
              </a:spcAft>
            </a:pPr>
            <a:r>
              <a:rPr lang="en-US" altLang="zh-TW" sz="1800" b="0" dirty="0"/>
              <a:t>NTPU, 113-NTPU_ORDA-F-004,</a:t>
            </a:r>
            <a:r>
              <a:rPr lang="zh-TW" altLang="en-US" sz="1800" b="0" dirty="0"/>
              <a:t> </a:t>
            </a:r>
            <a:r>
              <a:rPr lang="en-US" altLang="zh-TW" sz="1800" b="0" dirty="0"/>
              <a:t> 2023/01/01~2025/12/31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dirty="0">
                <a:solidFill>
                  <a:schemeClr val="accent1"/>
                </a:solidFill>
              </a:rPr>
              <a:t>Metaverse AI Multimodal Cross-Language Task-Oriented Dialogue System</a:t>
            </a:r>
            <a:endParaRPr lang="en-US" altLang="zh-TW" sz="2000" b="0" dirty="0">
              <a:solidFill>
                <a:schemeClr val="accent1"/>
              </a:solidFill>
            </a:endParaRPr>
          </a:p>
          <a:p>
            <a:pPr lvl="1">
              <a:spcAft>
                <a:spcPts val="0"/>
              </a:spcAft>
            </a:pPr>
            <a:r>
              <a:rPr lang="en-US" altLang="zh-TW" sz="1800" b="0" dirty="0"/>
              <a:t>ATEC Group, Fintech and Green Finance Center (FGFC, NTPU), NTPU-112A413E01, 3 Years (2023/05/01~2026/04/30)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dirty="0"/>
              <a:t>Establishment and Implement of Smart Assistive Technology for Dementia Care and Its Socio-Economic Impacts (2/3). </a:t>
            </a:r>
            <a:r>
              <a:rPr lang="en-US" altLang="zh-TW" sz="2000" b="0" dirty="0">
                <a:solidFill>
                  <a:schemeClr val="accent1"/>
                </a:solidFill>
              </a:rPr>
              <a:t>Intelligent, individualized and precise care with smart AT and system integration</a:t>
            </a:r>
          </a:p>
          <a:p>
            <a:pPr lvl="1">
              <a:spcAft>
                <a:spcPts val="0"/>
              </a:spcAft>
            </a:pPr>
            <a:r>
              <a:rPr lang="en-US" altLang="zh-TW" sz="1800" b="0" dirty="0"/>
              <a:t>NSTC, 112-2627-M-038-001-, 2023/08/01~2024/07/31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dirty="0">
                <a:solidFill>
                  <a:schemeClr val="accent1"/>
                </a:solidFill>
              </a:rPr>
              <a:t>Prospective longitudinal study on peri-implant bone loss associated with peri-implantitis</a:t>
            </a:r>
          </a:p>
          <a:p>
            <a:pPr lvl="1">
              <a:spcAft>
                <a:spcPts val="0"/>
              </a:spcAft>
            </a:pPr>
            <a:r>
              <a:rPr lang="en-US" altLang="zh-TW" sz="1800" b="0" dirty="0"/>
              <a:t>USTP (NTPU, TMU), USTP-NTPU-TMU-113-03, 2024/01/01~2024/12/31</a:t>
            </a:r>
          </a:p>
        </p:txBody>
      </p:sp>
    </p:spTree>
    <p:extLst>
      <p:ext uri="{BB962C8B-B14F-4D97-AF65-F5344CB8AC3E}">
        <p14:creationId xmlns:p14="http://schemas.microsoft.com/office/powerpoint/2010/main" val="252904090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950" y="1152597"/>
            <a:ext cx="11819066" cy="23746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Sharing EMI Teaching Experiences </a:t>
            </a:r>
            <a:br>
              <a:rPr lang="en-US" altLang="zh-TW" sz="5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 the EMI Teacher Community II</a:t>
            </a:r>
            <a:endParaRPr lang="en-US" sz="5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83</a:t>
            </a:fld>
            <a:endParaRPr lang="en-US" dirty="0"/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1551214" y="3528414"/>
            <a:ext cx="9764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Time: 12:10 - 13:00, March 27, 2024 (Wednesday)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Place: B302, National Taipei University, Taiwan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2024-03-27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5C618E-5D8E-67B0-A11B-4B698ABC3779}"/>
              </a:ext>
            </a:extLst>
          </p:cNvPr>
          <p:cNvSpPr txBox="1">
            <a:spLocks/>
          </p:cNvSpPr>
          <p:nvPr/>
        </p:nvSpPr>
        <p:spPr>
          <a:xfrm>
            <a:off x="2491933" y="4235918"/>
            <a:ext cx="7232678" cy="240263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sz="14400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  <a:hlinkClick r:id="rId8"/>
              </a:rPr>
              <a:t>戴敏育</a:t>
            </a:r>
            <a:r>
              <a:rPr lang="en-US" altLang="zh-TW" sz="14400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  <a:hlinkClick r:id="rId8"/>
              </a:rPr>
              <a:t>  </a:t>
            </a:r>
            <a:r>
              <a:rPr lang="zh-TW" altLang="en-US" sz="14400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  <a:hlinkClick r:id="rId8"/>
              </a:rPr>
              <a:t>教授</a:t>
            </a:r>
            <a:endParaRPr lang="en-US" altLang="zh-TW" sz="14400" dirty="0">
              <a:solidFill>
                <a:srgbClr val="898989"/>
              </a:solidFill>
              <a:latin typeface="Heiti TC Medium" pitchFamily="2" charset="-128"/>
              <a:ea typeface="Heiti TC Medium" pitchFamily="2" charset="-128"/>
              <a:cs typeface="Calibri" panose="020F0502020204030204" pitchFamily="34" charset="0"/>
              <a:hlinkClick r:id="rId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8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11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9045210-7CAD-5DB3-FDBB-87B492D05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19"/>
            <a:ext cx="9144000" cy="12364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EMI x USR x FinTech x IM</a:t>
            </a:r>
            <a:b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AACSB NTPU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7D427D-DC06-EC63-7D9B-D8071F24429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590F31-EEBF-F64C-B113-7867F9C65F6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CA320C-E65D-1009-9225-99D500F13AD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sp>
        <p:nvSpPr>
          <p:cNvPr id="3" name="圓角矩形 30">
            <a:extLst>
              <a:ext uri="{FF2B5EF4-FFF2-40B4-BE49-F238E27FC236}">
                <a16:creationId xmlns:a16="http://schemas.microsoft.com/office/drawing/2014/main" id="{6B6A63C1-732B-AB07-AACC-8186429665D8}"/>
              </a:ext>
            </a:extLst>
          </p:cNvPr>
          <p:cNvSpPr/>
          <p:nvPr/>
        </p:nvSpPr>
        <p:spPr>
          <a:xfrm>
            <a:off x="4212355" y="1309385"/>
            <a:ext cx="3767289" cy="578971"/>
          </a:xfrm>
          <a:prstGeom prst="roundRect">
            <a:avLst>
              <a:gd name="adj" fmla="val 9334"/>
            </a:avLst>
          </a:prstGeom>
          <a:solidFill>
            <a:srgbClr val="FFC000"/>
          </a:solidFill>
          <a:ln w="190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3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 &amp; A</a:t>
            </a:r>
            <a:endParaRPr kumimoji="1" lang="zh-TW" altLang="en-US" sz="3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7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1F8C1-24FA-5534-B7BA-FF2FA7ED7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Innovative Strategies for EMI Implementation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0CB66-D18A-6D0E-FE13-003A8A577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1. Curriculum Design</a:t>
            </a:r>
          </a:p>
          <a:p>
            <a:pPr marL="0" indent="0">
              <a:buNone/>
            </a:pPr>
            <a:r>
              <a:rPr lang="en-US" sz="4400" dirty="0"/>
              <a:t>2. Teaching Methodologies</a:t>
            </a:r>
          </a:p>
          <a:p>
            <a:pPr marL="0" indent="0">
              <a:buNone/>
            </a:pPr>
            <a:r>
              <a:rPr lang="en-US" sz="4400" dirty="0"/>
              <a:t>3. Faculty Training and Development</a:t>
            </a:r>
          </a:p>
          <a:p>
            <a:pPr marL="0" indent="0">
              <a:buNone/>
            </a:pPr>
            <a:r>
              <a:rPr lang="en-US" sz="4400" dirty="0"/>
              <a:t>4. Assessment and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51285-28B7-9CFD-B682-08D54BD8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50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15311</TotalTime>
  <Words>5313</Words>
  <Application>Microsoft Macintosh PowerPoint</Application>
  <PresentationFormat>Widescreen</PresentationFormat>
  <Paragraphs>769</Paragraphs>
  <Slides>83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0" baseType="lpstr">
      <vt:lpstr>Heiti TC Medium</vt:lpstr>
      <vt:lpstr>Heiti TC Medium</vt:lpstr>
      <vt:lpstr>Arial</vt:lpstr>
      <vt:lpstr>Arimo</vt:lpstr>
      <vt:lpstr>Calibri</vt:lpstr>
      <vt:lpstr>Helvetica Neue LT Std 65 Medium</vt:lpstr>
      <vt:lpstr>Office Theme</vt:lpstr>
      <vt:lpstr>Sharing EMI Teaching Experiences  in the EMI Teacher Community II</vt:lpstr>
      <vt:lpstr>戴敏育 教授 Min-Yuh Day, Ph.D.</vt:lpstr>
      <vt:lpstr>Outline</vt:lpstr>
      <vt:lpstr>English-Medium Instruction  (EMI) Teaching Experiences</vt:lpstr>
      <vt:lpstr>Teaching Experiences (EMI)</vt:lpstr>
      <vt:lpstr>Teaching Experiences (EMI)</vt:lpstr>
      <vt:lpstr>EMI Courses in AI for Business Applications</vt:lpstr>
      <vt:lpstr>Innovative Strategies  for EMI Implementation</vt:lpstr>
      <vt:lpstr>Innovative Strategies for EMI Implementation</vt:lpstr>
      <vt:lpstr>Innovative Strategies for EMI Implementation</vt:lpstr>
      <vt:lpstr>Innovative Strategies for EMI Implementation</vt:lpstr>
      <vt:lpstr>Innovative Strategies for EMI Implementation</vt:lpstr>
      <vt:lpstr>Innovative Strategies for EMI Implementation</vt:lpstr>
      <vt:lpstr>EMI Teacher Community II AACSB, NTPU  2022-2024</vt:lpstr>
      <vt:lpstr>EMI Teacher Community Activities</vt:lpstr>
      <vt:lpstr>Teaching Experiences Sharing of  EMI Courses in AI for Business Applications</vt:lpstr>
      <vt:lpstr>Agile Principles Patterns and Practices  in FinTech and Digital Transformation</vt:lpstr>
      <vt:lpstr>Professional Business Presentations  in English</vt:lpstr>
      <vt:lpstr>Web 3: From DeFi to WoFi</vt:lpstr>
      <vt:lpstr>Experiences Sharing of  NTPU EMI Teaching Community II</vt:lpstr>
      <vt:lpstr>FinTech for Social Good</vt:lpstr>
      <vt:lpstr>Matching Texts with Data for  Evidence-based Information Retrieval</vt:lpstr>
      <vt:lpstr>The Truth of Crypto &amp; NFT Economy (虛擬貨幣與NFT經濟老實說)</vt:lpstr>
      <vt:lpstr>Index Design – Methodology,  Data Analysis and the Application of  Quantitative Investing</vt:lpstr>
      <vt:lpstr>Agile Principles Patterns and Practices  using AI and ChatGPT</vt:lpstr>
      <vt:lpstr>國際碳中和產業趨勢與數位轉型永續發展  (International Carbon Neutral Industry Trends and  Digital Transformation for Sustainable Development)</vt:lpstr>
      <vt:lpstr>綠色金融科技－金融數位轉型的趨勢與商機 (Green Financial Technology: Trends and Business Opportunities of Financial Digital Transformation)</vt:lpstr>
      <vt:lpstr>Index Design – Methodology,  Data Analysis and the Application of  Quantitative Investing</vt:lpstr>
      <vt:lpstr>EMI Teacher Community Activities</vt:lpstr>
      <vt:lpstr>Sharing EMI Teaching Experiences  in the EMI Teacher Community II</vt:lpstr>
      <vt:lpstr>EMI Courses in AI  for Business Applications</vt:lpstr>
      <vt:lpstr>Introduction to  Artificial Intelligence for Text Analytics</vt:lpstr>
      <vt:lpstr>Course Syllabus National Taipei University Academic Year 112, 1st Semester (Fall 2023)</vt:lpstr>
      <vt:lpstr>Course Objectives</vt:lpstr>
      <vt:lpstr>Course Outline</vt:lpstr>
      <vt:lpstr>Core Competence</vt:lpstr>
      <vt:lpstr>Four Fundamental Qualities</vt:lpstr>
      <vt:lpstr>College Learning Goals</vt:lpstr>
      <vt:lpstr>Department Learning Goals</vt:lpstr>
      <vt:lpstr>Syllabus</vt:lpstr>
      <vt:lpstr>Syllabus</vt:lpstr>
      <vt:lpstr>Syllabus</vt:lpstr>
      <vt:lpstr>Teaching Methods and Activities</vt:lpstr>
      <vt:lpstr>Evaluation Methods</vt:lpstr>
      <vt:lpstr>Introduction to Artificial Intelligence in Finance and Quantitative Analysis</vt:lpstr>
      <vt:lpstr>Course Syllabus National Taipei University Academic Year 112, 1st Semester (Fall 2023)</vt:lpstr>
      <vt:lpstr>Course Objectives</vt:lpstr>
      <vt:lpstr>Course Outline</vt:lpstr>
      <vt:lpstr>Syllabus</vt:lpstr>
      <vt:lpstr>Syllabus</vt:lpstr>
      <vt:lpstr>Syllabus</vt:lpstr>
      <vt:lpstr>Introduction to  Big Data Analysis</vt:lpstr>
      <vt:lpstr>Course Syllabus National Taipei University Academic Year 112, 2nd Semester (Spring 2024)</vt:lpstr>
      <vt:lpstr>Course Objectives</vt:lpstr>
      <vt:lpstr>Course Outline</vt:lpstr>
      <vt:lpstr>Syllabus</vt:lpstr>
      <vt:lpstr>Syllabus</vt:lpstr>
      <vt:lpstr>Introduction to  Software Engineering</vt:lpstr>
      <vt:lpstr>Course Syllabus National Taipei University Academic Year 112, 2nd Semester (Spring 2024)</vt:lpstr>
      <vt:lpstr>Course Objectives</vt:lpstr>
      <vt:lpstr>Course Outline</vt:lpstr>
      <vt:lpstr>Syllabus</vt:lpstr>
      <vt:lpstr>Syllabus</vt:lpstr>
      <vt:lpstr>Syllabus</vt:lpstr>
      <vt:lpstr>Introduction to  Artificial Intelligence</vt:lpstr>
      <vt:lpstr>Course Syllabus National Taipei University Academic Year 111, 1st Semester (Fall 2022)</vt:lpstr>
      <vt:lpstr>Course Objectives</vt:lpstr>
      <vt:lpstr>Course Outline</vt:lpstr>
      <vt:lpstr>Syllabus</vt:lpstr>
      <vt:lpstr>Syllabus</vt:lpstr>
      <vt:lpstr>Syllabus</vt:lpstr>
      <vt:lpstr>Project-based Learning (PBL)</vt:lpstr>
      <vt:lpstr>PBL  Design  Teaching</vt:lpstr>
      <vt:lpstr>Information Management (MIS) Information Systems</vt:lpstr>
      <vt:lpstr>Fundamental MIS Concepts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Acknowledgments: Research Projects</vt:lpstr>
      <vt:lpstr>Sharing EMI Teaching Experiences  in the EMI Teacher Community II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Sharing EMI Teaching Experiences in the EMI Teacher Community II</dc:title>
  <dc:subject/>
  <dc:creator>Min-Yuh Day</dc:creator>
  <cp:keywords>English-Medium Instruction, EMI, Teaching Experiences, Sharing, Teacher Community</cp:keywords>
  <dc:description>Sharing EMI Teaching Experiences in the EMI Teacher Community II</dc:description>
  <cp:lastModifiedBy>MY DAY</cp:lastModifiedBy>
  <cp:revision>809</cp:revision>
  <cp:lastPrinted>2020-12-23T14:44:17Z</cp:lastPrinted>
  <dcterms:created xsi:type="dcterms:W3CDTF">2019-09-12T03:09:52Z</dcterms:created>
  <dcterms:modified xsi:type="dcterms:W3CDTF">2024-03-26T21:39:06Z</dcterms:modified>
  <cp:category/>
</cp:coreProperties>
</file>