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139"/>
  </p:notesMasterIdLst>
  <p:sldIdLst>
    <p:sldId id="5214" r:id="rId3"/>
    <p:sldId id="257" r:id="rId4"/>
    <p:sldId id="5082" r:id="rId5"/>
    <p:sldId id="5212" r:id="rId6"/>
    <p:sldId id="256" r:id="rId7"/>
    <p:sldId id="2154" r:id="rId8"/>
    <p:sldId id="5823" r:id="rId9"/>
    <p:sldId id="5824" r:id="rId10"/>
    <p:sldId id="261" r:id="rId11"/>
    <p:sldId id="5585" r:id="rId12"/>
    <p:sldId id="5586" r:id="rId13"/>
    <p:sldId id="5758" r:id="rId14"/>
    <p:sldId id="276" r:id="rId15"/>
    <p:sldId id="279" r:id="rId16"/>
    <p:sldId id="280" r:id="rId17"/>
    <p:sldId id="281" r:id="rId18"/>
    <p:sldId id="282" r:id="rId19"/>
    <p:sldId id="283" r:id="rId20"/>
    <p:sldId id="265" r:id="rId21"/>
    <p:sldId id="267" r:id="rId22"/>
    <p:sldId id="268" r:id="rId23"/>
    <p:sldId id="270" r:id="rId24"/>
    <p:sldId id="272" r:id="rId25"/>
    <p:sldId id="273" r:id="rId26"/>
    <p:sldId id="274" r:id="rId27"/>
    <p:sldId id="275" r:id="rId28"/>
    <p:sldId id="5280" r:id="rId29"/>
    <p:sldId id="4874" r:id="rId30"/>
    <p:sldId id="5108" r:id="rId31"/>
    <p:sldId id="5340" r:id="rId32"/>
    <p:sldId id="1413" r:id="rId33"/>
    <p:sldId id="1414" r:id="rId34"/>
    <p:sldId id="1415" r:id="rId35"/>
    <p:sldId id="1416" r:id="rId36"/>
    <p:sldId id="5536" r:id="rId37"/>
    <p:sldId id="5537" r:id="rId38"/>
    <p:sldId id="3810" r:id="rId39"/>
    <p:sldId id="5581" r:id="rId40"/>
    <p:sldId id="5582" r:id="rId41"/>
    <p:sldId id="5827" r:id="rId42"/>
    <p:sldId id="5759" r:id="rId43"/>
    <p:sldId id="266" r:id="rId44"/>
    <p:sldId id="4862" r:id="rId45"/>
    <p:sldId id="367" r:id="rId46"/>
    <p:sldId id="271" r:id="rId47"/>
    <p:sldId id="277" r:id="rId48"/>
    <p:sldId id="278" r:id="rId49"/>
    <p:sldId id="5752" r:id="rId50"/>
    <p:sldId id="5754" r:id="rId51"/>
    <p:sldId id="5753" r:id="rId52"/>
    <p:sldId id="5755" r:id="rId53"/>
    <p:sldId id="284" r:id="rId54"/>
    <p:sldId id="285" r:id="rId55"/>
    <p:sldId id="286" r:id="rId56"/>
    <p:sldId id="287" r:id="rId57"/>
    <p:sldId id="288" r:id="rId58"/>
    <p:sldId id="289" r:id="rId59"/>
    <p:sldId id="5525" r:id="rId60"/>
    <p:sldId id="5756" r:id="rId61"/>
    <p:sldId id="5757" r:id="rId62"/>
    <p:sldId id="5170" r:id="rId63"/>
    <p:sldId id="259" r:id="rId64"/>
    <p:sldId id="5900" r:id="rId65"/>
    <p:sldId id="5901" r:id="rId66"/>
    <p:sldId id="5941" r:id="rId67"/>
    <p:sldId id="550145345" r:id="rId68"/>
    <p:sldId id="5908" r:id="rId69"/>
    <p:sldId id="550145354" r:id="rId70"/>
    <p:sldId id="5902" r:id="rId71"/>
    <p:sldId id="5904" r:id="rId72"/>
    <p:sldId id="260" r:id="rId73"/>
    <p:sldId id="264" r:id="rId74"/>
    <p:sldId id="269" r:id="rId75"/>
    <p:sldId id="2147483647" r:id="rId76"/>
    <p:sldId id="258" r:id="rId77"/>
    <p:sldId id="486" r:id="rId78"/>
    <p:sldId id="5751" r:id="rId79"/>
    <p:sldId id="495" r:id="rId80"/>
    <p:sldId id="498" r:id="rId81"/>
    <p:sldId id="496" r:id="rId82"/>
    <p:sldId id="500" r:id="rId83"/>
    <p:sldId id="506" r:id="rId84"/>
    <p:sldId id="5899" r:id="rId85"/>
    <p:sldId id="5898" r:id="rId86"/>
    <p:sldId id="5589" r:id="rId87"/>
    <p:sldId id="3899" r:id="rId88"/>
    <p:sldId id="3900" r:id="rId89"/>
    <p:sldId id="5252" r:id="rId90"/>
    <p:sldId id="5251" r:id="rId91"/>
    <p:sldId id="5253" r:id="rId92"/>
    <p:sldId id="5254" r:id="rId93"/>
    <p:sldId id="5255" r:id="rId94"/>
    <p:sldId id="5584" r:id="rId95"/>
    <p:sldId id="5247" r:id="rId96"/>
    <p:sldId id="5248" r:id="rId97"/>
    <p:sldId id="5249" r:id="rId98"/>
    <p:sldId id="5250" r:id="rId99"/>
    <p:sldId id="5313" r:id="rId100"/>
    <p:sldId id="5285" r:id="rId101"/>
    <p:sldId id="5326" r:id="rId102"/>
    <p:sldId id="5286" r:id="rId103"/>
    <p:sldId id="5327" r:id="rId104"/>
    <p:sldId id="5287" r:id="rId105"/>
    <p:sldId id="5258" r:id="rId106"/>
    <p:sldId id="5259" r:id="rId107"/>
    <p:sldId id="5260" r:id="rId108"/>
    <p:sldId id="5261" r:id="rId109"/>
    <p:sldId id="5262" r:id="rId110"/>
    <p:sldId id="5263" r:id="rId111"/>
    <p:sldId id="5265" r:id="rId112"/>
    <p:sldId id="5266" r:id="rId113"/>
    <p:sldId id="5267" r:id="rId114"/>
    <p:sldId id="5268" r:id="rId115"/>
    <p:sldId id="5269" r:id="rId116"/>
    <p:sldId id="5270" r:id="rId117"/>
    <p:sldId id="5271" r:id="rId118"/>
    <p:sldId id="5272" r:id="rId119"/>
    <p:sldId id="5273" r:id="rId120"/>
    <p:sldId id="5274" r:id="rId121"/>
    <p:sldId id="5275" r:id="rId122"/>
    <p:sldId id="5276" r:id="rId123"/>
    <p:sldId id="5277" r:id="rId124"/>
    <p:sldId id="5278" r:id="rId125"/>
    <p:sldId id="5279" r:id="rId126"/>
    <p:sldId id="5328" r:id="rId127"/>
    <p:sldId id="5329" r:id="rId128"/>
    <p:sldId id="262" r:id="rId129"/>
    <p:sldId id="4254" r:id="rId130"/>
    <p:sldId id="4252" r:id="rId131"/>
    <p:sldId id="4290" r:id="rId132"/>
    <p:sldId id="5095" r:id="rId133"/>
    <p:sldId id="5217" r:id="rId134"/>
    <p:sldId id="291" r:id="rId135"/>
    <p:sldId id="5331" r:id="rId136"/>
    <p:sldId id="290" r:id="rId137"/>
    <p:sldId id="292" r:id="rId1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8F00"/>
    <a:srgbClr val="FF7E79"/>
    <a:srgbClr val="9437FF"/>
    <a:srgbClr val="FF40FF"/>
    <a:srgbClr val="D883FF"/>
    <a:srgbClr val="FFD579"/>
    <a:srgbClr val="A9D18E"/>
    <a:srgbClr val="FF8AD8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84"/>
    <p:restoredTop sz="91933"/>
  </p:normalViewPr>
  <p:slideViewPr>
    <p:cSldViewPr snapToGrid="0" snapToObjects="1">
      <p:cViewPr varScale="1">
        <p:scale>
          <a:sx n="94" d="100"/>
          <a:sy n="94" d="100"/>
        </p:scale>
        <p:origin x="22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7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5576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299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2345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8257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8153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8045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3797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rPr>
              <a:t>81</a:t>
            </a:fld>
            <a:endParaRPr lang="en-US" sz="1200" b="0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29707976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04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37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027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128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05d56efd02_0_9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lang="en-US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522" name="Google Shape;1522;g305d56efd02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2335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273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217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6235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013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d1c7a87fd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2d1c7a87fd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112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x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9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9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1pPr>
            <a:lvl2pPr marL="1219170" lvl="1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2pPr>
            <a:lvl3pPr marL="1828754" lvl="2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3pPr>
            <a:lvl4pPr marL="2438339" lvl="3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4pPr>
            <a:lvl5pPr marL="3047924" lvl="4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2400"/>
            </a:lvl5pPr>
            <a:lvl6pPr marL="3657509" lvl="5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ldNum" idx="12"/>
          </p:nvPr>
        </p:nvSpPr>
        <p:spPr>
          <a:xfrm>
            <a:off x="11898664" y="6449912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7608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全版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3391D2-77AD-4FDF-BF38-D36139D52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847" y="6083908"/>
            <a:ext cx="1496274" cy="74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322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nt Testing Layout">
  <p:cSld name="Font Testing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838200" y="1615440"/>
            <a:ext cx="10515600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00307" y="3518841"/>
            <a:ext cx="3673430" cy="249736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0475" tIns="15233" rIns="30475" bIns="15233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141" y="3518841"/>
            <a:ext cx="3674174" cy="262150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5317265" y="3713813"/>
            <a:ext cx="3091011" cy="85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4"/>
          </p:nvPr>
        </p:nvSpPr>
        <p:spPr>
          <a:xfrm>
            <a:off x="5317265" y="4576671"/>
            <a:ext cx="3091011" cy="85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NVIDIA Sans"/>
              <a:buNone/>
              <a:defRPr sz="3200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0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Bullets">
  <p:cSld name="Title, Subtitle, Bulle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2"/>
          </p:nvPr>
        </p:nvSpPr>
        <p:spPr>
          <a:xfrm>
            <a:off x="838200" y="1615440"/>
            <a:ext cx="10515600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80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 Left">
  <p:cSld name="Image Right - Text Lef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0988040" y="6309360"/>
            <a:ext cx="1203960" cy="5486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6720946" y="0"/>
            <a:ext cx="5471054" cy="6858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65632" y="100689"/>
            <a:ext cx="4879848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65632" y="2329398"/>
            <a:ext cx="4879848" cy="37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3"/>
          </p:nvPr>
        </p:nvSpPr>
        <p:spPr>
          <a:xfrm>
            <a:off x="865632" y="1243923"/>
            <a:ext cx="4879848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0" y="6501471"/>
            <a:ext cx="776856" cy="360979"/>
            <a:chOff x="0" y="19504414"/>
            <a:chExt cx="2330569" cy="1082936"/>
          </a:xfrm>
        </p:grpSpPr>
        <p:sp>
          <p:nvSpPr>
            <p:cNvPr id="33" name="Google Shape;33;p4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34" name="Google Shape;34;p4" descr="A picture containing shape&#10;&#10;Description automatically generated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" name="Google Shape;35;p4"/>
          <p:cNvCxnSpPr/>
          <p:nvPr/>
        </p:nvCxnSpPr>
        <p:spPr>
          <a:xfrm>
            <a:off x="0" y="1897743"/>
            <a:ext cx="574548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4"/>
          <p:cNvSpPr txBox="1"/>
          <p:nvPr/>
        </p:nvSpPr>
        <p:spPr>
          <a:xfrm>
            <a:off x="865632" y="6438314"/>
            <a:ext cx="2674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2588589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5" descr="A green and white background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5" descr="A picture containing graphics, logo, symbol, graphic design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42" y="257844"/>
            <a:ext cx="2788664" cy="96077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504337" y="994526"/>
            <a:ext cx="6427405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NVIDIA Sans"/>
              <a:buNone/>
              <a:defRPr sz="2933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504337" y="2647242"/>
            <a:ext cx="6427405" cy="567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VIDIA Sans"/>
              <a:buNone/>
              <a:defRPr sz="20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None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2181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2"/>
          </p:nvPr>
        </p:nvSpPr>
        <p:spPr>
          <a:xfrm>
            <a:off x="838200" y="1615440"/>
            <a:ext cx="5071872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3"/>
          </p:nvPr>
        </p:nvSpPr>
        <p:spPr>
          <a:xfrm>
            <a:off x="6281928" y="1615440"/>
            <a:ext cx="5071872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349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Two Column">
  <p:cSld name="CONFIDENTIAL_Two Colum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2"/>
          </p:nvPr>
        </p:nvSpPr>
        <p:spPr>
          <a:xfrm>
            <a:off x="838200" y="1615440"/>
            <a:ext cx="5071872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6281928" y="1615440"/>
            <a:ext cx="5071872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/>
          <p:nvPr/>
        </p:nvSpPr>
        <p:spPr>
          <a:xfrm>
            <a:off x="236162" y="6545262"/>
            <a:ext cx="2168222" cy="14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7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600"/>
          </a:p>
        </p:txBody>
      </p:sp>
    </p:spTree>
    <p:extLst>
      <p:ext uri="{BB962C8B-B14F-4D97-AF65-F5344CB8AC3E}">
        <p14:creationId xmlns:p14="http://schemas.microsoft.com/office/powerpoint/2010/main" val="287874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_Title, Subtitle, Bullets">
  <p:cSld name="CODING_Title, Subtitle, Bullet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24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838200" y="1624584"/>
            <a:ext cx="10515600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776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IDENTIAL_Coding">
  <p:cSld name="CONFIDENTIAL_Coding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24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8200" y="1624584"/>
            <a:ext cx="10515600" cy="455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/>
          <p:nvPr/>
        </p:nvSpPr>
        <p:spPr>
          <a:xfrm>
            <a:off x="236162" y="6545262"/>
            <a:ext cx="2168222" cy="148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7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rPr>
              <a:t>NVIDIA CONFIDENTIAL. DO NOT DISTRIBUTE.</a:t>
            </a:r>
            <a:endParaRPr sz="600"/>
          </a:p>
        </p:txBody>
      </p:sp>
    </p:spTree>
    <p:extLst>
      <p:ext uri="{BB962C8B-B14F-4D97-AF65-F5344CB8AC3E}">
        <p14:creationId xmlns:p14="http://schemas.microsoft.com/office/powerpoint/2010/main" val="1334778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Image Layout">
  <p:cSld name="Single Image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3"/>
          </p:nvPr>
        </p:nvSpPr>
        <p:spPr>
          <a:xfrm>
            <a:off x="2020883" y="5687987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4"/>
          </p:nvPr>
        </p:nvSpPr>
        <p:spPr>
          <a:xfrm>
            <a:off x="2020883" y="5917189"/>
            <a:ext cx="81502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816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/ Text">
  <p:cSld name="Image w/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body" idx="1"/>
          </p:nvPr>
        </p:nvSpPr>
        <p:spPr>
          <a:xfrm>
            <a:off x="6451600" y="2306656"/>
            <a:ext cx="5194532" cy="26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>
            <a:spLocks noGrp="1"/>
          </p:cNvSpPr>
          <p:nvPr>
            <p:ph type="pic" idx="2"/>
          </p:nvPr>
        </p:nvSpPr>
        <p:spPr>
          <a:xfrm>
            <a:off x="545868" y="1616604"/>
            <a:ext cx="5448532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3"/>
          <p:cNvSpPr txBox="1">
            <a:spLocks noGrp="1"/>
          </p:cNvSpPr>
          <p:nvPr>
            <p:ph type="body" idx="3"/>
          </p:nvPr>
        </p:nvSpPr>
        <p:spPr>
          <a:xfrm>
            <a:off x="545868" y="5687987"/>
            <a:ext cx="544853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4"/>
          </p:nvPr>
        </p:nvSpPr>
        <p:spPr>
          <a:xfrm>
            <a:off x="545868" y="5917189"/>
            <a:ext cx="544853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5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137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">
  <p:cSld name="2-up Imag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>
            <a:spLocks noGrp="1"/>
          </p:cNvSpPr>
          <p:nvPr>
            <p:ph type="pic" idx="2"/>
          </p:nvPr>
        </p:nvSpPr>
        <p:spPr>
          <a:xfrm>
            <a:off x="545868" y="1616604"/>
            <a:ext cx="5448532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4"/>
          <p:cNvSpPr>
            <a:spLocks noGrp="1"/>
          </p:cNvSpPr>
          <p:nvPr>
            <p:ph type="pic" idx="3"/>
          </p:nvPr>
        </p:nvSpPr>
        <p:spPr>
          <a:xfrm>
            <a:off x="6197600" y="1616604"/>
            <a:ext cx="5448532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4"/>
          <p:cNvSpPr txBox="1">
            <a:spLocks noGrp="1"/>
          </p:cNvSpPr>
          <p:nvPr>
            <p:ph type="body" idx="4"/>
          </p:nvPr>
        </p:nvSpPr>
        <p:spPr>
          <a:xfrm>
            <a:off x="545868" y="5687987"/>
            <a:ext cx="544853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body" idx="5"/>
          </p:nvPr>
        </p:nvSpPr>
        <p:spPr>
          <a:xfrm>
            <a:off x="545868" y="5917189"/>
            <a:ext cx="544853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6"/>
          </p:nvPr>
        </p:nvSpPr>
        <p:spPr>
          <a:xfrm>
            <a:off x="6197602" y="5687987"/>
            <a:ext cx="544875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7"/>
          </p:nvPr>
        </p:nvSpPr>
        <p:spPr>
          <a:xfrm>
            <a:off x="6197602" y="5917189"/>
            <a:ext cx="544875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874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-up Image Layout with Bullets">
  <p:cSld name="2-up Image Layout with Bulle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>
            <a:spLocks noGrp="1"/>
          </p:cNvSpPr>
          <p:nvPr>
            <p:ph type="pic" idx="2"/>
          </p:nvPr>
        </p:nvSpPr>
        <p:spPr>
          <a:xfrm>
            <a:off x="545868" y="1616604"/>
            <a:ext cx="2944092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15"/>
          <p:cNvSpPr txBox="1">
            <a:spLocks noGrp="1"/>
          </p:cNvSpPr>
          <p:nvPr>
            <p:ph type="body" idx="3"/>
          </p:nvPr>
        </p:nvSpPr>
        <p:spPr>
          <a:xfrm>
            <a:off x="3686117" y="2306656"/>
            <a:ext cx="2308283" cy="26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98" name="Google Shape;98;p15"/>
          <p:cNvSpPr>
            <a:spLocks noGrp="1"/>
          </p:cNvSpPr>
          <p:nvPr>
            <p:ph type="pic" idx="4"/>
          </p:nvPr>
        </p:nvSpPr>
        <p:spPr>
          <a:xfrm>
            <a:off x="6197602" y="1616604"/>
            <a:ext cx="2944092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5"/>
          <p:cNvSpPr txBox="1">
            <a:spLocks noGrp="1"/>
          </p:cNvSpPr>
          <p:nvPr>
            <p:ph type="body" idx="5"/>
          </p:nvPr>
        </p:nvSpPr>
        <p:spPr>
          <a:xfrm>
            <a:off x="9337851" y="2306656"/>
            <a:ext cx="2308283" cy="26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6"/>
          </p:nvPr>
        </p:nvSpPr>
        <p:spPr>
          <a:xfrm>
            <a:off x="545868" y="5687987"/>
            <a:ext cx="294409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7"/>
          </p:nvPr>
        </p:nvSpPr>
        <p:spPr>
          <a:xfrm>
            <a:off x="545868" y="5917189"/>
            <a:ext cx="2944092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8"/>
          </p:nvPr>
        </p:nvSpPr>
        <p:spPr>
          <a:xfrm>
            <a:off x="6197602" y="5687987"/>
            <a:ext cx="2944215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9"/>
          </p:nvPr>
        </p:nvSpPr>
        <p:spPr>
          <a:xfrm>
            <a:off x="6197602" y="5917189"/>
            <a:ext cx="2944215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9933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up Image">
  <p:cSld name="3-up Imag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>
            <a:spLocks noGrp="1"/>
          </p:cNvSpPr>
          <p:nvPr>
            <p:ph type="pic" idx="2"/>
          </p:nvPr>
        </p:nvSpPr>
        <p:spPr>
          <a:xfrm>
            <a:off x="8049491" y="1616604"/>
            <a:ext cx="3596640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6"/>
          <p:cNvSpPr>
            <a:spLocks noGrp="1"/>
          </p:cNvSpPr>
          <p:nvPr>
            <p:ph type="pic" idx="3"/>
          </p:nvPr>
        </p:nvSpPr>
        <p:spPr>
          <a:xfrm>
            <a:off x="4297679" y="1616604"/>
            <a:ext cx="3596640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6"/>
          <p:cNvSpPr>
            <a:spLocks noGrp="1"/>
          </p:cNvSpPr>
          <p:nvPr>
            <p:ph type="pic" idx="4"/>
          </p:nvPr>
        </p:nvSpPr>
        <p:spPr>
          <a:xfrm>
            <a:off x="545868" y="1616604"/>
            <a:ext cx="3596640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6"/>
          <p:cNvSpPr txBox="1">
            <a:spLocks noGrp="1"/>
          </p:cNvSpPr>
          <p:nvPr>
            <p:ph type="body" idx="5"/>
          </p:nvPr>
        </p:nvSpPr>
        <p:spPr>
          <a:xfrm>
            <a:off x="551037" y="5687987"/>
            <a:ext cx="359664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6"/>
          </p:nvPr>
        </p:nvSpPr>
        <p:spPr>
          <a:xfrm>
            <a:off x="551037" y="5917189"/>
            <a:ext cx="359664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7"/>
          </p:nvPr>
        </p:nvSpPr>
        <p:spPr>
          <a:xfrm>
            <a:off x="4297680" y="5687987"/>
            <a:ext cx="359664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8"/>
          </p:nvPr>
        </p:nvSpPr>
        <p:spPr>
          <a:xfrm>
            <a:off x="4297680" y="5917189"/>
            <a:ext cx="359664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body" idx="9"/>
          </p:nvPr>
        </p:nvSpPr>
        <p:spPr>
          <a:xfrm>
            <a:off x="8044324" y="5687987"/>
            <a:ext cx="35967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3"/>
          </p:nvPr>
        </p:nvSpPr>
        <p:spPr>
          <a:xfrm>
            <a:off x="8044324" y="5917189"/>
            <a:ext cx="35967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73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-up Image">
  <p:cSld name="4-up Imag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>
            <a:spLocks noGrp="1"/>
          </p:cNvSpPr>
          <p:nvPr>
            <p:ph type="pic" idx="2"/>
          </p:nvPr>
        </p:nvSpPr>
        <p:spPr>
          <a:xfrm>
            <a:off x="6173586" y="1616604"/>
            <a:ext cx="2660995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7"/>
          <p:cNvSpPr>
            <a:spLocks noGrp="1"/>
          </p:cNvSpPr>
          <p:nvPr>
            <p:ph type="pic" idx="3"/>
          </p:nvPr>
        </p:nvSpPr>
        <p:spPr>
          <a:xfrm>
            <a:off x="3357418" y="1616604"/>
            <a:ext cx="2660995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7"/>
          <p:cNvSpPr>
            <a:spLocks noGrp="1"/>
          </p:cNvSpPr>
          <p:nvPr>
            <p:ph type="pic" idx="4"/>
          </p:nvPr>
        </p:nvSpPr>
        <p:spPr>
          <a:xfrm>
            <a:off x="545869" y="1616604"/>
            <a:ext cx="2656377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17"/>
          <p:cNvSpPr>
            <a:spLocks noGrp="1"/>
          </p:cNvSpPr>
          <p:nvPr>
            <p:ph type="pic" idx="5"/>
          </p:nvPr>
        </p:nvSpPr>
        <p:spPr>
          <a:xfrm>
            <a:off x="8989753" y="1616604"/>
            <a:ext cx="2656378" cy="4006612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17"/>
          <p:cNvSpPr txBox="1">
            <a:spLocks noGrp="1"/>
          </p:cNvSpPr>
          <p:nvPr>
            <p:ph type="body" idx="6"/>
          </p:nvPr>
        </p:nvSpPr>
        <p:spPr>
          <a:xfrm>
            <a:off x="3362444" y="5687987"/>
            <a:ext cx="265596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7"/>
          </p:nvPr>
        </p:nvSpPr>
        <p:spPr>
          <a:xfrm>
            <a:off x="543509" y="5687987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8"/>
          </p:nvPr>
        </p:nvSpPr>
        <p:spPr>
          <a:xfrm>
            <a:off x="3362444" y="5917189"/>
            <a:ext cx="265596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9"/>
          </p:nvPr>
        </p:nvSpPr>
        <p:spPr>
          <a:xfrm>
            <a:off x="543509" y="5917189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13"/>
          </p:nvPr>
        </p:nvSpPr>
        <p:spPr>
          <a:xfrm>
            <a:off x="6175843" y="5687987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4"/>
          </p:nvPr>
        </p:nvSpPr>
        <p:spPr>
          <a:xfrm>
            <a:off x="6175843" y="5917189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15"/>
          </p:nvPr>
        </p:nvSpPr>
        <p:spPr>
          <a:xfrm>
            <a:off x="8992013" y="5687987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6"/>
          </p:nvPr>
        </p:nvSpPr>
        <p:spPr>
          <a:xfrm>
            <a:off x="8992013" y="5917189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7005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up Image">
  <p:cSld name="5-up Imag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>
            <a:spLocks noGrp="1"/>
          </p:cNvSpPr>
          <p:nvPr>
            <p:ph type="pic" idx="2"/>
          </p:nvPr>
        </p:nvSpPr>
        <p:spPr>
          <a:xfrm>
            <a:off x="4297131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8"/>
          <p:cNvSpPr>
            <a:spLocks noGrp="1"/>
          </p:cNvSpPr>
          <p:nvPr>
            <p:ph type="pic" idx="3"/>
          </p:nvPr>
        </p:nvSpPr>
        <p:spPr>
          <a:xfrm>
            <a:off x="548528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8"/>
          <p:cNvSpPr>
            <a:spLocks noGrp="1"/>
          </p:cNvSpPr>
          <p:nvPr>
            <p:ph type="pic" idx="4"/>
          </p:nvPr>
        </p:nvSpPr>
        <p:spPr>
          <a:xfrm>
            <a:off x="8049491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18"/>
          <p:cNvSpPr txBox="1">
            <a:spLocks noGrp="1"/>
          </p:cNvSpPr>
          <p:nvPr>
            <p:ph type="body" idx="1"/>
          </p:nvPr>
        </p:nvSpPr>
        <p:spPr>
          <a:xfrm>
            <a:off x="552281" y="3327295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6" name="Google Shape;136;p18"/>
          <p:cNvSpPr txBox="1">
            <a:spLocks noGrp="1"/>
          </p:cNvSpPr>
          <p:nvPr>
            <p:ph type="body" idx="5"/>
          </p:nvPr>
        </p:nvSpPr>
        <p:spPr>
          <a:xfrm>
            <a:off x="552281" y="3556498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7" name="Google Shape;137;p18"/>
          <p:cNvSpPr txBox="1">
            <a:spLocks noGrp="1"/>
          </p:cNvSpPr>
          <p:nvPr>
            <p:ph type="body" idx="6"/>
          </p:nvPr>
        </p:nvSpPr>
        <p:spPr>
          <a:xfrm>
            <a:off x="4298116" y="3327295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7"/>
          </p:nvPr>
        </p:nvSpPr>
        <p:spPr>
          <a:xfrm>
            <a:off x="4298116" y="3556498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8"/>
          </p:nvPr>
        </p:nvSpPr>
        <p:spPr>
          <a:xfrm>
            <a:off x="8050438" y="3327295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body" idx="9"/>
          </p:nvPr>
        </p:nvSpPr>
        <p:spPr>
          <a:xfrm>
            <a:off x="8050438" y="3556498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1" name="Google Shape;141;p18"/>
          <p:cNvSpPr>
            <a:spLocks noGrp="1"/>
          </p:cNvSpPr>
          <p:nvPr>
            <p:ph type="pic" idx="13"/>
          </p:nvPr>
        </p:nvSpPr>
        <p:spPr>
          <a:xfrm>
            <a:off x="6173586" y="3977296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18"/>
          <p:cNvSpPr>
            <a:spLocks noGrp="1"/>
          </p:cNvSpPr>
          <p:nvPr>
            <p:ph type="pic" idx="14"/>
          </p:nvPr>
        </p:nvSpPr>
        <p:spPr>
          <a:xfrm>
            <a:off x="2421773" y="3977296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8"/>
          <p:cNvSpPr txBox="1">
            <a:spLocks noGrp="1"/>
          </p:cNvSpPr>
          <p:nvPr>
            <p:ph type="body" idx="15"/>
          </p:nvPr>
        </p:nvSpPr>
        <p:spPr>
          <a:xfrm>
            <a:off x="2425529" y="5687987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6"/>
          </p:nvPr>
        </p:nvSpPr>
        <p:spPr>
          <a:xfrm>
            <a:off x="2425529" y="5917189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7"/>
          </p:nvPr>
        </p:nvSpPr>
        <p:spPr>
          <a:xfrm>
            <a:off x="6177851" y="5687987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body" idx="18"/>
          </p:nvPr>
        </p:nvSpPr>
        <p:spPr>
          <a:xfrm>
            <a:off x="6177851" y="5917189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9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546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-up Image">
  <p:cSld name="6-up Imag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>
            <a:spLocks noGrp="1"/>
          </p:cNvSpPr>
          <p:nvPr>
            <p:ph type="pic" idx="2"/>
          </p:nvPr>
        </p:nvSpPr>
        <p:spPr>
          <a:xfrm>
            <a:off x="4297131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9"/>
          <p:cNvSpPr>
            <a:spLocks noGrp="1"/>
          </p:cNvSpPr>
          <p:nvPr>
            <p:ph type="pic" idx="3"/>
          </p:nvPr>
        </p:nvSpPr>
        <p:spPr>
          <a:xfrm>
            <a:off x="548528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9"/>
          <p:cNvSpPr>
            <a:spLocks noGrp="1"/>
          </p:cNvSpPr>
          <p:nvPr>
            <p:ph type="pic" idx="4"/>
          </p:nvPr>
        </p:nvSpPr>
        <p:spPr>
          <a:xfrm>
            <a:off x="8049491" y="1616605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552281" y="3327295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5"/>
          </p:nvPr>
        </p:nvSpPr>
        <p:spPr>
          <a:xfrm>
            <a:off x="552281" y="3556498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body" idx="6"/>
          </p:nvPr>
        </p:nvSpPr>
        <p:spPr>
          <a:xfrm>
            <a:off x="4298116" y="3327295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body" idx="7"/>
          </p:nvPr>
        </p:nvSpPr>
        <p:spPr>
          <a:xfrm>
            <a:off x="4298116" y="3556498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body" idx="8"/>
          </p:nvPr>
        </p:nvSpPr>
        <p:spPr>
          <a:xfrm>
            <a:off x="8050438" y="3327295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body" idx="9"/>
          </p:nvPr>
        </p:nvSpPr>
        <p:spPr>
          <a:xfrm>
            <a:off x="8050438" y="3556498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59" name="Google Shape;159;p19"/>
          <p:cNvSpPr>
            <a:spLocks noGrp="1"/>
          </p:cNvSpPr>
          <p:nvPr>
            <p:ph type="pic" idx="13"/>
          </p:nvPr>
        </p:nvSpPr>
        <p:spPr>
          <a:xfrm>
            <a:off x="4300885" y="3977296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19"/>
          <p:cNvSpPr>
            <a:spLocks noGrp="1"/>
          </p:cNvSpPr>
          <p:nvPr>
            <p:ph type="pic" idx="14"/>
          </p:nvPr>
        </p:nvSpPr>
        <p:spPr>
          <a:xfrm>
            <a:off x="552281" y="3977296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9"/>
          <p:cNvSpPr>
            <a:spLocks noGrp="1"/>
          </p:cNvSpPr>
          <p:nvPr>
            <p:ph type="pic" idx="15"/>
          </p:nvPr>
        </p:nvSpPr>
        <p:spPr>
          <a:xfrm>
            <a:off x="8053245" y="3977296"/>
            <a:ext cx="359664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9"/>
          <p:cNvSpPr txBox="1">
            <a:spLocks noGrp="1"/>
          </p:cNvSpPr>
          <p:nvPr>
            <p:ph type="body" idx="16"/>
          </p:nvPr>
        </p:nvSpPr>
        <p:spPr>
          <a:xfrm>
            <a:off x="556035" y="5687987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body" idx="17"/>
          </p:nvPr>
        </p:nvSpPr>
        <p:spPr>
          <a:xfrm>
            <a:off x="556035" y="5917189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body" idx="18"/>
          </p:nvPr>
        </p:nvSpPr>
        <p:spPr>
          <a:xfrm>
            <a:off x="4301870" y="5687987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body" idx="19"/>
          </p:nvPr>
        </p:nvSpPr>
        <p:spPr>
          <a:xfrm>
            <a:off x="4301870" y="5917189"/>
            <a:ext cx="359288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body" idx="20"/>
          </p:nvPr>
        </p:nvSpPr>
        <p:spPr>
          <a:xfrm>
            <a:off x="8054192" y="5687987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body" idx="21"/>
          </p:nvPr>
        </p:nvSpPr>
        <p:spPr>
          <a:xfrm>
            <a:off x="8054192" y="5917189"/>
            <a:ext cx="3593034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68" name="Google Shape;168;p1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body" idx="22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54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up Image">
  <p:cSld name="7-up Imag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0"/>
          <p:cNvSpPr txBox="1">
            <a:spLocks noGrp="1"/>
          </p:cNvSpPr>
          <p:nvPr>
            <p:ph type="body" idx="1"/>
          </p:nvPr>
        </p:nvSpPr>
        <p:spPr>
          <a:xfrm>
            <a:off x="4778357" y="5686374"/>
            <a:ext cx="265176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2"/>
          </p:nvPr>
        </p:nvSpPr>
        <p:spPr>
          <a:xfrm>
            <a:off x="1962191" y="5686374"/>
            <a:ext cx="265677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body" idx="3"/>
          </p:nvPr>
        </p:nvSpPr>
        <p:spPr>
          <a:xfrm>
            <a:off x="4778357" y="5909019"/>
            <a:ext cx="265176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body" idx="4"/>
          </p:nvPr>
        </p:nvSpPr>
        <p:spPr>
          <a:xfrm>
            <a:off x="1962191" y="5909019"/>
            <a:ext cx="265677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5" name="Google Shape;175;p20"/>
          <p:cNvSpPr>
            <a:spLocks noGrp="1"/>
          </p:cNvSpPr>
          <p:nvPr>
            <p:ph type="pic" idx="5"/>
          </p:nvPr>
        </p:nvSpPr>
        <p:spPr>
          <a:xfrm>
            <a:off x="1962191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20"/>
          <p:cNvSpPr>
            <a:spLocks noGrp="1"/>
          </p:cNvSpPr>
          <p:nvPr>
            <p:ph type="pic" idx="6"/>
          </p:nvPr>
        </p:nvSpPr>
        <p:spPr>
          <a:xfrm>
            <a:off x="4778358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20"/>
          <p:cNvSpPr>
            <a:spLocks noGrp="1"/>
          </p:cNvSpPr>
          <p:nvPr>
            <p:ph type="pic" idx="7"/>
          </p:nvPr>
        </p:nvSpPr>
        <p:spPr>
          <a:xfrm>
            <a:off x="7594525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20"/>
          <p:cNvSpPr txBox="1">
            <a:spLocks noGrp="1"/>
          </p:cNvSpPr>
          <p:nvPr>
            <p:ph type="body" idx="8"/>
          </p:nvPr>
        </p:nvSpPr>
        <p:spPr>
          <a:xfrm>
            <a:off x="7594525" y="5686374"/>
            <a:ext cx="265048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79" name="Google Shape;179;p20"/>
          <p:cNvSpPr txBox="1">
            <a:spLocks noGrp="1"/>
          </p:cNvSpPr>
          <p:nvPr>
            <p:ph type="body" idx="9"/>
          </p:nvPr>
        </p:nvSpPr>
        <p:spPr>
          <a:xfrm>
            <a:off x="7594525" y="5909019"/>
            <a:ext cx="2650489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0" name="Google Shape;180;p20"/>
          <p:cNvSpPr>
            <a:spLocks noGrp="1"/>
          </p:cNvSpPr>
          <p:nvPr>
            <p:ph type="pic" idx="13"/>
          </p:nvPr>
        </p:nvSpPr>
        <p:spPr>
          <a:xfrm>
            <a:off x="6178203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0"/>
          <p:cNvSpPr>
            <a:spLocks noGrp="1"/>
          </p:cNvSpPr>
          <p:nvPr>
            <p:ph type="pic" idx="14"/>
          </p:nvPr>
        </p:nvSpPr>
        <p:spPr>
          <a:xfrm>
            <a:off x="3362036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0"/>
          <p:cNvSpPr>
            <a:spLocks noGrp="1"/>
          </p:cNvSpPr>
          <p:nvPr>
            <p:ph type="pic" idx="15"/>
          </p:nvPr>
        </p:nvSpPr>
        <p:spPr>
          <a:xfrm>
            <a:off x="545869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20"/>
          <p:cNvSpPr>
            <a:spLocks noGrp="1"/>
          </p:cNvSpPr>
          <p:nvPr>
            <p:ph type="pic" idx="16"/>
          </p:nvPr>
        </p:nvSpPr>
        <p:spPr>
          <a:xfrm>
            <a:off x="8994371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20"/>
          <p:cNvSpPr txBox="1">
            <a:spLocks noGrp="1"/>
          </p:cNvSpPr>
          <p:nvPr>
            <p:ph type="body" idx="17"/>
          </p:nvPr>
        </p:nvSpPr>
        <p:spPr>
          <a:xfrm>
            <a:off x="3364803" y="3327295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body" idx="18"/>
          </p:nvPr>
        </p:nvSpPr>
        <p:spPr>
          <a:xfrm>
            <a:off x="545868" y="3327295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9"/>
          </p:nvPr>
        </p:nvSpPr>
        <p:spPr>
          <a:xfrm>
            <a:off x="3364803" y="3556498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7" name="Google Shape;187;p20"/>
          <p:cNvSpPr txBox="1">
            <a:spLocks noGrp="1"/>
          </p:cNvSpPr>
          <p:nvPr>
            <p:ph type="body" idx="20"/>
          </p:nvPr>
        </p:nvSpPr>
        <p:spPr>
          <a:xfrm>
            <a:off x="545868" y="3556498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8" name="Google Shape;188;p20"/>
          <p:cNvSpPr txBox="1">
            <a:spLocks noGrp="1"/>
          </p:cNvSpPr>
          <p:nvPr>
            <p:ph type="body" idx="21"/>
          </p:nvPr>
        </p:nvSpPr>
        <p:spPr>
          <a:xfrm>
            <a:off x="6178201" y="3327295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body" idx="22"/>
          </p:nvPr>
        </p:nvSpPr>
        <p:spPr>
          <a:xfrm>
            <a:off x="6178201" y="3556498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90" name="Google Shape;190;p20"/>
          <p:cNvSpPr txBox="1">
            <a:spLocks noGrp="1"/>
          </p:cNvSpPr>
          <p:nvPr>
            <p:ph type="body" idx="23"/>
          </p:nvPr>
        </p:nvSpPr>
        <p:spPr>
          <a:xfrm>
            <a:off x="8994371" y="3327295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91" name="Google Shape;191;p20"/>
          <p:cNvSpPr txBox="1">
            <a:spLocks noGrp="1"/>
          </p:cNvSpPr>
          <p:nvPr>
            <p:ph type="body" idx="24"/>
          </p:nvPr>
        </p:nvSpPr>
        <p:spPr>
          <a:xfrm>
            <a:off x="8994371" y="3556498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0"/>
          <p:cNvSpPr txBox="1">
            <a:spLocks noGrp="1"/>
          </p:cNvSpPr>
          <p:nvPr>
            <p:ph type="body" idx="25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1747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-up Image">
  <p:cSld name="8-up Imag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1"/>
          <p:cNvSpPr>
            <a:spLocks noGrp="1"/>
          </p:cNvSpPr>
          <p:nvPr>
            <p:ph type="pic" idx="2"/>
          </p:nvPr>
        </p:nvSpPr>
        <p:spPr>
          <a:xfrm>
            <a:off x="545868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21"/>
          <p:cNvSpPr>
            <a:spLocks noGrp="1"/>
          </p:cNvSpPr>
          <p:nvPr>
            <p:ph type="pic" idx="3"/>
          </p:nvPr>
        </p:nvSpPr>
        <p:spPr>
          <a:xfrm>
            <a:off x="3362035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1"/>
          <p:cNvSpPr>
            <a:spLocks noGrp="1"/>
          </p:cNvSpPr>
          <p:nvPr>
            <p:ph type="pic" idx="4"/>
          </p:nvPr>
        </p:nvSpPr>
        <p:spPr>
          <a:xfrm>
            <a:off x="6178202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1"/>
          <p:cNvSpPr>
            <a:spLocks noGrp="1"/>
          </p:cNvSpPr>
          <p:nvPr>
            <p:ph type="pic" idx="5"/>
          </p:nvPr>
        </p:nvSpPr>
        <p:spPr>
          <a:xfrm>
            <a:off x="6178203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21"/>
          <p:cNvSpPr>
            <a:spLocks noGrp="1"/>
          </p:cNvSpPr>
          <p:nvPr>
            <p:ph type="pic" idx="6"/>
          </p:nvPr>
        </p:nvSpPr>
        <p:spPr>
          <a:xfrm>
            <a:off x="3362036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21"/>
          <p:cNvSpPr>
            <a:spLocks noGrp="1"/>
          </p:cNvSpPr>
          <p:nvPr>
            <p:ph type="pic" idx="7"/>
          </p:nvPr>
        </p:nvSpPr>
        <p:spPr>
          <a:xfrm>
            <a:off x="545869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21"/>
          <p:cNvSpPr>
            <a:spLocks noGrp="1"/>
          </p:cNvSpPr>
          <p:nvPr>
            <p:ph type="pic" idx="8"/>
          </p:nvPr>
        </p:nvSpPr>
        <p:spPr>
          <a:xfrm>
            <a:off x="8994371" y="1616605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21"/>
          <p:cNvSpPr>
            <a:spLocks noGrp="1"/>
          </p:cNvSpPr>
          <p:nvPr>
            <p:ph type="pic" idx="9"/>
          </p:nvPr>
        </p:nvSpPr>
        <p:spPr>
          <a:xfrm>
            <a:off x="8989354" y="3975399"/>
            <a:ext cx="265176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21"/>
          <p:cNvSpPr txBox="1">
            <a:spLocks noGrp="1"/>
          </p:cNvSpPr>
          <p:nvPr>
            <p:ph type="body" idx="1"/>
          </p:nvPr>
        </p:nvSpPr>
        <p:spPr>
          <a:xfrm>
            <a:off x="3364803" y="3327295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4" name="Google Shape;204;p21"/>
          <p:cNvSpPr txBox="1">
            <a:spLocks noGrp="1"/>
          </p:cNvSpPr>
          <p:nvPr>
            <p:ph type="body" idx="13"/>
          </p:nvPr>
        </p:nvSpPr>
        <p:spPr>
          <a:xfrm>
            <a:off x="545868" y="3327295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5" name="Google Shape;205;p21"/>
          <p:cNvSpPr txBox="1">
            <a:spLocks noGrp="1"/>
          </p:cNvSpPr>
          <p:nvPr>
            <p:ph type="body" idx="14"/>
          </p:nvPr>
        </p:nvSpPr>
        <p:spPr>
          <a:xfrm>
            <a:off x="3364803" y="3556498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6" name="Google Shape;206;p21"/>
          <p:cNvSpPr txBox="1">
            <a:spLocks noGrp="1"/>
          </p:cNvSpPr>
          <p:nvPr>
            <p:ph type="body" idx="15"/>
          </p:nvPr>
        </p:nvSpPr>
        <p:spPr>
          <a:xfrm>
            <a:off x="545868" y="3556498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body" idx="16"/>
          </p:nvPr>
        </p:nvSpPr>
        <p:spPr>
          <a:xfrm>
            <a:off x="6178201" y="3327295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8" name="Google Shape;208;p21"/>
          <p:cNvSpPr txBox="1">
            <a:spLocks noGrp="1"/>
          </p:cNvSpPr>
          <p:nvPr>
            <p:ph type="body" idx="17"/>
          </p:nvPr>
        </p:nvSpPr>
        <p:spPr>
          <a:xfrm>
            <a:off x="6178201" y="3556498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09" name="Google Shape;209;p21"/>
          <p:cNvSpPr txBox="1">
            <a:spLocks noGrp="1"/>
          </p:cNvSpPr>
          <p:nvPr>
            <p:ph type="body" idx="18"/>
          </p:nvPr>
        </p:nvSpPr>
        <p:spPr>
          <a:xfrm>
            <a:off x="8994371" y="3327295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body" idx="19"/>
          </p:nvPr>
        </p:nvSpPr>
        <p:spPr>
          <a:xfrm>
            <a:off x="8994371" y="3556498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body" idx="20"/>
          </p:nvPr>
        </p:nvSpPr>
        <p:spPr>
          <a:xfrm>
            <a:off x="3362444" y="5686374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body" idx="21"/>
          </p:nvPr>
        </p:nvSpPr>
        <p:spPr>
          <a:xfrm>
            <a:off x="543509" y="5686374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body" idx="22"/>
          </p:nvPr>
        </p:nvSpPr>
        <p:spPr>
          <a:xfrm>
            <a:off x="3362444" y="5915576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body" idx="23"/>
          </p:nvPr>
        </p:nvSpPr>
        <p:spPr>
          <a:xfrm>
            <a:off x="543509" y="5915576"/>
            <a:ext cx="264899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body" idx="24"/>
          </p:nvPr>
        </p:nvSpPr>
        <p:spPr>
          <a:xfrm>
            <a:off x="6175843" y="5686374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body" idx="25"/>
          </p:nvPr>
        </p:nvSpPr>
        <p:spPr>
          <a:xfrm>
            <a:off x="6175843" y="5915576"/>
            <a:ext cx="264899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body" idx="26"/>
          </p:nvPr>
        </p:nvSpPr>
        <p:spPr>
          <a:xfrm>
            <a:off x="8992013" y="5686374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body" idx="27"/>
          </p:nvPr>
        </p:nvSpPr>
        <p:spPr>
          <a:xfrm>
            <a:off x="8992013" y="5915576"/>
            <a:ext cx="264910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1"/>
          <p:cNvSpPr txBox="1">
            <a:spLocks noGrp="1"/>
          </p:cNvSpPr>
          <p:nvPr>
            <p:ph type="body" idx="28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8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-up Image">
  <p:cSld name="9-up Imag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 txBox="1">
            <a:spLocks noGrp="1"/>
          </p:cNvSpPr>
          <p:nvPr>
            <p:ph type="body" idx="1"/>
          </p:nvPr>
        </p:nvSpPr>
        <p:spPr>
          <a:xfrm>
            <a:off x="3927370" y="5686374"/>
            <a:ext cx="208716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body" idx="2"/>
          </p:nvPr>
        </p:nvSpPr>
        <p:spPr>
          <a:xfrm>
            <a:off x="1679140" y="5686374"/>
            <a:ext cx="208494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body" idx="3"/>
          </p:nvPr>
        </p:nvSpPr>
        <p:spPr>
          <a:xfrm>
            <a:off x="3927370" y="5909019"/>
            <a:ext cx="208716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body" idx="4"/>
          </p:nvPr>
        </p:nvSpPr>
        <p:spPr>
          <a:xfrm>
            <a:off x="1679140" y="5909019"/>
            <a:ext cx="208494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>
            <a:spLocks noGrp="1"/>
          </p:cNvSpPr>
          <p:nvPr>
            <p:ph type="pic" idx="5"/>
          </p:nvPr>
        </p:nvSpPr>
        <p:spPr>
          <a:xfrm>
            <a:off x="1673726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22"/>
          <p:cNvSpPr>
            <a:spLocks noGrp="1"/>
          </p:cNvSpPr>
          <p:nvPr>
            <p:ph type="pic" idx="6"/>
          </p:nvPr>
        </p:nvSpPr>
        <p:spPr>
          <a:xfrm>
            <a:off x="3926572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2"/>
          <p:cNvSpPr>
            <a:spLocks noGrp="1"/>
          </p:cNvSpPr>
          <p:nvPr>
            <p:ph type="pic" idx="7"/>
          </p:nvPr>
        </p:nvSpPr>
        <p:spPr>
          <a:xfrm>
            <a:off x="8428719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2"/>
          <p:cNvSpPr txBox="1">
            <a:spLocks noGrp="1"/>
          </p:cNvSpPr>
          <p:nvPr>
            <p:ph type="body" idx="8"/>
          </p:nvPr>
        </p:nvSpPr>
        <p:spPr>
          <a:xfrm>
            <a:off x="6177470" y="5686374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body" idx="9"/>
          </p:nvPr>
        </p:nvSpPr>
        <p:spPr>
          <a:xfrm>
            <a:off x="6177470" y="5909019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1" name="Google Shape;231;p22"/>
          <p:cNvSpPr>
            <a:spLocks noGrp="1"/>
          </p:cNvSpPr>
          <p:nvPr>
            <p:ph type="pic" idx="13"/>
          </p:nvPr>
        </p:nvSpPr>
        <p:spPr>
          <a:xfrm>
            <a:off x="5050687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22"/>
          <p:cNvSpPr>
            <a:spLocks noGrp="1"/>
          </p:cNvSpPr>
          <p:nvPr>
            <p:ph type="pic" idx="14"/>
          </p:nvPr>
        </p:nvSpPr>
        <p:spPr>
          <a:xfrm>
            <a:off x="2798278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22"/>
          <p:cNvSpPr>
            <a:spLocks noGrp="1"/>
          </p:cNvSpPr>
          <p:nvPr>
            <p:ph type="pic" idx="15"/>
          </p:nvPr>
        </p:nvSpPr>
        <p:spPr>
          <a:xfrm>
            <a:off x="545869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2"/>
          <p:cNvSpPr>
            <a:spLocks noGrp="1"/>
          </p:cNvSpPr>
          <p:nvPr>
            <p:ph type="pic" idx="16"/>
          </p:nvPr>
        </p:nvSpPr>
        <p:spPr>
          <a:xfrm>
            <a:off x="7303096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22"/>
          <p:cNvSpPr>
            <a:spLocks noGrp="1"/>
          </p:cNvSpPr>
          <p:nvPr>
            <p:ph type="pic" idx="17"/>
          </p:nvPr>
        </p:nvSpPr>
        <p:spPr>
          <a:xfrm>
            <a:off x="9555505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22"/>
          <p:cNvSpPr>
            <a:spLocks noGrp="1"/>
          </p:cNvSpPr>
          <p:nvPr>
            <p:ph type="pic" idx="18"/>
          </p:nvPr>
        </p:nvSpPr>
        <p:spPr>
          <a:xfrm>
            <a:off x="6175873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2"/>
          <p:cNvSpPr txBox="1">
            <a:spLocks noGrp="1"/>
          </p:cNvSpPr>
          <p:nvPr>
            <p:ph type="body" idx="19"/>
          </p:nvPr>
        </p:nvSpPr>
        <p:spPr>
          <a:xfrm>
            <a:off x="8435808" y="5686374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body" idx="20"/>
          </p:nvPr>
        </p:nvSpPr>
        <p:spPr>
          <a:xfrm>
            <a:off x="8435808" y="5909019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39" name="Google Shape;239;p22"/>
          <p:cNvSpPr txBox="1">
            <a:spLocks noGrp="1"/>
          </p:cNvSpPr>
          <p:nvPr>
            <p:ph type="body" idx="21"/>
          </p:nvPr>
        </p:nvSpPr>
        <p:spPr>
          <a:xfrm>
            <a:off x="5047304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0" name="Google Shape;240;p22"/>
          <p:cNvSpPr txBox="1">
            <a:spLocks noGrp="1"/>
          </p:cNvSpPr>
          <p:nvPr>
            <p:ph type="body" idx="22"/>
          </p:nvPr>
        </p:nvSpPr>
        <p:spPr>
          <a:xfrm>
            <a:off x="2797319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1" name="Google Shape;241;p22"/>
          <p:cNvSpPr txBox="1">
            <a:spLocks noGrp="1"/>
          </p:cNvSpPr>
          <p:nvPr>
            <p:ph type="body" idx="23"/>
          </p:nvPr>
        </p:nvSpPr>
        <p:spPr>
          <a:xfrm>
            <a:off x="5047304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2" name="Google Shape;242;p22"/>
          <p:cNvSpPr txBox="1">
            <a:spLocks noGrp="1"/>
          </p:cNvSpPr>
          <p:nvPr>
            <p:ph type="body" idx="24"/>
          </p:nvPr>
        </p:nvSpPr>
        <p:spPr>
          <a:xfrm>
            <a:off x="2797319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3" name="Google Shape;243;p22"/>
          <p:cNvSpPr txBox="1">
            <a:spLocks noGrp="1"/>
          </p:cNvSpPr>
          <p:nvPr>
            <p:ph type="body" idx="25"/>
          </p:nvPr>
        </p:nvSpPr>
        <p:spPr>
          <a:xfrm>
            <a:off x="7300221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4" name="Google Shape;244;p22"/>
          <p:cNvSpPr txBox="1">
            <a:spLocks noGrp="1"/>
          </p:cNvSpPr>
          <p:nvPr>
            <p:ph type="body" idx="26"/>
          </p:nvPr>
        </p:nvSpPr>
        <p:spPr>
          <a:xfrm>
            <a:off x="7300221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5" name="Google Shape;245;p22"/>
          <p:cNvSpPr txBox="1">
            <a:spLocks noGrp="1"/>
          </p:cNvSpPr>
          <p:nvPr>
            <p:ph type="body" idx="27"/>
          </p:nvPr>
        </p:nvSpPr>
        <p:spPr>
          <a:xfrm>
            <a:off x="9555505" y="3327295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6" name="Google Shape;246;p22"/>
          <p:cNvSpPr txBox="1">
            <a:spLocks noGrp="1"/>
          </p:cNvSpPr>
          <p:nvPr>
            <p:ph type="body" idx="28"/>
          </p:nvPr>
        </p:nvSpPr>
        <p:spPr>
          <a:xfrm>
            <a:off x="9555505" y="3556498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body" idx="29"/>
          </p:nvPr>
        </p:nvSpPr>
        <p:spPr>
          <a:xfrm>
            <a:off x="545869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body" idx="30"/>
          </p:nvPr>
        </p:nvSpPr>
        <p:spPr>
          <a:xfrm>
            <a:off x="545869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2"/>
          <p:cNvSpPr txBox="1">
            <a:spLocks noGrp="1"/>
          </p:cNvSpPr>
          <p:nvPr>
            <p:ph type="body" idx="3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919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-up Image">
  <p:cSld name="10-up Image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3"/>
          <p:cNvSpPr txBox="1">
            <a:spLocks noGrp="1"/>
          </p:cNvSpPr>
          <p:nvPr>
            <p:ph type="body" idx="1"/>
          </p:nvPr>
        </p:nvSpPr>
        <p:spPr>
          <a:xfrm>
            <a:off x="2794098" y="5686374"/>
            <a:ext cx="208716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body" idx="2"/>
          </p:nvPr>
        </p:nvSpPr>
        <p:spPr>
          <a:xfrm>
            <a:off x="545869" y="5686374"/>
            <a:ext cx="208494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body" idx="3"/>
          </p:nvPr>
        </p:nvSpPr>
        <p:spPr>
          <a:xfrm>
            <a:off x="2794098" y="5909019"/>
            <a:ext cx="2087161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body" idx="4"/>
          </p:nvPr>
        </p:nvSpPr>
        <p:spPr>
          <a:xfrm>
            <a:off x="545869" y="5909019"/>
            <a:ext cx="208494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56" name="Google Shape;256;p23"/>
          <p:cNvSpPr>
            <a:spLocks noGrp="1"/>
          </p:cNvSpPr>
          <p:nvPr>
            <p:ph type="pic" idx="5"/>
          </p:nvPr>
        </p:nvSpPr>
        <p:spPr>
          <a:xfrm>
            <a:off x="545868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23"/>
          <p:cNvSpPr>
            <a:spLocks noGrp="1"/>
          </p:cNvSpPr>
          <p:nvPr>
            <p:ph type="pic" idx="6"/>
          </p:nvPr>
        </p:nvSpPr>
        <p:spPr>
          <a:xfrm>
            <a:off x="2798714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23"/>
          <p:cNvSpPr>
            <a:spLocks noGrp="1"/>
          </p:cNvSpPr>
          <p:nvPr>
            <p:ph type="pic" idx="7"/>
          </p:nvPr>
        </p:nvSpPr>
        <p:spPr>
          <a:xfrm>
            <a:off x="7300862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23"/>
          <p:cNvSpPr txBox="1">
            <a:spLocks noGrp="1"/>
          </p:cNvSpPr>
          <p:nvPr>
            <p:ph type="body" idx="8"/>
          </p:nvPr>
        </p:nvSpPr>
        <p:spPr>
          <a:xfrm>
            <a:off x="5044198" y="5686374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0" name="Google Shape;260;p23"/>
          <p:cNvSpPr txBox="1">
            <a:spLocks noGrp="1"/>
          </p:cNvSpPr>
          <p:nvPr>
            <p:ph type="body" idx="9"/>
          </p:nvPr>
        </p:nvSpPr>
        <p:spPr>
          <a:xfrm>
            <a:off x="5044198" y="5909019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1" name="Google Shape;261;p23"/>
          <p:cNvSpPr>
            <a:spLocks noGrp="1"/>
          </p:cNvSpPr>
          <p:nvPr>
            <p:ph type="pic" idx="13"/>
          </p:nvPr>
        </p:nvSpPr>
        <p:spPr>
          <a:xfrm>
            <a:off x="5050687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23"/>
          <p:cNvSpPr>
            <a:spLocks noGrp="1"/>
          </p:cNvSpPr>
          <p:nvPr>
            <p:ph type="pic" idx="14"/>
          </p:nvPr>
        </p:nvSpPr>
        <p:spPr>
          <a:xfrm>
            <a:off x="2798278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23"/>
          <p:cNvSpPr>
            <a:spLocks noGrp="1"/>
          </p:cNvSpPr>
          <p:nvPr>
            <p:ph type="pic" idx="15"/>
          </p:nvPr>
        </p:nvSpPr>
        <p:spPr>
          <a:xfrm>
            <a:off x="545869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3"/>
          <p:cNvSpPr>
            <a:spLocks noGrp="1"/>
          </p:cNvSpPr>
          <p:nvPr>
            <p:ph type="pic" idx="16"/>
          </p:nvPr>
        </p:nvSpPr>
        <p:spPr>
          <a:xfrm>
            <a:off x="7303096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3"/>
          <p:cNvSpPr>
            <a:spLocks noGrp="1"/>
          </p:cNvSpPr>
          <p:nvPr>
            <p:ph type="pic" idx="17"/>
          </p:nvPr>
        </p:nvSpPr>
        <p:spPr>
          <a:xfrm>
            <a:off x="9555505" y="1616280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3"/>
          <p:cNvSpPr>
            <a:spLocks noGrp="1"/>
          </p:cNvSpPr>
          <p:nvPr>
            <p:ph type="pic" idx="18"/>
          </p:nvPr>
        </p:nvSpPr>
        <p:spPr>
          <a:xfrm>
            <a:off x="5048016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3"/>
          <p:cNvSpPr txBox="1">
            <a:spLocks noGrp="1"/>
          </p:cNvSpPr>
          <p:nvPr>
            <p:ph type="body" idx="19"/>
          </p:nvPr>
        </p:nvSpPr>
        <p:spPr>
          <a:xfrm>
            <a:off x="7302536" y="5686374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8" name="Google Shape;268;p23"/>
          <p:cNvSpPr txBox="1">
            <a:spLocks noGrp="1"/>
          </p:cNvSpPr>
          <p:nvPr>
            <p:ph type="body" idx="20"/>
          </p:nvPr>
        </p:nvSpPr>
        <p:spPr>
          <a:xfrm>
            <a:off x="7302536" y="5909019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body" idx="21"/>
          </p:nvPr>
        </p:nvSpPr>
        <p:spPr>
          <a:xfrm>
            <a:off x="5047304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body" idx="22"/>
          </p:nvPr>
        </p:nvSpPr>
        <p:spPr>
          <a:xfrm>
            <a:off x="2797319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body" idx="23"/>
          </p:nvPr>
        </p:nvSpPr>
        <p:spPr>
          <a:xfrm>
            <a:off x="5047304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body" idx="24"/>
          </p:nvPr>
        </p:nvSpPr>
        <p:spPr>
          <a:xfrm>
            <a:off x="2797319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body" idx="25"/>
          </p:nvPr>
        </p:nvSpPr>
        <p:spPr>
          <a:xfrm>
            <a:off x="7300221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4" name="Google Shape;274;p23"/>
          <p:cNvSpPr txBox="1">
            <a:spLocks noGrp="1"/>
          </p:cNvSpPr>
          <p:nvPr>
            <p:ph type="body" idx="26"/>
          </p:nvPr>
        </p:nvSpPr>
        <p:spPr>
          <a:xfrm>
            <a:off x="7300221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body" idx="27"/>
          </p:nvPr>
        </p:nvSpPr>
        <p:spPr>
          <a:xfrm>
            <a:off x="9555505" y="3327295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6" name="Google Shape;276;p23"/>
          <p:cNvSpPr txBox="1">
            <a:spLocks noGrp="1"/>
          </p:cNvSpPr>
          <p:nvPr>
            <p:ph type="body" idx="28"/>
          </p:nvPr>
        </p:nvSpPr>
        <p:spPr>
          <a:xfrm>
            <a:off x="9555505" y="3556498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7" name="Google Shape;277;p23"/>
          <p:cNvSpPr>
            <a:spLocks noGrp="1"/>
          </p:cNvSpPr>
          <p:nvPr>
            <p:ph type="pic" idx="29"/>
          </p:nvPr>
        </p:nvSpPr>
        <p:spPr>
          <a:xfrm>
            <a:off x="9553708" y="3975399"/>
            <a:ext cx="2087880" cy="1645920"/>
          </a:xfrm>
          <a:prstGeom prst="rect">
            <a:avLst/>
          </a:prstGeom>
          <a:solidFill>
            <a:srgbClr val="151617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23"/>
          <p:cNvSpPr txBox="1">
            <a:spLocks noGrp="1"/>
          </p:cNvSpPr>
          <p:nvPr>
            <p:ph type="body" idx="30"/>
          </p:nvPr>
        </p:nvSpPr>
        <p:spPr>
          <a:xfrm>
            <a:off x="9548294" y="5701190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79" name="Google Shape;279;p23"/>
          <p:cNvSpPr txBox="1">
            <a:spLocks noGrp="1"/>
          </p:cNvSpPr>
          <p:nvPr>
            <p:ph type="body" idx="31"/>
          </p:nvPr>
        </p:nvSpPr>
        <p:spPr>
          <a:xfrm>
            <a:off x="9548294" y="5930392"/>
            <a:ext cx="2087967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0" name="Google Shape;280;p23"/>
          <p:cNvSpPr txBox="1">
            <a:spLocks noGrp="1"/>
          </p:cNvSpPr>
          <p:nvPr>
            <p:ph type="body" idx="32"/>
          </p:nvPr>
        </p:nvSpPr>
        <p:spPr>
          <a:xfrm>
            <a:off x="545869" y="3327295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VIDIA Sans"/>
              <a:buNone/>
              <a:defRPr sz="1333" b="0" i="0" u="none" strike="noStrike" cap="none">
                <a:solidFill>
                  <a:schemeClr val="lt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1" name="Google Shape;281;p23"/>
          <p:cNvSpPr txBox="1">
            <a:spLocks noGrp="1"/>
          </p:cNvSpPr>
          <p:nvPr>
            <p:ph type="body" idx="33"/>
          </p:nvPr>
        </p:nvSpPr>
        <p:spPr>
          <a:xfrm>
            <a:off x="545869" y="3556498"/>
            <a:ext cx="2087880" cy="25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VIDIA Sans"/>
              <a:buNone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  <a:defRPr sz="1333" b="1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3"/>
          <p:cNvSpPr txBox="1">
            <a:spLocks noGrp="1"/>
          </p:cNvSpPr>
          <p:nvPr>
            <p:ph type="body" idx="34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2816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">
  <p:cSld name="Image Left - Text Righ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>
            <a:spLocks noGrp="1"/>
          </p:cNvSpPr>
          <p:nvPr>
            <p:ph type="pic" idx="2"/>
          </p:nvPr>
        </p:nvSpPr>
        <p:spPr>
          <a:xfrm>
            <a:off x="0" y="0"/>
            <a:ext cx="5471054" cy="6858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4"/>
          <p:cNvSpPr txBox="1">
            <a:spLocks noGrp="1"/>
          </p:cNvSpPr>
          <p:nvPr>
            <p:ph type="title"/>
          </p:nvPr>
        </p:nvSpPr>
        <p:spPr>
          <a:xfrm>
            <a:off x="6376416" y="100689"/>
            <a:ext cx="4879848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4"/>
          <p:cNvSpPr txBox="1">
            <a:spLocks noGrp="1"/>
          </p:cNvSpPr>
          <p:nvPr>
            <p:ph type="body" idx="1"/>
          </p:nvPr>
        </p:nvSpPr>
        <p:spPr>
          <a:xfrm>
            <a:off x="6376416" y="2329398"/>
            <a:ext cx="4879848" cy="37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288" name="Google Shape;288;p24"/>
          <p:cNvSpPr txBox="1">
            <a:spLocks noGrp="1"/>
          </p:cNvSpPr>
          <p:nvPr>
            <p:ph type="body" idx="3"/>
          </p:nvPr>
        </p:nvSpPr>
        <p:spPr>
          <a:xfrm>
            <a:off x="6376416" y="1243923"/>
            <a:ext cx="4879848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289" name="Google Shape;289;p24"/>
          <p:cNvCxnSpPr/>
          <p:nvPr/>
        </p:nvCxnSpPr>
        <p:spPr>
          <a:xfrm>
            <a:off x="5471054" y="1897743"/>
            <a:ext cx="5760826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885608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 - Text Right NO SUBTITLE">
  <p:cSld name="Image Left - Text Right NO SUBTITL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>
            <a:spLocks noGrp="1"/>
          </p:cNvSpPr>
          <p:nvPr>
            <p:ph type="body" idx="1"/>
          </p:nvPr>
        </p:nvSpPr>
        <p:spPr>
          <a:xfrm>
            <a:off x="6376416" y="2329398"/>
            <a:ext cx="4879848" cy="37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cxnSp>
        <p:nvCxnSpPr>
          <p:cNvPr id="292" name="Google Shape;292;p25"/>
          <p:cNvCxnSpPr/>
          <p:nvPr/>
        </p:nvCxnSpPr>
        <p:spPr>
          <a:xfrm>
            <a:off x="5471054" y="1897743"/>
            <a:ext cx="5760826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6376416" y="406259"/>
            <a:ext cx="4879848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>
            <a:spLocks noGrp="1"/>
          </p:cNvSpPr>
          <p:nvPr>
            <p:ph type="pic" idx="2"/>
          </p:nvPr>
        </p:nvSpPr>
        <p:spPr>
          <a:xfrm>
            <a:off x="0" y="0"/>
            <a:ext cx="5471054" cy="6858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8207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SUBTITLE - Image Right">
  <p:cSld name="Text Left NO SUBTITLE - Image Righ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/>
          <p:nvPr/>
        </p:nvSpPr>
        <p:spPr>
          <a:xfrm>
            <a:off x="10988040" y="6309360"/>
            <a:ext cx="1203960" cy="5486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297" name="Google Shape;297;p26"/>
          <p:cNvSpPr txBox="1">
            <a:spLocks noGrp="1"/>
          </p:cNvSpPr>
          <p:nvPr>
            <p:ph type="title"/>
          </p:nvPr>
        </p:nvSpPr>
        <p:spPr>
          <a:xfrm>
            <a:off x="865632" y="406259"/>
            <a:ext cx="4879848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6"/>
          <p:cNvSpPr txBox="1">
            <a:spLocks noGrp="1"/>
          </p:cNvSpPr>
          <p:nvPr>
            <p:ph type="body" idx="1"/>
          </p:nvPr>
        </p:nvSpPr>
        <p:spPr>
          <a:xfrm>
            <a:off x="865632" y="2329398"/>
            <a:ext cx="4879848" cy="37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299" name="Google Shape;299;p26"/>
          <p:cNvGrpSpPr/>
          <p:nvPr/>
        </p:nvGrpSpPr>
        <p:grpSpPr>
          <a:xfrm>
            <a:off x="0" y="6501471"/>
            <a:ext cx="776856" cy="360979"/>
            <a:chOff x="0" y="19504414"/>
            <a:chExt cx="2330569" cy="1082936"/>
          </a:xfrm>
        </p:grpSpPr>
        <p:sp>
          <p:nvSpPr>
            <p:cNvPr id="300" name="Google Shape;300;p26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301" name="Google Shape;301;p26" descr="A picture containing shape&#10;&#10;Description automatically generated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2" name="Google Shape;302;p26"/>
          <p:cNvCxnSpPr/>
          <p:nvPr/>
        </p:nvCxnSpPr>
        <p:spPr>
          <a:xfrm>
            <a:off x="0" y="1897743"/>
            <a:ext cx="574548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26"/>
          <p:cNvSpPr>
            <a:spLocks noGrp="1"/>
          </p:cNvSpPr>
          <p:nvPr>
            <p:ph type="pic" idx="2"/>
          </p:nvPr>
        </p:nvSpPr>
        <p:spPr>
          <a:xfrm>
            <a:off x="6720946" y="0"/>
            <a:ext cx="5471054" cy="6858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6"/>
          <p:cNvSpPr txBox="1"/>
          <p:nvPr/>
        </p:nvSpPr>
        <p:spPr>
          <a:xfrm>
            <a:off x="865632" y="6438314"/>
            <a:ext cx="2674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16377992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Left NO BULLETS - Image Right ">
  <p:cSld name="Text Left NO BULLETS - Image Right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"/>
          <p:cNvSpPr/>
          <p:nvPr/>
        </p:nvSpPr>
        <p:spPr>
          <a:xfrm>
            <a:off x="10988040" y="6309360"/>
            <a:ext cx="1203960" cy="54864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07" name="Google Shape;307;p27"/>
          <p:cNvSpPr txBox="1">
            <a:spLocks noGrp="1"/>
          </p:cNvSpPr>
          <p:nvPr>
            <p:ph type="title"/>
          </p:nvPr>
        </p:nvSpPr>
        <p:spPr>
          <a:xfrm>
            <a:off x="865632" y="2276531"/>
            <a:ext cx="4047744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7"/>
          <p:cNvSpPr txBox="1">
            <a:spLocks noGrp="1"/>
          </p:cNvSpPr>
          <p:nvPr>
            <p:ph type="body" idx="1"/>
          </p:nvPr>
        </p:nvSpPr>
        <p:spPr>
          <a:xfrm>
            <a:off x="865632" y="3427707"/>
            <a:ext cx="4047744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grpSp>
        <p:nvGrpSpPr>
          <p:cNvPr id="309" name="Google Shape;309;p27"/>
          <p:cNvGrpSpPr/>
          <p:nvPr/>
        </p:nvGrpSpPr>
        <p:grpSpPr>
          <a:xfrm>
            <a:off x="0" y="6501471"/>
            <a:ext cx="776856" cy="360979"/>
            <a:chOff x="0" y="19504414"/>
            <a:chExt cx="2330569" cy="1082936"/>
          </a:xfrm>
        </p:grpSpPr>
        <p:sp>
          <p:nvSpPr>
            <p:cNvPr id="310" name="Google Shape;310;p27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311" name="Google Shape;311;p27" descr="A picture containing shape&#10;&#10;Description automatically generated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" name="Google Shape;312;p27"/>
          <p:cNvSpPr>
            <a:spLocks noGrp="1"/>
          </p:cNvSpPr>
          <p:nvPr>
            <p:ph type="pic" idx="2"/>
          </p:nvPr>
        </p:nvSpPr>
        <p:spPr>
          <a:xfrm>
            <a:off x="5474208" y="0"/>
            <a:ext cx="6717792" cy="6858000"/>
          </a:xfrm>
          <a:prstGeom prst="rect">
            <a:avLst/>
          </a:prstGeom>
          <a:solidFill>
            <a:srgbClr val="F2F2F2">
              <a:alpha val="60784"/>
            </a:srgbClr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7"/>
          <p:cNvSpPr txBox="1"/>
          <p:nvPr/>
        </p:nvSpPr>
        <p:spPr>
          <a:xfrm>
            <a:off x="865632" y="6438314"/>
            <a:ext cx="2674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1369664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ING Layout">
  <p:cSld name="CODING Layou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"/>
          <p:cNvSpPr/>
          <p:nvPr/>
        </p:nvSpPr>
        <p:spPr>
          <a:xfrm>
            <a:off x="10896600" y="6111238"/>
            <a:ext cx="1295400" cy="7467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24" name="Google Shape;324;p29"/>
          <p:cNvSpPr txBox="1">
            <a:spLocks noGrp="1"/>
          </p:cNvSpPr>
          <p:nvPr>
            <p:ph type="title"/>
          </p:nvPr>
        </p:nvSpPr>
        <p:spPr>
          <a:xfrm>
            <a:off x="865632" y="100689"/>
            <a:ext cx="4879848" cy="112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Roboto Mono"/>
              <a:buNone/>
              <a:defRPr sz="2400" b="1" cap="none"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9"/>
          <p:cNvSpPr txBox="1">
            <a:spLocks noGrp="1"/>
          </p:cNvSpPr>
          <p:nvPr>
            <p:ph type="body" idx="1"/>
          </p:nvPr>
        </p:nvSpPr>
        <p:spPr>
          <a:xfrm>
            <a:off x="865632" y="2329398"/>
            <a:ext cx="4879848" cy="378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16931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VIDIA Sans"/>
              <a:buChar char="•"/>
              <a:defRPr sz="14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16085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VIDIA Sans"/>
              <a:buChar char="•"/>
              <a:defRPr sz="13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457154" marR="0" lvl="2" indent="-15238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NVIDIA Sans"/>
              <a:buChar char="•"/>
              <a:defRPr sz="1200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609539" marR="0" lvl="3" indent="-1439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VIDIA Sans"/>
              <a:buChar char="•"/>
              <a:defRPr sz="1067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761924" marR="0" lvl="4" indent="-13545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VIDIA Sans"/>
              <a:buChar char="•"/>
              <a:defRPr sz="933" b="0" i="0" u="none" strike="noStrike" cap="none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6" name="Google Shape;326;p29"/>
          <p:cNvSpPr txBox="1">
            <a:spLocks noGrp="1"/>
          </p:cNvSpPr>
          <p:nvPr>
            <p:ph type="body" idx="2"/>
          </p:nvPr>
        </p:nvSpPr>
        <p:spPr>
          <a:xfrm>
            <a:off x="865632" y="1243923"/>
            <a:ext cx="4879848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27" name="Google Shape;327;p29"/>
          <p:cNvSpPr/>
          <p:nvPr/>
        </p:nvSpPr>
        <p:spPr>
          <a:xfrm>
            <a:off x="6720946" y="0"/>
            <a:ext cx="5471054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30475" tIns="731517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NVIDIA Sans"/>
              <a:buNone/>
            </a:pPr>
            <a:endParaRPr sz="1333">
              <a:solidFill>
                <a:schemeClr val="lt2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grpSp>
        <p:nvGrpSpPr>
          <p:cNvPr id="328" name="Google Shape;328;p29"/>
          <p:cNvGrpSpPr/>
          <p:nvPr/>
        </p:nvGrpSpPr>
        <p:grpSpPr>
          <a:xfrm>
            <a:off x="0" y="6501471"/>
            <a:ext cx="776856" cy="360979"/>
            <a:chOff x="0" y="19504414"/>
            <a:chExt cx="2330569" cy="1082936"/>
          </a:xfrm>
        </p:grpSpPr>
        <p:sp>
          <p:nvSpPr>
            <p:cNvPr id="329" name="Google Shape;329;p29"/>
            <p:cNvSpPr/>
            <p:nvPr/>
          </p:nvSpPr>
          <p:spPr>
            <a:xfrm>
              <a:off x="0" y="19697679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330" name="Google Shape;330;p29" descr="A picture containing shape&#10;&#10;Description automatically generated"/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131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1" name="Google Shape;331;p29"/>
          <p:cNvCxnSpPr/>
          <p:nvPr/>
        </p:nvCxnSpPr>
        <p:spPr>
          <a:xfrm>
            <a:off x="0" y="1897743"/>
            <a:ext cx="5745480" cy="0"/>
          </a:xfrm>
          <a:prstGeom prst="straightConnector1">
            <a:avLst/>
          </a:prstGeom>
          <a:noFill/>
          <a:ln w="317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p29"/>
          <p:cNvSpPr txBox="1"/>
          <p:nvPr/>
        </p:nvSpPr>
        <p:spPr>
          <a:xfrm>
            <a:off x="865632" y="6438314"/>
            <a:ext cx="2674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337516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bargo">
  <p:cSld name="Embargo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35" name="Google Shape;335;p30"/>
          <p:cNvSpPr txBox="1">
            <a:spLocks noGrp="1"/>
          </p:cNvSpPr>
          <p:nvPr>
            <p:ph type="body" idx="1"/>
          </p:nvPr>
        </p:nvSpPr>
        <p:spPr>
          <a:xfrm>
            <a:off x="2544753" y="3590667"/>
            <a:ext cx="7577959" cy="1825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 Medium"/>
                <a:ea typeface="NVIDIA Sans Medium"/>
                <a:cs typeface="NVIDIA Sans Medium"/>
                <a:sym typeface="NVIDIA Sans Medium"/>
              </a:defRPr>
            </a:lvl1pPr>
            <a:lvl2pPr marL="304770" marR="0" lvl="1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39"/>
              <a:buFont typeface="NVIDIA Sans"/>
              <a:buNone/>
              <a:defRPr sz="2513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7539"/>
              <a:buFont typeface="NVIDIA Sans"/>
              <a:buNone/>
              <a:defRPr sz="2513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None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  <p:sp>
        <p:nvSpPr>
          <p:cNvPr id="336" name="Google Shape;336;p30"/>
          <p:cNvSpPr txBox="1">
            <a:spLocks noGrp="1"/>
          </p:cNvSpPr>
          <p:nvPr>
            <p:ph type="title"/>
          </p:nvPr>
        </p:nvSpPr>
        <p:spPr>
          <a:xfrm>
            <a:off x="2544754" y="3008254"/>
            <a:ext cx="7577959" cy="58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NVIDIA Sans Light"/>
              <a:buNone/>
              <a:defRPr sz="4000" b="0" cap="none">
                <a:solidFill>
                  <a:schemeClr val="dk1"/>
                </a:solidFill>
                <a:latin typeface="NVIDIA Sans Light"/>
                <a:ea typeface="NVIDIA Sans Light"/>
                <a:cs typeface="NVIDIA Sans Light"/>
                <a:sym typeface="NVIDIA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7" name="Google Shape;337;p30" descr="A close up of a logo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714" y="2082682"/>
            <a:ext cx="785753" cy="785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48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1" descr="A green and white background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/>
          <p:nvPr/>
        </p:nvSpPr>
        <p:spPr>
          <a:xfrm>
            <a:off x="0" y="2321305"/>
            <a:ext cx="12192000" cy="4536695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cxnSp>
        <p:nvCxnSpPr>
          <p:cNvPr id="341" name="Google Shape;341;p31"/>
          <p:cNvCxnSpPr/>
          <p:nvPr/>
        </p:nvCxnSpPr>
        <p:spPr>
          <a:xfrm>
            <a:off x="0" y="3776425"/>
            <a:ext cx="12192000" cy="0"/>
          </a:xfrm>
          <a:prstGeom prst="straightConnector1">
            <a:avLst/>
          </a:prstGeom>
          <a:noFill/>
          <a:ln w="508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2" name="Google Shape;342;p3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1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05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x_Timeline">
  <p:cSld name="Complex_Timeline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2" descr="A green and white background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2"/>
          <p:cNvSpPr/>
          <p:nvPr/>
        </p:nvSpPr>
        <p:spPr>
          <a:xfrm>
            <a:off x="0" y="2321305"/>
            <a:ext cx="12192000" cy="4536695"/>
          </a:xfrm>
          <a:prstGeom prst="rect">
            <a:avLst/>
          </a:prstGeom>
          <a:gradFill>
            <a:gsLst>
              <a:gs pos="0">
                <a:schemeClr val="dk1"/>
              </a:gs>
              <a:gs pos="78000">
                <a:srgbClr val="FFFFFF">
                  <a:alpha val="54901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47" name="Google Shape;347;p32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32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307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mo - Image Layout">
  <p:cSld name="1_Demo - Image Layou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2627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mo - Insert Video Layout">
  <p:cSld name="Demo - Insert Video Layou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  <p:sp>
        <p:nvSpPr>
          <p:cNvPr id="354" name="Google Shape;354;p34"/>
          <p:cNvSpPr>
            <a:spLocks noGrp="1"/>
          </p:cNvSpPr>
          <p:nvPr>
            <p:ph type="media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0" rIns="91425" bIns="420622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400"/>
              <a:buFont typeface="NVIDIA Sans"/>
              <a:buNone/>
              <a:defRPr sz="2800" b="1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NVIDIA Sans"/>
              <a:buChar char="•"/>
              <a:defRPr sz="24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NVIDIA Sans"/>
              <a:buChar char="•"/>
              <a:defRPr sz="20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310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5" descr="A green and white background&#10;&#10;Description automatically generated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 descr="A picture containing graphics, logo, symbol, graphic design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042" y="257844"/>
            <a:ext cx="2788664" cy="960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21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">
  <p:cSld name="Title, Subtitle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2400" b="1" cap="none"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52385" marR="0" lvl="0" indent="-7619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NVIDIA Sans"/>
              <a:buNone/>
              <a:defRPr sz="1600" b="0" i="0" u="none" strike="noStrike" cap="none">
                <a:solidFill>
                  <a:schemeClr val="dk2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marL="304770" marR="0" lvl="1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2pPr>
            <a:lvl3pPr marL="457154" marR="0" lvl="2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3pPr>
            <a:lvl4pPr marL="609539" marR="0" lvl="3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4pPr>
            <a:lvl5pPr marL="761924" marR="0" lvl="4" indent="-7619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VIDIA Sans"/>
              <a:buNone/>
              <a:defRPr sz="1467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5pPr>
            <a:lvl6pPr marL="914309" marR="0" lvl="5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6pPr>
            <a:lvl7pPr marL="1066693" marR="0" lvl="6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7pPr>
            <a:lvl8pPr marL="1219078" marR="0" lvl="7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8pPr>
            <a:lvl9pPr marL="1371463" marR="0" lvl="8" indent="-19048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NVIDIA Sans"/>
              <a:buChar char="•"/>
              <a:defRPr sz="1800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7064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Case Layout">
  <p:cSld name="Use Case Layou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9499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4/30/25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4/30/25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4/30/25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4/30/25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4/30/25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NVIDIA Sans"/>
              <a:buNone/>
              <a:defRPr sz="7200" b="1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10" name="Google Shape;10;p1"/>
          <p:cNvGrpSpPr/>
          <p:nvPr/>
        </p:nvGrpSpPr>
        <p:grpSpPr>
          <a:xfrm>
            <a:off x="11353800" y="6501472"/>
            <a:ext cx="838200" cy="357594"/>
            <a:chOff x="34061399" y="19504414"/>
            <a:chExt cx="2514601" cy="1072783"/>
          </a:xfrm>
        </p:grpSpPr>
        <p:sp>
          <p:nvSpPr>
            <p:cNvPr id="11" name="Google Shape;11;p1"/>
            <p:cNvSpPr/>
            <p:nvPr/>
          </p:nvSpPr>
          <p:spPr>
            <a:xfrm>
              <a:off x="36420552" y="19687526"/>
              <a:ext cx="155448" cy="88967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 b="0" i="0" u="none" strike="noStrike" cap="none">
                <a:solidFill>
                  <a:schemeClr val="dk1"/>
                </a:solidFill>
                <a:latin typeface="NVIDIA Sans"/>
                <a:ea typeface="NVIDIA Sans"/>
                <a:cs typeface="NVIDIA Sans"/>
                <a:sym typeface="NVIDIA Sans"/>
              </a:endParaRPr>
            </a:p>
          </p:txBody>
        </p:sp>
        <p:pic>
          <p:nvPicPr>
            <p:cNvPr id="12" name="Google Shape;12;p1" descr="A picture containing shape&#10;&#10;Description automatically generated"/>
            <p:cNvPicPr preferRelativeResize="0"/>
            <p:nvPr/>
          </p:nvPicPr>
          <p:blipFill rotWithShape="1">
            <a:blip r:embed="rId3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61399" y="19504414"/>
              <a:ext cx="2003438" cy="6902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3;p1"/>
          <p:cNvSpPr txBox="1"/>
          <p:nvPr/>
        </p:nvSpPr>
        <p:spPr>
          <a:xfrm>
            <a:off x="8601699" y="6438314"/>
            <a:ext cx="267416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lt1"/>
                </a:solidFill>
                <a:latin typeface="NVIDIA Sans"/>
                <a:ea typeface="NVIDIA Sans"/>
                <a:cs typeface="NVIDIA Sans"/>
                <a:sym typeface="NVIDIA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NVIDIA Sans"/>
              <a:ea typeface="NVIDIA Sans"/>
              <a:cs typeface="NVIDIA Sans"/>
              <a:sym typeface="NVIDIA Sans"/>
            </a:endParaRPr>
          </a:p>
        </p:txBody>
      </p:sp>
    </p:spTree>
    <p:extLst>
      <p:ext uri="{BB962C8B-B14F-4D97-AF65-F5344CB8AC3E}">
        <p14:creationId xmlns:p14="http://schemas.microsoft.com/office/powerpoint/2010/main" val="253945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waPvOwL9Z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11" Type="http://schemas.openxmlformats.org/officeDocument/2006/relationships/image" Target="../media/image159.png"/><Relationship Id="rId5" Type="http://schemas.openxmlformats.org/officeDocument/2006/relationships/image" Target="../media/image154.jpeg"/><Relationship Id="rId10" Type="http://schemas.openxmlformats.org/officeDocument/2006/relationships/image" Target="../media/image158.png"/><Relationship Id="rId4" Type="http://schemas.openxmlformats.org/officeDocument/2006/relationships/image" Target="../media/image153.png"/><Relationship Id="rId9" Type="http://schemas.openxmlformats.org/officeDocument/2006/relationships/hyperlink" Target="mailto:myday@gm.ntpu.edu.tw" TargetMode="Externa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jpeg"/><Relationship Id="rId7" Type="http://schemas.openxmlformats.org/officeDocument/2006/relationships/image" Target="../media/image1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11" Type="http://schemas.openxmlformats.org/officeDocument/2006/relationships/image" Target="../media/image159.png"/><Relationship Id="rId5" Type="http://schemas.openxmlformats.org/officeDocument/2006/relationships/image" Target="../media/image154.jpeg"/><Relationship Id="rId10" Type="http://schemas.openxmlformats.org/officeDocument/2006/relationships/image" Target="../media/image158.png"/><Relationship Id="rId4" Type="http://schemas.openxmlformats.org/officeDocument/2006/relationships/image" Target="../media/image153.png"/><Relationship Id="rId9" Type="http://schemas.openxmlformats.org/officeDocument/2006/relationships/hyperlink" Target="mailto:myday@gm.ntpu.edu.t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hyperlink" Target="https://web.ntpu.edu.tw/~myday/cindex.htm#projec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45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g"/><Relationship Id="rId5" Type="http://schemas.openxmlformats.org/officeDocument/2006/relationships/image" Target="../media/image12.png"/><Relationship Id="rId10" Type="http://schemas.openxmlformats.org/officeDocument/2006/relationships/hyperlink" Target="https://web.ntpu.edu.tw/~myday/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tiff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google/A2A/blob/main/demo/README.m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gle.github.io/A2A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modelcontextprotocol.io/introduc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google.github.io/A2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blog.dailydoseofds.com/p/a-visual-guide-to-agent2agent-a2a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learn.nvidia.com/courses/course-detail?course_id=course-v1:DLI+S-FX-26+V1" TargetMode="Externa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image/aren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/aren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imag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spee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speech-to-tex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speech-to-tex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?tab=Leaderboard&amp;leaderboard_tab=t2v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text-to-video/arena?tab=Leaderboard&amp;leaderboard_tab=t2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learn.nvidia.com/certificates?id=ed-qOCIMQaatzU8SNUNx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ed-qOCIMQaatzU8SNUNxgw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q3oo-oBhTQKtyCCote2E-Q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vidia.com/en-us/training/instructor-directory/search/" TargetMode="Externa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nvidia.com/en-us/training/instructor-directory/search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learn.nvidia.com/" TargetMode="External"/><Relationship Id="rId4" Type="http://schemas.openxmlformats.org/officeDocument/2006/relationships/hyperlink" Target="https://developer.nvidia.com/join-nvidia-developer-progra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amazon.com/Navigating-Sustainability-Data-Organizations-Secure/dp/1398612243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developer.nvidia.com/join-nvidia-developer-progra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18.png"/><Relationship Id="rId4" Type="http://schemas.openxmlformats.org/officeDocument/2006/relationships/hyperlink" Target="https://learn.nvidia.com/courses/course-detail?course_id=course-v1:DLI+S-FX-14+V1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join-nvidia-developer-program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earn.nvidia.com/my-learn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-detail?course_id=course-v1:DLI+S-FX-15+V1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https://learn.nvidia.com/courses/course-detail?course_id=course-v1:DLI+S-FX-15+V1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learn.nvidia.com/courses/course-detail?course_id=course-v1:DLI+S-FX-14+V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nvidia.com/courses/course-detail?course_id=course-v1:DLI+S-FX-26+V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my-learning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97.png"/><Relationship Id="rId4" Type="http://schemas.openxmlformats.org/officeDocument/2006/relationships/image" Target="../media/image1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ertificates?id=ed-qOCIMQaatzU8SNUNxgw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eslite.com/product/1001201176268268892900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learn.nvidia.com/en-us/training/self-paced-cours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hyperlink" Target="https://learn.nvidia.com/courses/course-detail?course_id=course-v1:DLI+S-FX-15+V1" TargetMode="Externa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nvidia.com/courses/course?course_id=course-v1:DLI+S-FX-15+V1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21" Type="http://schemas.openxmlformats.org/officeDocument/2006/relationships/image" Target="../media/image44.jpe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image" Target="../media/image103.png"/><Relationship Id="rId16" Type="http://schemas.openxmlformats.org/officeDocument/2006/relationships/image" Target="../media/image117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pwc.com/us/en/services/esg/library/building-blocks-for-net-zero-transformation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weforum.org/agenda/2022/07/net-zero-track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s://intelligence.weforum.org/topics/a1G680000004C93EAE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intelligence.weforum.org/topics/a1G0X000006DIDZUA4" TargetMode="Externa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2"/>
            <a:ext cx="11672156" cy="2049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Agentic AI for ESG and 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Digital Sustainability Innovation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代理式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於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ESG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與數位永續創新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2025-04-30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13:10-15:00,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Wednesday, April 30, 2025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R314,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Gongcheng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Building, Department of Computer Science,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University of Taipei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Ching-Tai 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B146A-95DF-ABE9-7B1B-12A11201C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700" t="9537" r="9566" b="11714"/>
          <a:stretch/>
        </p:blipFill>
        <p:spPr>
          <a:xfrm>
            <a:off x="70581" y="58451"/>
            <a:ext cx="1991302" cy="811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836BD1-232D-6C86-653A-6B4389130A58}"/>
              </a:ext>
            </a:extLst>
          </p:cNvPr>
          <p:cNvSpPr txBox="1"/>
          <p:nvPr/>
        </p:nvSpPr>
        <p:spPr>
          <a:xfrm>
            <a:off x="3043238" y="49814"/>
            <a:ext cx="610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臺北市立大學資訊科學系</a:t>
            </a:r>
            <a:b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碩士班</a:t>
            </a:r>
            <a: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Seminar</a:t>
            </a:r>
            <a:endParaRPr lang="zh-TW" altLang="en-US" sz="2000" dirty="0">
              <a:solidFill>
                <a:schemeClr val="accent1"/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86F540-19F1-A71C-0B9D-540CEE12D8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17CDC-4790-531C-153E-7A7F8C6CFF30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6B1F6-FE08-DABB-1D00-F96C3E20BA97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399649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Generative AI-Driven ESG Report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Generation Technology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NTPU-113A513E01, 2024/03/01~2024/12/31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8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Generative AI for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Data Integration and Enrichment: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Synthesizing structured and unstructured ESG data.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Automated Reporting and Insight Generation: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Tailored ESG reports and insights for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Scenario Modeling and Forecasting: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Simulating potential risks and opportunities.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Addressing Bias and Ensuring Accountability: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Transparent, fair, and ethical AI deployment.</a:t>
            </a:r>
          </a:p>
        </p:txBody>
      </p:sp>
    </p:spTree>
    <p:extLst>
      <p:ext uri="{BB962C8B-B14F-4D97-AF65-F5344CB8AC3E}">
        <p14:creationId xmlns:p14="http://schemas.microsoft.com/office/powerpoint/2010/main" val="13388424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0710E7-35CF-35F7-603A-A5C1A76FB6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FF7859-343D-0EA2-9D4D-A17E83C5A5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66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1210966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Innovation </a:t>
            </a:r>
            <a:br>
              <a:rPr lang="en-US" sz="5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with Generative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480457"/>
            <a:ext cx="11310608" cy="508178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Sustainable Product Design: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Eco-friendly designs minimizing waste and energy.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Policy Formulation and Implementation: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AI-driven simulations for effective policies.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Stakeholder Engagement and Awareness: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Communicating ESG strategies with compelling AI-driven visuals.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186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6DDC7-2B61-4B8C-4CFD-2B7B07B4F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507CF-4301-A4C1-80C5-8C4FEBAB55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11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5D5B-F353-3A58-F4A8-59020C314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Mapping the ESG Standards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FA311-992F-229F-E26F-4CEBA7B0F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64974"/>
            <a:ext cx="11222181" cy="5197270"/>
          </a:xfrm>
        </p:spPr>
        <p:txBody>
          <a:bodyPr>
            <a:noAutofit/>
          </a:bodyPr>
          <a:lstStyle/>
          <a:p>
            <a:r>
              <a:rPr lang="en-US" dirty="0"/>
              <a:t>The most prevalent ESG reporting frameworks</a:t>
            </a:r>
          </a:p>
          <a:p>
            <a:pPr lvl="1"/>
            <a:r>
              <a:rPr lang="en-US" sz="3200" dirty="0"/>
              <a:t>GRI (Global Report Initiative)</a:t>
            </a:r>
          </a:p>
          <a:p>
            <a:pPr lvl="1"/>
            <a:r>
              <a:rPr lang="en-US" sz="3200" dirty="0"/>
              <a:t>CDP (Carbon Disclosure Project)</a:t>
            </a:r>
          </a:p>
          <a:p>
            <a:pPr lvl="1"/>
            <a:r>
              <a:rPr lang="en-US" sz="3200" dirty="0"/>
              <a:t>SASB (Sustainability Accounting Standards Board</a:t>
            </a:r>
          </a:p>
          <a:p>
            <a:pPr lvl="1"/>
            <a:r>
              <a:rPr lang="en-US" sz="3200" dirty="0"/>
              <a:t>ISSB (International Sustainability Standards Board)</a:t>
            </a:r>
          </a:p>
          <a:p>
            <a:pPr lvl="1"/>
            <a:r>
              <a:rPr lang="en-US" sz="3200" dirty="0"/>
              <a:t>TCFD (Task Force on Climate-related Financial Disclosures</a:t>
            </a:r>
          </a:p>
          <a:p>
            <a:r>
              <a:rPr lang="en-US" dirty="0"/>
              <a:t>How companies choose</a:t>
            </a:r>
          </a:p>
          <a:p>
            <a:pPr lvl="1"/>
            <a:r>
              <a:rPr lang="en-US" sz="3200" dirty="0"/>
              <a:t>Materiality, industry-specific standards, investor alignment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752E9-B83D-B5E0-16FA-5110086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7C0DB-EB6A-0AD6-7595-4CAB2A153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B7D09E-66A2-982E-CA7A-9C9A0EB1E9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121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B503EE-FEF3-601E-EB7D-040E42B17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2B38D-02FF-7CAA-93BC-F50369D453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300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BFB565-9DAA-9589-154B-7E7644450A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CDBA8D-1CE3-6E3D-B2CE-9292458EFB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900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865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26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57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  <a:t>Agentic AI</a:t>
            </a:r>
            <a:br>
              <a:rPr lang="en-US" altLang="zh-TW" sz="1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Powering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Digital Sustainability Innovation</a:t>
            </a:r>
            <a:endParaRPr lang="zh-TW" altLang="en-US" sz="8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2852C3-11BE-BF0F-4E29-FE4CA023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2444F-8524-6A3D-C062-5E34B3D12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06E27-3EC4-D0ED-0FAF-F6403C853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1FF88-AF78-99D6-7176-E3CE999DDF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63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56E97A-87B0-2EFC-B67D-B9DFD0DEB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812DE2-5DFC-8C81-F383-C7285ACC2B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629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EC4BA-FEC2-EAC8-A747-F2ABE66780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F71E5-8156-6E14-C3B9-4ED26FFCB5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7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209BE-CCA5-BFA0-CC0D-9EDA2F12E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5E02CE-9A15-BE32-B050-59B97576A4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2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3CEC3-5C03-5A86-CA33-B759360EB5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647DFC-169B-12EB-D63A-AC5FB48595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536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5C410-DD07-10A7-CA30-CD16DFEB0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419022-915A-31C6-C2BC-1D9948738E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981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F9944-9EE6-D8B9-5ECA-8FF9985982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B21E9-A56A-AB25-6018-193F077AC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446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E00879-EAEE-388A-B0C6-77F22A5D4C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5B085-69CD-0422-B501-5D04851E86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1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A7C0C-20C6-79A7-592B-2AD1D8C1BF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150AE0-7359-1A07-C935-F9BD25F58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428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231775" y="1268045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6BAE85-7C1F-EE25-6352-6E03394C55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080D2-7471-6F6C-14D6-2D89A1F5C3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0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601FDCE-57F2-F0B7-170E-8047AB4003C1}"/>
              </a:ext>
            </a:extLst>
          </p:cNvPr>
          <p:cNvSpPr/>
          <p:nvPr/>
        </p:nvSpPr>
        <p:spPr>
          <a:xfrm>
            <a:off x="534390" y="629623"/>
            <a:ext cx="11251092" cy="5598754"/>
          </a:xfrm>
          <a:custGeom>
            <a:avLst/>
            <a:gdLst>
              <a:gd name="connsiteX0" fmla="*/ 0 w 1442434"/>
              <a:gd name="connsiteY0" fmla="*/ 824248 h 824248"/>
              <a:gd name="connsiteX1" fmla="*/ 978794 w 1442434"/>
              <a:gd name="connsiteY1" fmla="*/ 656823 h 824248"/>
              <a:gd name="connsiteX2" fmla="*/ 1442434 w 1442434"/>
              <a:gd name="connsiteY2" fmla="*/ 0 h 824248"/>
              <a:gd name="connsiteX0" fmla="*/ 0 w 1442434"/>
              <a:gd name="connsiteY0" fmla="*/ 824248 h 824248"/>
              <a:gd name="connsiteX1" fmla="*/ 864867 w 1442434"/>
              <a:gd name="connsiteY1" fmla="*/ 620798 h 824248"/>
              <a:gd name="connsiteX2" fmla="*/ 1442434 w 1442434"/>
              <a:gd name="connsiteY2" fmla="*/ 0 h 82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2434" h="824248">
                <a:moveTo>
                  <a:pt x="0" y="824248"/>
                </a:moveTo>
                <a:cubicBezTo>
                  <a:pt x="369194" y="809223"/>
                  <a:pt x="624461" y="758173"/>
                  <a:pt x="864867" y="620798"/>
                </a:cubicBezTo>
                <a:cubicBezTo>
                  <a:pt x="1105273" y="483423"/>
                  <a:pt x="1330817" y="259724"/>
                  <a:pt x="1442434" y="0"/>
                </a:cubicBezTo>
              </a:path>
            </a:pathLst>
          </a:custGeom>
          <a:noFill/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AI, Agentic AI, Physical AI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NVIDIA (2025), GTC March 2025 Keynote with NVIDIA CEO Jensen Huang,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https://www.youtube.com/watch?v=_waPvOwL9Z8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D9060-B116-BBB5-5F13-246915EABA93}"/>
              </a:ext>
            </a:extLst>
          </p:cNvPr>
          <p:cNvSpPr txBox="1"/>
          <p:nvPr/>
        </p:nvSpPr>
        <p:spPr>
          <a:xfrm>
            <a:off x="79065" y="5781181"/>
            <a:ext cx="22280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2012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AlexNet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CD0F0-2AF0-748F-A1F3-83CEE701776B}"/>
              </a:ext>
            </a:extLst>
          </p:cNvPr>
          <p:cNvSpPr txBox="1"/>
          <p:nvPr/>
        </p:nvSpPr>
        <p:spPr>
          <a:xfrm>
            <a:off x="3025567" y="4811298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Perception AI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7BBE6-40CB-9418-F92C-0663B8DE008D}"/>
              </a:ext>
            </a:extLst>
          </p:cNvPr>
          <p:cNvSpPr txBox="1"/>
          <p:nvPr/>
        </p:nvSpPr>
        <p:spPr>
          <a:xfrm>
            <a:off x="5962835" y="3873070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Generative AI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5107F-5F71-B9A6-EDDE-7E238969C83A}"/>
              </a:ext>
            </a:extLst>
          </p:cNvPr>
          <p:cNvSpPr txBox="1"/>
          <p:nvPr/>
        </p:nvSpPr>
        <p:spPr>
          <a:xfrm>
            <a:off x="8228630" y="2374071"/>
            <a:ext cx="2481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Agentic AI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B15FA0-7324-3D94-39E1-11925662A730}"/>
              </a:ext>
            </a:extLst>
          </p:cNvPr>
          <p:cNvSpPr txBox="1"/>
          <p:nvPr/>
        </p:nvSpPr>
        <p:spPr>
          <a:xfrm>
            <a:off x="9918825" y="1048081"/>
            <a:ext cx="22016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AI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38DA6-4EA4-A3ED-9454-4C98AFA23EE4}"/>
              </a:ext>
            </a:extLst>
          </p:cNvPr>
          <p:cNvSpPr txBox="1"/>
          <p:nvPr/>
        </p:nvSpPr>
        <p:spPr>
          <a:xfrm>
            <a:off x="79065" y="6169808"/>
            <a:ext cx="3189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learning breakthrough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A7D9A-582A-283A-7EA4-3E5CDA7A7A5D}"/>
              </a:ext>
            </a:extLst>
          </p:cNvPr>
          <p:cNvSpPr txBox="1"/>
          <p:nvPr/>
        </p:nvSpPr>
        <p:spPr>
          <a:xfrm>
            <a:off x="3025567" y="5249073"/>
            <a:ext cx="31892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Speech recognition 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Deep recommender systems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Medical imaging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41FC3-3775-C6C9-870D-0B39302C80B4}"/>
              </a:ext>
            </a:extLst>
          </p:cNvPr>
          <p:cNvSpPr txBox="1"/>
          <p:nvPr/>
        </p:nvSpPr>
        <p:spPr>
          <a:xfrm>
            <a:off x="5997753" y="4298959"/>
            <a:ext cx="232173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Digital marketing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Content creation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BCA19-8CFA-222D-B0BB-C23EC7F6EE0B}"/>
              </a:ext>
            </a:extLst>
          </p:cNvPr>
          <p:cNvSpPr txBox="1"/>
          <p:nvPr/>
        </p:nvSpPr>
        <p:spPr>
          <a:xfrm>
            <a:off x="8245883" y="2793773"/>
            <a:ext cx="22764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Coding assistants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Patient care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E19E5-A43E-8A09-0DC2-132EBB6D0400}"/>
              </a:ext>
            </a:extLst>
          </p:cNvPr>
          <p:cNvSpPr txBox="1"/>
          <p:nvPr/>
        </p:nvSpPr>
        <p:spPr>
          <a:xfrm>
            <a:off x="9915935" y="1467824"/>
            <a:ext cx="22016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Self-driving cars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General robotics</a:t>
            </a:r>
          </a:p>
        </p:txBody>
      </p:sp>
    </p:spTree>
    <p:extLst>
      <p:ext uri="{BB962C8B-B14F-4D97-AF65-F5344CB8AC3E}">
        <p14:creationId xmlns:p14="http://schemas.microsoft.com/office/powerpoint/2010/main" val="13685073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200581" y="1174524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A66784-CF4B-EF86-599A-FFA47C6FD4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58532-9E8A-B9AF-1ED2-4DFCA4E0B3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94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A6123-736F-8005-4D92-6E33D490B8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F83B-E711-0E17-BECB-E418DD42A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062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A62F9B-D8EE-81CC-F3F7-F1CDD4EFCD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8BA5F-85AD-522A-DC9B-1F6AE24DCD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647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C22C8-9C02-3BA6-223C-316393240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68ABA-DF69-8E53-56D5-D4EEE15125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31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5BCAE-49C4-F6B5-3CA1-BC34F63498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FF189-B52E-6C1E-FEF8-A378463282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45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Future Directions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Integrating blockchain, IoT, and digital twins.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Democratizing AI tools for all stakeholders.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Promoting collaboration among experts and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685341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Agentic AI is transforming ESG analytics and sustainability innovation.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Collaboration among researchers, policymakers, and innovators is key.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Agentic AI to build a sustainable future.</a:t>
            </a:r>
          </a:p>
        </p:txBody>
      </p:sp>
    </p:spTree>
    <p:extLst>
      <p:ext uri="{BB962C8B-B14F-4D97-AF65-F5344CB8AC3E}">
        <p14:creationId xmlns:p14="http://schemas.microsoft.com/office/powerpoint/2010/main" val="217661073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Agentic AI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ESG Data Analytics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3. Digital Sustainability Innovation</a:t>
            </a:r>
          </a:p>
        </p:txBody>
      </p:sp>
    </p:spTree>
    <p:extLst>
      <p:ext uri="{BB962C8B-B14F-4D97-AF65-F5344CB8AC3E}">
        <p14:creationId xmlns:p14="http://schemas.microsoft.com/office/powerpoint/2010/main" val="6017041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523783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FinNum-3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Task: </a:t>
            </a:r>
            <a:b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 Augmentation for Financial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Numclaim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Classification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128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5483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520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1824719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3681062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5049752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10503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544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3921329" y="6491477"/>
            <a:ext cx="42447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NTCIR-16 Conference, June 14-17, 2022, Tokyo, Japan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/>
          <p:nvPr/>
        </p:nvSpPr>
        <p:spPr>
          <a:xfrm>
            <a:off x="0" y="1066581"/>
            <a:ext cx="12192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IMNTPU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Dialogue System Evaluation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at the </a:t>
            </a:r>
            <a:r>
              <a:rPr lang="en-US" sz="4000" b="1" i="0" u="none" strike="noStrike" cap="none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</a:t>
            </a: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DialEval-2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Dialogue Quality and Nugget Detection</a:t>
            </a:r>
            <a:endParaRPr sz="4000" b="1" i="0" u="none" strike="noStrike" cap="none" dirty="0">
              <a:solidFill>
                <a:srgbClr val="0070C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7377" y="3177668"/>
            <a:ext cx="11694913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1 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Information Management, National Taipei University, New Taipei City, Taiwan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0" u="none" strike="noStrike" cap="none" baseline="300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2 </a:t>
            </a:r>
            <a:r>
              <a:rPr lang="en-US" sz="22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Zeals</a:t>
            </a:r>
            <a:r>
              <a:rPr lang="en-US" sz="2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Co., Ltd. Tokyo, Japan</a:t>
            </a:r>
            <a:endParaRPr sz="2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129</a:t>
            </a:fld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330" y="4211020"/>
            <a:ext cx="1175876" cy="164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8367" y="4211020"/>
            <a:ext cx="1175875" cy="164490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/>
          <p:nvPr/>
        </p:nvSpPr>
        <p:spPr>
          <a:xfrm>
            <a:off x="3506566" y="5878445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Yung-Wei Teng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362909" y="5878445"/>
            <a:ext cx="144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Pei-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Chiu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1751368" y="5878408"/>
            <a:ext cx="18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Ting-Yun Hsiao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228" y="4211020"/>
            <a:ext cx="1273600" cy="1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4594" y="4252059"/>
            <a:ext cx="1253918" cy="158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12119" y="4256970"/>
            <a:ext cx="1318940" cy="164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6268" y="52820"/>
            <a:ext cx="914770" cy="857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1;p1"/>
          <p:cNvSpPr txBox="1"/>
          <p:nvPr/>
        </p:nvSpPr>
        <p:spPr>
          <a:xfrm>
            <a:off x="4855338" y="6184961"/>
            <a:ext cx="2606292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myday@gm.ntpu.edu.tw</a:t>
            </a:r>
            <a:endParaRPr lang="en-US"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22" descr="Zeals Co., Ltd. | Portfolio | JAFCO Group Co., Ltd.">
            <a:extLst>
              <a:ext uri="{FF2B5EF4-FFF2-40B4-BE49-F238E27FC236}">
                <a16:creationId xmlns:a16="http://schemas.microsoft.com/office/drawing/2014/main" id="{DDE90FBB-5D26-037B-8B92-EDF0AFCB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0931" y="1006414"/>
            <a:ext cx="960107" cy="43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B84226A-52E1-0E7C-7108-53B13758B4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9875" y="155896"/>
            <a:ext cx="618500" cy="824637"/>
          </a:xfrm>
          <a:prstGeom prst="rect">
            <a:avLst/>
          </a:prstGeom>
        </p:spPr>
      </p:pic>
      <p:sp>
        <p:nvSpPr>
          <p:cNvPr id="2" name="矩形 40">
            <a:extLst>
              <a:ext uri="{FF2B5EF4-FFF2-40B4-BE49-F238E27FC236}">
                <a16:creationId xmlns:a16="http://schemas.microsoft.com/office/drawing/2014/main" id="{665AD0F0-A5FC-46F0-FA84-46FDA9DD5FD2}"/>
              </a:ext>
            </a:extLst>
          </p:cNvPr>
          <p:cNvSpPr/>
          <p:nvPr/>
        </p:nvSpPr>
        <p:spPr>
          <a:xfrm>
            <a:off x="5087889" y="-27384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Google Shape;99;p1">
            <a:extLst>
              <a:ext uri="{FF2B5EF4-FFF2-40B4-BE49-F238E27FC236}">
                <a16:creationId xmlns:a16="http://schemas.microsoft.com/office/drawing/2014/main" id="{AD489A7E-6FF9-3A22-9B73-2874EF44BFDB}"/>
              </a:ext>
            </a:extLst>
          </p:cNvPr>
          <p:cNvSpPr txBox="1"/>
          <p:nvPr/>
        </p:nvSpPr>
        <p:spPr>
          <a:xfrm>
            <a:off x="6836275" y="5878445"/>
            <a:ext cx="2203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Mike Tian-Jian Jiang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1;p1">
            <a:extLst>
              <a:ext uri="{FF2B5EF4-FFF2-40B4-BE49-F238E27FC236}">
                <a16:creationId xmlns:a16="http://schemas.microsoft.com/office/drawing/2014/main" id="{23C56545-1D52-7AD4-5757-5CA091638727}"/>
              </a:ext>
            </a:extLst>
          </p:cNvPr>
          <p:cNvSpPr txBox="1"/>
          <p:nvPr/>
        </p:nvSpPr>
        <p:spPr>
          <a:xfrm>
            <a:off x="8939447" y="5878445"/>
            <a:ext cx="165975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Min-Yuh Day</a:t>
            </a:r>
            <a:r>
              <a:rPr 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1,</a:t>
            </a:r>
            <a:r>
              <a:rPr lang="zh-TW" altLang="en-US" sz="18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243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B6DF-9C69-6D9C-4960-8550B3429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57831"/>
            <a:ext cx="11222181" cy="77805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Generative AI LLMs (2017-2025)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ED9C7-0078-39A6-8205-EE747F4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0DB83-E7C1-15A4-EF5C-A6678974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95" y="772734"/>
            <a:ext cx="11442962" cy="58419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5A5EC10-60B9-CC3A-2951-C13020D8B06C}"/>
              </a:ext>
            </a:extLst>
          </p:cNvPr>
          <p:cNvSpPr/>
          <p:nvPr/>
        </p:nvSpPr>
        <p:spPr>
          <a:xfrm>
            <a:off x="185738" y="6606277"/>
            <a:ext cx="11599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/Hannibal046/Awesome-LLM</a:t>
            </a:r>
            <a:endParaRPr lang="en-US" altLang="zh-TW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FCD1A-4CE0-567F-8E53-1213AC0DC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C3D27-8CB3-CBBA-9D9B-ECE8A18D6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3101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24DE-AEC0-3E2D-16D5-899E7E6237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281" y="0"/>
            <a:ext cx="474784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4" y="2704719"/>
            <a:ext cx="4747846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NTCIR-16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741062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2022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CA4C5-F6EA-C33B-852B-6EC3B7FE6E1E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NTCIR-16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FinNum-3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28552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EE7FD7-0C37-5E79-3E1F-9F81015B6FD1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7" name="矩形 40">
            <a:extLst>
              <a:ext uri="{FF2B5EF4-FFF2-40B4-BE49-F238E27FC236}">
                <a16:creationId xmlns:a16="http://schemas.microsoft.com/office/drawing/2014/main" id="{4B8CDC10-0EF8-B5A0-7A68-59DAC7CEDC0E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C87D7-8F45-0D28-5387-F69E871A31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520" y="149658"/>
            <a:ext cx="4540626" cy="6558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FD7EA-095E-8C3F-53AC-5C255B7630AC}"/>
              </a:ext>
            </a:extLst>
          </p:cNvPr>
          <p:cNvSpPr txBox="1"/>
          <p:nvPr/>
        </p:nvSpPr>
        <p:spPr>
          <a:xfrm>
            <a:off x="4677896" y="44265"/>
            <a:ext cx="2208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FinArg-1</a:t>
            </a:r>
            <a:endParaRPr lang="en-US" sz="3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751482-5E70-D76A-C6AC-5890010D59E3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71654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CCFE-3CBB-C3C2-6F5F-68165C0E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60731-BF89-D5FC-3738-2DAABE579C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096" y="101158"/>
            <a:ext cx="4607781" cy="66556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DB01EE-5493-DAF5-D1BC-0474ECB62FFF}"/>
              </a:ext>
            </a:extLst>
          </p:cNvPr>
          <p:cNvSpPr txBox="1">
            <a:spLocks/>
          </p:cNvSpPr>
          <p:nvPr/>
        </p:nvSpPr>
        <p:spPr>
          <a:xfrm>
            <a:off x="239103" y="2704719"/>
            <a:ext cx="4540627" cy="3516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</a:rPr>
              <a:t>NTCIR-17 </a:t>
            </a:r>
            <a:br>
              <a:rPr lang="en-US" sz="5400" dirty="0">
                <a:solidFill>
                  <a:srgbClr val="C00000"/>
                </a:solidFill>
              </a:rPr>
            </a:br>
            <a:r>
              <a:rPr lang="en-US" sz="5400" dirty="0">
                <a:solidFill>
                  <a:srgbClr val="C00000"/>
                </a:solidFill>
              </a:rPr>
              <a:t>Best Poster Presentation Award</a:t>
            </a: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E2284D51-09C8-FE0F-4B13-B2CBB658A045}"/>
              </a:ext>
            </a:extLst>
          </p:cNvPr>
          <p:cNvSpPr/>
          <p:nvPr/>
        </p:nvSpPr>
        <p:spPr>
          <a:xfrm>
            <a:off x="1638024" y="1674359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 dirty="0">
                <a:solidFill>
                  <a:srgbClr val="C00000"/>
                </a:solidFill>
              </a:rPr>
              <a:t>2023</a:t>
            </a:r>
            <a:endParaRPr lang="zh-TW" altLang="en-US" sz="60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E93EA1-9256-70FF-ECA6-910F06A4AE6F}"/>
              </a:ext>
            </a:extLst>
          </p:cNvPr>
          <p:cNvSpPr txBox="1"/>
          <p:nvPr/>
        </p:nvSpPr>
        <p:spPr>
          <a:xfrm>
            <a:off x="4677896" y="44265"/>
            <a:ext cx="22085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NTCIR-17 </a:t>
            </a:r>
            <a:b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Real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MedNLP</a:t>
            </a:r>
            <a:endParaRPr lang="en-US" sz="3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91F2443-04E6-8F16-F944-293211C897A5}"/>
              </a:ext>
            </a:extLst>
          </p:cNvPr>
          <p:cNvSpPr/>
          <p:nvPr/>
        </p:nvSpPr>
        <p:spPr>
          <a:xfrm>
            <a:off x="164144" y="1089444"/>
            <a:ext cx="640080" cy="6400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5230969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Research Projects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ED790A-0DA1-EED8-3AA8-E286CB50E0DA}"/>
              </a:ext>
            </a:extLst>
          </p:cNvPr>
          <p:cNvSpPr/>
          <p:nvPr/>
        </p:nvSpPr>
        <p:spPr>
          <a:xfrm>
            <a:off x="3569460" y="6496658"/>
            <a:ext cx="4752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hlinkClick r:id="rId2"/>
              </a:rPr>
              <a:t>https://web.ntpu.edu.tw/~myday/cindex.htm#projects</a:t>
            </a:r>
            <a:endParaRPr lang="en-US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086CA-D823-9C15-DA48-D0E6C2BBE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br>
              <a:rPr lang="en-US" altLang="zh-TW" sz="2000" dirty="0">
                <a:solidFill>
                  <a:schemeClr val="accent1"/>
                </a:solidFill>
              </a:rPr>
            </a:br>
            <a:r>
              <a:rPr lang="en-US" altLang="zh-TW" sz="20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113-NTPU_ORDA-F-003, 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Innovative Agentic AI Technology for Autonomous ESG Report Generation</a:t>
            </a:r>
          </a:p>
          <a:p>
            <a:pPr lvl="1">
              <a:spcAft>
                <a:spcPts val="0"/>
              </a:spcAft>
            </a:pPr>
            <a:r>
              <a:rPr lang="en-US" altLang="zh-TW" sz="1400" b="0" dirty="0"/>
              <a:t>Industrial Technology Research Institute (ITRI), Fintech and Green Finance Center (FGFC, NTPU), NTPU-114A513E01, 2025/03/01~2025/12/31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Development of a Deep Learning for Dental Implant Detection in Panoramic Radiographs</a:t>
            </a:r>
          </a:p>
          <a:p>
            <a:pPr marL="457200" lvl="1" indent="0">
              <a:spcAft>
                <a:spcPts val="0"/>
              </a:spcAft>
              <a:buNone/>
            </a:pPr>
            <a:r>
              <a:rPr lang="en-US" altLang="zh-TW" sz="1800" b="0" dirty="0"/>
              <a:t>University System of Taipei Joint Research Program (NTPU, TMU), USTP-NTPU-TMU-114-02, 2025/01/01~2025/12/31</a:t>
            </a:r>
            <a:endParaRPr lang="en-US" altLang="zh-TW" sz="2200" b="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Digital Support, Unimpeded Communication: The Development, Support and Promotion of AI-assisted Communication Assistive Devices for Speech Impairment (2/3). </a:t>
            </a:r>
            <a:br>
              <a:rPr lang="en-US" altLang="zh-TW" sz="1800" dirty="0"/>
            </a:br>
            <a:r>
              <a:rPr lang="en-US" altLang="zh-TW" sz="2000" dirty="0">
                <a:solidFill>
                  <a:schemeClr val="accent1"/>
                </a:solidFill>
              </a:rPr>
              <a:t>Multimodal Cross-lingual Task-Oriented Dialogue System for Inclusive Communication Support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 113-2425-H-305-002-, 3 Years (2023/05/01-2026/04/30) Year 1: 2024/05/01~2025/04/30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Research on speech processing, synthesis, recognition, and sentence construction of people with language disabilities. </a:t>
            </a:r>
            <a:r>
              <a:rPr lang="en-US" altLang="zh-TW" sz="180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113-NTPU_ORDA-F-004,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514350" indent="-514350">
              <a:spcAft>
                <a:spcPts val="0"/>
              </a:spcAft>
              <a:buFont typeface="+mj-lt"/>
              <a:buAutoNum type="arabicPeriod"/>
            </a:pPr>
            <a:r>
              <a:rPr lang="en-US" altLang="zh-TW" sz="2000" dirty="0">
                <a:solidFill>
                  <a:schemeClr val="accent1"/>
                </a:solidFill>
              </a:rPr>
              <a:t>Metaverse AI Multimodal Cross-Language Task-Oriented Dialogue System</a:t>
            </a:r>
            <a:endParaRPr lang="en-US" altLang="zh-TW" sz="2000" b="0" dirty="0">
              <a:solidFill>
                <a:schemeClr val="accent1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altLang="zh-TW" sz="1600" b="0" dirty="0"/>
              <a:t>ATEC Group, Fintech and Green Finance Center (FGFC, NTPU), NTPU-112A413E01, 3 Years (2023/05/01~2026/04/30)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1800" dirty="0"/>
              <a:t>Establishment and Implement of Smart Assistive Technology for Dementia Care and Its Socio-Economic Impacts (3/3). </a:t>
            </a:r>
            <a:r>
              <a:rPr lang="en-US" altLang="zh-TW" sz="180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NSTC, 113-2627-M-038-001-, 2024/08/01~2025/07/31</a:t>
            </a:r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903C9E2A-ACE9-4949-8534-B13E9DC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F486-FDE5-3986-144D-7BF8FC9CDA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C46E9-68FF-1023-6F5B-FD4B24274C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3899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7FBC6-97AA-2E4C-A292-A9E9C607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041"/>
          </a:xfrm>
        </p:spPr>
        <p:txBody>
          <a:bodyPr>
            <a:normAutofit/>
          </a:bodyPr>
          <a:lstStyle/>
          <a:p>
            <a:r>
              <a:rPr lang="en-US" dirty="0"/>
              <a:t>Acknowledgments: IFIT Lab Members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62AFB-FDB8-BE4F-AC2D-BE37A94E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pic>
        <p:nvPicPr>
          <p:cNvPr id="3" name="Picture 4" descr="http://mail.tku.edu.tw/myday/images/Myday_Photo.jpg">
            <a:extLst>
              <a:ext uri="{FF2B5EF4-FFF2-40B4-BE49-F238E27FC236}">
                <a16:creationId xmlns:a16="http://schemas.microsoft.com/office/drawing/2014/main" id="{903C9E2A-ACE9-4949-8534-B13E9DCB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83" y="70511"/>
            <a:ext cx="785772" cy="97286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EFF486-FDE5-3986-144D-7BF8FC9CD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AC46E9-68FF-1023-6F5B-FD4B24274C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FEB096-ECAA-C8BD-5138-E8AE958FC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26" y="1133738"/>
            <a:ext cx="9117356" cy="521943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070021-3269-6BDF-96EF-8492CAB97DB6}"/>
              </a:ext>
            </a:extLst>
          </p:cNvPr>
          <p:cNvSpPr txBox="1"/>
          <p:nvPr/>
        </p:nvSpPr>
        <p:spPr>
          <a:xfrm>
            <a:off x="2914650" y="637757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>
                <a:solidFill>
                  <a:schemeClr val="accent2">
                    <a:lumMod val="75000"/>
                  </a:schemeClr>
                </a:solidFill>
              </a:rPr>
              <a:t>Intelligent Financial Innovation Technology, IFIT Lab, IM, NTPU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4299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765213"/>
            <a:ext cx="11895317" cy="603668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Stuart Russell and Peter Norvig (2020), Artificial Intelligence: A Modern Approach, 4th Edition, Pearson.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Numa</a:t>
            </a:r>
            <a:r>
              <a:rPr lang="en-US" sz="1050" b="0" dirty="0"/>
              <a:t> </a:t>
            </a:r>
            <a:r>
              <a:rPr lang="en-US" sz="1050" b="0" dirty="0" err="1"/>
              <a:t>Dhamani</a:t>
            </a:r>
            <a:r>
              <a:rPr lang="en-US" sz="1050" b="0" dirty="0"/>
              <a:t> and Maggie Engler (2024), Introduction to Generative AI, Manning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Transformers for Natural Language Processing and Computer Vision - Third Edition: Explore Generative AI and Large Language Models with Hugging Face, </a:t>
            </a:r>
            <a:r>
              <a:rPr lang="en-US" sz="1050" b="0" dirty="0" err="1"/>
              <a:t>ChatGPT</a:t>
            </a:r>
            <a:r>
              <a:rPr lang="en-US" sz="1050" b="0" dirty="0"/>
              <a:t>, GPT-4V, and DALL-E 3, 3rd ed. Edition,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NVIDIA DLI (2024), Building RAG Agents with LLMs, https://</a:t>
            </a:r>
            <a:r>
              <a:rPr lang="en-US" sz="1050" b="0" dirty="0" err="1"/>
              <a:t>learn.nvidia.com</a:t>
            </a:r>
            <a:r>
              <a:rPr lang="en-US" sz="1050" b="0" dirty="0"/>
              <a:t>/courses/</a:t>
            </a:r>
            <a:r>
              <a:rPr lang="en-US" sz="1050" b="0" dirty="0" err="1"/>
              <a:t>course-detail?course_id</a:t>
            </a:r>
            <a:r>
              <a:rPr lang="en-US" sz="1050" b="0" dirty="0"/>
              <a:t>=course-v1:DLI+S-FX-15+V1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NVIDIA DLI (2024), Generative AI with Diffusion Models, https://</a:t>
            </a:r>
            <a:r>
              <a:rPr lang="en-US" sz="1050" b="0" dirty="0" err="1"/>
              <a:t>learn.nvidia.com</a:t>
            </a:r>
            <a:r>
              <a:rPr lang="en-US" sz="1050" b="0" dirty="0"/>
              <a:t>/courses/</a:t>
            </a:r>
            <a:r>
              <a:rPr lang="en-US" sz="1050" b="0" dirty="0" err="1"/>
              <a:t>course-detail?course_id</a:t>
            </a:r>
            <a:r>
              <a:rPr lang="en-US" sz="1050" b="0" dirty="0"/>
              <a:t>=course-v1:DLI+S-FX-14+V1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Transformers for Natural Language Processing and Computer Vision: Explore Generative AI and Large Language Models with Hugging Face, </a:t>
            </a:r>
            <a:r>
              <a:rPr lang="en-US" sz="1050" b="0" dirty="0" err="1"/>
              <a:t>ChatGPT</a:t>
            </a:r>
            <a:r>
              <a:rPr lang="en-US" sz="1050" b="0" dirty="0"/>
              <a:t>, GPT-4V, and DALL-E 3, 3rd Edition,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Denis Rothman (2024), RAG-Driven Generative AI: Build custom retrieval augmented generation pipelines with </a:t>
            </a:r>
            <a:r>
              <a:rPr lang="en-US" sz="1050" b="0" dirty="0" err="1"/>
              <a:t>LlamaIndex</a:t>
            </a:r>
            <a:r>
              <a:rPr lang="en-US" sz="1050" b="0" dirty="0"/>
              <a:t>, Deep Lake, and Pinecone, </a:t>
            </a:r>
            <a:r>
              <a:rPr lang="en-US" sz="1050" b="0" dirty="0" err="1"/>
              <a:t>Packt</a:t>
            </a:r>
            <a:r>
              <a:rPr lang="en-US" sz="1050" b="0" dirty="0"/>
              <a:t> Publishing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Jay </a:t>
            </a:r>
            <a:r>
              <a:rPr lang="en-US" sz="1050" b="0" dirty="0" err="1"/>
              <a:t>Alammar</a:t>
            </a:r>
            <a:r>
              <a:rPr lang="en-US" sz="1050" b="0" dirty="0"/>
              <a:t> and Maarten Grootendorst (2024), Hands-On Large Language Models: Language Understanding and Generation, O'Reilly Media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Chrissa</a:t>
            </a:r>
            <a:r>
              <a:rPr lang="en-US" sz="1050" b="0" dirty="0"/>
              <a:t> </a:t>
            </a:r>
            <a:r>
              <a:rPr lang="en-US" sz="1050" b="0" dirty="0" err="1"/>
              <a:t>Pagitsas</a:t>
            </a:r>
            <a:r>
              <a:rPr lang="en-US" sz="1050" b="0" dirty="0"/>
              <a:t> (2023), Chief Sustainability Officers At Work: How CSOs Build Successful Sustainability and ESG Strategies, </a:t>
            </a:r>
            <a:r>
              <a:rPr lang="en-US" sz="1050" b="0" dirty="0" err="1"/>
              <a:t>Apress</a:t>
            </a:r>
            <a:r>
              <a:rPr lang="en-US" sz="1050" b="0" dirty="0"/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Yihan Cao, </a:t>
            </a:r>
            <a:r>
              <a:rPr lang="en-US" sz="1050" b="0" dirty="0" err="1"/>
              <a:t>Siyu</a:t>
            </a:r>
            <a:r>
              <a:rPr lang="en-US" sz="1050" b="0" dirty="0"/>
              <a:t> Li, </a:t>
            </a:r>
            <a:r>
              <a:rPr lang="en-US" sz="1050" b="0" dirty="0" err="1"/>
              <a:t>Yixin</a:t>
            </a:r>
            <a:r>
              <a:rPr lang="en-US" sz="1050" b="0" dirty="0"/>
              <a:t> Liu, </a:t>
            </a:r>
            <a:r>
              <a:rPr lang="en-US" sz="1050" b="0" dirty="0" err="1"/>
              <a:t>Zhiling</a:t>
            </a:r>
            <a:r>
              <a:rPr lang="en-US" sz="1050" b="0" dirty="0"/>
              <a:t> Yan, Yutong Dai, Philip S. Yu, and </a:t>
            </a:r>
            <a:r>
              <a:rPr lang="en-US" sz="1050" b="0" dirty="0" err="1"/>
              <a:t>Lichao</a:t>
            </a:r>
            <a:r>
              <a:rPr lang="en-US" sz="1050" b="0" dirty="0"/>
              <a:t> Sun (2023). "A Comprehensive Survey of AI-Generated Content (AIGC): A History of Generative AI from GAN to </a:t>
            </a:r>
            <a:r>
              <a:rPr lang="en-US" sz="1050" b="0" dirty="0" err="1"/>
              <a:t>ChatGPT</a:t>
            </a:r>
            <a:r>
              <a:rPr lang="en-US" sz="1050" b="0" dirty="0"/>
              <a:t>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arXiv:2303.04226.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Pengfei</a:t>
            </a:r>
            <a:r>
              <a:rPr lang="en-US" sz="1050" b="0" dirty="0"/>
              <a:t> Liu, </a:t>
            </a:r>
            <a:r>
              <a:rPr lang="en-US" sz="1050" b="0" dirty="0" err="1"/>
              <a:t>Weizhe</a:t>
            </a:r>
            <a:r>
              <a:rPr lang="en-US" sz="1050" b="0" dirty="0"/>
              <a:t> Yuan, </a:t>
            </a:r>
            <a:r>
              <a:rPr lang="en-US" sz="1050" b="0" dirty="0" err="1"/>
              <a:t>Jinlan</a:t>
            </a:r>
            <a:r>
              <a:rPr lang="en-US" sz="1050" b="0" dirty="0"/>
              <a:t> Fu, </a:t>
            </a:r>
            <a:r>
              <a:rPr lang="en-US" sz="1050" b="0" dirty="0" err="1"/>
              <a:t>Zhengbao</a:t>
            </a:r>
            <a:r>
              <a:rPr lang="en-US" sz="1050" b="0" dirty="0"/>
              <a:t> Jiang, Hiroaki Hayashi, and Graham </a:t>
            </a:r>
            <a:r>
              <a:rPr lang="en-US" sz="1050" b="0" dirty="0" err="1"/>
              <a:t>Neubig</a:t>
            </a:r>
            <a:r>
              <a:rPr lang="en-US" sz="1050" b="0" dirty="0"/>
              <a:t>. (2023) "Pre-train, prompt, and predict: A systematic survey of prompting methods in natural language processing." ACM Computing Surveys 55, no. 9 (2023): 1-35.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Wayne Xin Zhao, </a:t>
            </a:r>
            <a:r>
              <a:rPr lang="en-US" sz="1050" b="0" dirty="0" err="1"/>
              <a:t>Kun</a:t>
            </a:r>
            <a:r>
              <a:rPr lang="en-US" sz="1050" b="0" dirty="0"/>
              <a:t> Zhou, </a:t>
            </a:r>
            <a:r>
              <a:rPr lang="en-US" sz="1050" b="0" dirty="0" err="1"/>
              <a:t>Junyi</a:t>
            </a:r>
            <a:r>
              <a:rPr lang="en-US" sz="1050" b="0" dirty="0"/>
              <a:t> Li, </a:t>
            </a:r>
            <a:r>
              <a:rPr lang="en-US" sz="1050" b="0" dirty="0" err="1"/>
              <a:t>Tianyi</a:t>
            </a:r>
            <a:r>
              <a:rPr lang="en-US" sz="1050" b="0" dirty="0"/>
              <a:t> Tang, </a:t>
            </a:r>
            <a:r>
              <a:rPr lang="en-US" sz="1050" b="0" dirty="0" err="1"/>
              <a:t>Xiaolei</a:t>
            </a:r>
            <a:r>
              <a:rPr lang="en-US" sz="1050" b="0" dirty="0"/>
              <a:t> Wang, </a:t>
            </a:r>
            <a:r>
              <a:rPr lang="en-US" sz="1050" b="0" dirty="0" err="1"/>
              <a:t>Yupeng</a:t>
            </a:r>
            <a:r>
              <a:rPr lang="en-US" sz="1050" b="0" dirty="0"/>
              <a:t> Hou, </a:t>
            </a:r>
            <a:r>
              <a:rPr lang="en-US" sz="1050" b="0" dirty="0" err="1"/>
              <a:t>Yingqian</a:t>
            </a:r>
            <a:r>
              <a:rPr lang="en-US" sz="1050" b="0" dirty="0"/>
              <a:t> Min et al. (2023) "A Survey of Large Language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arXiv:2303.18223.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Touvron</a:t>
            </a:r>
            <a:r>
              <a:rPr lang="en-US" sz="1050" b="0" dirty="0"/>
              <a:t>, Hugo, Louis Martin, Kevin Stone, Peter Albert, Amjad </a:t>
            </a:r>
            <a:r>
              <a:rPr lang="en-US" sz="1050" b="0" dirty="0" err="1"/>
              <a:t>Almahairi</a:t>
            </a:r>
            <a:r>
              <a:rPr lang="en-US" sz="1050" b="0" dirty="0"/>
              <a:t>, Yasmine </a:t>
            </a:r>
            <a:r>
              <a:rPr lang="en-US" sz="1050" b="0" dirty="0" err="1"/>
              <a:t>Babaei</a:t>
            </a:r>
            <a:r>
              <a:rPr lang="en-US" sz="1050" b="0" dirty="0"/>
              <a:t>, Nikolay </a:t>
            </a:r>
            <a:r>
              <a:rPr lang="en-US" sz="1050" b="0" dirty="0" err="1"/>
              <a:t>Bashlykov</a:t>
            </a:r>
            <a:r>
              <a:rPr lang="en-US" sz="1050" b="0" dirty="0"/>
              <a:t> et al. (2023) "Llama 2: Open Foundation and Fine-Tuned Chat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arXiv:2307.09288 (2023). 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 err="1">
                <a:latin typeface="Calibri" charset="0"/>
                <a:ea typeface="標楷體" charset="-120"/>
              </a:rPr>
              <a:t>Rafailov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R., Sharma, A., Mitchell, E.,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Ermon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S., Manning, C. D., &amp; Finn, C. (2023). Direct preference optimization: Your language model is secretly a reward model.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arXiv:2305.18290.</a:t>
            </a:r>
          </a:p>
          <a:p>
            <a:pPr eaLnBrk="1" hangingPunct="1">
              <a:lnSpc>
                <a:spcPct val="120000"/>
              </a:lnSpc>
              <a:spcAft>
                <a:spcPts val="0"/>
              </a:spcAft>
            </a:pPr>
            <a:r>
              <a:rPr lang="en-US" altLang="zh-TW" sz="1050" b="0" dirty="0">
                <a:latin typeface="Calibri" charset="0"/>
                <a:ea typeface="標楷體" charset="-120"/>
              </a:rPr>
              <a:t>Tunstall, Lewis, Edward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Beeching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Nathan Lambert, Nazneen Rajani, Kashif Rasul, Younes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Belkada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,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Shengyi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Huang et al. "Zephyr: Direct Distillation of LM Alignment." </a:t>
            </a:r>
            <a:r>
              <a:rPr lang="en-US" altLang="zh-TW" sz="1050" b="0" dirty="0" err="1">
                <a:latin typeface="Calibri" charset="0"/>
                <a:ea typeface="標楷體" charset="-120"/>
              </a:rPr>
              <a:t>arXiv</a:t>
            </a:r>
            <a:r>
              <a:rPr lang="en-US" altLang="zh-TW" sz="1050" b="0" dirty="0">
                <a:latin typeface="Calibri" charset="0"/>
                <a:ea typeface="標楷體" charset="-120"/>
              </a:rPr>
              <a:t> preprint arXiv:2310.16944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Gozalo-Brizuela</a:t>
            </a:r>
            <a:r>
              <a:rPr lang="en-US" sz="1050" b="0" dirty="0"/>
              <a:t>, Roberto, and Eduardo C. Garrido-</a:t>
            </a:r>
            <a:r>
              <a:rPr lang="en-US" sz="1050" b="0" dirty="0" err="1"/>
              <a:t>Merchan</a:t>
            </a:r>
            <a:r>
              <a:rPr lang="en-US" sz="1050" b="0" dirty="0"/>
              <a:t> (2023). "</a:t>
            </a:r>
            <a:r>
              <a:rPr lang="en-US" sz="1050" b="0" dirty="0" err="1"/>
              <a:t>ChatGPT</a:t>
            </a:r>
            <a:r>
              <a:rPr lang="en-US" sz="1050" b="0" dirty="0"/>
              <a:t> is not all you need. A State of the Art Review of large Generative AI models."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arXiv:2301.04655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Wenliang Dai, </a:t>
            </a:r>
            <a:r>
              <a:rPr lang="en-US" sz="1050" b="0" dirty="0" err="1"/>
              <a:t>Junnan</a:t>
            </a:r>
            <a:r>
              <a:rPr lang="en-US" sz="1050" b="0" dirty="0"/>
              <a:t> Li, </a:t>
            </a:r>
            <a:r>
              <a:rPr lang="en-US" sz="1050" b="0" dirty="0" err="1"/>
              <a:t>Dongxu</a:t>
            </a:r>
            <a:r>
              <a:rPr lang="en-US" sz="1050" b="0" dirty="0"/>
              <a:t> Li, Anthony Meng </a:t>
            </a:r>
            <a:r>
              <a:rPr lang="en-US" sz="1050" b="0" dirty="0" err="1"/>
              <a:t>Huat</a:t>
            </a:r>
            <a:r>
              <a:rPr lang="en-US" sz="1050" b="0" dirty="0"/>
              <a:t> Tiong, </a:t>
            </a:r>
            <a:r>
              <a:rPr lang="en-US" sz="1050" b="0" dirty="0" err="1"/>
              <a:t>Junqi</a:t>
            </a:r>
            <a:r>
              <a:rPr lang="en-US" sz="1050" b="0" dirty="0"/>
              <a:t> Zhao, </a:t>
            </a:r>
            <a:r>
              <a:rPr lang="en-US" sz="1050" b="0" dirty="0" err="1"/>
              <a:t>Weisheng</a:t>
            </a:r>
            <a:r>
              <a:rPr lang="en-US" sz="1050" b="0" dirty="0"/>
              <a:t> Wang, </a:t>
            </a:r>
            <a:r>
              <a:rPr lang="en-US" sz="1050" b="0" dirty="0" err="1"/>
              <a:t>Boyang</a:t>
            </a:r>
            <a:r>
              <a:rPr lang="en-US" sz="1050" b="0" dirty="0"/>
              <a:t> Li, Pascale Fung, and Steven Hoi. (2023) "</a:t>
            </a:r>
            <a:r>
              <a:rPr lang="en-US" sz="1050" b="0" dirty="0" err="1"/>
              <a:t>InstructBLIP</a:t>
            </a:r>
            <a:r>
              <a:rPr lang="en-US" sz="1050" b="0" dirty="0"/>
              <a:t>: Towards General-purpose Vision-Language Models with Instruction Tuning."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arXiv:2305.06500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Shahab </a:t>
            </a:r>
            <a:r>
              <a:rPr lang="en-US" sz="1050" b="0" dirty="0" err="1"/>
              <a:t>Saquib</a:t>
            </a:r>
            <a:r>
              <a:rPr lang="en-US" sz="1050" b="0" dirty="0"/>
              <a:t> </a:t>
            </a:r>
            <a:r>
              <a:rPr lang="en-US" sz="1050" b="0" dirty="0" err="1"/>
              <a:t>Sohail</a:t>
            </a:r>
            <a:r>
              <a:rPr lang="en-US" sz="1050" b="0" dirty="0"/>
              <a:t>, Faiza Farhat, Yassine </a:t>
            </a:r>
            <a:r>
              <a:rPr lang="en-US" sz="1050" b="0" dirty="0" err="1"/>
              <a:t>Himeur</a:t>
            </a:r>
            <a:r>
              <a:rPr lang="en-US" sz="1050" b="0" dirty="0"/>
              <a:t>, Mohammad Nadeem, Dag </a:t>
            </a:r>
            <a:r>
              <a:rPr lang="en-US" sz="1050" b="0" dirty="0" err="1"/>
              <a:t>Øivind</a:t>
            </a:r>
            <a:r>
              <a:rPr lang="en-US" sz="1050" b="0" dirty="0"/>
              <a:t> Madsen, </a:t>
            </a:r>
            <a:r>
              <a:rPr lang="en-US" sz="1050" b="0" dirty="0" err="1"/>
              <a:t>Yashbir</a:t>
            </a:r>
            <a:r>
              <a:rPr lang="en-US" sz="1050" b="0" dirty="0"/>
              <a:t> Singh, </a:t>
            </a:r>
            <a:r>
              <a:rPr lang="en-US" sz="1050" b="0" dirty="0" err="1"/>
              <a:t>Shadi</a:t>
            </a:r>
            <a:r>
              <a:rPr lang="en-US" sz="1050" b="0" dirty="0"/>
              <a:t> Atalla, and </a:t>
            </a:r>
            <a:r>
              <a:rPr lang="en-US" sz="1050" b="0" dirty="0" err="1"/>
              <a:t>Wathiq</a:t>
            </a:r>
            <a:r>
              <a:rPr lang="en-US" sz="1050" b="0" dirty="0"/>
              <a:t> Mansoor (2023). "The Future of GPT: A Taxonomy of Existing </a:t>
            </a:r>
            <a:r>
              <a:rPr lang="en-US" sz="1050" b="0" dirty="0" err="1"/>
              <a:t>ChatGPT</a:t>
            </a:r>
            <a:r>
              <a:rPr lang="en-US" sz="1050" b="0" dirty="0"/>
              <a:t> Research, Current Challenges, and Possible Future Directions." Current Challenges, and Possible Future Directions (April 8, 2023) (2023).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 err="1"/>
              <a:t>Longbing</a:t>
            </a:r>
            <a:r>
              <a:rPr lang="en-US" sz="1050" b="0" dirty="0"/>
              <a:t> Cao (2022). "Decentralized ai: Edge intelligence and smart blockchain, metaverse, web3, and </a:t>
            </a:r>
            <a:r>
              <a:rPr lang="en-US" sz="1050" b="0" dirty="0" err="1"/>
              <a:t>desci</a:t>
            </a:r>
            <a:r>
              <a:rPr lang="en-US" sz="1050" b="0" dirty="0"/>
              <a:t>." IEEE Intelligent Systems 37, no. 3: 6-19.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Qinglin Yang, </a:t>
            </a:r>
            <a:r>
              <a:rPr lang="en-US" sz="1050" b="0" dirty="0" err="1"/>
              <a:t>Yetong</a:t>
            </a:r>
            <a:r>
              <a:rPr lang="en-US" sz="1050" b="0" dirty="0"/>
              <a:t> Zhao, Huawei Huang, </a:t>
            </a:r>
            <a:r>
              <a:rPr lang="en-US" sz="1050" b="0" dirty="0" err="1"/>
              <a:t>Zehui</a:t>
            </a:r>
            <a:r>
              <a:rPr lang="en-US" sz="1050" b="0" dirty="0"/>
              <a:t> </a:t>
            </a:r>
            <a:r>
              <a:rPr lang="en-US" sz="1050" b="0" dirty="0" err="1"/>
              <a:t>Xiong</a:t>
            </a:r>
            <a:r>
              <a:rPr lang="en-US" sz="1050" b="0" dirty="0"/>
              <a:t>, </a:t>
            </a:r>
            <a:r>
              <a:rPr lang="en-US" sz="1050" b="0" dirty="0" err="1"/>
              <a:t>Jiawen</a:t>
            </a:r>
            <a:r>
              <a:rPr lang="en-US" sz="1050" b="0" dirty="0"/>
              <a:t> Kang, and </a:t>
            </a:r>
            <a:r>
              <a:rPr lang="en-US" sz="1050" b="0" dirty="0" err="1"/>
              <a:t>Zibin</a:t>
            </a:r>
            <a:r>
              <a:rPr lang="en-US" sz="1050" b="0" dirty="0"/>
              <a:t> Zheng (2022). "Fusing blockchain and AI with metaverse: A survey." IEEE Open Journal of the Computer Society 3 : 122-136.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050" b="0" dirty="0"/>
              <a:t>Ouyang, L., Wu, J., Jiang, X., Almeida, D., Wainwright, C. L., Mishkin, P., ... &amp; Lowe, R. (2022). Training language models to follow instructions with human feedback. </a:t>
            </a:r>
            <a:r>
              <a:rPr lang="en-US" sz="1050" b="0" dirty="0" err="1"/>
              <a:t>arXiv</a:t>
            </a:r>
            <a:r>
              <a:rPr lang="en-US" sz="1050" b="0" dirty="0"/>
              <a:t> preprint arXiv:2203.02155.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050" b="0" dirty="0"/>
          </a:p>
          <a:p>
            <a:pPr>
              <a:spcAft>
                <a:spcPts val="0"/>
              </a:spcAft>
            </a:pPr>
            <a:endParaRPr lang="en-US" sz="1050" b="0" dirty="0"/>
          </a:p>
          <a:p>
            <a:pPr>
              <a:spcAft>
                <a:spcPts val="0"/>
              </a:spcAft>
            </a:pPr>
            <a:endParaRPr lang="en-US" sz="105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C882B-4574-DF58-35DA-4CC5E8026A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27341A-D8DE-C702-622F-5E0C3C763A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4431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368092"/>
            <a:ext cx="11672156" cy="2049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Agentic AI for ESG and 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Digital Sustainability Innovation</a:t>
            </a:r>
            <a:br>
              <a:rPr lang="en-US" altLang="zh-TW" sz="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代理式 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AI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於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ESG </a:t>
            </a: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與數位永續創新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 dirty="0"/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2025-04-30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CF396AB-8B04-BB85-A7DD-B59C3203842D}"/>
              </a:ext>
            </a:extLst>
          </p:cNvPr>
          <p:cNvSpPr txBox="1">
            <a:spLocks/>
          </p:cNvSpPr>
          <p:nvPr/>
        </p:nvSpPr>
        <p:spPr>
          <a:xfrm>
            <a:off x="2594149" y="4421880"/>
            <a:ext cx="7003702" cy="215228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戴敏育</a:t>
            </a:r>
            <a:r>
              <a:rPr lang="en-US" altLang="zh-TW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  </a:t>
            </a:r>
            <a:r>
              <a:rPr lang="zh-TW" altLang="en-US" sz="14400" dirty="0">
                <a:solidFill>
                  <a:srgbClr val="898989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  <a:hlinkClick r:id="rId10"/>
              </a:rPr>
              <a:t>教授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(Prof. </a:t>
            </a: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10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)</a:t>
            </a:r>
            <a:endParaRPr lang="en-US" altLang="zh-TW" sz="14400" dirty="0">
              <a:solidFill>
                <a:srgbClr val="898989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1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國立臺北大學  資訊管理研究所  教授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rgbClr val="0096FF"/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金融科技暨綠色金融研究中心 主任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2800" b="0" dirty="0">
                <a:solidFill>
                  <a:schemeClr val="accent6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Calibri" panose="020F0502020204030204" pitchFamily="34" charset="0"/>
              </a:rPr>
              <a:t>永續辦公室 永續發展組 組長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23778-F12F-C581-1092-25623A3E2815}"/>
              </a:ext>
            </a:extLst>
          </p:cNvPr>
          <p:cNvSpPr txBox="1"/>
          <p:nvPr/>
        </p:nvSpPr>
        <p:spPr>
          <a:xfrm>
            <a:off x="1730722" y="3517641"/>
            <a:ext cx="87550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Time: 13:10-15:00,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Wednesday, April 30, 2025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Place: R314, </a:t>
            </a:r>
            <a:r>
              <a:rPr lang="en-US" altLang="zh-TW" sz="1600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Gongcheng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Building, Department of Computer Science, </a:t>
            </a:r>
            <a:r>
              <a:rPr lang="en-US" altLang="zh-TW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University of Taipei</a:t>
            </a:r>
          </a:p>
          <a:p>
            <a:pPr algn="ctr"/>
            <a:r>
              <a:rPr lang="en-US" altLang="zh-TW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Host: Prof. Ching-Tai 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FB146A-95DF-ABE9-7B1B-12A11201C7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700" t="9537" r="9566" b="11714"/>
          <a:stretch/>
        </p:blipFill>
        <p:spPr>
          <a:xfrm>
            <a:off x="70581" y="58451"/>
            <a:ext cx="1991302" cy="8119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836BD1-232D-6C86-653A-6B4389130A58}"/>
              </a:ext>
            </a:extLst>
          </p:cNvPr>
          <p:cNvSpPr txBox="1"/>
          <p:nvPr/>
        </p:nvSpPr>
        <p:spPr>
          <a:xfrm>
            <a:off x="3043238" y="49814"/>
            <a:ext cx="6105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臺北市立大學資訊科學系</a:t>
            </a:r>
            <a:b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碩士班</a:t>
            </a:r>
            <a:r>
              <a:rPr lang="en-US" altLang="zh-TW" sz="2000" dirty="0">
                <a:solidFill>
                  <a:schemeClr val="accent1"/>
                </a:solidFill>
                <a:latin typeface="Arial" panose="020B0604020202020204" pitchFamily="34" charset="0"/>
                <a:ea typeface="Heiti TC Medium" pitchFamily="2" charset="-128"/>
                <a:cs typeface="Arial" panose="020B0604020202020204" pitchFamily="34" charset="0"/>
              </a:rPr>
              <a:t>Seminar</a:t>
            </a:r>
            <a:endParaRPr lang="zh-TW" altLang="en-US" sz="2000" dirty="0">
              <a:solidFill>
                <a:schemeClr val="accent1"/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86F540-19F1-A71C-0B9D-540CEE12D8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217CDC-4790-531C-153E-7A7F8C6CFF30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6B1F6-FE08-DABB-1D00-F96C3E20BA97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sp>
        <p:nvSpPr>
          <p:cNvPr id="19" name="圓角矩形 30">
            <a:extLst>
              <a:ext uri="{FF2B5EF4-FFF2-40B4-BE49-F238E27FC236}">
                <a16:creationId xmlns:a16="http://schemas.microsoft.com/office/drawing/2014/main" id="{59694035-F471-0269-D919-F76BD265411C}"/>
              </a:ext>
            </a:extLst>
          </p:cNvPr>
          <p:cNvSpPr/>
          <p:nvPr/>
        </p:nvSpPr>
        <p:spPr>
          <a:xfrm>
            <a:off x="4091331" y="804648"/>
            <a:ext cx="3767289" cy="471676"/>
          </a:xfrm>
          <a:prstGeom prst="roundRect">
            <a:avLst>
              <a:gd name="adj" fmla="val 9334"/>
            </a:avLst>
          </a:prstGeom>
          <a:solidFill>
            <a:srgbClr val="FFC000"/>
          </a:solidFill>
          <a:ln w="190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</a:t>
            </a:r>
            <a:endParaRPr kumimoji="1" lang="zh-TW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6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55"/>
            <a:ext cx="11222181" cy="1577841"/>
          </a:xfrm>
        </p:spPr>
        <p:txBody>
          <a:bodyPr>
            <a:normAutofit/>
          </a:bodyPr>
          <a:lstStyle/>
          <a:p>
            <a:r>
              <a:rPr lang="en-US" dirty="0"/>
              <a:t> LLM-powered Multimodal Agents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Large Multimodal Agents (LMAs)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F6158-454E-6100-4081-450DAA32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67" y="2186692"/>
            <a:ext cx="11104267" cy="3091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D7E86-DF69-CE18-539B-C064DD3A2BEA}"/>
              </a:ext>
            </a:extLst>
          </p:cNvPr>
          <p:cNvSpPr txBox="1"/>
          <p:nvPr/>
        </p:nvSpPr>
        <p:spPr>
          <a:xfrm>
            <a:off x="1069434" y="66078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Junlin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Zhihong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Ruifei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Zhang, Xiang Wan,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Guanbin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Li. "Large Multimodal Agents: A Survey."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arXiv:2402.15116 (2024).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FC12-1203-D769-5E98-B6E925319F36}"/>
              </a:ext>
            </a:extLst>
          </p:cNvPr>
          <p:cNvSpPr txBox="1"/>
          <p:nvPr/>
        </p:nvSpPr>
        <p:spPr>
          <a:xfrm>
            <a:off x="361030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2022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254E-17B2-8B92-2B26-94147E6579D6}"/>
              </a:ext>
            </a:extLst>
          </p:cNvPr>
          <p:cNvSpPr txBox="1"/>
          <p:nvPr/>
        </p:nvSpPr>
        <p:spPr>
          <a:xfrm>
            <a:off x="5227419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2023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AA74F-CCD0-EFE1-18F9-1A732E221C19}"/>
              </a:ext>
            </a:extLst>
          </p:cNvPr>
          <p:cNvSpPr txBox="1"/>
          <p:nvPr/>
        </p:nvSpPr>
        <p:spPr>
          <a:xfrm>
            <a:off x="10093809" y="5267501"/>
            <a:ext cx="1065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2024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84A31-C503-B9B1-477E-F120928A9E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82DDF8-3808-A0FE-F776-50109B3B2E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93596"/>
          </a:xfrm>
        </p:spPr>
        <p:txBody>
          <a:bodyPr>
            <a:normAutofit/>
          </a:bodyPr>
          <a:lstStyle/>
          <a:p>
            <a:r>
              <a:rPr lang="en-US" sz="4400" dirty="0"/>
              <a:t>Large Language Model (LLM) based Agents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957264" y="6584254"/>
            <a:ext cx="102025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Source: 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Xi, Z., Chen, W., Guo, X., He, W., Ding, Y., Hong, B., ... &amp;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Gui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, T. (2023). The rise and potential of large language model based agents: A survey. </a:t>
            </a:r>
            <a:r>
              <a:rPr lang="en-US" altLang="zh-TW" sz="1000" b="0" i="0" dirty="0" err="1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arXiv</a:t>
            </a:r>
            <a:r>
              <a:rPr lang="en-US" altLang="zh-TW" sz="1000" b="0" i="0" dirty="0">
                <a:solidFill>
                  <a:schemeClr val="bg1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preprint arXiv:2309.07864.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60E3DEFC-CB99-83EB-5B53-2271173E5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" y="1017981"/>
            <a:ext cx="10202533" cy="545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BE0245-ABB8-AAE1-9304-F4EF3A721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E9ED5-3ECF-8CB8-8917-DEFBD21C0E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6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D4F6-6DE6-AEE4-D8C4-102D056D3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1238"/>
            <a:ext cx="11222181" cy="914763"/>
          </a:xfrm>
        </p:spPr>
        <p:txBody>
          <a:bodyPr>
            <a:noAutofit/>
          </a:bodyPr>
          <a:lstStyle/>
          <a:p>
            <a:r>
              <a:rPr lang="en-US" sz="5600" dirty="0"/>
              <a:t>LLM-based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7A06-8E6D-F25A-B408-9D68AE16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0317BE-56FD-C038-FC94-ADCAAFCBBB1A}"/>
              </a:ext>
            </a:extLst>
          </p:cNvPr>
          <p:cNvSpPr/>
          <p:nvPr/>
        </p:nvSpPr>
        <p:spPr>
          <a:xfrm>
            <a:off x="534389" y="6562245"/>
            <a:ext cx="107601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Source: Cheng,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Yuheng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Ceyao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Zhengwen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Xiangrui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Meng,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Sirui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Hong,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Wenhao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Li,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Zihao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Wang et al. "Exploring large language model based intelligent agents: Definitions, methods, and prospects."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preprint arXiv:2401.03428 (2024).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66641A-F638-95CC-29A4-21947C422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0" y="957349"/>
            <a:ext cx="10895610" cy="5604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EE0AA-E7E6-F750-92AF-603FF0DA76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098842-C52C-6AF7-8FE5-FF9834B8F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3" name="Picture 2" descr="參見標題">
            <a:extLst>
              <a:ext uri="{FF2B5EF4-FFF2-40B4-BE49-F238E27FC236}">
                <a16:creationId xmlns:a16="http://schemas.microsoft.com/office/drawing/2014/main" id="{ED7BA131-A712-29F6-7386-C0A1415C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386" y="1108268"/>
            <a:ext cx="8912268" cy="541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F8EC87-5615-0DA3-B836-E4A8A7C49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8CC162-80F4-4D1F-366E-62FFB9A643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5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6528"/>
            <a:ext cx="11222181" cy="836446"/>
          </a:xfrm>
        </p:spPr>
        <p:txBody>
          <a:bodyPr>
            <a:normAutofit/>
          </a:bodyPr>
          <a:lstStyle/>
          <a:p>
            <a:r>
              <a:rPr lang="en-US" dirty="0"/>
              <a:t>Large Multimodal Agents (LMA) </a:t>
            </a:r>
            <a:endParaRPr lang="en-US" sz="3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539215"/>
            <a:ext cx="8432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Xie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J., Chen, Z., Zhang, R., Wan, X., &amp; Li, G. (2024). Large Multimodal Agents: A Survey. 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abs/2402.15116.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3942A8-5E00-2527-EED8-77A578FB4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81" y="1715387"/>
            <a:ext cx="11543038" cy="425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B44C7-5F4E-1C51-6EE9-B5EEB481DC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9174C-7B9A-F0D7-49E8-2AD80ACFC6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47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042724"/>
          </a:xfrm>
        </p:spPr>
        <p:txBody>
          <a:bodyPr/>
          <a:lstStyle/>
          <a:p>
            <a:r>
              <a:rPr lang="en-US" dirty="0"/>
              <a:t>Agentic AI Cloud Architecture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11" y="1118194"/>
            <a:ext cx="10861958" cy="1465980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</a:rPr>
              <a:t>Microservices and Serverless Architecture</a:t>
            </a:r>
          </a:p>
          <a:p>
            <a:pPr algn="ctr">
              <a:defRPr/>
            </a:pPr>
            <a:r>
              <a:rPr lang="en-US" sz="2600" dirty="0"/>
              <a:t>Containers (Docker, Kubernetes) </a:t>
            </a:r>
            <a:br>
              <a:rPr lang="en-US" sz="2600" dirty="0"/>
            </a:br>
            <a:r>
              <a:rPr lang="en-US" sz="2600" dirty="0"/>
              <a:t>Serverless platforms (AWS Lambda, Google Cloud Functions)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8" y="2770565"/>
            <a:ext cx="10861959" cy="1820345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</a:rPr>
              <a:t>APIs and Tooling Integration via MCP</a:t>
            </a:r>
          </a:p>
          <a:p>
            <a:pPr algn="ctr">
              <a:defRPr/>
            </a:pPr>
            <a:r>
              <a:rPr lang="en-US" sz="2600" dirty="0"/>
              <a:t>Agents access tools (e.g., databases, APIs, CRMs, payment gateways) </a:t>
            </a:r>
            <a:br>
              <a:rPr lang="en-US" sz="2600" dirty="0"/>
            </a:br>
            <a:r>
              <a:rPr lang="en-US" sz="2600" dirty="0"/>
              <a:t>using Model Context Protocol (MCP)</a:t>
            </a:r>
          </a:p>
          <a:p>
            <a:pPr algn="ctr">
              <a:defRPr/>
            </a:pPr>
            <a:r>
              <a:rPr lang="en-US" sz="2600" dirty="0"/>
              <a:t>Enhances tool-using behavior of LLM agents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154CE2-50D5-6B6D-105A-E8EED45C9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08" y="4740289"/>
            <a:ext cx="10861959" cy="1861711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C00000"/>
                </a:solidFill>
              </a:rPr>
              <a:t>Tools and Frameworks</a:t>
            </a:r>
          </a:p>
          <a:p>
            <a:pPr algn="ctr">
              <a:defRPr/>
            </a:pPr>
            <a:r>
              <a:rPr lang="en-US" sz="2600" dirty="0" err="1"/>
              <a:t>LangChain</a:t>
            </a:r>
            <a:r>
              <a:rPr lang="en-US" sz="2600" dirty="0"/>
              <a:t>, </a:t>
            </a:r>
            <a:r>
              <a:rPr lang="en-US" sz="2600" dirty="0" err="1"/>
              <a:t>AutoGen</a:t>
            </a:r>
            <a:r>
              <a:rPr lang="en-US" sz="2600" dirty="0"/>
              <a:t>, </a:t>
            </a:r>
            <a:r>
              <a:rPr lang="en-US" sz="2600" dirty="0" err="1"/>
              <a:t>CrewAI</a:t>
            </a:r>
            <a:r>
              <a:rPr lang="en-US" sz="2600" dirty="0"/>
              <a:t>: for orchestrating LLM agents</a:t>
            </a:r>
          </a:p>
          <a:p>
            <a:pPr algn="ctr">
              <a:defRPr/>
            </a:pPr>
            <a:r>
              <a:rPr lang="en-US" sz="2600" dirty="0" err="1"/>
              <a:t>Anthropic’s</a:t>
            </a:r>
            <a:r>
              <a:rPr lang="en-US" sz="2600" dirty="0"/>
              <a:t> MCP, Google’s A2A: communication protocols</a:t>
            </a:r>
          </a:p>
          <a:p>
            <a:pPr algn="ctr">
              <a:defRPr/>
            </a:pPr>
            <a:r>
              <a:rPr lang="en-US" sz="2600" dirty="0"/>
              <a:t>Vector DBs (Pinecone, </a:t>
            </a:r>
            <a:r>
              <a:rPr lang="en-US" sz="2600" dirty="0" err="1"/>
              <a:t>Weaviate</a:t>
            </a:r>
            <a:r>
              <a:rPr lang="en-US" sz="2600" dirty="0"/>
              <a:t>): for agent memory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FF1CC-9065-A2AF-980D-553BABA07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9FB6F8-C345-1C66-6721-22A2E872BA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386" y="2997038"/>
            <a:ext cx="1040994" cy="1262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34" y="5518797"/>
            <a:ext cx="1232245" cy="1232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18" y="4271812"/>
            <a:ext cx="1232245" cy="1232245"/>
          </a:xfrm>
          <a:prstGeom prst="rect">
            <a:avLst/>
          </a:prstGeom>
        </p:spPr>
      </p:pic>
      <p:sp>
        <p:nvSpPr>
          <p:cNvPr id="19" name="Slide Number Placeholder 19">
            <a:extLst>
              <a:ext uri="{FF2B5EF4-FFF2-40B4-BE49-F238E27FC236}">
                <a16:creationId xmlns:a16="http://schemas.microsoft.com/office/drawing/2014/main" id="{CA9869AF-47C5-5F4E-BD49-27D342931373}"/>
              </a:ext>
            </a:extLst>
          </p:cNvPr>
          <p:cNvSpPr txBox="1">
            <a:spLocks/>
          </p:cNvSpPr>
          <p:nvPr/>
        </p:nvSpPr>
        <p:spPr>
          <a:xfrm>
            <a:off x="152399" y="26271"/>
            <a:ext cx="45719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bg1">
                    <a:lumMod val="75000"/>
                  </a:schemeClr>
                </a:solidFill>
                <a:latin typeface="Helvetica Neue LT Std 65 Medium" charset="0"/>
                <a:ea typeface="Helvetica Neue LT Std 65 Medium" charset="0"/>
                <a:cs typeface="Helvetica Neue LT Std 65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1252FE-896F-2147-BDA4-17839CBFD3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D3CAF-A908-2D43-9658-F8A428E32C5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DF82F-245D-624A-8587-A44F24A9F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71150D98-055E-E542-B2BE-F58C2FCA4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482" y="1630437"/>
            <a:ext cx="8911204" cy="3439004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Professor, Information Management, 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2"/>
                </a:solidFill>
              </a:rPr>
              <a:t>Director, Intelligent Financial Innovation Technology, IFIT Lab, IM,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AB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Director, Fintech and Green Finance Center (FGFC), NTPU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Division Director, Sustainable Development, Sustainability Office, NTPU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chemeClr val="accent1"/>
                </a:solidFill>
              </a:rPr>
              <a:t>Visiting Scholar, IIS, Academia </a:t>
            </a:r>
            <a:r>
              <a:rPr lang="en-US" altLang="zh-TW" sz="2000" dirty="0" err="1">
                <a:solidFill>
                  <a:schemeClr val="accent1"/>
                </a:solidFill>
              </a:rPr>
              <a:t>Sinica</a:t>
            </a:r>
            <a:endParaRPr lang="en-US" altLang="zh-TW" sz="2000" dirty="0">
              <a:solidFill>
                <a:schemeClr val="accent1"/>
              </a:solidFill>
            </a:endParaRP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en-US" altLang="zh-TW" sz="20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Co-Chairs, International Conference on Advances in Social Networks Analysis and Mining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(ASONAM 2013-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Program Co-Chair, IEEE International Workshop on Empirical Methods for Recognizing Inference in </a:t>
            </a:r>
            <a:r>
              <a:rPr lang="en-US" altLang="zh-TW" sz="1400" b="0" dirty="0" err="1">
                <a:solidFill>
                  <a:srgbClr val="17375E"/>
                </a:solidFill>
              </a:rPr>
              <a:t>TExt</a:t>
            </a:r>
            <a:r>
              <a:rPr lang="en-US" altLang="zh-TW" sz="1400" b="0" dirty="0">
                <a:solidFill>
                  <a:srgbClr val="17375E"/>
                </a:solidFill>
              </a:rPr>
              <a:t>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EM-RITE 2012- )</a:t>
            </a:r>
          </a:p>
          <a:p>
            <a:pPr marL="0" indent="0" algn="ctr">
              <a:spcAft>
                <a:spcPts val="0"/>
              </a:spcAft>
              <a:buFont typeface="Arial" pitchFamily="34" charset="0"/>
              <a:buNone/>
            </a:pPr>
            <a:r>
              <a:rPr lang="en-US" altLang="zh-TW" sz="1400" b="0" dirty="0">
                <a:solidFill>
                  <a:srgbClr val="17375E"/>
                </a:solidFill>
              </a:rPr>
              <a:t>Publications Chair, The IEEE International Conference on Information Reuse and Integration for Data Science </a:t>
            </a:r>
            <a:br>
              <a:rPr lang="en-US" altLang="zh-TW" sz="1400" b="0" dirty="0">
                <a:solidFill>
                  <a:srgbClr val="17375E"/>
                </a:solidFill>
              </a:rPr>
            </a:br>
            <a:r>
              <a:rPr lang="en-US" altLang="zh-TW" sz="1400" b="0" dirty="0">
                <a:solidFill>
                  <a:srgbClr val="17375E"/>
                </a:solidFill>
              </a:rPr>
              <a:t>(IEEE IRI 2007- )</a:t>
            </a:r>
            <a:endParaRPr lang="zh-TW" altLang="en-US" sz="1400" b="0" dirty="0">
              <a:solidFill>
                <a:srgbClr val="17375E"/>
              </a:solidFill>
            </a:endParaRPr>
          </a:p>
        </p:txBody>
      </p:sp>
      <p:pic>
        <p:nvPicPr>
          <p:cNvPr id="25" name="Picture 2" descr="http://mail.tku.edu.tw/myday/images/AS_Logo1.gif">
            <a:extLst>
              <a:ext uri="{FF2B5EF4-FFF2-40B4-BE49-F238E27FC236}">
                <a16:creationId xmlns:a16="http://schemas.microsoft.com/office/drawing/2014/main" id="{71A58C9C-FDE7-FD43-A09F-110AB5E4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http://mail.tku.edu.tw/myday/images/NTU_logo.jpg">
            <a:extLst>
              <a:ext uri="{FF2B5EF4-FFF2-40B4-BE49-F238E27FC236}">
                <a16:creationId xmlns:a16="http://schemas.microsoft.com/office/drawing/2014/main" id="{6338E75D-FB6A-0045-8B06-4421D2F57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671C6FB-8820-DB40-AE72-FA2BFF57ECF7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807F4-34F7-A14B-A584-E2E3836F5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33AB105-6FE2-094F-9576-54A1BC92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06EEB28-FD8C-D248-BC5C-CEC1A61D31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21" y="2192398"/>
            <a:ext cx="1575410" cy="710479"/>
          </a:xfrm>
          <a:prstGeom prst="rect">
            <a:avLst/>
          </a:prstGeom>
        </p:spPr>
      </p:pic>
      <p:pic>
        <p:nvPicPr>
          <p:cNvPr id="33" name="Picture 4" descr="http://mail.tku.edu.tw/myday/images/Myday_Photo.jpg">
            <a:extLst>
              <a:ext uri="{FF2B5EF4-FFF2-40B4-BE49-F238E27FC236}">
                <a16:creationId xmlns:a16="http://schemas.microsoft.com/office/drawing/2014/main" id="{D3C60B34-B829-464B-9877-4E2FD95C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508" y="212228"/>
            <a:ext cx="1104812" cy="1367862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789CFDC-F579-36D6-1D85-2067C6F88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261" y="110597"/>
            <a:ext cx="7435478" cy="16483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50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</a:rPr>
              <a:t>戴敏育 教授</a:t>
            </a:r>
            <a:b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5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Prof. Min-Yuh Day</a:t>
            </a:r>
            <a:endParaRPr lang="en-US" altLang="zh-TW" sz="5000" dirty="0"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B3D7B9-9C53-F3F6-855B-189AD18E1A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65997" y="66310"/>
            <a:ext cx="1628195" cy="3557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DF21E-6FA2-C21E-78CD-7CEC8C2245A0}"/>
              </a:ext>
            </a:extLst>
          </p:cNvPr>
          <p:cNvSpPr txBox="1"/>
          <p:nvPr/>
        </p:nvSpPr>
        <p:spPr>
          <a:xfrm>
            <a:off x="10511713" y="413721"/>
            <a:ext cx="1536762" cy="184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20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D725F-DEDF-5900-1F9A-D12F608CFE34}"/>
              </a:ext>
            </a:extLst>
          </p:cNvPr>
          <p:cNvSpPr txBox="1"/>
          <p:nvPr/>
        </p:nvSpPr>
        <p:spPr>
          <a:xfrm>
            <a:off x="10448238" y="595546"/>
            <a:ext cx="1663713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1400" b="1" dirty="0"/>
              <a:t>Certified Instructor</a:t>
            </a:r>
          </a:p>
        </p:txBody>
      </p:sp>
    </p:spTree>
    <p:extLst>
      <p:ext uri="{BB962C8B-B14F-4D97-AF65-F5344CB8AC3E}">
        <p14:creationId xmlns:p14="http://schemas.microsoft.com/office/powerpoint/2010/main" val="358703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https://google.github.io/A2A/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080B81-46DA-0B56-1F3C-289905A39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70" b="9529"/>
          <a:stretch/>
        </p:blipFill>
        <p:spPr>
          <a:xfrm>
            <a:off x="295962" y="1888435"/>
            <a:ext cx="11600076" cy="451348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05887"/>
          </a:xfrm>
        </p:spPr>
        <p:txBody>
          <a:bodyPr>
            <a:normAutofit/>
          </a:bodyPr>
          <a:lstStyle/>
          <a:p>
            <a:r>
              <a:rPr lang="en-US" dirty="0"/>
              <a:t>Agent2Agent Protocol (A2A)</a:t>
            </a:r>
            <a:br>
              <a:rPr lang="en-US" dirty="0"/>
            </a:br>
            <a:r>
              <a:rPr lang="en-US" sz="2900" b="0" dirty="0"/>
              <a:t>An open protocol enabling Agent-to-Agent interoperability, </a:t>
            </a:r>
            <a:br>
              <a:rPr lang="en-US" sz="2900" b="0" dirty="0"/>
            </a:br>
            <a:r>
              <a:rPr lang="en-US" sz="2900" b="0" dirty="0"/>
              <a:t>bridging the gap between opaque agentic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4248A-BE26-3F16-F99B-EDDBE7A6EA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303D73-C035-E996-EE41-A3DC4E716D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7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https://github.com/google/A2A/blob/main/demo/README.md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F247518-F51A-8B2E-5D8B-DB72BA3E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95522"/>
          </a:xfrm>
        </p:spPr>
        <p:txBody>
          <a:bodyPr>
            <a:normAutofit/>
          </a:bodyPr>
          <a:lstStyle/>
          <a:p>
            <a:r>
              <a:rPr lang="en-US" dirty="0"/>
              <a:t>A2A Demo Web App</a:t>
            </a:r>
            <a:br>
              <a:rPr lang="en-US" dirty="0"/>
            </a:br>
            <a:r>
              <a:rPr lang="en-US" sz="2900" b="0" dirty="0"/>
              <a:t> </a:t>
            </a:r>
            <a:r>
              <a:rPr lang="en-US" sz="3600" b="0" dirty="0"/>
              <a:t>Agents talking to other agents over A2A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95602-E702-9648-6CE0-885D749F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64" y="1953992"/>
            <a:ext cx="10841582" cy="45946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C4DB49-5A34-B9FE-8386-AD4A9CA090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47771B-39F2-680F-5BE8-119385288B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04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4" y="323640"/>
            <a:ext cx="2770476" cy="6238604"/>
          </a:xfrm>
        </p:spPr>
        <p:txBody>
          <a:bodyPr>
            <a:normAutofit fontScale="90000"/>
          </a:bodyPr>
          <a:lstStyle/>
          <a:p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A2A </a:t>
            </a:r>
            <a:b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(Agent2Agent Protocol)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for agent-agent collaboration</a:t>
            </a: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b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b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br>
              <a:rPr lang="en-US" sz="2900" dirty="0"/>
            </a:br>
            <a:r>
              <a:rPr lang="en-US" sz="6200" dirty="0">
                <a:solidFill>
                  <a:srgbClr val="C00000"/>
                </a:solidFill>
              </a:rPr>
              <a:t>MCP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(Model Context Protocol) </a:t>
            </a:r>
            <a:br>
              <a:rPr lang="en-US" sz="3100" dirty="0">
                <a:solidFill>
                  <a:srgbClr val="C00000"/>
                </a:solidFill>
              </a:rPr>
            </a:br>
            <a:r>
              <a:rPr lang="en-US" sz="3100" b="0" dirty="0"/>
              <a:t>for tools and resources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https://google.github.io/A2A/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9B0109-5BD1-E62E-AC93-39F476F0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1" b="5242"/>
          <a:stretch/>
        </p:blipFill>
        <p:spPr>
          <a:xfrm>
            <a:off x="2770476" y="323640"/>
            <a:ext cx="9350020" cy="62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042724"/>
          </a:xfrm>
        </p:spPr>
        <p:txBody>
          <a:bodyPr/>
          <a:lstStyle/>
          <a:p>
            <a:r>
              <a:rPr lang="en-US" dirty="0"/>
              <a:t>Google A2A (Agent2Agent Protocol)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C5EE2A-4AE9-8007-A925-BCFCBED59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9687" y="968810"/>
            <a:ext cx="6957391" cy="54478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https://google.github.io/A2A/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4" y="1886288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Seamless Agent Collaboration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74994A8-5E28-8C7C-7E3E-23EF2250E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24" y="3326280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Simplifies Enterprise </a:t>
            </a:r>
            <a:br>
              <a:rPr lang="en-US" sz="2800" b="1" dirty="0"/>
            </a:br>
            <a:r>
              <a:rPr lang="en-US" sz="2800" b="1" dirty="0"/>
              <a:t>Agent Integration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A4DED9A-BE7E-8B46-99B6-64E6051C6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42" y="4766272"/>
            <a:ext cx="4119537" cy="875102"/>
          </a:xfrm>
          <a:prstGeom prst="roundRect">
            <a:avLst>
              <a:gd name="adj" fmla="val 7883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b="1" dirty="0"/>
              <a:t>Supports Key </a:t>
            </a:r>
            <a:br>
              <a:rPr lang="en-US" sz="2800" b="1" dirty="0"/>
            </a:br>
            <a:r>
              <a:rPr lang="en-US" sz="2800" b="1" dirty="0"/>
              <a:t>Enterprise Requirements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F1710-B345-B60B-A6D0-DD014C5667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E35250-39B5-8CB1-126E-ABD646814E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3906-79F6-9A0A-3702-8EFED5C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042724"/>
          </a:xfrm>
        </p:spPr>
        <p:txBody>
          <a:bodyPr/>
          <a:lstStyle/>
          <a:p>
            <a:r>
              <a:rPr lang="en-US" dirty="0"/>
              <a:t>MCP (Model Context Protocol)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31D1F-F67B-286D-D339-E0038E4B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8C22D-F443-445D-AC89-DC22E83A2630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https://modelcontextprotocol.io/introduction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58C685-913E-B422-A03B-82C00816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48" y="1118195"/>
            <a:ext cx="3438850" cy="5284606"/>
          </a:xfrm>
          <a:prstGeom prst="roundRect">
            <a:avLst>
              <a:gd name="adj" fmla="val 3837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/>
              <a:t>MCP is a open protocol that standardizes how applications provide context to LLMs.</a:t>
            </a:r>
          </a:p>
          <a:p>
            <a:pPr algn="ctr">
              <a:defRPr/>
            </a:pPr>
            <a:endParaRPr lang="en-US" sz="3200" b="1" dirty="0"/>
          </a:p>
          <a:p>
            <a:pPr algn="ctr">
              <a:defRPr/>
            </a:pPr>
            <a:endParaRPr lang="en-US" sz="3200" b="1" dirty="0"/>
          </a:p>
          <a:p>
            <a:pPr algn="ctr">
              <a:defRPr/>
            </a:pPr>
            <a:r>
              <a:rPr lang="en-US" sz="3200" b="1" dirty="0"/>
              <a:t>MCP: USB-C port for AI applications.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068612-26AC-EE2A-FC33-3A10903FF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815" y="1053194"/>
            <a:ext cx="8164722" cy="5560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9F4BC-0F37-570B-BD91-816EA7F686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24AFFB-11D9-0659-446A-EEAEAAB222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4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5471"/>
            <a:ext cx="11222181" cy="1176862"/>
          </a:xfrm>
        </p:spPr>
        <p:txBody>
          <a:bodyPr>
            <a:normAutofit/>
          </a:bodyPr>
          <a:lstStyle/>
          <a:p>
            <a:r>
              <a:rPr lang="en-US" sz="5400" dirty="0"/>
              <a:t>MCP and A2A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FE69A-E019-00CE-45BA-A3EB8F322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72817"/>
            <a:ext cx="11222181" cy="53894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MCP (Model Context Protocol) for tools and resources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Connect agents to tools, APIs, and resources with structured inputs/outputs.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Google ADK supports MCP tools. Enabling wide range of MCP servers to be used with agents.</a:t>
            </a:r>
          </a:p>
          <a:p>
            <a:pPr>
              <a:spcAft>
                <a:spcPts val="600"/>
              </a:spcAft>
            </a:pPr>
            <a:r>
              <a:rPr lang="en-US" dirty="0"/>
              <a:t>A2A (Agent2Agent Protocol) for agent-agent collaboration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Dynamic, multimodal communication between different agents without sharing memory, resources, and tools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Open standard driven by community.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Samples available using Google ADK, </a:t>
            </a:r>
            <a:r>
              <a:rPr lang="en-US" sz="3200" dirty="0" err="1"/>
              <a:t>LangGraph</a:t>
            </a:r>
            <a:r>
              <a:rPr lang="en-US" sz="3200" dirty="0"/>
              <a:t>, </a:t>
            </a:r>
            <a:r>
              <a:rPr lang="en-US" sz="3200" dirty="0" err="1"/>
              <a:t>Crew.AI</a:t>
            </a:r>
            <a:endParaRPr lang="en-US" sz="3200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https://google.github.io/A2A/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1D291-1759-E9AD-B719-547D387D0E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6D588-CD32-3EDC-D608-5EE404DE84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9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3" y="436638"/>
            <a:ext cx="4388927" cy="6046094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Agentic applications require both A2A and MCP</a:t>
            </a:r>
            <a:br>
              <a:rPr lang="en-US" sz="5400" dirty="0"/>
            </a:br>
            <a:br>
              <a:rPr lang="en-US" sz="3100" dirty="0"/>
            </a:br>
            <a:r>
              <a:rPr lang="en-US" sz="3100" b="0" dirty="0"/>
              <a:t>A2A allows agents to connect with other agents and collaborate in teams.</a:t>
            </a:r>
            <a:br>
              <a:rPr lang="en-US" sz="3100" b="0" dirty="0"/>
            </a:br>
            <a:br>
              <a:rPr lang="en-US" sz="3100" b="0" dirty="0"/>
            </a:br>
            <a:r>
              <a:rPr lang="en-US" sz="3100" b="0" dirty="0"/>
              <a:t>MCP provides agents with access to tools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0D7FF-2038-9975-8EBA-B6DCF1F56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736" y="412750"/>
            <a:ext cx="70358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8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B3-A118-9122-AF78-BCE4FC27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63" y="56101"/>
            <a:ext cx="11580674" cy="1079341"/>
          </a:xfrm>
        </p:spPr>
        <p:txBody>
          <a:bodyPr>
            <a:normAutofit/>
          </a:bodyPr>
          <a:lstStyle/>
          <a:p>
            <a:r>
              <a:rPr lang="en-US" sz="5400" dirty="0"/>
              <a:t>MCP and A2A Protocol for AI Agents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85F2-10EE-05A6-11D7-C176B463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A0A3E-0676-D3FD-F607-0532E13F463D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https://blog.dailydoseofds.com/p/a-visual-guide-to-agent2agent-a2a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8FFD4-6B49-9E73-43F1-3EB1F7A8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03" y="1015429"/>
            <a:ext cx="10127593" cy="55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(Gen AI)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8900" dirty="0">
                <a:solidFill>
                  <a:srgbClr val="C00000"/>
                </a:solidFill>
              </a:rPr>
              <a:t>AI Generated Content </a:t>
            </a:r>
            <a:r>
              <a:rPr lang="en-US" altLang="zh-TW" sz="12000" dirty="0">
                <a:solidFill>
                  <a:srgbClr val="C00000"/>
                </a:solidFill>
              </a:rPr>
              <a:t>(AIGC)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28D41A-4A7A-4D5A-E1FB-B10C2F62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E3E709-58F0-566D-9D4C-8F900E1A41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C9A01-26E7-DA00-C231-976AA0606C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60B7E-B60B-EBD0-4E22-0A36F73CC8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2"/>
            <a:ext cx="11222181" cy="1148584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6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00163"/>
            <a:ext cx="11424249" cy="526208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1. Agentic AI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2. ESG Data Analytics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3. Digital Sustainability Innovation</a:t>
            </a:r>
          </a:p>
        </p:txBody>
      </p:sp>
    </p:spTree>
    <p:extLst>
      <p:ext uri="{BB962C8B-B14F-4D97-AF65-F5344CB8AC3E}">
        <p14:creationId xmlns:p14="http://schemas.microsoft.com/office/powerpoint/2010/main" val="280143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7662"/>
          </a:xfrm>
        </p:spPr>
        <p:txBody>
          <a:bodyPr>
            <a:normAutofit/>
          </a:bodyPr>
          <a:lstStyle/>
          <a:p>
            <a:r>
              <a:rPr lang="en-US" dirty="0"/>
              <a:t>AI, ML, DL, Generative AI</a:t>
            </a:r>
            <a:endParaRPr lang="en-US"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14AFB-37FD-B060-DE8D-B5D4C65E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25" y="1140812"/>
            <a:ext cx="9371308" cy="528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72D27-A595-2AD4-5866-626C9A83738A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2D4291-65B7-CFE7-7E5E-B33B9FC9D4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1AA84-B835-291E-7374-4ABC150303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Definition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of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47D6D-1A3A-9BD0-E8B2-8A344C98A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49439-85F5-A236-9954-0EE6D6A456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Artificial Intelligence </a:t>
            </a:r>
            <a:br>
              <a:rPr lang="en-US" sz="6000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7851C-E62F-3D3A-3CFC-0DF1A51B1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2EDB2-F6AE-515F-F94C-08973864A1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52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technology that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thinks and acts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like humans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A25F5-2C57-628E-FA3B-72C6785616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53A2F-7721-DB63-FCD1-54B54A552A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5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 </a:t>
            </a:r>
            <a:br>
              <a:rPr lang="en-US" sz="7200" dirty="0"/>
            </a:br>
            <a:r>
              <a:rPr lang="en-US" b="1" dirty="0"/>
              <a:t> </a:t>
            </a:r>
            <a:br>
              <a:rPr lang="en-US" sz="7200" dirty="0"/>
            </a:br>
            <a:r>
              <a:rPr lang="en-US" sz="7200" dirty="0"/>
              <a:t>“… </a:t>
            </a:r>
            <a:r>
              <a:rPr lang="en-US" sz="7200" dirty="0">
                <a:solidFill>
                  <a:srgbClr val="FF0000"/>
                </a:solidFill>
              </a:rPr>
              <a:t>intelligence</a:t>
            </a:r>
            <a:r>
              <a:rPr lang="en-US" sz="7200" dirty="0"/>
              <a:t> exhibited by </a:t>
            </a:r>
            <a:r>
              <a:rPr lang="en-US" sz="7200" dirty="0">
                <a:solidFill>
                  <a:srgbClr val="FF0000"/>
                </a:solidFill>
              </a:rPr>
              <a:t>machines</a:t>
            </a:r>
            <a:r>
              <a:rPr lang="en-US" sz="7200" dirty="0"/>
              <a:t> or </a:t>
            </a:r>
            <a:r>
              <a:rPr lang="en-US" sz="7200" dirty="0">
                <a:solidFill>
                  <a:srgbClr val="FF0000"/>
                </a:solidFill>
              </a:rPr>
              <a:t>software</a:t>
            </a:r>
            <a:r>
              <a:rPr lang="en-US" sz="7200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35560" y="6597353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A53B16-C5F2-AB6A-2268-8196F0BC96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5C4F16-BE8C-9E9B-B393-B1B32D7EDC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A2C48-6743-CD77-2031-1EE5C68F05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9EEF39-6AA3-8147-5FB2-6F59B2A573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38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380" y="2132856"/>
            <a:ext cx="10373194" cy="417646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9BFAB-8E5E-07D7-FC67-FC90D29037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5F730-A2BC-F1B3-B457-7E2E18C67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F5320-ADC3-D2FB-6964-7D4D2E662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F0732-B46B-B2F9-AE6F-1C0D4D4A60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51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F2D2A1-38A7-1E44-9069-9F7D5B4B17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9508731"/>
              </p:ext>
            </p:extLst>
          </p:nvPr>
        </p:nvGraphicFramePr>
        <p:xfrm>
          <a:off x="314325" y="1527206"/>
          <a:ext cx="11615737" cy="4946804"/>
        </p:xfrm>
        <a:graphic>
          <a:graphicData uri="http://schemas.openxmlformats.org/drawingml/2006/table">
            <a:tbl>
              <a:tblPr/>
              <a:tblGrid>
                <a:gridCol w="2457450">
                  <a:extLst>
                    <a:ext uri="{9D8B030D-6E8A-4147-A177-3AD203B41FA5}">
                      <a16:colId xmlns:a16="http://schemas.microsoft.com/office/drawing/2014/main" val="2136941230"/>
                    </a:ext>
                  </a:extLst>
                </a:gridCol>
                <a:gridCol w="4161870">
                  <a:extLst>
                    <a:ext uri="{9D8B030D-6E8A-4147-A177-3AD203B41FA5}">
                      <a16:colId xmlns:a16="http://schemas.microsoft.com/office/drawing/2014/main" val="3352664941"/>
                    </a:ext>
                  </a:extLst>
                </a:gridCol>
                <a:gridCol w="4996417">
                  <a:extLst>
                    <a:ext uri="{9D8B030D-6E8A-4147-A177-3AD203B41FA5}">
                      <a16:colId xmlns:a16="http://schemas.microsoft.com/office/drawing/2014/main" val="715261670"/>
                    </a:ext>
                  </a:extLst>
                </a:gridCol>
              </a:tblGrid>
              <a:tr h="1006617">
                <a:tc>
                  <a:txBody>
                    <a:bodyPr/>
                    <a:lstStyle/>
                    <a:p>
                      <a:r>
                        <a:rPr lang="en-US" sz="4400" b="1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Generative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Traditional AI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640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Output type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New content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Classification/Prediction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4358932"/>
                  </a:ext>
                </a:extLst>
              </a:tr>
              <a:tr h="1006617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Creativity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High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Low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0668"/>
                  </a:ext>
                </a:extLst>
              </a:tr>
              <a:tr h="1466785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Interactivity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Usually more natural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Heiti TC Medium" pitchFamily="2" charset="-128"/>
                          <a:cs typeface="Calibri" panose="020F0502020204030204" pitchFamily="34" charset="0"/>
                        </a:rPr>
                        <a:t>Limited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42698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49F8B-B730-D4B2-2DEE-C3B73F7A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57F853-DF7E-D626-A6C5-7F034CBFC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4000" dirty="0"/>
              <a:t>Comparison of Generative AI </a:t>
            </a:r>
            <a:br>
              <a:rPr lang="en-US" altLang="zh-TW" sz="4000" dirty="0"/>
            </a:br>
            <a:r>
              <a:rPr lang="en-US" altLang="zh-TW" sz="4000" dirty="0"/>
              <a:t>and Traditional 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7DEB8-7942-3538-A0EE-CD197D53B8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34B975-DF92-BC4D-88B2-C7AFBC504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9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0DA7B-F261-104C-C1C1-D415DD51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19437"/>
          </a:xfrm>
        </p:spPr>
        <p:txBody>
          <a:bodyPr>
            <a:normAutofit/>
          </a:bodyPr>
          <a:lstStyle/>
          <a:p>
            <a:r>
              <a:rPr lang="en-US" altLang="zh-TW" sz="5400" dirty="0"/>
              <a:t>Generative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3802-8C9B-1993-C968-067751305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63486"/>
            <a:ext cx="11222181" cy="4589813"/>
          </a:xfrm>
        </p:spPr>
        <p:txBody>
          <a:bodyPr>
            <a:normAutofit/>
          </a:bodyPr>
          <a:lstStyle/>
          <a:p>
            <a:pPr marL="320040" indent="-320040"/>
            <a:r>
              <a:rPr lang="en-US" altLang="zh-TW" sz="3600" dirty="0"/>
              <a:t>Generative AI: The Art of Creation</a:t>
            </a:r>
          </a:p>
          <a:p>
            <a:pPr marL="320040" indent="-320040"/>
            <a:r>
              <a:rPr lang="en-US" altLang="zh-TW" sz="3600" dirty="0"/>
              <a:t>Definition: AI systems capable of creating new content</a:t>
            </a:r>
          </a:p>
          <a:p>
            <a:pPr marL="320040" indent="-320040"/>
            <a:r>
              <a:rPr lang="en-US" altLang="zh-TW" sz="3600" dirty="0"/>
              <a:t>Characteristics: Creativity, interactivity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819D-245E-49B6-0DC9-BD5D2305C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BD7F13-6593-9D6F-4659-E7265CA2D7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4CAD2-FAA2-FE8D-82D7-620A1D4186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1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823-0448-9650-D585-364F75C9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衡量企業永續關鍵指標　</a:t>
            </a:r>
            <a:br>
              <a:rPr lang="en-US" altLang="zh-TW" dirty="0"/>
            </a:br>
            <a:r>
              <a:rPr lang="zh-TW" altLang="en-US" dirty="0"/>
              <a:t>臺北大學獨創</a:t>
            </a:r>
            <a:r>
              <a:rPr lang="en-US" dirty="0"/>
              <a:t>ESG</a:t>
            </a:r>
            <a:r>
              <a:rPr lang="zh-TW" altLang="en-US" dirty="0"/>
              <a:t>永續評鑑系統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EDD59A-2740-94B1-3F06-DC71D3C9A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269" y="1811282"/>
            <a:ext cx="11983227" cy="44329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7F34-6A7C-BC0A-29AD-730F166FE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8E181-AAD7-B0CC-6694-77AC81DCCC46}"/>
              </a:ext>
            </a:extLst>
          </p:cNvPr>
          <p:cNvSpPr txBox="1"/>
          <p:nvPr/>
        </p:nvSpPr>
        <p:spPr>
          <a:xfrm>
            <a:off x="2774819" y="6522573"/>
            <a:ext cx="67413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www.aacsb.ntpu.edu.tw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twsvi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view.php?id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Nzc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D1090-21C1-D30F-825C-054ED25A92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C41064-572D-1451-3507-CEE0584DA7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EBFD0C-632F-A9E6-36BC-9D2A641ACF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88" y="135104"/>
            <a:ext cx="1845325" cy="371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323119-24A7-72AC-E049-DD6CDF65D7D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657" y="1099262"/>
            <a:ext cx="985603" cy="3351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68237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8000" dirty="0">
                <a:solidFill>
                  <a:srgbClr val="C00000"/>
                </a:solidFill>
              </a:rPr>
              <a:t>Generative AI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Large Language Models (LLMs)</a:t>
            </a:r>
            <a:br>
              <a:rPr lang="en-US" altLang="zh-TW" sz="8000" dirty="0">
                <a:solidFill>
                  <a:srgbClr val="C00000"/>
                </a:solidFill>
              </a:rPr>
            </a:br>
            <a:r>
              <a:rPr lang="en-US" altLang="zh-TW" sz="8000" dirty="0">
                <a:solidFill>
                  <a:srgbClr val="C00000"/>
                </a:solidFill>
              </a:rPr>
              <a:t>Foundation Models 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B1A5-3028-3C53-6A49-4BD20E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37" y="215429"/>
            <a:ext cx="3793958" cy="6346815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dirty="0">
                <a:solidFill>
                  <a:srgbClr val="C00000"/>
                </a:solidFill>
              </a:rPr>
              <a:t>Language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C00000"/>
                </a:solidFill>
              </a:rPr>
              <a:t>Models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Text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Image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Speech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Video</a:t>
            </a:r>
            <a:br>
              <a:rPr lang="en-US" sz="6000" dirty="0">
                <a:solidFill>
                  <a:srgbClr val="7030A0"/>
                </a:solidFill>
              </a:rPr>
            </a:br>
            <a:r>
              <a:rPr lang="en-US" sz="6000" dirty="0">
                <a:solidFill>
                  <a:srgbClr val="7030A0"/>
                </a:solidFill>
              </a:rPr>
              <a:t>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627A2-7FC2-FA8A-309E-77AA671E4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01F14-7136-109E-9093-FF07FBDD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21" y="208209"/>
            <a:ext cx="7772400" cy="6305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3FB241-7538-C6A7-A7D3-D7EA8831A994}"/>
              </a:ext>
            </a:extLst>
          </p:cNvPr>
          <p:cNvSpPr txBox="1"/>
          <p:nvPr/>
        </p:nvSpPr>
        <p:spPr>
          <a:xfrm>
            <a:off x="3035969" y="6459599"/>
            <a:ext cx="6120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https://artificialanalysis.ai/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1DB11E-637F-BA03-F74E-C41E874D51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6A557-D8E0-796F-2878-292EE25A6D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15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EA1DEC-4783-B3DC-5E1C-F38E9F19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46" y="2862470"/>
            <a:ext cx="11663307" cy="31183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A3DC31-5293-EECE-05C8-82D2679C2CC8}"/>
              </a:ext>
            </a:extLst>
          </p:cNvPr>
          <p:cNvSpPr txBox="1">
            <a:spLocks/>
          </p:cNvSpPr>
          <p:nvPr/>
        </p:nvSpPr>
        <p:spPr>
          <a:xfrm>
            <a:off x="466234" y="75979"/>
            <a:ext cx="11222181" cy="247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  <a:p>
            <a:r>
              <a:rPr lang="en-US" dirty="0"/>
              <a:t>Image Generation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B44CC4-1444-13CE-5574-B8AA5342CD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8D958-4A61-B179-8B9C-C243FF40AB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46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6470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Generative AI (Gen AI)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dirty="0"/>
              <a:t>AI Generated Content (AIGC)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CD1F7-1AB6-6BEE-6FD8-326AAD8CD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82" y="1639570"/>
            <a:ext cx="11981348" cy="4654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2EF1E-A0C2-69B4-08F0-06D2954F15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6EA04-0477-1E68-D26B-33C1721F0C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24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25;p149">
            <a:extLst>
              <a:ext uri="{FF2B5EF4-FFF2-40B4-BE49-F238E27FC236}">
                <a16:creationId xmlns:a16="http://schemas.microsoft.com/office/drawing/2014/main" id="{3F435D23-2D9D-C3B9-E648-B9541F8499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b" anchorCtr="0">
            <a:normAutofit/>
          </a:bodyPr>
          <a:lstStyle/>
          <a:p>
            <a:r>
              <a:rPr lang="en-US" sz="5400" dirty="0">
                <a:solidFill>
                  <a:schemeClr val="dk1"/>
                </a:solidFill>
              </a:rPr>
              <a:t>Modular Modalities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15" name="Google Shape;1526;p149">
            <a:extLst>
              <a:ext uri="{FF2B5EF4-FFF2-40B4-BE49-F238E27FC236}">
                <a16:creationId xmlns:a16="http://schemas.microsoft.com/office/drawing/2014/main" id="{04D86150-A2E0-CED2-037E-62459E981F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829056"/>
            <a:ext cx="10515600" cy="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15233" rIns="30475" bIns="15233" anchor="t" anchorCtr="0">
            <a:noAutofit/>
          </a:bodyPr>
          <a:lstStyle/>
          <a:p>
            <a:pPr marL="0" indent="0"/>
            <a:r>
              <a:rPr lang="en-US" sz="2800" b="1" dirty="0"/>
              <a:t>Where Can The Transformer Fit?</a:t>
            </a:r>
            <a:endParaRPr sz="2800" b="1" dirty="0"/>
          </a:p>
        </p:txBody>
      </p:sp>
      <p:pic>
        <p:nvPicPr>
          <p:cNvPr id="16" name="Google Shape;1528;p149">
            <a:extLst>
              <a:ext uri="{FF2B5EF4-FFF2-40B4-BE49-F238E27FC236}">
                <a16:creationId xmlns:a16="http://schemas.microsoft.com/office/drawing/2014/main" id="{31234D06-223A-E41A-EA25-43411D7D1722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180" y="6535817"/>
            <a:ext cx="454934" cy="1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7DD7C5F2-0D63-2398-ECAD-6C6F408F15C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020883" y="1616604"/>
            <a:ext cx="8150234" cy="4006612"/>
          </a:xfrm>
        </p:spPr>
        <p:txBody>
          <a:bodyPr/>
          <a:lstStyle/>
          <a:p>
            <a:endParaRPr lang="en-US"/>
          </a:p>
        </p:txBody>
      </p:sp>
      <p:pic>
        <p:nvPicPr>
          <p:cNvPr id="18" name="Google Shape;1524;p149">
            <a:extLst>
              <a:ext uri="{FF2B5EF4-FFF2-40B4-BE49-F238E27FC236}">
                <a16:creationId xmlns:a16="http://schemas.microsoft.com/office/drawing/2014/main" id="{43D29417-0B8A-A6B9-3B39-2B39020613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821" y="1223495"/>
            <a:ext cx="8878625" cy="5310972"/>
          </a:xfrm>
          <a:prstGeom prst="rect">
            <a:avLst/>
          </a:prstGeom>
          <a:solidFill>
            <a:srgbClr val="F2F2F2">
              <a:alpha val="6078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3A0A29-B4B9-9BBB-B80E-27C3413C5A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68"/>
          <a:stretch/>
        </p:blipFill>
        <p:spPr>
          <a:xfrm>
            <a:off x="5179739" y="2412784"/>
            <a:ext cx="1832523" cy="2744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023153-0539-CD94-AB28-02B002EAA783}"/>
              </a:ext>
            </a:extLst>
          </p:cNvPr>
          <p:cNvSpPr txBox="1"/>
          <p:nvPr/>
        </p:nvSpPr>
        <p:spPr>
          <a:xfrm>
            <a:off x="911525" y="6585372"/>
            <a:ext cx="1036895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Source: NVIDIA DLI (2025), Rapid Application Development with Large Language Models (LLMs),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https://learn.nvidia.com/courses/course-detail?course_id=course-v1:DLI+S-FX-26+V1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6"/>
    </mc:Choice>
    <mc:Fallback xmlns="">
      <p:transition spd="slow" advTm="5344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558184"/>
          </a:xfrm>
        </p:spPr>
        <p:txBody>
          <a:bodyPr>
            <a:normAutofit/>
          </a:bodyPr>
          <a:lstStyle/>
          <a:p>
            <a:r>
              <a:rPr lang="en-US" dirty="0"/>
              <a:t>The history of Generative AI </a:t>
            </a:r>
            <a:br>
              <a:rPr lang="en-US" dirty="0"/>
            </a:br>
            <a:r>
              <a:rPr lang="en-US" dirty="0"/>
              <a:t>in CV, NLP and VL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BF675-AEEE-F770-691A-840B8CEC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7" y="1827684"/>
            <a:ext cx="11905585" cy="4255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DD282F-7C47-9017-2AF1-DCA4E01E2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460C6-B91D-66AA-1599-9C855D0220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1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833470"/>
          </a:xfrm>
        </p:spPr>
        <p:txBody>
          <a:bodyPr>
            <a:normAutofit/>
          </a:bodyPr>
          <a:lstStyle/>
          <a:p>
            <a:r>
              <a:rPr lang="en-US" dirty="0"/>
              <a:t>Categories of Vision Generative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36D6D-9DB9-845E-E9A4-4B79EE8D7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0" y="910880"/>
            <a:ext cx="10057657" cy="5590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3F55D-77D5-ED29-B068-A015BA0FD5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EF3BA-B181-859F-FB63-C6ABDFB620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80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F931-DA09-79FA-C6D8-461EE8C04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2"/>
            <a:ext cx="11222181" cy="1593794"/>
          </a:xfrm>
        </p:spPr>
        <p:txBody>
          <a:bodyPr>
            <a:normAutofit/>
          </a:bodyPr>
          <a:lstStyle/>
          <a:p>
            <a:r>
              <a:rPr lang="en-US" dirty="0"/>
              <a:t>The General Structure of </a:t>
            </a:r>
            <a:br>
              <a:rPr lang="en-US" dirty="0"/>
            </a:br>
            <a:r>
              <a:rPr lang="en-US" dirty="0"/>
              <a:t>Generative Vision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C45F9-E113-12F7-89CD-AE7225B7D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68419-307C-3CF8-0220-9C2AF02737FF}"/>
              </a:ext>
            </a:extLst>
          </p:cNvPr>
          <p:cNvSpPr txBox="1"/>
          <p:nvPr/>
        </p:nvSpPr>
        <p:spPr>
          <a:xfrm>
            <a:off x="534389" y="6482732"/>
            <a:ext cx="10995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Yihan Cao,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Siyu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Yixin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Liu,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Zhiling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Yan, Yutong Dai, Philip S. Yu,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Lichao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 (2023). "A Comprehensive Survey of AI-Generated Content (AIGC): A History of Generative AI from GAN to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ChatGPT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arXiv:2303.04226.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C6A425-EB3A-975B-9588-F80B9FBA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5" y="1982592"/>
            <a:ext cx="11867176" cy="3604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21CCC5-44AC-8171-E681-ED3C3A145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EFD4DF-21D6-71A3-4703-DB5D0AD1FF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97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1991720" y="175906"/>
            <a:ext cx="820855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Image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https://artificialanalysis.ai/text-to-image/arena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6C5C2-4087-4570-4D3A-176EF40069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261" y="890693"/>
            <a:ext cx="7941018" cy="5741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69E020-09A6-2AFF-69FF-42A9966AF2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698102-7DD8-36C5-0C0F-076A13BDC5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006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1991720" y="175906"/>
            <a:ext cx="820855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Speech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A7FD8-D76D-C66E-B0E9-C1E1C9CD82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95" y="1359359"/>
            <a:ext cx="11864864" cy="50083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8F220-3944-96AA-C2B4-5ADE83F077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753D2-148E-2C5E-E1CF-0FB61978E6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2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384;p1" descr="Google Shape;384;p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01" y="80"/>
            <a:ext cx="12227400" cy="6857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Google Shape;385;p1"/>
          <p:cNvSpPr/>
          <p:nvPr/>
        </p:nvSpPr>
        <p:spPr>
          <a:xfrm>
            <a:off x="444616" y="4622334"/>
            <a:ext cx="10536577" cy="1912693"/>
          </a:xfrm>
          <a:prstGeom prst="rect">
            <a:avLst/>
          </a:prstGeom>
          <a:solidFill>
            <a:srgbClr val="0D3388"/>
          </a:solidFill>
          <a:ln w="25400">
            <a:solidFill>
              <a:srgbClr val="0D3388"/>
            </a:solidFill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 sz="2400"/>
            </a:pPr>
            <a:endParaRPr/>
          </a:p>
        </p:txBody>
      </p:sp>
      <p:sp>
        <p:nvSpPr>
          <p:cNvPr id="236" name="Google Shape;386;p1"/>
          <p:cNvSpPr txBox="1"/>
          <p:nvPr/>
        </p:nvSpPr>
        <p:spPr>
          <a:xfrm>
            <a:off x="321832" y="4667956"/>
            <a:ext cx="11825200" cy="1374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0932" tIns="60932" rIns="60932" bIns="60932">
            <a:spAutoFit/>
          </a:bodyPr>
          <a:lstStyle/>
          <a:p>
            <a:pPr>
              <a:defRPr sz="5400" b="1">
                <a:solidFill>
                  <a:srgbClr val="FFFFFF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rPr dirty="0" err="1">
                <a:latin typeface="微軟正黑體"/>
                <a:ea typeface="微軟正黑體"/>
                <a:cs typeface="微軟正黑體"/>
                <a:sym typeface="微軟正黑體"/>
              </a:rPr>
              <a:t>台灣永續評鑑</a:t>
            </a:r>
            <a:endParaRPr dirty="0">
              <a:latin typeface="微軟正黑體"/>
              <a:ea typeface="微軟正黑體"/>
              <a:cs typeface="微軟正黑體"/>
              <a:sym typeface="微軟正黑體"/>
            </a:endParaRPr>
          </a:p>
          <a:p>
            <a:pPr>
              <a:spcBef>
                <a:spcPts val="400"/>
              </a:spcBef>
              <a:defRPr sz="2400">
                <a:solidFill>
                  <a:srgbClr val="FFFFFF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rPr dirty="0" err="1"/>
              <a:t>國立臺北大學商學院企業永續發展研究團隊</a:t>
            </a:r>
            <a:endParaRPr dirty="0"/>
          </a:p>
        </p:txBody>
      </p:sp>
      <p:sp>
        <p:nvSpPr>
          <p:cNvPr id="238" name="Google Shape;389;p1"/>
          <p:cNvSpPr/>
          <p:nvPr/>
        </p:nvSpPr>
        <p:spPr>
          <a:xfrm>
            <a:off x="9448331" y="-4871059"/>
            <a:ext cx="104397" cy="1628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2400"/>
            </a:pPr>
            <a:endParaRPr/>
          </a:p>
        </p:txBody>
      </p:sp>
      <p:sp>
        <p:nvSpPr>
          <p:cNvPr id="240" name="Rectangle"/>
          <p:cNvSpPr/>
          <p:nvPr/>
        </p:nvSpPr>
        <p:spPr>
          <a:xfrm>
            <a:off x="7593358" y="-1"/>
            <a:ext cx="2733678" cy="1450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242" name="NTPU_College of Business.jpg" descr="NTPU_College of Busine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38" y="118524"/>
            <a:ext cx="600869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AACSB-logo-accredited-vert-color-RGB.jpg" descr="AACSB-logo-accredited-vert-color-RG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476" y="118523"/>
            <a:ext cx="428421" cy="600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148EC9-509E-4193-B28B-1F7C3FC514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382" y="719392"/>
            <a:ext cx="2627569" cy="832939"/>
          </a:xfrm>
          <a:prstGeom prst="rect">
            <a:avLst/>
          </a:prstGeom>
        </p:spPr>
      </p:pic>
      <p:pic>
        <p:nvPicPr>
          <p:cNvPr id="239" name="Google Shape;390;p1" descr="Google Shape;390;p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83014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391;p1" descr="Google Shape;391;p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231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DA9288-DBDF-4C51-BFA0-AB51E75D72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203" y="719392"/>
            <a:ext cx="1607805" cy="80443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368968" y="96425"/>
            <a:ext cx="11036969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Video Generation Model Arena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87ED2-0475-B59E-9DC4-A5F198B212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6357" y="937763"/>
            <a:ext cx="9713440" cy="564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92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Image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https://artificialanalysis.ai/text-to-image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0DD7D-68FA-B338-1BAA-562A1E1235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32" y="1116933"/>
            <a:ext cx="11769049" cy="52890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707FF3-F196-FEB1-4972-F97ED36197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31E7A3-39F4-78BC-3BC3-BF6021FC2B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24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C1CE6E-DBA6-9914-8702-1DA79B11C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6" y="2463801"/>
            <a:ext cx="3758030" cy="3127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A3BDAC-49BA-C978-4DDB-93F3DC9B71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114" y="2463800"/>
            <a:ext cx="3715055" cy="3127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2D8109-6682-1084-D193-948C3C6F4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0997" y="2195397"/>
            <a:ext cx="4089400" cy="356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CF7401-7C24-041E-9648-2C92F3F7AE94}"/>
              </a:ext>
            </a:extLst>
          </p:cNvPr>
          <p:cNvSpPr txBox="1"/>
          <p:nvPr/>
        </p:nvSpPr>
        <p:spPr>
          <a:xfrm>
            <a:off x="373199" y="854385"/>
            <a:ext cx="11383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Text to speech models &amp; providers compared: TTS-1, TTS-1 HD, Studio, Journey, Neural2, </a:t>
            </a:r>
            <a:r>
              <a:rPr lang="en-US" dirty="0" err="1"/>
              <a:t>WaveNet</a:t>
            </a:r>
            <a:r>
              <a:rPr lang="en-US" dirty="0"/>
              <a:t>, Standard, Polly Long-Form, Polly Neural, Polly Standard, Azure Neural, </a:t>
            </a:r>
            <a:r>
              <a:rPr lang="en-US" dirty="0" err="1"/>
              <a:t>MetaVoice</a:t>
            </a:r>
            <a:r>
              <a:rPr lang="en-US" dirty="0"/>
              <a:t> v1, XTTS v2, </a:t>
            </a:r>
            <a:r>
              <a:rPr lang="en-US" dirty="0" err="1"/>
              <a:t>StyleTTS</a:t>
            </a:r>
            <a:r>
              <a:rPr lang="en-US" dirty="0"/>
              <a:t> 2, </a:t>
            </a:r>
            <a:r>
              <a:rPr lang="en-US" dirty="0" err="1"/>
              <a:t>OpenVoice</a:t>
            </a:r>
            <a:r>
              <a:rPr lang="en-US" dirty="0"/>
              <a:t> v2, Sonic English (Oct '24), 3.0 mini, Turbo v2.5, Multilingual v2, T2A-01-HD, T2A-01-Turbo, Zonos-v0.1, </a:t>
            </a:r>
            <a:r>
              <a:rPr lang="en-US" dirty="0" err="1"/>
              <a:t>Kokoro</a:t>
            </a:r>
            <a:r>
              <a:rPr lang="en-US" dirty="0"/>
              <a:t> 82M v1.0, Polly Generative, Flash v2.5, Dialog, </a:t>
            </a:r>
            <a:r>
              <a:rPr lang="en-US" dirty="0" err="1"/>
              <a:t>Murf</a:t>
            </a:r>
            <a:r>
              <a:rPr lang="en-US" dirty="0"/>
              <a:t> Speech Gen 2, and Step TTS Mini.</a:t>
            </a:r>
          </a:p>
        </p:txBody>
      </p:sp>
    </p:spTree>
    <p:extLst>
      <p:ext uri="{BB962C8B-B14F-4D97-AF65-F5344CB8AC3E}">
        <p14:creationId xmlns:p14="http://schemas.microsoft.com/office/powerpoint/2010/main" val="1808619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403FB-8449-FD0B-297F-FCDF5C0984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925586"/>
            <a:ext cx="11795759" cy="55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96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70B76-FDDA-FE6F-18C6-C7FB79B036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687553"/>
            <a:ext cx="11222100" cy="58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285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C0EB8-4681-14A1-5794-2C18B67274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41" y="792480"/>
            <a:ext cx="10739676" cy="565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290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Text to Speech (TTS)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https://artificialanalysis.ai/text-to-speech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349B1-D1DD-6B68-63EE-96128E3AA7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56" y="1135126"/>
            <a:ext cx="10909327" cy="514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45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Speech to Text (STT)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https://artificialanalysis.ai/speech-to-text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F4342-0A65-4103-D5C5-7D41BFBFD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34" y="1665499"/>
            <a:ext cx="9299286" cy="4929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70CBC-3CAD-DBEB-F2E8-8E6E1E1B009E}"/>
              </a:ext>
            </a:extLst>
          </p:cNvPr>
          <p:cNvSpPr txBox="1"/>
          <p:nvPr/>
        </p:nvSpPr>
        <p:spPr>
          <a:xfrm>
            <a:off x="534389" y="813491"/>
            <a:ext cx="11451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Speech-to-text models &amp; providers compared: Whisper (L, v2), </a:t>
            </a:r>
            <a:r>
              <a:rPr lang="en-US" sz="1200" dirty="0" err="1"/>
              <a:t>OpenAI</a:t>
            </a:r>
            <a:r>
              <a:rPr lang="en-US" sz="1200" dirty="0"/>
              <a:t>, Universal-1, Standard, Whisper (L, v2), Azure, Enhanced, Nano, </a:t>
            </a:r>
            <a:r>
              <a:rPr lang="en-US" sz="1200" dirty="0" err="1"/>
              <a:t>Wizper</a:t>
            </a:r>
            <a:r>
              <a:rPr lang="en-US" sz="1200" dirty="0"/>
              <a:t> (L, v3), </a:t>
            </a:r>
            <a:r>
              <a:rPr lang="en-US" sz="1200" dirty="0" err="1"/>
              <a:t>fal.ai</a:t>
            </a:r>
            <a:r>
              <a:rPr lang="en-US" sz="1200" dirty="0"/>
              <a:t>, Incredibly Fast Whisper, Replicate, Nova-2, Whisper (L, v2), Replicate, Whisper (L, v3), Replicate, Base, </a:t>
            </a:r>
            <a:r>
              <a:rPr lang="en-US" sz="1200" dirty="0" err="1"/>
              <a:t>WhisperX</a:t>
            </a:r>
            <a:r>
              <a:rPr lang="en-US" sz="1200" dirty="0"/>
              <a:t>, Replicate, Whisper (L v2), </a:t>
            </a:r>
            <a:r>
              <a:rPr lang="en-US" sz="1200" dirty="0" err="1"/>
              <a:t>Deepgram</a:t>
            </a:r>
            <a:r>
              <a:rPr lang="en-US" sz="1200" dirty="0"/>
              <a:t>, </a:t>
            </a:r>
            <a:r>
              <a:rPr lang="en-US" sz="1200" dirty="0" err="1"/>
              <a:t>Gladia</a:t>
            </a:r>
            <a:r>
              <a:rPr lang="en-US" sz="1200" dirty="0"/>
              <a:t>, Whisper (L, v3), </a:t>
            </a:r>
            <a:r>
              <a:rPr lang="en-US" sz="1200" dirty="0" err="1"/>
              <a:t>Groq</a:t>
            </a:r>
            <a:r>
              <a:rPr lang="en-US" sz="1200" dirty="0"/>
              <a:t>, Distil-Whisper, </a:t>
            </a:r>
            <a:r>
              <a:rPr lang="en-US" sz="1200" dirty="0" err="1"/>
              <a:t>Groq</a:t>
            </a:r>
            <a:r>
              <a:rPr lang="en-US" sz="1200" dirty="0"/>
              <a:t>, Whisper (L, v3), </a:t>
            </a:r>
            <a:r>
              <a:rPr lang="en-US" sz="1200" dirty="0" err="1"/>
              <a:t>fal.ai</a:t>
            </a:r>
            <a:r>
              <a:rPr lang="en-US" sz="1200" dirty="0"/>
              <a:t>, Whisper (L, v3), </a:t>
            </a:r>
            <a:r>
              <a:rPr lang="en-US" sz="1200" dirty="0" err="1"/>
              <a:t>Deepinfra</a:t>
            </a:r>
            <a:r>
              <a:rPr lang="en-US" sz="1200" dirty="0"/>
              <a:t>, Whisper (L, v3, Turbo), </a:t>
            </a:r>
            <a:r>
              <a:rPr lang="en-US" sz="1200" dirty="0" err="1"/>
              <a:t>Groq</a:t>
            </a:r>
            <a:r>
              <a:rPr lang="en-US" sz="1200" dirty="0"/>
              <a:t>, Whisper (L, v3), Fireworks, Whisper (L, v3, Turbo), Fireworks, Universal-2, Amazon Transcribe, Fish Speech to Text, Nova-3, Chirp, Chirp 2, Scribe, GPT-4o Transcribe, and GPT-4o Mini Transcribe.</a:t>
            </a:r>
          </a:p>
        </p:txBody>
      </p:sp>
    </p:spTree>
    <p:extLst>
      <p:ext uri="{BB962C8B-B14F-4D97-AF65-F5344CB8AC3E}">
        <p14:creationId xmlns:p14="http://schemas.microsoft.com/office/powerpoint/2010/main" val="3559072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534389" y="56102"/>
            <a:ext cx="11222100" cy="73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Speech to Text (STT) AI Model &amp; Provider Leaderboard</a:t>
            </a:r>
            <a:endParaRPr sz="4000" dirty="0"/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d1c7a87fdf_0_37"/>
          <p:cNvSpPr txBox="1"/>
          <p:nvPr/>
        </p:nvSpPr>
        <p:spPr>
          <a:xfrm>
            <a:off x="3195975" y="53090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https://artificialanalysis.ai/speech-to-text</a:t>
            </a:r>
            <a:endParaRPr lang="en-US" sz="1200" b="0" i="0" u="none" strike="noStrike" cap="none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6F4342-0A65-4103-D5C5-7D41BFBFD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434" y="1665499"/>
            <a:ext cx="9299286" cy="4929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270CBC-3CAD-DBEB-F2E8-8E6E1E1B009E}"/>
              </a:ext>
            </a:extLst>
          </p:cNvPr>
          <p:cNvSpPr txBox="1"/>
          <p:nvPr/>
        </p:nvSpPr>
        <p:spPr>
          <a:xfrm>
            <a:off x="534389" y="813491"/>
            <a:ext cx="114516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Speech-to-text models &amp; providers compared: Whisper (L, v2), </a:t>
            </a:r>
            <a:r>
              <a:rPr lang="en-US" sz="1200" dirty="0" err="1"/>
              <a:t>OpenAI</a:t>
            </a:r>
            <a:r>
              <a:rPr lang="en-US" sz="1200" dirty="0"/>
              <a:t>, Universal-1, Standard, Whisper (L, v2), Azure, Enhanced, Nano, </a:t>
            </a:r>
            <a:r>
              <a:rPr lang="en-US" sz="1200" dirty="0" err="1"/>
              <a:t>Wizper</a:t>
            </a:r>
            <a:r>
              <a:rPr lang="en-US" sz="1200" dirty="0"/>
              <a:t> (L, v3), </a:t>
            </a:r>
            <a:r>
              <a:rPr lang="en-US" sz="1200" dirty="0" err="1"/>
              <a:t>fal.ai</a:t>
            </a:r>
            <a:r>
              <a:rPr lang="en-US" sz="1200" dirty="0"/>
              <a:t>, Incredibly Fast Whisper, Replicate, Nova-2, Whisper (L, v2), Replicate, Whisper (L, v3), Replicate, Base, </a:t>
            </a:r>
            <a:r>
              <a:rPr lang="en-US" sz="1200" dirty="0" err="1"/>
              <a:t>WhisperX</a:t>
            </a:r>
            <a:r>
              <a:rPr lang="en-US" sz="1200" dirty="0"/>
              <a:t>, Replicate, Whisper (L v2), </a:t>
            </a:r>
            <a:r>
              <a:rPr lang="en-US" sz="1200" dirty="0" err="1"/>
              <a:t>Deepgram</a:t>
            </a:r>
            <a:r>
              <a:rPr lang="en-US" sz="1200" dirty="0"/>
              <a:t>, </a:t>
            </a:r>
            <a:r>
              <a:rPr lang="en-US" sz="1200" dirty="0" err="1"/>
              <a:t>Gladia</a:t>
            </a:r>
            <a:r>
              <a:rPr lang="en-US" sz="1200" dirty="0"/>
              <a:t>, Whisper (L, v3), </a:t>
            </a:r>
            <a:r>
              <a:rPr lang="en-US" sz="1200" dirty="0" err="1"/>
              <a:t>Groq</a:t>
            </a:r>
            <a:r>
              <a:rPr lang="en-US" sz="1200" dirty="0"/>
              <a:t>, Distil-Whisper, </a:t>
            </a:r>
            <a:r>
              <a:rPr lang="en-US" sz="1200" dirty="0" err="1"/>
              <a:t>Groq</a:t>
            </a:r>
            <a:r>
              <a:rPr lang="en-US" sz="1200" dirty="0"/>
              <a:t>, Whisper (L, v3), </a:t>
            </a:r>
            <a:r>
              <a:rPr lang="en-US" sz="1200" dirty="0" err="1"/>
              <a:t>fal.ai</a:t>
            </a:r>
            <a:r>
              <a:rPr lang="en-US" sz="1200" dirty="0"/>
              <a:t>, Whisper (L, v3), </a:t>
            </a:r>
            <a:r>
              <a:rPr lang="en-US" sz="1200" dirty="0" err="1"/>
              <a:t>Deepinfra</a:t>
            </a:r>
            <a:r>
              <a:rPr lang="en-US" sz="1200" dirty="0"/>
              <a:t>, Whisper (L, v3, Turbo), </a:t>
            </a:r>
            <a:r>
              <a:rPr lang="en-US" sz="1200" dirty="0" err="1"/>
              <a:t>Groq</a:t>
            </a:r>
            <a:r>
              <a:rPr lang="en-US" sz="1200" dirty="0"/>
              <a:t>, Whisper (L, v3), Fireworks, Whisper (L, v3, Turbo), Fireworks, Universal-2, Amazon Transcribe, Fish Speech to Text, Nova-3, Chirp, Chirp 2, Scribe, GPT-4o Transcribe, and GPT-4o Mini Transcribe.</a:t>
            </a:r>
          </a:p>
        </p:txBody>
      </p:sp>
    </p:spTree>
    <p:extLst>
      <p:ext uri="{BB962C8B-B14F-4D97-AF65-F5344CB8AC3E}">
        <p14:creationId xmlns:p14="http://schemas.microsoft.com/office/powerpoint/2010/main" val="1662303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Text to Video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https://artificialanalysis.ai/text-to-video/arena?tab=Leaderboard&amp;leaderboard_tab=t2v</a:t>
            </a:r>
            <a:endParaRPr lang="en-US" sz="1200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9494FB-BEF8-0B3F-62B0-C5D7E7C9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85" y="1258670"/>
            <a:ext cx="10623003" cy="51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83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投影片編號版面配置區 2"/>
          <p:cNvSpPr txBox="1">
            <a:spLocks noGrp="1"/>
          </p:cNvSpPr>
          <p:nvPr>
            <p:ph type="sldNum" sz="quarter" idx="4294967295"/>
          </p:nvPr>
        </p:nvSpPr>
        <p:spPr>
          <a:xfrm>
            <a:off x="11993805" y="6449912"/>
            <a:ext cx="198198" cy="2774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/>
          <a:lstStyle>
            <a:lvl1pPr defTabSz="1219140">
              <a:defRPr>
                <a:solidFill>
                  <a:srgbClr val="009193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70" name="모서리가 둥근 직사각형 11"/>
          <p:cNvSpPr/>
          <p:nvPr/>
        </p:nvSpPr>
        <p:spPr>
          <a:xfrm>
            <a:off x="550373" y="939722"/>
            <a:ext cx="11317071" cy="1519631"/>
          </a:xfrm>
          <a:prstGeom prst="roundRect">
            <a:avLst>
              <a:gd name="adj" fmla="val 3764"/>
            </a:avLst>
          </a:prstGeom>
          <a:solidFill>
            <a:srgbClr val="E2E8E6"/>
          </a:solidFill>
          <a:ln w="12700">
            <a:miter lim="400000"/>
          </a:ln>
          <a:effectLst>
            <a:outerShdw blurRad="50800" dist="38100" dir="16200000" rotWithShape="0">
              <a:srgbClr val="000000">
                <a:alpha val="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73" name="모서리가 둥근 직사각형 11"/>
          <p:cNvGrpSpPr/>
          <p:nvPr/>
        </p:nvGrpSpPr>
        <p:grpSpPr>
          <a:xfrm>
            <a:off x="666370" y="939722"/>
            <a:ext cx="10859259" cy="1476303"/>
            <a:chOff x="0" y="0"/>
            <a:chExt cx="10859258" cy="1476301"/>
          </a:xfrm>
        </p:grpSpPr>
        <p:sp>
          <p:nvSpPr>
            <p:cNvPr id="271" name="Rounded Rectangle"/>
            <p:cNvSpPr/>
            <p:nvPr/>
          </p:nvSpPr>
          <p:spPr>
            <a:xfrm>
              <a:off x="0" y="61867"/>
              <a:ext cx="10859259" cy="1352568"/>
            </a:xfrm>
            <a:prstGeom prst="roundRect">
              <a:avLst>
                <a:gd name="adj" fmla="val 376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16200000" rotWithShape="0">
                <a:srgbClr val="000000">
                  <a:alpha val="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just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72" name="「台灣永續評鑑」模型與世界主流之永續績效評選準則趨勢同步，以ESG三大面向評估企業在面對該產業關聯ESG風險與機會之相關議題及永續發展作為之績效表現。評鑑模型藉由社會(S)、經濟(E)、環境(E)及揭露(D)四大構面(SEED)，系統性檢視企業是否設定適當永續願景、發展出相對應之策略與目標，進而以具體行動落實與提升永續發展之成效。"/>
            <p:cNvSpPr txBox="1"/>
            <p:nvPr/>
          </p:nvSpPr>
          <p:spPr>
            <a:xfrm>
              <a:off x="60630" y="0"/>
              <a:ext cx="10737999" cy="14763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為使評鑑效率提升，與國立臺北大學資管所及資工所合作，開發相關程式，</a:t>
              </a:r>
              <a:b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</a:b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已有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25%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題項自動或半自動化，大幅提升評鑑效率，並持續開發機械學習，持續透過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 輔助評鑑進行。</a:t>
              </a:r>
              <a:endParaRPr lang="en-US" altLang="zh-TW" dirty="0">
                <a:latin typeface="微軟正黑體"/>
                <a:ea typeface="微軟正黑體"/>
                <a:cs typeface="微軟正黑體"/>
                <a:sym typeface="微軟正黑體"/>
              </a:endParaRPr>
            </a:p>
            <a:p>
              <a:pPr algn="just">
                <a:lnSpc>
                  <a:spcPct val="110000"/>
                </a:lnSpc>
                <a:defRPr>
                  <a:latin typeface="Avenir Next Condensed Regular"/>
                  <a:ea typeface="Avenir Next Condensed Regular"/>
                  <a:cs typeface="Avenir Next Condensed Regular"/>
                  <a:sym typeface="Avenir Next Condensed Regular"/>
                </a:defRPr>
              </a:pP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另也透過</a:t>
              </a:r>
              <a:r>
                <a:rPr lang="en-US" altLang="zh-TW" dirty="0">
                  <a:latin typeface="微軟正黑體"/>
                  <a:ea typeface="微軟正黑體"/>
                  <a:cs typeface="微軟正黑體"/>
                  <a:sym typeface="微軟正黑體"/>
                </a:rPr>
                <a:t>AI SEED</a:t>
              </a:r>
              <a:r>
                <a:rPr lang="zh-TW" altLang="en-US" dirty="0">
                  <a:latin typeface="微軟正黑體"/>
                  <a:ea typeface="微軟正黑體"/>
                  <a:cs typeface="微軟正黑體"/>
                  <a:sym typeface="微軟正黑體"/>
                </a:rPr>
                <a:t>團隊持續將部分流程自動化，提升評鑑正確性，減少人力出錯可能。</a:t>
              </a:r>
              <a:endParaRPr dirty="0">
                <a:latin typeface="微軟正黑體"/>
                <a:ea typeface="微軟正黑體"/>
                <a:cs typeface="微軟正黑體"/>
                <a:sym typeface="微軟正黑體"/>
              </a:endParaRPr>
            </a:p>
          </p:txBody>
        </p:sp>
      </p:grpSp>
      <p:sp>
        <p:nvSpPr>
          <p:cNvPr id="278" name="矩形 4"/>
          <p:cNvSpPr/>
          <p:nvPr/>
        </p:nvSpPr>
        <p:spPr>
          <a:xfrm>
            <a:off x="10289222" y="5409531"/>
            <a:ext cx="1090709" cy="36933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defTabSz="914377">
              <a:defRPr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280" name="圖片 4" descr="圖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82" y="807104"/>
            <a:ext cx="11664002" cy="46802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EED 四大構面"/>
          <p:cNvSpPr txBox="1"/>
          <p:nvPr/>
        </p:nvSpPr>
        <p:spPr>
          <a:xfrm>
            <a:off x="453721" y="122517"/>
            <a:ext cx="637289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377">
              <a:defRPr sz="400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>
              <a:defRPr b="0"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pP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透過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AI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</a:t>
            </a:r>
            <a:r>
              <a:rPr lang="en-US" altLang="zh-TW" b="1" dirty="0">
                <a:latin typeface="微軟正黑體"/>
                <a:ea typeface="微軟正黑體"/>
                <a:cs typeface="微軟正黑體"/>
                <a:sym typeface="微軟正黑體"/>
              </a:rPr>
              <a:t>SEED</a:t>
            </a:r>
            <a:r>
              <a:rPr lang="zh-TW" altLang="en-US" b="1" dirty="0">
                <a:latin typeface="微軟正黑體"/>
                <a:ea typeface="微軟正黑體"/>
                <a:cs typeface="微軟正黑體"/>
                <a:sym typeface="微軟正黑體"/>
              </a:rPr>
              <a:t> 提升評鑑效率</a:t>
            </a:r>
            <a:endParaRPr b="1" dirty="0">
              <a:latin typeface="微軟正黑體"/>
              <a:ea typeface="微軟正黑體"/>
              <a:cs typeface="微軟正黑體"/>
              <a:sym typeface="微軟正黑體"/>
            </a:endParaRPr>
          </a:p>
        </p:txBody>
      </p:sp>
      <p:pic>
        <p:nvPicPr>
          <p:cNvPr id="1026" name="Picture 2" descr="https://lh7-us.googleusercontent.com/ZkHKHPNP9VDWvIqsBGZCsxGZj69jNtqlvPjBUjhRYZCn6SwmFIsxsZCBgvkbg76s2vi8XhMUYS7Ef4vtHzFu1ZBeU6Rp9ffJO9tuFlw2X6Acrb3dwMV9yxPcMEXQxjP3-4dJmhb6Z-l40KzNDJm7Yw=nw">
            <a:extLst>
              <a:ext uri="{FF2B5EF4-FFF2-40B4-BE49-F238E27FC236}">
                <a16:creationId xmlns:a16="http://schemas.microsoft.com/office/drawing/2014/main" id="{4067759A-E127-45CD-BFDD-6BE5916B4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370" y="2638809"/>
            <a:ext cx="4443413" cy="38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3A7D458-52D3-414C-9937-91F3993C0D6A}"/>
              </a:ext>
            </a:extLst>
          </p:cNvPr>
          <p:cNvGraphicFramePr>
            <a:graphicFrameLocks noGrp="1"/>
          </p:cNvGraphicFramePr>
          <p:nvPr/>
        </p:nvGraphicFramePr>
        <p:xfrm>
          <a:off x="5524486" y="2687382"/>
          <a:ext cx="6093773" cy="3437910"/>
        </p:xfrm>
        <a:graphic>
          <a:graphicData uri="http://schemas.openxmlformats.org/drawingml/2006/table">
            <a:tbl>
              <a:tblPr/>
              <a:tblGrid>
                <a:gridCol w="1774677">
                  <a:extLst>
                    <a:ext uri="{9D8B030D-6E8A-4147-A177-3AD203B41FA5}">
                      <a16:colId xmlns:a16="http://schemas.microsoft.com/office/drawing/2014/main" val="2036565994"/>
                    </a:ext>
                  </a:extLst>
                </a:gridCol>
                <a:gridCol w="3132414">
                  <a:extLst>
                    <a:ext uri="{9D8B030D-6E8A-4147-A177-3AD203B41FA5}">
                      <a16:colId xmlns:a16="http://schemas.microsoft.com/office/drawing/2014/main" val="1296101972"/>
                    </a:ext>
                  </a:extLst>
                </a:gridCol>
                <a:gridCol w="1186682">
                  <a:extLst>
                    <a:ext uri="{9D8B030D-6E8A-4147-A177-3AD203B41FA5}">
                      <a16:colId xmlns:a16="http://schemas.microsoft.com/office/drawing/2014/main" val="656106487"/>
                    </a:ext>
                  </a:extLst>
                </a:gridCol>
              </a:tblGrid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題號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題目關鍵字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完成度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747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2-1-15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僅分派董監酬勞未分派股利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678586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獨董達董事席次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1/2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552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至少兩名獨董任期不超過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9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3353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2-2-14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設提名委員會且半數以上為獨董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9699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2-2-30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董事長兼任總經理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989218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2-2-31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1/3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以上董事任期超過</a:t>
                      </a: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15</a:t>
                      </a: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年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36393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2-3-8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破產／面臨下市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810411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2-3-15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資安長或資訊安全委員會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263032"/>
                  </a:ext>
                </a:extLst>
              </a:tr>
              <a:tr h="34379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2-4-7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無保留意見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100%</a:t>
                      </a:r>
                      <a:endParaRPr lang="zh-TW" altLang="en-US" sz="1100" dirty="0">
                        <a:effectLst/>
                      </a:endParaRPr>
                    </a:p>
                  </a:txBody>
                  <a:tcPr marL="43507" marR="43507" marT="43507" marB="435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88520"/>
                  </a:ext>
                </a:extLst>
              </a:tr>
            </a:tbl>
          </a:graphicData>
        </a:graphic>
      </p:graphicFrame>
      <p:pic>
        <p:nvPicPr>
          <p:cNvPr id="2" name="圖片 6">
            <a:extLst>
              <a:ext uri="{FF2B5EF4-FFF2-40B4-BE49-F238E27FC236}">
                <a16:creationId xmlns:a16="http://schemas.microsoft.com/office/drawing/2014/main" id="{C2437A5F-E7BF-31BA-048E-6CFAA0D10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082" y="14922"/>
            <a:ext cx="2627569" cy="832939"/>
          </a:xfrm>
          <a:prstGeom prst="rect">
            <a:avLst/>
          </a:prstGeom>
        </p:spPr>
      </p:pic>
      <p:pic>
        <p:nvPicPr>
          <p:cNvPr id="3" name="Google Shape;390;p1" descr="Google Shape;390;p1">
            <a:extLst>
              <a:ext uri="{FF2B5EF4-FFF2-40B4-BE49-F238E27FC236}">
                <a16:creationId xmlns:a16="http://schemas.microsoft.com/office/drawing/2014/main" id="{816A5EDD-33CB-9992-33E9-6928959DAA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9525" y="252305"/>
            <a:ext cx="1423225" cy="377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oogle Shape;391;p1" descr="Google Shape;391;p1">
            <a:extLst>
              <a:ext uri="{FF2B5EF4-FFF2-40B4-BE49-F238E27FC236}">
                <a16:creationId xmlns:a16="http://schemas.microsoft.com/office/drawing/2014/main" id="{FC7B7AFA-0153-5A34-0068-DAF6106817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742" y="208383"/>
            <a:ext cx="690249" cy="4211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d1c7a87fdf_0_37"/>
          <p:cNvSpPr txBox="1">
            <a:spLocks noGrp="1"/>
          </p:cNvSpPr>
          <p:nvPr>
            <p:ph type="title"/>
          </p:nvPr>
        </p:nvSpPr>
        <p:spPr>
          <a:xfrm>
            <a:off x="497305" y="175906"/>
            <a:ext cx="11165305" cy="76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Artificial Analysis </a:t>
            </a:r>
            <a:r>
              <a:rPr lang="en-US" sz="4000" dirty="0">
                <a:solidFill>
                  <a:srgbClr val="C00000"/>
                </a:solidFill>
              </a:rPr>
              <a:t>Image to Video Leaderboard</a:t>
            </a:r>
            <a:endParaRPr sz="4000" dirty="0">
              <a:solidFill>
                <a:srgbClr val="C00000"/>
              </a:solidFill>
            </a:endParaRPr>
          </a:p>
        </p:txBody>
      </p:sp>
      <p:sp>
        <p:nvSpPr>
          <p:cNvPr id="279" name="Google Shape;279;g2d1c7a87fdf_0_37"/>
          <p:cNvSpPr txBox="1">
            <a:spLocks noGrp="1"/>
          </p:cNvSpPr>
          <p:nvPr>
            <p:ph type="sldNum" idx="12"/>
          </p:nvPr>
        </p:nvSpPr>
        <p:spPr>
          <a:xfrm>
            <a:off x="11159797" y="6562244"/>
            <a:ext cx="9606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00;g2d1c7a87fdf_0_49">
            <a:extLst>
              <a:ext uri="{FF2B5EF4-FFF2-40B4-BE49-F238E27FC236}">
                <a16:creationId xmlns:a16="http://schemas.microsoft.com/office/drawing/2014/main" id="{923CFBE3-ABE0-9FB8-DD99-862281E8A3AB}"/>
              </a:ext>
            </a:extLst>
          </p:cNvPr>
          <p:cNvSpPr txBox="1"/>
          <p:nvPr/>
        </p:nvSpPr>
        <p:spPr>
          <a:xfrm>
            <a:off x="1446357" y="6582269"/>
            <a:ext cx="929928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800"/>
              <a:buFont typeface="Calibri"/>
              <a:buNone/>
            </a:pP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200" b="0" i="0" u="none" strike="noStrike" cap="none" dirty="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https://artificialanalysis.ai/text-to-video/arena?tab=Leaderboard&amp;leaderboard_tab=t2v</a:t>
            </a:r>
            <a:endParaRPr lang="en-US" sz="1200" dirty="0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39DFE7-01CD-398F-54CA-2A020F967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746" y="940605"/>
            <a:ext cx="8756422" cy="573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165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5721EFD-EF77-D444-9ADA-C98763A12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38372"/>
          </a:xfrm>
        </p:spPr>
        <p:txBody>
          <a:bodyPr>
            <a:normAutofit fontScale="90000"/>
          </a:bodyPr>
          <a:lstStyle/>
          <a:p>
            <a:r>
              <a:rPr lang="en-US" dirty="0"/>
              <a:t>Framework for Implementing Generative AI Services using RAG Model</a:t>
            </a:r>
            <a:endParaRPr lang="en-US" sz="27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B296-4A27-2542-A81E-489419E85716}"/>
              </a:ext>
            </a:extLst>
          </p:cNvPr>
          <p:cNvSpPr txBox="1"/>
          <p:nvPr/>
        </p:nvSpPr>
        <p:spPr>
          <a:xfrm>
            <a:off x="295929" y="6597778"/>
            <a:ext cx="1143411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Jeong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Cheonsu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"A Study on the Implementation of Generative AI Services Using an Enterprise Data-Based LLM Application Architecture."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arXiv:2309.01105 (2023).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4A684-060A-55BF-F7BD-C397EEF9A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9" y="1310053"/>
            <a:ext cx="11460641" cy="524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1BEA75-19FE-2484-1D00-83543B6460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B6157-F414-5848-3A75-450229FAB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6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0647" y="274640"/>
            <a:ext cx="11201400" cy="6245225"/>
          </a:xfrm>
        </p:spPr>
        <p:txBody>
          <a:bodyPr>
            <a:normAutofit/>
          </a:bodyPr>
          <a:lstStyle/>
          <a:p>
            <a:r>
              <a:rPr lang="en-US" altLang="zh-TW" sz="7998" dirty="0">
                <a:solidFill>
                  <a:schemeClr val="accent6"/>
                </a:solidFill>
              </a:rPr>
              <a:t>Spring 2025</a:t>
            </a:r>
            <a:br>
              <a:rPr lang="en-US" altLang="zh-TW" sz="7998" b="0" dirty="0">
                <a:solidFill>
                  <a:schemeClr val="accent6"/>
                </a:solidFill>
              </a:rPr>
            </a:br>
            <a:br>
              <a:rPr lang="en-US" altLang="zh-TW" sz="7998" dirty="0">
                <a:solidFill>
                  <a:srgbClr val="C00000"/>
                </a:solidFill>
              </a:rPr>
            </a:br>
            <a:r>
              <a:rPr lang="en-US" altLang="zh-TW" sz="7998" dirty="0">
                <a:solidFill>
                  <a:srgbClr val="C00000"/>
                </a:solidFill>
              </a:rPr>
              <a:t>Generative AI </a:t>
            </a:r>
            <a:br>
              <a:rPr lang="en-US" altLang="zh-TW" sz="7998" dirty="0">
                <a:solidFill>
                  <a:srgbClr val="C00000"/>
                </a:solidFill>
              </a:rPr>
            </a:br>
            <a:r>
              <a:rPr lang="en-US" altLang="zh-TW" sz="7998" dirty="0">
                <a:solidFill>
                  <a:srgbClr val="C00000"/>
                </a:solidFill>
              </a:rPr>
              <a:t>Innovative Applications</a:t>
            </a:r>
            <a:br>
              <a:rPr lang="en-US" altLang="zh-TW" sz="7998" dirty="0">
                <a:solidFill>
                  <a:srgbClr val="C00000"/>
                </a:solidFill>
              </a:rPr>
            </a:br>
            <a:endParaRPr lang="zh-TW" altLang="en-US" sz="7998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E78C9E75-97FD-45D9-8ED3-955348887BB1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pPr defTabSz="914218">
                <a:defRPr/>
              </a:pPr>
              <a:t>62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B80B9-A55B-055E-D160-C7A53A35B4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5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F3226-FD69-EC9D-1725-C8EDE1A145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7" y="691637"/>
            <a:ext cx="801665" cy="195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135A53-A8AA-3340-6499-55DA86807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40" y="137555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4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https://learn.nvidia.com/certificates?id=cCFh1ZWWTvqKTq7dcKkEWw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AE0DD-DF15-D121-DB4E-F50777BAA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418" y="251231"/>
            <a:ext cx="8230989" cy="6260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52585-A6D1-6163-F023-67D0F7C3EE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E0848-3696-D01C-60DE-AE445796B8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92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2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https://learn.nvidia.com/certificates?id=OVmqY4cSSya0BdMQBWHxzw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B25F9-1136-7B28-6E23-714339A84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695" y="226709"/>
            <a:ext cx="8266611" cy="62847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1DA5D6-9688-BC7F-A291-CDCB4304EE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709A9-9F67-FAEE-919C-93E0EEE7B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0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65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ACC2-B40C-8C3E-B854-ABFF1865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6" y="145152"/>
            <a:ext cx="8072429" cy="6366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3"/>
              </a:rPr>
              <a:t>https://learn.nvidia.com/certificates?id=ed-qOCIMQaatzU8SNUNxgw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FDBAC-144C-6713-DB32-BAC35F2C0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6231B-D3DE-570C-B64C-12D9283BE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1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852A2-0954-FA09-8B2C-31DB55466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219" y="117268"/>
            <a:ext cx="8421562" cy="6455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0B414-0102-3CCD-3B42-7C6AD92B5571}"/>
              </a:ext>
            </a:extLst>
          </p:cNvPr>
          <p:cNvSpPr txBox="1"/>
          <p:nvPr/>
        </p:nvSpPr>
        <p:spPr>
          <a:xfrm>
            <a:off x="3048000" y="656224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https://learn.nvidia.com/certificates?id=q3oo-oBhTQKtyCCote2E-Q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8788D-0CAE-FD58-AD8D-39B553D1DB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187E27-320E-96CE-4149-97B63EA83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32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FC5116-2E5F-CE0E-7C0E-B5F219020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25" y="56100"/>
            <a:ext cx="4266564" cy="651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AE0CB-AF71-90EE-C715-2DC9211848AC}"/>
              </a:ext>
            </a:extLst>
          </p:cNvPr>
          <p:cNvSpPr txBox="1"/>
          <p:nvPr/>
        </p:nvSpPr>
        <p:spPr>
          <a:xfrm>
            <a:off x="3048000" y="65556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4770"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3"/>
              </a:rPr>
              <a:t>https://www.nvidia.com/en-us/training/instructor-directory/search/</a:t>
            </a:r>
            <a:endParaRPr lang="en-US" sz="1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3E8E54-8EE7-49A8-8457-D9B07DE6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4" y="295756"/>
            <a:ext cx="6871252" cy="6245225"/>
          </a:xfrm>
        </p:spPr>
        <p:txBody>
          <a:bodyPr>
            <a:normAutofit/>
          </a:bodyPr>
          <a:lstStyle/>
          <a:p>
            <a:r>
              <a:rPr lang="en-US" altLang="zh-TW" sz="8666" dirty="0">
                <a:solidFill>
                  <a:srgbClr val="C00000"/>
                </a:solidFill>
              </a:rPr>
              <a:t>NVIDIA </a:t>
            </a:r>
            <a:br>
              <a:rPr lang="en-US" altLang="zh-TW" sz="8666" dirty="0">
                <a:solidFill>
                  <a:srgbClr val="C00000"/>
                </a:solidFill>
              </a:rPr>
            </a:br>
            <a:r>
              <a:rPr lang="en-US" altLang="zh-TW" sz="8666" dirty="0">
                <a:solidFill>
                  <a:srgbClr val="C00000"/>
                </a:solidFill>
              </a:rPr>
              <a:t>Certified Instructors</a:t>
            </a:r>
            <a:br>
              <a:rPr lang="en-US" altLang="zh-TW" sz="6666" dirty="0">
                <a:solidFill>
                  <a:srgbClr val="C00000"/>
                </a:solidFill>
              </a:rPr>
            </a:br>
            <a:br>
              <a:rPr lang="en-US" altLang="zh-TW" sz="6666" dirty="0">
                <a:solidFill>
                  <a:srgbClr val="C00000"/>
                </a:solidFill>
              </a:rPr>
            </a:br>
            <a:r>
              <a:rPr lang="en-US" altLang="zh-TW" sz="6666" b="0" dirty="0">
                <a:solidFill>
                  <a:srgbClr val="C00000"/>
                </a:solidFill>
              </a:rPr>
              <a:t>(12 from Taiwan)</a:t>
            </a:r>
            <a:endParaRPr lang="zh-TW" altLang="en-US" sz="6666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37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218">
                <a:defRPr/>
              </a:pPr>
              <a:t>68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AE0CB-AF71-90EE-C715-2DC9211848AC}"/>
              </a:ext>
            </a:extLst>
          </p:cNvPr>
          <p:cNvSpPr txBox="1"/>
          <p:nvPr/>
        </p:nvSpPr>
        <p:spPr>
          <a:xfrm>
            <a:off x="3048000" y="65556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04770">
              <a:buClr>
                <a:srgbClr val="000000"/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2"/>
              </a:rPr>
              <a:t>https://www.nvidia.com/en-us/training/instructor-directory/search/</a:t>
            </a:r>
            <a:endParaRPr lang="en-US" sz="14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293E8E54-8EE7-49A8-8457-D9B07DE63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4" y="295756"/>
            <a:ext cx="6871252" cy="6245225"/>
          </a:xfrm>
        </p:spPr>
        <p:txBody>
          <a:bodyPr>
            <a:normAutofit/>
          </a:bodyPr>
          <a:lstStyle/>
          <a:p>
            <a:r>
              <a:rPr lang="en-US" altLang="zh-TW" sz="8666" dirty="0">
                <a:solidFill>
                  <a:srgbClr val="C00000"/>
                </a:solidFill>
              </a:rPr>
              <a:t>NVIDIA </a:t>
            </a:r>
            <a:br>
              <a:rPr lang="en-US" altLang="zh-TW" sz="8666" dirty="0">
                <a:solidFill>
                  <a:srgbClr val="C00000"/>
                </a:solidFill>
              </a:rPr>
            </a:br>
            <a:r>
              <a:rPr lang="en-US" altLang="zh-TW" sz="8666" dirty="0">
                <a:solidFill>
                  <a:srgbClr val="C00000"/>
                </a:solidFill>
              </a:rPr>
              <a:t>Certified Instructors</a:t>
            </a:r>
            <a:br>
              <a:rPr lang="en-US" altLang="zh-TW" sz="6666" dirty="0">
                <a:solidFill>
                  <a:srgbClr val="C00000"/>
                </a:solidFill>
              </a:rPr>
            </a:br>
            <a:r>
              <a:rPr lang="en-US" altLang="zh-TW" sz="6666" b="0" dirty="0">
                <a:solidFill>
                  <a:srgbClr val="C00000"/>
                </a:solidFill>
              </a:rPr>
              <a:t>(14 from Taiwan)</a:t>
            </a:r>
            <a:br>
              <a:rPr lang="en-US" altLang="zh-TW" sz="6666" b="0" dirty="0">
                <a:solidFill>
                  <a:srgbClr val="C00000"/>
                </a:solidFill>
              </a:rPr>
            </a:br>
            <a:r>
              <a:rPr lang="en-US" altLang="zh-TW" sz="5333" b="0" dirty="0">
                <a:solidFill>
                  <a:srgbClr val="C00000"/>
                </a:solidFill>
              </a:rPr>
              <a:t>(2 from NTPU)</a:t>
            </a:r>
            <a:r>
              <a:rPr lang="en-US" altLang="zh-TW" sz="3000" b="0" dirty="0">
                <a:solidFill>
                  <a:srgbClr val="C00000"/>
                </a:solidFill>
              </a:rPr>
              <a:t>(April 2025)</a:t>
            </a:r>
            <a:endParaRPr lang="zh-TW" altLang="en-US" sz="3000" b="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42FB5-FBEF-6BD7-D770-835F24E38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357" y="93167"/>
            <a:ext cx="3714576" cy="646907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42AD3EC-A92B-B99D-6DE3-0261C2AFD436}"/>
              </a:ext>
            </a:extLst>
          </p:cNvPr>
          <p:cNvSpPr/>
          <p:nvPr/>
        </p:nvSpPr>
        <p:spPr>
          <a:xfrm>
            <a:off x="8957733" y="3081867"/>
            <a:ext cx="1185334" cy="1151467"/>
          </a:xfrm>
          <a:prstGeom prst="roundRect">
            <a:avLst>
              <a:gd name="adj" fmla="val 3045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5E5AA8-F637-3FEE-D6D7-54443E6ABC09}"/>
              </a:ext>
            </a:extLst>
          </p:cNvPr>
          <p:cNvSpPr/>
          <p:nvPr/>
        </p:nvSpPr>
        <p:spPr>
          <a:xfrm>
            <a:off x="10210800" y="3081867"/>
            <a:ext cx="1185334" cy="1151467"/>
          </a:xfrm>
          <a:prstGeom prst="roundRect">
            <a:avLst>
              <a:gd name="adj" fmla="val 3045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221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40"/>
            <a:ext cx="10833652" cy="6245225"/>
          </a:xfrm>
        </p:spPr>
        <p:txBody>
          <a:bodyPr>
            <a:normAutofit/>
          </a:bodyPr>
          <a:lstStyle/>
          <a:p>
            <a:r>
              <a:rPr lang="en-US" altLang="zh-TW" sz="6998" dirty="0">
                <a:solidFill>
                  <a:srgbClr val="C00000"/>
                </a:solidFill>
              </a:rPr>
              <a:t>NVIDIA Developer Program</a:t>
            </a:r>
            <a:br>
              <a:rPr lang="en-US" altLang="zh-TW" sz="6998" dirty="0">
                <a:solidFill>
                  <a:srgbClr val="C00000"/>
                </a:solidFill>
              </a:rPr>
            </a:br>
            <a:br>
              <a:rPr lang="en-US" altLang="zh-TW" sz="6998" dirty="0">
                <a:solidFill>
                  <a:srgbClr val="C00000"/>
                </a:solidFill>
              </a:rPr>
            </a:br>
            <a:r>
              <a:rPr lang="en-US" altLang="zh-TW" sz="6998" dirty="0">
                <a:solidFill>
                  <a:srgbClr val="C00000"/>
                </a:solidFill>
              </a:rPr>
              <a:t>NVIDIA </a:t>
            </a:r>
            <a:br>
              <a:rPr lang="en-US" altLang="zh-TW" sz="6998" dirty="0">
                <a:solidFill>
                  <a:srgbClr val="C00000"/>
                </a:solidFill>
              </a:rPr>
            </a:br>
            <a:r>
              <a:rPr lang="en-US" altLang="zh-TW" sz="6998" dirty="0">
                <a:solidFill>
                  <a:srgbClr val="C00000"/>
                </a:solidFill>
              </a:rPr>
              <a:t>Deep Learning Institute (DLI)</a:t>
            </a:r>
            <a:endParaRPr lang="zh-TW" altLang="en-US" sz="6998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8">
              <a:defRPr/>
            </a:pPr>
            <a:fld id="{E78C9E75-97FD-45D9-8ED3-955348887BB1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pPr defTabSz="914218">
                <a:defRPr/>
              </a:pPr>
              <a:t>69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FAF5E-5315-E63F-6823-8048CA1D5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5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9DAD3-9D2F-368A-419A-462558FE4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7" y="691637"/>
            <a:ext cx="801665" cy="195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C0F92F-6ECA-52E3-B7CB-669C039D43CE}"/>
              </a:ext>
            </a:extLst>
          </p:cNvPr>
          <p:cNvSpPr txBox="1"/>
          <p:nvPr/>
        </p:nvSpPr>
        <p:spPr>
          <a:xfrm>
            <a:off x="616226" y="2290874"/>
            <a:ext cx="108336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4"/>
              </a:rPr>
              <a:t>https://developer.nvidia.com/join-nvidia-developer-program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2D27E1-686B-20B4-119C-3C9CB7D9394C}"/>
              </a:ext>
            </a:extLst>
          </p:cNvPr>
          <p:cNvSpPr txBox="1"/>
          <p:nvPr/>
        </p:nvSpPr>
        <p:spPr>
          <a:xfrm>
            <a:off x="2983932" y="5663893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8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5"/>
              </a:rPr>
              <a:t>https://learn.nvidia.com/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4E24F9-F9B8-0579-26F5-ACD3985A5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40" y="137555"/>
            <a:ext cx="267647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Sherry Madera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Navigating Sustainability Data: How Organizations can use ESG Data to Secure Their Future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Kogan Page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https://www.amazon.com/Navigating-Sustainability-Data-Organizations-Secure/dp/1398612243/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CC281-EC45-1A42-7CF0-198460B3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25" y="1759043"/>
            <a:ext cx="31813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1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B67B-7C94-1632-2F72-7DE5557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NVIDIA DLI Certificate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C36A1-FC54-0CD8-0838-21D123048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724297"/>
            <a:ext cx="11222181" cy="4629003"/>
          </a:xfrm>
        </p:spPr>
        <p:txBody>
          <a:bodyPr>
            <a:normAutofit/>
          </a:bodyPr>
          <a:lstStyle/>
          <a:p>
            <a:r>
              <a:rPr lang="en-US" dirty="0"/>
              <a:t>Step 1. Join NVIDIA Developer Program (Free)</a:t>
            </a:r>
            <a:br>
              <a:rPr lang="en-US" dirty="0"/>
            </a:br>
            <a:r>
              <a:rPr lang="en-US" dirty="0">
                <a:hlinkClick r:id="rId2"/>
              </a:rPr>
              <a:t>https://developer.nvidia.com/join-nvidia-developer-program</a:t>
            </a:r>
            <a:endParaRPr lang="en-US" dirty="0"/>
          </a:p>
          <a:p>
            <a:r>
              <a:rPr lang="en-US" dirty="0"/>
              <a:t>Step 2. Visit NVIDIA Deep Learning Institute (DLI)</a:t>
            </a:r>
            <a:br>
              <a:rPr lang="en-US" dirty="0"/>
            </a:br>
            <a:r>
              <a:rPr lang="en-US" dirty="0">
                <a:hlinkClick r:id="rId3"/>
              </a:rPr>
              <a:t>https://learn.nvidia.com/</a:t>
            </a:r>
            <a:endParaRPr lang="en-US" dirty="0"/>
          </a:p>
          <a:p>
            <a:r>
              <a:rPr lang="en-US" dirty="0"/>
              <a:t>Step 3. Enroll "Generative AI with Diffusion Models" </a:t>
            </a:r>
            <a:br>
              <a:rPr lang="en-US" dirty="0"/>
            </a:br>
            <a:r>
              <a:rPr lang="en-US" b="0" dirty="0"/>
              <a:t>              Self-Paced Course ($90) </a:t>
            </a:r>
            <a:br>
              <a:rPr lang="en-US" dirty="0"/>
            </a:br>
            <a:r>
              <a:rPr lang="en-US" sz="2333" dirty="0">
                <a:hlinkClick r:id="rId4"/>
              </a:rPr>
              <a:t>https://learn.nvidia.com/courses/course-detail?course_id=course-v1:DLI+S-FX-14+V1</a:t>
            </a:r>
            <a:endParaRPr lang="en-US" sz="2333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33DAB-EC02-6339-F50D-70AC18F5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B84E8-FA59-A022-4905-67A891C0E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94765"/>
            <a:ext cx="1495596" cy="326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29FD95-3CA8-7D32-A2EF-15231D877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3ECD4-2357-BFA7-2980-A9720AD5240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153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53" y="147984"/>
            <a:ext cx="2801239" cy="6245695"/>
          </a:xfrm>
        </p:spPr>
        <p:txBody>
          <a:bodyPr>
            <a:normAutofit/>
          </a:bodyPr>
          <a:lstStyle/>
          <a:p>
            <a:r>
              <a:rPr lang="en-US" dirty="0"/>
              <a:t>Join the NVIDIA Developer Program</a:t>
            </a:r>
            <a:br>
              <a:rPr lang="en-US" dirty="0"/>
            </a:br>
            <a:r>
              <a:rPr lang="en-US" dirty="0"/>
              <a:t> </a:t>
            </a:r>
            <a:r>
              <a:rPr lang="en-US" sz="2700" b="0" dirty="0"/>
              <a:t>take one of the complimentary technical self-paced courses</a:t>
            </a:r>
            <a:br>
              <a:rPr lang="en-US" sz="2700" b="0" dirty="0"/>
            </a:br>
            <a:r>
              <a:rPr lang="en-US" sz="2700" b="0" dirty="0"/>
              <a:t>(worth up to $90)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9EAC30-B98D-B28D-963A-CB4D9EEFB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6986" y="316550"/>
            <a:ext cx="8149263" cy="624569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335628" y="64325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3"/>
              </a:rPr>
              <a:t>https://developer.nvidia.com/join-nvidia-developer-program</a:t>
            </a:r>
            <a:endParaRPr lang="en-US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5EC12-BE31-AF01-6668-7B155BA80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031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2197768" y="6509126"/>
            <a:ext cx="7523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https://www.nvidia.com/en-us/learn/learning-path/generative-ai-llm/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081CF47-5228-7383-474D-9C67D89C15BF}"/>
              </a:ext>
            </a:extLst>
          </p:cNvPr>
          <p:cNvGrpSpPr/>
          <p:nvPr/>
        </p:nvGrpSpPr>
        <p:grpSpPr>
          <a:xfrm>
            <a:off x="6285787" y="907418"/>
            <a:ext cx="2612118" cy="2664862"/>
            <a:chOff x="-98321" y="3949893"/>
            <a:chExt cx="2612118" cy="266486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11D61F-335C-55D3-F45C-11B39517915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3BC0844-6FFE-2A48-D659-BC3B8858A71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359003A-67BF-8B75-0239-F74160A9957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2261E0-7E07-ACBC-4FEA-D6D5419D0411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Fundamentals of Deep Learning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DB3E95-DF31-54A4-392B-A2233FF42E5C}"/>
              </a:ext>
            </a:extLst>
          </p:cNvPr>
          <p:cNvGrpSpPr/>
          <p:nvPr/>
        </p:nvGrpSpPr>
        <p:grpSpPr>
          <a:xfrm>
            <a:off x="3459658" y="907417"/>
            <a:ext cx="2612118" cy="2664862"/>
            <a:chOff x="-98321" y="3949893"/>
            <a:chExt cx="2612118" cy="26648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41F6C9B-0656-B400-EFD2-6D9BFD81D125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D6988E-7022-542F-3404-3E0B722C6B08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4E224DE-3B73-95E8-76ED-B517C35CD3A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3951550-4BC3-904E-39D4-9309AD30C21B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440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Getting Started With Deep Learning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$90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  <a:p>
              <a:pPr defTabSz="914309"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20344F-AD26-2D3A-BF90-F99BBC55A0BE}"/>
              </a:ext>
            </a:extLst>
          </p:cNvPr>
          <p:cNvGrpSpPr/>
          <p:nvPr/>
        </p:nvGrpSpPr>
        <p:grpSpPr>
          <a:xfrm>
            <a:off x="633529" y="907417"/>
            <a:ext cx="2612118" cy="2664862"/>
            <a:chOff x="-98321" y="3949893"/>
            <a:chExt cx="2612118" cy="266486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BC985C3-55E5-2D47-7A94-7985F88AC884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1639CFE-E72B-7583-E000-8C6E322FC6E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923D7D9-F2A5-5103-839A-6DD287F3D985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FFAEA3E-E59E-87CB-0015-CA191239C51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1969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Explained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Free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 hours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57A44-265A-5338-E542-1D5EF8C8A57D}"/>
              </a:ext>
            </a:extLst>
          </p:cNvPr>
          <p:cNvGrpSpPr/>
          <p:nvPr/>
        </p:nvGrpSpPr>
        <p:grpSpPr>
          <a:xfrm>
            <a:off x="9105370" y="3763604"/>
            <a:ext cx="2612118" cy="2664862"/>
            <a:chOff x="-98321" y="3949893"/>
            <a:chExt cx="2612118" cy="266486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81016D0-386E-1277-5F12-5921C896A7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0710DD5-EFC5-3B0A-F351-393760383D7E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EA8734F-D5C7-A010-F415-F688F4A8856D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10C2D6A-EBC8-53DD-8E33-AAB63B42E726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B5AEF-EF20-352B-7A21-564F56CF9FDD}"/>
              </a:ext>
            </a:extLst>
          </p:cNvPr>
          <p:cNvGrpSpPr/>
          <p:nvPr/>
        </p:nvGrpSpPr>
        <p:grpSpPr>
          <a:xfrm>
            <a:off x="639951" y="3763604"/>
            <a:ext cx="2612118" cy="2664862"/>
            <a:chOff x="-98321" y="3949893"/>
            <a:chExt cx="2612118" cy="2664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42EF3A-C1E5-C5AE-518A-9807DAB8818D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A31AF7C-AE3A-39C4-404D-E120067A9416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E93DFDC-7110-DBFC-CD10-4B33CD98F1DE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59CC7C-C10B-43B6-FBB7-E1795D1C74AE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Free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BBDF9E-2E55-3747-5524-5C6E5A915BC2}"/>
              </a:ext>
            </a:extLst>
          </p:cNvPr>
          <p:cNvGrpSpPr/>
          <p:nvPr/>
        </p:nvGrpSpPr>
        <p:grpSpPr>
          <a:xfrm>
            <a:off x="3430123" y="3763604"/>
            <a:ext cx="2612118" cy="2664862"/>
            <a:chOff x="-98321" y="3949893"/>
            <a:chExt cx="2612118" cy="26648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B4075C-BD6E-478B-5F37-8C95CC23C6B3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F98F84-5286-F55F-6E6A-BDE36CE010C1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5A9B987-D84B-B7EC-B6EE-8F9510D5F858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03DEFB-0E2A-E262-3F79-75EA8AB858E7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Instructor-Led Workshop</a:t>
              </a: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Building RAG Agents With LLMs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$500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2AA06C-1BC5-8B19-80A2-1250D22CEE37}"/>
              </a:ext>
            </a:extLst>
          </p:cNvPr>
          <p:cNvGrpSpPr/>
          <p:nvPr/>
        </p:nvGrpSpPr>
        <p:grpSpPr>
          <a:xfrm>
            <a:off x="6280590" y="3763604"/>
            <a:ext cx="2612118" cy="2664862"/>
            <a:chOff x="-98321" y="3949893"/>
            <a:chExt cx="2612118" cy="26648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33F819-C041-DA61-48C7-96B162AC399F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FD936E-B89A-86BC-E4C0-74D07AF77085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8F18AA-C1B5-CF3E-71EB-92D4C3DACCE7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6632F7-41E9-BAA7-AFA4-A0FA4710FF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0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Generative AI with Diffusion Models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$90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8 hours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708CF1-2646-4D03-9B19-949B69E7CC25}"/>
              </a:ext>
            </a:extLst>
          </p:cNvPr>
          <p:cNvGrpSpPr/>
          <p:nvPr/>
        </p:nvGrpSpPr>
        <p:grpSpPr>
          <a:xfrm>
            <a:off x="9111917" y="907417"/>
            <a:ext cx="2612118" cy="2664862"/>
            <a:chOff x="-98321" y="3949893"/>
            <a:chExt cx="2612118" cy="266486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EB93365-3E2F-815B-5BD2-645350E894A1}"/>
                </a:ext>
              </a:extLst>
            </p:cNvPr>
            <p:cNvGrpSpPr/>
            <p:nvPr/>
          </p:nvGrpSpPr>
          <p:grpSpPr>
            <a:xfrm>
              <a:off x="-98321" y="3949893"/>
              <a:ext cx="2612118" cy="2664862"/>
              <a:chOff x="2475304" y="1222056"/>
              <a:chExt cx="2612118" cy="2664862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83B975F-6BB7-963F-0274-0C67512D3522}"/>
                  </a:ext>
                </a:extLst>
              </p:cNvPr>
              <p:cNvSpPr/>
              <p:nvPr/>
            </p:nvSpPr>
            <p:spPr>
              <a:xfrm>
                <a:off x="2475304" y="1222056"/>
                <a:ext cx="2612118" cy="26648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5709FD5-B877-9A90-2132-DB8DCFB6931C}"/>
                  </a:ext>
                </a:extLst>
              </p:cNvPr>
              <p:cNvSpPr/>
              <p:nvPr/>
            </p:nvSpPr>
            <p:spPr>
              <a:xfrm>
                <a:off x="2520906" y="2839452"/>
                <a:ext cx="2520914" cy="970821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09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  <a:sym typeface="Arial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CBB96B-B08B-69ED-FD94-65C3EDECD719}"/>
                </a:ext>
              </a:extLst>
            </p:cNvPr>
            <p:cNvSpPr txBox="1"/>
            <p:nvPr/>
          </p:nvSpPr>
          <p:spPr>
            <a:xfrm>
              <a:off x="-16728" y="4158939"/>
              <a:ext cx="2448933" cy="223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Self-Paced Course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3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Introduction to Transformer-Based Natural Language Processing</a:t>
              </a:r>
            </a:p>
            <a:p>
              <a:pPr defTabSz="914309">
                <a:lnSpc>
                  <a:spcPct val="110000"/>
                </a:lnSpc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defTabSz="914309">
                <a:lnSpc>
                  <a:spcPct val="110000"/>
                </a:lnSpc>
                <a:spcBef>
                  <a:spcPts val="600"/>
                </a:spcBef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Certificate available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$30</a:t>
              </a:r>
            </a:p>
            <a:p>
              <a:pPr defTabSz="914309">
                <a:lnSpc>
                  <a:spcPct val="110000"/>
                </a:lnSpc>
                <a:defRPr/>
              </a:pPr>
              <a:r>
                <a:rPr lang="en-US" sz="1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 hours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AA4F6DCA-6D77-5420-FBB7-E405E6B26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9B2F9E-394A-B6AC-1EBF-390C33900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988E73C-C14B-85D1-1B5B-A80270C3F811}"/>
              </a:ext>
            </a:extLst>
          </p:cNvPr>
          <p:cNvSpPr/>
          <p:nvPr/>
        </p:nvSpPr>
        <p:spPr>
          <a:xfrm>
            <a:off x="553161" y="3659351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6DEE95B-0BDE-7B31-1B84-3B7360FA0157}"/>
              </a:ext>
            </a:extLst>
          </p:cNvPr>
          <p:cNvSpPr/>
          <p:nvPr/>
        </p:nvSpPr>
        <p:spPr>
          <a:xfrm>
            <a:off x="6209301" y="3649725"/>
            <a:ext cx="2745893" cy="2869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4770">
              <a:buClr>
                <a:srgbClr val="000000"/>
              </a:buClr>
              <a:defRPr/>
            </a:pPr>
            <a:endParaRPr lang="en-US" sz="467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2105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4061"/>
            <a:ext cx="11629623" cy="897203"/>
          </a:xfrm>
        </p:spPr>
        <p:txBody>
          <a:bodyPr>
            <a:normAutofit/>
          </a:bodyPr>
          <a:lstStyle/>
          <a:p>
            <a:r>
              <a:rPr lang="en-US" sz="4600" dirty="0"/>
              <a:t>NVIDIA Deep Learning Institute (DLI)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5D6FF71F-CF6A-4C46-8F9B-61D49EEA70E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4309"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1603172" y="6458325"/>
            <a:ext cx="8551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  <a:hlinkClick r:id="rId2"/>
              </a:rPr>
              <a:t>https://learn.nvidia.com/en-us/training/find-training?q=Generative+AI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51D03-0557-6CF3-881D-E0DFAB14B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580" y="953304"/>
            <a:ext cx="9555081" cy="5505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5BEBC9-3BB9-2983-49B6-8BE7B10CA70C}"/>
              </a:ext>
            </a:extLst>
          </p:cNvPr>
          <p:cNvSpPr txBox="1"/>
          <p:nvPr/>
        </p:nvSpPr>
        <p:spPr>
          <a:xfrm>
            <a:off x="5149516" y="3009491"/>
            <a:ext cx="518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09">
              <a:defRPr/>
            </a:pPr>
            <a:r>
              <a:rPr lang="en-US" sz="4800" b="1" dirty="0">
                <a:solidFill>
                  <a:srgbClr val="C00000"/>
                </a:solidFill>
                <a:latin typeface="Calibri" panose="020F0502020204030204"/>
                <a:cs typeface="Arial"/>
                <a:sym typeface="Arial"/>
              </a:rPr>
              <a:t>Generative AI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FAD8-5381-05FA-FD31-BFF8683232C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35DB62-34E5-606E-AA79-FE238ADB87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124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Generative AI Explained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7DB98E-BBCC-B9F9-FCDF-49260C79E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38" y="1017839"/>
            <a:ext cx="9556923" cy="544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D01D9-61B7-44D6-5D3C-A7EE660BC7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C801C-929A-4553-2549-F3D2792752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61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1062631"/>
          </a:xfrm>
        </p:spPr>
        <p:txBody>
          <a:bodyPr>
            <a:normAutofit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87C57-CCA3-2FFD-078A-16E84FAA7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872" y="985287"/>
            <a:ext cx="9612254" cy="54890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EE461A-804E-566C-43FC-F4B3004FB417}"/>
              </a:ext>
            </a:extLst>
          </p:cNvPr>
          <p:cNvSpPr txBox="1"/>
          <p:nvPr/>
        </p:nvSpPr>
        <p:spPr>
          <a:xfrm>
            <a:off x="850233" y="6458326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4"/>
              </a:rPr>
              <a:t>https://learn.nvidia.com/courses/course-detail?course_id=course-v1:DLI+S-FX-15+V1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DBD65-3084-35FB-B016-62CCB32CCD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641ADF-E941-0832-4152-884CECF2B0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80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1"/>
            <a:ext cx="11629623" cy="986636"/>
          </a:xfrm>
        </p:spPr>
        <p:txBody>
          <a:bodyPr>
            <a:normAutofit/>
          </a:bodyPr>
          <a:lstStyle/>
          <a:p>
            <a:r>
              <a:rPr lang="en-US" sz="4600" dirty="0"/>
              <a:t>Generative AI with Diffusion Models</a:t>
            </a:r>
            <a:endParaRPr lang="en-US" sz="4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850233" y="6512114"/>
            <a:ext cx="10309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https://learn.nvidia.com/courses/course-detail?course_id=course-v1:DLI+S-FX-14+V1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88CA-593A-320F-28EA-C5544CE681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799" y="886456"/>
            <a:ext cx="9920999" cy="5637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9FCCE-2BED-7F3A-9A3D-972E790EA0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6A681-811F-0B41-5AB0-512E1169BA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624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42" y="1187093"/>
            <a:ext cx="4002060" cy="4547982"/>
          </a:xfrm>
        </p:spPr>
        <p:txBody>
          <a:bodyPr>
            <a:normAutofit/>
          </a:bodyPr>
          <a:lstStyle/>
          <a:p>
            <a:r>
              <a:rPr lang="en-US" dirty="0"/>
              <a:t>Rapid Application Development with Large Language Models (LLMs)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5FEBD-56F4-6840-1298-0B6966B33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937" y="337312"/>
            <a:ext cx="8068289" cy="6010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143173-C992-70CD-62B6-A420D0675FD9}"/>
              </a:ext>
            </a:extLst>
          </p:cNvPr>
          <p:cNvSpPr txBox="1"/>
          <p:nvPr/>
        </p:nvSpPr>
        <p:spPr>
          <a:xfrm>
            <a:off x="1328084" y="6475391"/>
            <a:ext cx="9535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https://learn.nvidia.com/courses/course-detail?course_id=course-v1:DLI+S-FX-26+V1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886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DD9FA4-A860-B243-D7A8-3B6C57705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268" y="882317"/>
            <a:ext cx="7905447" cy="4580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56102"/>
            <a:ext cx="11629623" cy="826215"/>
          </a:xfrm>
        </p:spPr>
        <p:txBody>
          <a:bodyPr>
            <a:normAutofit/>
          </a:bodyPr>
          <a:lstStyle/>
          <a:p>
            <a:r>
              <a:rPr lang="en-US" dirty="0"/>
              <a:t>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52605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https://learn.nvidia.com/my-learning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E09B14-9724-6050-C387-7471E56B6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998" y="4502109"/>
            <a:ext cx="8933784" cy="202394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0761E5-34E4-1625-7210-04E0329A0587}"/>
              </a:ext>
            </a:extLst>
          </p:cNvPr>
          <p:cNvSpPr/>
          <p:nvPr/>
        </p:nvSpPr>
        <p:spPr>
          <a:xfrm>
            <a:off x="8172511" y="2355891"/>
            <a:ext cx="829733" cy="946109"/>
          </a:xfrm>
          <a:prstGeom prst="roundRect">
            <a:avLst>
              <a:gd name="adj" fmla="val 5986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2F67B-500D-D5D8-9836-22190ECD68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24DF07-3475-BB5A-BD09-15D25385FE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11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79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DACC2-B40C-8C3E-B854-ABFF1865B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86" y="145152"/>
            <a:ext cx="8072429" cy="63662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409973-5849-9887-0E40-BE0B17E94ACB}"/>
              </a:ext>
            </a:extLst>
          </p:cNvPr>
          <p:cNvSpPr txBox="1"/>
          <p:nvPr/>
        </p:nvSpPr>
        <p:spPr>
          <a:xfrm>
            <a:off x="3048000" y="651141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40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https://learn.nvidia.com/certificates?id=ed-qOCIMQaatzU8SNUNxgw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F8DA4A-C505-6D55-5F2C-21303A6351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12295-F85D-AB80-6CD9-BA46EC0397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8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雪莉．馬德拉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(Sherry Madera)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顏敏竹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譯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) (2024),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駕馭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ESG</a:t>
            </a:r>
            <a:r>
              <a:rPr lang="zh-TW" altLang="en-US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數據</a:t>
            </a:r>
            <a:r>
              <a:rPr lang="en-US" altLang="zh-TW" sz="32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 (Navigating Sustainability Data)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zh-TW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財團法人中國生產力中心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https://www.eslite.com/product/10012011762682688929002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C4FAE7-D478-0C37-74F6-0306E1DB5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559" y="1723426"/>
            <a:ext cx="3880883" cy="4924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7C2E1-C95E-6DD5-7F3B-BCCC08BD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30" y="1923234"/>
            <a:ext cx="3012421" cy="4518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3D013-538F-0CA5-F8EC-A8974F78DB94}"/>
              </a:ext>
            </a:extLst>
          </p:cNvPr>
          <p:cNvSpPr txBox="1"/>
          <p:nvPr/>
        </p:nvSpPr>
        <p:spPr>
          <a:xfrm>
            <a:off x="8150427" y="2666149"/>
            <a:ext cx="388088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專業推薦：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王義方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（金全益金屬工廠有限公司董事長）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林木興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（中研院環變中心博士後研究學者）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卓靖倫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（揚秦國際企業股份有限公司董事長）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戴敏育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（國立臺北大學資訊管理研究所教授）</a:t>
            </a:r>
          </a:p>
          <a:p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簡又新</a:t>
            </a:r>
            <a:br>
              <a:rPr lang="en-US" altLang="zh-TW" dirty="0">
                <a:latin typeface="Heiti TC Medium" pitchFamily="2" charset="-128"/>
                <a:ea typeface="Heiti TC Medium" pitchFamily="2" charset="-128"/>
              </a:rPr>
            </a:br>
            <a:r>
              <a:rPr lang="zh-TW" altLang="en-US" dirty="0">
                <a:latin typeface="Heiti TC Medium" pitchFamily="2" charset="-128"/>
                <a:ea typeface="Heiti TC Medium" pitchFamily="2" charset="-128"/>
              </a:rPr>
              <a:t>（台灣永續能源研究基金會董事長）</a:t>
            </a:r>
            <a:endParaRPr lang="en-US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1398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90" y="56101"/>
            <a:ext cx="3147811" cy="6032892"/>
          </a:xfrm>
        </p:spPr>
        <p:txBody>
          <a:bodyPr>
            <a:normAutofit/>
          </a:bodyPr>
          <a:lstStyle/>
          <a:p>
            <a:r>
              <a:rPr lang="en-US" dirty="0"/>
              <a:t>NVIDIA Deep Learning Institute (DLI)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458325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dirty="0">
                <a:solidFill>
                  <a:prstClr val="black"/>
                </a:solidFill>
                <a:latin typeface="Calibri" panose="020F0502020204030204"/>
                <a:hlinkClick r:id="rId2"/>
              </a:rPr>
              <a:t>https://learn.nvidia.com/en-us/training/self-paced-courses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808B33-5999-59E1-A2BE-1819D36D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12" y="56101"/>
            <a:ext cx="7933258" cy="6380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446BB-7425-DE51-0FCB-3E0F81AD6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" y="94764"/>
            <a:ext cx="1495596" cy="32676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217C92-25FE-7BD1-D458-7955EB5DBBE0}"/>
              </a:ext>
            </a:extLst>
          </p:cNvPr>
          <p:cNvSpPr/>
          <p:nvPr/>
        </p:nvSpPr>
        <p:spPr>
          <a:xfrm>
            <a:off x="6987828" y="5029200"/>
            <a:ext cx="1580439" cy="1407027"/>
          </a:xfrm>
          <a:prstGeom prst="roundRect">
            <a:avLst>
              <a:gd name="adj" fmla="val 5986"/>
            </a:avLst>
          </a:prstGeom>
          <a:noFill/>
          <a:ln w="152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8896A6-BBFC-5679-A98D-31D8E4C95837}"/>
              </a:ext>
            </a:extLst>
          </p:cNvPr>
          <p:cNvSpPr/>
          <p:nvPr/>
        </p:nvSpPr>
        <p:spPr>
          <a:xfrm>
            <a:off x="7655859" y="1667435"/>
            <a:ext cx="986118" cy="304800"/>
          </a:xfrm>
          <a:prstGeom prst="roundRect">
            <a:avLst>
              <a:gd name="adj" fmla="val 5986"/>
            </a:avLst>
          </a:prstGeom>
          <a:noFill/>
          <a:ln w="1016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32894076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87BCC5-633B-FA28-3C51-AE7E18419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27" y="778933"/>
            <a:ext cx="11273747" cy="5825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5B58D-AD10-4E37-14CF-89B852177C27}"/>
              </a:ext>
            </a:extLst>
          </p:cNvPr>
          <p:cNvSpPr txBox="1"/>
          <p:nvPr/>
        </p:nvSpPr>
        <p:spPr>
          <a:xfrm>
            <a:off x="1308845" y="6681004"/>
            <a:ext cx="9850953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33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NVIDIA DLI (2024), Building RAG Agents with LLMs, </a:t>
            </a:r>
            <a:r>
              <a:rPr lang="en-US" sz="933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https://learn.nvidia.com/courses/course-detail?course_id=course-v1:DLI+S-FX-15+V1</a:t>
            </a:r>
            <a:endParaRPr lang="en-US" sz="9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C2FE0-1FDD-7D6E-0A7E-A5C89D060A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1C4AD-D24A-F7C5-B489-1341D168D1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644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9EF01F-CCB0-064C-96EB-CBC8345E0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451" y="755728"/>
            <a:ext cx="9599208" cy="5905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C31D49-10A9-43D0-E7B0-5D9D2E0E281D}"/>
              </a:ext>
            </a:extLst>
          </p:cNvPr>
          <p:cNvSpPr/>
          <p:nvPr/>
        </p:nvSpPr>
        <p:spPr>
          <a:xfrm>
            <a:off x="9180931" y="5916706"/>
            <a:ext cx="680246" cy="56067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8563A-A8CF-99D3-3C4D-68B28808DB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05D81-D0A6-5C0D-6F8F-21C52564EA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7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4DA19-E01F-33FC-832D-155C4539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41" y="707135"/>
            <a:ext cx="9899963" cy="5954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6741459" y="4559967"/>
            <a:ext cx="4303145" cy="585774"/>
          </a:xfrm>
          <a:prstGeom prst="roundRect">
            <a:avLst>
              <a:gd name="adj" fmla="val 5079"/>
            </a:avLst>
          </a:prstGeom>
          <a:noFill/>
          <a:ln w="762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1147397" y="5271247"/>
            <a:ext cx="1739239" cy="1111624"/>
          </a:xfrm>
          <a:prstGeom prst="roundRect">
            <a:avLst>
              <a:gd name="adj" fmla="val 2525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31AE6-9FA7-E762-B64D-8815CA1724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E58F23-0CEA-ADB7-F2BB-F2AF6BF2FB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579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FEA51-D211-EBD8-8C98-5A9EC519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5" y="698091"/>
            <a:ext cx="10320043" cy="5825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351185-7CC6-A960-CCA2-9ADB8B70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9" y="39168"/>
            <a:ext cx="11629623" cy="773632"/>
          </a:xfrm>
        </p:spPr>
        <p:txBody>
          <a:bodyPr>
            <a:normAutofit fontScale="90000"/>
          </a:bodyPr>
          <a:lstStyle/>
          <a:p>
            <a:r>
              <a:rPr lang="en-US" dirty="0"/>
              <a:t>Building RAG Agents with LLMs</a:t>
            </a:r>
            <a:endParaRPr lang="en-US" sz="27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99058-12FF-A21D-FF92-8E3481AC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D6FF71F-CF6A-4C46-8F9B-61D49EEA70E3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914309"/>
              <a:t>84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477CA-48CD-C5E2-FF99-517BC66DDF6C}"/>
              </a:ext>
            </a:extLst>
          </p:cNvPr>
          <p:cNvSpPr txBox="1"/>
          <p:nvPr/>
        </p:nvSpPr>
        <p:spPr>
          <a:xfrm>
            <a:off x="3046926" y="6661525"/>
            <a:ext cx="6098146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/>
            <a:r>
              <a:rPr lang="en-US" sz="1067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https://learn.nvidia.com/courses/course?course_id=course-v1:DLI+S-FX-15+V1</a:t>
            </a:r>
            <a:endParaRPr lang="en-US" sz="1067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3B64D-8C2F-2B3B-B1C3-76AAD321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67734"/>
            <a:ext cx="954294" cy="20850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587C51-C3DE-3A1A-89D9-D94298179875}"/>
              </a:ext>
            </a:extLst>
          </p:cNvPr>
          <p:cNvSpPr/>
          <p:nvPr/>
        </p:nvSpPr>
        <p:spPr>
          <a:xfrm>
            <a:off x="4728986" y="3842791"/>
            <a:ext cx="5257696" cy="585774"/>
          </a:xfrm>
          <a:prstGeom prst="roundRect">
            <a:avLst>
              <a:gd name="adj" fmla="val 5079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B52039-56FD-0869-FF79-87ABAA3BB54F}"/>
              </a:ext>
            </a:extLst>
          </p:cNvPr>
          <p:cNvSpPr/>
          <p:nvPr/>
        </p:nvSpPr>
        <p:spPr>
          <a:xfrm>
            <a:off x="803896" y="2169459"/>
            <a:ext cx="3266081" cy="4456207"/>
          </a:xfrm>
          <a:prstGeom prst="roundRect">
            <a:avLst>
              <a:gd name="adj" fmla="val 1427"/>
            </a:avLst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07839-06B3-3FC4-6A9B-CECD0A1890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53B52-AD44-C992-93A0-EBD9533A1F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312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3" y="215430"/>
            <a:ext cx="11337031" cy="6346814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Digital Sustainability Transformation</a:t>
            </a:r>
            <a:b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chemeClr val="accent6">
                    <a:lumMod val="75000"/>
                  </a:schemeClr>
                </a:solidFill>
                <a:ea typeface="Heiti TC Medium" pitchFamily="2" charset="-128"/>
                <a:cs typeface="Arial" panose="020B0604020202020204" pitchFamily="34" charset="0"/>
              </a:rPr>
              <a:t>ESG Data Analytics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885E9-6E64-A67B-C610-ADF6CA255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BAF4C-FB49-F593-8E5A-6E1FA984E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115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C2459-D4D4-565D-B031-56C5A17D57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A2906-C1D3-6A24-0D4D-5BEA4583E7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42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987" y="215430"/>
            <a:ext cx="9272587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CSR: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Corporate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Social</a:t>
            </a:r>
            <a:b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07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Responsibility</a:t>
            </a:r>
            <a:endParaRPr lang="en-US" sz="10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926B-A579-6357-6921-5A00CEDA43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23D25-39E3-355B-282F-805BB43CEE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656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C1F8-DBCB-AED2-62A6-2B2C1E25F0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1A3F5-D54B-1257-4140-92C4FB9ABA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86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43B61-0762-7A6D-B402-CFC21482D18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5FF8E-7DDB-6611-CDFB-D48CD07DD393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10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Innovative Agentic AI Technology for Autonomous 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  <a:t>ESG Report Generation</a:t>
            </a:r>
            <a:br>
              <a:rPr lang="en-US" altLang="zh-TW" sz="8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Industrial Technology Research Institute (ITRI),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Fintech and Green Finance Center (FGFC, NTPU), </a:t>
            </a:r>
            <a:b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3200" b="0" dirty="0">
                <a:solidFill>
                  <a:schemeClr val="accent6">
                    <a:lumMod val="75000"/>
                  </a:schemeClr>
                </a:solidFill>
              </a:rPr>
              <a:t>NTPU-114A513E01, 2025/03/01~2025/12/31</a:t>
            </a:r>
            <a:endParaRPr lang="zh-TW" altLang="en-US" sz="3200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ECD2C-AA18-8A02-205F-DF1149987E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9DAE3-3428-95BC-5940-8583D01DDD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0615"/>
            <a:ext cx="11222181" cy="1003661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</a:t>
            </a:r>
            <a:br>
              <a:rPr lang="en-US" dirty="0"/>
            </a:br>
            <a:r>
              <a:rPr lang="en-US" dirty="0"/>
              <a:t>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155794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299894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489861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679828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869795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1059762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9B0965-DFBB-3AA1-A5FC-B6949D2A10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2973F3-BDDB-0CDA-DA67-89692A514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455CC-18E4-5542-1343-AAF9930A8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532F3-B614-84B9-7C4F-20147425FA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973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97EBC-D34E-27BA-75D7-AF263FACF5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F920DA-20C2-D449-ABC6-007EA75EA4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651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36E9-7FFE-B3BA-19DD-AEEB1FAA1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39688"/>
            <a:ext cx="5345711" cy="52136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Ambition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Aligned to achieving global net zero by no later than 2050 &amp; to limit warming to 1.5°C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Governance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Accountability driven from the top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Strategy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Embedded and aligned net zero into company strategy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Enterprise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Key operating model changes in support of transformation</a:t>
            </a:r>
          </a:p>
          <a:p>
            <a:pPr>
              <a:spcAft>
                <a:spcPts val="0"/>
              </a:spcAft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https://www.pwc.com/us/en/services/esg/library/building-blocks-for-net-zero-transformation.html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E0A63E-96AB-1DDD-AC17-C8B35D24F7D6}"/>
              </a:ext>
            </a:extLst>
          </p:cNvPr>
          <p:cNvSpPr txBox="1">
            <a:spLocks/>
          </p:cNvSpPr>
          <p:nvPr/>
        </p:nvSpPr>
        <p:spPr>
          <a:xfrm>
            <a:off x="6311902" y="1110974"/>
            <a:ext cx="5561611" cy="53970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Supply chains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Transformed net zero supply chains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Innovation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Developed innovation and technologies to deliver net zero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Finance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Financing the net zero transformation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Transparency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Communicating action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Engagement</a:t>
            </a:r>
          </a:p>
          <a:p>
            <a:pPr lvl="1">
              <a:spcAft>
                <a:spcPts val="0"/>
              </a:spcAft>
            </a:pPr>
            <a:r>
              <a:rPr lang="en-US" sz="2400" dirty="0"/>
              <a:t>Enhancing the pace and scale of net zero 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8A300-52D0-4864-92D7-E321F9FDE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C9BB5-A8D0-4DAA-44C3-051871F3CD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184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https://www.weforum.org/agenda/2022/07/net-zero-tracker/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045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Net-Zero Transformation Enablers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233AC-8395-FE05-4FEF-41A17C1BA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43" y="952500"/>
            <a:ext cx="11718514" cy="56097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89ED8-2D36-E977-FAB3-5C5BB4031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5118B7-F3D5-5056-6926-B2F34A065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47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https://intelligence.weforum.org/topics/a1G680000004C93EAE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3455263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Net Zero Transition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3B250-9192-86FF-4F98-026247467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266" y="198735"/>
            <a:ext cx="8420100" cy="62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872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935429" y="6581001"/>
            <a:ext cx="8420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Akkurat"/>
                <a:hlinkClick r:id="rId2"/>
              </a:rPr>
              <a:t>https://intelligence.weforum.org/topics/a1G0X000006DIDZUA4</a:t>
            </a:r>
            <a:endParaRPr lang="en-US" sz="1200" b="0" i="0" dirty="0">
              <a:solidFill>
                <a:srgbClr val="000000"/>
              </a:solidFill>
              <a:effectLst/>
              <a:latin typeface="Akkura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3" y="135104"/>
            <a:ext cx="4221097" cy="64458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Digital Transformation of Business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DDD8AB-CACC-C62A-8B93-5F3DD39766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95" y="520700"/>
            <a:ext cx="7667821" cy="57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99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983AE-DF3E-141B-B6F1-E91DC32B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C643D-688A-8334-F437-9F366E44792B}"/>
              </a:ext>
            </a:extLst>
          </p:cNvPr>
          <p:cNvSpPr txBox="1"/>
          <p:nvPr/>
        </p:nvSpPr>
        <p:spPr>
          <a:xfrm>
            <a:off x="1434337" y="6581001"/>
            <a:ext cx="89211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Reis, João, and Nuno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Melão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 "Digital transformation: A meta-review and guidelines for future research."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Heliyon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(2023).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1A1AAA-3D0A-6202-CA34-E8604AC2E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6903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Digital Transformation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B16D7-6604-ECE3-B221-695C88CE9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601" y="825501"/>
            <a:ext cx="10016797" cy="5712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09CD62-3C7B-69B3-BC84-2D971ACC9E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78531-15D3-3865-173C-82BF87BC0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53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7ADD-2B4B-0C1C-FCBB-B4DAAA0A7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757" y="89197"/>
            <a:ext cx="10206486" cy="971311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ESG 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39FDC-43BB-67CC-2E3C-B31A8BD5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682BC-32B4-00DE-A0F5-D825CEDEF5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45838-9B9B-15E2-700B-A106BB5D22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57CD35-10C9-5149-99E3-4C147C5A3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90" y="1300163"/>
            <a:ext cx="11310608" cy="52620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Fragmented and unstructured ESG data.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Lack of standardization and transparency.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Timeliness of data availability.</a:t>
            </a:r>
          </a:p>
          <a:p>
            <a:pPr>
              <a:spcAft>
                <a:spcPts val="600"/>
              </a:spcAft>
            </a:pP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Rising demand for actionable ESG insights.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Innovation in sustainable solutions and policies.</a:t>
            </a:r>
          </a:p>
          <a:p>
            <a:pPr lvl="1">
              <a:spcAft>
                <a:spcPts val="600"/>
              </a:spcAft>
            </a:pP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Generative AI as a tool for transformation.</a:t>
            </a:r>
          </a:p>
          <a:p>
            <a:pPr>
              <a:spcAft>
                <a:spcPts val="600"/>
              </a:spcAft>
            </a:pPr>
            <a:endParaRPr lang="en-US" sz="3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080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57587D-C3A1-9AC4-15AB-08C68ECC7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6" y="137553"/>
            <a:ext cx="801664" cy="517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659356-AF63-8E90-15DD-9A16950298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595" y="691637"/>
            <a:ext cx="801665" cy="1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22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Only">
  <a:themeElements>
    <a:clrScheme name="Custom 15">
      <a:dk1>
        <a:srgbClr val="FFFFFF"/>
      </a:dk1>
      <a:lt1>
        <a:srgbClr val="000000"/>
      </a:lt1>
      <a:dk2>
        <a:srgbClr val="76B900"/>
      </a:dk2>
      <a:lt2>
        <a:srgbClr val="CDCDCD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58281</TotalTime>
  <Words>6649</Words>
  <Application>Microsoft Macintosh PowerPoint</Application>
  <PresentationFormat>Widescreen</PresentationFormat>
  <Paragraphs>766</Paragraphs>
  <Slides>136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136</vt:i4>
      </vt:variant>
    </vt:vector>
  </HeadingPairs>
  <TitlesOfParts>
    <vt:vector size="155" baseType="lpstr">
      <vt:lpstr>Akkurat</vt:lpstr>
      <vt:lpstr>HEITI TC MEDIUM</vt:lpstr>
      <vt:lpstr>HEITI TC MEDIUM</vt:lpstr>
      <vt:lpstr>Microsoft JhengHei</vt:lpstr>
      <vt:lpstr>Microsoft JhengHei</vt:lpstr>
      <vt:lpstr>NVIDIA Sans</vt:lpstr>
      <vt:lpstr>NVIDIA Sans Light</vt:lpstr>
      <vt:lpstr>NVIDIA Sans Medium</vt:lpstr>
      <vt:lpstr>Arial</vt:lpstr>
      <vt:lpstr>Arimo</vt:lpstr>
      <vt:lpstr>Barlow</vt:lpstr>
      <vt:lpstr>Calibri</vt:lpstr>
      <vt:lpstr>Calibri Light</vt:lpstr>
      <vt:lpstr>Futura</vt:lpstr>
      <vt:lpstr>Helvetica Neue LT Std 65 Medium</vt:lpstr>
      <vt:lpstr>Roboto Mono</vt:lpstr>
      <vt:lpstr>Source Sans Pro</vt:lpstr>
      <vt:lpstr>Office Theme</vt:lpstr>
      <vt:lpstr>Title Only</vt:lpstr>
      <vt:lpstr>Agentic AI for ESG and  Digital Sustainability Innovation (代理式 AI 於 ESG 與數位永續創新)</vt:lpstr>
      <vt:lpstr>戴敏育 教授 Prof. Min-Yuh Day</vt:lpstr>
      <vt:lpstr>Outline</vt:lpstr>
      <vt:lpstr>衡量企業永續關鍵指標　 臺北大學獨創ESG永續評鑑系統</vt:lpstr>
      <vt:lpstr>PowerPoint Presentation</vt:lpstr>
      <vt:lpstr>PowerPoint Presentation</vt:lpstr>
      <vt:lpstr>Sherry Madera (2024),  Navigating Sustainability Data: How Organizations can use ESG Data to Secure Their Future, Kogan Page</vt:lpstr>
      <vt:lpstr>雪莉．馬德拉 (Sherry Madera) (顏敏竹 譯) (2024),  駕馭ESG數據 (Navigating Sustainability Data),  財團法人中國生產力中心</vt:lpstr>
      <vt:lpstr>Innovative Agentic AI Technology for Autonomous  ESG Report Generation Industrial Technology Research Institute (ITRI),  Fintech and Green Finance Center (FGFC, NTPU),  NTPU-114A513E01, 2025/03/01~2025/12/31</vt:lpstr>
      <vt:lpstr>Generative AI-Driven ESG Report  Generation Technology Industrial Technology Research Institute (ITRI),  Fintech and Green Finance Center (FGFC, NTPU),  NTPU-113A513E01, 2024/03/01~2024/12/31</vt:lpstr>
      <vt:lpstr>Agentic AI Powering  Digital Sustainability Innovation</vt:lpstr>
      <vt:lpstr>Generative AI, Agentic AI, Physical AI</vt:lpstr>
      <vt:lpstr>Generative AI LLMs (2017-2025)</vt:lpstr>
      <vt:lpstr> LLM-powered Multimodal Agents Large Multimodal Agents (LMAs)</vt:lpstr>
      <vt:lpstr>Large Language Model (LLM) based Agents</vt:lpstr>
      <vt:lpstr>LLM-based Agents</vt:lpstr>
      <vt:lpstr>Large Multimodal Agents (LMA) </vt:lpstr>
      <vt:lpstr>Large Multimodal Agents (LMA) </vt:lpstr>
      <vt:lpstr>Agentic AI Cloud Architecture </vt:lpstr>
      <vt:lpstr>Agent2Agent Protocol (A2A) An open protocol enabling Agent-to-Agent interoperability,  bridging the gap between opaque agentic systems</vt:lpstr>
      <vt:lpstr>A2A Demo Web App  Agents talking to other agents over A2A</vt:lpstr>
      <vt:lpstr>A2A  (Agent2Agent Protocol)  for agent-agent collaboration    MCP  (Model Context Protocol)  for tools and resources</vt:lpstr>
      <vt:lpstr>Google A2A (Agent2Agent Protocol)</vt:lpstr>
      <vt:lpstr>MCP (Model Context Protocol)</vt:lpstr>
      <vt:lpstr>MCP and A2A</vt:lpstr>
      <vt:lpstr>Agentic applications require both A2A and MCP  A2A allows agents to connect with other agents and collaborate in teams.  MCP provides agents with access to tools</vt:lpstr>
      <vt:lpstr>MCP and A2A Protocol for AI Agents</vt:lpstr>
      <vt:lpstr>Generative AI (Gen AI) AI Generated Content (AIGC)</vt:lpstr>
      <vt:lpstr>Generative AI (Gen AI) AI Generated Content (AIGC)</vt:lpstr>
      <vt:lpstr>AI, ML, DL, Generative 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AI Acting Humanly: The Turing Test Approach (Alan Turing, 1950)</vt:lpstr>
      <vt:lpstr>AI, ML, DL</vt:lpstr>
      <vt:lpstr>Comparison of Generative AI  and Traditional AI</vt:lpstr>
      <vt:lpstr>Generative AI</vt:lpstr>
      <vt:lpstr>Generative AI Large Language Models (LLMs) Foundation Models </vt:lpstr>
      <vt:lpstr>Language Models Text Image Speech Video Models</vt:lpstr>
      <vt:lpstr>PowerPoint Presentation</vt:lpstr>
      <vt:lpstr>Generative AI (Gen AI) AI Generated Content (AIGC)</vt:lpstr>
      <vt:lpstr>Modular Modalities</vt:lpstr>
      <vt:lpstr>The history of Generative AI  in CV, NLP and VL</vt:lpstr>
      <vt:lpstr>Categories of Vision Generative Models</vt:lpstr>
      <vt:lpstr>The General Structure of  Generative Vision Language</vt:lpstr>
      <vt:lpstr>Artificial Analysis Text to Image Arena</vt:lpstr>
      <vt:lpstr>Artificial Analysis Text to Speech Arena</vt:lpstr>
      <vt:lpstr>Artificial Analysis Video Generation Model Arena</vt:lpstr>
      <vt:lpstr>Artificial Analysis Text to Image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Text to Speech (TTS) AI Model &amp; Provider Leaderboard</vt:lpstr>
      <vt:lpstr>Speech to Text (STT) AI Model &amp; Provider Leaderboard</vt:lpstr>
      <vt:lpstr>Speech to Text (STT) AI Model &amp; Provider Leaderboard</vt:lpstr>
      <vt:lpstr>Artificial Analysis Text to Video Leaderboard</vt:lpstr>
      <vt:lpstr>Artificial Analysis Image to Video Leaderboard</vt:lpstr>
      <vt:lpstr>Framework for Implementing Generative AI Services using RAG Model</vt:lpstr>
      <vt:lpstr>Spring 2025  Generative AI  Innovative Applications </vt:lpstr>
      <vt:lpstr>PowerPoint Presentation</vt:lpstr>
      <vt:lpstr>PowerPoint Presentation</vt:lpstr>
      <vt:lpstr>PowerPoint Presentation</vt:lpstr>
      <vt:lpstr>PowerPoint Presentation</vt:lpstr>
      <vt:lpstr>NVIDIA  Certified Instructors  (12 from Taiwan)</vt:lpstr>
      <vt:lpstr>NVIDIA  Certified Instructors (14 from Taiwan) (2 from NTPU)(April 2025)</vt:lpstr>
      <vt:lpstr>NVIDIA Developer Program  NVIDIA  Deep Learning Institute (DLI)</vt:lpstr>
      <vt:lpstr>Get NVIDIA DLI Certificate</vt:lpstr>
      <vt:lpstr>Join the NVIDIA Developer Program  take one of the complimentary technical self-paced courses (worth up to $90)</vt:lpstr>
      <vt:lpstr>NVIDIA Deep Learning Institute (DLI)</vt:lpstr>
      <vt:lpstr>NVIDIA Deep Learning Institute (DLI)</vt:lpstr>
      <vt:lpstr>Generative AI Explained</vt:lpstr>
      <vt:lpstr>Building RAG Agents with LLMs</vt:lpstr>
      <vt:lpstr>Generative AI with Diffusion Models</vt:lpstr>
      <vt:lpstr>Rapid Application Development with Large Language Models (LLMs)</vt:lpstr>
      <vt:lpstr>Deep Learning Institute (DLI)</vt:lpstr>
      <vt:lpstr>PowerPoint Presentation</vt:lpstr>
      <vt:lpstr>NVIDIA Deep Learning Institute (DLI)</vt:lpstr>
      <vt:lpstr>Building RAG Agents with LLMs</vt:lpstr>
      <vt:lpstr>Building RAG Agents with LLMs</vt:lpstr>
      <vt:lpstr>Building RAG Agents with LLMs</vt:lpstr>
      <vt:lpstr>Building RAG Agents with LLMs</vt:lpstr>
      <vt:lpstr>Digital Sustainability Transformation ESG Data Analytics</vt:lpstr>
      <vt:lpstr>ESG: Environmental Social Governance</vt:lpstr>
      <vt:lpstr>CSR: Corporate Social Responsibility</vt:lpstr>
      <vt:lpstr>Evolution of Sustainable Finance Research</vt:lpstr>
      <vt:lpstr>Sustainable Development Goals (SDGs)</vt:lpstr>
      <vt:lpstr>Sustainable Development Goals (SDGs)  and 5P</vt:lpstr>
      <vt:lpstr>ESG to 17 SDGs</vt:lpstr>
      <vt:lpstr>ESG to 17 SDGs</vt:lpstr>
      <vt:lpstr>Net-Zero Transformation</vt:lpstr>
      <vt:lpstr>Net-Zero Transformation Enablers</vt:lpstr>
      <vt:lpstr>The  Net Zero Transition</vt:lpstr>
      <vt:lpstr>The  Digital Transformation of Business</vt:lpstr>
      <vt:lpstr>Digital Transformation</vt:lpstr>
      <vt:lpstr>ESG Challenges and Opportunities</vt:lpstr>
      <vt:lpstr>Sustainability and ESG Data Analytics</vt:lpstr>
      <vt:lpstr>Generative AI for ESG Data Analytics</vt:lpstr>
      <vt:lpstr>Generative AI and LLMs for Sustainability and  ESG Data Analytics</vt:lpstr>
      <vt:lpstr>Sustainability Innovation  with Generative AI</vt:lpstr>
      <vt:lpstr>Generative AI for ESG Rating and Reporting Generation</vt:lpstr>
      <vt:lpstr>Mapping the ESG Standards Landscape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Future Directions</vt:lpstr>
      <vt:lpstr>Conclusion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Acknowledgments: Research Projects</vt:lpstr>
      <vt:lpstr>Acknowledgments: IFIT Lab Members</vt:lpstr>
      <vt:lpstr>References</vt:lpstr>
      <vt:lpstr>Agentic AI for ESG and  Digital Sustainability Innovation (代理式 AI 於 ESG 與數位永續創新)</vt:lpstr>
    </vt:vector>
  </TitlesOfParts>
  <Manager/>
  <Company>National Taipei University (NTPU)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AI for Sustainability Transformation and ESG Data Analytics</dc:title>
  <dc:subject/>
  <dc:creator>Min-Yuh Day</dc:creator>
  <cp:keywords>Generative AI, Sustainability Transformation, ESG Data Analytics</cp:keywords>
  <dc:description>Generative AI for Sustainability Transformation and ESG Data Analytics</dc:description>
  <cp:lastModifiedBy>MY DAY</cp:lastModifiedBy>
  <cp:revision>1860</cp:revision>
  <cp:lastPrinted>2020-12-23T14:44:17Z</cp:lastPrinted>
  <dcterms:created xsi:type="dcterms:W3CDTF">2019-09-12T03:09:52Z</dcterms:created>
  <dcterms:modified xsi:type="dcterms:W3CDTF">2025-04-30T13:46:23Z</dcterms:modified>
  <cp:category/>
</cp:coreProperties>
</file>