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1"/>
  </p:notesMasterIdLst>
  <p:sldIdLst>
    <p:sldId id="5904" r:id="rId2"/>
    <p:sldId id="5216" r:id="rId3"/>
    <p:sldId id="275" r:id="rId4"/>
    <p:sldId id="5903" r:id="rId5"/>
    <p:sldId id="5509" r:id="rId6"/>
    <p:sldId id="5324" r:id="rId7"/>
    <p:sldId id="5340" r:id="rId8"/>
    <p:sldId id="271" r:id="rId9"/>
    <p:sldId id="280" r:id="rId10"/>
    <p:sldId id="274" r:id="rId11"/>
    <p:sldId id="5108" r:id="rId12"/>
    <p:sldId id="1413" r:id="rId13"/>
    <p:sldId id="1414" r:id="rId14"/>
    <p:sldId id="1415" r:id="rId15"/>
    <p:sldId id="1416" r:id="rId16"/>
    <p:sldId id="5326" r:id="rId17"/>
    <p:sldId id="5327" r:id="rId18"/>
    <p:sldId id="5333" r:id="rId19"/>
    <p:sldId id="4276" r:id="rId20"/>
    <p:sldId id="4278" r:id="rId21"/>
    <p:sldId id="5334" r:id="rId22"/>
    <p:sldId id="5335" r:id="rId23"/>
    <p:sldId id="5336" r:id="rId24"/>
    <p:sldId id="5514" r:id="rId25"/>
    <p:sldId id="5337" r:id="rId26"/>
    <p:sldId id="278" r:id="rId27"/>
    <p:sldId id="5339" r:id="rId28"/>
    <p:sldId id="5341" r:id="rId29"/>
    <p:sldId id="4275" r:id="rId30"/>
    <p:sldId id="4285" r:id="rId31"/>
    <p:sldId id="4287" r:id="rId32"/>
    <p:sldId id="4286" r:id="rId33"/>
    <p:sldId id="5342" r:id="rId34"/>
    <p:sldId id="5343" r:id="rId35"/>
    <p:sldId id="5345" r:id="rId36"/>
    <p:sldId id="5288" r:id="rId37"/>
    <p:sldId id="5106" r:id="rId38"/>
    <p:sldId id="499" r:id="rId39"/>
    <p:sldId id="270" r:id="rId40"/>
    <p:sldId id="479" r:id="rId41"/>
    <p:sldId id="268" r:id="rId42"/>
    <p:sldId id="267" r:id="rId43"/>
    <p:sldId id="480" r:id="rId44"/>
    <p:sldId id="481" r:id="rId45"/>
    <p:sldId id="482" r:id="rId46"/>
    <p:sldId id="483" r:id="rId47"/>
    <p:sldId id="485" r:id="rId48"/>
    <p:sldId id="495" r:id="rId49"/>
    <p:sldId id="496" r:id="rId50"/>
    <p:sldId id="500" r:id="rId51"/>
    <p:sldId id="506" r:id="rId52"/>
    <p:sldId id="5899" r:id="rId53"/>
    <p:sldId id="5898" r:id="rId54"/>
    <p:sldId id="4863" r:id="rId55"/>
    <p:sldId id="4864" r:id="rId56"/>
    <p:sldId id="4866" r:id="rId57"/>
    <p:sldId id="4867" r:id="rId58"/>
    <p:sldId id="265" r:id="rId59"/>
    <p:sldId id="256" r:id="rId60"/>
    <p:sldId id="5896" r:id="rId61"/>
    <p:sldId id="5895" r:id="rId62"/>
    <p:sldId id="259" r:id="rId63"/>
    <p:sldId id="260" r:id="rId64"/>
    <p:sldId id="263" r:id="rId65"/>
    <p:sldId id="264" r:id="rId66"/>
    <p:sldId id="258" r:id="rId67"/>
    <p:sldId id="269" r:id="rId68"/>
    <p:sldId id="5515" r:id="rId69"/>
    <p:sldId id="5346" r:id="rId70"/>
    <p:sldId id="5347" r:id="rId71"/>
    <p:sldId id="4290" r:id="rId72"/>
    <p:sldId id="4242" r:id="rId73"/>
    <p:sldId id="4291" r:id="rId74"/>
    <p:sldId id="4289" r:id="rId75"/>
    <p:sldId id="4284" r:id="rId76"/>
    <p:sldId id="5348" r:id="rId77"/>
    <p:sldId id="5349" r:id="rId78"/>
    <p:sldId id="257" r:id="rId79"/>
    <p:sldId id="5892" r:id="rId80"/>
    <p:sldId id="5893" r:id="rId81"/>
    <p:sldId id="5894" r:id="rId82"/>
    <p:sldId id="5891" r:id="rId83"/>
    <p:sldId id="5080" r:id="rId84"/>
    <p:sldId id="5516" r:id="rId85"/>
    <p:sldId id="5350" r:id="rId86"/>
    <p:sldId id="5352" r:id="rId87"/>
    <p:sldId id="5354" r:id="rId88"/>
    <p:sldId id="5355" r:id="rId89"/>
    <p:sldId id="5518" r:id="rId90"/>
    <p:sldId id="5905" r:id="rId91"/>
    <p:sldId id="5508" r:id="rId92"/>
    <p:sldId id="5308" r:id="rId93"/>
    <p:sldId id="5453" r:id="rId94"/>
    <p:sldId id="5309" r:id="rId95"/>
    <p:sldId id="5317" r:id="rId96"/>
    <p:sldId id="5322" r:id="rId97"/>
    <p:sldId id="5454" r:id="rId98"/>
    <p:sldId id="5455" r:id="rId99"/>
    <p:sldId id="5456" r:id="rId100"/>
    <p:sldId id="5457" r:id="rId101"/>
    <p:sldId id="5458" r:id="rId102"/>
    <p:sldId id="5459" r:id="rId103"/>
    <p:sldId id="5460" r:id="rId104"/>
    <p:sldId id="5461" r:id="rId105"/>
    <p:sldId id="5462" r:id="rId106"/>
    <p:sldId id="5463" r:id="rId107"/>
    <p:sldId id="5446" r:id="rId108"/>
    <p:sldId id="5450" r:id="rId109"/>
    <p:sldId id="5451" r:id="rId110"/>
    <p:sldId id="5447" r:id="rId111"/>
    <p:sldId id="5448" r:id="rId112"/>
    <p:sldId id="5449" r:id="rId113"/>
    <p:sldId id="5452" r:id="rId114"/>
    <p:sldId id="5464" r:id="rId115"/>
    <p:sldId id="5372" r:id="rId116"/>
    <p:sldId id="5374" r:id="rId117"/>
    <p:sldId id="5376" r:id="rId118"/>
    <p:sldId id="5375" r:id="rId119"/>
    <p:sldId id="5377" r:id="rId120"/>
    <p:sldId id="5378" r:id="rId121"/>
    <p:sldId id="5379" r:id="rId122"/>
    <p:sldId id="5369" r:id="rId123"/>
    <p:sldId id="5381" r:id="rId124"/>
    <p:sldId id="5383" r:id="rId125"/>
    <p:sldId id="5382" r:id="rId126"/>
    <p:sldId id="5370" r:id="rId127"/>
    <p:sldId id="5443" r:id="rId128"/>
    <p:sldId id="5384" r:id="rId129"/>
    <p:sldId id="5386" r:id="rId130"/>
    <p:sldId id="5387" r:id="rId131"/>
    <p:sldId id="5389" r:id="rId132"/>
    <p:sldId id="5390" r:id="rId133"/>
    <p:sldId id="5391" r:id="rId134"/>
    <p:sldId id="5393" r:id="rId135"/>
    <p:sldId id="5394" r:id="rId136"/>
    <p:sldId id="5371" r:id="rId137"/>
    <p:sldId id="5395" r:id="rId138"/>
    <p:sldId id="5396" r:id="rId139"/>
    <p:sldId id="5503" r:id="rId140"/>
    <p:sldId id="5906" r:id="rId141"/>
    <p:sldId id="277" r:id="rId142"/>
    <p:sldId id="279" r:id="rId143"/>
    <p:sldId id="292" r:id="rId144"/>
    <p:sldId id="266" r:id="rId145"/>
    <p:sldId id="281" r:id="rId146"/>
    <p:sldId id="293" r:id="rId147"/>
    <p:sldId id="282" r:id="rId148"/>
    <p:sldId id="283" r:id="rId149"/>
    <p:sldId id="294" r:id="rId150"/>
    <p:sldId id="295" r:id="rId151"/>
    <p:sldId id="284" r:id="rId152"/>
    <p:sldId id="300" r:id="rId153"/>
    <p:sldId id="285" r:id="rId154"/>
    <p:sldId id="297" r:id="rId155"/>
    <p:sldId id="299" r:id="rId156"/>
    <p:sldId id="296" r:id="rId157"/>
    <p:sldId id="298" r:id="rId158"/>
    <p:sldId id="288" r:id="rId159"/>
    <p:sldId id="301" r:id="rId160"/>
    <p:sldId id="286" r:id="rId161"/>
    <p:sldId id="5907" r:id="rId162"/>
    <p:sldId id="287" r:id="rId163"/>
    <p:sldId id="302" r:id="rId164"/>
    <p:sldId id="303" r:id="rId165"/>
    <p:sldId id="304" r:id="rId166"/>
    <p:sldId id="312" r:id="rId167"/>
    <p:sldId id="305" r:id="rId168"/>
    <p:sldId id="306" r:id="rId169"/>
    <p:sldId id="307" r:id="rId170"/>
    <p:sldId id="308" r:id="rId171"/>
    <p:sldId id="313" r:id="rId172"/>
    <p:sldId id="309" r:id="rId173"/>
    <p:sldId id="314" r:id="rId174"/>
    <p:sldId id="310" r:id="rId175"/>
    <p:sldId id="315" r:id="rId176"/>
    <p:sldId id="289" r:id="rId177"/>
    <p:sldId id="5909" r:id="rId178"/>
    <p:sldId id="5908" r:id="rId179"/>
    <p:sldId id="5902" r:id="rId1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BAB5"/>
    <a:srgbClr val="008F00"/>
    <a:srgbClr val="FF7E79"/>
    <a:srgbClr val="9437FF"/>
    <a:srgbClr val="FF40FF"/>
    <a:srgbClr val="D883FF"/>
    <a:srgbClr val="FFD579"/>
    <a:srgbClr val="A9D18E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5"/>
    <p:restoredTop sz="91933"/>
  </p:normalViewPr>
  <p:slideViewPr>
    <p:cSldViewPr snapToGrid="0" snapToObjects="1">
      <p:cViewPr varScale="1">
        <p:scale>
          <a:sx n="80" d="100"/>
          <a:sy n="80" d="100"/>
        </p:scale>
        <p:origin x="22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presProps" Target="pres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4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rPr>
              <a:t>50</a:t>
            </a:fld>
            <a:endParaRPr lang="en-US" sz="1200" b="0" i="0" u="none" strike="noStrike" cap="non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297079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7/16/25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eb.ntpu.edu.tw/~myday" TargetMode="External"/><Relationship Id="rId5" Type="http://schemas.openxmlformats.org/officeDocument/2006/relationships/image" Target="../media/image3.jpe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youtube.com/watch?v=62C72x0Y6jA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openai.com/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eb.ntpu.edu.tw/~myday" TargetMode="External"/><Relationship Id="rId5" Type="http://schemas.openxmlformats.org/officeDocument/2006/relationships/image" Target="../media/image3.jpe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" TargetMode="External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join-nvidia-developer-progra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15+V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my-learni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.nvidia.com/courses/course-detail?course_id=course-v1:DLI+S-FX-15+V1" TargetMode="Externa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aistudio.google.com/app/prompts/new_chat?model=gemini-2.5-flash-preview-04-17" TargetMode="External"/><Relationship Id="rId13" Type="http://schemas.openxmlformats.org/officeDocument/2006/relationships/hyperlink" Target="https://aistudio.google.com/app/prompts/new_chat?instructions=lmsys-1121&amp;model=gemini-2.0-flash-001" TargetMode="External"/><Relationship Id="rId3" Type="http://schemas.openxmlformats.org/officeDocument/2006/relationships/hyperlink" Target="http://aistudio.google.com/app/prompts/new_chat?model=gemini-2.5-flash-preview-05-20" TargetMode="External"/><Relationship Id="rId7" Type="http://schemas.openxmlformats.org/officeDocument/2006/relationships/hyperlink" Target="https://openai.com/index/introducing-gpt-4-5/" TargetMode="External"/><Relationship Id="rId12" Type="http://schemas.openxmlformats.org/officeDocument/2006/relationships/hyperlink" Target="https://api-docs.deepseek.com/news/news250120" TargetMode="External"/><Relationship Id="rId17" Type="http://schemas.openxmlformats.org/officeDocument/2006/relationships/hyperlink" Target="https://huggingface.co/spaces/lmarena-ai/chatbot-arena-leaderboard" TargetMode="External"/><Relationship Id="rId2" Type="http://schemas.openxmlformats.org/officeDocument/2006/relationships/hyperlink" Target="http://aistudio.google.com/app/prompts/new_chat?model=gemini-2.5-pro-preview-05-06" TargetMode="External"/><Relationship Id="rId16" Type="http://schemas.openxmlformats.org/officeDocument/2006/relationships/hyperlink" Target="http://aistudio.google.com/app/prompts/new_chat?model=gemma-3-27b-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x.ai/blog/grok-3" TargetMode="External"/><Relationship Id="rId11" Type="http://schemas.openxmlformats.org/officeDocument/2006/relationships/hyperlink" Target="https://cloud.tencent.com/document/product/1729/104753" TargetMode="External"/><Relationship Id="rId5" Type="http://schemas.openxmlformats.org/officeDocument/2006/relationships/hyperlink" Target="https://x.com/OpenAI/status/1905331956856050135" TargetMode="External"/><Relationship Id="rId15" Type="http://schemas.openxmlformats.org/officeDocument/2006/relationships/hyperlink" Target="https://openai.com/index/o1-and-new-tools-for-developers/" TargetMode="External"/><Relationship Id="rId10" Type="http://schemas.openxmlformats.org/officeDocument/2006/relationships/hyperlink" Target="https://openai.com/index/gpt-4-1/" TargetMode="External"/><Relationship Id="rId4" Type="http://schemas.openxmlformats.org/officeDocument/2006/relationships/hyperlink" Target="https://openai.com/index/introducing-o3-and-o4-mini/" TargetMode="External"/><Relationship Id="rId9" Type="http://schemas.openxmlformats.org/officeDocument/2006/relationships/hyperlink" Target="https://api-docs.deepseek.com/news/news250325" TargetMode="External"/><Relationship Id="rId14" Type="http://schemas.openxmlformats.org/officeDocument/2006/relationships/hyperlink" Target="https://mistral.ai/news/mistral-medium-3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huggingface.co/spaces/lmarena-ai/chatbot-arena-leaderboar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anthropic.com/news/claude-4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anthropic.com/news/claude-4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youtube.com/watch?v=wjZofJX0v4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youtube.com/watch?v=eMlx5fFNoYc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9-Jl0dxWQs8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youtube.com/watch?v=LPZh9BOjkQs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50" y="1479177"/>
            <a:ext cx="11819066" cy="17989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000" dirty="0"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sz="7000" dirty="0">
                <a:latin typeface="Heiti TC Medium" pitchFamily="2" charset="-128"/>
                <a:ea typeface="Heiti TC Medium" pitchFamily="2" charset="-128"/>
              </a:rPr>
              <a:t>及生成式</a:t>
            </a:r>
            <a:r>
              <a:rPr lang="en-US" altLang="zh-TW" sz="7000" dirty="0"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sz="7000" dirty="0">
                <a:latin typeface="Heiti TC Medium" pitchFamily="2" charset="-128"/>
                <a:ea typeface="Heiti TC Medium" pitchFamily="2" charset="-128"/>
              </a:rPr>
              <a:t>的應用</a:t>
            </a:r>
            <a:br>
              <a:rPr lang="zh-TW" altLang="en-US" sz="7000" dirty="0"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(Applications of AI and Generative AI)</a:t>
            </a:r>
            <a:endParaRPr lang="en-US" sz="40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B0DE3FC4-1E4D-38B6-F1C6-EB5BE8EA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42DC1-B433-7B6E-930A-B47B8D0590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3F1D45-B0B8-7FDD-39DA-D5D29118E9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E55D36-4014-1570-2FAF-3098A42445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5569A1-6A12-0CDB-78ED-ED4CAF03BB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D1BCAFA-898C-D9DA-4104-69EED4675696}"/>
              </a:ext>
            </a:extLst>
          </p:cNvPr>
          <p:cNvSpPr txBox="1">
            <a:spLocks/>
          </p:cNvSpPr>
          <p:nvPr/>
        </p:nvSpPr>
        <p:spPr>
          <a:xfrm>
            <a:off x="2130299" y="4421880"/>
            <a:ext cx="7955946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dirty="0">
                <a:solidFill>
                  <a:schemeClr val="accent5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2F372A-DC06-E588-A328-1B3962DDA17E}"/>
              </a:ext>
            </a:extLst>
          </p:cNvPr>
          <p:cNvSpPr txBox="1"/>
          <p:nvPr/>
        </p:nvSpPr>
        <p:spPr>
          <a:xfrm>
            <a:off x="3046927" y="6359482"/>
            <a:ext cx="6098146" cy="29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73697-4C5B-E26B-B773-FD9795CDA28A}"/>
              </a:ext>
            </a:extLst>
          </p:cNvPr>
          <p:cNvSpPr txBox="1"/>
          <p:nvPr/>
        </p:nvSpPr>
        <p:spPr>
          <a:xfrm>
            <a:off x="2573312" y="105469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 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知能教育訓練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C1CD6A-C804-18FD-E093-5AFBB915B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6E97E7-394D-0E58-9725-F4A980561C13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A53F7-D73C-E91A-B591-5B0A72C33F4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4E33B-6FD8-8B7A-D7DA-9648C01A8F50}"/>
              </a:ext>
            </a:extLst>
          </p:cNvPr>
          <p:cNvSpPr txBox="1"/>
          <p:nvPr/>
        </p:nvSpPr>
        <p:spPr>
          <a:xfrm>
            <a:off x="1718450" y="3429000"/>
            <a:ext cx="875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時間：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2025/7/15(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二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 14:00 - 16:30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地點：光復國小視聽教室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國父紀念館旁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主辦：國立國父紀念館 人事室 陳世源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C363E-E0EF-47F3-CB2E-158BF9105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06368-A733-6A5B-886D-EA26D9BCB4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64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2638389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文件處理工具介紹</a:t>
            </a:r>
            <a:br>
              <a:rPr lang="en-US" altLang="zh-TW" sz="4400" dirty="0"/>
            </a:br>
            <a:r>
              <a:rPr lang="en-US" altLang="zh-TW" sz="3600" dirty="0"/>
              <a:t>(Document Processing</a:t>
            </a:r>
            <a:r>
              <a:rPr lang="zh-TW" altLang="en-US" sz="3600" dirty="0"/>
              <a:t> </a:t>
            </a:r>
            <a:r>
              <a:rPr lang="en-US" altLang="zh-TW" sz="3600" dirty="0"/>
              <a:t>Tool</a:t>
            </a:r>
            <a:r>
              <a:rPr lang="zh-TW" altLang="en-US" sz="3600" dirty="0"/>
              <a:t> </a:t>
            </a:r>
            <a:r>
              <a:rPr lang="en-US" altLang="zh-TW" sz="3600" dirty="0"/>
              <a:t>Introduction)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pic>
        <p:nvPicPr>
          <p:cNvPr id="8" name="內容版面配置區 7" descr="一張含有 螢幕擷取畫面, 圖形, 標誌, 字型 的圖片&#10;&#10;自動產生的描述">
            <a:extLst>
              <a:ext uri="{FF2B5EF4-FFF2-40B4-BE49-F238E27FC236}">
                <a16:creationId xmlns:a16="http://schemas.microsoft.com/office/drawing/2014/main" id="{602E48E5-7690-9E1F-7CD5-15D5EBC25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196" y="1820549"/>
            <a:ext cx="7899607" cy="4381813"/>
          </a:xfrm>
        </p:spPr>
      </p:pic>
    </p:spTree>
    <p:extLst>
      <p:ext uri="{BB962C8B-B14F-4D97-AF65-F5344CB8AC3E}">
        <p14:creationId xmlns:p14="http://schemas.microsoft.com/office/powerpoint/2010/main" val="11808378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文件處理工具介紹</a:t>
            </a:r>
            <a:br>
              <a:rPr lang="en-US" altLang="zh-TW" sz="4000" dirty="0"/>
            </a:br>
            <a:r>
              <a:rPr lang="en-US" altLang="zh-TW" sz="4000" dirty="0"/>
              <a:t>(Document Processing</a:t>
            </a:r>
            <a:r>
              <a:rPr lang="zh-TW" altLang="en-US" sz="4000" dirty="0"/>
              <a:t> </a:t>
            </a:r>
            <a:r>
              <a:rPr lang="en-US" altLang="zh-TW" sz="4000" dirty="0"/>
              <a:t>Tool</a:t>
            </a:r>
            <a:r>
              <a:rPr lang="zh-TW" altLang="en-US" sz="4000" dirty="0"/>
              <a:t> </a:t>
            </a:r>
            <a:r>
              <a:rPr lang="en-US" altLang="zh-TW" sz="4000" dirty="0"/>
              <a:t>Introduction)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939774"/>
            <a:ext cx="11222181" cy="46224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3900" dirty="0">
                <a:solidFill>
                  <a:schemeClr val="accent1"/>
                </a:solidFill>
              </a:rPr>
              <a:t>OCR </a:t>
            </a:r>
            <a:r>
              <a:rPr lang="zh-TW" altLang="en-US" sz="3900" dirty="0"/>
              <a:t>介紹：</a:t>
            </a:r>
          </a:p>
          <a:p>
            <a:pPr marL="0" indent="0">
              <a:buNone/>
            </a:pPr>
            <a:r>
              <a:rPr lang="zh-TW" altLang="en-US" sz="3600" dirty="0"/>
              <a:t>光學字符識別（</a:t>
            </a:r>
            <a:r>
              <a:rPr lang="en-US" altLang="zh-TW" sz="3600" dirty="0"/>
              <a:t>OCR</a:t>
            </a:r>
            <a:r>
              <a:rPr lang="zh-TW" altLang="en-US" sz="3600" dirty="0"/>
              <a:t>）是一種</a:t>
            </a:r>
            <a:r>
              <a:rPr lang="zh-TW" altLang="en-US" sz="3600" dirty="0">
                <a:solidFill>
                  <a:srgbClr val="FF0000"/>
                </a:solidFill>
              </a:rPr>
              <a:t>將圖像中的文字轉換為機器可讀文本的技術</a:t>
            </a:r>
            <a:r>
              <a:rPr lang="zh-TW" altLang="en-US" sz="3600" dirty="0"/>
              <a:t>。當掃描書籍、照片、名片或文件時，</a:t>
            </a:r>
            <a:r>
              <a:rPr lang="en-US" altLang="zh-TW" sz="3600" dirty="0"/>
              <a:t>OCR </a:t>
            </a:r>
            <a:r>
              <a:rPr lang="zh-TW" altLang="en-US" sz="3600" dirty="0"/>
              <a:t>可識別圖像中的文字，並將其轉換為數位文本格式。這樣用戶可以對文字進行編輯、搜索、儲存，並將其整合至其他應用程序中。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4229356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智能文件分析與處理流程</a:t>
            </a:r>
            <a:br>
              <a:rPr lang="en-US" altLang="zh-TW" sz="4400" dirty="0"/>
            </a:br>
            <a:r>
              <a:rPr lang="en-US" altLang="zh-TW" sz="3600" dirty="0"/>
              <a:t>(Smart Document Analysis and Processing</a:t>
            </a:r>
            <a:r>
              <a:rPr lang="zh-TW" altLang="en-US" sz="3600" dirty="0"/>
              <a:t> </a:t>
            </a:r>
            <a:r>
              <a:rPr lang="en-US" altLang="zh-TW" sz="3600" dirty="0"/>
              <a:t>Workflow)</a:t>
            </a:r>
            <a:endParaRPr lang="en-US" sz="3600" dirty="0"/>
          </a:p>
        </p:txBody>
      </p:sp>
      <p:pic>
        <p:nvPicPr>
          <p:cNvPr id="6" name="內容版面配置區 5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F290F534-B91D-D31A-362B-6DD760CC5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8492" y="2095080"/>
            <a:ext cx="3609193" cy="17623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pic>
        <p:nvPicPr>
          <p:cNvPr id="5" name="圖片 4" descr="一張含有 設計, 螢幕擷取畫面, Rectangle 的圖片&#10;&#10;自動產生的描述">
            <a:extLst>
              <a:ext uri="{FF2B5EF4-FFF2-40B4-BE49-F238E27FC236}">
                <a16:creationId xmlns:a16="http://schemas.microsoft.com/office/drawing/2014/main" id="{9650660F-90CD-D02B-18AB-27F552925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79" y="2688599"/>
            <a:ext cx="2286000" cy="2286000"/>
          </a:xfrm>
          <a:prstGeom prst="rect">
            <a:avLst/>
          </a:prstGeom>
        </p:spPr>
      </p:pic>
      <p:pic>
        <p:nvPicPr>
          <p:cNvPr id="7" name="內容版面配置區 7" descr="一張含有 螢幕擷取畫面, 圖形, 標誌, 字型 的圖片&#10;&#10;自動產生的描述">
            <a:extLst>
              <a:ext uri="{FF2B5EF4-FFF2-40B4-BE49-F238E27FC236}">
                <a16:creationId xmlns:a16="http://schemas.microsoft.com/office/drawing/2014/main" id="{60E67737-C47F-22B7-D511-5ABC2F050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323" y="3738910"/>
            <a:ext cx="2611352" cy="1448484"/>
          </a:xfrm>
          <a:prstGeom prst="rect">
            <a:avLst/>
          </a:prstGeom>
        </p:spPr>
      </p:pic>
      <p:pic>
        <p:nvPicPr>
          <p:cNvPr id="9" name="圖片 8" descr="一張含有 標誌, 符號, 字型, 圖形 的圖片&#10;&#10;自動產生的描述">
            <a:extLst>
              <a:ext uri="{FF2B5EF4-FFF2-40B4-BE49-F238E27FC236}">
                <a16:creationId xmlns:a16="http://schemas.microsoft.com/office/drawing/2014/main" id="{3628D553-CC5E-EB77-FFAA-432E8C15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901" y="2882054"/>
            <a:ext cx="4098383" cy="230534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B0F3B3F-62C3-5B6C-184B-88A94CCAC06B}"/>
              </a:ext>
            </a:extLst>
          </p:cNvPr>
          <p:cNvSpPr txBox="1"/>
          <p:nvPr/>
        </p:nvSpPr>
        <p:spPr>
          <a:xfrm>
            <a:off x="3049929" y="3229865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TW" alt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id="{7499830F-8DA0-ED1F-0F69-0F6F67D0F099}"/>
              </a:ext>
            </a:extLst>
          </p:cNvPr>
          <p:cNvSpPr/>
          <p:nvPr/>
        </p:nvSpPr>
        <p:spPr>
          <a:xfrm>
            <a:off x="3849429" y="3575825"/>
            <a:ext cx="728535" cy="56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163DDAB9-EC5F-7BD6-A21F-F499FFA3AAEC}"/>
              </a:ext>
            </a:extLst>
          </p:cNvPr>
          <p:cNvSpPr/>
          <p:nvPr/>
        </p:nvSpPr>
        <p:spPr>
          <a:xfrm>
            <a:off x="7858833" y="3599197"/>
            <a:ext cx="728535" cy="56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8B31D37-DD91-A6B9-8D2E-EBC58DA2C695}"/>
              </a:ext>
            </a:extLst>
          </p:cNvPr>
          <p:cNvSpPr txBox="1"/>
          <p:nvPr/>
        </p:nvSpPr>
        <p:spPr>
          <a:xfrm>
            <a:off x="359840" y="5306905"/>
            <a:ext cx="3728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1.</a:t>
            </a:r>
            <a:r>
              <a:rPr lang="zh-TW" altLang="en-US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紙本文件或圖片</a:t>
            </a:r>
            <a:r>
              <a:rPr lang="en-US" altLang="zh-TW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</a:t>
            </a:r>
            <a:r>
              <a:rPr lang="zh-TW" altLang="en-US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電子檔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0451D2B-3216-C85E-8717-CA590AE6E8A9}"/>
              </a:ext>
            </a:extLst>
          </p:cNvPr>
          <p:cNvSpPr txBox="1"/>
          <p:nvPr/>
        </p:nvSpPr>
        <p:spPr>
          <a:xfrm>
            <a:off x="4289007" y="5308949"/>
            <a:ext cx="3728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2.</a:t>
            </a:r>
            <a:r>
              <a:rPr lang="zh-TW" altLang="en-US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利用智能工具提取文字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B0E0B8-3A6F-3062-B0FA-F44C6A02289F}"/>
              </a:ext>
            </a:extLst>
          </p:cNvPr>
          <p:cNvSpPr txBox="1"/>
          <p:nvPr/>
        </p:nvSpPr>
        <p:spPr>
          <a:xfrm>
            <a:off x="8103482" y="5304592"/>
            <a:ext cx="4088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3.</a:t>
            </a:r>
            <a:r>
              <a:rPr lang="zh-TW" altLang="en-US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利用</a:t>
            </a:r>
            <a:r>
              <a:rPr lang="en-US" altLang="zh-TW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4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工具進行摘要或分析</a:t>
            </a:r>
          </a:p>
        </p:txBody>
      </p:sp>
    </p:spTree>
    <p:extLst>
      <p:ext uri="{BB962C8B-B14F-4D97-AF65-F5344CB8AC3E}">
        <p14:creationId xmlns:p14="http://schemas.microsoft.com/office/powerpoint/2010/main" val="33502171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自動化客服的常見應用場景</a:t>
            </a:r>
            <a:br>
              <a:rPr lang="en-US" altLang="zh-TW" sz="5400" dirty="0"/>
            </a:br>
            <a:r>
              <a:rPr lang="zh-TW" altLang="en-US" sz="5400" dirty="0"/>
              <a:t> </a:t>
            </a:r>
            <a:r>
              <a:rPr lang="en-US" altLang="zh-TW" sz="4000" dirty="0"/>
              <a:t>(Common Applications of Automated Customer Service)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即時回覆</a:t>
            </a:r>
            <a:r>
              <a:rPr lang="en-US" altLang="zh-TW" dirty="0"/>
              <a:t>: </a:t>
            </a:r>
            <a:r>
              <a:rPr lang="zh-TW" altLang="en-US" dirty="0"/>
              <a:t>自動回應常見問題，處理簡單查詢。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服務查詢</a:t>
            </a:r>
            <a:r>
              <a:rPr lang="en-US" altLang="zh-TW" dirty="0"/>
              <a:t>: </a:t>
            </a:r>
            <a:r>
              <a:rPr lang="zh-TW" altLang="en-US" dirty="0"/>
              <a:t>自動查詢訂單狀態、賬戶資料等。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問題排查</a:t>
            </a:r>
            <a:r>
              <a:rPr lang="en-US" altLang="zh-TW" dirty="0"/>
              <a:t>: </a:t>
            </a:r>
            <a:r>
              <a:rPr lang="zh-TW" altLang="en-US" dirty="0"/>
              <a:t>通過自動化系統進行初步問題診斷。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37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自動化查詢回覆的成效評估 </a:t>
            </a:r>
            <a:r>
              <a:rPr lang="en-US" altLang="zh-TW" sz="4000" dirty="0"/>
              <a:t>(Evaluating the Effectiveness of Automated Inquiry Response)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關鍵績效指標（</a:t>
            </a:r>
            <a:r>
              <a:rPr lang="en-US" altLang="zh-TW" b="1" dirty="0"/>
              <a:t>KPIs</a:t>
            </a:r>
            <a:r>
              <a:rPr lang="zh-TW" altLang="en-US" b="1" dirty="0"/>
              <a:t>）</a:t>
            </a:r>
            <a:r>
              <a:rPr lang="en-US" altLang="zh-TW" dirty="0"/>
              <a:t>: </a:t>
            </a:r>
            <a:r>
              <a:rPr lang="zh-TW" altLang="en-US" dirty="0"/>
              <a:t>包括回覆速度、準確率、客戶滿意度等。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數據分析</a:t>
            </a:r>
            <a:r>
              <a:rPr lang="en-US" altLang="zh-TW" dirty="0"/>
              <a:t>: </a:t>
            </a:r>
            <a:r>
              <a:rPr lang="zh-TW" altLang="en-US" dirty="0"/>
              <a:t>利用</a:t>
            </a:r>
            <a:r>
              <a:rPr lang="en-US" altLang="zh-TW" dirty="0"/>
              <a:t>AI</a:t>
            </a:r>
            <a:r>
              <a:rPr lang="zh-TW" altLang="en-US" dirty="0"/>
              <a:t>進行客戶回應數據的分析和報告生成。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74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如何改進</a:t>
            </a:r>
            <a:r>
              <a:rPr lang="en-US" altLang="zh-TW" sz="4000" dirty="0"/>
              <a:t>AI</a:t>
            </a:r>
            <a:r>
              <a:rPr lang="zh-TW" altLang="en-US" sz="4000" dirty="0"/>
              <a:t>查詢回覆系統 </a:t>
            </a:r>
            <a:br>
              <a:rPr lang="en-US" altLang="zh-TW" sz="4000" dirty="0"/>
            </a:br>
            <a:r>
              <a:rPr lang="en-US" altLang="zh-TW" sz="4000" dirty="0"/>
              <a:t>(Improving AI-Based Inquiry Response Systems)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基於反饋的改進</a:t>
            </a:r>
            <a:r>
              <a:rPr lang="en-US" altLang="zh-TW" dirty="0"/>
              <a:t>: </a:t>
            </a:r>
            <a:r>
              <a:rPr lang="zh-TW" altLang="en-US" dirty="0"/>
              <a:t>根據客戶反饋不斷調整和優化系統。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持續學習與調整</a:t>
            </a:r>
            <a:r>
              <a:rPr lang="en-US" altLang="zh-TW" dirty="0"/>
              <a:t>: </a:t>
            </a:r>
            <a:r>
              <a:rPr lang="zh-TW" altLang="en-US" dirty="0"/>
              <a:t>通過機器學習模型的持續訓練來提高回覆質量。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410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 fontScale="90000"/>
          </a:bodyPr>
          <a:lstStyle/>
          <a:p>
            <a:r>
              <a:rPr lang="en-US" altLang="zh-TW" sz="4400" dirty="0"/>
              <a:t>2.</a:t>
            </a:r>
            <a:r>
              <a:rPr lang="zh-TW" altLang="en-US" sz="4400" dirty="0"/>
              <a:t> </a:t>
            </a:r>
            <a:r>
              <a:rPr lang="zh-TW" altLang="en-US" sz="4400" dirty="0">
                <a:solidFill>
                  <a:schemeClr val="accent1">
                    <a:lumMod val="75000"/>
                  </a:schemeClr>
                </a:solidFill>
              </a:rPr>
              <a:t>案例分享：生成式</a:t>
            </a: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4400" dirty="0">
                <a:solidFill>
                  <a:schemeClr val="accent1">
                    <a:lumMod val="75000"/>
                  </a:schemeClr>
                </a:solidFill>
              </a:rPr>
              <a:t>在公務領域的實務工作應用</a:t>
            </a:r>
            <a:br>
              <a:rPr lang="en-US" altLang="zh-TW" sz="4400" dirty="0"/>
            </a:br>
            <a:r>
              <a:rPr lang="en-US" altLang="zh-TW" sz="3600" dirty="0"/>
              <a:t>(Case Study: Practical Applications of Generative AI in Public Sector)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2.1 </a:t>
            </a:r>
            <a:r>
              <a:rPr lang="zh-TW" altLang="en-US" b="1" dirty="0"/>
              <a:t>案例背景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b="1" dirty="0"/>
              <a:t>       (Case Background)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2.2 </a:t>
            </a:r>
            <a:r>
              <a:rPr lang="zh-TW" altLang="en-US" b="1" dirty="0"/>
              <a:t>實際應用場景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(Practical Application Scenarios)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2.3 </a:t>
            </a:r>
            <a:r>
              <a:rPr lang="zh-TW" altLang="en-US" b="1" dirty="0"/>
              <a:t>成果與挑戰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(Outcomes and Challenges)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870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5"/>
            <a:ext cx="11957824" cy="1065046"/>
          </a:xfrm>
        </p:spPr>
        <p:txBody>
          <a:bodyPr>
            <a:normAutofit/>
          </a:bodyPr>
          <a:lstStyle/>
          <a:p>
            <a:r>
              <a:rPr lang="zh-TW" altLang="en-US" dirty="0"/>
              <a:t>案例背景：智能革新數位領航計畫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0150"/>
            <a:ext cx="11222181" cy="5214938"/>
          </a:xfrm>
        </p:spPr>
        <p:txBody>
          <a:bodyPr>
            <a:normAutofit/>
          </a:bodyPr>
          <a:lstStyle/>
          <a:p>
            <a:r>
              <a:rPr lang="zh-TW" altLang="en-US" dirty="0"/>
              <a:t>便捷服務</a:t>
            </a:r>
          </a:p>
          <a:p>
            <a:pPr lvl="1"/>
            <a:r>
              <a:rPr lang="zh-TW" altLang="en-US" sz="3200" dirty="0"/>
              <a:t>智慧客服：</a:t>
            </a:r>
            <a:r>
              <a:rPr lang="en-US" altLang="zh-TW" sz="3200" dirty="0"/>
              <a:t>24/7</a:t>
            </a:r>
            <a:r>
              <a:rPr lang="zh-TW" altLang="en-US" sz="3200" dirty="0"/>
              <a:t>即時回應</a:t>
            </a:r>
          </a:p>
          <a:p>
            <a:pPr lvl="1"/>
            <a:r>
              <a:rPr lang="zh-TW" altLang="en-US" sz="3200" dirty="0"/>
              <a:t>智慧祕書：個性化精準服務</a:t>
            </a:r>
          </a:p>
          <a:p>
            <a:pPr lvl="1"/>
            <a:r>
              <a:rPr lang="zh-TW" altLang="en-US" sz="3200" dirty="0"/>
              <a:t>智慧櫃臺：協助完成業務申辦流程</a:t>
            </a:r>
          </a:p>
          <a:p>
            <a:r>
              <a:rPr lang="zh-TW" altLang="en-US" dirty="0"/>
              <a:t>效能提升</a:t>
            </a:r>
          </a:p>
          <a:p>
            <a:pPr lvl="1"/>
            <a:r>
              <a:rPr lang="zh-TW" altLang="en-US" sz="3200" dirty="0"/>
              <a:t>發展各種智慧助手</a:t>
            </a:r>
          </a:p>
          <a:p>
            <a:pPr lvl="1"/>
            <a:r>
              <a:rPr lang="zh-TW" altLang="en-US" sz="3200" dirty="0"/>
              <a:t>提升業務處理與審查效率</a:t>
            </a:r>
          </a:p>
          <a:p>
            <a:pPr lvl="1"/>
            <a:r>
              <a:rPr lang="zh-TW" altLang="en-US" sz="3200" dirty="0"/>
              <a:t>降低人為錯誤，提升決策品質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F3DD-8299-CDF4-F063-681D801E2ABD}"/>
              </a:ext>
            </a:extLst>
          </p:cNvPr>
          <p:cNvSpPr txBox="1"/>
          <p:nvPr/>
        </p:nvSpPr>
        <p:spPr>
          <a:xfrm>
            <a:off x="2448846" y="6562244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蘇文彬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(2024),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數位部長黃彥男揭露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為下階段政府轉型發展關鍵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www.ithome.com.tw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/news/164732</a:t>
            </a:r>
          </a:p>
        </p:txBody>
      </p:sp>
    </p:spTree>
    <p:extLst>
      <p:ext uri="{BB962C8B-B14F-4D97-AF65-F5344CB8AC3E}">
        <p14:creationId xmlns:p14="http://schemas.microsoft.com/office/powerpoint/2010/main" val="24929848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5"/>
            <a:ext cx="11957824" cy="1065046"/>
          </a:xfrm>
        </p:spPr>
        <p:txBody>
          <a:bodyPr>
            <a:normAutofit/>
          </a:bodyPr>
          <a:lstStyle/>
          <a:p>
            <a:r>
              <a:rPr lang="zh-TW" altLang="en-US" dirty="0"/>
              <a:t>配套措施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0150"/>
            <a:ext cx="11222181" cy="5214938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提出政府</a:t>
            </a:r>
            <a:r>
              <a:rPr lang="en-US" altLang="zh-TW" sz="3800" dirty="0"/>
              <a:t>AI</a:t>
            </a:r>
            <a:r>
              <a:rPr lang="zh-TW" altLang="en-US" sz="3800" dirty="0"/>
              <a:t>應用發展指引與技術、管理指南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推動政府</a:t>
            </a:r>
            <a:r>
              <a:rPr lang="en-US" altLang="zh-TW" sz="3800" dirty="0"/>
              <a:t>AI</a:t>
            </a:r>
            <a:r>
              <a:rPr lang="zh-TW" altLang="en-US" sz="3800" dirty="0"/>
              <a:t>人才培育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建立政府大型語言模型的應用試驗場域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F3DD-8299-CDF4-F063-681D801E2ABD}"/>
              </a:ext>
            </a:extLst>
          </p:cNvPr>
          <p:cNvSpPr txBox="1"/>
          <p:nvPr/>
        </p:nvSpPr>
        <p:spPr>
          <a:xfrm>
            <a:off x="2448846" y="6562244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蘇文彬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(2024),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數位部長黃彥男揭露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為下階段政府轉型發展關鍵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www.ithome.com.tw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/news/164732</a:t>
            </a:r>
          </a:p>
        </p:txBody>
      </p:sp>
    </p:spTree>
    <p:extLst>
      <p:ext uri="{BB962C8B-B14F-4D97-AF65-F5344CB8AC3E}">
        <p14:creationId xmlns:p14="http://schemas.microsoft.com/office/powerpoint/2010/main" val="6268354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5"/>
            <a:ext cx="11957824" cy="1065046"/>
          </a:xfrm>
        </p:spPr>
        <p:txBody>
          <a:bodyPr>
            <a:normAutofit/>
          </a:bodyPr>
          <a:lstStyle/>
          <a:p>
            <a:r>
              <a:rPr lang="zh-TW" altLang="en-US" dirty="0"/>
              <a:t>政府</a:t>
            </a:r>
            <a:r>
              <a:rPr lang="en-US" altLang="zh-TW" dirty="0"/>
              <a:t>AI</a:t>
            </a:r>
            <a:r>
              <a:rPr lang="zh-TW" altLang="en-US" dirty="0"/>
              <a:t>人培計畫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0150"/>
            <a:ext cx="11222181" cy="5214938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持續性、系統性培訓及技術支持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涵蓋各職務公務人員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舉辦</a:t>
            </a:r>
            <a:r>
              <a:rPr lang="en-US" altLang="zh-TW" sz="3800" dirty="0"/>
              <a:t>AI</a:t>
            </a:r>
            <a:r>
              <a:rPr lang="zh-TW" altLang="en-US" sz="3800" dirty="0"/>
              <a:t>實務課程、工作坊及應用成果競賽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F3DD-8299-CDF4-F063-681D801E2ABD}"/>
              </a:ext>
            </a:extLst>
          </p:cNvPr>
          <p:cNvSpPr txBox="1"/>
          <p:nvPr/>
        </p:nvSpPr>
        <p:spPr>
          <a:xfrm>
            <a:off x="2448846" y="6562244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蘇文彬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(2024),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數位部長黃彥男揭露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為下階段政府轉型發展關鍵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www.ithome.com.tw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/news/164732</a:t>
            </a:r>
          </a:p>
        </p:txBody>
      </p:sp>
    </p:spTree>
    <p:extLst>
      <p:ext uri="{BB962C8B-B14F-4D97-AF65-F5344CB8AC3E}">
        <p14:creationId xmlns:p14="http://schemas.microsoft.com/office/powerpoint/2010/main" val="178096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9A01-26E7-DA00-C231-976AA0606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60B7E-B60B-EBD0-4E22-0A36F73CC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6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5"/>
            <a:ext cx="11957824" cy="1065046"/>
          </a:xfrm>
        </p:spPr>
        <p:txBody>
          <a:bodyPr>
            <a:normAutofit/>
          </a:bodyPr>
          <a:lstStyle/>
          <a:p>
            <a:r>
              <a:rPr lang="zh-TW" altLang="en-US" dirty="0"/>
              <a:t>政府大型語言模型應用試驗場域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0150"/>
            <a:ext cx="11222181" cy="5214938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提供</a:t>
            </a:r>
            <a:r>
              <a:rPr lang="en-US" altLang="zh-TW" sz="3800" dirty="0"/>
              <a:t>10</a:t>
            </a:r>
            <a:r>
              <a:rPr lang="zh-TW" altLang="en-US" sz="3800" dirty="0"/>
              <a:t>個以上開源或封閉式語言模型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建置</a:t>
            </a:r>
            <a:r>
              <a:rPr lang="en-US" altLang="zh-TW" sz="3800" dirty="0"/>
              <a:t>AI Bots</a:t>
            </a:r>
            <a:r>
              <a:rPr lang="zh-TW" altLang="en-US" sz="3800" dirty="0"/>
              <a:t>市集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提供至少</a:t>
            </a:r>
            <a:r>
              <a:rPr lang="en-US" altLang="zh-TW" sz="3800" dirty="0"/>
              <a:t>20</a:t>
            </a:r>
            <a:r>
              <a:rPr lang="zh-TW" altLang="en-US" sz="3800" dirty="0"/>
              <a:t>種共通性</a:t>
            </a:r>
            <a:r>
              <a:rPr lang="en-US" altLang="zh-TW" sz="3800" dirty="0"/>
              <a:t>AI Bots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F3DD-8299-CDF4-F063-681D801E2ABD}"/>
              </a:ext>
            </a:extLst>
          </p:cNvPr>
          <p:cNvSpPr txBox="1"/>
          <p:nvPr/>
        </p:nvSpPr>
        <p:spPr>
          <a:xfrm>
            <a:off x="2448846" y="6562244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蘇文彬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(2024),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數位部長黃彥男揭露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為下階段政府轉型發展關鍵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www.ithome.com.tw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/news/164732</a:t>
            </a:r>
          </a:p>
        </p:txBody>
      </p:sp>
    </p:spTree>
    <p:extLst>
      <p:ext uri="{BB962C8B-B14F-4D97-AF65-F5344CB8AC3E}">
        <p14:creationId xmlns:p14="http://schemas.microsoft.com/office/powerpoint/2010/main" val="948833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5"/>
            <a:ext cx="11957824" cy="1065046"/>
          </a:xfrm>
        </p:spPr>
        <p:txBody>
          <a:bodyPr>
            <a:normAutofit/>
          </a:bodyPr>
          <a:lstStyle/>
          <a:p>
            <a:r>
              <a:rPr lang="zh-TW" altLang="en-US" dirty="0"/>
              <a:t>生成式</a:t>
            </a:r>
            <a:r>
              <a:rPr lang="en-US" altLang="zh-TW" dirty="0"/>
              <a:t>AI</a:t>
            </a:r>
            <a:r>
              <a:rPr lang="zh-TW" altLang="en-US" dirty="0"/>
              <a:t>在公務領域的應用潛力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0150"/>
            <a:ext cx="11222181" cy="5214938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知識管理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專案管理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資料治理和分析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文件審核和處理</a:t>
            </a:r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程式碼撰寫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F3DD-8299-CDF4-F063-681D801E2ABD}"/>
              </a:ext>
            </a:extLst>
          </p:cNvPr>
          <p:cNvSpPr txBox="1"/>
          <p:nvPr/>
        </p:nvSpPr>
        <p:spPr>
          <a:xfrm>
            <a:off x="2448846" y="6562244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蘇文彬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(2024),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數位部長黃彥男揭露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為下階段政府轉型發展關鍵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www.ithome.com.tw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/news/164732</a:t>
            </a:r>
          </a:p>
        </p:txBody>
      </p:sp>
    </p:spTree>
    <p:extLst>
      <p:ext uri="{BB962C8B-B14F-4D97-AF65-F5344CB8AC3E}">
        <p14:creationId xmlns:p14="http://schemas.microsoft.com/office/powerpoint/2010/main" val="15913583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5"/>
            <a:ext cx="11957824" cy="1065046"/>
          </a:xfrm>
        </p:spPr>
        <p:txBody>
          <a:bodyPr>
            <a:normAutofit/>
          </a:bodyPr>
          <a:lstStyle/>
          <a:p>
            <a:r>
              <a:rPr lang="zh-TW" altLang="en-US" b="1" dirty="0"/>
              <a:t>成果與挑戰</a:t>
            </a:r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6000"/>
            <a:ext cx="11222181" cy="5399088"/>
          </a:xfrm>
        </p:spPr>
        <p:txBody>
          <a:bodyPr>
            <a:normAutofit lnSpcReduction="10000"/>
          </a:bodyPr>
          <a:lstStyle/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防範</a:t>
            </a:r>
            <a:r>
              <a:rPr lang="en-US" altLang="zh-TW" sz="3800" dirty="0"/>
              <a:t>4</a:t>
            </a:r>
            <a:r>
              <a:rPr lang="zh-TW" altLang="en-US" sz="3800" dirty="0"/>
              <a:t>種</a:t>
            </a:r>
            <a:r>
              <a:rPr lang="en-US" altLang="zh-TW" sz="3800" dirty="0"/>
              <a:t>AI</a:t>
            </a:r>
            <a:r>
              <a:rPr lang="zh-TW" altLang="en-US" sz="3800" dirty="0"/>
              <a:t>偏誤：</a:t>
            </a:r>
          </a:p>
          <a:p>
            <a:pPr marL="777240" lvl="1" indent="-320040">
              <a:lnSpc>
                <a:spcPct val="150000"/>
              </a:lnSpc>
            </a:pPr>
            <a:r>
              <a:rPr lang="zh-TW" altLang="en-US" sz="3400" dirty="0"/>
              <a:t>資料偏差</a:t>
            </a:r>
          </a:p>
          <a:p>
            <a:pPr marL="777240" lvl="1" indent="-320040">
              <a:lnSpc>
                <a:spcPct val="150000"/>
              </a:lnSpc>
            </a:pPr>
            <a:r>
              <a:rPr lang="zh-TW" altLang="en-US" sz="3400" dirty="0"/>
              <a:t>關聯偏差</a:t>
            </a:r>
          </a:p>
          <a:p>
            <a:pPr marL="777240" lvl="1" indent="-320040">
              <a:lnSpc>
                <a:spcPct val="150000"/>
              </a:lnSpc>
            </a:pPr>
            <a:r>
              <a:rPr lang="zh-TW" altLang="en-US" sz="3400" dirty="0"/>
              <a:t>自動化偏誤</a:t>
            </a:r>
          </a:p>
          <a:p>
            <a:pPr marL="777240" lvl="1" indent="-320040">
              <a:lnSpc>
                <a:spcPct val="150000"/>
              </a:lnSpc>
            </a:pPr>
            <a:r>
              <a:rPr lang="zh-TW" altLang="en-US" sz="3400" dirty="0"/>
              <a:t>確認偏誤</a:t>
            </a:r>
            <a:endParaRPr lang="en-US" altLang="zh-TW" sz="3400" dirty="0"/>
          </a:p>
          <a:p>
            <a:pPr marL="320040" indent="-320040">
              <a:lnSpc>
                <a:spcPct val="150000"/>
              </a:lnSpc>
            </a:pPr>
            <a:r>
              <a:rPr lang="zh-TW" altLang="en-US" sz="3800" dirty="0"/>
              <a:t>數位部成立</a:t>
            </a:r>
            <a:r>
              <a:rPr lang="en-US" sz="3800" dirty="0"/>
              <a:t>AI</a:t>
            </a:r>
            <a:r>
              <a:rPr lang="zh-TW" altLang="en-US" sz="3800" dirty="0"/>
              <a:t>評測中心，進行</a:t>
            </a:r>
            <a:r>
              <a:rPr lang="en-US" altLang="zh-TW" sz="3800" dirty="0"/>
              <a:t>10</a:t>
            </a:r>
            <a:r>
              <a:rPr lang="zh-TW" altLang="en-US" sz="3800" dirty="0"/>
              <a:t>項</a:t>
            </a:r>
            <a:r>
              <a:rPr lang="en-US" sz="3800" dirty="0"/>
              <a:t>AI</a:t>
            </a:r>
            <a:r>
              <a:rPr lang="zh-TW" altLang="en-US" sz="3800" dirty="0"/>
              <a:t>評測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F3DD-8299-CDF4-F063-681D801E2ABD}"/>
              </a:ext>
            </a:extLst>
          </p:cNvPr>
          <p:cNvSpPr txBox="1"/>
          <p:nvPr/>
        </p:nvSpPr>
        <p:spPr>
          <a:xfrm>
            <a:off x="2448846" y="6562244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蘇文彬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(2024), 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數位部長黃彥男揭露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為下階段政府轉型發展關鍵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www.ithome.com.tw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/news/164732</a:t>
            </a:r>
          </a:p>
        </p:txBody>
      </p:sp>
    </p:spTree>
    <p:extLst>
      <p:ext uri="{BB962C8B-B14F-4D97-AF65-F5344CB8AC3E}">
        <p14:creationId xmlns:p14="http://schemas.microsoft.com/office/powerpoint/2010/main" val="20779782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328A-72BE-1750-D255-4D541E22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1" y="0"/>
            <a:ext cx="1122218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AI</a:t>
            </a:r>
            <a:r>
              <a:rPr lang="zh-TW" altLang="en-US" dirty="0"/>
              <a:t>產品與系統評測中心</a:t>
            </a:r>
            <a:br>
              <a:rPr lang="zh-TW" altLang="en-US" dirty="0"/>
            </a:br>
            <a:r>
              <a:rPr lang="en-US" altLang="zh-TW" dirty="0"/>
              <a:t>(</a:t>
            </a:r>
            <a:r>
              <a:rPr lang="en-US" dirty="0"/>
              <a:t>Artificial Intelligence Evaluation Center)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A6FB2-6737-870D-F2F3-3DE2B0F8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F4786-3755-6CFF-2278-97131D71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37" y="1326941"/>
            <a:ext cx="9330997" cy="523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56C32-C139-737E-C38A-590F4AA77C66}"/>
              </a:ext>
            </a:extLst>
          </p:cNvPr>
          <p:cNvSpPr txBox="1"/>
          <p:nvPr/>
        </p:nvSpPr>
        <p:spPr>
          <a:xfrm>
            <a:off x="1740524" y="6581001"/>
            <a:ext cx="8710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Source: https://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www.aiec.org.tw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AboutUs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EstablishmentBackground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089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3. </a:t>
            </a:r>
            <a:r>
              <a:rPr lang="zh-TW" altLang="en-US" dirty="0"/>
              <a:t>智慧客服之最新</a:t>
            </a:r>
            <a:r>
              <a:rPr lang="en-US" altLang="zh-TW" dirty="0"/>
              <a:t>AI</a:t>
            </a:r>
            <a:r>
              <a:rPr lang="zh-TW" altLang="en-US" dirty="0"/>
              <a:t>應用方式 </a:t>
            </a:r>
            <a:br>
              <a:rPr lang="en-US" altLang="zh-TW" dirty="0"/>
            </a:br>
            <a:r>
              <a:rPr lang="en-US" altLang="zh-TW" sz="3600" dirty="0"/>
              <a:t>(Latest AI Applications in Smart Customer Service)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3.1 </a:t>
            </a:r>
            <a:r>
              <a:rPr lang="zh-TW" altLang="en-US" b="1" dirty="0"/>
              <a:t>智慧客服的定義與發展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(Definition and Evolution of Smart Customer Service)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3.2 </a:t>
            </a:r>
            <a:r>
              <a:rPr lang="zh-TW" altLang="en-US" b="1" dirty="0"/>
              <a:t>生成式</a:t>
            </a:r>
            <a:r>
              <a:rPr lang="en-US" altLang="zh-TW" b="1" dirty="0"/>
              <a:t>AI</a:t>
            </a:r>
            <a:r>
              <a:rPr lang="zh-TW" altLang="en-US" b="1" dirty="0"/>
              <a:t>在客服中的應用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(Generative AI in Customer Service)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3.3 </a:t>
            </a:r>
            <a:r>
              <a:rPr lang="zh-TW" altLang="en-US" b="1" dirty="0"/>
              <a:t>成功案例分析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(Analysis of Successful Cases)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8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智慧客服概述</a:t>
            </a:r>
            <a:br>
              <a:rPr lang="en-US" altLang="zh-TW" b="1" dirty="0"/>
            </a:br>
            <a:r>
              <a:rPr lang="zh-TW" altLang="en-US" b="1" dirty="0"/>
              <a:t> </a:t>
            </a:r>
            <a:r>
              <a:rPr lang="en-US" altLang="zh-TW" b="1" dirty="0"/>
              <a:t>(Overview of Intelligent Customer Service)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 fontScale="92500"/>
          </a:bodyPr>
          <a:lstStyle/>
          <a:p>
            <a:r>
              <a:rPr lang="zh-TW" altLang="en-US" sz="3600" dirty="0"/>
              <a:t>智慧客服的基本定義</a:t>
            </a:r>
            <a:r>
              <a:rPr lang="en-US" altLang="zh-TW" sz="3600" dirty="0"/>
              <a:t>: </a:t>
            </a:r>
          </a:p>
          <a:p>
            <a:pPr marL="0" indent="0">
              <a:buNone/>
            </a:pPr>
            <a:r>
              <a:rPr lang="en-US" altLang="zh-TW" sz="3600" dirty="0"/>
              <a:t>	</a:t>
            </a:r>
            <a:r>
              <a:rPr lang="zh-TW" altLang="en-US" sz="3600" dirty="0"/>
              <a:t>智慧客服是一種利用人工智能技術來</a:t>
            </a:r>
            <a:r>
              <a:rPr lang="zh-TW" altLang="en-US" sz="3600" dirty="0">
                <a:solidFill>
                  <a:srgbClr val="FF0000"/>
                </a:solidFill>
              </a:rPr>
              <a:t>自動處理客戶</a:t>
            </a:r>
            <a:r>
              <a:rPr lang="en-US" altLang="zh-TW" sz="3600" dirty="0">
                <a:solidFill>
                  <a:srgbClr val="FF0000"/>
                </a:solidFill>
              </a:rPr>
              <a:t>	</a:t>
            </a:r>
            <a:r>
              <a:rPr lang="zh-TW" altLang="en-US" sz="3600" dirty="0">
                <a:solidFill>
                  <a:srgbClr val="FF0000"/>
                </a:solidFill>
              </a:rPr>
              <a:t>查詢和服務請求的系統</a:t>
            </a:r>
            <a:r>
              <a:rPr lang="zh-TW" altLang="en-US" sz="3600" dirty="0"/>
              <a:t>。與傳統客服相比，它能夠</a:t>
            </a:r>
            <a:r>
              <a:rPr lang="en-US" altLang="zh-TW" sz="3600" dirty="0"/>
              <a:t>	24/7</a:t>
            </a:r>
            <a:r>
              <a:rPr lang="zh-TW" altLang="en-US" sz="3600" dirty="0"/>
              <a:t>全天候提供即時回應，並且能夠進行多任務處理。</a:t>
            </a:r>
            <a:endParaRPr lang="en-US" altLang="zh-TW" sz="3600" dirty="0"/>
          </a:p>
          <a:p>
            <a:r>
              <a:rPr lang="zh-TW" altLang="en-US" sz="3600" dirty="0"/>
              <a:t>智慧客服</a:t>
            </a:r>
            <a:r>
              <a:rPr lang="en-US" altLang="zh-TW" sz="3600" dirty="0"/>
              <a:t> V.S. </a:t>
            </a:r>
            <a:r>
              <a:rPr lang="zh-TW" altLang="en-US" sz="3600" dirty="0"/>
              <a:t>傳統客服</a:t>
            </a:r>
            <a:r>
              <a:rPr lang="en-US" altLang="zh-TW" sz="3600" dirty="0"/>
              <a:t>: </a:t>
            </a:r>
          </a:p>
          <a:p>
            <a:pPr marL="0" indent="0">
              <a:buNone/>
            </a:pPr>
            <a:r>
              <a:rPr lang="en-US" altLang="zh-TW" sz="3600" dirty="0"/>
              <a:t>	</a:t>
            </a:r>
            <a:r>
              <a:rPr lang="zh-TW" altLang="en-US" sz="3600" dirty="0"/>
              <a:t>智慧客服</a:t>
            </a:r>
            <a:r>
              <a:rPr lang="zh-TW" altLang="en-US" sz="3600" dirty="0">
                <a:solidFill>
                  <a:srgbClr val="FF0000"/>
                </a:solidFill>
              </a:rPr>
              <a:t>利用自然語言處理（</a:t>
            </a:r>
            <a:r>
              <a:rPr lang="en-US" altLang="zh-TW" sz="3600" dirty="0">
                <a:solidFill>
                  <a:srgbClr val="FF0000"/>
                </a:solidFill>
              </a:rPr>
              <a:t>NLP</a:t>
            </a:r>
            <a:r>
              <a:rPr lang="zh-TW" altLang="en-US" sz="3600" dirty="0">
                <a:solidFill>
                  <a:srgbClr val="FF0000"/>
                </a:solidFill>
              </a:rPr>
              <a:t>）和機器學習</a:t>
            </a:r>
            <a:r>
              <a:rPr lang="zh-TW" altLang="en-US" sz="3600" dirty="0"/>
              <a:t>來</a:t>
            </a:r>
            <a:r>
              <a:rPr lang="en-US" altLang="zh-TW" sz="3600" dirty="0"/>
              <a:t>	</a:t>
            </a:r>
            <a:r>
              <a:rPr lang="zh-TW" altLang="en-US" sz="3600" dirty="0"/>
              <a:t>理解</a:t>
            </a:r>
            <a:r>
              <a:rPr lang="en-US" altLang="zh-TW" sz="3600" dirty="0"/>
              <a:t>	</a:t>
            </a:r>
            <a:r>
              <a:rPr lang="zh-TW" altLang="en-US" sz="3600" dirty="0"/>
              <a:t>和回應客戶需求，與傳統的人工客服相比，</a:t>
            </a:r>
            <a:br>
              <a:rPr lang="en-US" altLang="zh-TW" sz="3600" dirty="0"/>
            </a:br>
            <a:r>
              <a:rPr lang="en-US" altLang="zh-TW" sz="3600" dirty="0"/>
              <a:t>          </a:t>
            </a:r>
            <a:r>
              <a:rPr lang="zh-TW" altLang="en-US" sz="3600" dirty="0">
                <a:solidFill>
                  <a:srgbClr val="FF0000"/>
                </a:solidFill>
              </a:rPr>
              <a:t>效率更高，成本更低。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970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如何提升客戶互動 </a:t>
            </a:r>
            <a:br>
              <a:rPr lang="en-US" altLang="zh-TW" sz="5400" dirty="0"/>
            </a:br>
            <a:r>
              <a:rPr lang="en-US" altLang="zh-TW" sz="4000" dirty="0"/>
              <a:t>(Enhancing Customer Interactions with Generative AI)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 dirty="0"/>
              <a:t>自動化回覆 </a:t>
            </a:r>
            <a:r>
              <a:rPr lang="en-US" altLang="zh-TW" dirty="0"/>
              <a:t>(Automated Responses)</a:t>
            </a:r>
          </a:p>
          <a:p>
            <a:pPr marL="320040" indent="-320040">
              <a:lnSpc>
                <a:spcPct val="200000"/>
              </a:lnSpc>
            </a:pPr>
            <a:r>
              <a:rPr lang="zh-TW" altLang="en-US" sz="3600" dirty="0"/>
              <a:t>個性化推薦 </a:t>
            </a:r>
            <a:r>
              <a:rPr lang="en-US" altLang="zh-TW" dirty="0"/>
              <a:t>(Personalized Recommendations)</a:t>
            </a:r>
          </a:p>
          <a:p>
            <a:pPr marL="320040" indent="-320040">
              <a:lnSpc>
                <a:spcPct val="200000"/>
              </a:lnSpc>
            </a:pPr>
            <a:r>
              <a:rPr lang="zh-TW" altLang="en-US" sz="3600" dirty="0"/>
              <a:t>情感分析 </a:t>
            </a:r>
            <a:r>
              <a:rPr lang="en-US" altLang="zh-TW" dirty="0"/>
              <a:t>(Sentiment Analysis)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154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56101"/>
            <a:ext cx="10987547" cy="1393031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智慧客服案例影片 </a:t>
            </a:r>
            <a:br>
              <a:rPr lang="en-US" altLang="zh-TW" dirty="0"/>
            </a:br>
            <a:r>
              <a:rPr lang="en-US" altLang="zh-TW" dirty="0"/>
              <a:t>(Demo video of Intelligent Customer Service)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hlinkClick r:id="rId2"/>
              </a:rPr>
              <a:t>www.youtube.com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hlinkClick r:id="rId2"/>
              </a:rPr>
              <a:t>watch?v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=62C72x0Y6jA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FD8FB2-431F-0D3A-8260-95BD5592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156" y="1673491"/>
            <a:ext cx="8231688" cy="45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07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智慧客服中的自然語言處理 </a:t>
            </a:r>
            <a:br>
              <a:rPr lang="en-US" altLang="zh-TW" sz="5400" dirty="0"/>
            </a:br>
            <a:r>
              <a:rPr lang="en-US" altLang="zh-TW" sz="3800" dirty="0"/>
              <a:t>(Natural Language Processing in Intelligent Customer Service)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 dirty="0"/>
              <a:t>自然語言處理（</a:t>
            </a:r>
            <a:r>
              <a:rPr lang="en-US" altLang="zh-TW" sz="3600" dirty="0"/>
              <a:t>NLP</a:t>
            </a:r>
            <a:r>
              <a:rPr lang="zh-TW" altLang="en-US" sz="3600" dirty="0"/>
              <a:t>）在智慧客服中的核心作用</a:t>
            </a:r>
            <a:r>
              <a:rPr lang="en-US" altLang="zh-TW" sz="3600" dirty="0"/>
              <a:t>: </a:t>
            </a:r>
            <a:br>
              <a:rPr lang="en-US" altLang="zh-TW" sz="3600" dirty="0"/>
            </a:br>
            <a:r>
              <a:rPr lang="en-US" altLang="zh-TW" sz="3600" dirty="0"/>
              <a:t>NLP</a:t>
            </a:r>
            <a:r>
              <a:rPr lang="zh-TW" altLang="en-US" sz="3600" dirty="0"/>
              <a:t>使智慧客服能夠</a:t>
            </a:r>
            <a:r>
              <a:rPr lang="zh-TW" altLang="en-US" sz="3600" dirty="0">
                <a:solidFill>
                  <a:srgbClr val="FF0000"/>
                </a:solidFill>
              </a:rPr>
              <a:t>理解和處理自然語言查詢</a:t>
            </a:r>
            <a:r>
              <a:rPr lang="zh-TW" altLang="en-US" sz="3600" dirty="0"/>
              <a:t>，</a:t>
            </a:r>
            <a:br>
              <a:rPr lang="en-US" altLang="zh-TW" sz="3600" dirty="0"/>
            </a:br>
            <a:r>
              <a:rPr lang="zh-TW" altLang="en-US" sz="3600" dirty="0"/>
              <a:t>並生成合適的回應。</a:t>
            </a:r>
            <a:endParaRPr lang="en-US" altLang="zh-TW" sz="3600" dirty="0"/>
          </a:p>
          <a:p>
            <a:pPr>
              <a:lnSpc>
                <a:spcPct val="200000"/>
              </a:lnSpc>
            </a:pPr>
            <a:r>
              <a:rPr lang="en-US" altLang="zh-TW" sz="3600" dirty="0"/>
              <a:t>NLP</a:t>
            </a:r>
            <a:r>
              <a:rPr lang="zh-TW" altLang="en-US" sz="3600" dirty="0"/>
              <a:t>技術能夠</a:t>
            </a:r>
            <a:r>
              <a:rPr lang="zh-TW" altLang="en-US" sz="3600" dirty="0">
                <a:solidFill>
                  <a:srgbClr val="FF0000"/>
                </a:solidFill>
              </a:rPr>
              <a:t>分析客戶情緒</a:t>
            </a:r>
            <a:r>
              <a:rPr lang="zh-TW" altLang="en-US" sz="3600" dirty="0"/>
              <a:t>，提供更為個性化的服務。</a:t>
            </a: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482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虛擬助手與聊天機器人 </a:t>
            </a:r>
            <a:br>
              <a:rPr lang="en-US" altLang="zh-TW" sz="5400" dirty="0"/>
            </a:br>
            <a:r>
              <a:rPr lang="en-US" altLang="zh-TW" sz="5400" dirty="0"/>
              <a:t>(Virtual Assistants and Chatbots)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3692298-4F49-C511-636B-8E048D9DC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50" y="2720897"/>
            <a:ext cx="5033359" cy="283055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3B2214A-0002-6572-C161-FD831E88A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693" y="2725058"/>
            <a:ext cx="4835525" cy="28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0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4900" dirty="0"/>
              <a:t>成功案例分享 </a:t>
            </a:r>
            <a:br>
              <a:rPr lang="en-US" altLang="zh-TW" sz="4900" dirty="0"/>
            </a:br>
            <a:r>
              <a:rPr lang="en-US" altLang="zh-TW" sz="4900" dirty="0"/>
              <a:t>(Analysis of Successful Cases)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F52C6A8-E9D7-B7BF-8AC3-9BE21501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741501"/>
            <a:ext cx="11222181" cy="4738255"/>
          </a:xfrm>
        </p:spPr>
        <p:txBody>
          <a:bodyPr/>
          <a:lstStyle/>
          <a:p>
            <a:r>
              <a:rPr lang="en-US" altLang="zh-TW" sz="3200" dirty="0">
                <a:solidFill>
                  <a:srgbClr val="FF0000"/>
                </a:solidFill>
              </a:rPr>
              <a:t>AIITNTPU-Chatbot:</a:t>
            </a:r>
            <a:r>
              <a:rPr lang="zh-TW" altLang="en-US" sz="2800" dirty="0">
                <a:solidFill>
                  <a:srgbClr val="FF0000"/>
                </a:solidFill>
              </a:rPr>
              <a:t>包容溝通支持多模態跨語言任務導向對話系統 </a:t>
            </a:r>
            <a:endParaRPr lang="en-US" altLang="zh-TW" sz="28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EFE9598-D04B-B9E4-88AC-CFAB19AE0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64"/>
          <a:stretch/>
        </p:blipFill>
        <p:spPr>
          <a:xfrm>
            <a:off x="2123769" y="2353595"/>
            <a:ext cx="3513194" cy="435944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78AA349-E900-2CCB-9A2A-53C2268CE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6205114" y="2353594"/>
            <a:ext cx="3513195" cy="43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933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4900" dirty="0"/>
              <a:t>成功案例分享 </a:t>
            </a:r>
            <a:br>
              <a:rPr lang="en-US" altLang="zh-TW" sz="4900" dirty="0"/>
            </a:br>
            <a:r>
              <a:rPr lang="en-US" altLang="zh-TW" sz="4900" dirty="0"/>
              <a:t>(Successful Case Studies)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F52C6A8-E9D7-B7BF-8AC3-9BE21501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2119745"/>
            <a:ext cx="11222181" cy="4738255"/>
          </a:xfrm>
        </p:spPr>
        <p:txBody>
          <a:bodyPr/>
          <a:lstStyle/>
          <a:p>
            <a:r>
              <a:rPr lang="en-US" altLang="zh-TW" sz="3200" dirty="0">
                <a:solidFill>
                  <a:srgbClr val="FF0000"/>
                </a:solidFill>
              </a:rPr>
              <a:t>AIITNTPU-Chatbot</a:t>
            </a:r>
            <a:r>
              <a:rPr lang="en-US" altLang="zh-TW" sz="3600" dirty="0">
                <a:solidFill>
                  <a:srgbClr val="FF0000"/>
                </a:solidFill>
              </a:rPr>
              <a:t>:</a:t>
            </a:r>
            <a:br>
              <a:rPr lang="en-US" altLang="zh-TW" sz="3600" dirty="0">
                <a:solidFill>
                  <a:srgbClr val="FF0000"/>
                </a:solidFill>
              </a:rPr>
            </a:br>
            <a:r>
              <a:rPr lang="zh-TW" altLang="en-US" sz="3200" dirty="0">
                <a:solidFill>
                  <a:srgbClr val="FF0000"/>
                </a:solidFill>
              </a:rPr>
              <a:t>包容溝通支持多模態</a:t>
            </a:r>
            <a:br>
              <a:rPr lang="en-US" altLang="zh-TW" sz="3200" dirty="0">
                <a:solidFill>
                  <a:srgbClr val="FF0000"/>
                </a:solidFill>
              </a:rPr>
            </a:br>
            <a:r>
              <a:rPr lang="zh-TW" altLang="en-US" sz="3200" dirty="0">
                <a:solidFill>
                  <a:srgbClr val="FF0000"/>
                </a:solidFill>
              </a:rPr>
              <a:t>跨語言任務導向對話系統 </a:t>
            </a:r>
            <a:endParaRPr lang="en-US" altLang="zh-TW" sz="32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A7FC46-26A3-262F-6448-0F13679C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341" y="2308303"/>
            <a:ext cx="3601844" cy="360184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44C190D-6BB5-24CA-35B8-A94E96594F43}"/>
              </a:ext>
            </a:extLst>
          </p:cNvPr>
          <p:cNvSpPr txBox="1"/>
          <p:nvPr/>
        </p:nvSpPr>
        <p:spPr>
          <a:xfrm>
            <a:off x="6145478" y="5910147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/>
              <a:t>LINE BOT DEMO</a:t>
            </a:r>
            <a:endParaRPr kumimoji="1" lang="zh-TW" alt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51DD3-4B84-4C39-6CCD-149BD3D62807}"/>
              </a:ext>
            </a:extLst>
          </p:cNvPr>
          <p:cNvSpPr txBox="1"/>
          <p:nvPr/>
        </p:nvSpPr>
        <p:spPr>
          <a:xfrm>
            <a:off x="896471" y="6503470"/>
            <a:ext cx="10761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Reference: 【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包容科技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】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讓語言障礙者「再聲」！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www.youtube.com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watch?v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=Qf0oYYAMyjI</a:t>
            </a:r>
          </a:p>
        </p:txBody>
      </p:sp>
    </p:spTree>
    <p:extLst>
      <p:ext uri="{BB962C8B-B14F-4D97-AF65-F5344CB8AC3E}">
        <p14:creationId xmlns:p14="http://schemas.microsoft.com/office/powerpoint/2010/main" val="37826252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3. </a:t>
            </a:r>
            <a:r>
              <a:rPr lang="zh-TW" altLang="en-US" dirty="0"/>
              <a:t>客戶服務和查詢回覆 </a:t>
            </a:r>
            <a:br>
              <a:rPr lang="en-US" altLang="zh-TW" dirty="0"/>
            </a:br>
            <a:r>
              <a:rPr lang="en-US" altLang="zh-TW" sz="3600" dirty="0"/>
              <a:t>(Customer Service and Inquiry Response)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3.1 </a:t>
            </a:r>
            <a:r>
              <a:rPr lang="zh-TW" altLang="en-US" b="1" dirty="0"/>
              <a:t>自動化客戶服務的應用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(Applications of Automated Customer Service)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3.2 </a:t>
            </a:r>
            <a:r>
              <a:rPr lang="zh-TW" altLang="en-US" b="1" dirty="0"/>
              <a:t>查詢回覆系統的生成式</a:t>
            </a:r>
            <a:r>
              <a:rPr lang="en-US" altLang="zh-TW" b="1" dirty="0"/>
              <a:t>AI</a:t>
            </a:r>
            <a:r>
              <a:rPr lang="zh-TW" altLang="en-US" b="1" dirty="0"/>
              <a:t>技術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(Generative AI Techniques in Inquiry Response Systems)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3.3 </a:t>
            </a:r>
            <a:r>
              <a:rPr lang="zh-TW" altLang="en-US" b="1" dirty="0"/>
              <a:t>成效評估與改進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(Effectiveness Evaluation and Improvement)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37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自動化客服的常見應用場景</a:t>
            </a:r>
            <a:br>
              <a:rPr lang="en-US" altLang="zh-TW" sz="5400" dirty="0"/>
            </a:br>
            <a:r>
              <a:rPr lang="zh-TW" altLang="en-US" sz="5400" dirty="0"/>
              <a:t> </a:t>
            </a:r>
            <a:r>
              <a:rPr lang="en-US" altLang="zh-TW" sz="4000" dirty="0"/>
              <a:t>(Common Applications of Automated Customer Service)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即時回覆</a:t>
            </a:r>
            <a:r>
              <a:rPr lang="zh-TW" altLang="en-US" dirty="0"/>
              <a:t>：自動回應常見問題，處理簡單查詢。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服務查詢</a:t>
            </a:r>
            <a:r>
              <a:rPr lang="zh-TW" altLang="en-US" dirty="0"/>
              <a:t>：自動查詢訂單狀態、帳戶資料等。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問題排查</a:t>
            </a:r>
            <a:r>
              <a:rPr lang="zh-TW" altLang="en-US" dirty="0"/>
              <a:t>：通過自動化系統進行初步問題診斷。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754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4900" dirty="0"/>
              <a:t>自動化查詢回覆的成效評估 </a:t>
            </a:r>
            <a:br>
              <a:rPr lang="en-US" altLang="zh-TW" sz="4000" dirty="0"/>
            </a:br>
            <a:r>
              <a:rPr lang="en-US" altLang="zh-TW" sz="3600" dirty="0"/>
              <a:t>(Evaluating the Effectiveness of Automated Inquiry Response)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關鍵績效指標（</a:t>
            </a:r>
            <a:r>
              <a:rPr lang="en-US" altLang="zh-TW" b="1" dirty="0"/>
              <a:t>KPIs</a:t>
            </a:r>
            <a:r>
              <a:rPr lang="zh-TW" altLang="en-US" b="1" dirty="0"/>
              <a:t>）</a:t>
            </a:r>
            <a:r>
              <a:rPr lang="en-US" altLang="zh-TW" dirty="0"/>
              <a:t>: </a:t>
            </a:r>
            <a:br>
              <a:rPr lang="en-US" altLang="zh-TW" dirty="0"/>
            </a:br>
            <a:r>
              <a:rPr lang="zh-TW" altLang="en-US" dirty="0"/>
              <a:t>包括回覆速度、準確率、客戶滿意度等。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數據分析</a:t>
            </a:r>
            <a:r>
              <a:rPr lang="zh-TW" altLang="en-US" dirty="0"/>
              <a:t>：利用</a:t>
            </a:r>
            <a:r>
              <a:rPr lang="en-US" altLang="zh-TW" dirty="0"/>
              <a:t>AI</a:t>
            </a:r>
            <a:r>
              <a:rPr lang="zh-TW" altLang="en-US" dirty="0"/>
              <a:t>進行客戶回應數據的分析和報告生成。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3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如何改進</a:t>
            </a:r>
            <a:r>
              <a:rPr lang="en-US" altLang="zh-TW" sz="4000" dirty="0"/>
              <a:t>AI</a:t>
            </a:r>
            <a:r>
              <a:rPr lang="zh-TW" altLang="en-US" sz="4000" dirty="0"/>
              <a:t>查詢回覆系統 </a:t>
            </a:r>
            <a:br>
              <a:rPr lang="en-US" altLang="zh-TW" sz="4000" dirty="0"/>
            </a:br>
            <a:r>
              <a:rPr lang="en-US" altLang="zh-TW" sz="4000" dirty="0"/>
              <a:t>(Improving AI-Based Inquiry Response Systems)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基於回饋的改進</a:t>
            </a:r>
            <a:r>
              <a:rPr lang="zh-TW" altLang="en-US" dirty="0"/>
              <a:t>：</a:t>
            </a:r>
            <a:br>
              <a:rPr lang="en-US" altLang="zh-TW" dirty="0"/>
            </a:br>
            <a:r>
              <a:rPr lang="zh-TW" altLang="en-US" dirty="0"/>
              <a:t>根據客戶</a:t>
            </a:r>
            <a:r>
              <a:rPr lang="zh-TW" altLang="en-US" b="1" dirty="0"/>
              <a:t>回</a:t>
            </a:r>
            <a:r>
              <a:rPr lang="zh-TW" altLang="en-US" dirty="0"/>
              <a:t>饋不斷調整和優化系統。</a:t>
            </a:r>
            <a:endParaRPr lang="en-US" altLang="zh-TW" dirty="0"/>
          </a:p>
          <a:p>
            <a:pPr>
              <a:lnSpc>
                <a:spcPct val="200000"/>
              </a:lnSpc>
            </a:pPr>
            <a:r>
              <a:rPr lang="zh-TW" altLang="en-US" b="1" dirty="0"/>
              <a:t>持續學習與調整</a:t>
            </a:r>
            <a:r>
              <a:rPr lang="zh-TW" altLang="en-US" dirty="0"/>
              <a:t>：</a:t>
            </a:r>
            <a:br>
              <a:rPr lang="en-US" altLang="zh-TW" dirty="0"/>
            </a:br>
            <a:r>
              <a:rPr lang="zh-TW" altLang="en-US" dirty="0"/>
              <a:t>通過機器學習模型的持續訓練來提高回覆質量。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635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4. </a:t>
            </a:r>
            <a:r>
              <a:rPr lang="zh-TW" altLang="en-US" dirty="0"/>
              <a:t>文書處理和報告生成 </a:t>
            </a:r>
            <a:br>
              <a:rPr lang="en-US" altLang="zh-TW" dirty="0"/>
            </a:br>
            <a:r>
              <a:rPr lang="en-US" altLang="zh-TW" sz="3600" dirty="0"/>
              <a:t>(Document Processing and Report Generation)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4.1 </a:t>
            </a:r>
            <a:r>
              <a:rPr lang="zh-TW" altLang="en-US" b="1" dirty="0"/>
              <a:t>文書處理自動化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(Automation of Document Processing)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4.2 </a:t>
            </a:r>
            <a:r>
              <a:rPr lang="zh-TW" altLang="en-US" b="1" dirty="0"/>
              <a:t>報告生成工具介紹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(Introduction to Report Generation Tools)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4.3 </a:t>
            </a:r>
            <a:r>
              <a:rPr lang="en-US" altLang="zh-TW" b="1" dirty="0"/>
              <a:t>AI</a:t>
            </a:r>
            <a:r>
              <a:rPr lang="zh-TW" altLang="en-US" b="1" dirty="0"/>
              <a:t>生成報告的質量控制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(Quality Control in AI-Generated Reports)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296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4. </a:t>
            </a:r>
            <a:r>
              <a:rPr lang="zh-TW" altLang="en-US" dirty="0"/>
              <a:t>文書處理和報告生成 </a:t>
            </a:r>
            <a:br>
              <a:rPr lang="en-US" altLang="zh-TW" dirty="0"/>
            </a:br>
            <a:r>
              <a:rPr lang="en-US" altLang="zh-TW" sz="3600" dirty="0"/>
              <a:t>(Document Processing and Report Generation)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4.1 </a:t>
            </a:r>
            <a:r>
              <a:rPr lang="zh-TW" altLang="en-US" b="1" dirty="0"/>
              <a:t>文書處理自動化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(Automation of Document Processing)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4.2 </a:t>
            </a:r>
            <a:r>
              <a:rPr lang="zh-TW" altLang="en-US" b="1" dirty="0"/>
              <a:t>報告生成工具介紹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(Introduction to Report Generation Tools)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4.3 </a:t>
            </a:r>
            <a:r>
              <a:rPr lang="en-US" altLang="zh-TW" b="1" dirty="0"/>
              <a:t>AI</a:t>
            </a:r>
            <a:r>
              <a:rPr lang="zh-TW" altLang="en-US" b="1" dirty="0"/>
              <a:t>生成報告的品質控制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(Quality Control in AI-Generated Reports)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44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文書處理的定義與重要性 </a:t>
            </a:r>
            <a:br>
              <a:rPr lang="en-US" altLang="zh-TW" sz="5400" dirty="0"/>
            </a:br>
            <a:r>
              <a:rPr lang="en-US" altLang="zh-TW" sz="4000" dirty="0"/>
              <a:t>(Definition and Importance of Document Processing)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/>
              <a:t>定義：文書處理指的是對各種文本文件的</a:t>
            </a:r>
            <a:br>
              <a:rPr lang="en-US" altLang="zh-TW" dirty="0"/>
            </a:br>
            <a:r>
              <a:rPr lang="zh-TW" altLang="en-US" dirty="0">
                <a:solidFill>
                  <a:srgbClr val="FF0000"/>
                </a:solidFill>
              </a:rPr>
              <a:t>建立、編輯、管理和存儲。</a:t>
            </a:r>
          </a:p>
          <a:p>
            <a:pPr>
              <a:lnSpc>
                <a:spcPct val="200000"/>
              </a:lnSpc>
            </a:pPr>
            <a:r>
              <a:rPr lang="zh-TW" altLang="en-US" dirty="0"/>
              <a:t>重要性：在現代辦公環境中，</a:t>
            </a:r>
            <a:br>
              <a:rPr lang="en-US" altLang="zh-TW" dirty="0"/>
            </a:br>
            <a:r>
              <a:rPr lang="zh-TW" altLang="en-US" dirty="0"/>
              <a:t>文書處理是</a:t>
            </a:r>
            <a:r>
              <a:rPr lang="zh-TW" altLang="en-US" dirty="0">
                <a:solidFill>
                  <a:srgbClr val="FF0000"/>
                </a:solidFill>
              </a:rPr>
              <a:t>提高效率、確保數據準確性</a:t>
            </a:r>
            <a:r>
              <a:rPr lang="zh-TW" altLang="en-US" dirty="0"/>
              <a:t>和</a:t>
            </a:r>
            <a:r>
              <a:rPr lang="zh-TW" altLang="en-US" dirty="0">
                <a:solidFill>
                  <a:srgbClr val="FF0000"/>
                </a:solidFill>
              </a:rPr>
              <a:t>安全性</a:t>
            </a:r>
            <a:r>
              <a:rPr lang="zh-TW" altLang="en-US" dirty="0"/>
              <a:t>的關鍵。</a:t>
            </a:r>
          </a:p>
          <a:p>
            <a:pPr>
              <a:lnSpc>
                <a:spcPct val="200000"/>
              </a:lnSpc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126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常見的報告生成工具 </a:t>
            </a:r>
            <a:br>
              <a:rPr lang="en-US" altLang="zh-TW" sz="5400" dirty="0"/>
            </a:br>
            <a:r>
              <a:rPr lang="en-US" altLang="zh-TW" sz="4900" dirty="0"/>
              <a:t>(Common Tools for Report Generation)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89167C8-2408-44B5-BB85-36BB65314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10378"/>
            <a:ext cx="7620000" cy="40005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AB8784C-5F35-4F6B-DDD5-BE51330D4416}"/>
              </a:ext>
            </a:extLst>
          </p:cNvPr>
          <p:cNvSpPr/>
          <p:nvPr/>
        </p:nvSpPr>
        <p:spPr>
          <a:xfrm>
            <a:off x="2792022" y="6457890"/>
            <a:ext cx="66079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www.canva.com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 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6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常見的報告生成工具 </a:t>
            </a:r>
            <a:br>
              <a:rPr lang="en-US" altLang="zh-TW" sz="5400" dirty="0"/>
            </a:br>
            <a:r>
              <a:rPr lang="en-US" altLang="zh-TW" sz="4900" dirty="0"/>
              <a:t>(Common Tools for Report Generation)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843548"/>
            <a:ext cx="11222181" cy="471869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3900" dirty="0">
                <a:solidFill>
                  <a:srgbClr val="FF0000"/>
                </a:solidFill>
              </a:rPr>
              <a:t>Canva </a:t>
            </a:r>
            <a:r>
              <a:rPr lang="zh-TW" altLang="en-US" sz="3900" dirty="0">
                <a:solidFill>
                  <a:srgbClr val="FF0000"/>
                </a:solidFill>
              </a:rPr>
              <a:t>介紹：</a:t>
            </a:r>
            <a:endParaRPr lang="en-US" altLang="zh-TW" sz="39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/>
              <a:t>Canva </a:t>
            </a:r>
            <a:r>
              <a:rPr lang="zh-TW" altLang="en-US" sz="3600" dirty="0"/>
              <a:t>是一款用於建立視覺內容的線上設計工具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提供豐富的模板、簡單的拖放編輯功能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適合初學者和專業設計師</a:t>
            </a:r>
            <a:br>
              <a:rPr lang="en-US" altLang="zh-TW" sz="3600" dirty="0"/>
            </a:br>
            <a:r>
              <a:rPr lang="zh-TW" altLang="en-US" sz="3600" dirty="0">
                <a:solidFill>
                  <a:srgbClr val="FF0000"/>
                </a:solidFill>
              </a:rPr>
              <a:t>用於製作報告</a:t>
            </a:r>
            <a:r>
              <a:rPr lang="zh-TW" altLang="en-US" sz="3600" dirty="0"/>
              <a:t>、</a:t>
            </a:r>
            <a:r>
              <a:rPr lang="zh-TW" altLang="en-US" sz="3600" dirty="0">
                <a:solidFill>
                  <a:srgbClr val="FF0000"/>
                </a:solidFill>
              </a:rPr>
              <a:t>簡報</a:t>
            </a:r>
            <a:r>
              <a:rPr lang="zh-TW" altLang="en-US" sz="3600" dirty="0"/>
              <a:t>和</a:t>
            </a:r>
            <a:r>
              <a:rPr lang="zh-TW" altLang="en-US" sz="3600" dirty="0">
                <a:solidFill>
                  <a:srgbClr val="FF0000"/>
                </a:solidFill>
              </a:rPr>
              <a:t>海報</a:t>
            </a:r>
            <a:r>
              <a:rPr lang="zh-TW" altLang="en-US" sz="3600" dirty="0"/>
              <a:t>等多種設計項目。</a:t>
            </a:r>
            <a:endParaRPr lang="en-US" altLang="zh-TW" sz="4800" dirty="0"/>
          </a:p>
        </p:txBody>
      </p:sp>
    </p:spTree>
    <p:extLst>
      <p:ext uri="{BB962C8B-B14F-4D97-AF65-F5344CB8AC3E}">
        <p14:creationId xmlns:p14="http://schemas.microsoft.com/office/powerpoint/2010/main" val="8326381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常見的報告生成工具 </a:t>
            </a:r>
            <a:br>
              <a:rPr lang="en-US" altLang="zh-TW" sz="5400" dirty="0"/>
            </a:br>
            <a:r>
              <a:rPr lang="en-US" altLang="zh-TW" sz="4900" dirty="0"/>
              <a:t>(Common Tools for Report Generation)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AB8784C-5F35-4F6B-DDD5-BE51330D4416}"/>
              </a:ext>
            </a:extLst>
          </p:cNvPr>
          <p:cNvSpPr/>
          <p:nvPr/>
        </p:nvSpPr>
        <p:spPr>
          <a:xfrm>
            <a:off x="2792022" y="6457890"/>
            <a:ext cx="66079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www.microsoft.com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zh-tw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/power-platform/products/power-bi 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F9004F-EB08-0F52-8489-735D9065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49" y="1750256"/>
            <a:ext cx="8309502" cy="46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43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常見的報告生成工具 </a:t>
            </a:r>
            <a:br>
              <a:rPr lang="en-US" altLang="zh-TW" sz="5400" dirty="0"/>
            </a:br>
            <a:r>
              <a:rPr lang="en-US" altLang="zh-TW" sz="4900" dirty="0"/>
              <a:t>(Common Tools for Report Generation)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939774"/>
            <a:ext cx="11222181" cy="46224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3900" dirty="0">
                <a:solidFill>
                  <a:srgbClr val="FF0000"/>
                </a:solidFill>
              </a:rPr>
              <a:t>Power BI </a:t>
            </a:r>
            <a:r>
              <a:rPr lang="zh-TW" altLang="en-US" sz="3900" dirty="0">
                <a:solidFill>
                  <a:srgbClr val="FF0000"/>
                </a:solidFill>
              </a:rPr>
              <a:t>介紹：</a:t>
            </a:r>
            <a:endParaRPr lang="en-US" altLang="zh-TW" sz="3900" dirty="0">
              <a:solidFill>
                <a:srgbClr val="FF0000"/>
              </a:solidFill>
            </a:endParaRPr>
          </a:p>
          <a:p>
            <a:r>
              <a:rPr lang="en-US" altLang="zh-TW" sz="3600" dirty="0"/>
              <a:t>Power BI </a:t>
            </a:r>
            <a:r>
              <a:rPr lang="zh-TW" altLang="en-US" sz="3600" dirty="0"/>
              <a:t>是微軟推出的商業智慧工具</a:t>
            </a:r>
            <a:endParaRPr lang="en-US" altLang="zh-TW" sz="3600" dirty="0"/>
          </a:p>
          <a:p>
            <a:r>
              <a:rPr lang="zh-TW" altLang="en-US" sz="3600" dirty="0"/>
              <a:t>能夠將</a:t>
            </a:r>
            <a:r>
              <a:rPr lang="zh-TW" altLang="en-US" sz="3600" dirty="0">
                <a:solidFill>
                  <a:srgbClr val="FF0000"/>
                </a:solidFill>
              </a:rPr>
              <a:t>多種數據來源整合到一個平台中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通過直觀的儀表板和互動報告</a:t>
            </a:r>
            <a:r>
              <a:rPr lang="zh-TW" altLang="en-US" sz="3600" dirty="0">
                <a:solidFill>
                  <a:srgbClr val="FF0000"/>
                </a:solidFill>
              </a:rPr>
              <a:t>提供實時洞察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具有強大的數據分析能力，適合中小型企業及大型組織使用。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9937345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常見的報告生成工具 </a:t>
            </a:r>
            <a:br>
              <a:rPr lang="en-US" altLang="zh-TW" sz="5400" dirty="0"/>
            </a:br>
            <a:r>
              <a:rPr lang="en-US" altLang="zh-TW" sz="4900" dirty="0"/>
              <a:t>(Common Tools for Report Generation)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659013"/>
            <a:ext cx="11222181" cy="490323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11200" dirty="0">
                <a:solidFill>
                  <a:srgbClr val="FF0000"/>
                </a:solidFill>
              </a:rPr>
              <a:t>Power BI </a:t>
            </a:r>
            <a:r>
              <a:rPr lang="zh-TW" altLang="en-US" sz="11200" dirty="0">
                <a:solidFill>
                  <a:srgbClr val="FF0000"/>
                </a:solidFill>
              </a:rPr>
              <a:t>主要功能：</a:t>
            </a:r>
            <a:endParaRPr lang="en-US" altLang="zh-TW" sz="112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TW" altLang="en-US" sz="9800" dirty="0"/>
              <a:t>可自定義儀表板和互動報告： </a:t>
            </a:r>
            <a:r>
              <a:rPr lang="en-US" altLang="zh-TW" sz="9800" dirty="0"/>
              <a:t>Power BI </a:t>
            </a:r>
            <a:r>
              <a:rPr lang="zh-TW" altLang="en-US" sz="9800" dirty="0"/>
              <a:t>允許用戶創建高度自定義的儀表板和報告，並具備互動式的可視化功能。用戶可以通過拖放操作輕鬆設計符合業務需求的報告，而無需擁有深入的技術知識。</a:t>
            </a:r>
          </a:p>
          <a:p>
            <a:pPr>
              <a:lnSpc>
                <a:spcPct val="120000"/>
              </a:lnSpc>
            </a:pPr>
            <a:r>
              <a:rPr lang="zh-TW" altLang="en-US" sz="9800" dirty="0"/>
              <a:t>集成和數據連接性： </a:t>
            </a:r>
            <a:r>
              <a:rPr lang="en-US" altLang="zh-TW" sz="9800" dirty="0"/>
              <a:t>Power BI </a:t>
            </a:r>
            <a:r>
              <a:rPr lang="zh-TW" altLang="en-US" sz="9800" dirty="0"/>
              <a:t>支持與多種數據來源的集成，包括 </a:t>
            </a:r>
            <a:r>
              <a:rPr lang="en-US" altLang="zh-TW" sz="9800" dirty="0"/>
              <a:t>Excel</a:t>
            </a:r>
            <a:r>
              <a:rPr lang="zh-TW" altLang="en-US" sz="9800" dirty="0"/>
              <a:t>、</a:t>
            </a:r>
            <a:r>
              <a:rPr lang="en-US" altLang="zh-TW" sz="9800" dirty="0"/>
              <a:t>SQL Server</a:t>
            </a:r>
            <a:r>
              <a:rPr lang="zh-TW" altLang="en-US" sz="9800" dirty="0"/>
              <a:t>、</a:t>
            </a:r>
            <a:r>
              <a:rPr lang="en-US" altLang="zh-TW" sz="9800" dirty="0"/>
              <a:t>Salesforce</a:t>
            </a:r>
            <a:r>
              <a:rPr lang="zh-TW" altLang="en-US" sz="9800" dirty="0"/>
              <a:t>、</a:t>
            </a:r>
            <a:r>
              <a:rPr lang="en-US" altLang="zh-TW" sz="9800" dirty="0"/>
              <a:t>Google Analytics </a:t>
            </a:r>
            <a:r>
              <a:rPr lang="zh-TW" altLang="en-US" sz="9800" dirty="0"/>
              <a:t>等。</a:t>
            </a:r>
          </a:p>
          <a:p>
            <a:pPr>
              <a:lnSpc>
                <a:spcPct val="120000"/>
              </a:lnSpc>
            </a:pPr>
            <a:r>
              <a:rPr lang="en-US" altLang="zh-TW" sz="9800" dirty="0"/>
              <a:t>AI </a:t>
            </a:r>
            <a:r>
              <a:rPr lang="zh-TW" altLang="en-US" sz="9800" dirty="0"/>
              <a:t>驅動的洞察： </a:t>
            </a:r>
            <a:r>
              <a:rPr lang="en-US" altLang="zh-TW" sz="9800" dirty="0"/>
              <a:t>Power BI </a:t>
            </a:r>
            <a:r>
              <a:rPr lang="zh-TW" altLang="en-US" sz="9800" dirty="0"/>
              <a:t>利用微軟在人工智能方面的最新進展，提供如 </a:t>
            </a:r>
            <a:r>
              <a:rPr lang="en-US" altLang="zh-TW" sz="9800" dirty="0"/>
              <a:t>Copilot </a:t>
            </a:r>
            <a:r>
              <a:rPr lang="zh-TW" altLang="en-US" sz="9800" dirty="0"/>
              <a:t>等自動報告生成和數據分析工具。這使用戶能夠在最少手動輸入的情況下創建詳細報告，並從結構化和非結構化數據中獲得洞察。</a:t>
            </a:r>
          </a:p>
          <a:p>
            <a:pPr>
              <a:lnSpc>
                <a:spcPct val="120000"/>
              </a:lnSpc>
            </a:pPr>
            <a:r>
              <a:rPr lang="zh-TW" altLang="en-US" sz="9800" dirty="0"/>
              <a:t>實時數據訪問： </a:t>
            </a:r>
            <a:r>
              <a:rPr lang="en-US" altLang="zh-TW" sz="9800" dirty="0"/>
              <a:t>Power BI </a:t>
            </a:r>
            <a:r>
              <a:rPr lang="zh-TW" altLang="en-US" sz="9800" dirty="0"/>
              <a:t>能夠在儀表板上實時更新數據，使用戶能夠迅速做出明智的決策。</a:t>
            </a:r>
            <a:endParaRPr lang="en-US" altLang="zh-TW" sz="4800" dirty="0"/>
          </a:p>
        </p:txBody>
      </p:sp>
    </p:spTree>
    <p:extLst>
      <p:ext uri="{BB962C8B-B14F-4D97-AF65-F5344CB8AC3E}">
        <p14:creationId xmlns:p14="http://schemas.microsoft.com/office/powerpoint/2010/main" val="28543084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在報告中的應用 </a:t>
            </a:r>
            <a:br>
              <a:rPr lang="en-US" altLang="zh-TW" sz="5400" dirty="0"/>
            </a:br>
            <a:r>
              <a:rPr lang="en-US" altLang="zh-TW" sz="4400" dirty="0"/>
              <a:t>(Applications of Generative AI in Report Writing)</a:t>
            </a:r>
            <a:endParaRPr lang="en-US" altLang="zh-TW" sz="4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939774"/>
            <a:ext cx="11222181" cy="4622470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內容生成：</a:t>
            </a:r>
            <a:br>
              <a:rPr lang="en-US" altLang="zh-TW" sz="3600" dirty="0"/>
            </a:br>
            <a:r>
              <a:rPr lang="zh-TW" altLang="en-US" sz="3600" dirty="0"/>
              <a:t>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自動撰寫報告的各部分，如摘要、結論和推薦。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自動化校對：</a:t>
            </a:r>
            <a:br>
              <a:rPr lang="en-US" altLang="zh-TW" sz="3600" dirty="0"/>
            </a:br>
            <a:r>
              <a:rPr lang="zh-TW" altLang="en-US" sz="3600" dirty="0"/>
              <a:t>使用</a:t>
            </a:r>
            <a:r>
              <a:rPr lang="en-US" altLang="zh-TW" sz="3600" dirty="0"/>
              <a:t>AI</a:t>
            </a:r>
            <a:r>
              <a:rPr lang="zh-TW" altLang="en-US" sz="3600" dirty="0"/>
              <a:t>進行語法和格式的自動校對，確保報告準確無誤。</a:t>
            </a:r>
          </a:p>
          <a:p>
            <a:pPr>
              <a:lnSpc>
                <a:spcPct val="200000"/>
              </a:lnSpc>
            </a:pP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23628722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8058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en-US" altLang="zh-TW" sz="5400" dirty="0"/>
              <a:t>AI</a:t>
            </a:r>
            <a:r>
              <a:rPr lang="zh-TW" altLang="en-US" sz="5400" dirty="0"/>
              <a:t>生成報告的品質控制</a:t>
            </a:r>
            <a:br>
              <a:rPr lang="zh-TW" altLang="en-US" sz="5400" dirty="0"/>
            </a:br>
            <a:r>
              <a:rPr lang="en-US" altLang="zh-TW" sz="4400" dirty="0"/>
              <a:t>(Quality Control in AI-Generated Reports)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659013"/>
            <a:ext cx="11222181" cy="49032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資料準備：確保輸入數據的準確性和完整性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模型選擇：選擇適合任務的</a:t>
            </a:r>
            <a:r>
              <a:rPr lang="en-US" altLang="zh-TW" sz="3600" dirty="0"/>
              <a:t>AI</a:t>
            </a:r>
            <a:r>
              <a:rPr lang="zh-TW" altLang="en-US" sz="3600" dirty="0"/>
              <a:t>模型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人工審核：專家審查</a:t>
            </a:r>
            <a:r>
              <a:rPr lang="en-US" altLang="zh-TW" sz="3600" dirty="0"/>
              <a:t>AI</a:t>
            </a:r>
            <a:r>
              <a:rPr lang="zh-TW" altLang="en-US" sz="3600" dirty="0"/>
              <a:t>生成的內容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一致性檢查： 確保報告內部邏輯一致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5. </a:t>
            </a:r>
            <a:r>
              <a:rPr lang="zh-TW" altLang="en-US" sz="3600" dirty="0"/>
              <a:t>事實核查：驗證關鍵資訊和數據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6. </a:t>
            </a:r>
            <a:r>
              <a:rPr lang="zh-TW" altLang="en-US" sz="3600" dirty="0"/>
              <a:t>格式和風格：確保符合組織標準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3600" dirty="0"/>
              <a:t>7. </a:t>
            </a:r>
            <a:r>
              <a:rPr lang="zh-TW" altLang="en-US" sz="3600" dirty="0"/>
              <a:t>持續改進：收集回饋並優化流程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54187671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5. </a:t>
            </a:r>
            <a:r>
              <a:rPr lang="zh-TW" altLang="en-US" dirty="0"/>
              <a:t>資料分析和摘要 </a:t>
            </a:r>
            <a:br>
              <a:rPr lang="en-US" altLang="zh-TW" dirty="0"/>
            </a:br>
            <a:r>
              <a:rPr lang="en-US" altLang="zh-TW" sz="3600" dirty="0"/>
              <a:t>(Data Analysis and Summarization)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5.1 </a:t>
            </a:r>
            <a:r>
              <a:rPr lang="zh-TW" altLang="en-US" b="1" dirty="0"/>
              <a:t>資料分析中的生成式</a:t>
            </a:r>
            <a:r>
              <a:rPr lang="en-US" altLang="zh-TW" b="1" dirty="0"/>
              <a:t>AI</a:t>
            </a:r>
            <a:r>
              <a:rPr lang="zh-TW" altLang="en-US" b="1" dirty="0"/>
              <a:t>應用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(Applications of Generative AI in Data Analysis)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5.2 </a:t>
            </a:r>
            <a:r>
              <a:rPr lang="zh-TW" altLang="en-US" b="1" dirty="0"/>
              <a:t>自動化資料摘要技術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(Automated Data Summarization Techniques)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5.3 </a:t>
            </a:r>
            <a:r>
              <a:rPr lang="zh-TW" altLang="en-US" b="1" dirty="0"/>
              <a:t>實際應用案例分享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(Case Studies of Practical Applications)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360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如何優化資料分析</a:t>
            </a:r>
            <a:br>
              <a:rPr lang="en-US" altLang="zh-TW" sz="5400" dirty="0"/>
            </a:br>
            <a:r>
              <a:rPr lang="zh-TW" altLang="en-US" sz="5400" dirty="0"/>
              <a:t> </a:t>
            </a:r>
            <a:r>
              <a:rPr lang="en-US" altLang="zh-TW" sz="4400" dirty="0"/>
              <a:t>(How Generative AI Optimizes Data Analysis)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12" y="1939774"/>
            <a:ext cx="11397057" cy="46224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自動化數據處理：</a:t>
            </a:r>
            <a:br>
              <a:rPr lang="en-US" altLang="zh-TW" sz="3600" dirty="0"/>
            </a:br>
            <a:r>
              <a:rPr lang="zh-TW" altLang="en-US" sz="3600" dirty="0"/>
              <a:t>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可以自動處理和整理大量數據，減少人工。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模式識別與預測： </a:t>
            </a:r>
            <a:br>
              <a:rPr lang="en-US" altLang="zh-TW" sz="3600" dirty="0"/>
            </a:br>
            <a:r>
              <a:rPr lang="en-US" altLang="zh-TW" sz="3500" dirty="0"/>
              <a:t>AI</a:t>
            </a:r>
            <a:r>
              <a:rPr lang="zh-TW" altLang="en-US" sz="3500" dirty="0"/>
              <a:t>可以識別數據中的模式並進行預測分析，提升準確性。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5022845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如何自動生成資料摘要 </a:t>
            </a:r>
            <a:br>
              <a:rPr lang="en-US" altLang="zh-TW" sz="5400" dirty="0"/>
            </a:br>
            <a:r>
              <a:rPr lang="en-US" altLang="zh-TW" sz="3100" dirty="0"/>
              <a:t>(How Generative AI Automatically Summarizes Data)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939774"/>
            <a:ext cx="11222181" cy="46224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關鍵資訊提取：</a:t>
            </a:r>
            <a:br>
              <a:rPr lang="en-US" altLang="zh-TW" sz="3600" dirty="0"/>
            </a:br>
            <a:r>
              <a:rPr lang="zh-TW" altLang="en-US" sz="3600" dirty="0"/>
              <a:t>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能夠識別數據中的關鍵資訊並自動生成摘要。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多語言支持：</a:t>
            </a:r>
            <a:br>
              <a:rPr lang="en-US" altLang="zh-TW" sz="3600" dirty="0"/>
            </a:br>
            <a:r>
              <a:rPr lang="zh-TW" altLang="en-US" sz="3600" dirty="0"/>
              <a:t>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可以生成多語言摘要，方便全球化應用。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19896764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236938"/>
            <a:ext cx="9329531" cy="1148584"/>
          </a:xfrm>
        </p:spPr>
        <p:txBody>
          <a:bodyPr>
            <a:noAutofit/>
          </a:bodyPr>
          <a:lstStyle/>
          <a:p>
            <a:r>
              <a:rPr lang="en-US" altLang="zh-TW" sz="6000" dirty="0">
                <a:ea typeface="Heiti TC Medium" pitchFamily="2" charset="-128"/>
              </a:rPr>
              <a:t>Summary</a:t>
            </a:r>
            <a:endParaRPr lang="en-US" sz="5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21" y="1323804"/>
            <a:ext cx="11424249" cy="52384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zh-TW" altLang="en-US" sz="50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50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5000" dirty="0">
                <a:solidFill>
                  <a:schemeClr val="accent1">
                    <a:lumMod val="75000"/>
                  </a:schemeClr>
                </a:solidFill>
              </a:rPr>
              <a:t>在公務領域的應用 </a:t>
            </a:r>
            <a:endParaRPr lang="en-US" altLang="zh-TW" sz="5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於公務領域的應用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在公務領域的實務工作應用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智慧客服之最新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應用方式 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文書處理和報告生成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資料分析和摘要</a:t>
            </a:r>
          </a:p>
          <a:p>
            <a:pPr marL="457200" indent="-457200">
              <a:spcAft>
                <a:spcPts val="600"/>
              </a:spcAft>
              <a:buNone/>
            </a:pP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34" y="2009104"/>
            <a:ext cx="10648826" cy="4553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1</a:t>
            </a:r>
            <a:r>
              <a:rPr lang="zh-TW" altLang="en-US" sz="4400" dirty="0"/>
              <a:t>：人工智慧與生成式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簡介</a:t>
            </a:r>
          </a:p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2</a:t>
            </a:r>
            <a:r>
              <a:rPr lang="zh-TW" altLang="en-US" sz="4400" dirty="0"/>
              <a:t>：生成式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在公務領域的應用</a:t>
            </a:r>
          </a:p>
          <a:p>
            <a:pPr marL="0" indent="0">
              <a:buNone/>
            </a:pPr>
            <a:r>
              <a:rPr lang="zh-TW" altLang="en-US" sz="4400" dirty="0">
                <a:solidFill>
                  <a:srgbClr val="C00000"/>
                </a:solidFill>
              </a:rPr>
              <a:t>單元</a:t>
            </a:r>
            <a:r>
              <a:rPr lang="en-US" altLang="zh-TW" sz="4400" dirty="0">
                <a:solidFill>
                  <a:srgbClr val="C00000"/>
                </a:solidFill>
              </a:rPr>
              <a:t>3</a:t>
            </a:r>
            <a:r>
              <a:rPr lang="zh-TW" altLang="en-US" sz="4400" dirty="0">
                <a:solidFill>
                  <a:srgbClr val="C00000"/>
                </a:solidFill>
              </a:rPr>
              <a:t>：生成式</a:t>
            </a:r>
            <a:r>
              <a:rPr lang="en-US" altLang="zh-TW" sz="4400" dirty="0">
                <a:solidFill>
                  <a:srgbClr val="C00000"/>
                </a:solidFill>
              </a:rPr>
              <a:t>AI</a:t>
            </a:r>
            <a:r>
              <a:rPr lang="zh-TW" altLang="en-US" sz="4400" dirty="0">
                <a:solidFill>
                  <a:srgbClr val="C00000"/>
                </a:solidFill>
              </a:rPr>
              <a:t>在公務領域的實作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797296" y="2009104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2A1B4-4894-DF9A-8413-F7BF9A284D18}"/>
              </a:ext>
            </a:extLst>
          </p:cNvPr>
          <p:cNvSpPr/>
          <p:nvPr/>
        </p:nvSpPr>
        <p:spPr>
          <a:xfrm>
            <a:off x="797296" y="2948680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15F623-DCD6-DB9C-4B4A-9292B6AE31E3}"/>
              </a:ext>
            </a:extLst>
          </p:cNvPr>
          <p:cNvSpPr/>
          <p:nvPr/>
        </p:nvSpPr>
        <p:spPr>
          <a:xfrm>
            <a:off x="775834" y="3765645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81776-7DDF-6BD5-6FE8-7A7BF991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49651-EC63-83C0-50DE-F0CE1FD0F05E}"/>
              </a:ext>
            </a:extLst>
          </p:cNvPr>
          <p:cNvSpPr txBox="1"/>
          <p:nvPr/>
        </p:nvSpPr>
        <p:spPr>
          <a:xfrm>
            <a:off x="2573312" y="137553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及生成式</a:t>
            </a: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的應用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8895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8"/>
            <a:ext cx="9462054" cy="1148584"/>
          </a:xfrm>
        </p:spPr>
        <p:txBody>
          <a:bodyPr>
            <a:normAutofit/>
          </a:bodyPr>
          <a:lstStyle/>
          <a:p>
            <a:r>
              <a:rPr lang="zh-TW" altLang="en-US" dirty="0"/>
              <a:t>生成式</a:t>
            </a:r>
            <a:r>
              <a:rPr lang="en-US" altLang="zh-TW" dirty="0"/>
              <a:t>AI</a:t>
            </a:r>
            <a:r>
              <a:rPr lang="zh-TW" altLang="en-US" dirty="0"/>
              <a:t>在公務領域的實作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rgbClr val="C00000"/>
                </a:solidFill>
              </a:rPr>
              <a:t>1. </a:t>
            </a:r>
            <a:r>
              <a:rPr lang="en-US" altLang="zh-TW" sz="4600" dirty="0" err="1">
                <a:solidFill>
                  <a:srgbClr val="C00000"/>
                </a:solidFill>
              </a:rPr>
              <a:t>ChatGPT</a:t>
            </a:r>
            <a:r>
              <a:rPr lang="zh-TW" altLang="en-US" sz="4600" dirty="0">
                <a:solidFill>
                  <a:srgbClr val="C00000"/>
                </a:solidFill>
              </a:rPr>
              <a:t>基礎操作與公務應用</a:t>
            </a:r>
            <a:endParaRPr lang="en-US" altLang="zh-TW" sz="4600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在公務的進階應用與實作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47178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1097342"/>
            <a:ext cx="11674928" cy="5625554"/>
          </a:xfrm>
        </p:spPr>
        <p:txBody>
          <a:bodyPr>
            <a:normAutofit lnSpcReduction="10000"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由 </a:t>
            </a: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zh-TW" altLang="en-US" sz="3600" dirty="0"/>
              <a:t>公司開發的大型語言模型 </a:t>
            </a:r>
            <a:r>
              <a:rPr lang="en-US" altLang="zh-TW" sz="3600" dirty="0"/>
              <a:t>(Large Language Model, LLM)</a:t>
            </a:r>
            <a:r>
              <a:rPr lang="zh-TW" altLang="en-US" sz="3600" dirty="0"/>
              <a:t>。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擅長理解人類語言並進行自然流暢的對話。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主要應用：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回答問題、提供解釋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撰寫各類文本 </a:t>
            </a:r>
            <a:r>
              <a:rPr lang="en-US" altLang="zh-TW" sz="3200" dirty="0"/>
              <a:t>(</a:t>
            </a:r>
            <a:r>
              <a:rPr lang="zh-TW" altLang="en-US" sz="3200" dirty="0"/>
              <a:t>郵件、報告、詩歌、程式碼等</a:t>
            </a:r>
            <a:r>
              <a:rPr lang="en-US" altLang="zh-TW" sz="3200" dirty="0"/>
              <a:t>)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內容摘要、重點整理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語言翻譯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創意發想、腦力激盪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5540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-2098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B3378-42C4-04F6-0522-791E662963C6}"/>
              </a:ext>
            </a:extLst>
          </p:cNvPr>
          <p:cNvSpPr txBox="1"/>
          <p:nvPr/>
        </p:nvSpPr>
        <p:spPr>
          <a:xfrm>
            <a:off x="3046639" y="926185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https://openai.com/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524137-81FA-D10E-2D5F-DA84E768E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90" y="1387850"/>
            <a:ext cx="9144618" cy="54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230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87340-D6A5-D8CF-AACE-8EC0A548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87" y="1534886"/>
            <a:ext cx="9214826" cy="5027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1A74D8-CF48-3B59-6636-69C23244B686}"/>
              </a:ext>
            </a:extLst>
          </p:cNvPr>
          <p:cNvSpPr txBox="1"/>
          <p:nvPr/>
        </p:nvSpPr>
        <p:spPr>
          <a:xfrm>
            <a:off x="3096119" y="1002696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https://chatgpt.com/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263701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與</a:t>
            </a:r>
            <a:r>
              <a:rPr lang="en-US" altLang="zh-TW" sz="5400" dirty="0" err="1"/>
              <a:t>ChatGPT</a:t>
            </a:r>
            <a:r>
              <a:rPr lang="zh-TW" altLang="en-US" sz="5400" dirty="0"/>
              <a:t>的基本互動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dirty="0"/>
              <a:t>如何「問」出好答案？</a:t>
            </a:r>
            <a:endParaRPr lang="en-US" altLang="zh-TW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在輸入框中輸入您的問題或指令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示範</a:t>
            </a:r>
            <a:r>
              <a:rPr lang="en-US" altLang="zh-TW" sz="3200" dirty="0"/>
              <a:t>1</a:t>
            </a:r>
            <a:r>
              <a:rPr lang="zh-TW" altLang="en-US" sz="3200" dirty="0"/>
              <a:t>： 簡單提問「新北市的市花是什麼？」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示範</a:t>
            </a:r>
            <a:r>
              <a:rPr lang="en-US" altLang="zh-TW" sz="3200" dirty="0"/>
              <a:t>2</a:t>
            </a:r>
            <a:r>
              <a:rPr lang="zh-TW" altLang="en-US" sz="3200" dirty="0"/>
              <a:t>： 追問「請用五點條列說明它的特色」</a:t>
            </a:r>
            <a:endParaRPr lang="en-US" altLang="zh-TW" sz="3200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調整對話風格：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示範</a:t>
            </a:r>
            <a:r>
              <a:rPr lang="en-US" altLang="zh-TW" sz="3200" dirty="0"/>
              <a:t>3</a:t>
            </a:r>
            <a:r>
              <a:rPr lang="zh-TW" altLang="en-US" sz="3200" dirty="0"/>
              <a:t>： </a:t>
            </a:r>
            <a:r>
              <a:rPr lang="zh-TW" altLang="en-US" sz="3000" dirty="0"/>
              <a:t>「請用活潑的語氣介紹新北市的財政局主要業務」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dirty="0"/>
              <a:t>開啟新對話：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不同主題，建議開啟新的對話，避免</a:t>
            </a:r>
            <a:r>
              <a:rPr lang="en-US" altLang="zh-TW" sz="3200" dirty="0"/>
              <a:t>AI</a:t>
            </a:r>
            <a:r>
              <a:rPr lang="zh-TW" altLang="en-US" sz="3200" dirty="0"/>
              <a:t>混淆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943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-74990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A74D8-CF48-3B59-6636-69C23244B686}"/>
              </a:ext>
            </a:extLst>
          </p:cNvPr>
          <p:cNvSpPr txBox="1"/>
          <p:nvPr/>
        </p:nvSpPr>
        <p:spPr>
          <a:xfrm>
            <a:off x="3046640" y="811108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https://chatgpt.com/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C6E65-E7B5-F56A-A1F3-751EE1B3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79" y="1300225"/>
            <a:ext cx="9315619" cy="5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273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5400" dirty="0"/>
              <a:t>使用</a:t>
            </a:r>
            <a:r>
              <a:rPr lang="en-US" altLang="zh-TW" sz="5400" dirty="0"/>
              <a:t> </a:t>
            </a:r>
            <a:r>
              <a:rPr lang="en-US" altLang="zh-TW" sz="5400" dirty="0" err="1"/>
              <a:t>ChatGPT</a:t>
            </a:r>
            <a:r>
              <a:rPr lang="en-US" altLang="zh-TW" sz="5400" dirty="0"/>
              <a:t> </a:t>
            </a:r>
            <a:r>
              <a:rPr lang="zh-TW" altLang="en-US" sz="5400" dirty="0"/>
              <a:t>的</a:t>
            </a:r>
            <a:r>
              <a:rPr lang="en-US" altLang="zh-TW" sz="5400" dirty="0"/>
              <a:t> </a:t>
            </a:r>
            <a:r>
              <a:rPr lang="zh-TW" altLang="en-US" sz="5400" dirty="0"/>
              <a:t>注意事項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7928"/>
            <a:ext cx="11222181" cy="517431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4000" dirty="0"/>
              <a:t>1. </a:t>
            </a:r>
            <a:r>
              <a:rPr lang="zh-TW" altLang="en-US" sz="4000" dirty="0"/>
              <a:t>隱私第一，公務機密不上傳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4000" dirty="0"/>
              <a:t>2. </a:t>
            </a:r>
            <a:r>
              <a:rPr lang="zh-TW" altLang="en-US" sz="4000" dirty="0"/>
              <a:t>資訊真實性，務必查核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4000" dirty="0"/>
              <a:t>3. </a:t>
            </a:r>
            <a:r>
              <a:rPr lang="zh-TW" altLang="en-US" sz="4000" dirty="0"/>
              <a:t>潛在偏見，小心判讀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4000" dirty="0"/>
              <a:t>4. </a:t>
            </a:r>
            <a:r>
              <a:rPr lang="zh-TW" altLang="en-US" sz="4000" dirty="0"/>
              <a:t>知識截止日期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206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r>
              <a:rPr lang="en-US" altLang="zh-TW" sz="5400" dirty="0"/>
              <a:t> </a:t>
            </a:r>
            <a:r>
              <a:rPr lang="zh-TW" altLang="en-US" sz="5400" dirty="0"/>
              <a:t>在一般公務情境的應用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 fontScale="85000" lnSpcReduction="20000"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文書工作小幫手：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草擬</a:t>
            </a:r>
            <a:r>
              <a:rPr lang="en-US" altLang="zh-TW" sz="3200" dirty="0"/>
              <a:t>/</a:t>
            </a:r>
            <a:r>
              <a:rPr lang="zh-TW" altLang="en-US" sz="3200" dirty="0"/>
              <a:t>潤飾： 電子郵件、會議通知、活動新聞稿初稿、政策宣導短文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摘要</a:t>
            </a:r>
            <a:r>
              <a:rPr lang="en-US" altLang="zh-TW" sz="3200" dirty="0"/>
              <a:t>/</a:t>
            </a:r>
            <a:r>
              <a:rPr lang="zh-TW" altLang="en-US" sz="3200" dirty="0"/>
              <a:t>整理： 長篇公開報告或文章的重點摘要 </a:t>
            </a:r>
            <a:r>
              <a:rPr lang="en-US" altLang="zh-TW" sz="3200" dirty="0"/>
              <a:t>(</a:t>
            </a:r>
            <a:r>
              <a:rPr lang="zh-TW" altLang="en-US" sz="3200" dirty="0"/>
              <a:t>非機密文件</a:t>
            </a:r>
            <a:r>
              <a:rPr lang="en-US" altLang="zh-TW" sz="3200" dirty="0"/>
              <a:t>)</a:t>
            </a:r>
            <a:endParaRPr lang="zh-TW" altLang="en-US" sz="32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資訊查詢與學習：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快速查詢公開的法規條文 </a:t>
            </a:r>
            <a:r>
              <a:rPr lang="en-US" altLang="zh-TW" sz="3200" dirty="0"/>
              <a:t>(</a:t>
            </a:r>
            <a:r>
              <a:rPr lang="zh-TW" altLang="en-US" sz="3200" dirty="0"/>
              <a:t>仍需對照官方版本</a:t>
            </a:r>
            <a:r>
              <a:rPr lang="en-US" altLang="zh-TW" sz="3200" dirty="0"/>
              <a:t>)</a:t>
            </a:r>
            <a:endParaRPr lang="zh-TW" altLang="en-US" sz="3200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解釋專業術語或概念 </a:t>
            </a:r>
            <a:r>
              <a:rPr lang="en-US" altLang="zh-TW" sz="3200" dirty="0"/>
              <a:t>(</a:t>
            </a:r>
            <a:r>
              <a:rPr lang="zh-TW" altLang="en-US" sz="3200" dirty="0"/>
              <a:t>如：什麼是「開源節流」的具體做法</a:t>
            </a:r>
            <a:r>
              <a:rPr lang="en-US" altLang="zh-TW" sz="3200" dirty="0"/>
              <a:t>)</a:t>
            </a:r>
            <a:endParaRPr lang="zh-TW" altLang="en-US" sz="32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創意發想與腦力激盪：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活動標語、宣導主題、解決方案初步構想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例如：「為財政局設計一個提升民眾參與度的線上活動點子」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基礎翻譯： </a:t>
            </a:r>
            <a:r>
              <a:rPr lang="en-US" altLang="zh-TW" sz="3600" dirty="0"/>
              <a:t>(</a:t>
            </a:r>
            <a:r>
              <a:rPr lang="zh-TW" altLang="en-US" sz="3600" dirty="0"/>
              <a:t>公開、非正式文件可參考</a:t>
            </a:r>
            <a:r>
              <a:rPr lang="en-US" altLang="zh-TW" sz="3600" dirty="0"/>
              <a:t>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61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r>
              <a:rPr lang="zh-TW" altLang="en-US" sz="5400" dirty="0"/>
              <a:t>於公務的應用場景發想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1"/>
            <a:ext cx="11222181" cy="5464903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引導問題： 在公務有哪些環節可以嘗試讓</a:t>
            </a:r>
            <a:r>
              <a:rPr lang="en-US" altLang="zh-TW" sz="3600" dirty="0" err="1"/>
              <a:t>ChatGPT</a:t>
            </a:r>
            <a:r>
              <a:rPr lang="zh-TW" altLang="en-US" sz="3600" dirty="0"/>
              <a:t>來輔助，以提升效率或品質呢？</a:t>
            </a: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9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 err="1"/>
              <a:t>ChatGPT</a:t>
            </a:r>
            <a:r>
              <a:rPr lang="zh-TW" altLang="en-US" sz="5400" dirty="0"/>
              <a:t>於公務的應用場景發想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1"/>
            <a:ext cx="11222181" cy="5464903"/>
          </a:xfrm>
        </p:spPr>
        <p:txBody>
          <a:bodyPr>
            <a:normAutofit fontScale="92500" lnSpcReduction="20000"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引導問題： 在公務有哪些環節可以嘗試讓</a:t>
            </a:r>
            <a:r>
              <a:rPr lang="en-US" altLang="zh-TW" sz="3600" dirty="0" err="1"/>
              <a:t>ChatGPT</a:t>
            </a:r>
            <a:r>
              <a:rPr lang="zh-TW" altLang="en-US" sz="3600" dirty="0"/>
              <a:t>來輔助，以提升效率或品質呢？</a:t>
            </a:r>
            <a:endParaRPr lang="en-US" altLang="zh-TW" sz="36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潛在應用方向：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dirty="0"/>
              <a:t>民眾服務：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協助草擬常見公務問題的標準化回覆初稿 </a:t>
            </a:r>
            <a:r>
              <a:rPr lang="en-US" altLang="zh-TW" sz="2800" dirty="0"/>
              <a:t>(</a:t>
            </a:r>
            <a:r>
              <a:rPr lang="zh-TW" altLang="en-US" sz="2800" dirty="0"/>
              <a:t>基於公開資訊</a:t>
            </a:r>
            <a:r>
              <a:rPr lang="en-US" altLang="zh-TW" sz="2800" dirty="0"/>
              <a:t>)</a:t>
            </a:r>
            <a:r>
              <a:rPr lang="zh-TW" altLang="en-US" sz="2800" dirty="0"/>
              <a:t>。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撰寫網站</a:t>
            </a:r>
            <a:r>
              <a:rPr lang="en-US" sz="2800" dirty="0"/>
              <a:t>FAQ (</a:t>
            </a:r>
            <a:r>
              <a:rPr lang="zh-TW" altLang="en-US" sz="2800" dirty="0"/>
              <a:t>常見問答</a:t>
            </a:r>
            <a:r>
              <a:rPr lang="en-US" altLang="zh-TW" sz="2800" dirty="0"/>
              <a:t>) </a:t>
            </a:r>
            <a:r>
              <a:rPr lang="zh-TW" altLang="en-US" sz="2800" dirty="0"/>
              <a:t>的內容建議。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dirty="0"/>
              <a:t>內部行政：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將會議重點轉為初步的會議記錄草稿。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為內部訓練課程產生大綱建議。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dirty="0"/>
              <a:t>政策宣傳：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將公務條文，轉為民眾易懂的說明文字。</a:t>
            </a:r>
          </a:p>
          <a:p>
            <a:pPr marL="1234440" lvl="2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2800" dirty="0"/>
              <a:t>發想公務知識普及的社群媒體貼文點子。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546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詠唱的魔法：提示詞 </a:t>
            </a:r>
            <a:r>
              <a:rPr lang="en-US" altLang="zh-TW" sz="5400" dirty="0"/>
              <a:t>(Prompt) </a:t>
            </a:r>
            <a:r>
              <a:rPr lang="zh-TW" altLang="en-US" sz="5400" dirty="0"/>
              <a:t>工程基礎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什麼是提示詞 </a:t>
            </a:r>
            <a:r>
              <a:rPr lang="en-US" altLang="zh-TW" sz="3600" dirty="0"/>
              <a:t>(Prompt)</a:t>
            </a:r>
            <a:r>
              <a:rPr lang="zh-TW" altLang="en-US" sz="3600" dirty="0"/>
              <a:t>？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您給予</a:t>
            </a:r>
            <a:r>
              <a:rPr lang="en-US" altLang="zh-TW" sz="3200" dirty="0"/>
              <a:t>AI</a:t>
            </a:r>
            <a:r>
              <a:rPr lang="zh-TW" altLang="en-US" sz="3200" dirty="0"/>
              <a:t>的「指令」或「問題」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核心概念： 提示詞的品質，直接影響</a:t>
            </a:r>
            <a:r>
              <a:rPr lang="en-US" altLang="zh-TW" sz="3200" dirty="0"/>
              <a:t>AI</a:t>
            </a:r>
            <a:r>
              <a:rPr lang="zh-TW" altLang="en-US" sz="3200" dirty="0"/>
              <a:t>生成內容的品質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「問對問題，事半功倍」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為什麼提示詞很重要？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引導</a:t>
            </a:r>
            <a:r>
              <a:rPr lang="en-US" altLang="zh-TW" sz="3200" dirty="0"/>
              <a:t>AI</a:t>
            </a:r>
            <a:r>
              <a:rPr lang="zh-TW" altLang="en-US" sz="3200" dirty="0"/>
              <a:t>理解您的確切需求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幫助</a:t>
            </a:r>
            <a:r>
              <a:rPr lang="en-US" altLang="zh-TW" sz="3200" dirty="0"/>
              <a:t>AI</a:t>
            </a:r>
            <a:r>
              <a:rPr lang="zh-TW" altLang="en-US" sz="3200" dirty="0"/>
              <a:t>聚焦在特定範圍，產生更相關、更精準的回答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997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2115599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基礎提示詞技巧：</a:t>
            </a:r>
            <a:br>
              <a:rPr lang="en-US" altLang="zh-TW" sz="5400" dirty="0"/>
            </a:br>
            <a:r>
              <a:rPr lang="zh-TW" altLang="en-US" sz="5400" dirty="0"/>
              <a:t>清晰具體、給足資訊、</a:t>
            </a:r>
            <a:br>
              <a:rPr lang="en-US" altLang="zh-TW" sz="5400" dirty="0"/>
            </a:br>
            <a:r>
              <a:rPr lang="zh-TW" altLang="en-US" sz="5400" dirty="0"/>
              <a:t>角色扮演、指定格式、循環優化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481943"/>
            <a:ext cx="11222181" cy="408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200" dirty="0"/>
              <a:t>1. </a:t>
            </a:r>
            <a:r>
              <a:rPr lang="zh-TW" altLang="en-US" sz="4200" dirty="0"/>
              <a:t>清晰明確 </a:t>
            </a:r>
            <a:r>
              <a:rPr lang="en-US" altLang="zh-TW" sz="4200" dirty="0"/>
              <a:t>(Clear &amp; Specific)</a:t>
            </a:r>
            <a:endParaRPr lang="zh-TW" altLang="en-US" sz="4200" dirty="0"/>
          </a:p>
          <a:p>
            <a:pPr marL="0" indent="0">
              <a:buNone/>
            </a:pPr>
            <a:r>
              <a:rPr lang="en-US" altLang="zh-TW" sz="4200" dirty="0"/>
              <a:t>2. </a:t>
            </a:r>
            <a:r>
              <a:rPr lang="zh-TW" altLang="en-US" sz="4200" dirty="0"/>
              <a:t>提供足夠的上下文 </a:t>
            </a:r>
            <a:r>
              <a:rPr lang="en-US" altLang="zh-TW" sz="4200" dirty="0"/>
              <a:t>(Context)</a:t>
            </a:r>
            <a:endParaRPr lang="zh-TW" altLang="en-US" sz="4200" dirty="0"/>
          </a:p>
          <a:p>
            <a:pPr marL="0" indent="0">
              <a:buNone/>
            </a:pPr>
            <a:r>
              <a:rPr lang="en-US" altLang="zh-TW" sz="4200" dirty="0"/>
              <a:t>3. </a:t>
            </a:r>
            <a:r>
              <a:rPr lang="zh-TW" altLang="en-US" sz="4200" dirty="0"/>
              <a:t>設定角色 </a:t>
            </a:r>
            <a:r>
              <a:rPr lang="en-US" altLang="zh-TW" sz="4200" dirty="0"/>
              <a:t>(Define a Role/Persona)</a:t>
            </a:r>
            <a:endParaRPr lang="zh-TW" altLang="en-US" sz="4200" dirty="0"/>
          </a:p>
          <a:p>
            <a:pPr marL="0" indent="0">
              <a:buNone/>
            </a:pPr>
            <a:r>
              <a:rPr lang="en-US" altLang="zh-TW" sz="4200" dirty="0"/>
              <a:t>4. </a:t>
            </a:r>
            <a:r>
              <a:rPr lang="zh-TW" altLang="en-US" sz="4200" dirty="0"/>
              <a:t>指定輸出格式 </a:t>
            </a:r>
            <a:r>
              <a:rPr lang="en-US" altLang="zh-TW" sz="4200" dirty="0"/>
              <a:t>(Specify Output Format)</a:t>
            </a:r>
            <a:endParaRPr lang="zh-TW" altLang="en-US" sz="4200" dirty="0"/>
          </a:p>
          <a:p>
            <a:pPr marL="0" indent="0">
              <a:buNone/>
            </a:pPr>
            <a:r>
              <a:rPr lang="en-US" altLang="zh-TW" sz="4200" dirty="0"/>
              <a:t>5. </a:t>
            </a:r>
            <a:r>
              <a:rPr lang="zh-TW" altLang="en-US" sz="4200" dirty="0"/>
              <a:t>循環與優化 </a:t>
            </a:r>
            <a:r>
              <a:rPr lang="en-US" altLang="zh-TW" sz="4200" dirty="0"/>
              <a:t>(Iterate &amp; Refine)</a:t>
            </a:r>
            <a:endParaRPr lang="zh-TW" altLang="en-US" sz="4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46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429799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基礎提示詞技巧：</a:t>
            </a:r>
            <a:br>
              <a:rPr lang="en-US" altLang="zh-TW" sz="5400" dirty="0"/>
            </a:br>
            <a:r>
              <a:rPr lang="zh-TW" altLang="en-US" sz="5400" dirty="0"/>
              <a:t>清晰具體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85900"/>
            <a:ext cx="11222181" cy="50763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清晰明確 </a:t>
            </a:r>
            <a:r>
              <a:rPr lang="en-US" altLang="zh-TW" sz="3600" dirty="0"/>
              <a:t>(Clear &amp; Specific)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避免模糊、籠統的指令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NG</a:t>
            </a:r>
            <a:r>
              <a:rPr lang="zh-TW" altLang="en-US" sz="3200" dirty="0"/>
              <a:t>範例： 「幫我寫財政報告」 </a:t>
            </a:r>
            <a:r>
              <a:rPr lang="en-US" altLang="zh-TW" sz="3200" dirty="0"/>
              <a:t>(</a:t>
            </a:r>
            <a:r>
              <a:rPr lang="zh-TW" altLang="en-US" sz="3200" dirty="0"/>
              <a:t>太模糊</a:t>
            </a:r>
            <a:r>
              <a:rPr lang="en-US" altLang="zh-TW" sz="3200" dirty="0"/>
              <a:t>)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OK</a:t>
            </a:r>
            <a:r>
              <a:rPr lang="zh-TW" altLang="en-US" sz="3200" dirty="0"/>
              <a:t>範例： 「請幫我草擬一份關於台北市政府</a:t>
            </a:r>
            <a:r>
              <a:rPr lang="en-US" altLang="zh-TW" sz="3200" dirty="0"/>
              <a:t>113</a:t>
            </a:r>
            <a:r>
              <a:rPr lang="zh-TW" altLang="en-US" sz="3200" dirty="0"/>
              <a:t>年度上半年地方稅收情況的初步分析報告大綱，包含主要稅收來源、與去年同期比較、以及可能的影響因素三個部分」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466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429799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基礎提示詞技巧：</a:t>
            </a:r>
            <a:br>
              <a:rPr lang="en-US" altLang="zh-TW" sz="5400" dirty="0"/>
            </a:br>
            <a:r>
              <a:rPr lang="zh-TW" altLang="en-US" sz="5400" dirty="0"/>
              <a:t>給足資訊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85900"/>
            <a:ext cx="11222181" cy="50763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提供足夠的上下文 </a:t>
            </a:r>
            <a:r>
              <a:rPr lang="en-US" altLang="zh-TW" sz="3600" dirty="0"/>
              <a:t>(Context)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讓</a:t>
            </a:r>
            <a:r>
              <a:rPr lang="en-US" altLang="zh-TW" sz="3200" dirty="0"/>
              <a:t>AI</a:t>
            </a:r>
            <a:r>
              <a:rPr lang="zh-TW" altLang="en-US" sz="3200" dirty="0"/>
              <a:t>了解背景資訊，有助於產生更到位的內容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NG</a:t>
            </a:r>
            <a:r>
              <a:rPr lang="zh-TW" altLang="en-US" sz="3200" dirty="0"/>
              <a:t>範例： 「總結一下」 </a:t>
            </a:r>
            <a:r>
              <a:rPr lang="en-US" altLang="zh-TW" sz="3200" dirty="0"/>
              <a:t>(</a:t>
            </a:r>
            <a:r>
              <a:rPr lang="zh-TW" altLang="en-US" sz="3200" dirty="0"/>
              <a:t>總結什麼？</a:t>
            </a:r>
            <a:r>
              <a:rPr lang="en-US" altLang="zh-TW" sz="3200" dirty="0"/>
              <a:t>)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OK</a:t>
            </a:r>
            <a:r>
              <a:rPr lang="zh-TW" altLang="en-US" sz="3200" dirty="0"/>
              <a:t>範例： 「我將提供一段關於財產管理的會議記錄文字，請你協助將其總結為</a:t>
            </a:r>
            <a:r>
              <a:rPr lang="en-US" altLang="zh-TW" sz="3200" dirty="0"/>
              <a:t>300</a:t>
            </a:r>
            <a:r>
              <a:rPr lang="zh-TW" altLang="en-US" sz="3200" dirty="0"/>
              <a:t>字以內的重點摘要」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9439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429799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基礎提示詞技巧：</a:t>
            </a:r>
            <a:br>
              <a:rPr lang="en-US" altLang="zh-TW" sz="5400" dirty="0"/>
            </a:br>
            <a:r>
              <a:rPr lang="zh-TW" altLang="en-US" sz="5400" dirty="0"/>
              <a:t>角色扮演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85900"/>
            <a:ext cx="11222181" cy="50763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設定角色 </a:t>
            </a:r>
            <a:r>
              <a:rPr lang="en-US" altLang="zh-TW" sz="3600" dirty="0"/>
              <a:t>(Define a Role/Persona)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讓</a:t>
            </a:r>
            <a:r>
              <a:rPr lang="en-US" altLang="zh-TW" sz="3200" dirty="0"/>
              <a:t>AI</a:t>
            </a:r>
            <a:r>
              <a:rPr lang="zh-TW" altLang="en-US" sz="3200" dirty="0"/>
              <a:t>模擬特定專家或身份。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範例： 「你是一位資深的財經記者，請用中立客觀的語氣，分析近期新台幣匯率波動對地方政府財政的潛在影響」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2141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429799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基礎提示詞技巧 ：</a:t>
            </a:r>
            <a:br>
              <a:rPr lang="en-US" altLang="zh-TW" sz="5400" dirty="0"/>
            </a:br>
            <a:r>
              <a:rPr lang="zh-TW" altLang="en-US" sz="5400" dirty="0"/>
              <a:t>指定格式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85900"/>
            <a:ext cx="11222181" cy="507634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指定輸出格式 </a:t>
            </a:r>
            <a:r>
              <a:rPr lang="en-US" altLang="zh-TW" sz="3600" dirty="0"/>
              <a:t>(Specify Output Format)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要求</a:t>
            </a:r>
            <a:r>
              <a:rPr lang="en-US" altLang="zh-TW" sz="3200" dirty="0"/>
              <a:t>AI</a:t>
            </a:r>
            <a:r>
              <a:rPr lang="zh-TW" altLang="en-US" sz="3200" dirty="0"/>
              <a:t>以特定形式呈現內容</a:t>
            </a:r>
            <a:br>
              <a:rPr lang="en-US" altLang="zh-TW" sz="3200" dirty="0"/>
            </a:br>
            <a:r>
              <a:rPr lang="zh-TW" altLang="en-US" sz="3200" dirty="0"/>
              <a:t> </a:t>
            </a:r>
            <a:r>
              <a:rPr lang="en-US" altLang="zh-TW" sz="3200" dirty="0"/>
              <a:t>(</a:t>
            </a:r>
            <a:r>
              <a:rPr lang="zh-TW" altLang="en-US" sz="3200" dirty="0"/>
              <a:t>條列、表格、段落、程式碼等</a:t>
            </a:r>
            <a:r>
              <a:rPr lang="en-US" altLang="zh-TW" sz="3200" dirty="0"/>
              <a:t>)</a:t>
            </a:r>
            <a:endParaRPr lang="zh-TW" altLang="en-US" sz="3200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範例： 「請將上述影響整理成一個包含</a:t>
            </a:r>
            <a:r>
              <a:rPr lang="en-US" altLang="zh-TW" sz="3200" dirty="0"/>
              <a:t>『</a:t>
            </a:r>
            <a:r>
              <a:rPr lang="zh-TW" altLang="en-US" sz="3200" dirty="0"/>
              <a:t>影響層面</a:t>
            </a:r>
            <a:r>
              <a:rPr lang="en-US" altLang="zh-TW" sz="3200" dirty="0"/>
              <a:t>』</a:t>
            </a:r>
            <a:r>
              <a:rPr lang="zh-TW" altLang="en-US" sz="3200" dirty="0"/>
              <a:t>和</a:t>
            </a:r>
            <a:r>
              <a:rPr lang="en-US" altLang="zh-TW" sz="3200" dirty="0"/>
              <a:t>『</a:t>
            </a:r>
            <a:r>
              <a:rPr lang="zh-TW" altLang="en-US" sz="3200" dirty="0"/>
              <a:t>具體說明</a:t>
            </a:r>
            <a:r>
              <a:rPr lang="en-US" altLang="zh-TW" sz="3200" dirty="0"/>
              <a:t>』</a:t>
            </a:r>
            <a:r>
              <a:rPr lang="zh-TW" altLang="en-US" sz="3200" dirty="0"/>
              <a:t>兩欄的表格」</a:t>
            </a:r>
            <a:endParaRPr lang="en-US" altLang="zh-TW" sz="3200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範例： 「</a:t>
            </a:r>
            <a:r>
              <a:rPr lang="zh-TW" altLang="en-US" sz="2600" dirty="0"/>
              <a:t>你是一位資深的財經記者，請用中立客觀的語氣，分析近期新台幣匯率波動對地方政府財政的潛在影響。</a:t>
            </a:r>
            <a:br>
              <a:rPr lang="en-US" altLang="zh-TW" sz="2600" dirty="0"/>
            </a:br>
            <a:r>
              <a:rPr lang="zh-TW" altLang="en-US" sz="2600" dirty="0"/>
              <a:t>請將上述影響整理成一個包含</a:t>
            </a:r>
            <a:r>
              <a:rPr lang="en-US" altLang="zh-TW" sz="2600" dirty="0"/>
              <a:t>『</a:t>
            </a:r>
            <a:r>
              <a:rPr lang="zh-TW" altLang="en-US" sz="2600" dirty="0"/>
              <a:t>影響層面</a:t>
            </a:r>
            <a:r>
              <a:rPr lang="en-US" altLang="zh-TW" sz="2600" dirty="0"/>
              <a:t>』</a:t>
            </a:r>
            <a:r>
              <a:rPr lang="zh-TW" altLang="en-US" sz="2600" dirty="0"/>
              <a:t>和</a:t>
            </a:r>
            <a:r>
              <a:rPr lang="en-US" altLang="zh-TW" sz="2600" dirty="0"/>
              <a:t>『</a:t>
            </a:r>
            <a:r>
              <a:rPr lang="zh-TW" altLang="en-US" sz="2600" dirty="0"/>
              <a:t>具體說明</a:t>
            </a:r>
            <a:r>
              <a:rPr lang="en-US" altLang="zh-TW" sz="2600" dirty="0"/>
              <a:t>』</a:t>
            </a:r>
            <a:r>
              <a:rPr lang="zh-TW" altLang="en-US" sz="2600" dirty="0"/>
              <a:t>兩欄的表格</a:t>
            </a:r>
            <a:r>
              <a:rPr lang="zh-TW" altLang="en-US" sz="3200" dirty="0"/>
              <a:t>」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endParaRPr lang="zh-TW" altLang="en-US" sz="3200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endParaRPr lang="zh-TW" alt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2443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429799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基礎提示詞技巧：</a:t>
            </a:r>
            <a:br>
              <a:rPr lang="en-US" altLang="zh-TW" sz="5400" dirty="0"/>
            </a:br>
            <a:r>
              <a:rPr lang="zh-TW" altLang="en-US" sz="5400" dirty="0"/>
              <a:t>循環優化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85900"/>
            <a:ext cx="11222181" cy="507634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5. </a:t>
            </a:r>
            <a:r>
              <a:rPr lang="zh-TW" altLang="en-US" sz="3600" dirty="0"/>
              <a:t>循環與優化 </a:t>
            </a:r>
            <a:r>
              <a:rPr lang="en-US" altLang="zh-TW" sz="3600" dirty="0"/>
              <a:t>(Iterate &amp; Refine)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很少一次就能得到完美結果</a:t>
            </a:r>
            <a:br>
              <a:rPr lang="en-US" altLang="zh-TW" sz="3200" dirty="0"/>
            </a:br>
            <a:r>
              <a:rPr lang="zh-TW" altLang="en-US" sz="3200" dirty="0"/>
              <a:t>可針對</a:t>
            </a:r>
            <a:r>
              <a:rPr lang="en-US" altLang="zh-TW" sz="3200" dirty="0"/>
              <a:t>AI</a:t>
            </a:r>
            <a:r>
              <a:rPr lang="zh-TW" altLang="en-US" sz="3200" dirty="0"/>
              <a:t>的回答進行追問或要求修改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範例： </a:t>
            </a:r>
            <a:br>
              <a:rPr lang="en-US" altLang="zh-TW" sz="3200" dirty="0"/>
            </a:br>
            <a:r>
              <a:rPr lang="zh-TW" altLang="en-US" sz="3200" dirty="0"/>
              <a:t>「針對上一點，可以再詳細說明嗎？」</a:t>
            </a:r>
            <a:br>
              <a:rPr lang="en-US" altLang="zh-TW" sz="3200" dirty="0"/>
            </a:br>
            <a:r>
              <a:rPr lang="zh-TW" altLang="en-US" sz="3200" dirty="0"/>
              <a:t>或</a:t>
            </a:r>
            <a:br>
              <a:rPr lang="en-US" altLang="zh-TW" sz="3200" dirty="0"/>
            </a:br>
            <a:r>
              <a:rPr lang="zh-TW" altLang="en-US" sz="3200" dirty="0"/>
              <a:t>「請讓語氣更正式一些」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6529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提示詞實戰：財政情境優劣對比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情境一：撰寫政策說明初稿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劣</a:t>
            </a:r>
            <a:r>
              <a:rPr lang="en-US" altLang="zh-TW" sz="3200" dirty="0"/>
              <a:t>Prompt</a:t>
            </a:r>
            <a:r>
              <a:rPr lang="zh-TW" altLang="en-US" sz="3200" dirty="0"/>
              <a:t>： </a:t>
            </a:r>
            <a:endParaRPr lang="en-US" altLang="zh-TW" sz="3200" dirty="0"/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zh-TW" altLang="en-US" sz="3200" dirty="0"/>
              <a:t>「寫個房屋稅說明。」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優</a:t>
            </a:r>
            <a:r>
              <a:rPr lang="en-US" altLang="zh-TW" sz="3200" dirty="0"/>
              <a:t>Prompt</a:t>
            </a:r>
            <a:r>
              <a:rPr lang="zh-TW" altLang="en-US" sz="3200" dirty="0"/>
              <a:t>： </a:t>
            </a:r>
            <a:endParaRPr lang="en-US" altLang="zh-TW" sz="3200" dirty="0"/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zh-TW" altLang="en-US" sz="3200" dirty="0"/>
              <a:t>「你是一位台北市政府財政局的稅務宣導人員，請為首次購屋的市民，草擬一篇關於房屋稅如何計算的說明文稿，約</a:t>
            </a:r>
            <a:r>
              <a:rPr lang="en-US" altLang="zh-TW" sz="3200" dirty="0"/>
              <a:t>500</a:t>
            </a:r>
            <a:r>
              <a:rPr lang="zh-TW" altLang="en-US" sz="3200" dirty="0"/>
              <a:t>字。內容需包含稅率、稅基、計算公式，並舉一個簡單易懂的例子。語氣需親切友善。」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4989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提示詞實戰：財政情境優劣對比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情境二：整理會議重點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劣</a:t>
            </a:r>
            <a:r>
              <a:rPr lang="en-US" altLang="zh-TW" sz="3200" dirty="0"/>
              <a:t>Prompt</a:t>
            </a:r>
            <a:r>
              <a:rPr lang="zh-TW" altLang="en-US" sz="3200" dirty="0"/>
              <a:t>： </a:t>
            </a:r>
            <a:endParaRPr lang="en-US" altLang="zh-TW" sz="3200" dirty="0"/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zh-TW" altLang="en-US" sz="3200" dirty="0"/>
              <a:t>「整理會議記錄。」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優</a:t>
            </a:r>
            <a:r>
              <a:rPr lang="en-US" altLang="zh-TW" sz="3200" dirty="0"/>
              <a:t>Prompt</a:t>
            </a:r>
            <a:r>
              <a:rPr lang="zh-TW" altLang="en-US" sz="3200" dirty="0"/>
              <a:t>： </a:t>
            </a:r>
            <a:endParaRPr lang="en-US" altLang="zh-TW" sz="3200" dirty="0"/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zh-TW" altLang="en-US" sz="3200" dirty="0"/>
              <a:t>「以下是一段關於</a:t>
            </a:r>
            <a:r>
              <a:rPr lang="en-US" altLang="zh-TW" sz="3200" dirty="0"/>
              <a:t>『</a:t>
            </a:r>
            <a:r>
              <a:rPr lang="zh-TW" altLang="en-US" sz="3200" dirty="0"/>
              <a:t>提升財產活化效益</a:t>
            </a:r>
            <a:r>
              <a:rPr lang="en-US" altLang="zh-TW" sz="3200" dirty="0"/>
              <a:t>』</a:t>
            </a:r>
            <a:r>
              <a:rPr lang="zh-TW" altLang="en-US" sz="3200" dirty="0"/>
              <a:t>的內部討論會議錄音文字稿。請協助整理出</a:t>
            </a:r>
            <a:r>
              <a:rPr lang="en-US" altLang="zh-TW" sz="3200" dirty="0"/>
              <a:t>3-5</a:t>
            </a:r>
            <a:r>
              <a:rPr lang="zh-TW" altLang="en-US" sz="3200" dirty="0"/>
              <a:t>個主要決議事項，並針對每個事項列出</a:t>
            </a:r>
            <a:r>
              <a:rPr lang="en-US" altLang="zh-TW" sz="3200" dirty="0"/>
              <a:t>1-2</a:t>
            </a:r>
            <a:r>
              <a:rPr lang="zh-TW" altLang="en-US" sz="3200" dirty="0"/>
              <a:t>個待辦行動。請用條列式呈現。文字稿內容：</a:t>
            </a:r>
            <a:r>
              <a:rPr lang="en-US" altLang="zh-TW" sz="3200" dirty="0"/>
              <a:t>…</a:t>
            </a:r>
            <a:r>
              <a:rPr lang="zh-TW" altLang="en-US" sz="3200" dirty="0"/>
              <a:t>」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/>
              <a:t>AI</a:t>
            </a:r>
            <a:r>
              <a:rPr lang="zh-TW" altLang="en-US" dirty="0"/>
              <a:t>的歷史里程碑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dirty="0"/>
              <a:t>Historical Milestones of 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2600" dirty="0"/>
              <a:t>1956</a:t>
            </a:r>
            <a:r>
              <a:rPr lang="zh-TW" altLang="en-US" sz="2600" dirty="0"/>
              <a:t>年：達特茅斯會議，</a:t>
            </a:r>
            <a:r>
              <a:rPr lang="en-US" altLang="zh-TW" sz="2600" dirty="0"/>
              <a:t> “AI </a:t>
            </a:r>
            <a:r>
              <a:rPr lang="zh-TW" altLang="en-US" sz="2600" dirty="0"/>
              <a:t>人工智慧</a:t>
            </a:r>
            <a:r>
              <a:rPr lang="en-US" altLang="zh-TW" sz="2600" dirty="0"/>
              <a:t>” </a:t>
            </a:r>
            <a:r>
              <a:rPr lang="zh-TW" altLang="en-US" sz="2600" dirty="0"/>
              <a:t>術語誕生 </a:t>
            </a:r>
            <a:br>
              <a:rPr lang="en-US" altLang="zh-TW" sz="2600" dirty="0"/>
            </a:br>
            <a:r>
              <a:rPr lang="en-US" altLang="zh-TW" sz="2600" dirty="0"/>
              <a:t>(1956: Dartmouth Conference, birth of the term "Artificial Intelligence”)</a:t>
            </a:r>
          </a:p>
          <a:p>
            <a:r>
              <a:rPr lang="en-US" altLang="zh-TW" sz="2600" dirty="0"/>
              <a:t>1960s-1970s</a:t>
            </a:r>
            <a:r>
              <a:rPr lang="zh-TW" altLang="en-US" sz="2600" dirty="0"/>
              <a:t>：早期</a:t>
            </a:r>
            <a:r>
              <a:rPr lang="en-US" altLang="zh-TW" sz="2600" dirty="0"/>
              <a:t>AI</a:t>
            </a:r>
            <a:r>
              <a:rPr lang="zh-TW" altLang="en-US" sz="2600" dirty="0"/>
              <a:t>發展，如下棋程式 </a:t>
            </a:r>
            <a:br>
              <a:rPr lang="en-US" altLang="zh-TW" sz="2600" dirty="0"/>
            </a:br>
            <a:r>
              <a:rPr lang="en-US" altLang="zh-TW" sz="2600" dirty="0"/>
              <a:t>(1960s-1970s: Early AI development, e.g., chess programs)</a:t>
            </a:r>
          </a:p>
          <a:p>
            <a:r>
              <a:rPr lang="en-US" altLang="zh-TW" sz="2600" dirty="0"/>
              <a:t>1980s-1990s</a:t>
            </a:r>
            <a:r>
              <a:rPr lang="zh-TW" altLang="en-US" sz="2600" dirty="0"/>
              <a:t>：專家系統興起 </a:t>
            </a:r>
            <a:br>
              <a:rPr lang="en-US" altLang="zh-TW" sz="2600" dirty="0"/>
            </a:br>
            <a:r>
              <a:rPr lang="en-US" altLang="zh-TW" sz="2600" dirty="0"/>
              <a:t>(1980s-1990s: Rise of expert systems)</a:t>
            </a:r>
          </a:p>
          <a:p>
            <a:r>
              <a:rPr lang="en-US" altLang="zh-TW" sz="2600" dirty="0"/>
              <a:t>2000s</a:t>
            </a:r>
            <a:r>
              <a:rPr lang="zh-TW" altLang="en-US" sz="2600" dirty="0"/>
              <a:t>：機器學習和深度學習崛起 </a:t>
            </a:r>
            <a:br>
              <a:rPr lang="en-US" altLang="zh-TW" sz="2600" dirty="0"/>
            </a:br>
            <a:r>
              <a:rPr lang="en-US" altLang="zh-TW" sz="2600" dirty="0"/>
              <a:t>(2000s: Emergence of machine learning and deep learning)</a:t>
            </a:r>
          </a:p>
          <a:p>
            <a:r>
              <a:rPr lang="en-US" altLang="zh-TW" sz="2600" dirty="0"/>
              <a:t>2010s</a:t>
            </a:r>
            <a:r>
              <a:rPr lang="zh-TW" altLang="en-US" sz="2600" dirty="0"/>
              <a:t>至今：大數據時代，</a:t>
            </a:r>
            <a:r>
              <a:rPr lang="en-US" altLang="zh-TW" sz="2600" dirty="0"/>
              <a:t>AI</a:t>
            </a:r>
            <a:r>
              <a:rPr lang="zh-TW" altLang="en-US" sz="2600" dirty="0"/>
              <a:t>應用廣泛普及 </a:t>
            </a:r>
            <a:br>
              <a:rPr lang="en-US" altLang="zh-TW" sz="2600" dirty="0"/>
            </a:br>
            <a:r>
              <a:rPr lang="en-US" altLang="zh-TW" sz="2600" dirty="0"/>
              <a:t>(2010s to present: Big data era, widespread AI applications)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6428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4000" dirty="0" err="1"/>
              <a:t>ChatGPT</a:t>
            </a:r>
            <a:r>
              <a:rPr lang="zh-TW" altLang="en-US" sz="4000" dirty="0"/>
              <a:t>基礎操作與公務應用</a:t>
            </a:r>
            <a:endParaRPr lang="en-US" altLang="zh-TW" sz="4000" dirty="0"/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4000" dirty="0" err="1"/>
              <a:t>ChatGPT</a:t>
            </a:r>
            <a:r>
              <a:rPr lang="zh-TW" altLang="en-US" sz="4000" dirty="0"/>
              <a:t>基本操作與重要注意事項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4000" dirty="0"/>
              <a:t>公務領域與財政局的應用場景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4000" dirty="0"/>
              <a:t>提升</a:t>
            </a:r>
            <a:r>
              <a:rPr lang="en-US" altLang="zh-TW" sz="4000" dirty="0"/>
              <a:t>AI</a:t>
            </a:r>
            <a:r>
              <a:rPr lang="zh-TW" altLang="en-US" sz="4000" dirty="0"/>
              <a:t>回答品質的基礎提示詞技巧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5035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8"/>
            <a:ext cx="9462054" cy="1148584"/>
          </a:xfrm>
        </p:spPr>
        <p:txBody>
          <a:bodyPr>
            <a:normAutofit/>
          </a:bodyPr>
          <a:lstStyle/>
          <a:p>
            <a:r>
              <a:rPr lang="zh-TW" altLang="en-US" dirty="0"/>
              <a:t>生成式</a:t>
            </a:r>
            <a:r>
              <a:rPr lang="en-US" altLang="zh-TW" dirty="0"/>
              <a:t>AI</a:t>
            </a:r>
            <a:r>
              <a:rPr lang="zh-TW" altLang="en-US" dirty="0"/>
              <a:t>在公務領域的實作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altLang="zh-TW" sz="4600" dirty="0" err="1">
                <a:solidFill>
                  <a:schemeClr val="accent1">
                    <a:lumMod val="75000"/>
                  </a:schemeClr>
                </a:solidFill>
              </a:rPr>
              <a:t>ChatGPT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基礎操作與公務應用</a:t>
            </a:r>
            <a:endParaRPr lang="en-US" altLang="zh-TW" sz="4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rgbClr val="C00000"/>
                </a:solidFill>
              </a:rPr>
              <a:t>2. </a:t>
            </a:r>
            <a:r>
              <a:rPr lang="zh-TW" altLang="en-US" sz="4600" dirty="0">
                <a:solidFill>
                  <a:srgbClr val="C00000"/>
                </a:solidFill>
              </a:rPr>
              <a:t>生成式</a:t>
            </a:r>
            <a:r>
              <a:rPr lang="en-US" altLang="zh-TW" sz="4600" dirty="0">
                <a:solidFill>
                  <a:srgbClr val="C00000"/>
                </a:solidFill>
              </a:rPr>
              <a:t>AI</a:t>
            </a:r>
            <a:r>
              <a:rPr lang="zh-TW" altLang="en-US" sz="4600" dirty="0">
                <a:solidFill>
                  <a:srgbClr val="C00000"/>
                </a:solidFill>
              </a:rPr>
              <a:t>在公務的進階應用與實作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59963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在公務的進階應用與實作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4000" dirty="0"/>
              <a:t>運用生成式</a:t>
            </a:r>
            <a:r>
              <a:rPr lang="en-US" altLang="zh-TW" sz="4000" dirty="0"/>
              <a:t>AI</a:t>
            </a:r>
            <a:r>
              <a:rPr lang="zh-TW" altLang="en-US" sz="4000" dirty="0"/>
              <a:t>工具快速分析財務報表與趨勢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4000" dirty="0"/>
              <a:t>AI</a:t>
            </a:r>
            <a:r>
              <a:rPr lang="zh-TW" altLang="en-US" sz="4000" dirty="0"/>
              <a:t>輔助財產管理的自動化工具與實例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4000" dirty="0"/>
              <a:t>數據視覺化的</a:t>
            </a:r>
            <a:r>
              <a:rPr lang="en-US" altLang="zh-TW" sz="4000" dirty="0"/>
              <a:t>AI</a:t>
            </a:r>
            <a:r>
              <a:rPr lang="zh-TW" altLang="en-US" sz="4000" dirty="0"/>
              <a:t>應用與實作示範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338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在財政與財產管理的優勢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快速處理與摘要大量文本</a:t>
            </a:r>
            <a:r>
              <a:rPr lang="en-US" altLang="zh-TW" sz="3600" dirty="0"/>
              <a:t>/</a:t>
            </a:r>
            <a:r>
              <a:rPr lang="zh-TW" altLang="en-US" sz="3600" dirty="0"/>
              <a:t>數據 </a:t>
            </a:r>
            <a:br>
              <a:rPr lang="en-US" altLang="zh-TW" sz="3600" dirty="0"/>
            </a:br>
            <a:r>
              <a:rPr lang="en-US" altLang="zh-TW" sz="3600" dirty="0"/>
              <a:t>	(</a:t>
            </a:r>
            <a:r>
              <a:rPr lang="zh-TW" altLang="en-US" sz="3600" dirty="0"/>
              <a:t>例如：公開的法規、報告、新聞</a:t>
            </a:r>
            <a:r>
              <a:rPr lang="en-US" altLang="zh-TW" sz="3600" dirty="0"/>
              <a:t>)</a:t>
            </a:r>
            <a:endParaRPr lang="zh-TW" altLang="en-US" sz="36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在人類指導下輔助識別初步模式或趨勢 </a:t>
            </a:r>
            <a:br>
              <a:rPr lang="en-US" altLang="zh-TW" sz="3600" dirty="0"/>
            </a:br>
            <a:r>
              <a:rPr lang="en-US" altLang="zh-TW" sz="3600" dirty="0"/>
              <a:t>	(</a:t>
            </a:r>
            <a:r>
              <a:rPr lang="zh-TW" altLang="en-US" sz="3600" dirty="0"/>
              <a:t>非取代專業分析</a:t>
            </a:r>
            <a:r>
              <a:rPr lang="en-US" altLang="zh-TW" sz="3600" dirty="0"/>
              <a:t>)</a:t>
            </a:r>
            <a:endParaRPr lang="zh-TW" altLang="en-US" sz="36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自動化部分重複性的文書撰擬與溝通任務 </a:t>
            </a:r>
            <a:br>
              <a:rPr lang="en-US" altLang="zh-TW" sz="3600" dirty="0"/>
            </a:br>
            <a:r>
              <a:rPr lang="en-US" altLang="zh-TW" sz="3600" dirty="0"/>
              <a:t>	(</a:t>
            </a:r>
            <a:r>
              <a:rPr lang="zh-TW" altLang="en-US" sz="3600" dirty="0"/>
              <a:t>例如：通知、</a:t>
            </a:r>
            <a:r>
              <a:rPr lang="en-US" altLang="zh-TW" sz="3600" dirty="0"/>
              <a:t>FAQ</a:t>
            </a:r>
            <a:r>
              <a:rPr lang="zh-TW" altLang="en-US" sz="3600" dirty="0"/>
              <a:t>草稿</a:t>
            </a:r>
            <a:r>
              <a:rPr lang="en-US" altLang="zh-TW" sz="3600" dirty="0"/>
              <a:t>)</a:t>
            </a:r>
            <a:endParaRPr lang="zh-TW" altLang="en-US" sz="36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為簡報、報告或宣導活動產生初步的創意點子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(</a:t>
            </a:r>
            <a:r>
              <a:rPr lang="zh-TW" altLang="en-US" sz="3200" dirty="0"/>
              <a:t>注意：所有應用都需謹慎評估資安與正確性</a:t>
            </a:r>
            <a:r>
              <a:rPr lang="en-US" altLang="zh-TW" sz="3200" dirty="0"/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522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與財務報表分析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 fontScale="92500" lnSpcReduction="10000"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600" dirty="0"/>
              <a:t>AI</a:t>
            </a:r>
            <a:r>
              <a:rPr lang="zh-TW" altLang="en-US" sz="3600" dirty="0"/>
              <a:t>如何「輔助」分析</a:t>
            </a:r>
            <a:r>
              <a:rPr lang="en-US" altLang="zh-TW" sz="3600" dirty="0"/>
              <a:t> 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摘要重點： 從</a:t>
            </a:r>
            <a:r>
              <a:rPr lang="en-US" altLang="zh-TW" sz="3200" dirty="0"/>
              <a:t> (</a:t>
            </a:r>
            <a:r>
              <a:rPr lang="zh-TW" altLang="en-US" sz="3200" dirty="0"/>
              <a:t>非機敏</a:t>
            </a:r>
            <a:r>
              <a:rPr lang="en-US" altLang="zh-TW" sz="3200" dirty="0"/>
              <a:t>/</a:t>
            </a:r>
            <a:r>
              <a:rPr lang="zh-TW" altLang="en-US" sz="3200" dirty="0"/>
              <a:t>已公開</a:t>
            </a:r>
            <a:r>
              <a:rPr lang="en-US" altLang="zh-TW" sz="3200" dirty="0"/>
              <a:t>/</a:t>
            </a:r>
            <a:r>
              <a:rPr lang="zh-TW" altLang="en-US" sz="3200" dirty="0"/>
              <a:t>模擬</a:t>
            </a:r>
            <a:r>
              <a:rPr lang="en-US" altLang="zh-TW" sz="3200" dirty="0"/>
              <a:t>) </a:t>
            </a:r>
            <a:r>
              <a:rPr lang="zh-TW" altLang="en-US" sz="3200" dirty="0"/>
              <a:t>財務報表文字描述中提取關鍵資訊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Prompt</a:t>
            </a:r>
            <a:r>
              <a:rPr lang="zh-TW" altLang="en-US" sz="3200" dirty="0"/>
              <a:t>範例</a:t>
            </a:r>
            <a:r>
              <a:rPr lang="en-US" altLang="zh-TW" sz="3200" dirty="0"/>
              <a:t>: </a:t>
            </a:r>
            <a:r>
              <a:rPr lang="zh-TW" altLang="en-US" sz="3200" dirty="0"/>
              <a:t>「這是一段</a:t>
            </a:r>
            <a:r>
              <a:rPr lang="en-US" altLang="zh-TW" sz="3200" dirty="0"/>
              <a:t> (</a:t>
            </a:r>
            <a:r>
              <a:rPr lang="zh-TW" altLang="en-US" sz="3200" dirty="0"/>
              <a:t>模擬的</a:t>
            </a:r>
            <a:r>
              <a:rPr lang="en-US" altLang="zh-TW" sz="3200" dirty="0"/>
              <a:t>) A</a:t>
            </a:r>
            <a:r>
              <a:rPr lang="zh-TW" altLang="en-US" sz="3200" dirty="0"/>
              <a:t>公司年度損益表摘要文字：</a:t>
            </a:r>
            <a:r>
              <a:rPr lang="en-US" altLang="zh-TW" sz="3200" dirty="0"/>
              <a:t>『</a:t>
            </a:r>
            <a:r>
              <a:rPr lang="zh-TW" altLang="en-US" sz="3200" dirty="0"/>
              <a:t>該公司本年度營收較去年成長</a:t>
            </a:r>
            <a:r>
              <a:rPr lang="en-US" altLang="zh-TW" sz="3200" dirty="0"/>
              <a:t>15%</a:t>
            </a:r>
            <a:r>
              <a:rPr lang="zh-TW" altLang="en-US" sz="3200" dirty="0"/>
              <a:t>，主要來自新產品線貢獻；然營業成本亦上升</a:t>
            </a:r>
            <a:r>
              <a:rPr lang="en-US" altLang="zh-TW" sz="3200" dirty="0"/>
              <a:t>10%</a:t>
            </a:r>
            <a:r>
              <a:rPr lang="zh-TW" altLang="en-US" sz="3200" dirty="0"/>
              <a:t>，導致毛利率略降</a:t>
            </a:r>
            <a:r>
              <a:rPr lang="en-US" altLang="zh-TW" sz="3200" dirty="0"/>
              <a:t>1%』</a:t>
            </a:r>
            <a:r>
              <a:rPr lang="zh-TW" altLang="en-US" sz="3200" dirty="0"/>
              <a:t>。請分析其主要財務表現」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解釋名詞： 說明報表中的專業術語或財務比率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Prompt</a:t>
            </a:r>
            <a:r>
              <a:rPr lang="zh-TW" altLang="en-US" sz="3200" dirty="0"/>
              <a:t>範例</a:t>
            </a:r>
            <a:r>
              <a:rPr lang="en-US" altLang="zh-TW" sz="3200" dirty="0"/>
              <a:t>: </a:t>
            </a:r>
            <a:r>
              <a:rPr lang="zh-TW" altLang="en-US" sz="3200" dirty="0"/>
              <a:t>「請用簡單易懂的方式解釋什麼是</a:t>
            </a:r>
            <a:r>
              <a:rPr lang="en-US" altLang="zh-TW" sz="3200" dirty="0"/>
              <a:t>『</a:t>
            </a:r>
            <a:r>
              <a:rPr lang="zh-TW" altLang="en-US" sz="3200" dirty="0"/>
              <a:t>流動比率</a:t>
            </a:r>
            <a:r>
              <a:rPr lang="en-US" altLang="zh-TW" sz="3200" dirty="0"/>
              <a:t>』</a:t>
            </a:r>
            <a:r>
              <a:rPr lang="zh-TW" altLang="en-US" sz="3200" dirty="0"/>
              <a:t>，以及它在評估企業短期償債能力上的意義」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8952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89539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AI</a:t>
            </a:r>
            <a:r>
              <a:rPr lang="zh-TW" altLang="en-US" sz="5400" dirty="0"/>
              <a:t>輔助財產管理的自動化 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4644"/>
            <a:ext cx="11222181" cy="5337600"/>
          </a:xfrm>
        </p:spPr>
        <p:txBody>
          <a:bodyPr>
            <a:noAutofit/>
          </a:bodyPr>
          <a:lstStyle/>
          <a:p>
            <a:pPr marL="320040" indent="-320040"/>
            <a:r>
              <a:rPr lang="en-US" altLang="zh-TW" dirty="0"/>
              <a:t>AI </a:t>
            </a:r>
            <a:r>
              <a:rPr lang="zh-TW" altLang="en-US" dirty="0"/>
              <a:t>如何「輔助」財產管理 ：</a:t>
            </a:r>
          </a:p>
          <a:p>
            <a:pPr marL="777240" lvl="1" indent="-320040"/>
            <a:r>
              <a:rPr lang="zh-TW" altLang="en-US" sz="3200" dirty="0"/>
              <a:t>文件自動化： 協助草擬財產盤點通知、維護合約的標準條款建議。</a:t>
            </a:r>
          </a:p>
          <a:p>
            <a:pPr marL="777240" lvl="1" indent="-320040"/>
            <a:r>
              <a:rPr lang="zh-TW" altLang="en-US" sz="3200" dirty="0"/>
              <a:t>資訊整理： 從</a:t>
            </a:r>
            <a:r>
              <a:rPr lang="en-US" altLang="zh-TW" sz="3200" dirty="0"/>
              <a:t>(</a:t>
            </a:r>
            <a:r>
              <a:rPr lang="zh-TW" altLang="en-US" sz="3200" dirty="0"/>
              <a:t>非機敏</a:t>
            </a:r>
            <a:r>
              <a:rPr lang="en-US" altLang="zh-TW" sz="3200" dirty="0"/>
              <a:t>)</a:t>
            </a:r>
            <a:r>
              <a:rPr lang="zh-TW" altLang="en-US" sz="3200" dirty="0"/>
              <a:t>財產維護記錄文字中，摘要常見問題或維護週期。</a:t>
            </a:r>
          </a:p>
          <a:p>
            <a:pPr marL="777240" lvl="1" indent="-320040"/>
            <a:r>
              <a:rPr lang="zh-TW" altLang="en-US" sz="3200" dirty="0"/>
              <a:t>圖像辨識 ： 可透過</a:t>
            </a:r>
            <a:r>
              <a:rPr lang="en-US" altLang="zh-TW" sz="3200" dirty="0"/>
              <a:t>AI</a:t>
            </a:r>
            <a:r>
              <a:rPr lang="zh-TW" altLang="en-US" sz="3200" dirty="0"/>
              <a:t>辨識財產照片，協助初步分類或盤點 </a:t>
            </a:r>
            <a:r>
              <a:rPr lang="en-US" altLang="zh-TW" sz="3200" dirty="0"/>
              <a:t>(</a:t>
            </a:r>
            <a:r>
              <a:rPr lang="zh-TW" altLang="en-US" sz="3200" dirty="0"/>
              <a:t>需專用模型與系統</a:t>
            </a:r>
            <a:r>
              <a:rPr lang="en-US" altLang="zh-TW" sz="3200" dirty="0"/>
              <a:t>)</a:t>
            </a:r>
            <a:r>
              <a:rPr lang="zh-TW" altLang="en-US" sz="3200" dirty="0"/>
              <a:t>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046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89539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AI</a:t>
            </a:r>
            <a:r>
              <a:rPr lang="zh-TW" altLang="en-US" sz="5400" dirty="0"/>
              <a:t>輔助財產管理的自動化 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4644"/>
            <a:ext cx="11222181" cy="5337600"/>
          </a:xfrm>
        </p:spPr>
        <p:txBody>
          <a:bodyPr>
            <a:noAutofit/>
          </a:bodyPr>
          <a:lstStyle/>
          <a:p>
            <a:pPr marL="320040" indent="-320040"/>
            <a:r>
              <a:rPr lang="zh-TW" altLang="en-US" dirty="0"/>
              <a:t>財政局應用思考點：</a:t>
            </a:r>
          </a:p>
          <a:p>
            <a:pPr marL="777240" lvl="1" indent="-320040"/>
            <a:r>
              <a:rPr lang="en-US" altLang="zh-TW" sz="3200" dirty="0"/>
              <a:t>Prompt</a:t>
            </a:r>
            <a:r>
              <a:rPr lang="zh-TW" altLang="en-US" sz="3200" dirty="0"/>
              <a:t>範例 </a:t>
            </a:r>
            <a:r>
              <a:rPr lang="en-US" altLang="zh-TW" sz="3200" dirty="0"/>
              <a:t>(</a:t>
            </a:r>
            <a:r>
              <a:rPr lang="zh-TW" altLang="en-US" sz="3200" dirty="0"/>
              <a:t>概念性</a:t>
            </a:r>
            <a:r>
              <a:rPr lang="en-US" altLang="zh-TW" sz="3200" dirty="0"/>
              <a:t>): </a:t>
            </a:r>
            <a:r>
              <a:rPr lang="zh-TW" altLang="en-US" sz="3200" dirty="0"/>
              <a:t>「你是一位經驗豐富的國有財產管理專家，請為</a:t>
            </a:r>
            <a:r>
              <a:rPr lang="en-US" altLang="zh-TW" sz="3200" dirty="0"/>
              <a:t>『</a:t>
            </a:r>
            <a:r>
              <a:rPr lang="zh-TW" altLang="en-US" sz="3200" dirty="0"/>
              <a:t>提升市有閒置土地活化效益</a:t>
            </a:r>
            <a:r>
              <a:rPr lang="en-US" altLang="zh-TW" sz="3200" dirty="0"/>
              <a:t>』</a:t>
            </a:r>
            <a:r>
              <a:rPr lang="zh-TW" altLang="en-US" sz="3200" dirty="0"/>
              <a:t>提供三個創新策略方向，並簡述各策略的優缺點」</a:t>
            </a:r>
          </a:p>
          <a:p>
            <a:pPr marL="777240" lvl="1" indent="-320040"/>
            <a:r>
              <a:rPr lang="en-US" altLang="zh-TW" sz="3200" dirty="0"/>
              <a:t>Prompt</a:t>
            </a:r>
            <a:r>
              <a:rPr lang="zh-TW" altLang="en-US" sz="3200" dirty="0"/>
              <a:t>範例 </a:t>
            </a:r>
            <a:r>
              <a:rPr lang="en-US" altLang="zh-TW" sz="3200" dirty="0"/>
              <a:t>(</a:t>
            </a:r>
            <a:r>
              <a:rPr lang="zh-TW" altLang="en-US" sz="3200" dirty="0"/>
              <a:t>文書</a:t>
            </a:r>
            <a:r>
              <a:rPr lang="en-US" altLang="zh-TW" sz="3200" dirty="0"/>
              <a:t>): </a:t>
            </a:r>
            <a:r>
              <a:rPr lang="zh-TW" altLang="en-US" sz="3200" dirty="0"/>
              <a:t>「請草擬一份通知各單位進行年度財產盤點的公文初稿，重點需包含盤點時程、應配合事項及聯絡窗口」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209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數據視覺化的</a:t>
            </a:r>
            <a:r>
              <a:rPr lang="en-US" altLang="zh-TW" sz="5400" dirty="0"/>
              <a:t>AI</a:t>
            </a:r>
            <a:r>
              <a:rPr lang="zh-TW" altLang="en-US" sz="5400" dirty="0"/>
              <a:t>應用與實作示範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 fontScale="85000" lnSpcReduction="10000"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3600" dirty="0"/>
              <a:t>AI</a:t>
            </a:r>
            <a:r>
              <a:rPr lang="zh-TW" altLang="en-US" sz="3600" dirty="0"/>
              <a:t>如何協助數據視覺化？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建議圖表類型： 根據您想呈現的數據關係，建議適合的圖表 </a:t>
            </a:r>
            <a:r>
              <a:rPr lang="en-US" altLang="zh-TW" sz="3200" dirty="0"/>
              <a:t>(</a:t>
            </a:r>
            <a:r>
              <a:rPr lang="zh-TW" altLang="en-US" sz="3200" dirty="0"/>
              <a:t>長條圖、折線圖、圓餅圖等</a:t>
            </a:r>
            <a:r>
              <a:rPr lang="en-US" altLang="zh-TW" sz="3200" dirty="0"/>
              <a:t>)</a:t>
            </a:r>
            <a:endParaRPr lang="zh-TW" altLang="en-US" sz="3200" dirty="0"/>
          </a:p>
          <a:p>
            <a:pPr marL="1234440" lvl="2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2800" dirty="0"/>
              <a:t>Prompt</a:t>
            </a:r>
            <a:r>
              <a:rPr lang="zh-TW" altLang="en-US" sz="2800" dirty="0"/>
              <a:t>範例</a:t>
            </a:r>
            <a:r>
              <a:rPr lang="en-US" altLang="zh-TW" sz="2800" dirty="0"/>
              <a:t>: </a:t>
            </a:r>
            <a:r>
              <a:rPr lang="zh-TW" altLang="en-US" sz="2800" dirty="0"/>
              <a:t>「我有一組數據是台北市各行政區過去五年的人口變化，我想呈現各區的增長趨勢並進行比較，建議使用哪種圖表？」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生成圖表程式碼 </a:t>
            </a:r>
            <a:r>
              <a:rPr lang="en-US" altLang="zh-TW" sz="3200" dirty="0"/>
              <a:t>(</a:t>
            </a:r>
            <a:r>
              <a:rPr lang="zh-TW" altLang="en-US" sz="3200" dirty="0"/>
              <a:t>進階</a:t>
            </a:r>
            <a:r>
              <a:rPr lang="en-US" altLang="zh-TW" sz="3200" dirty="0"/>
              <a:t>)</a:t>
            </a:r>
            <a:r>
              <a:rPr lang="zh-TW" altLang="en-US" sz="3200" dirty="0"/>
              <a:t>： </a:t>
            </a:r>
            <a:r>
              <a:rPr lang="en-US" altLang="zh-TW" sz="3200" dirty="0" err="1"/>
              <a:t>ChatGPT</a:t>
            </a:r>
            <a:r>
              <a:rPr lang="zh-TW" altLang="en-US" sz="3200" dirty="0"/>
              <a:t>可以生成</a:t>
            </a:r>
            <a:r>
              <a:rPr lang="en-US" altLang="zh-TW" sz="3200" dirty="0"/>
              <a:t>Python (</a:t>
            </a:r>
            <a:r>
              <a:rPr lang="zh-TW" altLang="en-US" sz="3200" dirty="0"/>
              <a:t>使用</a:t>
            </a:r>
            <a:r>
              <a:rPr lang="en-US" altLang="zh-TW" sz="3200" dirty="0"/>
              <a:t>Matplotlib, Seaborn</a:t>
            </a:r>
            <a:r>
              <a:rPr lang="zh-TW" altLang="en-US" sz="3200" dirty="0"/>
              <a:t>等套件</a:t>
            </a:r>
            <a:r>
              <a:rPr lang="en-US" altLang="zh-TW" sz="3200" dirty="0"/>
              <a:t>) </a:t>
            </a:r>
            <a:r>
              <a:rPr lang="zh-TW" altLang="en-US" sz="3200" dirty="0"/>
              <a:t>或其他語言的程式碼，來繪製圖表。</a:t>
            </a:r>
          </a:p>
          <a:p>
            <a:pPr marL="1234440" lvl="2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2800" dirty="0"/>
              <a:t>Prompt</a:t>
            </a:r>
            <a:r>
              <a:rPr lang="zh-TW" altLang="en-US" sz="2800" dirty="0"/>
              <a:t>範例</a:t>
            </a:r>
            <a:r>
              <a:rPr lang="en-US" altLang="zh-TW" sz="2800" dirty="0"/>
              <a:t>: </a:t>
            </a:r>
            <a:r>
              <a:rPr lang="zh-TW" altLang="en-US" sz="2800" dirty="0"/>
              <a:t>「請用</a:t>
            </a:r>
            <a:r>
              <a:rPr lang="en-US" altLang="zh-TW" sz="2800" dirty="0"/>
              <a:t>Python</a:t>
            </a:r>
            <a:r>
              <a:rPr lang="zh-TW" altLang="en-US" sz="2800" dirty="0"/>
              <a:t>的</a:t>
            </a:r>
            <a:r>
              <a:rPr lang="en-US" altLang="zh-TW" sz="2800" dirty="0"/>
              <a:t>Matplotlib</a:t>
            </a:r>
            <a:r>
              <a:rPr lang="zh-TW" altLang="en-US" sz="2800" dirty="0"/>
              <a:t>套件，生成一個比較</a:t>
            </a:r>
            <a:r>
              <a:rPr lang="en-US" altLang="zh-TW" sz="2800" dirty="0"/>
              <a:t>A</a:t>
            </a:r>
            <a:r>
              <a:rPr lang="zh-TW" altLang="en-US" sz="2800" dirty="0"/>
              <a:t>、</a:t>
            </a:r>
            <a:r>
              <a:rPr lang="en-US" altLang="zh-TW" sz="2800" dirty="0"/>
              <a:t>B</a:t>
            </a:r>
            <a:r>
              <a:rPr lang="zh-TW" altLang="en-US" sz="2800" dirty="0"/>
              <a:t>、</a:t>
            </a:r>
            <a:r>
              <a:rPr lang="en-US" altLang="zh-TW" sz="2800" dirty="0"/>
              <a:t>C</a:t>
            </a:r>
            <a:r>
              <a:rPr lang="zh-TW" altLang="en-US" sz="2800" dirty="0"/>
              <a:t>三個部門預算達成率</a:t>
            </a:r>
            <a:r>
              <a:rPr lang="en-US" altLang="zh-TW" sz="2800" dirty="0"/>
              <a:t> (</a:t>
            </a:r>
            <a:r>
              <a:rPr lang="zh-TW" altLang="en-US" sz="2800" dirty="0"/>
              <a:t>分別為</a:t>
            </a:r>
            <a:r>
              <a:rPr lang="en-US" altLang="zh-TW" sz="2800" dirty="0"/>
              <a:t>85%, 92%, 78%) </a:t>
            </a:r>
            <a:r>
              <a:rPr lang="zh-TW" altLang="en-US" sz="2800" dirty="0"/>
              <a:t>的長條圖程式碼」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自然語言生成圖表 ： 部分</a:t>
            </a:r>
            <a:r>
              <a:rPr lang="en-US" altLang="zh-TW" sz="3200" dirty="0"/>
              <a:t>BI</a:t>
            </a:r>
            <a:r>
              <a:rPr lang="zh-TW" altLang="en-US" sz="3200" dirty="0"/>
              <a:t>工具或</a:t>
            </a:r>
            <a:r>
              <a:rPr lang="en-US" altLang="zh-TW" sz="3200" dirty="0"/>
              <a:t>AI</a:t>
            </a:r>
            <a:r>
              <a:rPr lang="zh-TW" altLang="en-US" sz="3200" dirty="0"/>
              <a:t>平台開始支援用自然語言指令直接生成圖表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563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65204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視覺化三種不同稅收項目近三年的金額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94BE2-4CFC-D6E3-779E-E3425F940938}"/>
              </a:ext>
            </a:extLst>
          </p:cNvPr>
          <p:cNvSpPr txBox="1"/>
          <p:nvPr/>
        </p:nvSpPr>
        <p:spPr>
          <a:xfrm>
            <a:off x="422424" y="921304"/>
            <a:ext cx="6317172" cy="5816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9723B4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matplotlib.pyplot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9723B4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9723B4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9723B4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Reset font settings to use English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plt.rcParams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font.family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DejaVu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Sans'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plt.rcParams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axes.unicode_minus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Data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"2022"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"2023"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"2024"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income_tax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[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530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550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sales_tax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[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320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340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customs_duty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[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115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110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np.arange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 err="1">
                <a:solidFill>
                  <a:srgbClr val="6A5221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(years))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width =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0.25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the bar chart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fig, ax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plt.subplots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ax.bar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 - width,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income_tax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width, label=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"Income Tax"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ax.bar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sales_tax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width, label=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"Sales Tax"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ax.bar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 + width,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customs_duty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width, label=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"Customs Duty"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Add labels and title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ax.set_ylabel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"Amount (Billion TWD)"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ax.set_title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"Tax Revenue Comparison by Category (2022–2024)"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ax.set_xticks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ax.set_xticklabels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(years)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ax.legend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plt.tight_layout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DA4CE7-1C51-38EA-FFF3-8C597A46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562" y="3255244"/>
            <a:ext cx="5234944" cy="3159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C638C2-860C-D433-6626-E88215E616B4}"/>
              </a:ext>
            </a:extLst>
          </p:cNvPr>
          <p:cNvSpPr txBox="1"/>
          <p:nvPr/>
        </p:nvSpPr>
        <p:spPr>
          <a:xfrm>
            <a:off x="7046195" y="1222491"/>
            <a:ext cx="494700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Years	Inc Tax	Sal Tax	</a:t>
            </a:r>
            <a:r>
              <a:rPr lang="en-US" sz="2400" dirty="0" err="1"/>
              <a:t>Cus</a:t>
            </a:r>
            <a:r>
              <a:rPr lang="en-US" sz="2400" dirty="0"/>
              <a:t> Tax</a:t>
            </a:r>
          </a:p>
          <a:p>
            <a:r>
              <a:rPr lang="en-US" sz="2400" dirty="0"/>
              <a:t>2022	500	300	120</a:t>
            </a:r>
          </a:p>
          <a:p>
            <a:r>
              <a:rPr lang="en-US" sz="2400" dirty="0"/>
              <a:t>2023	530	320	115</a:t>
            </a:r>
          </a:p>
          <a:p>
            <a:r>
              <a:rPr lang="en-US" sz="2400" dirty="0"/>
              <a:t>2024	550	340	110</a:t>
            </a:r>
          </a:p>
        </p:txBody>
      </p:sp>
    </p:spTree>
    <p:extLst>
      <p:ext uri="{BB962C8B-B14F-4D97-AF65-F5344CB8AC3E}">
        <p14:creationId xmlns:p14="http://schemas.microsoft.com/office/powerpoint/2010/main" val="252228269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5400" dirty="0"/>
              <a:t>實務演練與案例探討 </a:t>
            </a:r>
            <a:r>
              <a:rPr lang="en-US" altLang="zh-TW" sz="5400" dirty="0"/>
              <a:t>(</a:t>
            </a:r>
            <a:r>
              <a:rPr lang="zh-TW" altLang="en-US" sz="5400" dirty="0"/>
              <a:t>財政局情境</a:t>
            </a:r>
            <a:r>
              <a:rPr lang="en-US" altLang="zh-TW" sz="5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 fontScale="92500"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600" dirty="0"/>
              <a:t>情境假設： 財政局近期舉辦了一場「地方財政與您有約」線上座談會，收集到許多民眾透過文字提出的問題與建議 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600" dirty="0"/>
              <a:t>任務：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初步分類： 如何請</a:t>
            </a:r>
            <a:r>
              <a:rPr lang="en-US" altLang="zh-TW" sz="3200" dirty="0" err="1"/>
              <a:t>ChatGPT</a:t>
            </a:r>
            <a:r>
              <a:rPr lang="zh-TW" altLang="en-US" sz="3200" dirty="0">
                <a:solidFill>
                  <a:srgbClr val="C00000"/>
                </a:solidFill>
              </a:rPr>
              <a:t>將這些民眾提問初步歸類</a:t>
            </a:r>
            <a:r>
              <a:rPr lang="zh-TW" altLang="en-US" sz="3200" dirty="0"/>
              <a:t>？</a:t>
            </a:r>
            <a:br>
              <a:rPr lang="en-US" altLang="zh-TW" sz="3200" dirty="0"/>
            </a:br>
            <a:r>
              <a:rPr lang="en-US" altLang="zh-TW" sz="3200" dirty="0"/>
              <a:t>                        (</a:t>
            </a:r>
            <a:r>
              <a:rPr lang="zh-TW" altLang="en-US" sz="3200" dirty="0"/>
              <a:t>例如：稅務問題、預算建議、財產活化意見等</a:t>
            </a:r>
            <a:r>
              <a:rPr lang="en-US" altLang="zh-TW" sz="3200" dirty="0"/>
              <a:t>)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摘要重點： 如何請</a:t>
            </a:r>
            <a:r>
              <a:rPr lang="en-US" altLang="zh-TW" sz="3200" dirty="0" err="1"/>
              <a:t>ChatGPT</a:t>
            </a:r>
            <a:r>
              <a:rPr lang="zh-TW" altLang="en-US" sz="3200" dirty="0">
                <a:solidFill>
                  <a:srgbClr val="C00000"/>
                </a:solidFill>
              </a:rPr>
              <a:t>摘要</a:t>
            </a:r>
            <a:r>
              <a:rPr lang="zh-TW" altLang="en-US" sz="3200" dirty="0"/>
              <a:t>各類別中</a:t>
            </a:r>
            <a:br>
              <a:rPr lang="en-US" altLang="zh-TW" sz="3200" dirty="0"/>
            </a:br>
            <a:r>
              <a:rPr lang="en-US" altLang="zh-TW" sz="3200" dirty="0"/>
              <a:t>                        </a:t>
            </a:r>
            <a:r>
              <a:rPr lang="zh-TW" altLang="en-US" sz="3200" dirty="0"/>
              <a:t>民眾最關心的幾個</a:t>
            </a:r>
            <a:r>
              <a:rPr lang="zh-TW" altLang="en-US" sz="3200" dirty="0">
                <a:solidFill>
                  <a:srgbClr val="C00000"/>
                </a:solidFill>
              </a:rPr>
              <a:t>重點</a:t>
            </a:r>
            <a:r>
              <a:rPr lang="zh-TW" altLang="en-US" sz="3200" dirty="0"/>
              <a:t>？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草擬</a:t>
            </a:r>
            <a:r>
              <a:rPr lang="en-US" altLang="zh-TW" sz="3200" dirty="0"/>
              <a:t>FAQ</a:t>
            </a:r>
            <a:r>
              <a:rPr lang="zh-TW" altLang="en-US" sz="3200" dirty="0"/>
              <a:t>： 如何請</a:t>
            </a:r>
            <a:r>
              <a:rPr lang="en-US" altLang="zh-TW" sz="3200" dirty="0" err="1"/>
              <a:t>ChatGPT</a:t>
            </a:r>
            <a:r>
              <a:rPr lang="zh-TW" altLang="en-US" sz="3200" dirty="0"/>
              <a:t>協助草擬部分</a:t>
            </a:r>
            <a:r>
              <a:rPr lang="zh-TW" altLang="en-US" sz="3200" dirty="0">
                <a:solidFill>
                  <a:srgbClr val="C00000"/>
                </a:solidFill>
              </a:rPr>
              <a:t>常見問題的</a:t>
            </a:r>
            <a:r>
              <a:rPr lang="en-US" altLang="zh-TW" sz="3200" dirty="0">
                <a:solidFill>
                  <a:srgbClr val="C00000"/>
                </a:solidFill>
              </a:rPr>
              <a:t>FAQ</a:t>
            </a:r>
            <a:r>
              <a:rPr lang="zh-TW" altLang="en-US" sz="3200" dirty="0">
                <a:solidFill>
                  <a:srgbClr val="C00000"/>
                </a:solidFill>
              </a:rPr>
              <a:t>初稿</a:t>
            </a:r>
            <a:r>
              <a:rPr lang="zh-TW" altLang="en-US" sz="3200" dirty="0"/>
              <a:t>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5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5300" dirty="0"/>
              <a:t>AI</a:t>
            </a:r>
            <a:r>
              <a:rPr lang="zh-TW" altLang="en-US" sz="5300" dirty="0"/>
              <a:t>的主要分支</a:t>
            </a:r>
            <a:br>
              <a:rPr lang="en-US" altLang="zh-TW" sz="5300" dirty="0"/>
            </a:br>
            <a:r>
              <a:rPr lang="en-US" altLang="zh-TW" dirty="0"/>
              <a:t>(</a:t>
            </a:r>
            <a:r>
              <a:rPr lang="en-US" dirty="0"/>
              <a:t>Main Branches of 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機器學習 </a:t>
            </a:r>
            <a:r>
              <a:rPr lang="en-US" altLang="zh-TW" sz="4000" dirty="0"/>
              <a:t>(Machine Learning)</a:t>
            </a:r>
          </a:p>
          <a:p>
            <a:r>
              <a:rPr lang="zh-TW" altLang="en-US" sz="4000" dirty="0"/>
              <a:t>自然語言處理 </a:t>
            </a:r>
            <a:r>
              <a:rPr lang="en-US" altLang="zh-TW" sz="4000" dirty="0"/>
              <a:t>(Natural Language Processing)</a:t>
            </a:r>
          </a:p>
          <a:p>
            <a:r>
              <a:rPr lang="zh-TW" altLang="en-US" sz="4000" dirty="0"/>
              <a:t>計算機視覺 </a:t>
            </a:r>
            <a:r>
              <a:rPr lang="en-US" altLang="zh-TW" sz="4000" dirty="0"/>
              <a:t>(Computer Vision)</a:t>
            </a:r>
          </a:p>
          <a:p>
            <a:r>
              <a:rPr lang="zh-TW" altLang="en-US" sz="4000" dirty="0"/>
              <a:t>機器人學 </a:t>
            </a:r>
            <a:r>
              <a:rPr lang="en-US" altLang="zh-TW" sz="4000" dirty="0"/>
              <a:t>(Robotics)</a:t>
            </a:r>
          </a:p>
          <a:p>
            <a:r>
              <a:rPr lang="zh-TW" altLang="en-US" sz="4000" dirty="0"/>
              <a:t>專家系統 </a:t>
            </a:r>
            <a:r>
              <a:rPr lang="en-US" altLang="zh-TW" sz="4000" dirty="0"/>
              <a:t>(Expert Systems)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9260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地方財政與您有約</a:t>
            </a:r>
            <a:r>
              <a:rPr lang="en-US" altLang="zh-TW" sz="5400" dirty="0"/>
              <a:t> </a:t>
            </a:r>
            <a:r>
              <a:rPr lang="zh-TW" altLang="en-US" sz="5400" dirty="0"/>
              <a:t>線上座談會</a:t>
            </a:r>
            <a:r>
              <a:rPr lang="en-US" altLang="zh-TW" sz="5400" dirty="0"/>
              <a:t> </a:t>
            </a:r>
            <a:r>
              <a:rPr lang="zh-TW" altLang="en-US" sz="5400" dirty="0"/>
              <a:t>提問</a:t>
            </a:r>
            <a:endParaRPr lang="en-US" altLang="zh-TW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8A44F-DD09-675B-481E-99F92447EA30}"/>
              </a:ext>
            </a:extLst>
          </p:cNvPr>
          <p:cNvSpPr txBox="1"/>
          <p:nvPr/>
        </p:nvSpPr>
        <p:spPr>
          <a:xfrm>
            <a:off x="3967434" y="1049760"/>
            <a:ext cx="425713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地價稅為什麼每年都在漲？能不能調整計算方式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希望明年預算能編更多經費改善老舊社區道路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3.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市府名下閒置空地太多，能不能釋出讓民間活用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4.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我想了解營業稅怎麼申報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5.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建議減少不必要的慶典預算，把錢花在教育上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6.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地方政府的舊宿舍可以出租或改為青年住宅嗎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7.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房屋稅率最近會調整嗎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8.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希望增加公園建設預算，尤其是在南區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9.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請問遺產稅怎麼計算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10.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閒置學校建物能否活化再利用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11.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為什麼去年地價稅比前一年多這麼多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12.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市府可以公開各局處的年度預算嗎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13.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建議優先改善北區排水系統，常淹水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14.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請問我退休後還需要繳房屋稅嗎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15.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是否可以讓公有市場由民間經營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16.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請問汽機車燃料費是否可以線上繳納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17.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建議在預算內多編教育補助，減輕家長負擔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18.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請問自用住宅稅率與非自用有什麼差別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19.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我家附近有空置公有地，希望能規劃為停車場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20.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財政局網站可以增加查稅功能嗎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21.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去年稅單說明太簡略，能否提供更詳細版本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22.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市府大樓有空間可以出租辦活動嗎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23.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能否公布歷年房屋稅調幅與原因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24.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預算是否可增編社區長照據點設施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25.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請問土地增值稅是怎麼計算的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26.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建議活化河岸地區，變成休閒空間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27.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我繳錯稅了，要怎麼申請退稅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28.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預算建議多編基層醫療與防災訓練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。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29.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養老金有涉及地方財政嗎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  <a:p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30. </a:t>
            </a:r>
            <a:r>
              <a:rPr lang="en-US" sz="1200" dirty="0" err="1">
                <a:latin typeface="Heiti TC Medium" pitchFamily="2" charset="-128"/>
                <a:ea typeface="Heiti TC Medium" pitchFamily="2" charset="-128"/>
              </a:rPr>
              <a:t>市府財產有無對外公開透明資訊可查</a:t>
            </a:r>
            <a:r>
              <a:rPr lang="en-US" sz="1200" dirty="0">
                <a:latin typeface="Heiti TC Medium" pitchFamily="2" charset="-128"/>
                <a:ea typeface="Heiti TC Medium" pitchFamily="2" charset="-128"/>
              </a:rPr>
              <a:t>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5EF01-B63A-D18A-3746-1CD78E5F90AA}"/>
              </a:ext>
            </a:extLst>
          </p:cNvPr>
          <p:cNvSpPr txBox="1"/>
          <p:nvPr/>
        </p:nvSpPr>
        <p:spPr>
          <a:xfrm>
            <a:off x="1208099" y="1097341"/>
            <a:ext cx="3197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HEITI TC MEDIUM" pitchFamily="2" charset="-128"/>
                <a:ea typeface="HEITI TC MEDIUM" pitchFamily="2" charset="-128"/>
              </a:rPr>
              <a:t>市民提問</a:t>
            </a:r>
            <a:br>
              <a:rPr lang="en-US" altLang="zh-TW" sz="3200" b="1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3200" b="1" dirty="0">
                <a:latin typeface="HEITI TC MEDIUM" pitchFamily="2" charset="-128"/>
                <a:ea typeface="HEITI TC MEDIUM" pitchFamily="2" charset="-128"/>
              </a:rPr>
              <a:t>模擬資料</a:t>
            </a:r>
            <a:endParaRPr lang="en-US" sz="3200" b="1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807668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5400" dirty="0"/>
              <a:t>實務演練與案例探討 </a:t>
            </a:r>
            <a:r>
              <a:rPr lang="en-US" altLang="zh-TW" sz="5400" dirty="0"/>
              <a:t>(</a:t>
            </a:r>
            <a:r>
              <a:rPr lang="zh-TW" altLang="en-US" sz="5400" dirty="0"/>
              <a:t>財政局情境</a:t>
            </a:r>
            <a:r>
              <a:rPr lang="en-US" altLang="zh-TW" sz="5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 fontScale="70000" lnSpcReduction="20000"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600" dirty="0"/>
              <a:t>情境假設： 財政局近期舉辦了一場「地方財政與您有約」線上座談會，</a:t>
            </a:r>
            <a:br>
              <a:rPr lang="en-US" altLang="zh-TW" sz="3600" dirty="0"/>
            </a:br>
            <a:r>
              <a:rPr lang="en-US" altLang="zh-TW" sz="3600" dirty="0"/>
              <a:t>                        </a:t>
            </a:r>
            <a:r>
              <a:rPr lang="zh-TW" altLang="en-US" sz="3600" dirty="0"/>
              <a:t>收集到許多民眾透過文字提出的問題與建議 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600" dirty="0"/>
              <a:t>任務：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初步分類： 如何請</a:t>
            </a:r>
            <a:r>
              <a:rPr lang="en-US" altLang="zh-TW" sz="3200" dirty="0" err="1"/>
              <a:t>ChatGPT</a:t>
            </a:r>
            <a:r>
              <a:rPr lang="zh-TW" altLang="en-US" sz="3200" dirty="0"/>
              <a:t>將這些民眾提問初步歸類？</a:t>
            </a:r>
            <a:r>
              <a:rPr lang="en-US" altLang="zh-TW" sz="3200" dirty="0"/>
              <a:t>(</a:t>
            </a:r>
            <a:r>
              <a:rPr lang="zh-TW" altLang="en-US" sz="3200" dirty="0"/>
              <a:t>例如：稅務問題、預算建議、財產活化意見等</a:t>
            </a:r>
            <a:r>
              <a:rPr lang="en-US" altLang="zh-TW" sz="3200" dirty="0"/>
              <a:t>)</a:t>
            </a:r>
          </a:p>
          <a:p>
            <a:pPr marL="1234440" lvl="2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2800" dirty="0"/>
              <a:t>Prompt: </a:t>
            </a:r>
            <a:r>
              <a:rPr lang="zh-TW" altLang="en-US" sz="2800" dirty="0"/>
              <a:t>「我將提供一批市民對地方財政的提問文字，請協助將它們分類為</a:t>
            </a:r>
            <a:r>
              <a:rPr lang="en-US" altLang="zh-TW" sz="2800" dirty="0"/>
              <a:t>『</a:t>
            </a:r>
            <a:r>
              <a:rPr lang="zh-TW" altLang="en-US" sz="2800" dirty="0"/>
              <a:t>稅務諮詢</a:t>
            </a:r>
            <a:r>
              <a:rPr lang="en-US" altLang="zh-TW" sz="2800" dirty="0"/>
              <a:t>』</a:t>
            </a:r>
            <a:r>
              <a:rPr lang="zh-TW" altLang="en-US" sz="2800" dirty="0"/>
              <a:t>、</a:t>
            </a:r>
            <a:r>
              <a:rPr lang="en-US" altLang="zh-TW" sz="2800" dirty="0"/>
              <a:t>『</a:t>
            </a:r>
            <a:r>
              <a:rPr lang="zh-TW" altLang="en-US" sz="2800" dirty="0"/>
              <a:t>預算編列建議</a:t>
            </a:r>
            <a:r>
              <a:rPr lang="en-US" altLang="zh-TW" sz="2800" dirty="0"/>
              <a:t>』</a:t>
            </a:r>
            <a:r>
              <a:rPr lang="zh-TW" altLang="en-US" sz="2800" dirty="0"/>
              <a:t>、</a:t>
            </a:r>
            <a:r>
              <a:rPr lang="en-US" altLang="zh-TW" sz="2800" dirty="0"/>
              <a:t>『</a:t>
            </a:r>
            <a:r>
              <a:rPr lang="zh-TW" altLang="en-US" sz="2800" dirty="0"/>
              <a:t>財產管理意見</a:t>
            </a:r>
            <a:r>
              <a:rPr lang="en-US" altLang="zh-TW" sz="2800" dirty="0"/>
              <a:t>』</a:t>
            </a:r>
            <a:r>
              <a:rPr lang="zh-TW" altLang="en-US" sz="2800" dirty="0"/>
              <a:t>及</a:t>
            </a:r>
            <a:r>
              <a:rPr lang="en-US" altLang="zh-TW" sz="2800" dirty="0"/>
              <a:t>『</a:t>
            </a:r>
            <a:r>
              <a:rPr lang="zh-TW" altLang="en-US" sz="2800" dirty="0"/>
              <a:t>其他</a:t>
            </a:r>
            <a:r>
              <a:rPr lang="en-US" altLang="zh-TW" sz="2800" dirty="0"/>
              <a:t>』</a:t>
            </a:r>
            <a:r>
              <a:rPr lang="zh-TW" altLang="en-US" sz="2800" dirty="0"/>
              <a:t>四類。請將分類結果以表格呈現，第一欄為原始問題，第二欄為分類」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摘要重點： 如何請</a:t>
            </a:r>
            <a:r>
              <a:rPr lang="en-US" altLang="zh-TW" sz="3200" dirty="0" err="1"/>
              <a:t>ChatGPT</a:t>
            </a:r>
            <a:r>
              <a:rPr lang="zh-TW" altLang="en-US" sz="3200" dirty="0"/>
              <a:t>摘要各類別中民眾最關心的幾個重點？</a:t>
            </a:r>
          </a:p>
          <a:p>
            <a:pPr marL="1234440" lvl="2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2800" dirty="0"/>
              <a:t>Prompt: </a:t>
            </a:r>
            <a:r>
              <a:rPr lang="zh-TW" altLang="en-US" sz="2800" dirty="0"/>
              <a:t>「針對上述分類為</a:t>
            </a:r>
            <a:r>
              <a:rPr lang="en-US" altLang="zh-TW" sz="2800" dirty="0"/>
              <a:t>『</a:t>
            </a:r>
            <a:r>
              <a:rPr lang="zh-TW" altLang="en-US" sz="2800" dirty="0"/>
              <a:t>稅務諮詢</a:t>
            </a:r>
            <a:r>
              <a:rPr lang="en-US" altLang="zh-TW" sz="2800" dirty="0"/>
              <a:t>』</a:t>
            </a:r>
            <a:r>
              <a:rPr lang="zh-TW" altLang="en-US" sz="2800" dirty="0"/>
              <a:t>的民眾提問，請摘要出</a:t>
            </a:r>
            <a:r>
              <a:rPr lang="en-US" altLang="zh-TW" sz="2800" dirty="0"/>
              <a:t>3</a:t>
            </a:r>
            <a:r>
              <a:rPr lang="zh-TW" altLang="en-US" sz="2800" dirty="0"/>
              <a:t>個最常被問到的問題核心」</a:t>
            </a:r>
          </a:p>
          <a:p>
            <a:pPr marL="777240" lvl="1" indent="-320040">
              <a:lnSpc>
                <a:spcPct val="120000"/>
              </a:lnSpc>
              <a:spcAft>
                <a:spcPts val="600"/>
              </a:spcAft>
            </a:pPr>
            <a:r>
              <a:rPr lang="zh-TW" altLang="en-US" sz="3200" dirty="0"/>
              <a:t>草擬</a:t>
            </a:r>
            <a:r>
              <a:rPr lang="en-US" altLang="zh-TW" sz="3200" dirty="0"/>
              <a:t>FAQ</a:t>
            </a:r>
            <a:r>
              <a:rPr lang="zh-TW" altLang="en-US" sz="3200" dirty="0"/>
              <a:t>： 如何請</a:t>
            </a:r>
            <a:r>
              <a:rPr lang="en-US" altLang="zh-TW" sz="3200" dirty="0" err="1"/>
              <a:t>ChatGPT</a:t>
            </a:r>
            <a:r>
              <a:rPr lang="zh-TW" altLang="en-US" sz="3200" dirty="0"/>
              <a:t>協助草擬部分常見問題的</a:t>
            </a:r>
            <a:r>
              <a:rPr lang="en-US" altLang="zh-TW" sz="3200" dirty="0"/>
              <a:t>FAQ</a:t>
            </a:r>
            <a:r>
              <a:rPr lang="zh-TW" altLang="en-US" sz="3200" dirty="0"/>
              <a:t>初稿？</a:t>
            </a:r>
          </a:p>
          <a:p>
            <a:pPr marL="1234440" lvl="2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2800" dirty="0"/>
              <a:t>Prompt: </a:t>
            </a:r>
            <a:r>
              <a:rPr lang="zh-TW" altLang="en-US" sz="2800" dirty="0"/>
              <a:t>「根據摘要出的常見稅務問題</a:t>
            </a:r>
            <a:r>
              <a:rPr lang="en-US" altLang="zh-TW" sz="2800" dirty="0"/>
              <a:t>『X』</a:t>
            </a:r>
            <a:r>
              <a:rPr lang="zh-TW" altLang="en-US" sz="2800" dirty="0"/>
              <a:t>，請以財政局名義，用清晰易懂的口吻草擬一則</a:t>
            </a:r>
            <a:r>
              <a:rPr lang="en-US" altLang="zh-TW" sz="2800" dirty="0"/>
              <a:t>FAQ</a:t>
            </a:r>
            <a:r>
              <a:rPr lang="zh-TW" altLang="en-US" sz="2800" dirty="0"/>
              <a:t>回覆，約</a:t>
            </a:r>
            <a:r>
              <a:rPr lang="en-US" altLang="zh-TW" sz="2800" dirty="0"/>
              <a:t>150</a:t>
            </a:r>
            <a:r>
              <a:rPr lang="zh-TW" altLang="en-US" sz="2800" dirty="0"/>
              <a:t>字」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8577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 </a:t>
            </a:r>
            <a:r>
              <a:rPr lang="zh-TW" altLang="en-US" sz="5400" dirty="0"/>
              <a:t>應用重點：新手同仁</a:t>
            </a:r>
            <a:r>
              <a:rPr lang="en-US" altLang="zh-TW" sz="5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共同目標： 提升工作效率與品質，啟發創新思維。</a:t>
            </a:r>
          </a:p>
          <a:p>
            <a:pPr marL="320040" indent="-320040"/>
            <a:r>
              <a:rPr lang="zh-TW" altLang="en-US" sz="3600" dirty="0"/>
              <a:t>目標： 熟悉</a:t>
            </a:r>
            <a:r>
              <a:rPr lang="en-US" altLang="zh-TW" sz="3600" dirty="0" err="1"/>
              <a:t>ChatGPT</a:t>
            </a:r>
            <a:r>
              <a:rPr lang="zh-TW" altLang="en-US" sz="3600" dirty="0"/>
              <a:t>基本操作，克服陌生感，建立信心</a:t>
            </a:r>
          </a:p>
          <a:p>
            <a:pPr marL="320040" indent="-320040"/>
            <a:r>
              <a:rPr lang="zh-TW" altLang="en-US" sz="3600" dirty="0"/>
              <a:t>應用重點： 從日常文書輔助開始 </a:t>
            </a:r>
            <a:r>
              <a:rPr lang="en-US" altLang="zh-TW" sz="3600" dirty="0"/>
              <a:t>(</a:t>
            </a:r>
            <a:r>
              <a:rPr lang="zh-TW" altLang="en-US" sz="3600" dirty="0"/>
              <a:t>潤稿、摘要、簡單提問、郵件草稿</a:t>
            </a:r>
            <a:r>
              <a:rPr lang="en-US" altLang="zh-TW" sz="3600" dirty="0"/>
              <a:t>)</a:t>
            </a:r>
            <a:endParaRPr lang="zh-TW" altLang="en-US" sz="3600" dirty="0"/>
          </a:p>
          <a:p>
            <a:pPr marL="320040" indent="-320040"/>
            <a:r>
              <a:rPr lang="zh-TW" altLang="en-US" sz="3600" dirty="0"/>
              <a:t>建議： 多練習、多嘗試不同問法，將</a:t>
            </a:r>
            <a:r>
              <a:rPr lang="en-US" altLang="zh-TW" sz="3600" dirty="0"/>
              <a:t>AI</a:t>
            </a:r>
            <a:r>
              <a:rPr lang="zh-TW" altLang="en-US" sz="3600" dirty="0"/>
              <a:t>融入一兩個簡單工作流程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001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 </a:t>
            </a:r>
            <a:r>
              <a:rPr lang="zh-TW" altLang="en-US" sz="5400" dirty="0"/>
              <a:t>應用重點：有經驗或進階同仁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 fontScale="92500"/>
          </a:bodyPr>
          <a:lstStyle/>
          <a:p>
            <a:pPr marL="320040" indent="-320040">
              <a:lnSpc>
                <a:spcPct val="110000"/>
              </a:lnSpc>
            </a:pPr>
            <a:r>
              <a:rPr lang="zh-TW" altLang="en-US" sz="3600" dirty="0"/>
              <a:t>共同目標： 提升工作效率與品質，啟發創新思維。</a:t>
            </a:r>
          </a:p>
          <a:p>
            <a:pPr marL="320040" indent="-320040">
              <a:lnSpc>
                <a:spcPct val="110000"/>
              </a:lnSpc>
            </a:pPr>
            <a:r>
              <a:rPr lang="zh-TW" altLang="en-US" sz="3600" dirty="0"/>
              <a:t>目標： 探索</a:t>
            </a:r>
            <a:r>
              <a:rPr lang="en-US" altLang="zh-TW" sz="3600" dirty="0"/>
              <a:t>AI</a:t>
            </a:r>
            <a:r>
              <a:rPr lang="zh-TW" altLang="en-US" sz="3600" dirty="0"/>
              <a:t>在更複雜業務、數據洞察、</a:t>
            </a:r>
            <a:br>
              <a:rPr lang="en-US" altLang="zh-TW" sz="3600" dirty="0"/>
            </a:br>
            <a:r>
              <a:rPr lang="zh-TW" altLang="en-US" sz="3600" dirty="0"/>
              <a:t>流程優化上的潛力</a:t>
            </a:r>
          </a:p>
          <a:p>
            <a:pPr marL="320040" indent="-320040">
              <a:lnSpc>
                <a:spcPct val="110000"/>
              </a:lnSpc>
            </a:pPr>
            <a:r>
              <a:rPr lang="zh-TW" altLang="en-US" sz="3600" dirty="0"/>
              <a:t>應用重點： 更精巧的提示詞設計、</a:t>
            </a:r>
            <a:br>
              <a:rPr lang="en-US" altLang="zh-TW" sz="3600" dirty="0"/>
            </a:br>
            <a:r>
              <a:rPr lang="zh-TW" altLang="en-US" sz="3600" dirty="0"/>
              <a:t>輔助分析 </a:t>
            </a:r>
            <a:r>
              <a:rPr lang="en-US" altLang="zh-TW" sz="3600" dirty="0"/>
              <a:t>(</a:t>
            </a:r>
            <a:r>
              <a:rPr lang="zh-TW" altLang="en-US" sz="3600" dirty="0"/>
              <a:t>非機敏</a:t>
            </a:r>
            <a:r>
              <a:rPr lang="en-US" altLang="zh-TW" sz="3600" dirty="0"/>
              <a:t>)</a:t>
            </a:r>
            <a:r>
              <a:rPr lang="zh-TW" altLang="en-US" sz="3600" dirty="0"/>
              <a:t> 公開數據、</a:t>
            </a:r>
            <a:br>
              <a:rPr lang="en-US" altLang="zh-TW" sz="3600" dirty="0"/>
            </a:br>
            <a:r>
              <a:rPr lang="zh-TW" altLang="en-US" sz="3600" dirty="0"/>
              <a:t>思考</a:t>
            </a:r>
            <a:r>
              <a:rPr lang="en-US" altLang="zh-TW" sz="3600" dirty="0"/>
              <a:t>AI</a:t>
            </a:r>
            <a:r>
              <a:rPr lang="zh-TW" altLang="en-US" sz="3600" dirty="0"/>
              <a:t>如何協助優化現有作業</a:t>
            </a:r>
          </a:p>
          <a:p>
            <a:pPr marL="320040" indent="-320040">
              <a:lnSpc>
                <a:spcPct val="110000"/>
              </a:lnSpc>
            </a:pPr>
            <a:r>
              <a:rPr lang="zh-TW" altLang="en-US" sz="3600" dirty="0"/>
              <a:t>後續建議： 學習進階提示詞技巧 </a:t>
            </a:r>
            <a:r>
              <a:rPr lang="en-US" altLang="zh-TW" sz="3600" dirty="0"/>
              <a:t>(</a:t>
            </a:r>
            <a:r>
              <a:rPr lang="zh-TW" altLang="en-US" sz="3600" dirty="0"/>
              <a:t>如角色鏈、思維鏈</a:t>
            </a:r>
            <a:r>
              <a:rPr lang="en-US" altLang="zh-TW" sz="3600" dirty="0"/>
              <a:t>)</a:t>
            </a:r>
            <a:r>
              <a:rPr lang="zh-TW" altLang="en-US" sz="3600" dirty="0"/>
              <a:t>，</a:t>
            </a:r>
            <a:br>
              <a:rPr lang="en-US" altLang="zh-TW" sz="3600" dirty="0"/>
            </a:br>
            <a:r>
              <a:rPr lang="zh-TW" altLang="en-US" sz="3600" dirty="0"/>
              <a:t>關注</a:t>
            </a:r>
            <a:r>
              <a:rPr lang="en-US" altLang="zh-TW" sz="3600" dirty="0"/>
              <a:t>AI</a:t>
            </a:r>
            <a:r>
              <a:rPr lang="zh-TW" altLang="en-US" sz="3600" dirty="0"/>
              <a:t>在財政金融領域的專用工具發展 </a:t>
            </a:r>
            <a:r>
              <a:rPr lang="en-US" altLang="zh-TW" sz="3600" dirty="0"/>
              <a:t>(</a:t>
            </a:r>
            <a:r>
              <a:rPr lang="zh-TW" altLang="en-US" sz="3600" dirty="0"/>
              <a:t>需符合資安規範</a:t>
            </a:r>
            <a:r>
              <a:rPr lang="en-US" altLang="zh-TW" sz="3600" dirty="0"/>
              <a:t>)</a:t>
            </a:r>
            <a:endParaRPr lang="zh-TW" alt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4054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進階提示詞技巧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思維鏈提示 </a:t>
            </a:r>
            <a:r>
              <a:rPr lang="en-US" altLang="zh-TW" sz="3600" dirty="0"/>
              <a:t>(Chain-of-Thought Prompting)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引導</a:t>
            </a:r>
            <a:r>
              <a:rPr lang="en-US" altLang="zh-TW" sz="3200" dirty="0"/>
              <a:t>AI</a:t>
            </a:r>
            <a:r>
              <a:rPr lang="zh-TW" altLang="en-US" sz="3200" dirty="0"/>
              <a:t>「逐步思考」，模仿人類解決複雜問題的過程，以獲得更合理的答案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範例：</a:t>
            </a:r>
            <a:br>
              <a:rPr lang="en-US" altLang="zh-TW" sz="3200" dirty="0"/>
            </a:br>
            <a:r>
              <a:rPr lang="zh-TW" altLang="en-US" sz="3200" dirty="0"/>
              <a:t>「財政局希望提升電子繳稅系統的使用率，</a:t>
            </a:r>
            <a:br>
              <a:rPr lang="en-US" altLang="zh-TW" sz="3200" dirty="0"/>
            </a:br>
            <a:r>
              <a:rPr lang="zh-TW" altLang="en-US" sz="3200" dirty="0"/>
              <a:t>請一步一步思考，</a:t>
            </a:r>
            <a:br>
              <a:rPr lang="en-US" altLang="zh-TW" sz="3200" dirty="0"/>
            </a:br>
            <a:r>
              <a:rPr lang="zh-TW" altLang="en-US" sz="3200" dirty="0"/>
              <a:t>可以從哪些方面著手？</a:t>
            </a:r>
            <a:br>
              <a:rPr lang="en-US" altLang="zh-TW" sz="3200" dirty="0"/>
            </a:br>
            <a:r>
              <a:rPr lang="en-US" altLang="zh-TW" sz="3200" dirty="0"/>
              <a:t>(</a:t>
            </a:r>
            <a:r>
              <a:rPr lang="zh-TW" altLang="en-US" sz="3200" dirty="0"/>
              <a:t>例如：宣傳、易用性、獎勵措施等</a:t>
            </a:r>
            <a:r>
              <a:rPr lang="en-US" altLang="zh-TW" sz="3200" dirty="0"/>
              <a:t>)</a:t>
            </a:r>
            <a:r>
              <a:rPr lang="zh-TW" altLang="en-US" sz="3200" dirty="0"/>
              <a:t>，</a:t>
            </a:r>
            <a:br>
              <a:rPr lang="en-US" altLang="zh-TW" sz="3200" dirty="0"/>
            </a:br>
            <a:r>
              <a:rPr lang="zh-TW" altLang="en-US" sz="3200" dirty="0"/>
              <a:t>並簡述各方面的可能做法。」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710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進階提示詞技巧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76065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少樣本提示 </a:t>
            </a:r>
            <a:r>
              <a:rPr lang="en-US" altLang="zh-TW" sz="3600" dirty="0"/>
              <a:t>(Few-Shot Prompting)</a:t>
            </a:r>
            <a:r>
              <a:rPr lang="zh-TW" altLang="en-US" sz="3600" dirty="0"/>
              <a:t>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在提示中給予</a:t>
            </a:r>
            <a:r>
              <a:rPr lang="en-US" altLang="zh-TW" sz="3200" dirty="0"/>
              <a:t>AI</a:t>
            </a:r>
            <a:r>
              <a:rPr lang="zh-TW" altLang="en-US" sz="3200" dirty="0"/>
              <a:t>幾個「輸入</a:t>
            </a:r>
            <a:r>
              <a:rPr lang="en-US" altLang="zh-TW" sz="3200" dirty="0"/>
              <a:t>/</a:t>
            </a:r>
            <a:r>
              <a:rPr lang="zh-TW" altLang="en-US" sz="3200" dirty="0"/>
              <a:t>輸出」的範例，</a:t>
            </a:r>
            <a:br>
              <a:rPr lang="en-US" altLang="zh-TW" sz="3200" dirty="0"/>
            </a:br>
            <a:r>
              <a:rPr lang="zh-TW" altLang="en-US" sz="3200" dirty="0"/>
              <a:t>讓它學習您期望的格式或風格。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範例：</a:t>
            </a:r>
            <a:br>
              <a:rPr lang="en-US" altLang="zh-TW" sz="3200" dirty="0"/>
            </a:br>
            <a:r>
              <a:rPr lang="zh-TW" altLang="en-US" sz="3200" dirty="0"/>
              <a:t>「請將下列口語化的民眾建議，改寫為較正式的書面建議： </a:t>
            </a:r>
            <a:br>
              <a:rPr lang="en-US" altLang="zh-TW" sz="3200" dirty="0"/>
            </a:br>
            <a:r>
              <a:rPr lang="zh-TW" altLang="en-US" sz="3200" dirty="0"/>
              <a:t>民眾說：</a:t>
            </a:r>
            <a:r>
              <a:rPr lang="en-US" altLang="zh-TW" sz="3200" dirty="0"/>
              <a:t>『</a:t>
            </a:r>
            <a:r>
              <a:rPr lang="zh-TW" altLang="en-US" sz="3200" dirty="0"/>
              <a:t>我覺得那個繳稅網站很難用啦！</a:t>
            </a:r>
            <a:r>
              <a:rPr lang="en-US" altLang="zh-TW" sz="3200" dirty="0"/>
              <a:t>』</a:t>
            </a:r>
            <a:br>
              <a:rPr lang="en-US" altLang="zh-TW" sz="3200" dirty="0"/>
            </a:br>
            <a:r>
              <a:rPr lang="en-US" altLang="zh-TW" sz="3200" dirty="0"/>
              <a:t> -&gt; </a:t>
            </a:r>
            <a:br>
              <a:rPr lang="en-US" altLang="zh-TW" sz="3200" dirty="0"/>
            </a:br>
            <a:r>
              <a:rPr lang="zh-TW" altLang="en-US" sz="3200" dirty="0"/>
              <a:t>書面建議：</a:t>
            </a:r>
            <a:r>
              <a:rPr lang="en-US" altLang="zh-TW" sz="3200" dirty="0"/>
              <a:t>『</a:t>
            </a:r>
            <a:r>
              <a:rPr lang="zh-TW" altLang="en-US" sz="3200" dirty="0"/>
              <a:t>建議優化現行線上繳稅系統之使用者介面，提升操作便利性。</a:t>
            </a:r>
            <a:r>
              <a:rPr lang="en-US" altLang="zh-TW" sz="3200" dirty="0"/>
              <a:t>』</a:t>
            </a:r>
            <a:br>
              <a:rPr lang="en-US" altLang="zh-TW" sz="3200" dirty="0"/>
            </a:br>
            <a:r>
              <a:rPr lang="en-US" altLang="zh-TW" sz="3200" dirty="0"/>
              <a:t> </a:t>
            </a:r>
            <a:r>
              <a:rPr lang="zh-TW" altLang="en-US" sz="3200" dirty="0"/>
              <a:t>民眾說：</a:t>
            </a:r>
            <a:r>
              <a:rPr lang="en-US" altLang="zh-TW" sz="3200" dirty="0"/>
              <a:t>『</a:t>
            </a:r>
            <a:r>
              <a:rPr lang="zh-TW" altLang="en-US" sz="3200" dirty="0"/>
              <a:t>能不能多辦一些財政講座？</a:t>
            </a:r>
            <a:r>
              <a:rPr lang="en-US" altLang="zh-TW" sz="3200" dirty="0"/>
              <a:t>』 </a:t>
            </a:r>
            <a:br>
              <a:rPr lang="en-US" altLang="zh-TW" sz="3200" dirty="0"/>
            </a:br>
            <a:r>
              <a:rPr lang="en-US" altLang="zh-TW" sz="3200" dirty="0"/>
              <a:t>-&gt; </a:t>
            </a:r>
            <a:br>
              <a:rPr lang="en-US" altLang="zh-TW" sz="3200" dirty="0"/>
            </a:br>
            <a:r>
              <a:rPr lang="zh-TW" altLang="en-US" sz="3200" dirty="0"/>
              <a:t>書面建議：</a:t>
            </a:r>
            <a:r>
              <a:rPr lang="en-US" altLang="zh-TW" sz="3200" dirty="0"/>
              <a:t>『</a:t>
            </a:r>
            <a:r>
              <a:rPr lang="zh-TW" altLang="en-US" sz="3200" dirty="0"/>
              <a:t>建議增加辦理財政知識相關講座之頻率與多元性。</a:t>
            </a:r>
            <a:r>
              <a:rPr lang="en-US" altLang="zh-TW" sz="3200" dirty="0"/>
              <a:t>』 </a:t>
            </a:r>
            <a:br>
              <a:rPr lang="en-US" altLang="zh-TW" sz="3200" dirty="0"/>
            </a:br>
            <a:r>
              <a:rPr lang="zh-TW" altLang="en-US" sz="3200" dirty="0"/>
              <a:t>民眾說：</a:t>
            </a:r>
            <a:r>
              <a:rPr lang="en-US" altLang="zh-TW" sz="3200" dirty="0"/>
              <a:t>『</a:t>
            </a:r>
            <a:r>
              <a:rPr lang="en-US" altLang="zh-TW" sz="3200" dirty="0">
                <a:solidFill>
                  <a:srgbClr val="C00000"/>
                </a:solidFill>
              </a:rPr>
              <a:t>[</a:t>
            </a:r>
            <a:r>
              <a:rPr lang="zh-TW" altLang="en-US" sz="3200" dirty="0">
                <a:solidFill>
                  <a:srgbClr val="C00000"/>
                </a:solidFill>
              </a:rPr>
              <a:t>新的口語化建議</a:t>
            </a:r>
            <a:r>
              <a:rPr lang="en-US" altLang="zh-TW" sz="3200" dirty="0">
                <a:solidFill>
                  <a:srgbClr val="C00000"/>
                </a:solidFill>
              </a:rPr>
              <a:t>]</a:t>
            </a:r>
            <a:br>
              <a:rPr lang="en-US" altLang="zh-TW" sz="3200" dirty="0"/>
            </a:br>
            <a:r>
              <a:rPr lang="en-US" altLang="zh-TW" sz="3200" dirty="0"/>
              <a:t>』 -&gt; </a:t>
            </a:r>
            <a:br>
              <a:rPr lang="en-US" altLang="zh-TW" sz="3200" dirty="0"/>
            </a:br>
            <a:r>
              <a:rPr lang="zh-TW" altLang="en-US" sz="3200" dirty="0"/>
              <a:t>書面建議：</a:t>
            </a:r>
            <a:r>
              <a:rPr lang="en-US" altLang="zh-TW" sz="3200" dirty="0">
                <a:solidFill>
                  <a:srgbClr val="C00000"/>
                </a:solidFill>
              </a:rPr>
              <a:t>[AI</a:t>
            </a:r>
            <a:r>
              <a:rPr lang="zh-TW" altLang="en-US" sz="3200" dirty="0">
                <a:solidFill>
                  <a:srgbClr val="C00000"/>
                </a:solidFill>
              </a:rPr>
              <a:t>生成</a:t>
            </a:r>
            <a:r>
              <a:rPr lang="en-US" altLang="zh-TW" sz="3200" dirty="0">
                <a:solidFill>
                  <a:srgbClr val="C00000"/>
                </a:solidFill>
              </a:rPr>
              <a:t>]</a:t>
            </a:r>
            <a:r>
              <a:rPr lang="zh-TW" altLang="en-US" sz="3200" dirty="0"/>
              <a:t>」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979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課程總結</a:t>
            </a:r>
            <a:endParaRPr lang="en-US" altLang="zh-TW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6286"/>
            <a:ext cx="11222181" cy="5255958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生成式</a:t>
            </a:r>
            <a:r>
              <a:rPr lang="en-US" altLang="zh-TW" sz="3600" dirty="0"/>
              <a:t>AI </a:t>
            </a:r>
            <a:r>
              <a:rPr lang="zh-TW" altLang="en-US" sz="3600" dirty="0"/>
              <a:t>是具潛力的技術。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「問對問題」</a:t>
            </a:r>
            <a:r>
              <a:rPr lang="en-US" altLang="zh-TW" sz="3600" dirty="0"/>
              <a:t>(</a:t>
            </a:r>
            <a:r>
              <a:rPr lang="zh-TW" altLang="en-US" sz="3600" dirty="0"/>
              <a:t>優良提示詞</a:t>
            </a:r>
            <a:r>
              <a:rPr lang="en-US" altLang="zh-TW" sz="3600" dirty="0"/>
              <a:t>) </a:t>
            </a:r>
            <a:r>
              <a:rPr lang="zh-TW" altLang="en-US" sz="3600" dirty="0"/>
              <a:t>是發揮</a:t>
            </a:r>
            <a:r>
              <a:rPr lang="en-US" altLang="zh-TW" sz="3600" dirty="0"/>
              <a:t>AI</a:t>
            </a:r>
            <a:r>
              <a:rPr lang="zh-TW" altLang="en-US" sz="3600" dirty="0"/>
              <a:t>效能的關鍵。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在財政金融、財產管理、數據分析與圖表製作上，</a:t>
            </a:r>
            <a:br>
              <a:rPr lang="en-US" altLang="zh-TW" sz="3600" dirty="0"/>
            </a:br>
            <a:r>
              <a:rPr lang="en-US" altLang="zh-TW" sz="3600" dirty="0"/>
              <a:t>AI</a:t>
            </a:r>
            <a:r>
              <a:rPr lang="zh-TW" altLang="en-US" sz="3600" dirty="0"/>
              <a:t>可提供有價值的「輔助」，</a:t>
            </a:r>
            <a:br>
              <a:rPr lang="en-US" altLang="zh-TW" sz="3600" dirty="0"/>
            </a:br>
            <a:r>
              <a:rPr lang="zh-TW" altLang="en-US" sz="3600" dirty="0"/>
              <a:t>謹慎並結合專業判斷。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保持好奇、勇於嘗試、持續學習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6830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34" y="2009104"/>
            <a:ext cx="10648826" cy="4553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1</a:t>
            </a:r>
            <a:r>
              <a:rPr lang="zh-TW" altLang="en-US" sz="4400" dirty="0"/>
              <a:t>：人工智慧與生成式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簡介</a:t>
            </a:r>
          </a:p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2</a:t>
            </a:r>
            <a:r>
              <a:rPr lang="zh-TW" altLang="en-US" sz="4400" dirty="0"/>
              <a:t>：生成式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在公務領域的應用</a:t>
            </a:r>
          </a:p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3</a:t>
            </a:r>
            <a:r>
              <a:rPr lang="zh-TW" altLang="en-US" sz="4400" dirty="0"/>
              <a:t>：生成式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在公務領域的實作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797296" y="2009104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2A1B4-4894-DF9A-8413-F7BF9A284D18}"/>
              </a:ext>
            </a:extLst>
          </p:cNvPr>
          <p:cNvSpPr/>
          <p:nvPr/>
        </p:nvSpPr>
        <p:spPr>
          <a:xfrm>
            <a:off x="797296" y="2948680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15F623-DCD6-DB9C-4B4A-9292B6AE31E3}"/>
              </a:ext>
            </a:extLst>
          </p:cNvPr>
          <p:cNvSpPr/>
          <p:nvPr/>
        </p:nvSpPr>
        <p:spPr>
          <a:xfrm>
            <a:off x="775834" y="3765645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81776-7DDF-6BD5-6FE8-7A7BF991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88BC8D-2E81-7978-D840-2046E2E36746}"/>
              </a:ext>
            </a:extLst>
          </p:cNvPr>
          <p:cNvSpPr txBox="1"/>
          <p:nvPr/>
        </p:nvSpPr>
        <p:spPr>
          <a:xfrm>
            <a:off x="2573312" y="137553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及生成式</a:t>
            </a: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的應用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0079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530929"/>
            <a:ext cx="11222181" cy="3822370"/>
          </a:xfrm>
        </p:spPr>
        <p:txBody>
          <a:bodyPr/>
          <a:lstStyle/>
          <a:p>
            <a:pPr marL="320040" indent="-320040"/>
            <a:r>
              <a:rPr lang="zh-TW" altLang="en-US" sz="3600" dirty="0"/>
              <a:t>認識人工智慧與生成式</a:t>
            </a:r>
            <a:r>
              <a:rPr lang="en-US" sz="3600" dirty="0"/>
              <a:t>AI</a:t>
            </a:r>
            <a:r>
              <a:rPr lang="zh-TW" altLang="en-US" sz="3600" dirty="0"/>
              <a:t>基本概念與趨勢</a:t>
            </a:r>
          </a:p>
          <a:p>
            <a:pPr marL="320040" indent="-320040"/>
            <a:r>
              <a:rPr lang="zh-TW" altLang="en-US" sz="3600" dirty="0"/>
              <a:t>掌握</a:t>
            </a:r>
            <a:r>
              <a:rPr lang="en-US" sz="3600" dirty="0" err="1"/>
              <a:t>ChatGPT</a:t>
            </a:r>
            <a:r>
              <a:rPr lang="zh-TW" altLang="en-US" sz="3600" dirty="0"/>
              <a:t>基礎操作與應用</a:t>
            </a:r>
          </a:p>
          <a:p>
            <a:pPr marL="320040" indent="-320040"/>
            <a:r>
              <a:rPr lang="zh-TW" altLang="en-US" sz="3600" dirty="0"/>
              <a:t>學習有效提示詞技巧與實務案例</a:t>
            </a:r>
          </a:p>
          <a:p>
            <a:pPr marL="320040" indent="-320040"/>
            <a:r>
              <a:rPr lang="zh-TW" altLang="en-US" sz="3600" dirty="0"/>
              <a:t>啟發</a:t>
            </a:r>
            <a:r>
              <a:rPr lang="en-US" sz="3600" dirty="0"/>
              <a:t>AI</a:t>
            </a:r>
            <a:r>
              <a:rPr lang="zh-TW" altLang="en-US" sz="3600" dirty="0"/>
              <a:t>應用於提升工作效能的思考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C8D2D-5A36-B5D1-0E0E-5C0993141D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56970-4042-CCBB-3D77-D3C10A35D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21892-1C59-2C40-A585-C1A885CA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88A42D-9E78-E90F-B36B-C52BB516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1091659"/>
            <a:ext cx="11222181" cy="1274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300" dirty="0"/>
              <a:t>課程目標回顧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9E594-C637-4CA4-67F8-43D597AF1040}"/>
              </a:ext>
            </a:extLst>
          </p:cNvPr>
          <p:cNvSpPr txBox="1"/>
          <p:nvPr/>
        </p:nvSpPr>
        <p:spPr>
          <a:xfrm>
            <a:off x="2573312" y="137553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及生成式</a:t>
            </a: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的應用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516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50" y="1479177"/>
            <a:ext cx="11819066" cy="17989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000" dirty="0"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sz="7000" dirty="0">
                <a:latin typeface="Heiti TC Medium" pitchFamily="2" charset="-128"/>
                <a:ea typeface="Heiti TC Medium" pitchFamily="2" charset="-128"/>
              </a:rPr>
              <a:t>及生成式</a:t>
            </a:r>
            <a:r>
              <a:rPr lang="en-US" altLang="zh-TW" sz="7000" dirty="0"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sz="7000" dirty="0">
                <a:latin typeface="Heiti TC Medium" pitchFamily="2" charset="-128"/>
                <a:ea typeface="Heiti TC Medium" pitchFamily="2" charset="-128"/>
              </a:rPr>
              <a:t>的應用</a:t>
            </a:r>
            <a:br>
              <a:rPr lang="zh-TW" altLang="en-US" sz="7000" dirty="0"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(Applications of AI and Generative AI)</a:t>
            </a:r>
            <a:endParaRPr lang="en-US" sz="40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179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B0DE3FC4-1E4D-38B6-F1C6-EB5BE8EA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42DC1-B433-7B6E-930A-B47B8D0590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3F1D45-B0B8-7FDD-39DA-D5D29118E9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E55D36-4014-1570-2FAF-3098A42445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5569A1-6A12-0CDB-78ED-ED4CAF03BB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D1BCAFA-898C-D9DA-4104-69EED4675696}"/>
              </a:ext>
            </a:extLst>
          </p:cNvPr>
          <p:cNvSpPr txBox="1">
            <a:spLocks/>
          </p:cNvSpPr>
          <p:nvPr/>
        </p:nvSpPr>
        <p:spPr>
          <a:xfrm>
            <a:off x="2130299" y="4421880"/>
            <a:ext cx="7955946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dirty="0">
                <a:solidFill>
                  <a:schemeClr val="accent5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00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2F372A-DC06-E588-A328-1B3962DDA17E}"/>
              </a:ext>
            </a:extLst>
          </p:cNvPr>
          <p:cNvSpPr txBox="1"/>
          <p:nvPr/>
        </p:nvSpPr>
        <p:spPr>
          <a:xfrm>
            <a:off x="3046927" y="6359482"/>
            <a:ext cx="6098146" cy="29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C1CD6A-C804-18FD-E093-5AFBB915B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6E97E7-394D-0E58-9725-F4A980561C13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A53F7-D73C-E91A-B591-5B0A72C33F4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4E33B-6FD8-8B7A-D7DA-9648C01A8F50}"/>
              </a:ext>
            </a:extLst>
          </p:cNvPr>
          <p:cNvSpPr txBox="1"/>
          <p:nvPr/>
        </p:nvSpPr>
        <p:spPr>
          <a:xfrm>
            <a:off x="1718450" y="3429000"/>
            <a:ext cx="875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時間：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2025/7/15(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二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 14:00 - 16:30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地點：光復國小視聽教室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國父紀念館旁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主辦：國立國父紀念館 人事室 陳世源</a:t>
            </a:r>
            <a:endParaRPr lang="en-US" altLang="zh-TW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C363E-E0EF-47F3-CB2E-158BF9105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06368-A733-6A5B-886D-EA26D9BCB4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76562-D07B-A0BF-9A97-D32E5A510EF8}"/>
              </a:ext>
            </a:extLst>
          </p:cNvPr>
          <p:cNvSpPr txBox="1"/>
          <p:nvPr/>
        </p:nvSpPr>
        <p:spPr>
          <a:xfrm>
            <a:off x="2573312" y="105469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 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知能教育訓練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4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TW" altLang="en-US" sz="5300" dirty="0"/>
              <a:t>機器學習與深度學習</a:t>
            </a:r>
            <a:br>
              <a:rPr lang="zh-TW" altLang="en-US" sz="5300" dirty="0"/>
            </a:br>
            <a:r>
              <a:rPr lang="en-US" altLang="zh-TW" sz="5300" dirty="0"/>
              <a:t>(</a:t>
            </a:r>
            <a:r>
              <a:rPr lang="en-US" sz="5300" dirty="0"/>
              <a:t>Machine Learning and Deep Learning)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機器學習：讓計算機系統自動學習和改進的方法 </a:t>
            </a:r>
            <a:r>
              <a:rPr lang="en-US" altLang="zh-TW" sz="3600" dirty="0"/>
              <a:t>(Machine Learning : Methods allowing computer systems to automatically learn and improve)</a:t>
            </a:r>
          </a:p>
          <a:p>
            <a:r>
              <a:rPr lang="zh-TW" altLang="en-US" sz="3600" dirty="0"/>
              <a:t>深度學習：機器學習的子集，使用多層神經網絡 </a:t>
            </a:r>
            <a:r>
              <a:rPr lang="en-US" altLang="zh-TW" sz="3600" dirty="0"/>
              <a:t>(Deep Learning: A subset of machine learning using multi-layer neural networks)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63390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6" y="2997038"/>
            <a:ext cx="1040994" cy="1262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4" y="5518797"/>
            <a:ext cx="1232245" cy="1232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8" y="4271812"/>
            <a:ext cx="1232245" cy="1232245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630437"/>
            <a:ext cx="8911204" cy="34390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2000" dirty="0" err="1">
                <a:solidFill>
                  <a:schemeClr val="accent1"/>
                </a:solidFill>
              </a:rPr>
              <a:t>Sinica</a:t>
            </a:r>
            <a:endParaRPr lang="en-US" altLang="zh-TW" sz="20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Co-Chairs, International Conference on Advances in Social Networks Analysis and Mining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Program Co-Chair, IEEE International Workshop on Empirical Methods for Recognizing Inference in </a:t>
            </a:r>
            <a:r>
              <a:rPr lang="en-US" altLang="zh-TW" sz="1400" b="0" dirty="0" err="1">
                <a:solidFill>
                  <a:srgbClr val="17375E"/>
                </a:solidFill>
              </a:rPr>
              <a:t>TExt</a:t>
            </a:r>
            <a:r>
              <a:rPr lang="en-US" altLang="zh-TW" sz="1400" b="0" dirty="0">
                <a:solidFill>
                  <a:srgbClr val="17375E"/>
                </a:solidFill>
              </a:rPr>
              <a:t>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EM-RITE 2012-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Chair, The IEEE International Conference on Information Reuse and Integration for Data Science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IRI 2007- )</a:t>
            </a:r>
            <a:endParaRPr lang="zh-TW" altLang="en-US" sz="1400" b="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21" y="2192398"/>
            <a:ext cx="1575410" cy="710479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508" y="212228"/>
            <a:ext cx="1104812" cy="1367862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89CFDC-F579-36D6-1D85-2067C6F8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教授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Prof. Min-Yuh Day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77240-BDF0-44F2-98A1-50C6C0098BD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541017"/>
            <a:ext cx="1253119" cy="426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207F1-E4F6-BF46-E977-9A5DAA13BD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1D7CB3-1ED1-8D73-C23F-B9D6F8E420CA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BB366-9927-58B2-B854-1F4F3C754D34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8465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TW" altLang="en-US" sz="5300" dirty="0"/>
              <a:t>機器學習的流程 </a:t>
            </a:r>
            <a:br>
              <a:rPr lang="en-US" altLang="zh-TW" sz="5300" dirty="0"/>
            </a:br>
            <a:r>
              <a:rPr lang="en-US" altLang="zh-TW" sz="5300" dirty="0"/>
              <a:t>(Machine Learning Process)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600" dirty="0"/>
              <a:t>1.	</a:t>
            </a:r>
            <a:r>
              <a:rPr lang="zh-TW" altLang="en-US" sz="3600" dirty="0"/>
              <a:t>數據收集 </a:t>
            </a:r>
            <a:r>
              <a:rPr lang="en-US" altLang="zh-TW" sz="3600" dirty="0"/>
              <a:t>(Data collection)</a:t>
            </a:r>
          </a:p>
          <a:p>
            <a:pPr marL="0" indent="0">
              <a:buNone/>
            </a:pPr>
            <a:r>
              <a:rPr lang="en-US" altLang="zh-TW" sz="3600" dirty="0"/>
              <a:t>2.	</a:t>
            </a:r>
            <a:r>
              <a:rPr lang="zh-TW" altLang="en-US" sz="3600" dirty="0"/>
              <a:t>數據預處理 </a:t>
            </a:r>
            <a:r>
              <a:rPr lang="en-US" altLang="zh-TW" sz="3600" dirty="0"/>
              <a:t>(Data preprocessing)</a:t>
            </a:r>
          </a:p>
          <a:p>
            <a:pPr marL="0" indent="0">
              <a:buNone/>
            </a:pPr>
            <a:r>
              <a:rPr lang="en-US" altLang="zh-TW" sz="3600" dirty="0"/>
              <a:t>3.	</a:t>
            </a:r>
            <a:r>
              <a:rPr lang="zh-TW" altLang="en-US" sz="3600" dirty="0"/>
              <a:t>選擇模型 </a:t>
            </a:r>
            <a:r>
              <a:rPr lang="en-US" altLang="zh-TW" sz="3600" dirty="0"/>
              <a:t>(Model selection)</a:t>
            </a:r>
          </a:p>
          <a:p>
            <a:pPr marL="0" indent="0">
              <a:buNone/>
            </a:pPr>
            <a:r>
              <a:rPr lang="en-US" altLang="zh-TW" sz="3600" dirty="0"/>
              <a:t>4.	</a:t>
            </a:r>
            <a:r>
              <a:rPr lang="zh-TW" altLang="en-US" sz="3600" dirty="0"/>
              <a:t>訓練模型 </a:t>
            </a:r>
            <a:r>
              <a:rPr lang="en-US" altLang="zh-TW" sz="3600" dirty="0"/>
              <a:t>(Model training)</a:t>
            </a:r>
          </a:p>
          <a:p>
            <a:pPr marL="0" indent="0">
              <a:buNone/>
            </a:pPr>
            <a:r>
              <a:rPr lang="en-US" altLang="zh-TW" sz="3600" dirty="0"/>
              <a:t>5.	</a:t>
            </a:r>
            <a:r>
              <a:rPr lang="zh-TW" altLang="en-US" sz="3600" dirty="0"/>
              <a:t>評估模型 </a:t>
            </a:r>
            <a:r>
              <a:rPr lang="en-US" altLang="zh-TW" sz="3600" dirty="0"/>
              <a:t>(Model evaluation)</a:t>
            </a:r>
          </a:p>
          <a:p>
            <a:pPr marL="0" indent="0">
              <a:buNone/>
            </a:pPr>
            <a:r>
              <a:rPr lang="en-US" altLang="zh-TW" sz="3600" dirty="0"/>
              <a:t>6.	</a:t>
            </a:r>
            <a:r>
              <a:rPr lang="zh-TW" altLang="en-US" sz="3600" dirty="0"/>
              <a:t>參數調優 </a:t>
            </a:r>
            <a:r>
              <a:rPr lang="en-US" altLang="zh-TW" sz="3600" dirty="0"/>
              <a:t>(Parameter tuning)</a:t>
            </a:r>
          </a:p>
          <a:p>
            <a:pPr marL="0" indent="0">
              <a:buNone/>
            </a:pPr>
            <a:r>
              <a:rPr lang="en-US" altLang="zh-TW" sz="3600" dirty="0"/>
              <a:t>7.	</a:t>
            </a:r>
            <a:r>
              <a:rPr lang="zh-TW" altLang="en-US" sz="3600" dirty="0"/>
              <a:t>預測 </a:t>
            </a:r>
            <a:r>
              <a:rPr lang="en-US" altLang="zh-TW" sz="3600" dirty="0"/>
              <a:t>(Prediction)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8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常見機器學習方法比較 </a:t>
            </a:r>
            <a:br>
              <a:rPr lang="en-US" altLang="zh-TW" sz="5400" dirty="0"/>
            </a:br>
            <a:r>
              <a:rPr lang="en-US" altLang="zh-TW" sz="4000" dirty="0"/>
              <a:t>(Comparison of Common Machine Learning Methods)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監督學習：如垃圾郵件分類 </a:t>
            </a:r>
            <a:br>
              <a:rPr lang="en-US" altLang="zh-TW" sz="3600" dirty="0"/>
            </a:br>
            <a:r>
              <a:rPr lang="en-US" altLang="zh-TW" sz="3600" dirty="0"/>
              <a:t>(Supervised Learning: e.g., spam email classification)</a:t>
            </a:r>
          </a:p>
          <a:p>
            <a:pPr marL="320040" indent="-320040"/>
            <a:r>
              <a:rPr lang="zh-TW" altLang="en-US" sz="3600" dirty="0"/>
              <a:t>無監督學習：如客戶分群 </a:t>
            </a:r>
            <a:br>
              <a:rPr lang="en-US" altLang="zh-TW" sz="3600" dirty="0"/>
            </a:br>
            <a:r>
              <a:rPr lang="en-US" altLang="zh-TW" sz="3600" dirty="0"/>
              <a:t>(Unsupervised Learning: e.g., customer segmentation)</a:t>
            </a:r>
          </a:p>
          <a:p>
            <a:pPr marL="320040" indent="-320040"/>
            <a:r>
              <a:rPr lang="zh-TW" altLang="en-US" sz="3600" dirty="0"/>
              <a:t>強化學習：如遊戲</a:t>
            </a:r>
            <a:r>
              <a:rPr lang="en-US" altLang="zh-TW" sz="3600" dirty="0"/>
              <a:t>AI </a:t>
            </a:r>
            <a:br>
              <a:rPr lang="en-US" altLang="zh-TW" sz="3600" dirty="0"/>
            </a:br>
            <a:r>
              <a:rPr lang="en-US" altLang="zh-TW" sz="3600" dirty="0"/>
              <a:t>(Reinforcement Learning: e.g., game AI)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神經網絡結構 </a:t>
            </a:r>
            <a:br>
              <a:rPr lang="en-US" altLang="zh-TW" sz="5400" dirty="0"/>
            </a:br>
            <a:r>
              <a:rPr lang="en-US" altLang="zh-TW" sz="5400" dirty="0"/>
              <a:t>(Neural Network Architecture)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輸入層 </a:t>
            </a:r>
            <a:r>
              <a:rPr lang="en-US" altLang="zh-TW" sz="3600" dirty="0"/>
              <a:t>(Input layer)</a:t>
            </a:r>
          </a:p>
          <a:p>
            <a:pPr marL="320040" indent="-320040"/>
            <a:r>
              <a:rPr lang="zh-TW" altLang="en-US" sz="3600" dirty="0"/>
              <a:t>隱藏層 </a:t>
            </a:r>
            <a:r>
              <a:rPr lang="en-US" altLang="zh-TW" sz="3600" dirty="0"/>
              <a:t>(Hidden layer(s))</a:t>
            </a:r>
          </a:p>
          <a:p>
            <a:pPr marL="320040" indent="-320040"/>
            <a:r>
              <a:rPr lang="zh-TW" altLang="en-US" sz="3600" dirty="0"/>
              <a:t>輸出層 </a:t>
            </a:r>
            <a:r>
              <a:rPr lang="en-US" altLang="zh-TW" sz="3600" dirty="0"/>
              <a:t>(Output layer)</a:t>
            </a:r>
          </a:p>
          <a:p>
            <a:pPr marL="320040" indent="-320040"/>
            <a:r>
              <a:rPr lang="zh-TW" altLang="en-US" sz="3600" dirty="0"/>
              <a:t>神經元連接 </a:t>
            </a:r>
            <a:r>
              <a:rPr lang="en-US" altLang="zh-TW" sz="3600" dirty="0"/>
              <a:t>(Neuron connections)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0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8"/>
            <a:ext cx="9462054" cy="1148584"/>
          </a:xfrm>
        </p:spPr>
        <p:txBody>
          <a:bodyPr>
            <a:normAutofit/>
          </a:bodyPr>
          <a:lstStyle/>
          <a:p>
            <a:r>
              <a:rPr lang="zh-TW" altLang="en-US" dirty="0"/>
              <a:t>人工智慧與生成式</a:t>
            </a:r>
            <a:r>
              <a:rPr lang="en-US" altLang="zh-TW" dirty="0"/>
              <a:t>AI</a:t>
            </a:r>
            <a:r>
              <a:rPr lang="zh-TW" altLang="en-US" dirty="0"/>
              <a:t>簡介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人工智慧的基本概念與發展歷程回顧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rgbClr val="C00000"/>
                </a:solidFill>
              </a:rPr>
              <a:t>2. </a:t>
            </a:r>
            <a:r>
              <a:rPr lang="zh-TW" altLang="en-US" sz="4600" dirty="0">
                <a:solidFill>
                  <a:srgbClr val="C00000"/>
                </a:solidFill>
              </a:rPr>
              <a:t>生成式</a:t>
            </a:r>
            <a:r>
              <a:rPr lang="en-US" altLang="zh-TW" sz="4600" dirty="0">
                <a:solidFill>
                  <a:srgbClr val="C00000"/>
                </a:solidFill>
              </a:rPr>
              <a:t>AI</a:t>
            </a:r>
            <a:r>
              <a:rPr lang="zh-TW" altLang="en-US" sz="4600" dirty="0">
                <a:solidFill>
                  <a:srgbClr val="C00000"/>
                </a:solidFill>
              </a:rPr>
              <a:t>的基本概念與應用場景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altLang="zh-TW" sz="4600" dirty="0" err="1">
                <a:solidFill>
                  <a:schemeClr val="accent1">
                    <a:lumMod val="75000"/>
                  </a:schemeClr>
                </a:solidFill>
              </a:rPr>
              <a:t>ChatGPT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、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GPT-4o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等大型語言模型 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(LLM)</a:t>
            </a:r>
            <a:b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基本概念和工作原理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4. 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應用現況與未來展望</a:t>
            </a:r>
            <a:endParaRPr lang="en-US" sz="4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3446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什麼是生成式</a:t>
            </a:r>
            <a:r>
              <a:rPr lang="en-US" altLang="zh-TW" sz="5400" dirty="0"/>
              <a:t>AI? </a:t>
            </a:r>
            <a:br>
              <a:rPr lang="en-US" altLang="zh-TW" sz="5400" dirty="0"/>
            </a:br>
            <a:r>
              <a:rPr lang="en-US" altLang="zh-TW" sz="5400" dirty="0"/>
              <a:t>(What is Generative AI?)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：創造的藝術 </a:t>
            </a:r>
            <a:br>
              <a:rPr lang="en-US" altLang="zh-TW" sz="3600" dirty="0"/>
            </a:br>
            <a:r>
              <a:rPr lang="en-US" altLang="zh-TW" sz="3600" dirty="0"/>
              <a:t>(Generative AI: The Art of Creation)</a:t>
            </a:r>
          </a:p>
          <a:p>
            <a:pPr marL="320040" indent="-320040"/>
            <a:r>
              <a:rPr lang="zh-TW" altLang="en-US" sz="3600" dirty="0"/>
              <a:t>定義：能夠創造新內容的</a:t>
            </a:r>
            <a:r>
              <a:rPr lang="en-US" altLang="zh-TW" sz="3600" dirty="0"/>
              <a:t>AI</a:t>
            </a:r>
            <a:r>
              <a:rPr lang="zh-TW" altLang="en-US" sz="3600" dirty="0"/>
              <a:t>系統 </a:t>
            </a:r>
            <a:br>
              <a:rPr lang="en-US" altLang="zh-TW" sz="3600" dirty="0"/>
            </a:br>
            <a:r>
              <a:rPr lang="en-US" altLang="zh-TW" sz="3600" dirty="0"/>
              <a:t>(Definition: AI systems capable of creating new content)</a:t>
            </a:r>
          </a:p>
          <a:p>
            <a:pPr marL="320040" indent="-320040"/>
            <a:r>
              <a:rPr lang="zh-TW" altLang="en-US" sz="3600" dirty="0"/>
              <a:t>特點：創造力、互動性 </a:t>
            </a:r>
            <a:br>
              <a:rPr lang="en-US" altLang="zh-TW" sz="3600" dirty="0"/>
            </a:br>
            <a:r>
              <a:rPr lang="en-US" altLang="zh-TW" sz="3600" dirty="0"/>
              <a:t>(Characteristics: Creativity, interactivity)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1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2237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 (Generative 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7342"/>
            <a:ext cx="11222181" cy="5464902"/>
          </a:xfrm>
        </p:spPr>
        <p:txBody>
          <a:bodyPr>
            <a:normAutofit/>
          </a:bodyPr>
          <a:lstStyle/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能夠創造全新、原創內容的人工智慧</a:t>
            </a:r>
            <a:endParaRPr lang="en-US" altLang="zh-TW" sz="36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分析現有數據，生成新的文本、圖像、音訊、影片、程式碼。</a:t>
            </a:r>
            <a:endParaRPr lang="en-US" altLang="zh-TW" sz="3600" dirty="0"/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會創作的</a:t>
            </a:r>
            <a:r>
              <a:rPr lang="en-US" sz="3600" dirty="0"/>
              <a:t>AI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en-US" sz="3600" dirty="0"/>
              <a:t>AI</a:t>
            </a:r>
            <a:r>
              <a:rPr lang="zh-TW" altLang="en-US" sz="3600" dirty="0"/>
              <a:t>界的莎士比亞、畢卡索</a:t>
            </a:r>
          </a:p>
          <a:p>
            <a:pPr marL="320040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600" dirty="0"/>
              <a:t>運作原理 ：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zh-TW" altLang="en-US" sz="3200" dirty="0"/>
              <a:t>學習大量資料 </a:t>
            </a:r>
            <a:r>
              <a:rPr lang="en-US" altLang="zh-TW" sz="3200" dirty="0"/>
              <a:t>-&gt; </a:t>
            </a:r>
            <a:r>
              <a:rPr lang="zh-TW" altLang="en-US" sz="3200" dirty="0"/>
              <a:t>理解模式與結構 </a:t>
            </a:r>
            <a:r>
              <a:rPr lang="en-US" altLang="zh-TW" sz="3200" dirty="0"/>
              <a:t>-&gt; </a:t>
            </a:r>
            <a:r>
              <a:rPr lang="zh-TW" altLang="en-US" sz="3200" dirty="0"/>
              <a:t>創造新內容</a:t>
            </a:r>
          </a:p>
          <a:p>
            <a:pPr marL="777240" lvl="1" indent="-320040">
              <a:lnSpc>
                <a:spcPct val="110000"/>
              </a:lnSpc>
              <a:spcAft>
                <a:spcPts val="600"/>
              </a:spcAft>
            </a:pPr>
            <a:r>
              <a:rPr lang="en-US" altLang="zh-TW" sz="3200" dirty="0"/>
              <a:t>(</a:t>
            </a:r>
            <a:r>
              <a:rPr lang="zh-TW" altLang="en-US" sz="3200" dirty="0"/>
              <a:t>例如：讀了幾萬本書的學生，開始自己寫文章</a:t>
            </a:r>
            <a:r>
              <a:rPr lang="en-US" altLang="zh-TW" sz="3200" dirty="0"/>
              <a:t>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03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083404"/>
              </p:ext>
            </p:extLst>
          </p:nvPr>
        </p:nvGraphicFramePr>
        <p:xfrm>
          <a:off x="534389" y="1527206"/>
          <a:ext cx="11222181" cy="5067170"/>
        </p:xfrm>
        <a:graphic>
          <a:graphicData uri="http://schemas.openxmlformats.org/drawingml/2006/table">
            <a:tbl>
              <a:tblPr/>
              <a:tblGrid>
                <a:gridCol w="2563653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053385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605143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特徵 </a:t>
                      </a:r>
                      <a:br>
                        <a:rPr lang="en-US" altLang="zh-TW" sz="32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生成式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AI </a:t>
                      </a:r>
                      <a:br>
                        <a:rPr 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(Generative AI)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傳統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AI </a:t>
                      </a:r>
                      <a:br>
                        <a:rPr lang="en-US" sz="32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(Traditional AI)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輸出類型 </a:t>
                      </a:r>
                      <a:br>
                        <a:rPr lang="en-US" altLang="zh-TW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新內容 </a:t>
                      </a:r>
                      <a:br>
                        <a:rPr lang="en-US" altLang="zh-TW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分類</a:t>
                      </a:r>
                      <a:r>
                        <a:rPr lang="en-US" altLang="zh-TW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預測 </a:t>
                      </a:r>
                      <a:r>
                        <a:rPr lang="en-US" altLang="zh-TW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創造性 </a:t>
                      </a:r>
                      <a:br>
                        <a:rPr lang="en-US" altLang="zh-TW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高</a:t>
                      </a:r>
                      <a:br>
                        <a:rPr lang="en-US" altLang="zh-TW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zh-TW" alt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TW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低 </a:t>
                      </a:r>
                      <a:br>
                        <a:rPr lang="en-US" altLang="zh-TW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互動性 </a:t>
                      </a:r>
                      <a:br>
                        <a:rPr lang="en-US" altLang="zh-TW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通常更自然 </a:t>
                      </a:r>
                      <a:br>
                        <a:rPr lang="en-US" altLang="zh-TW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有限 </a:t>
                      </a:r>
                      <a:br>
                        <a:rPr lang="en-US" altLang="zh-TW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</a:br>
                      <a:r>
                        <a:rPr lang="en-US" altLang="zh-TW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與傳統</a:t>
            </a:r>
            <a:r>
              <a:rPr lang="en-US" altLang="zh-TW" sz="5400" dirty="0"/>
              <a:t>AI</a:t>
            </a:r>
            <a:r>
              <a:rPr lang="zh-TW" altLang="en-US" sz="5400" dirty="0"/>
              <a:t>的區別 </a:t>
            </a:r>
            <a:br>
              <a:rPr lang="en-US" altLang="zh-TW" sz="5400" dirty="0"/>
            </a:br>
            <a:r>
              <a:rPr lang="en-US" altLang="zh-TW" sz="4000" dirty="0"/>
              <a:t>(Comparison of Generative AI and Traditional AI)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5400" dirty="0"/>
              <a:t>生成式</a:t>
            </a:r>
            <a:r>
              <a:rPr lang="en-US" altLang="zh-TW" sz="5400" dirty="0"/>
              <a:t>AI</a:t>
            </a:r>
            <a:r>
              <a:rPr lang="zh-TW" altLang="en-US" sz="5400" dirty="0"/>
              <a:t>主要應用領域 </a:t>
            </a:r>
            <a:br>
              <a:rPr lang="en-US" altLang="zh-TW" sz="5400" dirty="0"/>
            </a:br>
            <a:r>
              <a:rPr lang="en-US" altLang="zh-TW" sz="5400" dirty="0"/>
              <a:t>(Main Application Areas of Generative 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內容創作 </a:t>
            </a:r>
            <a:r>
              <a:rPr lang="en-US" altLang="zh-TW" sz="3600" dirty="0"/>
              <a:t>(Content creation)</a:t>
            </a:r>
          </a:p>
          <a:p>
            <a:pPr marL="320040" indent="-320040"/>
            <a:r>
              <a:rPr lang="zh-TW" altLang="en-US" sz="3600" dirty="0"/>
              <a:t>藝術創作 </a:t>
            </a:r>
            <a:r>
              <a:rPr lang="en-US" altLang="zh-TW" sz="3600" dirty="0"/>
              <a:t>(Art creation)</a:t>
            </a:r>
          </a:p>
          <a:p>
            <a:pPr marL="320040" indent="-320040"/>
            <a:r>
              <a:rPr lang="zh-TW" altLang="en-US" sz="3600" dirty="0"/>
              <a:t>產品設計 </a:t>
            </a:r>
            <a:r>
              <a:rPr lang="en-US" altLang="zh-TW" sz="3600" dirty="0"/>
              <a:t>(Product design)</a:t>
            </a:r>
          </a:p>
          <a:p>
            <a:pPr marL="320040" indent="-320040"/>
            <a:r>
              <a:rPr lang="zh-TW" altLang="en-US" sz="3600" dirty="0"/>
              <a:t>藥物發現 </a:t>
            </a:r>
            <a:r>
              <a:rPr lang="en-US" altLang="zh-TW" sz="3600" dirty="0"/>
              <a:t>(Drug discovery)</a:t>
            </a:r>
          </a:p>
          <a:p>
            <a:pPr marL="320040" indent="-320040"/>
            <a:r>
              <a:rPr lang="zh-TW" altLang="en-US" sz="3600" dirty="0"/>
              <a:t>虛擬助手 </a:t>
            </a:r>
            <a:r>
              <a:rPr lang="en-US" altLang="zh-TW" sz="3600" dirty="0"/>
              <a:t>(Virtual assistants)</a:t>
            </a:r>
          </a:p>
          <a:p>
            <a:pPr marL="320040" indent="-320040"/>
            <a:r>
              <a:rPr lang="zh-TW" altLang="en-US" sz="3600" dirty="0"/>
              <a:t>遊戲開發 </a:t>
            </a:r>
            <a:r>
              <a:rPr lang="en-US" altLang="zh-TW" sz="3600" dirty="0"/>
              <a:t>(Game development)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76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Practical Applications </a:t>
            </a:r>
          </a:p>
        </p:txBody>
      </p:sp>
    </p:spTree>
    <p:extLst>
      <p:ext uri="{BB962C8B-B14F-4D97-AF65-F5344CB8AC3E}">
        <p14:creationId xmlns:p14="http://schemas.microsoft.com/office/powerpoint/2010/main" val="369180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1091659"/>
            <a:ext cx="11222181" cy="1274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300" dirty="0"/>
              <a:t>課程目標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530929"/>
            <a:ext cx="11222181" cy="3822370"/>
          </a:xfrm>
        </p:spPr>
        <p:txBody>
          <a:bodyPr/>
          <a:lstStyle/>
          <a:p>
            <a:pPr marL="320040" indent="-320040"/>
            <a:r>
              <a:rPr lang="zh-TW" altLang="en-US" sz="3600" dirty="0"/>
              <a:t>認識人工智慧與生成式</a:t>
            </a:r>
            <a:r>
              <a:rPr lang="en-US" sz="3600" dirty="0"/>
              <a:t>AI</a:t>
            </a:r>
            <a:r>
              <a:rPr lang="zh-TW" altLang="en-US" sz="3600" dirty="0"/>
              <a:t>基本概念與趨勢</a:t>
            </a:r>
          </a:p>
          <a:p>
            <a:pPr marL="320040" indent="-320040"/>
            <a:r>
              <a:rPr lang="zh-TW" altLang="en-US" sz="3600" dirty="0"/>
              <a:t>掌握</a:t>
            </a:r>
            <a:r>
              <a:rPr lang="en-US" sz="3600" dirty="0" err="1"/>
              <a:t>ChatGPT</a:t>
            </a:r>
            <a:r>
              <a:rPr lang="zh-TW" altLang="en-US" sz="3600" dirty="0"/>
              <a:t>基礎操作與應用</a:t>
            </a:r>
          </a:p>
          <a:p>
            <a:pPr marL="320040" indent="-320040"/>
            <a:r>
              <a:rPr lang="zh-TW" altLang="en-US" sz="3600" dirty="0"/>
              <a:t>學習有效提示詞技巧與實務案例</a:t>
            </a:r>
          </a:p>
          <a:p>
            <a:pPr marL="320040" indent="-320040"/>
            <a:r>
              <a:rPr lang="zh-TW" altLang="en-US" sz="3600" dirty="0"/>
              <a:t>啟發</a:t>
            </a:r>
            <a:r>
              <a:rPr lang="en-US" sz="3600" dirty="0"/>
              <a:t>AI</a:t>
            </a:r>
            <a:r>
              <a:rPr lang="zh-TW" altLang="en-US" sz="3600" dirty="0"/>
              <a:t>應用於提升工作效能的思考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C8D2D-5A36-B5D1-0E0E-5C0993141D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56970-4042-CCBB-3D77-D3C10A35D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21892-1C59-2C40-A585-C1A885CA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F71CB-F8EB-C0A7-632C-2297CFEAAFEA}"/>
              </a:ext>
            </a:extLst>
          </p:cNvPr>
          <p:cNvSpPr txBox="1"/>
          <p:nvPr/>
        </p:nvSpPr>
        <p:spPr>
          <a:xfrm>
            <a:off x="2573312" y="137553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及生成式</a:t>
            </a: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的應用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6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90" y="5134433"/>
            <a:ext cx="11017405" cy="1547638"/>
          </a:xfrm>
        </p:spPr>
        <p:txBody>
          <a:bodyPr>
            <a:normAutofit fontScale="92500"/>
          </a:bodyPr>
          <a:lstStyle/>
          <a:p>
            <a:r>
              <a:rPr lang="en-US" altLang="zh-TW" dirty="0"/>
              <a:t>Speech Recognition and Virtual Assistants</a:t>
            </a:r>
            <a:r>
              <a:rPr lang="en-US" altLang="zh-TW" sz="2800" dirty="0"/>
              <a:t>: </a:t>
            </a:r>
          </a:p>
          <a:p>
            <a:pPr marL="0" indent="0">
              <a:buNone/>
            </a:pPr>
            <a:r>
              <a:rPr lang="en-US" altLang="zh-TW" sz="2600" b="0" dirty="0"/>
              <a:t>AI enables devices like Siri to </a:t>
            </a:r>
            <a:r>
              <a:rPr lang="en-US" altLang="zh-TW" sz="2600" b="0" dirty="0">
                <a:solidFill>
                  <a:srgbClr val="FF0000"/>
                </a:solidFill>
              </a:rPr>
              <a:t>understand and respond to voice commands</a:t>
            </a:r>
            <a:r>
              <a:rPr lang="en-US" altLang="zh-TW" sz="2600" b="0" dirty="0"/>
              <a:t>, streamlining tasks such as managing schedules, controlling smart devices, and searching the web.</a:t>
            </a:r>
            <a:endParaRPr lang="en-US" sz="2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Practical Applications - </a:t>
            </a:r>
            <a:r>
              <a:rPr lang="en-US" dirty="0">
                <a:solidFill>
                  <a:srgbClr val="FF0000"/>
                </a:solidFill>
              </a:rPr>
              <a:t>SIRI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A3E68F-AC6E-A250-4766-F126AFB0F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076" y="1637997"/>
            <a:ext cx="5605203" cy="31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7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90" y="5134433"/>
            <a:ext cx="11017405" cy="15476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Image Recognition and Analysis</a:t>
            </a:r>
            <a:r>
              <a:rPr lang="en-US" altLang="zh-TW" sz="2800" dirty="0"/>
              <a:t>: </a:t>
            </a:r>
          </a:p>
          <a:p>
            <a:pPr marL="0" indent="0">
              <a:buNone/>
            </a:pPr>
            <a:r>
              <a:rPr lang="en-US" altLang="zh-TW" sz="2600" b="0" dirty="0"/>
              <a:t>AI-powered image recognition is used in applications like Google Photos to </a:t>
            </a:r>
            <a:r>
              <a:rPr lang="en-US" altLang="zh-TW" sz="2600" b="0" dirty="0">
                <a:solidFill>
                  <a:srgbClr val="FF0000"/>
                </a:solidFill>
              </a:rPr>
              <a:t>automatically tag people, identify objects, and categorize images. </a:t>
            </a:r>
            <a:r>
              <a:rPr lang="en-US" altLang="zh-TW" sz="2600" b="0" dirty="0"/>
              <a:t>It also powers facial recognition systems for security and biometric verification.</a:t>
            </a:r>
            <a:endParaRPr lang="en-US" sz="2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44" y="125760"/>
            <a:ext cx="9344722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Practical Applications – </a:t>
            </a:r>
            <a:r>
              <a:rPr lang="en-US" dirty="0">
                <a:solidFill>
                  <a:srgbClr val="FF0000"/>
                </a:solidFill>
              </a:rPr>
              <a:t>Google Photo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A3E68F-AC6E-A250-4766-F126AFB0F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8864" y="1450380"/>
            <a:ext cx="3958682" cy="34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3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191" y="5134433"/>
            <a:ext cx="10445955" cy="15476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Personalized Content Recommendations</a:t>
            </a:r>
            <a:r>
              <a:rPr lang="en-US" altLang="zh-TW" sz="3200" dirty="0"/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800" b="0" dirty="0"/>
              <a:t>AI algorithms used by platforms like Netflix, Spotify </a:t>
            </a:r>
            <a:r>
              <a:rPr lang="en-US" altLang="zh-TW" sz="2800" b="0" dirty="0">
                <a:solidFill>
                  <a:srgbClr val="FF0000"/>
                </a:solidFill>
              </a:rPr>
              <a:t>analyze user behavior </a:t>
            </a:r>
            <a:r>
              <a:rPr lang="en-US" altLang="zh-TW" sz="2800" b="0" dirty="0"/>
              <a:t>to </a:t>
            </a:r>
            <a:r>
              <a:rPr lang="en-US" altLang="zh-TW" sz="2800" b="0" dirty="0">
                <a:solidFill>
                  <a:srgbClr val="FF0000"/>
                </a:solidFill>
              </a:rPr>
              <a:t>recommend personalized content</a:t>
            </a:r>
            <a:r>
              <a:rPr lang="en-US" altLang="zh-TW" sz="2800" b="0" dirty="0"/>
              <a:t>, such as movies, music, or videos.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507" y="125760"/>
            <a:ext cx="100026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Practical Applications – </a:t>
            </a:r>
            <a:r>
              <a:rPr lang="en-US" dirty="0" err="1">
                <a:solidFill>
                  <a:srgbClr val="FF0000"/>
                </a:solidFill>
              </a:rPr>
              <a:t>NetFlix</a:t>
            </a:r>
            <a:r>
              <a:rPr lang="en-US" dirty="0">
                <a:solidFill>
                  <a:srgbClr val="FF0000"/>
                </a:solidFill>
              </a:rPr>
              <a:t>, Spotify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C214588-D852-73BF-73AD-498DB544E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237" y="2156004"/>
            <a:ext cx="3975100" cy="22352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1C7701-D182-4B8D-FA2F-4D735367A3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65" y="2156004"/>
            <a:ext cx="4257524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60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文本生成 </a:t>
            </a:r>
            <a:br>
              <a:rPr lang="en-US" altLang="zh-TW" sz="5400" dirty="0"/>
            </a:br>
            <a:r>
              <a:rPr lang="en-US" altLang="zh-TW" sz="5400" dirty="0"/>
              <a:t>(Text Generation)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文本生成應用 </a:t>
            </a:r>
            <a:r>
              <a:rPr lang="en-US" altLang="zh-TW" sz="3600" dirty="0"/>
              <a:t>(Text Generation Applications)</a:t>
            </a:r>
          </a:p>
          <a:p>
            <a:pPr marL="320040" indent="-320040"/>
            <a:r>
              <a:rPr lang="zh-TW" altLang="en-US" sz="3600" dirty="0"/>
              <a:t>新聞文章生成 </a:t>
            </a:r>
            <a:r>
              <a:rPr lang="en-US" altLang="zh-TW" sz="3600" dirty="0"/>
              <a:t>(News article generation)</a:t>
            </a:r>
          </a:p>
          <a:p>
            <a:pPr marL="320040" indent="-320040"/>
            <a:r>
              <a:rPr lang="zh-TW" altLang="en-US" sz="3600" dirty="0"/>
              <a:t>聊天機器人對話 </a:t>
            </a:r>
            <a:r>
              <a:rPr lang="en-US" altLang="zh-TW" sz="3600" dirty="0"/>
              <a:t>(Chatbot conversations)</a:t>
            </a:r>
          </a:p>
          <a:p>
            <a:pPr marL="320040" indent="-320040"/>
            <a:r>
              <a:rPr lang="zh-TW" altLang="en-US" sz="3600" dirty="0"/>
              <a:t>程式碼自動生成 </a:t>
            </a:r>
            <a:r>
              <a:rPr lang="en-US" altLang="zh-TW" sz="3600" dirty="0"/>
              <a:t>(Automatic code generation)</a:t>
            </a:r>
          </a:p>
          <a:p>
            <a:pPr marL="320040" indent="-320040"/>
            <a:r>
              <a:rPr lang="zh-TW" altLang="en-US" sz="3600" dirty="0"/>
              <a:t>機器翻譯 </a:t>
            </a:r>
            <a:r>
              <a:rPr lang="en-US" altLang="zh-TW" sz="3600" dirty="0"/>
              <a:t>(Machine translation)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7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影像生成 </a:t>
            </a:r>
            <a:br>
              <a:rPr lang="en-US" altLang="zh-TW" sz="5400" dirty="0"/>
            </a:br>
            <a:r>
              <a:rPr lang="en-US" altLang="zh-TW" sz="5400" dirty="0"/>
              <a:t>(Image Generation)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生成的藝術作品</a:t>
            </a:r>
            <a:r>
              <a:rPr lang="en-US" altLang="zh-TW" sz="3600" dirty="0"/>
              <a:t> (AI-Generated Artworks)</a:t>
            </a:r>
          </a:p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繪畫作品 </a:t>
            </a:r>
            <a:r>
              <a:rPr lang="en-US" altLang="zh-TW" sz="3600" dirty="0"/>
              <a:t>(AI-generated paintings)</a:t>
            </a:r>
          </a:p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設計的產品概念 </a:t>
            </a:r>
            <a:r>
              <a:rPr lang="en-US" altLang="zh-TW" sz="3600" dirty="0"/>
              <a:t>(AI-designed product concepts)</a:t>
            </a:r>
          </a:p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生成的音樂作品 </a:t>
            </a:r>
            <a:r>
              <a:rPr lang="en-US" altLang="zh-TW" sz="3600" dirty="0"/>
              <a:t>(AI-generated music compositions)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2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聲音生成 </a:t>
            </a:r>
            <a:br>
              <a:rPr lang="en-US" altLang="zh-TW" sz="5400" dirty="0"/>
            </a:br>
            <a:r>
              <a:rPr lang="en-US" altLang="zh-TW" sz="5400" dirty="0"/>
              <a:t>(Audio Generation)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合成音樂</a:t>
            </a:r>
            <a:r>
              <a:rPr lang="en-US" altLang="zh-TW" sz="3600" dirty="0"/>
              <a:t> (AI-Synthesized Music)</a:t>
            </a:r>
          </a:p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生成的音樂片段 </a:t>
            </a:r>
            <a:r>
              <a:rPr lang="en-US" altLang="zh-TW" sz="3600" dirty="0"/>
              <a:t>(AI-generated music clips)</a:t>
            </a:r>
          </a:p>
          <a:p>
            <a:pPr marL="320040" indent="-320040"/>
            <a:r>
              <a:rPr lang="zh-TW" altLang="en-US" sz="3600" dirty="0"/>
              <a:t>不同風格的音樂 </a:t>
            </a:r>
            <a:r>
              <a:rPr lang="en-US" altLang="zh-TW" sz="3600" dirty="0"/>
              <a:t>(various music styles)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7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Generative AI and 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Large Language Models (LLMs):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     Popular Generative AI Applications</a:t>
            </a:r>
            <a:endParaRPr lang="zh-TW" alt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3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5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647" y="274639"/>
            <a:ext cx="11201400" cy="6245225"/>
          </a:xfrm>
        </p:spPr>
        <p:txBody>
          <a:bodyPr>
            <a:normAutofit/>
          </a:bodyPr>
          <a:lstStyle/>
          <a:p>
            <a:r>
              <a:rPr lang="en-US" altLang="zh-TW" sz="7999" dirty="0">
                <a:solidFill>
                  <a:schemeClr val="accent6"/>
                </a:solidFill>
              </a:rPr>
              <a:t>Spring 2025</a:t>
            </a:r>
            <a:br>
              <a:rPr lang="en-US" altLang="zh-TW" sz="7999" b="0" dirty="0">
                <a:solidFill>
                  <a:schemeClr val="accent6"/>
                </a:solidFill>
              </a:rPr>
            </a:br>
            <a:br>
              <a:rPr lang="en-US" altLang="zh-TW" sz="7999" dirty="0">
                <a:solidFill>
                  <a:srgbClr val="C00000"/>
                </a:solidFill>
              </a:rPr>
            </a:br>
            <a:r>
              <a:rPr lang="en-US" altLang="zh-TW" sz="7999" dirty="0">
                <a:solidFill>
                  <a:srgbClr val="C00000"/>
                </a:solidFill>
              </a:rPr>
              <a:t>Generative AI </a:t>
            </a:r>
            <a:br>
              <a:rPr lang="en-US" altLang="zh-TW" sz="7999" dirty="0">
                <a:solidFill>
                  <a:srgbClr val="C00000"/>
                </a:solidFill>
              </a:rPr>
            </a:br>
            <a:r>
              <a:rPr lang="en-US" altLang="zh-TW" sz="7999" dirty="0">
                <a:solidFill>
                  <a:srgbClr val="C00000"/>
                </a:solidFill>
              </a:rPr>
              <a:t>Innovative Applications</a:t>
            </a:r>
            <a:br>
              <a:rPr lang="en-US" altLang="zh-TW" sz="7999" dirty="0">
                <a:solidFill>
                  <a:srgbClr val="C00000"/>
                </a:solidFill>
              </a:rPr>
            </a:br>
            <a:endParaRPr lang="zh-TW" altLang="en-US" sz="7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38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B80B9-A55B-055E-D160-C7A53A35B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F3226-FD69-EC9D-1725-C8EDE1A14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35A53-A8AA-3340-6499-55DA8680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94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39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https://learn.nvidia.com/certificates?id=cCFh1ZWWTvqKTq7dcKkEWw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AE0DD-DF15-D121-DB4E-F50777BA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17" y="251231"/>
            <a:ext cx="8230989" cy="62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5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34" y="2009104"/>
            <a:ext cx="10648826" cy="4553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1</a:t>
            </a:r>
            <a:r>
              <a:rPr lang="zh-TW" altLang="en-US" sz="4400" dirty="0"/>
              <a:t>：人工智慧與生成式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簡介</a:t>
            </a:r>
          </a:p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2</a:t>
            </a:r>
            <a:r>
              <a:rPr lang="zh-TW" altLang="en-US" sz="4400" dirty="0"/>
              <a:t>：生成式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在公務領域的應用</a:t>
            </a:r>
          </a:p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3</a:t>
            </a:r>
            <a:r>
              <a:rPr lang="zh-TW" altLang="en-US" sz="4400" dirty="0"/>
              <a:t>：生成式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在公務領域的實作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797296" y="2009104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2A1B4-4894-DF9A-8413-F7BF9A284D18}"/>
              </a:ext>
            </a:extLst>
          </p:cNvPr>
          <p:cNvSpPr/>
          <p:nvPr/>
        </p:nvSpPr>
        <p:spPr>
          <a:xfrm>
            <a:off x="797296" y="2948680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15F623-DCD6-DB9C-4B4A-9292B6AE31E3}"/>
              </a:ext>
            </a:extLst>
          </p:cNvPr>
          <p:cNvSpPr/>
          <p:nvPr/>
        </p:nvSpPr>
        <p:spPr>
          <a:xfrm>
            <a:off x="775834" y="3765645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19626-9C31-D3FC-D47D-D0223A6036F4}"/>
              </a:ext>
            </a:extLst>
          </p:cNvPr>
          <p:cNvSpPr txBox="1"/>
          <p:nvPr/>
        </p:nvSpPr>
        <p:spPr>
          <a:xfrm>
            <a:off x="2573312" y="137553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及生成式</a:t>
            </a:r>
            <a: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的應用</a:t>
            </a:r>
            <a:endParaRPr lang="en-US" sz="2800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81776-7DDF-6BD5-6FE8-7A7BF991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3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9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9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9" dirty="0">
                <a:solidFill>
                  <a:srgbClr val="C00000"/>
                </a:solidFill>
              </a:rPr>
            </a:b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NVIDIA </a:t>
            </a: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Deep Learning Institute (DLI)</a:t>
            </a:r>
            <a:endParaRPr lang="zh-TW" altLang="en-US" sz="6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40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3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2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B67B-7C94-1632-2F72-7DE55574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 NVIDIA DLI Certificate</a:t>
            </a:r>
            <a:br>
              <a:rPr lang="en-US" dirty="0"/>
            </a:br>
            <a:r>
              <a:rPr lang="en-US" dirty="0"/>
              <a:t>Before the NVIDIA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36A1-FC54-0CD8-0838-21D12304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24296"/>
            <a:ext cx="11222181" cy="4629003"/>
          </a:xfrm>
        </p:spPr>
        <p:txBody>
          <a:bodyPr>
            <a:normAutofit/>
          </a:bodyPr>
          <a:lstStyle/>
          <a:p>
            <a:r>
              <a:rPr lang="en-US" dirty="0"/>
              <a:t>Step 1. Join NVIDIA Developer Program (Free)</a:t>
            </a:r>
            <a:br>
              <a:rPr lang="en-US" dirty="0"/>
            </a:br>
            <a:r>
              <a:rPr lang="en-US" dirty="0">
                <a:hlinkClick r:id="rId2"/>
              </a:rPr>
              <a:t>https://developer.nvidia.com/join-nvidia-developer-program</a:t>
            </a:r>
            <a:endParaRPr lang="en-US" dirty="0"/>
          </a:p>
          <a:p>
            <a:r>
              <a:rPr lang="en-US" dirty="0"/>
              <a:t>Step 2. Visit NVIDIA Deep Learning Institute (DLI)</a:t>
            </a:r>
            <a:br>
              <a:rPr lang="en-US" dirty="0"/>
            </a:br>
            <a:r>
              <a:rPr lang="en-US" dirty="0">
                <a:hlinkClick r:id="rId3"/>
              </a:rPr>
              <a:t>https://learn.nvidia.com/</a:t>
            </a:r>
            <a:endParaRPr lang="en-US" dirty="0"/>
          </a:p>
          <a:p>
            <a:r>
              <a:rPr lang="en-US" dirty="0"/>
              <a:t>Step 3. Enroll "Building RAG Agents with LLMs" Self-Paced Course (Free)</a:t>
            </a:r>
            <a:br>
              <a:rPr lang="en-US" dirty="0"/>
            </a:br>
            <a:r>
              <a:rPr lang="en-US" sz="2400" dirty="0">
                <a:hlinkClick r:id="rId4"/>
              </a:rPr>
              <a:t>https://learn.nvidia.com/courses/course-detail?course_id=course-v1:DLI+S-FX-15+V1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33DAB-EC02-6339-F50D-70AC18F5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B84E8-FA59-A022-4905-67A891C0E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5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42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https://learn.nvidia.com/certificates?id=ed-qOCIMQaatzU8SNUNxgw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9C7B2-232F-4BBD-F977-EC75C495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9" y="548640"/>
            <a:ext cx="10880517" cy="60019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A70EE8-6889-4F4D-281D-853A5E81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8804"/>
            <a:ext cx="11222181" cy="498200"/>
          </a:xfrm>
        </p:spPr>
        <p:txBody>
          <a:bodyPr>
            <a:normAutofit fontScale="90000"/>
          </a:bodyPr>
          <a:lstStyle/>
          <a:p>
            <a:r>
              <a:rPr lang="en-US" dirty="0"/>
              <a:t>Get NVIDIA Certificate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49A47-32C1-E949-D735-1E72E7382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18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3" y="147984"/>
            <a:ext cx="2801239" cy="6245695"/>
          </a:xfrm>
        </p:spPr>
        <p:txBody>
          <a:bodyPr>
            <a:normAutofit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dirty="0"/>
              <a:t> </a:t>
            </a:r>
            <a:r>
              <a:rPr lang="en-US" sz="2700" b="0" dirty="0"/>
              <a:t>take one of the complimentary technical self-paced courses</a:t>
            </a:r>
            <a:br>
              <a:rPr lang="en-US" sz="2700" b="0" dirty="0"/>
            </a:br>
            <a:r>
              <a:rPr lang="en-US" sz="2700" b="0" dirty="0"/>
              <a:t>(worth up to $90)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9EAC30-B98D-B28D-963A-CB4D9EEF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986" y="316550"/>
            <a:ext cx="8149263" cy="6245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335628" y="64325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EC12-BE31-AF01-6668-7B155BA80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5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2197768" y="6509126"/>
            <a:ext cx="752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https://www.nvidia.com/en-us/learn/learning-path/generative-ai-llm/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81CF47-5228-7383-474D-9C67D89C15BF}"/>
              </a:ext>
            </a:extLst>
          </p:cNvPr>
          <p:cNvGrpSpPr/>
          <p:nvPr/>
        </p:nvGrpSpPr>
        <p:grpSpPr>
          <a:xfrm>
            <a:off x="6285787" y="907418"/>
            <a:ext cx="2612118" cy="2664862"/>
            <a:chOff x="-98321" y="3949893"/>
            <a:chExt cx="2612118" cy="2664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11D61F-335C-55D3-F45C-11B39517915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BC0844-6FFE-2A48-D659-BC3B8858A71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59003A-67BF-8B75-0239-F74160A9957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2261E0-7E07-ACBC-4FEA-D6D5419D0411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Fundamentals of Deep Learning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B3E95-DF31-54A4-392B-A2233FF42E5C}"/>
              </a:ext>
            </a:extLst>
          </p:cNvPr>
          <p:cNvGrpSpPr/>
          <p:nvPr/>
        </p:nvGrpSpPr>
        <p:grpSpPr>
          <a:xfrm>
            <a:off x="3459658" y="907417"/>
            <a:ext cx="2612118" cy="2664862"/>
            <a:chOff x="-98321" y="3949893"/>
            <a:chExt cx="2612118" cy="266486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F6C9B-0656-B400-EFD2-6D9BFD81D125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D6988E-7022-542F-3404-3E0B722C6B08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4E224DE-3B73-95E8-76ED-B517C35CD3A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951550-4BC3-904E-39D4-9309AD30C21B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440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Getting Started With Deep Learning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  <a:p>
              <a:pPr defTabSz="914309"/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20344F-AD26-2D3A-BF90-F99BBC55A0BE}"/>
              </a:ext>
            </a:extLst>
          </p:cNvPr>
          <p:cNvGrpSpPr/>
          <p:nvPr/>
        </p:nvGrpSpPr>
        <p:grpSpPr>
          <a:xfrm>
            <a:off x="633529" y="907417"/>
            <a:ext cx="2612118" cy="2664862"/>
            <a:chOff x="-98321" y="3949893"/>
            <a:chExt cx="2612118" cy="266486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C985C3-55E5-2D47-7A94-7985F88AC884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639CFE-E72B-7583-E000-8C6E322FC6E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923D7D9-F2A5-5103-839A-6DD287F3D985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EA3E-E59E-87CB-0015-CA191239C51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1969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Generative AI Explained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hours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857A44-265A-5338-E542-1D5EF8C8A57D}"/>
              </a:ext>
            </a:extLst>
          </p:cNvPr>
          <p:cNvGrpSpPr/>
          <p:nvPr/>
        </p:nvGrpSpPr>
        <p:grpSpPr>
          <a:xfrm>
            <a:off x="9105370" y="3763604"/>
            <a:ext cx="2612118" cy="2664862"/>
            <a:chOff x="-98321" y="3949893"/>
            <a:chExt cx="2612118" cy="26648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1016D0-386E-1277-5F12-5921C896A7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0710DD5-EFC5-3B0A-F351-393760383D7E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A8734F-D5C7-A010-F415-F688F4A8856D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0C2D6A-EBC8-53DD-8E33-AAB63B42E72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B5AEF-EF20-352B-7A21-564F56CF9FDD}"/>
              </a:ext>
            </a:extLst>
          </p:cNvPr>
          <p:cNvGrpSpPr/>
          <p:nvPr/>
        </p:nvGrpSpPr>
        <p:grpSpPr>
          <a:xfrm>
            <a:off x="639951" y="3763604"/>
            <a:ext cx="2612118" cy="2664862"/>
            <a:chOff x="-98321" y="3949893"/>
            <a:chExt cx="2612118" cy="2664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42EF3A-C1E5-C5AE-518A-9807DAB881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AF7C-AE3A-39C4-404D-E120067A941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93DFDC-7110-DBFC-CD10-4B33CD98F1D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9CC7C-C10B-43B6-FBB7-E1795D1C74AE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BBDF9E-2E55-3747-5524-5C6E5A915BC2}"/>
              </a:ext>
            </a:extLst>
          </p:cNvPr>
          <p:cNvGrpSpPr/>
          <p:nvPr/>
        </p:nvGrpSpPr>
        <p:grpSpPr>
          <a:xfrm>
            <a:off x="3430123" y="3763604"/>
            <a:ext cx="2612118" cy="2664862"/>
            <a:chOff x="-98321" y="3949893"/>
            <a:chExt cx="2612118" cy="26648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4075C-BD6E-478B-5F37-8C95CC23C6B3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F98F84-5286-F55F-6E6A-BDE36CE010C1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A9B987-D84B-B7EC-B6EE-8F9510D5F858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3DEFB-0E2A-E262-3F79-75EA8AB858E7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2AA06C-1BC5-8B19-80A2-1250D22CEE37}"/>
              </a:ext>
            </a:extLst>
          </p:cNvPr>
          <p:cNvGrpSpPr/>
          <p:nvPr/>
        </p:nvGrpSpPr>
        <p:grpSpPr>
          <a:xfrm>
            <a:off x="6280590" y="3763604"/>
            <a:ext cx="2612118" cy="2664862"/>
            <a:chOff x="-98321" y="3949893"/>
            <a:chExt cx="2612118" cy="26648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33F819-C041-DA61-48C7-96B162AC399F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FD936E-B89A-86BC-E4C0-74D07AF77085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8F18AA-C1B5-CF3E-71EB-92D4C3DACCE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6632F7-41E9-BAA7-AFA4-A0FA4710FF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708CF1-2646-4D03-9B19-949B69E7CC25}"/>
              </a:ext>
            </a:extLst>
          </p:cNvPr>
          <p:cNvGrpSpPr/>
          <p:nvPr/>
        </p:nvGrpSpPr>
        <p:grpSpPr>
          <a:xfrm>
            <a:off x="9111917" y="907417"/>
            <a:ext cx="2612118" cy="2664862"/>
            <a:chOff x="-98321" y="3949893"/>
            <a:chExt cx="2612118" cy="266486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EB93365-3E2F-815B-5BD2-645350E894A1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3B975F-6BB7-963F-0274-0C67512D352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5709FD5-B877-9A90-2132-DB8DCFB6931C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CBB96B-B08B-69ED-FD94-65C3EDECD7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3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</a:pPr>
              <a:r>
                <a:rPr lang="en-US" sz="13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Introduction to Transformer-Based Natural Language Processing</a:t>
              </a:r>
            </a:p>
            <a:p>
              <a:pPr defTabSz="914309">
                <a:lnSpc>
                  <a:spcPct val="110000"/>
                </a:lnSpc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09">
                <a:lnSpc>
                  <a:spcPct val="110000"/>
                </a:lnSpc>
                <a:spcBef>
                  <a:spcPts val="600"/>
                </a:spcBef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$30</a:t>
              </a:r>
            </a:p>
            <a:p>
              <a:pPr defTabSz="914309">
                <a:lnSpc>
                  <a:spcPct val="11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hours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A4F6DCA-6D77-5420-FBB7-E405E6B2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9B2F9E-394A-B6AC-1EBF-390C3390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988E73C-C14B-85D1-1B5B-A80270C3F811}"/>
              </a:ext>
            </a:extLst>
          </p:cNvPr>
          <p:cNvSpPr/>
          <p:nvPr/>
        </p:nvSpPr>
        <p:spPr>
          <a:xfrm>
            <a:off x="553161" y="3659351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099195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1603172" y="6458325"/>
            <a:ext cx="8551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https://learn.nvidia.com/en-us/training/find-training?q=Generative+AI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51D03-0557-6CF3-881D-E0DFAB14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80" y="953304"/>
            <a:ext cx="9555081" cy="550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BEBC9-3BB9-2983-49B6-8BE7B10CA70C}"/>
              </a:ext>
            </a:extLst>
          </p:cNvPr>
          <p:cNvSpPr txBox="1"/>
          <p:nvPr/>
        </p:nvSpPr>
        <p:spPr>
          <a:xfrm>
            <a:off x="5149516" y="3009491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4800" b="1" dirty="0">
                <a:solidFill>
                  <a:srgbClr val="C00000"/>
                </a:solidFill>
                <a:latin typeface="Calibri" panose="020F0502020204030204"/>
              </a:rPr>
              <a:t>Generative AI </a:t>
            </a:r>
          </a:p>
        </p:txBody>
      </p:sp>
    </p:spTree>
    <p:extLst>
      <p:ext uri="{BB962C8B-B14F-4D97-AF65-F5344CB8AC3E}">
        <p14:creationId xmlns:p14="http://schemas.microsoft.com/office/powerpoint/2010/main" val="3026282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Generative AI Explained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DB98E-BBCC-B9F9-FCDF-49260C79E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38" y="1017839"/>
            <a:ext cx="9556923" cy="54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61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8578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DD9FA4-A860-B243-D7A8-3B6C5770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68" y="882317"/>
            <a:ext cx="7905447" cy="4580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826215"/>
          </a:xfrm>
        </p:spPr>
        <p:txBody>
          <a:bodyPr>
            <a:normAutofit/>
          </a:bodyPr>
          <a:lstStyle/>
          <a:p>
            <a:r>
              <a:rPr lang="en-US" dirty="0"/>
              <a:t>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52605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https://learn.nvidia.com/my-learning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09B14-9724-6050-C387-7471E56B6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98" y="4502109"/>
            <a:ext cx="8933784" cy="20239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761E5-34E4-1625-7210-04E0329A0587}"/>
              </a:ext>
            </a:extLst>
          </p:cNvPr>
          <p:cNvSpPr/>
          <p:nvPr/>
        </p:nvSpPr>
        <p:spPr>
          <a:xfrm>
            <a:off x="8172511" y="2355891"/>
            <a:ext cx="829733" cy="946109"/>
          </a:xfrm>
          <a:prstGeom prst="roundRect">
            <a:avLst>
              <a:gd name="adj" fmla="val 5986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117591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0" y="56101"/>
            <a:ext cx="3147811" cy="6032892"/>
          </a:xfrm>
        </p:spPr>
        <p:txBody>
          <a:bodyPr>
            <a:normAutofit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49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https://learn.nvidia.com/en-us/training/self-paced-courses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08B33-5999-59E1-A2BE-1819D36D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12" y="56101"/>
            <a:ext cx="7933258" cy="6380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446BB-7425-DE51-0FCB-3E0F81AD6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217C92-25FE-7BD1-D458-7955EB5DBBE0}"/>
              </a:ext>
            </a:extLst>
          </p:cNvPr>
          <p:cNvSpPr/>
          <p:nvPr/>
        </p:nvSpPr>
        <p:spPr>
          <a:xfrm>
            <a:off x="6987828" y="5029200"/>
            <a:ext cx="1580439" cy="1407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8896A6-BBFC-5679-A98D-31D8E4C95837}"/>
              </a:ext>
            </a:extLst>
          </p:cNvPr>
          <p:cNvSpPr/>
          <p:nvPr/>
        </p:nvSpPr>
        <p:spPr>
          <a:xfrm>
            <a:off x="7655859" y="1667435"/>
            <a:ext cx="986118" cy="304800"/>
          </a:xfrm>
          <a:prstGeom prst="roundRect">
            <a:avLst>
              <a:gd name="adj" fmla="val 5986"/>
            </a:avLst>
          </a:prstGeom>
          <a:noFill/>
          <a:ln w="1016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289407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8"/>
            <a:ext cx="9462054" cy="1148584"/>
          </a:xfrm>
        </p:spPr>
        <p:txBody>
          <a:bodyPr>
            <a:normAutofit/>
          </a:bodyPr>
          <a:lstStyle/>
          <a:p>
            <a:r>
              <a:rPr lang="zh-TW" altLang="en-US" dirty="0"/>
              <a:t>人工智慧與生成式</a:t>
            </a:r>
            <a:r>
              <a:rPr lang="en-US" altLang="zh-TW" dirty="0"/>
              <a:t>AI</a:t>
            </a:r>
            <a:r>
              <a:rPr lang="zh-TW" altLang="en-US" dirty="0"/>
              <a:t>簡介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rgbClr val="C00000"/>
                </a:solidFill>
              </a:rPr>
              <a:t>1. </a:t>
            </a:r>
            <a:r>
              <a:rPr lang="zh-TW" altLang="en-US" sz="4600" dirty="0">
                <a:solidFill>
                  <a:srgbClr val="C00000"/>
                </a:solidFill>
              </a:rPr>
              <a:t>人工智慧的基本概念與發展歷程回顧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的基本概念與應用場景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altLang="zh-TW" sz="4600" dirty="0" err="1">
                <a:solidFill>
                  <a:schemeClr val="accent1">
                    <a:lumMod val="75000"/>
                  </a:schemeClr>
                </a:solidFill>
              </a:rPr>
              <a:t>ChatGPT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、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GPT-4o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等大型語言模型 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(LLM)</a:t>
            </a:r>
            <a:b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基本概念和工作原理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4. 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應用現況與未來展望</a:t>
            </a:r>
            <a:endParaRPr lang="en-US" sz="4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35419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7BCC5-633B-FA28-3C51-AE7E1841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7" y="778933"/>
            <a:ext cx="11273747" cy="5825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5B58D-AD10-4E37-14CF-89B852177C27}"/>
              </a:ext>
            </a:extLst>
          </p:cNvPr>
          <p:cNvSpPr txBox="1"/>
          <p:nvPr/>
        </p:nvSpPr>
        <p:spPr>
          <a:xfrm>
            <a:off x="1308845" y="6681004"/>
            <a:ext cx="9850953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NVIDIA DLI (2024), Building RAG Agents with LLMs, </a:t>
            </a:r>
            <a:r>
              <a:rPr lang="en-US" sz="933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https://learn.nvidia.com/courses/course-detail?course_id=course-v1:DLI+S-FX-15+V1</a:t>
            </a:r>
            <a:endParaRPr lang="en-US" sz="9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64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9EF01F-CCB0-064C-96EB-CBC8345E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51" y="755728"/>
            <a:ext cx="9599208" cy="5905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C31D49-10A9-43D0-E7B0-5D9D2E0E281D}"/>
              </a:ext>
            </a:extLst>
          </p:cNvPr>
          <p:cNvSpPr/>
          <p:nvPr/>
        </p:nvSpPr>
        <p:spPr>
          <a:xfrm>
            <a:off x="9180931" y="5916706"/>
            <a:ext cx="680246" cy="560670"/>
          </a:xfrm>
          <a:prstGeom prst="roundRect">
            <a:avLst/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4278907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24DA19-E01F-33FC-832D-155C4539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41" y="707135"/>
            <a:ext cx="9899963" cy="5954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6741459" y="4559967"/>
            <a:ext cx="4303145" cy="585774"/>
          </a:xfrm>
          <a:prstGeom prst="roundRect">
            <a:avLst>
              <a:gd name="adj" fmla="val 5079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1147397" y="5271247"/>
            <a:ext cx="1739239" cy="1111624"/>
          </a:xfrm>
          <a:prstGeom prst="roundRect">
            <a:avLst>
              <a:gd name="adj" fmla="val 2525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843357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FEA51-D211-EBD8-8C98-5A9EC519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698091"/>
            <a:ext cx="10320043" cy="5825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53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4728986" y="3842791"/>
            <a:ext cx="5257696" cy="585774"/>
          </a:xfrm>
          <a:prstGeom prst="roundRect">
            <a:avLst>
              <a:gd name="adj" fmla="val 5079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803896" y="2169459"/>
            <a:ext cx="3266081" cy="4456207"/>
          </a:xfrm>
          <a:prstGeom prst="roundRect">
            <a:avLst>
              <a:gd name="adj" fmla="val 1427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699131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242547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1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5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2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6FD-049F-DD34-9089-BDD1BF36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9788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EF6003F-B238-0A0F-396B-1726E3D71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650439"/>
              </p:ext>
            </p:extLst>
          </p:nvPr>
        </p:nvGraphicFramePr>
        <p:xfrm>
          <a:off x="283029" y="732569"/>
          <a:ext cx="11625942" cy="5866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4786">
                  <a:extLst>
                    <a:ext uri="{9D8B030D-6E8A-4147-A177-3AD203B41FA5}">
                      <a16:colId xmlns:a16="http://schemas.microsoft.com/office/drawing/2014/main" val="1382813740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3903860523"/>
                    </a:ext>
                  </a:extLst>
                </a:gridCol>
                <a:gridCol w="4111304">
                  <a:extLst>
                    <a:ext uri="{9D8B030D-6E8A-4147-A177-3AD203B41FA5}">
                      <a16:colId xmlns:a16="http://schemas.microsoft.com/office/drawing/2014/main" val="1630010284"/>
                    </a:ext>
                  </a:extLst>
                </a:gridCol>
                <a:gridCol w="1146496">
                  <a:extLst>
                    <a:ext uri="{9D8B030D-6E8A-4147-A177-3AD203B41FA5}">
                      <a16:colId xmlns:a16="http://schemas.microsoft.com/office/drawing/2014/main" val="1424537133"/>
                    </a:ext>
                  </a:extLst>
                </a:gridCol>
                <a:gridCol w="857815">
                  <a:extLst>
                    <a:ext uri="{9D8B030D-6E8A-4147-A177-3AD203B41FA5}">
                      <a16:colId xmlns:a16="http://schemas.microsoft.com/office/drawing/2014/main" val="2835288418"/>
                    </a:ext>
                  </a:extLst>
                </a:gridCol>
                <a:gridCol w="1254390">
                  <a:extLst>
                    <a:ext uri="{9D8B030D-6E8A-4147-A177-3AD203B41FA5}">
                      <a16:colId xmlns:a16="http://schemas.microsoft.com/office/drawing/2014/main" val="1046030917"/>
                    </a:ext>
                  </a:extLst>
                </a:gridCol>
                <a:gridCol w="1254390">
                  <a:extLst>
                    <a:ext uri="{9D8B030D-6E8A-4147-A177-3AD203B41FA5}">
                      <a16:colId xmlns:a16="http://schemas.microsoft.com/office/drawing/2014/main" val="2668522423"/>
                    </a:ext>
                  </a:extLst>
                </a:gridCol>
                <a:gridCol w="1254390">
                  <a:extLst>
                    <a:ext uri="{9D8B030D-6E8A-4147-A177-3AD203B41FA5}">
                      <a16:colId xmlns:a16="http://schemas.microsoft.com/office/drawing/2014/main" val="3984294104"/>
                    </a:ext>
                  </a:extLst>
                </a:gridCol>
              </a:tblGrid>
              <a:tr h="569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Rank* (UB)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Rank (</a:t>
                      </a:r>
                      <a:r>
                        <a:rPr lang="en-US" sz="1800" b="1" u="none" strike="noStrike" dirty="0" err="1">
                          <a:effectLst/>
                        </a:rPr>
                        <a:t>StyleCtrl</a:t>
                      </a:r>
                      <a:r>
                        <a:rPr lang="en-US" sz="1800" b="1" u="none" strike="noStrike" dirty="0">
                          <a:effectLst/>
                        </a:rPr>
                        <a:t>)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Model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Arena Score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Votes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Organization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License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Knowledge Cutoff </a:t>
                      </a:r>
                      <a:endParaRPr lang="en-US" sz="1800" b="1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0" anchor="b"/>
                </a:tc>
                <a:extLst>
                  <a:ext uri="{0D108BD9-81ED-4DB2-BD59-A6C34878D82A}">
                    <a16:rowId xmlns:a16="http://schemas.microsoft.com/office/drawing/2014/main" val="4026044468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Gemini-2.5-Pro-Preview-05-06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1446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6115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Google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363298578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Gemini-2.5-Flash-Preview-05-20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1418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3892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Google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Unknown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4291703215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o3-2025-04-16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1409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7921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OpenAI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480320521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ChatGPT-4o-latest (2025-03-26)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1405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10280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OpenAI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Unknown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742789849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1" i="0" u="none" strike="noStrike">
                        <a:solidFill>
                          <a:srgbClr val="FF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>
                          <a:solidFill>
                            <a:srgbClr val="FF000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Grok-3-Preview-02-24</a:t>
                      </a:r>
                      <a:endParaRPr lang="en-US" sz="2000" b="0" i="0" u="sng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1399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14840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xAI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Unknown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430463871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GPT-4.5-Preview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1394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15276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OpenAI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Unknown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867095060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effectLst/>
                          <a:hlinkClick r:id="rId8"/>
                        </a:rPr>
                        <a:t>Gemini-2.5-Flash-Preview-04-17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1387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6938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Google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Unknown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194516779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>
                          <a:effectLst/>
                          <a:hlinkClick r:id="rId9"/>
                        </a:rPr>
                        <a:t>DeepSeek-V3-0324</a:t>
                      </a:r>
                      <a:endParaRPr lang="en-US" sz="20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1368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9741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DeepSeek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MIT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4259319553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effectLst/>
                          <a:hlinkClick r:id="rId10"/>
                        </a:rPr>
                        <a:t>GPT-4.1-2025-04-14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1365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6094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OpenAI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447938481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effectLst/>
                          <a:hlinkClick r:id="rId11"/>
                        </a:rPr>
                        <a:t>Hunyuan-Turbos-20250416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1356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5111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Tencent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Unknown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292109136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DeepSeek-R1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1354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19339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DeepSeek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MIT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279497390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effectLst/>
                          <a:hlinkClick r:id="rId13"/>
                        </a:rPr>
                        <a:t>Gemini-2.0-Flash-001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1351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24928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Google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1058382846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Mistral Medium 3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1343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3327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Mistral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1506344553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effectLst/>
                          <a:hlinkClick r:id="rId4"/>
                        </a:rPr>
                        <a:t>o4-mini-2025-04-16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1343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6102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OpenAI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2879181336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rgbClr val="008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effectLst/>
                          <a:hlinkClick r:id="rId15"/>
                        </a:rPr>
                        <a:t>o1-2024-12-17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1346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29041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OpenAI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Proprietary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3866165189"/>
                  </a:ext>
                </a:extLst>
              </a:tr>
              <a:tr h="309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 dirty="0">
                          <a:solidFill>
                            <a:srgbClr val="FF0000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Gemma-3-27B-it</a:t>
                      </a:r>
                      <a:endParaRPr lang="en-US" sz="20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1339</a:t>
                      </a:r>
                      <a:endParaRPr lang="en-US" sz="1800" b="0" i="0" u="none" strike="noStrike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12989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Google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Gemma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Unknown</a:t>
                      </a:r>
                      <a:endParaRPr lang="en-US" sz="1800" b="0" i="0" u="none" strike="noStrike" dirty="0">
                        <a:solidFill>
                          <a:srgbClr val="44403C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531" marR="4531" marT="4531" marB="21750" anchor="b"/>
                </a:tc>
                <a:extLst>
                  <a:ext uri="{0D108BD9-81ED-4DB2-BD59-A6C34878D82A}">
                    <a16:rowId xmlns:a16="http://schemas.microsoft.com/office/drawing/2014/main" val="41623207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58AB7-5080-0188-E64C-5E9A70E1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A4702-AD96-F111-7769-808125B23A7D}"/>
              </a:ext>
            </a:extLst>
          </p:cNvPr>
          <p:cNvSpPr txBox="1"/>
          <p:nvPr/>
        </p:nvSpPr>
        <p:spPr>
          <a:xfrm>
            <a:off x="1074822" y="6552372"/>
            <a:ext cx="10084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17"/>
              </a:rPr>
              <a:t>https://huggingface.co/spaces/lmarena-ai/chatbot-arena-leaderboard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3004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9579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 </a:t>
            </a:r>
            <a:br>
              <a:rPr lang="en-US" dirty="0"/>
            </a:br>
            <a:r>
              <a:rPr lang="en-US" sz="2900" dirty="0"/>
              <a:t>Confidence Intervals on Model Strength (via Bootstrapping)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2" y="6497405"/>
            <a:ext cx="10084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https://huggingface.co/spaces/lmarena-ai/chatbot-arena-leaderboard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C329A-A814-BD18-C3CA-200B16CEB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7" y="1015756"/>
            <a:ext cx="11707585" cy="54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1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TW" altLang="en-US" sz="5300" dirty="0"/>
              <a:t>什麼是人工智慧</a:t>
            </a:r>
            <a:r>
              <a:rPr lang="en-US" altLang="zh-TW" sz="5300" dirty="0"/>
              <a:t>?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dirty="0"/>
              <a:t>What is Artificial Intelligence?)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30829"/>
            <a:ext cx="11222181" cy="4622470"/>
          </a:xfrm>
        </p:spPr>
        <p:txBody>
          <a:bodyPr/>
          <a:lstStyle/>
          <a:p>
            <a:pPr marL="320040" indent="-320040"/>
            <a:r>
              <a:rPr lang="en-US" sz="3600" dirty="0"/>
              <a:t>AI</a:t>
            </a:r>
            <a:r>
              <a:rPr lang="zh-TW" altLang="en-US" sz="3600" dirty="0"/>
              <a:t>定義：模仿人類智慧的機器或系統 </a:t>
            </a:r>
            <a:br>
              <a:rPr lang="en-US" altLang="zh-TW" sz="3600" dirty="0"/>
            </a:br>
            <a:r>
              <a:rPr lang="en-US" altLang="zh-TW" sz="2800" dirty="0"/>
              <a:t>(</a:t>
            </a:r>
            <a:r>
              <a:rPr lang="en-US" sz="2800" dirty="0"/>
              <a:t>AI definition: Machines or systems that mimic human intelligence)</a:t>
            </a:r>
          </a:p>
          <a:p>
            <a:pPr marL="320040" indent="-320040"/>
            <a:r>
              <a:rPr lang="zh-TW" altLang="en-US" sz="3600" dirty="0"/>
              <a:t>關鍵能力：學習、推理、解決問題、感知、語言理解 </a:t>
            </a:r>
            <a:br>
              <a:rPr lang="en-US" altLang="zh-TW" sz="3600" dirty="0"/>
            </a:br>
            <a:r>
              <a:rPr lang="en-US" altLang="zh-TW" sz="2800" dirty="0"/>
              <a:t>(</a:t>
            </a:r>
            <a:r>
              <a:rPr lang="en-US" sz="2800" dirty="0"/>
              <a:t>Key capabilities: Learning, reasoning, problem-solving, perception, language understanding)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09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3460"/>
            <a:ext cx="11222181" cy="888153"/>
          </a:xfrm>
        </p:spPr>
        <p:txBody>
          <a:bodyPr>
            <a:normAutofit/>
          </a:bodyPr>
          <a:lstStyle/>
          <a:p>
            <a:r>
              <a:rPr lang="en-US" dirty="0"/>
              <a:t>Claude 4 Opus and Sonnet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https://www.anthropic.com/news/claude-4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EA1A2-82C9-2BF6-15B0-FB697021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997" y="858271"/>
            <a:ext cx="9702800" cy="573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09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6517"/>
            <a:ext cx="3606912" cy="5824494"/>
          </a:xfrm>
        </p:spPr>
        <p:txBody>
          <a:bodyPr>
            <a:normAutofit/>
          </a:bodyPr>
          <a:lstStyle/>
          <a:p>
            <a:r>
              <a:rPr lang="en-US" sz="3600" dirty="0"/>
              <a:t>Claude Opus 4, Claude Sonnet 4, </a:t>
            </a:r>
            <a:r>
              <a:rPr lang="en-US" sz="3600" dirty="0" err="1"/>
              <a:t>OpenAI</a:t>
            </a:r>
            <a:r>
              <a:rPr lang="en-US" sz="3600" dirty="0"/>
              <a:t> o3,</a:t>
            </a:r>
            <a:br>
              <a:rPr lang="en-US" sz="3600" dirty="0"/>
            </a:br>
            <a:r>
              <a:rPr lang="en-US" sz="3600" dirty="0" err="1"/>
              <a:t>OpenAI</a:t>
            </a:r>
            <a:r>
              <a:rPr lang="en-US" sz="3600" dirty="0"/>
              <a:t> GPT-4.1</a:t>
            </a:r>
            <a:br>
              <a:rPr lang="en-US" sz="3600" dirty="0"/>
            </a:br>
            <a:r>
              <a:rPr lang="en-US" sz="3600" dirty="0"/>
              <a:t>Gemini 2.5 Pro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14410-FE1A-5E15-E71D-9A777B3F37B6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https://www.anthropic.com/news/claude-4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B710D-C000-86D4-8A45-14E05CBC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912" y="296860"/>
            <a:ext cx="8513584" cy="6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35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B9941-5E26-0792-1427-027577BF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20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9EDA1-D19E-A02A-F714-27164699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626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8BA3-C0DF-7D3A-73E7-2B2C26BF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9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995D-BA35-167C-47FF-191B9740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23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7F56A-130B-4CD2-F553-9677D934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45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6862-5036-7922-9ED1-FAC20B56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A538C-9A8F-ACED-F0D7-F944D6B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329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8"/>
            <a:ext cx="9462054" cy="1148584"/>
          </a:xfrm>
        </p:spPr>
        <p:txBody>
          <a:bodyPr>
            <a:normAutofit/>
          </a:bodyPr>
          <a:lstStyle/>
          <a:p>
            <a:r>
              <a:rPr lang="zh-TW" altLang="en-US" dirty="0"/>
              <a:t>人工智慧與生成式</a:t>
            </a:r>
            <a:r>
              <a:rPr lang="en-US" altLang="zh-TW" dirty="0"/>
              <a:t>AI</a:t>
            </a:r>
            <a:r>
              <a:rPr lang="zh-TW" altLang="en-US" dirty="0"/>
              <a:t>簡介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人工智慧的基本概念與發展歷程回顧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的基本概念與應用場景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rgbClr val="C00000"/>
                </a:solidFill>
              </a:rPr>
              <a:t>3. </a:t>
            </a:r>
            <a:r>
              <a:rPr lang="en-US" altLang="zh-TW" sz="4600" dirty="0" err="1">
                <a:solidFill>
                  <a:srgbClr val="C00000"/>
                </a:solidFill>
              </a:rPr>
              <a:t>ChatGPT</a:t>
            </a:r>
            <a:r>
              <a:rPr lang="zh-TW" altLang="en-US" sz="4600" dirty="0">
                <a:solidFill>
                  <a:srgbClr val="C00000"/>
                </a:solidFill>
              </a:rPr>
              <a:t>、</a:t>
            </a:r>
            <a:r>
              <a:rPr lang="en-US" altLang="zh-TW" sz="4600" dirty="0">
                <a:solidFill>
                  <a:srgbClr val="C00000"/>
                </a:solidFill>
              </a:rPr>
              <a:t>GPT-4o</a:t>
            </a:r>
            <a:r>
              <a:rPr lang="zh-TW" altLang="en-US" sz="4600" dirty="0">
                <a:solidFill>
                  <a:srgbClr val="C00000"/>
                </a:solidFill>
              </a:rPr>
              <a:t>等大型語言模型 </a:t>
            </a:r>
            <a:r>
              <a:rPr lang="en-US" altLang="zh-TW" sz="4600" dirty="0">
                <a:solidFill>
                  <a:srgbClr val="C00000"/>
                </a:solidFill>
              </a:rPr>
              <a:t>(LLM)</a:t>
            </a:r>
            <a:br>
              <a:rPr lang="en-US" altLang="zh-TW" sz="4600" dirty="0">
                <a:solidFill>
                  <a:srgbClr val="C00000"/>
                </a:solidFill>
              </a:rPr>
            </a:br>
            <a:r>
              <a:rPr lang="en-US" altLang="zh-TW" sz="4600" dirty="0">
                <a:solidFill>
                  <a:srgbClr val="C00000"/>
                </a:solidFill>
              </a:rPr>
              <a:t>    </a:t>
            </a:r>
            <a:r>
              <a:rPr lang="zh-TW" altLang="en-US" sz="4600" dirty="0">
                <a:solidFill>
                  <a:srgbClr val="C00000"/>
                </a:solidFill>
              </a:rPr>
              <a:t>基本概念和工作原理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4. 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應用現況與未來展望</a:t>
            </a:r>
            <a:endParaRPr lang="en-US" sz="4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72962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大型語言模型：</a:t>
            </a:r>
            <a:r>
              <a:rPr lang="en-US" altLang="zh-TW" sz="5400" dirty="0"/>
              <a:t>AI</a:t>
            </a:r>
            <a:r>
              <a:rPr lang="zh-TW" altLang="en-US" sz="5400" dirty="0"/>
              <a:t>的語言大腦 </a:t>
            </a:r>
            <a:br>
              <a:rPr lang="en-US" altLang="zh-TW" sz="5400" dirty="0"/>
            </a:br>
            <a:r>
              <a:rPr lang="en-US" altLang="zh-TW" sz="4200" dirty="0"/>
              <a:t>(Large Language Models (LLMs): AI's Linguistic Brain)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定義：基於深度學習的語言處理</a:t>
            </a:r>
            <a:r>
              <a:rPr lang="en-US" altLang="zh-TW" sz="3600" dirty="0"/>
              <a:t>AI</a:t>
            </a:r>
            <a:r>
              <a:rPr lang="zh-TW" altLang="en-US" sz="3600" dirty="0"/>
              <a:t>模型 </a:t>
            </a:r>
            <a:br>
              <a:rPr lang="en-US" altLang="zh-TW" sz="3600" dirty="0"/>
            </a:br>
            <a:r>
              <a:rPr lang="en-US" altLang="zh-TW" sz="3000" dirty="0"/>
              <a:t>(Definition: Deep learning-based AI models for language processing)</a:t>
            </a:r>
          </a:p>
          <a:p>
            <a:pPr marL="320040" indent="-320040"/>
            <a:r>
              <a:rPr lang="zh-TW" altLang="en-US" sz="3600" dirty="0"/>
              <a:t>代表：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, GPT-4 </a:t>
            </a:r>
            <a:br>
              <a:rPr lang="en-US" altLang="zh-TW" sz="3600" dirty="0"/>
            </a:br>
            <a:r>
              <a:rPr lang="en-US" altLang="zh-TW" sz="3600" dirty="0"/>
              <a:t>(Representatives: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, GPT-4)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39928858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sz="5400" dirty="0"/>
              <a:t>LLM</a:t>
            </a:r>
            <a:r>
              <a:rPr lang="zh-TW" altLang="en-US" sz="5400" dirty="0"/>
              <a:t>工作原理 </a:t>
            </a:r>
            <a:br>
              <a:rPr lang="en-US" altLang="zh-TW" sz="5400" dirty="0"/>
            </a:br>
            <a:r>
              <a:rPr lang="en-US" altLang="zh-TW" sz="5400" dirty="0"/>
              <a:t>(LLM Working Principle)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/>
              <a:t>1. </a:t>
            </a:r>
            <a:r>
              <a:rPr lang="zh-TW" altLang="en-US" sz="3600" dirty="0"/>
              <a:t>預訓練 </a:t>
            </a:r>
            <a:r>
              <a:rPr lang="en-US" altLang="zh-TW" sz="3600" dirty="0"/>
              <a:t>(Pre-training)</a:t>
            </a:r>
          </a:p>
          <a:p>
            <a:pPr marL="0" indent="0">
              <a:buNone/>
            </a:pPr>
            <a:r>
              <a:rPr lang="en-US" altLang="zh-TW" sz="3600" dirty="0"/>
              <a:t>2. </a:t>
            </a:r>
            <a:r>
              <a:rPr lang="zh-TW" altLang="en-US" sz="3600" dirty="0"/>
              <a:t>理解上下文 </a:t>
            </a:r>
            <a:r>
              <a:rPr lang="en-US" altLang="zh-TW" sz="3600" dirty="0"/>
              <a:t>(Context understanding)</a:t>
            </a:r>
          </a:p>
          <a:p>
            <a:pPr marL="0" indent="0">
              <a:buNone/>
            </a:pPr>
            <a:r>
              <a:rPr lang="en-US" altLang="zh-TW" sz="3600" dirty="0"/>
              <a:t>3. </a:t>
            </a:r>
            <a:r>
              <a:rPr lang="zh-TW" altLang="en-US" sz="3600" dirty="0"/>
              <a:t>生成回應 </a:t>
            </a:r>
            <a:r>
              <a:rPr lang="en-US" altLang="zh-TW" sz="3600" dirty="0"/>
              <a:t>(Response generation)</a:t>
            </a:r>
          </a:p>
          <a:p>
            <a:pPr marL="0" indent="0">
              <a:buNone/>
            </a:pPr>
            <a:r>
              <a:rPr lang="en-US" altLang="zh-TW" sz="3600" dirty="0"/>
              <a:t>4. </a:t>
            </a:r>
            <a:r>
              <a:rPr lang="zh-TW" altLang="en-US" sz="3600" dirty="0"/>
              <a:t>微調和強化 </a:t>
            </a:r>
            <a:r>
              <a:rPr lang="en-US" altLang="zh-TW" sz="3600" dirty="0"/>
              <a:t>(Fine-tuning and reinforcement)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57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1856925"/>
            <a:ext cx="10491537" cy="4425356"/>
          </a:xfrm>
        </p:spPr>
        <p:txBody>
          <a:bodyPr>
            <a:normAutofit/>
          </a:bodyPr>
          <a:lstStyle/>
          <a:p>
            <a:r>
              <a:rPr lang="en-US" sz="4800" dirty="0"/>
              <a:t>G – </a:t>
            </a:r>
            <a:r>
              <a:rPr lang="en-US" sz="4800" dirty="0">
                <a:solidFill>
                  <a:srgbClr val="FF0000"/>
                </a:solidFill>
              </a:rPr>
              <a:t>Generative </a:t>
            </a:r>
            <a:r>
              <a:rPr lang="en-US" sz="4800" b="0" dirty="0">
                <a:solidFill>
                  <a:srgbClr val="FF0000"/>
                </a:solidFill>
              </a:rPr>
              <a:t>(</a:t>
            </a:r>
            <a:r>
              <a:rPr lang="en-US" sz="4800" b="0" dirty="0" err="1">
                <a:solidFill>
                  <a:srgbClr val="FF0000"/>
                </a:solidFill>
              </a:rPr>
              <a:t>生成</a:t>
            </a:r>
            <a:r>
              <a:rPr lang="en-US" sz="4800" b="0" dirty="0">
                <a:solidFill>
                  <a:srgbClr val="FF0000"/>
                </a:solidFill>
              </a:rPr>
              <a:t>）</a:t>
            </a:r>
          </a:p>
          <a:p>
            <a:r>
              <a:rPr lang="en-US" sz="4800" dirty="0"/>
              <a:t>P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altLang="zh-TW" sz="4800" dirty="0"/>
              <a:t>– </a:t>
            </a:r>
            <a:r>
              <a:rPr lang="en-US" altLang="zh-TW" sz="4800" dirty="0">
                <a:solidFill>
                  <a:srgbClr val="FF0000"/>
                </a:solidFill>
              </a:rPr>
              <a:t>Pre-trained</a:t>
            </a:r>
            <a:r>
              <a:rPr lang="zh-TW" altLang="en-US" sz="4800" dirty="0">
                <a:solidFill>
                  <a:srgbClr val="FF0000"/>
                </a:solidFill>
              </a:rPr>
              <a:t> </a:t>
            </a:r>
            <a:r>
              <a:rPr lang="en-US" altLang="zh-TW" sz="4800" b="0" dirty="0">
                <a:solidFill>
                  <a:srgbClr val="FF0000"/>
                </a:solidFill>
              </a:rPr>
              <a:t>(</a:t>
            </a:r>
            <a:r>
              <a:rPr lang="zh-TW" altLang="en-US" sz="4800" b="0" dirty="0">
                <a:solidFill>
                  <a:srgbClr val="FF0000"/>
                </a:solidFill>
              </a:rPr>
              <a:t>預訓練</a:t>
            </a:r>
            <a:r>
              <a:rPr lang="en-US" altLang="zh-TW" sz="4800" b="0" dirty="0">
                <a:solidFill>
                  <a:srgbClr val="FF0000"/>
                </a:solidFill>
              </a:rPr>
              <a:t>)</a:t>
            </a:r>
          </a:p>
          <a:p>
            <a:r>
              <a:rPr lang="en-US" sz="4800" dirty="0"/>
              <a:t>T </a:t>
            </a:r>
            <a:r>
              <a:rPr lang="en-US" altLang="zh-TW" sz="4800" dirty="0"/>
              <a:t>– </a:t>
            </a:r>
            <a:r>
              <a:rPr lang="en-US" altLang="zh-TW" sz="4800" dirty="0">
                <a:solidFill>
                  <a:srgbClr val="FF0000"/>
                </a:solidFill>
              </a:rPr>
              <a:t>Transformer</a:t>
            </a:r>
            <a:r>
              <a:rPr lang="en-US" altLang="zh-TW" sz="4800" dirty="0"/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is </a:t>
            </a:r>
            <a:r>
              <a:rPr lang="en-US" dirty="0" err="1">
                <a:solidFill>
                  <a:schemeClr val="accent1"/>
                </a:solidFill>
              </a:rPr>
              <a:t>ChatGPT</a:t>
            </a:r>
            <a:r>
              <a:rPr lang="en-US" dirty="0">
                <a:solidFill>
                  <a:schemeClr val="accent1"/>
                </a:solidFill>
              </a:rPr>
              <a:t> ?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E4F3051-326B-A313-7C52-99E73EDE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60" y="4720124"/>
            <a:ext cx="4205937" cy="15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2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30" y="2136888"/>
            <a:ext cx="10491537" cy="4425356"/>
          </a:xfrm>
        </p:spPr>
        <p:txBody>
          <a:bodyPr>
            <a:normAutofit/>
          </a:bodyPr>
          <a:lstStyle/>
          <a:p>
            <a:r>
              <a:rPr lang="en-US" altLang="zh-TW" sz="3200" dirty="0" err="1"/>
              <a:t>ChatGPT</a:t>
            </a:r>
            <a:r>
              <a:rPr lang="en-US" altLang="zh-TW" sz="3200" dirty="0"/>
              <a:t> is fundamentally performing a task of </a:t>
            </a:r>
            <a:r>
              <a:rPr lang="en-US" altLang="zh-TW" sz="3200" dirty="0">
                <a:solidFill>
                  <a:srgbClr val="FF0000"/>
                </a:solidFill>
              </a:rPr>
              <a:t>predicting and generating text</a:t>
            </a:r>
            <a:r>
              <a:rPr lang="en-US" altLang="zh-TW" sz="3200" dirty="0"/>
              <a:t> based on the input it receives.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solidFill>
                  <a:schemeClr val="accent1"/>
                </a:solidFill>
              </a:rPr>
              <a:t>Core Functionality of all </a:t>
            </a:r>
            <a:br>
              <a:rPr lang="en-US" altLang="zh-TW" sz="4800" dirty="0">
                <a:solidFill>
                  <a:schemeClr val="accent1"/>
                </a:solidFill>
              </a:rPr>
            </a:br>
            <a:r>
              <a:rPr lang="en-US" altLang="zh-TW" sz="4800" dirty="0">
                <a:solidFill>
                  <a:schemeClr val="accent1"/>
                </a:solidFill>
              </a:rPr>
              <a:t>Large Language models (LLMs)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062B9E1-076D-FA20-3BFE-7A422C2370CA}"/>
              </a:ext>
            </a:extLst>
          </p:cNvPr>
          <p:cNvSpPr txBox="1"/>
          <p:nvPr/>
        </p:nvSpPr>
        <p:spPr>
          <a:xfrm>
            <a:off x="5019903" y="5157826"/>
            <a:ext cx="215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latin typeface="HEITI TC MEDIUM" pitchFamily="2" charset="-128"/>
                <a:ea typeface="HEITI TC MEDIUM" pitchFamily="2" charset="-128"/>
              </a:rPr>
              <a:t>文字接龍</a:t>
            </a:r>
          </a:p>
        </p:txBody>
      </p:sp>
      <p:sp>
        <p:nvSpPr>
          <p:cNvPr id="2" name="向下箭號 1">
            <a:extLst>
              <a:ext uri="{FF2B5EF4-FFF2-40B4-BE49-F238E27FC236}">
                <a16:creationId xmlns:a16="http://schemas.microsoft.com/office/drawing/2014/main" id="{A19B8DC7-A2DB-94F1-1D96-F793910CC174}"/>
              </a:ext>
            </a:extLst>
          </p:cNvPr>
          <p:cNvSpPr/>
          <p:nvPr/>
        </p:nvSpPr>
        <p:spPr>
          <a:xfrm>
            <a:off x="5633221" y="3942251"/>
            <a:ext cx="925551" cy="814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0D3941B-FD98-8627-8E50-56EBDD117721}"/>
              </a:ext>
            </a:extLst>
          </p:cNvPr>
          <p:cNvSpPr txBox="1"/>
          <p:nvPr/>
        </p:nvSpPr>
        <p:spPr>
          <a:xfrm>
            <a:off x="6995230" y="4033604"/>
            <a:ext cx="195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i="1" dirty="0">
                <a:solidFill>
                  <a:srgbClr val="FF0000"/>
                </a:solidFill>
              </a:rPr>
              <a:t>In simple terms</a:t>
            </a:r>
            <a:endParaRPr kumimoji="1" lang="zh-TW" alt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552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solidFill>
                  <a:schemeClr val="accent1"/>
                </a:solidFill>
              </a:rPr>
              <a:t>Core Functionality of all </a:t>
            </a:r>
            <a:br>
              <a:rPr lang="en-US" altLang="zh-TW" sz="4800" dirty="0">
                <a:solidFill>
                  <a:schemeClr val="accent1"/>
                </a:solidFill>
              </a:rPr>
            </a:br>
            <a:r>
              <a:rPr lang="en-US" altLang="zh-TW" sz="4800" dirty="0">
                <a:solidFill>
                  <a:schemeClr val="accent1"/>
                </a:solidFill>
              </a:rPr>
              <a:t>Large Language models (LLMs)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E4F3051-326B-A313-7C52-99E73EDE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29" y="2455948"/>
            <a:ext cx="2616169" cy="93432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062B9E1-076D-FA20-3BFE-7A422C2370CA}"/>
              </a:ext>
            </a:extLst>
          </p:cNvPr>
          <p:cNvSpPr txBox="1"/>
          <p:nvPr/>
        </p:nvSpPr>
        <p:spPr>
          <a:xfrm>
            <a:off x="1156152" y="1740332"/>
            <a:ext cx="195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i="1" dirty="0"/>
              <a:t>For example:</a:t>
            </a:r>
            <a:endParaRPr kumimoji="1" lang="zh-TW" altLang="en-US" sz="2000" b="1" i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5719DA-B43E-3C70-9089-988C3182CB57}"/>
              </a:ext>
            </a:extLst>
          </p:cNvPr>
          <p:cNvSpPr txBox="1"/>
          <p:nvPr/>
        </p:nvSpPr>
        <p:spPr>
          <a:xfrm>
            <a:off x="2308303" y="2700228"/>
            <a:ext cx="108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HEITI TC MEDIUM" pitchFamily="2" charset="-128"/>
                <a:ea typeface="HEITI TC MEDIUM" pitchFamily="2" charset="-128"/>
              </a:rPr>
              <a:t>新北</a:t>
            </a:r>
          </a:p>
        </p:txBody>
      </p:sp>
      <p:sp>
        <p:nvSpPr>
          <p:cNvPr id="7" name="向右箭號 6">
            <a:extLst>
              <a:ext uri="{FF2B5EF4-FFF2-40B4-BE49-F238E27FC236}">
                <a16:creationId xmlns:a16="http://schemas.microsoft.com/office/drawing/2014/main" id="{44390852-FD20-CB1C-1032-D7424F8D6789}"/>
              </a:ext>
            </a:extLst>
          </p:cNvPr>
          <p:cNvSpPr/>
          <p:nvPr/>
        </p:nvSpPr>
        <p:spPr>
          <a:xfrm>
            <a:off x="3576474" y="2642137"/>
            <a:ext cx="367990" cy="561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372C1E-CB46-BF66-D500-31874900D409}"/>
              </a:ext>
            </a:extLst>
          </p:cNvPr>
          <p:cNvSpPr txBox="1"/>
          <p:nvPr/>
        </p:nvSpPr>
        <p:spPr>
          <a:xfrm>
            <a:off x="7990821" y="2642137"/>
            <a:ext cx="108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HEITI TC MEDIUM" pitchFamily="2" charset="-128"/>
                <a:ea typeface="HEITI TC MEDIUM" pitchFamily="2" charset="-128"/>
              </a:rPr>
              <a:t>市</a:t>
            </a:r>
          </a:p>
        </p:txBody>
      </p:sp>
      <p:sp>
        <p:nvSpPr>
          <p:cNvPr id="11" name="向右箭號 10">
            <a:extLst>
              <a:ext uri="{FF2B5EF4-FFF2-40B4-BE49-F238E27FC236}">
                <a16:creationId xmlns:a16="http://schemas.microsoft.com/office/drawing/2014/main" id="{83E1FAFA-3BDF-B6DC-3843-A88B4C08A2D8}"/>
              </a:ext>
            </a:extLst>
          </p:cNvPr>
          <p:cNvSpPr/>
          <p:nvPr/>
        </p:nvSpPr>
        <p:spPr>
          <a:xfrm>
            <a:off x="7367563" y="2645962"/>
            <a:ext cx="367990" cy="561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F9708AA-3268-6E55-6C96-DBF6E8195452}"/>
              </a:ext>
            </a:extLst>
          </p:cNvPr>
          <p:cNvSpPr txBox="1"/>
          <p:nvPr/>
        </p:nvSpPr>
        <p:spPr>
          <a:xfrm>
            <a:off x="2293070" y="4125620"/>
            <a:ext cx="108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</a:t>
            </a:r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D79063C8-31CB-6AE5-F621-E34625E5EA7D}"/>
              </a:ext>
            </a:extLst>
          </p:cNvPr>
          <p:cNvSpPr/>
          <p:nvPr/>
        </p:nvSpPr>
        <p:spPr>
          <a:xfrm>
            <a:off x="3536395" y="4086893"/>
            <a:ext cx="367990" cy="561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id="{98EB8B5A-00F0-D938-6C7E-456DEDB86BC6}"/>
              </a:ext>
            </a:extLst>
          </p:cNvPr>
          <p:cNvSpPr/>
          <p:nvPr/>
        </p:nvSpPr>
        <p:spPr>
          <a:xfrm>
            <a:off x="7367563" y="4086891"/>
            <a:ext cx="367990" cy="561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496C3E0-26EB-4610-7D85-B14B6D54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28" y="3900704"/>
            <a:ext cx="2616169" cy="934323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1F7349-2F91-401E-D56B-4013B6D9B43E}"/>
              </a:ext>
            </a:extLst>
          </p:cNvPr>
          <p:cNvSpPr txBox="1"/>
          <p:nvPr/>
        </p:nvSpPr>
        <p:spPr>
          <a:xfrm>
            <a:off x="8139019" y="3459923"/>
            <a:ext cx="1744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大</a:t>
            </a:r>
            <a:r>
              <a:rPr kumimoji="1"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(20%)</a:t>
            </a:r>
          </a:p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車</a:t>
            </a:r>
            <a:r>
              <a:rPr kumimoji="1"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(30%)</a:t>
            </a:r>
          </a:p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市 </a:t>
            </a:r>
            <a:r>
              <a:rPr kumimoji="1"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(30%)</a:t>
            </a:r>
          </a:p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捷 </a:t>
            </a:r>
            <a:r>
              <a:rPr kumimoji="1"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(20%)</a:t>
            </a:r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向右箭號 16">
            <a:extLst>
              <a:ext uri="{FF2B5EF4-FFF2-40B4-BE49-F238E27FC236}">
                <a16:creationId xmlns:a16="http://schemas.microsoft.com/office/drawing/2014/main" id="{D9DA349D-ED8C-84E7-071F-ADC26AB0896E}"/>
              </a:ext>
            </a:extLst>
          </p:cNvPr>
          <p:cNvSpPr/>
          <p:nvPr/>
        </p:nvSpPr>
        <p:spPr>
          <a:xfrm>
            <a:off x="3536395" y="5531648"/>
            <a:ext cx="367990" cy="561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F850714-FA02-0D28-4F64-DA5E5505AE89}"/>
              </a:ext>
            </a:extLst>
          </p:cNvPr>
          <p:cNvSpPr txBox="1"/>
          <p:nvPr/>
        </p:nvSpPr>
        <p:spPr>
          <a:xfrm>
            <a:off x="2096429" y="5551012"/>
            <a:ext cx="1278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臺北大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DC22485-A951-7E7F-7186-0C438ADD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27" y="5345459"/>
            <a:ext cx="2616169" cy="934323"/>
          </a:xfrm>
          <a:prstGeom prst="rect">
            <a:avLst/>
          </a:prstGeom>
        </p:spPr>
      </p:pic>
      <p:sp>
        <p:nvSpPr>
          <p:cNvPr id="20" name="向右箭號 19">
            <a:extLst>
              <a:ext uri="{FF2B5EF4-FFF2-40B4-BE49-F238E27FC236}">
                <a16:creationId xmlns:a16="http://schemas.microsoft.com/office/drawing/2014/main" id="{BF2B98DC-9EAA-4F09-A42D-AEF86D8DFF40}"/>
              </a:ext>
            </a:extLst>
          </p:cNvPr>
          <p:cNvSpPr/>
          <p:nvPr/>
        </p:nvSpPr>
        <p:spPr>
          <a:xfrm>
            <a:off x="7367563" y="5526599"/>
            <a:ext cx="367990" cy="561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DF50989-7C28-CF6E-54D9-1E4CA9CF0AAE}"/>
              </a:ext>
            </a:extLst>
          </p:cNvPr>
          <p:cNvSpPr txBox="1"/>
          <p:nvPr/>
        </p:nvSpPr>
        <p:spPr>
          <a:xfrm>
            <a:off x="8167870" y="5570371"/>
            <a:ext cx="108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學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BAA5DF-EDAA-B156-29C6-9A2715D7BB0D}"/>
              </a:ext>
            </a:extLst>
          </p:cNvPr>
          <p:cNvSpPr txBox="1"/>
          <p:nvPr/>
        </p:nvSpPr>
        <p:spPr>
          <a:xfrm>
            <a:off x="9011358" y="6095116"/>
            <a:ext cx="196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dirty="0">
                <a:solidFill>
                  <a:srgbClr val="FF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ANS:</a:t>
            </a:r>
            <a:r>
              <a:rPr kumimoji="1" lang="zh-TW" altLang="en-US" b="1" dirty="0">
                <a:solidFill>
                  <a:srgbClr val="FF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臺北大學</a:t>
            </a:r>
          </a:p>
        </p:txBody>
      </p:sp>
    </p:spTree>
    <p:extLst>
      <p:ext uri="{BB962C8B-B14F-4D97-AF65-F5344CB8AC3E}">
        <p14:creationId xmlns:p14="http://schemas.microsoft.com/office/powerpoint/2010/main" val="24746122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6" y="125760"/>
            <a:ext cx="8868795" cy="1287016"/>
          </a:xfrm>
        </p:spPr>
        <p:txBody>
          <a:bodyPr>
            <a:normAutofit fontScale="90000"/>
          </a:bodyPr>
          <a:lstStyle/>
          <a:p>
            <a:r>
              <a:rPr lang="en-US" altLang="zh-TW" sz="4800" dirty="0">
                <a:solidFill>
                  <a:schemeClr val="accent1"/>
                </a:solidFill>
              </a:rPr>
              <a:t>Famous Large Language models (LLMs)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E4F3051-326B-A313-7C52-99E73EDE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54" y="2058349"/>
            <a:ext cx="3944595" cy="1408750"/>
          </a:xfrm>
          <a:prstGeom prst="rect">
            <a:avLst/>
          </a:prstGeo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E1C07CB9-563D-0ACF-4434-578EF66CC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533" b="35093"/>
          <a:stretch/>
        </p:blipFill>
        <p:spPr>
          <a:xfrm>
            <a:off x="646386" y="4673532"/>
            <a:ext cx="2861725" cy="653612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72C2807-1CDD-BA00-F2BC-44B893E0E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3" t="30562" r="17835" b="25724"/>
          <a:stretch/>
        </p:blipFill>
        <p:spPr>
          <a:xfrm>
            <a:off x="7546699" y="3468987"/>
            <a:ext cx="2598179" cy="106590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634934F-4295-2A81-D152-1F8FD2D6B2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99" b="27857"/>
          <a:stretch/>
        </p:blipFill>
        <p:spPr>
          <a:xfrm>
            <a:off x="7578997" y="2384785"/>
            <a:ext cx="3384141" cy="7558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C631E3E-50D3-BE55-D8B9-D79EA7BDA4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57" b="26759"/>
          <a:stretch/>
        </p:blipFill>
        <p:spPr>
          <a:xfrm>
            <a:off x="646386" y="3636606"/>
            <a:ext cx="3289610" cy="883309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C3EE050F-4DDF-5898-8950-B6E83CF9AF1D}"/>
              </a:ext>
            </a:extLst>
          </p:cNvPr>
          <p:cNvSpPr txBox="1"/>
          <p:nvPr/>
        </p:nvSpPr>
        <p:spPr>
          <a:xfrm>
            <a:off x="7410156" y="1615777"/>
            <a:ext cx="287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Open-Source LLMs</a:t>
            </a:r>
            <a:r>
              <a:rPr lang="en-US" altLang="zh-TW" sz="2400" dirty="0"/>
              <a:t>:</a:t>
            </a:r>
            <a:endParaRPr kumimoji="1"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4732098-4F69-9546-12D5-CBA0D506468B}"/>
              </a:ext>
            </a:extLst>
          </p:cNvPr>
          <p:cNvSpPr txBox="1"/>
          <p:nvPr/>
        </p:nvSpPr>
        <p:spPr>
          <a:xfrm>
            <a:off x="474943" y="1596684"/>
            <a:ext cx="287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Proprietary LLMs</a:t>
            </a:r>
            <a:r>
              <a:rPr lang="en-US" altLang="zh-TW" sz="2400" dirty="0"/>
              <a:t>:</a:t>
            </a:r>
            <a:endParaRPr kumimoji="1" lang="zh-TW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284AF-B8DC-CE69-626C-8CFF2BBA2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91" y="5407584"/>
            <a:ext cx="1967370" cy="8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962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sz="5400" dirty="0"/>
              <a:t>LLM </a:t>
            </a:r>
            <a:r>
              <a:rPr lang="zh-TW" altLang="en-US" sz="5400" dirty="0"/>
              <a:t>的優勢</a:t>
            </a:r>
            <a:br>
              <a:rPr lang="en-US" altLang="zh-TW" sz="5400" dirty="0"/>
            </a:br>
            <a:r>
              <a:rPr lang="en-US" altLang="zh-TW" sz="5400" dirty="0"/>
              <a:t>(Advantages of LLMs)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多功能性 </a:t>
            </a:r>
            <a:r>
              <a:rPr lang="en-US" altLang="zh-TW" sz="3600" dirty="0"/>
              <a:t>(Versatility)</a:t>
            </a:r>
          </a:p>
          <a:p>
            <a:pPr marL="320040" indent="-320040"/>
            <a:r>
              <a:rPr lang="zh-TW" altLang="en-US" sz="3600" dirty="0"/>
              <a:t>上下文理解 </a:t>
            </a:r>
            <a:r>
              <a:rPr lang="en-US" altLang="zh-TW" sz="3600" dirty="0"/>
              <a:t>(Context understanding)</a:t>
            </a:r>
          </a:p>
          <a:p>
            <a:pPr marL="320040" indent="-320040"/>
            <a:r>
              <a:rPr lang="zh-TW" altLang="en-US" sz="3600" dirty="0"/>
              <a:t>知識整合 </a:t>
            </a:r>
            <a:r>
              <a:rPr lang="en-US" altLang="zh-TW" sz="3600" dirty="0"/>
              <a:t>(Knowledge integration)</a:t>
            </a:r>
          </a:p>
          <a:p>
            <a:pPr marL="320040" indent="-320040"/>
            <a:r>
              <a:rPr lang="zh-TW" altLang="en-US" sz="3600" dirty="0"/>
              <a:t>創造性 </a:t>
            </a:r>
            <a:r>
              <a:rPr lang="en-US" altLang="zh-TW" sz="3600" dirty="0"/>
              <a:t>(Creativity)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902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sz="5400" dirty="0"/>
              <a:t>LLM </a:t>
            </a:r>
            <a:r>
              <a:rPr lang="zh-TW" altLang="en-US" sz="5400" dirty="0"/>
              <a:t>的局限性 </a:t>
            </a:r>
            <a:br>
              <a:rPr lang="en-US" altLang="zh-TW" sz="5400" dirty="0"/>
            </a:br>
            <a:r>
              <a:rPr lang="en-US" altLang="zh-TW" sz="5400" dirty="0"/>
              <a:t>(Limitations of LLMs)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幻覺問題 </a:t>
            </a:r>
            <a:r>
              <a:rPr lang="en-US" altLang="zh-TW" sz="3600" dirty="0"/>
              <a:t>(Hallucination issues)</a:t>
            </a:r>
          </a:p>
          <a:p>
            <a:pPr marL="320040" indent="-320040"/>
            <a:r>
              <a:rPr lang="zh-TW" altLang="en-US" sz="3600" dirty="0"/>
              <a:t>潛在偏見 </a:t>
            </a:r>
            <a:r>
              <a:rPr lang="en-US" altLang="zh-TW" sz="3600" dirty="0"/>
              <a:t>(Potential biases)</a:t>
            </a:r>
          </a:p>
          <a:p>
            <a:pPr marL="320040" indent="-320040"/>
            <a:r>
              <a:rPr lang="zh-TW" altLang="en-US" sz="3600" dirty="0"/>
              <a:t>知識時效性 </a:t>
            </a:r>
            <a:r>
              <a:rPr lang="en-US" altLang="zh-TW" sz="3600" dirty="0"/>
              <a:t>(Knowledge timeliness)</a:t>
            </a:r>
          </a:p>
          <a:p>
            <a:pPr marL="320040" indent="-320040"/>
            <a:r>
              <a:rPr lang="zh-TW" altLang="en-US" sz="3600" dirty="0"/>
              <a:t>理解深度限制 </a:t>
            </a:r>
            <a:r>
              <a:rPr lang="en-US" altLang="zh-TW" sz="3600" dirty="0"/>
              <a:t>(Limits in depth of understanding)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9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LLM Capabilities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322460" y="6642557"/>
            <a:ext cx="114341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Shervin, Tomas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Narjes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Meysam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Richard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Xavier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Gao. (2024) "Large language models: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arXiv:2402.06196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70CF-9F9E-5BB5-39FA-A6199F89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7" y="972768"/>
            <a:ext cx="11527045" cy="56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20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90564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 (how LLMs 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79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Transformers (how LLMs work) explained visually | DL5,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https://www.youtube.com/watch?v=wjZofJX0v4M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641CA-8E55-CA85-47AD-54F15F70F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08" y="1214687"/>
            <a:ext cx="9327006" cy="51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3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255344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90564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Attention in Transformers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80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Attention in transformers, visually explained | DL6,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https://www.youtube.com/watch?v=eMlx5fFNoYc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AE28C3-19EC-5B44-18A7-29BC5B753D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41" y="1094283"/>
            <a:ext cx="9342918" cy="52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80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10117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might LLMs store 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81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How might LLMs store facts | DL7, </a:t>
            </a:r>
            <a:b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</a:b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https://www.youtube.com/watch?v=9-Jl0dxWQs8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40D8-2631-C9A0-0DF2-20DFE0F1A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60" y="1200340"/>
            <a:ext cx="9210751" cy="51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45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88640"/>
            <a:ext cx="11422973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Large Language Models explained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82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3Blue1Brown (2024), Large Language Models explained briefly,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https://www.youtube.com/watch?v=LPZh9BOjkQs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CA489-C7C1-6DEE-0F5E-E2B36CE7D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01" y="1331641"/>
            <a:ext cx="8863791" cy="49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59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39226532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8"/>
            <a:ext cx="9462054" cy="1148584"/>
          </a:xfrm>
        </p:spPr>
        <p:txBody>
          <a:bodyPr>
            <a:normAutofit/>
          </a:bodyPr>
          <a:lstStyle/>
          <a:p>
            <a:r>
              <a:rPr lang="zh-TW" altLang="en-US" dirty="0"/>
              <a:t>人工智慧與生成式</a:t>
            </a:r>
            <a:r>
              <a:rPr lang="en-US" altLang="zh-TW" dirty="0"/>
              <a:t>AI</a:t>
            </a:r>
            <a:r>
              <a:rPr lang="zh-TW" altLang="en-US" dirty="0"/>
              <a:t>簡介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人工智慧的基本概念與發展歷程回顧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的基本概念與應用場景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altLang="zh-TW" sz="4600" dirty="0" err="1">
                <a:solidFill>
                  <a:schemeClr val="accent1">
                    <a:lumMod val="75000"/>
                  </a:schemeClr>
                </a:solidFill>
              </a:rPr>
              <a:t>ChatGPT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、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GPT-4o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等大型語言模型 </a:t>
            </a: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(LLM)</a:t>
            </a:r>
            <a:b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60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zh-TW" altLang="en-US" sz="4600" dirty="0">
                <a:solidFill>
                  <a:schemeClr val="accent1">
                    <a:lumMod val="75000"/>
                  </a:schemeClr>
                </a:solidFill>
              </a:rPr>
              <a:t>基本概念和工作原理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rgbClr val="C00000"/>
                </a:solidFill>
              </a:rPr>
              <a:t>4. AI</a:t>
            </a:r>
            <a:r>
              <a:rPr lang="zh-TW" altLang="en-US" sz="4600" dirty="0">
                <a:solidFill>
                  <a:srgbClr val="C00000"/>
                </a:solidFill>
              </a:rPr>
              <a:t>應用現況與未來展望</a:t>
            </a:r>
            <a:endParaRPr lang="en-US" sz="4600" dirty="0">
              <a:solidFill>
                <a:srgbClr val="C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178241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sz="5400" dirty="0"/>
              <a:t>AI</a:t>
            </a:r>
            <a:r>
              <a:rPr lang="zh-TW" altLang="en-US" sz="5400" dirty="0"/>
              <a:t>技術的主要應用領域 </a:t>
            </a:r>
            <a:br>
              <a:rPr lang="en-US" altLang="zh-TW" sz="5400" dirty="0"/>
            </a:br>
            <a:r>
              <a:rPr lang="en-US" altLang="zh-TW" sz="4200" dirty="0"/>
              <a:t>(Main Application Areas of AI Technologies)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醫療健康 </a:t>
            </a:r>
            <a:r>
              <a:rPr lang="en-US" altLang="zh-TW" sz="3600" dirty="0"/>
              <a:t>(Healthcare)</a:t>
            </a:r>
          </a:p>
          <a:p>
            <a:pPr marL="320040" indent="-320040"/>
            <a:r>
              <a:rPr lang="zh-TW" altLang="en-US" sz="3600" dirty="0"/>
              <a:t>金融 </a:t>
            </a:r>
            <a:r>
              <a:rPr lang="en-US" altLang="zh-TW" sz="3600" dirty="0"/>
              <a:t>(Finance)</a:t>
            </a:r>
          </a:p>
          <a:p>
            <a:pPr marL="320040" indent="-320040"/>
            <a:r>
              <a:rPr lang="zh-TW" altLang="en-US" sz="3600" dirty="0"/>
              <a:t>製造業 </a:t>
            </a:r>
            <a:r>
              <a:rPr lang="en-US" altLang="zh-TW" sz="3600" dirty="0"/>
              <a:t>(Manufacturing)</a:t>
            </a:r>
          </a:p>
          <a:p>
            <a:pPr marL="320040" indent="-320040"/>
            <a:r>
              <a:rPr lang="zh-TW" altLang="en-US" sz="3600" dirty="0"/>
              <a:t>零售 </a:t>
            </a:r>
            <a:r>
              <a:rPr lang="en-US" altLang="zh-TW" sz="3600" dirty="0"/>
              <a:t>(Retail)</a:t>
            </a:r>
          </a:p>
          <a:p>
            <a:pPr marL="320040" indent="-320040"/>
            <a:r>
              <a:rPr lang="zh-TW" altLang="en-US" sz="3600" dirty="0"/>
              <a:t>交通 </a:t>
            </a:r>
            <a:r>
              <a:rPr lang="en-US" altLang="zh-TW" sz="3600" dirty="0"/>
              <a:t>(Transportation)</a:t>
            </a:r>
          </a:p>
          <a:p>
            <a:pPr marL="320040" indent="-320040"/>
            <a:r>
              <a:rPr lang="zh-TW" altLang="en-US" sz="3600" dirty="0"/>
              <a:t>教育 </a:t>
            </a:r>
            <a:r>
              <a:rPr lang="en-US" altLang="zh-TW" sz="3600" dirty="0"/>
              <a:t>(Education)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973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sz="5400" dirty="0"/>
              <a:t>AI</a:t>
            </a:r>
            <a:r>
              <a:rPr lang="zh-TW" altLang="en-US" sz="5400" dirty="0"/>
              <a:t>發展的挑戰 </a:t>
            </a:r>
            <a:br>
              <a:rPr lang="en-US" altLang="zh-TW" sz="5400" dirty="0"/>
            </a:br>
            <a:r>
              <a:rPr lang="en-US" altLang="zh-TW" sz="5400" dirty="0"/>
              <a:t>(Challenges of AI Development)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倫理問題 </a:t>
            </a:r>
            <a:r>
              <a:rPr lang="en-US" altLang="zh-TW" sz="3600" dirty="0"/>
              <a:t>(Ethical issues)</a:t>
            </a:r>
          </a:p>
          <a:p>
            <a:pPr marL="320040" indent="-320040"/>
            <a:r>
              <a:rPr lang="zh-TW" altLang="en-US" sz="3600" dirty="0"/>
              <a:t>隱私保護 </a:t>
            </a:r>
            <a:r>
              <a:rPr lang="en-US" altLang="zh-TW" sz="3600" dirty="0"/>
              <a:t>(Privacy protection)</a:t>
            </a:r>
          </a:p>
          <a:p>
            <a:pPr marL="320040" indent="-320040"/>
            <a:r>
              <a:rPr lang="zh-TW" altLang="en-US" sz="3600" dirty="0"/>
              <a:t>就業影響 </a:t>
            </a:r>
            <a:r>
              <a:rPr lang="en-US" altLang="zh-TW" sz="3600" dirty="0"/>
              <a:t>(Employment impact)</a:t>
            </a:r>
          </a:p>
          <a:p>
            <a:pPr marL="320040" indent="-320040"/>
            <a:r>
              <a:rPr lang="zh-TW" altLang="en-US" sz="3600" dirty="0"/>
              <a:t>安全風險 </a:t>
            </a:r>
            <a:r>
              <a:rPr lang="en-US" altLang="zh-TW" sz="3600" dirty="0"/>
              <a:t>(Security risks)</a:t>
            </a:r>
          </a:p>
          <a:p>
            <a:pPr marL="320040" indent="-320040"/>
            <a:r>
              <a:rPr lang="zh-TW" altLang="en-US" sz="3600" dirty="0"/>
              <a:t>解釋性問題 </a:t>
            </a:r>
            <a:r>
              <a:rPr lang="en-US" altLang="zh-TW" sz="3600" dirty="0"/>
              <a:t>(</a:t>
            </a:r>
            <a:r>
              <a:rPr lang="en-US" altLang="zh-TW" sz="3600" dirty="0" err="1"/>
              <a:t>Explainability</a:t>
            </a:r>
            <a:r>
              <a:rPr lang="en-US" altLang="zh-TW" sz="3600" dirty="0"/>
              <a:t> issues)</a:t>
            </a:r>
          </a:p>
          <a:p>
            <a:pPr marL="320040" indent="-320040"/>
            <a:r>
              <a:rPr lang="zh-TW" altLang="en-US" sz="3600" dirty="0"/>
              <a:t>法律監管 </a:t>
            </a:r>
            <a:r>
              <a:rPr lang="en-US" altLang="zh-TW" sz="3600" dirty="0"/>
              <a:t>(Legal regulation)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561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en-US" altLang="zh-TW" sz="5400" dirty="0"/>
              <a:t>AI</a:t>
            </a:r>
            <a:r>
              <a:rPr lang="zh-TW" altLang="en-US" sz="5400" dirty="0"/>
              <a:t>的未來趨勢 </a:t>
            </a:r>
            <a:br>
              <a:rPr lang="en-US" altLang="zh-TW" sz="5400" dirty="0"/>
            </a:br>
            <a:r>
              <a:rPr lang="en-US" altLang="zh-TW" sz="5400" dirty="0"/>
              <a:t>(Future Trends of AI)</a:t>
            </a:r>
            <a:endParaRPr lang="en-US" altLang="zh-TW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zh-TW" altLang="en-US" sz="3600" dirty="0"/>
              <a:t>更強大的多模態</a:t>
            </a:r>
            <a:r>
              <a:rPr lang="en-US" altLang="zh-TW" sz="3600" dirty="0"/>
              <a:t>AI (More powerful multimodal AI)</a:t>
            </a:r>
          </a:p>
          <a:p>
            <a:pPr marL="320040" indent="-320040"/>
            <a:r>
              <a:rPr lang="zh-TW" altLang="en-US" sz="3600" dirty="0"/>
              <a:t>自主學習能力 </a:t>
            </a:r>
            <a:r>
              <a:rPr lang="en-US" altLang="zh-TW" sz="3600" dirty="0"/>
              <a:t>(Autonomous learning capabilities)</a:t>
            </a:r>
          </a:p>
          <a:p>
            <a:pPr marL="320040" indent="-320040"/>
            <a:r>
              <a:rPr lang="zh-TW" altLang="en-US" sz="3600" dirty="0"/>
              <a:t>人機協作模式 </a:t>
            </a:r>
            <a:r>
              <a:rPr lang="en-US" altLang="zh-TW" sz="3600" dirty="0"/>
              <a:t>(Human-AI collaboration models)</a:t>
            </a:r>
          </a:p>
          <a:p>
            <a:pPr marL="320040" indent="-320040"/>
            <a:r>
              <a:rPr lang="zh-TW" altLang="en-US" sz="3600" dirty="0"/>
              <a:t>邊緣</a:t>
            </a:r>
            <a:r>
              <a:rPr lang="en-US" altLang="zh-TW" sz="3600" dirty="0"/>
              <a:t>AI</a:t>
            </a:r>
            <a:r>
              <a:rPr lang="zh-TW" altLang="en-US" sz="3600" dirty="0"/>
              <a:t>技術 </a:t>
            </a:r>
            <a:r>
              <a:rPr lang="en-US" altLang="zh-TW" sz="3600" dirty="0"/>
              <a:t>(Edge AI technology)</a:t>
            </a:r>
          </a:p>
          <a:p>
            <a:pPr marL="320040" indent="-320040"/>
            <a:r>
              <a:rPr lang="zh-TW" altLang="en-US" sz="3600" dirty="0"/>
              <a:t>可解釋</a:t>
            </a:r>
            <a:r>
              <a:rPr lang="en-US" altLang="zh-TW" sz="3600" dirty="0"/>
              <a:t>AI</a:t>
            </a:r>
            <a:r>
              <a:rPr lang="zh-TW" altLang="en-US" sz="3600" dirty="0"/>
              <a:t>系統 </a:t>
            </a:r>
            <a:r>
              <a:rPr lang="en-US" altLang="zh-TW" sz="3600" dirty="0"/>
              <a:t>(Explainable AI systems)</a:t>
            </a:r>
          </a:p>
          <a:p>
            <a:pPr marL="320040" indent="-320040"/>
            <a:r>
              <a:rPr lang="zh-TW" altLang="en-US" sz="3600" dirty="0"/>
              <a:t>量子</a:t>
            </a:r>
            <a:r>
              <a:rPr lang="en-US" altLang="zh-TW" sz="3600" dirty="0"/>
              <a:t>AI</a:t>
            </a:r>
            <a:r>
              <a:rPr lang="zh-TW" altLang="en-US" sz="3600" dirty="0"/>
              <a:t>發展 </a:t>
            </a:r>
            <a:r>
              <a:rPr lang="en-US" altLang="zh-TW" sz="3600" dirty="0"/>
              <a:t>(Quantum AI development)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40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 fontScale="90000"/>
          </a:bodyPr>
          <a:lstStyle/>
          <a:p>
            <a:pPr marL="320040" indent="-320040"/>
            <a:r>
              <a:rPr lang="zh-TW" altLang="en-US" sz="5400" dirty="0"/>
              <a:t>總結與展望 </a:t>
            </a:r>
            <a:br>
              <a:rPr lang="en-US" altLang="zh-TW" sz="5400" dirty="0"/>
            </a:br>
            <a:r>
              <a:rPr lang="en-US" altLang="zh-TW" sz="5400" dirty="0"/>
              <a:t>(Summary and Outlook)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AI</a:t>
            </a:r>
            <a:r>
              <a:rPr lang="zh-TW" altLang="en-US" sz="3600" dirty="0"/>
              <a:t>的潛力與責任 </a:t>
            </a:r>
            <a:br>
              <a:rPr lang="en-US" altLang="zh-TW" sz="3600" dirty="0"/>
            </a:br>
            <a:r>
              <a:rPr lang="en-US" altLang="zh-TW" sz="3600" dirty="0"/>
              <a:t>(AI's potential and responsibilities)</a:t>
            </a:r>
          </a:p>
          <a:p>
            <a:pPr marL="320040" indent="-320040"/>
            <a:r>
              <a:rPr lang="zh-TW" altLang="en-US" sz="3600" dirty="0"/>
              <a:t>跨學科合作的重要性 </a:t>
            </a:r>
            <a:br>
              <a:rPr lang="en-US" altLang="zh-TW" sz="3600" dirty="0"/>
            </a:br>
            <a:r>
              <a:rPr lang="en-US" altLang="zh-TW" sz="3600" dirty="0"/>
              <a:t>(Importance of interdisciplinary collaboration)</a:t>
            </a:r>
          </a:p>
          <a:p>
            <a:pPr marL="320040" indent="-320040"/>
            <a:r>
              <a:rPr lang="zh-TW" altLang="en-US" sz="3600" dirty="0"/>
              <a:t>共同塑造</a:t>
            </a:r>
            <a:r>
              <a:rPr lang="en-US" altLang="zh-TW" sz="3600" dirty="0"/>
              <a:t>AI</a:t>
            </a:r>
            <a:r>
              <a:rPr lang="zh-TW" altLang="en-US" sz="3600" dirty="0"/>
              <a:t>的未來 </a:t>
            </a:r>
            <a:br>
              <a:rPr lang="en-US" altLang="zh-TW" sz="3600" dirty="0"/>
            </a:br>
            <a:r>
              <a:rPr lang="en-US" altLang="zh-TW" sz="3600" dirty="0"/>
              <a:t>(Shaping the future of AI together)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339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3" y="162117"/>
            <a:ext cx="9462054" cy="1351251"/>
          </a:xfrm>
        </p:spPr>
        <p:txBody>
          <a:bodyPr>
            <a:noAutofit/>
          </a:bodyPr>
          <a:lstStyle/>
          <a:p>
            <a:r>
              <a:rPr lang="en-US" altLang="zh-TW" dirty="0"/>
              <a:t>Summary</a:t>
            </a:r>
            <a:br>
              <a:rPr lang="en-US" altLang="zh-TW" dirty="0"/>
            </a:br>
            <a:r>
              <a:rPr lang="zh-TW" altLang="en-US" dirty="0"/>
              <a:t>人工智慧與生成式</a:t>
            </a:r>
            <a:r>
              <a:rPr lang="en-US" altLang="zh-TW" dirty="0"/>
              <a:t>AI</a:t>
            </a:r>
            <a:r>
              <a:rPr lang="zh-TW" altLang="en-US" dirty="0"/>
              <a:t>簡介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/>
                </a:solidFill>
              </a:rPr>
              <a:t>1. </a:t>
            </a:r>
            <a:r>
              <a:rPr lang="zh-TW" altLang="en-US" sz="4600" dirty="0">
                <a:solidFill>
                  <a:schemeClr val="accent1"/>
                </a:solidFill>
              </a:rPr>
              <a:t>人工智慧的基本概念與發展歷程回顧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/>
                </a:solidFill>
              </a:rPr>
              <a:t>2. </a:t>
            </a:r>
            <a:r>
              <a:rPr lang="zh-TW" altLang="en-US" sz="4600" dirty="0">
                <a:solidFill>
                  <a:schemeClr val="accent1"/>
                </a:solidFill>
              </a:rPr>
              <a:t>生成式</a:t>
            </a:r>
            <a:r>
              <a:rPr lang="en-US" altLang="zh-TW" sz="4600" dirty="0">
                <a:solidFill>
                  <a:schemeClr val="accent1"/>
                </a:solidFill>
              </a:rPr>
              <a:t>AI</a:t>
            </a:r>
            <a:r>
              <a:rPr lang="zh-TW" altLang="en-US" sz="4600" dirty="0">
                <a:solidFill>
                  <a:schemeClr val="accent1"/>
                </a:solidFill>
              </a:rPr>
              <a:t>的基本概念與應用場景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/>
                </a:solidFill>
              </a:rPr>
              <a:t>3. </a:t>
            </a:r>
            <a:r>
              <a:rPr lang="en-US" altLang="zh-TW" sz="4600" dirty="0" err="1">
                <a:solidFill>
                  <a:schemeClr val="accent1"/>
                </a:solidFill>
              </a:rPr>
              <a:t>ChatGPT</a:t>
            </a:r>
            <a:r>
              <a:rPr lang="zh-TW" altLang="en-US" sz="4600" dirty="0">
                <a:solidFill>
                  <a:schemeClr val="accent1"/>
                </a:solidFill>
              </a:rPr>
              <a:t>、</a:t>
            </a:r>
            <a:r>
              <a:rPr lang="en-US" altLang="zh-TW" sz="4600" dirty="0">
                <a:solidFill>
                  <a:schemeClr val="accent1"/>
                </a:solidFill>
              </a:rPr>
              <a:t>GPT-4o</a:t>
            </a:r>
            <a:r>
              <a:rPr lang="zh-TW" altLang="en-US" sz="4600" dirty="0">
                <a:solidFill>
                  <a:schemeClr val="accent1"/>
                </a:solidFill>
              </a:rPr>
              <a:t>等大型語言模型 </a:t>
            </a:r>
            <a:r>
              <a:rPr lang="en-US" altLang="zh-TW" sz="4600" dirty="0">
                <a:solidFill>
                  <a:schemeClr val="accent1"/>
                </a:solidFill>
              </a:rPr>
              <a:t>(LLM)</a:t>
            </a:r>
            <a:br>
              <a:rPr lang="en-US" altLang="zh-TW" sz="4600" dirty="0">
                <a:solidFill>
                  <a:schemeClr val="accent1"/>
                </a:solidFill>
              </a:rPr>
            </a:br>
            <a:r>
              <a:rPr lang="en-US" altLang="zh-TW" sz="4600" dirty="0">
                <a:solidFill>
                  <a:schemeClr val="accent1"/>
                </a:solidFill>
              </a:rPr>
              <a:t>    </a:t>
            </a:r>
            <a:r>
              <a:rPr lang="zh-TW" altLang="en-US" sz="4600" dirty="0">
                <a:solidFill>
                  <a:schemeClr val="accent1"/>
                </a:solidFill>
              </a:rPr>
              <a:t>基本概念和工作原理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4600" dirty="0">
                <a:solidFill>
                  <a:schemeClr val="accent1"/>
                </a:solidFill>
              </a:rPr>
              <a:t>4. AI</a:t>
            </a:r>
            <a:r>
              <a:rPr lang="zh-TW" altLang="en-US" sz="4600" dirty="0">
                <a:solidFill>
                  <a:schemeClr val="accent1"/>
                </a:solidFill>
              </a:rPr>
              <a:t>應用現況與未來展望</a:t>
            </a:r>
            <a:endParaRPr lang="en-US" sz="4600" dirty="0">
              <a:solidFill>
                <a:schemeClr val="accent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6162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502881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34" y="2009104"/>
            <a:ext cx="10648826" cy="4553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1</a:t>
            </a:r>
            <a:r>
              <a:rPr lang="zh-TW" altLang="en-US" sz="4400" dirty="0"/>
              <a:t>：人工智慧與生成式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簡介</a:t>
            </a:r>
          </a:p>
          <a:p>
            <a:pPr marL="0" indent="0">
              <a:buNone/>
            </a:pPr>
            <a:r>
              <a:rPr lang="zh-TW" altLang="en-US" sz="4400" dirty="0">
                <a:solidFill>
                  <a:srgbClr val="C00000"/>
                </a:solidFill>
              </a:rPr>
              <a:t>單元</a:t>
            </a:r>
            <a:r>
              <a:rPr lang="en-US" altLang="zh-TW" sz="4400" dirty="0">
                <a:solidFill>
                  <a:srgbClr val="C00000"/>
                </a:solidFill>
              </a:rPr>
              <a:t>2</a:t>
            </a:r>
            <a:r>
              <a:rPr lang="zh-TW" altLang="en-US" sz="4400" dirty="0">
                <a:solidFill>
                  <a:srgbClr val="C00000"/>
                </a:solidFill>
              </a:rPr>
              <a:t>：生成式</a:t>
            </a:r>
            <a:r>
              <a:rPr lang="en-US" altLang="zh-TW" sz="4400" dirty="0">
                <a:solidFill>
                  <a:srgbClr val="C00000"/>
                </a:solidFill>
              </a:rPr>
              <a:t>AI</a:t>
            </a:r>
            <a:r>
              <a:rPr lang="zh-TW" altLang="en-US" sz="4400" dirty="0">
                <a:solidFill>
                  <a:srgbClr val="C00000"/>
                </a:solidFill>
              </a:rPr>
              <a:t>在公務領域的應用</a:t>
            </a:r>
          </a:p>
          <a:p>
            <a:pPr marL="0" indent="0">
              <a:buNone/>
            </a:pPr>
            <a:r>
              <a:rPr lang="zh-TW" altLang="en-US" sz="4400" dirty="0"/>
              <a:t>單元</a:t>
            </a:r>
            <a:r>
              <a:rPr lang="en-US" altLang="zh-TW" sz="4400" dirty="0"/>
              <a:t>3</a:t>
            </a:r>
            <a:r>
              <a:rPr lang="zh-TW" altLang="en-US" sz="4400" dirty="0"/>
              <a:t>：生成式</a:t>
            </a:r>
            <a:r>
              <a:rPr lang="en-US" altLang="zh-TW" sz="4400" dirty="0"/>
              <a:t>AI</a:t>
            </a:r>
            <a:r>
              <a:rPr lang="zh-TW" altLang="en-US" sz="4400" dirty="0"/>
              <a:t>在公務領域的實作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BA5BC-EA6C-6C04-16FE-467127A3B291}"/>
              </a:ext>
            </a:extLst>
          </p:cNvPr>
          <p:cNvSpPr/>
          <p:nvPr/>
        </p:nvSpPr>
        <p:spPr>
          <a:xfrm>
            <a:off x="797296" y="2009104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2A1B4-4894-DF9A-8413-F7BF9A284D18}"/>
              </a:ext>
            </a:extLst>
          </p:cNvPr>
          <p:cNvSpPr/>
          <p:nvPr/>
        </p:nvSpPr>
        <p:spPr>
          <a:xfrm>
            <a:off x="797296" y="2948680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15F623-DCD6-DB9C-4B4A-9292B6AE31E3}"/>
              </a:ext>
            </a:extLst>
          </p:cNvPr>
          <p:cNvSpPr/>
          <p:nvPr/>
        </p:nvSpPr>
        <p:spPr>
          <a:xfrm>
            <a:off x="775834" y="3765645"/>
            <a:ext cx="666600" cy="6260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19626-9C31-D3FC-D47D-D0223A6036F4}"/>
              </a:ext>
            </a:extLst>
          </p:cNvPr>
          <p:cNvSpPr txBox="1"/>
          <p:nvPr/>
        </p:nvSpPr>
        <p:spPr>
          <a:xfrm>
            <a:off x="2573312" y="137553"/>
            <a:ext cx="7045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國父紀念館</a:t>
            </a:r>
            <a:br>
              <a:rPr lang="en-US" altLang="zh-TW" sz="2800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2800" b="1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b="1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及生成式</a:t>
            </a:r>
            <a:r>
              <a:rPr lang="en-US" altLang="zh-TW" sz="2800" b="1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b="1" dirty="0">
                <a:solidFill>
                  <a:schemeClr val="accent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的應用</a:t>
            </a:r>
            <a:endParaRPr lang="en-US" sz="2800" b="1" dirty="0">
              <a:solidFill>
                <a:schemeClr val="accent5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81776-7DDF-6BD5-6FE8-7A7BF991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14802"/>
            <a:ext cx="2609320" cy="4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20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236938"/>
            <a:ext cx="9329531" cy="1148584"/>
          </a:xfrm>
        </p:spPr>
        <p:txBody>
          <a:bodyPr>
            <a:noAutofit/>
          </a:bodyPr>
          <a:lstStyle/>
          <a:p>
            <a:r>
              <a:rPr lang="zh-TW" altLang="en-US" sz="5400" dirty="0">
                <a:latin typeface="Heiti TC Medium" pitchFamily="2" charset="-128"/>
                <a:ea typeface="Heiti TC Medium" pitchFamily="2" charset="-128"/>
              </a:rPr>
              <a:t>生成式</a:t>
            </a:r>
            <a:r>
              <a:rPr lang="en-US" altLang="zh-TW" sz="5400" dirty="0">
                <a:latin typeface="Heiti TC Medium" pitchFamily="2" charset="-128"/>
                <a:ea typeface="Heiti TC Medium" pitchFamily="2" charset="-128"/>
              </a:rPr>
              <a:t>AI</a:t>
            </a:r>
            <a:r>
              <a:rPr lang="zh-TW" altLang="en-US" sz="5400" dirty="0">
                <a:latin typeface="Heiti TC Medium" pitchFamily="2" charset="-128"/>
                <a:ea typeface="Heiti TC Medium" pitchFamily="2" charset="-128"/>
              </a:rPr>
              <a:t>在公務領域的應用 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3369"/>
            <a:ext cx="11424249" cy="504887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於公務領域的應用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生成式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在公務領域的實務工作應用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智慧客服之最新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應用方式 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文書處理和報告生成</a:t>
            </a:r>
            <a:endParaRPr lang="en-US" altLang="zh-TW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marR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</a:rPr>
              <a:t>資料分析和摘要</a:t>
            </a:r>
          </a:p>
          <a:p>
            <a:pPr marL="457200" indent="-457200">
              <a:spcAft>
                <a:spcPts val="600"/>
              </a:spcAft>
              <a:buNone/>
            </a:pP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67B023-F0B3-89E3-DF68-2B6B022ECE88}"/>
              </a:ext>
            </a:extLst>
          </p:cNvPr>
          <p:cNvSpPr/>
          <p:nvPr/>
        </p:nvSpPr>
        <p:spPr>
          <a:xfrm>
            <a:off x="182899" y="153074"/>
            <a:ext cx="1009796" cy="9371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560996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1.</a:t>
            </a:r>
            <a:r>
              <a:rPr lang="zh-TW" altLang="en-US" sz="4400" dirty="0"/>
              <a:t> </a:t>
            </a:r>
            <a:r>
              <a:rPr lang="en-US" altLang="zh-TW" sz="4400" dirty="0"/>
              <a:t>AI</a:t>
            </a:r>
            <a:r>
              <a:rPr lang="zh-TW" altLang="en-US" sz="4400" dirty="0"/>
              <a:t>於公務領域的應用</a:t>
            </a:r>
            <a:br>
              <a:rPr lang="en-US" altLang="zh-TW" sz="4400" dirty="0"/>
            </a:br>
            <a:r>
              <a:rPr lang="en-US" altLang="zh-TW" sz="3600" dirty="0"/>
              <a:t>(Applications of AI in the Public Sector)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1.1</a:t>
            </a:r>
            <a:r>
              <a:rPr lang="zh-TW" altLang="en-US" dirty="0"/>
              <a:t> 智能文件處理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b="1" dirty="0"/>
              <a:t>       </a:t>
            </a:r>
            <a:r>
              <a:rPr lang="en-US" altLang="zh-TW" dirty="0"/>
              <a:t>(Intelligent Document Processing)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1.2</a:t>
            </a:r>
            <a:r>
              <a:rPr lang="zh-TW" altLang="en-US" dirty="0"/>
              <a:t> 政策分析與報告生成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(Policy Analysis and Report Generation)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1.3</a:t>
            </a:r>
            <a:r>
              <a:rPr lang="zh-TW" altLang="en-US" dirty="0"/>
              <a:t> 客服和服務自動化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(Public Interaction and Automated Customer Service)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837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 fontScale="90000"/>
          </a:bodyPr>
          <a:lstStyle/>
          <a:p>
            <a:r>
              <a:rPr lang="en-US" altLang="zh-TW" sz="4400" dirty="0"/>
              <a:t>2.</a:t>
            </a:r>
            <a:r>
              <a:rPr lang="zh-TW" altLang="en-US" sz="4400" dirty="0"/>
              <a:t> </a:t>
            </a:r>
            <a:r>
              <a:rPr lang="zh-TW" altLang="en-US" sz="4400" dirty="0">
                <a:solidFill>
                  <a:schemeClr val="accent1">
                    <a:lumMod val="75000"/>
                  </a:schemeClr>
                </a:solidFill>
              </a:rPr>
              <a:t>案例分享：生成式</a:t>
            </a: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</a:rPr>
              <a:t>AI</a:t>
            </a:r>
            <a:r>
              <a:rPr lang="zh-TW" altLang="en-US" sz="4400" dirty="0">
                <a:solidFill>
                  <a:schemeClr val="accent1">
                    <a:lumMod val="75000"/>
                  </a:schemeClr>
                </a:solidFill>
              </a:rPr>
              <a:t>在公務領域的實務工作應用</a:t>
            </a:r>
            <a:br>
              <a:rPr lang="en-US" altLang="zh-TW" sz="4400" dirty="0"/>
            </a:br>
            <a:r>
              <a:rPr lang="en-US" altLang="zh-TW" sz="3600" dirty="0"/>
              <a:t>(Case Study: Practical Applications of Generative AI in Public Sector)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2.1 </a:t>
            </a:r>
            <a:r>
              <a:rPr lang="zh-TW" altLang="en-US" b="1" dirty="0"/>
              <a:t>案例背景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b="1" dirty="0"/>
              <a:t>       (Case Background)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2.2 </a:t>
            </a:r>
            <a:r>
              <a:rPr lang="zh-TW" altLang="en-US" b="1" dirty="0"/>
              <a:t>實際應用場景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(Practical Application Scenarios)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2.3 </a:t>
            </a:r>
            <a:r>
              <a:rPr lang="zh-TW" altLang="en-US" b="1" dirty="0"/>
              <a:t>成果與挑戰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(Outcomes and Challenges)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392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3. </a:t>
            </a:r>
            <a:r>
              <a:rPr lang="zh-TW" altLang="en-US" dirty="0"/>
              <a:t>智慧客服之最新</a:t>
            </a:r>
            <a:r>
              <a:rPr lang="en-US" altLang="zh-TW" dirty="0"/>
              <a:t>AI</a:t>
            </a:r>
            <a:r>
              <a:rPr lang="zh-TW" altLang="en-US" dirty="0"/>
              <a:t>應用方式 </a:t>
            </a:r>
            <a:br>
              <a:rPr lang="en-US" altLang="zh-TW" dirty="0"/>
            </a:br>
            <a:r>
              <a:rPr lang="en-US" altLang="zh-TW" sz="3600" dirty="0"/>
              <a:t>(Latest AI Applications in Smart Customer Service)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3.1 </a:t>
            </a:r>
            <a:r>
              <a:rPr lang="zh-TW" altLang="en-US" b="1" dirty="0"/>
              <a:t>智慧客服的定義與發展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(Definition and Evolution of Smart Customer Service)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3.2 </a:t>
            </a:r>
            <a:r>
              <a:rPr lang="zh-TW" altLang="en-US" b="1" dirty="0"/>
              <a:t>生成式</a:t>
            </a:r>
            <a:r>
              <a:rPr lang="en-US" altLang="zh-TW" b="1" dirty="0"/>
              <a:t>AI</a:t>
            </a:r>
            <a:r>
              <a:rPr lang="zh-TW" altLang="en-US" b="1" dirty="0"/>
              <a:t>在客服中的應用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(Generative AI in Customer Service)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3.3 </a:t>
            </a:r>
            <a:r>
              <a:rPr lang="zh-TW" altLang="en-US" b="1" dirty="0"/>
              <a:t>成功案例分析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(Analysis of Successful Cases)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826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4. </a:t>
            </a:r>
            <a:r>
              <a:rPr lang="zh-TW" altLang="en-US" dirty="0"/>
              <a:t>文書處理和報告生成 </a:t>
            </a:r>
            <a:br>
              <a:rPr lang="en-US" altLang="zh-TW" dirty="0"/>
            </a:br>
            <a:r>
              <a:rPr lang="en-US" altLang="zh-TW" sz="3600" dirty="0"/>
              <a:t>(Document Processing and Report Generation)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4.1 </a:t>
            </a:r>
            <a:r>
              <a:rPr lang="zh-TW" altLang="en-US" b="1" dirty="0"/>
              <a:t>文書處理自動化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(Automation of Document Processing)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4.2 </a:t>
            </a:r>
            <a:r>
              <a:rPr lang="zh-TW" altLang="en-US" b="1" dirty="0"/>
              <a:t>報告生成工具介紹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(Introduction to Report Generation Tools)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4.3 </a:t>
            </a:r>
            <a:r>
              <a:rPr lang="en-US" altLang="zh-TW" b="1" dirty="0"/>
              <a:t>AI</a:t>
            </a:r>
            <a:r>
              <a:rPr lang="zh-TW" altLang="en-US" b="1" dirty="0"/>
              <a:t>生成報告的質量控制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(Quality Control in AI-Generated Reports)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410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5. </a:t>
            </a:r>
            <a:r>
              <a:rPr lang="zh-TW" altLang="en-US" dirty="0"/>
              <a:t>資料分析和摘要 </a:t>
            </a:r>
            <a:br>
              <a:rPr lang="en-US" altLang="zh-TW" dirty="0"/>
            </a:br>
            <a:r>
              <a:rPr lang="en-US" altLang="zh-TW" sz="3600" dirty="0"/>
              <a:t>(Data Analysis and Summarization)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5.1 </a:t>
            </a:r>
            <a:r>
              <a:rPr lang="zh-TW" altLang="en-US" b="1" dirty="0"/>
              <a:t>資料分析中的生成式</a:t>
            </a:r>
            <a:r>
              <a:rPr lang="en-US" altLang="zh-TW" b="1" dirty="0"/>
              <a:t>AI</a:t>
            </a:r>
            <a:r>
              <a:rPr lang="zh-TW" altLang="en-US" b="1" dirty="0"/>
              <a:t>應用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(Applications of Generative AI in Data Analysis)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5.2 </a:t>
            </a:r>
            <a:r>
              <a:rPr lang="zh-TW" altLang="en-US" b="1" dirty="0"/>
              <a:t>自動化資料摘要技術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</a:t>
            </a:r>
            <a:r>
              <a:rPr lang="zh-TW" altLang="en-US" b="1" dirty="0"/>
              <a:t> </a:t>
            </a:r>
            <a:r>
              <a:rPr lang="en-US" altLang="zh-TW" b="1" dirty="0"/>
              <a:t>(Automated Data Summarization Techniques)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5.3 </a:t>
            </a:r>
            <a:r>
              <a:rPr lang="zh-TW" altLang="en-US" b="1" dirty="0"/>
              <a:t>實際應用案例分享 </a:t>
            </a:r>
            <a:endParaRPr lang="en-US" altLang="zh-TW" b="1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b="1" dirty="0"/>
              <a:t>(Case Studies of Practical Applications)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460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1.</a:t>
            </a:r>
            <a:r>
              <a:rPr lang="zh-TW" altLang="en-US" sz="4400" dirty="0"/>
              <a:t> </a:t>
            </a:r>
            <a:r>
              <a:rPr lang="en-US" altLang="zh-TW" sz="4400" dirty="0"/>
              <a:t>AI</a:t>
            </a:r>
            <a:r>
              <a:rPr lang="zh-TW" altLang="en-US" sz="4400" dirty="0"/>
              <a:t>於公務領域的應用</a:t>
            </a:r>
            <a:br>
              <a:rPr lang="en-US" altLang="zh-TW" sz="4400" dirty="0"/>
            </a:br>
            <a:r>
              <a:rPr lang="en-US" altLang="zh-TW" sz="3600" dirty="0"/>
              <a:t>(Applications of AI in the Public Sector)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1.1</a:t>
            </a:r>
            <a:r>
              <a:rPr lang="zh-TW" altLang="en-US" dirty="0"/>
              <a:t> 文件處理工具介紹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b="1" dirty="0"/>
              <a:t>       </a:t>
            </a:r>
            <a:r>
              <a:rPr lang="en-US" altLang="zh-TW" dirty="0"/>
              <a:t>(Document Processing</a:t>
            </a:r>
            <a:r>
              <a:rPr lang="zh-TW" altLang="en-US" dirty="0"/>
              <a:t> </a:t>
            </a:r>
            <a:r>
              <a:rPr lang="en-US" altLang="zh-TW" dirty="0"/>
              <a:t>Tool</a:t>
            </a:r>
            <a:r>
              <a:rPr lang="zh-TW" altLang="en-US" dirty="0"/>
              <a:t> </a:t>
            </a:r>
            <a:r>
              <a:rPr lang="en-US" altLang="zh-TW" dirty="0"/>
              <a:t>Introduction)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1.2</a:t>
            </a:r>
            <a:r>
              <a:rPr lang="zh-TW" altLang="en-US" dirty="0"/>
              <a:t> </a:t>
            </a:r>
            <a:r>
              <a:rPr lang="zh-TW" altLang="en-US" sz="3200" dirty="0"/>
              <a:t>智能文件分析與處理流程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en-US" altLang="zh-TW" sz="3200" dirty="0"/>
              <a:t>(Smart Document Analysis and Processing</a:t>
            </a:r>
            <a:r>
              <a:rPr lang="zh-TW" altLang="en-US" sz="3200" dirty="0"/>
              <a:t> </a:t>
            </a:r>
            <a:r>
              <a:rPr lang="en-US" altLang="zh-TW" sz="3200" dirty="0"/>
              <a:t>Workflow)</a:t>
            </a:r>
            <a:endParaRPr lang="en-US" dirty="0"/>
          </a:p>
          <a:p>
            <a:pPr marL="0" indent="0">
              <a:buNone/>
            </a:pPr>
            <a:r>
              <a:rPr lang="en-US" altLang="zh-TW" dirty="0"/>
              <a:t>1.3</a:t>
            </a:r>
            <a:r>
              <a:rPr lang="zh-TW" altLang="en-US" dirty="0"/>
              <a:t> 客服和服務自動化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(Public Interaction and Automated Customer Service)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776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135104"/>
            <a:ext cx="11957824" cy="1325563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文件處理工具介紹</a:t>
            </a:r>
            <a:br>
              <a:rPr lang="en-US" altLang="zh-TW" sz="4400" dirty="0"/>
            </a:br>
            <a:r>
              <a:rPr lang="en-US" altLang="zh-TW" sz="3600" dirty="0"/>
              <a:t>(Document Processing</a:t>
            </a:r>
            <a:r>
              <a:rPr lang="zh-TW" altLang="en-US" sz="3600" dirty="0"/>
              <a:t> </a:t>
            </a:r>
            <a:r>
              <a:rPr lang="en-US" altLang="zh-TW" sz="3600" dirty="0"/>
              <a:t>Tool</a:t>
            </a:r>
            <a:r>
              <a:rPr lang="zh-TW" altLang="en-US" sz="3600" dirty="0"/>
              <a:t> </a:t>
            </a:r>
            <a:r>
              <a:rPr lang="en-US" altLang="zh-TW" sz="3600" dirty="0"/>
              <a:t>Introduction)</a:t>
            </a:r>
            <a:endParaRPr lang="en-US" sz="3600" dirty="0"/>
          </a:p>
        </p:txBody>
      </p:sp>
      <p:pic>
        <p:nvPicPr>
          <p:cNvPr id="6" name="內容版面配置區 5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F290F534-B91D-D31A-362B-6DD760CC5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591" y="1614488"/>
            <a:ext cx="9704830" cy="4738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988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239576"/>
            <a:ext cx="11222181" cy="1419437"/>
          </a:xfrm>
        </p:spPr>
        <p:txBody>
          <a:bodyPr>
            <a:normAutofit fontScale="90000"/>
          </a:bodyPr>
          <a:lstStyle/>
          <a:p>
            <a:r>
              <a:rPr lang="zh-TW" altLang="en-US" sz="4400" dirty="0"/>
              <a:t>文件處理工具介紹</a:t>
            </a:r>
            <a:br>
              <a:rPr lang="en-US" altLang="zh-TW" sz="4400" dirty="0"/>
            </a:br>
            <a:r>
              <a:rPr lang="en-US" altLang="zh-TW" sz="4400" dirty="0"/>
              <a:t>(Document Processing</a:t>
            </a:r>
            <a:r>
              <a:rPr lang="zh-TW" altLang="en-US" sz="4400" dirty="0"/>
              <a:t> </a:t>
            </a:r>
            <a:r>
              <a:rPr lang="en-US" altLang="zh-TW" sz="4400" dirty="0"/>
              <a:t>Tool</a:t>
            </a:r>
            <a:r>
              <a:rPr lang="zh-TW" altLang="en-US" sz="4400" dirty="0"/>
              <a:t> </a:t>
            </a:r>
            <a:r>
              <a:rPr lang="en-US" altLang="zh-TW" sz="4400" dirty="0"/>
              <a:t>Introduction)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9FA794-F955-0B75-F681-2174AC12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939774"/>
            <a:ext cx="11222181" cy="46224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3900" dirty="0">
                <a:solidFill>
                  <a:schemeClr val="accent1"/>
                </a:solidFill>
              </a:rPr>
              <a:t>Microsoft Lens </a:t>
            </a:r>
            <a:r>
              <a:rPr lang="zh-TW" altLang="en-US" sz="3900" dirty="0"/>
              <a:t>介紹：</a:t>
            </a:r>
            <a:endParaRPr lang="en-US" altLang="zh-TW" sz="3900" dirty="0"/>
          </a:p>
          <a:p>
            <a:pPr marL="0" indent="0">
              <a:buNone/>
            </a:pPr>
            <a:r>
              <a:rPr lang="en-US" altLang="zh-TW" sz="3600" dirty="0"/>
              <a:t>Microsoft Lens</a:t>
            </a:r>
            <a:r>
              <a:rPr lang="zh-TW" altLang="en-US" sz="3600" dirty="0"/>
              <a:t>（前稱 </a:t>
            </a:r>
            <a:r>
              <a:rPr lang="en-US" altLang="zh-TW" sz="3600" dirty="0"/>
              <a:t>Office Lens</a:t>
            </a:r>
            <a:r>
              <a:rPr lang="zh-TW" altLang="en-US" sz="3600" dirty="0"/>
              <a:t>）是一款由微軟推出的文件掃描和圖片處理應用，能夠將</a:t>
            </a:r>
            <a:r>
              <a:rPr lang="zh-TW" altLang="en-US" sz="3600" dirty="0">
                <a:solidFill>
                  <a:srgbClr val="FF0000"/>
                </a:solidFill>
              </a:rPr>
              <a:t>實體文件、筆記、白板內容</a:t>
            </a:r>
            <a:r>
              <a:rPr lang="zh-TW" altLang="en-US" sz="3600" dirty="0"/>
              <a:t>等快速數位化。該應用支援將照片轉換為 </a:t>
            </a:r>
            <a:r>
              <a:rPr lang="en-US" altLang="zh-TW" sz="3600" dirty="0">
                <a:solidFill>
                  <a:srgbClr val="FF0000"/>
                </a:solidFill>
              </a:rPr>
              <a:t>PDF</a:t>
            </a:r>
            <a:r>
              <a:rPr lang="zh-TW" altLang="en-US" sz="3600" dirty="0">
                <a:solidFill>
                  <a:srgbClr val="FF0000"/>
                </a:solidFill>
              </a:rPr>
              <a:t>、</a:t>
            </a:r>
            <a:r>
              <a:rPr lang="en-US" altLang="zh-TW" sz="3600" dirty="0">
                <a:solidFill>
                  <a:srgbClr val="FF0000"/>
                </a:solidFill>
              </a:rPr>
              <a:t>Word</a:t>
            </a:r>
            <a:r>
              <a:rPr lang="zh-TW" altLang="en-US" sz="3600" dirty="0">
                <a:solidFill>
                  <a:srgbClr val="FF0000"/>
                </a:solidFill>
              </a:rPr>
              <a:t>、</a:t>
            </a:r>
            <a:r>
              <a:rPr lang="en-US" altLang="zh-TW" sz="3600" dirty="0">
                <a:solidFill>
                  <a:srgbClr val="FF0000"/>
                </a:solidFill>
              </a:rPr>
              <a:t>Excel </a:t>
            </a:r>
            <a:r>
              <a:rPr lang="zh-TW" altLang="en-US" sz="3600" dirty="0"/>
              <a:t>和 </a:t>
            </a:r>
            <a:r>
              <a:rPr lang="en-US" altLang="zh-TW" sz="3600" dirty="0">
                <a:solidFill>
                  <a:srgbClr val="FF0000"/>
                </a:solidFill>
              </a:rPr>
              <a:t>PowerPoint </a:t>
            </a:r>
            <a:r>
              <a:rPr lang="zh-TW" altLang="en-US" sz="3600" dirty="0"/>
              <a:t>文件，並可以直接儲存到 </a:t>
            </a:r>
            <a:r>
              <a:rPr lang="en-US" altLang="zh-TW" sz="3600" dirty="0"/>
              <a:t>OneDrive</a:t>
            </a:r>
            <a:r>
              <a:rPr lang="zh-TW" altLang="en-US" sz="3600" dirty="0"/>
              <a:t>、</a:t>
            </a:r>
            <a:r>
              <a:rPr lang="en-US" altLang="zh-TW" sz="3600" dirty="0"/>
              <a:t>OneNote </a:t>
            </a:r>
            <a:r>
              <a:rPr lang="zh-TW" altLang="en-US" sz="3600" dirty="0"/>
              <a:t>或本地設備中。</a:t>
            </a:r>
          </a:p>
          <a:p>
            <a:pPr marL="0" indent="0">
              <a:buNone/>
            </a:pP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91891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61495</TotalTime>
  <Words>10331</Words>
  <Application>Microsoft Macintosh PowerPoint</Application>
  <PresentationFormat>Widescreen</PresentationFormat>
  <Paragraphs>1258</Paragraphs>
  <Slides>179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179</vt:i4>
      </vt:variant>
    </vt:vector>
  </HeadingPairs>
  <TitlesOfParts>
    <vt:vector size="188" baseType="lpstr">
      <vt:lpstr>Heiti TC Medium</vt:lpstr>
      <vt:lpstr>Heiti TC Medium</vt:lpstr>
      <vt:lpstr>NVIDIA Sans</vt:lpstr>
      <vt:lpstr>Arial</vt:lpstr>
      <vt:lpstr>Calibri</vt:lpstr>
      <vt:lpstr>Consolas</vt:lpstr>
      <vt:lpstr>Courier New</vt:lpstr>
      <vt:lpstr>Helvetica Neue LT Std 65 Medium</vt:lpstr>
      <vt:lpstr>Office Theme</vt:lpstr>
      <vt:lpstr>AI及生成式AI的應用 (Applications of AI and Generative AI)</vt:lpstr>
      <vt:lpstr>戴敏育 教授 Prof. Min-Yuh Day</vt:lpstr>
      <vt:lpstr>課程目標</vt:lpstr>
      <vt:lpstr>PowerPoint Presentation</vt:lpstr>
      <vt:lpstr>人工智慧與生成式AI簡介</vt:lpstr>
      <vt:lpstr>什麼是人工智慧?  (What is Artificial Intelligence?)</vt:lpstr>
      <vt:lpstr>AI, ML, DL, Generative AI</vt:lpstr>
      <vt:lpstr>Generative AI, Agentic AI, Physical AI</vt:lpstr>
      <vt:lpstr>Generative AI</vt:lpstr>
      <vt:lpstr>From Generative AI to Agentic AI</vt:lpstr>
      <vt:lpstr>Generative AI (Gen AI) AI Generated Content (AIGC)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AI的歷史里程碑  (Historical Milestones of AI)</vt:lpstr>
      <vt:lpstr>AI的主要分支 (Main Branches of AI)</vt:lpstr>
      <vt:lpstr>機器學習與深度學習 (Machine Learning and Deep Learning)</vt:lpstr>
      <vt:lpstr>AI, ML, DL</vt:lpstr>
      <vt:lpstr>Machine Learning (ML)</vt:lpstr>
      <vt:lpstr>機器學習的流程  (Machine Learning Process)</vt:lpstr>
      <vt:lpstr>常見機器學習方法比較  (Comparison of Common Machine Learning Methods)</vt:lpstr>
      <vt:lpstr>神經網絡結構  (Neural Network Architecture)</vt:lpstr>
      <vt:lpstr>人工智慧與生成式AI簡介</vt:lpstr>
      <vt:lpstr>什麼是生成式AI?  (What is Generative AI?)</vt:lpstr>
      <vt:lpstr>生成式AI (Generative AI)</vt:lpstr>
      <vt:lpstr>生成式AI與傳統AI的區別  (Comparison of Generative AI and Traditional AI)</vt:lpstr>
      <vt:lpstr>生成式AI主要應用領域  (Main Application Areas of Generative AI)</vt:lpstr>
      <vt:lpstr>Artificial Intelligence  Practical Applications </vt:lpstr>
      <vt:lpstr>AI Practical Applications - SIRI</vt:lpstr>
      <vt:lpstr>AI Practical Applications – Google Photo</vt:lpstr>
      <vt:lpstr>AI Practical Applications – NetFlix, Spotify</vt:lpstr>
      <vt:lpstr>文本生成  (Text Generation)</vt:lpstr>
      <vt:lpstr>影像生成  (Image Generation)</vt:lpstr>
      <vt:lpstr>聲音生成  (Audio Generation)</vt:lpstr>
      <vt:lpstr>Generative AI and  Large Language Models (LLMs):      Popular Generative AI Applications</vt:lpstr>
      <vt:lpstr>Generative AI Text, Image, Video, Audio Applications</vt:lpstr>
      <vt:lpstr>Spring 2025  Generative AI  Innovative Applications </vt:lpstr>
      <vt:lpstr>PowerPoint Presentation</vt:lpstr>
      <vt:lpstr>NVIDIA Developer Program  NVIDIA  Deep Learning Institute (DLI)</vt:lpstr>
      <vt:lpstr>Get NVIDIA DLI Certificate Before the NVIDIA Workshop</vt:lpstr>
      <vt:lpstr>Get NVIDIA Certificate</vt:lpstr>
      <vt:lpstr>Join the NVIDIA Developer Program  take one of the complimentary technical self-paced courses (worth up to $90)</vt:lpstr>
      <vt:lpstr>NVIDIA Deep Learning Institute (DLI)</vt:lpstr>
      <vt:lpstr>NVIDIA Deep Learning Institute (DLI)</vt:lpstr>
      <vt:lpstr>Generative AI Explained</vt:lpstr>
      <vt:lpstr>Building RAG Agents with LLMs</vt:lpstr>
      <vt:lpstr>Deep Learning Institute (DLI)</vt:lpstr>
      <vt:lpstr>NVIDIA Deep Learning Institute (DLI)</vt:lpstr>
      <vt:lpstr>Building RAG Agents with LLMs</vt:lpstr>
      <vt:lpstr>Building RAG Agents with LLMs</vt:lpstr>
      <vt:lpstr>Building RAG Agents with LLMs</vt:lpstr>
      <vt:lpstr>Building RAG Agents with LLMs</vt:lpstr>
      <vt:lpstr>PowerPoint Presentation</vt:lpstr>
      <vt:lpstr>The history of Generative AI  in CV, NLP and VL</vt:lpstr>
      <vt:lpstr>Categories of Vision Generative Models</vt:lpstr>
      <vt:lpstr>The General Structure of  Generative Vision Language</vt:lpstr>
      <vt:lpstr>lmarena.ai Chatbot Arena Leaderboard</vt:lpstr>
      <vt:lpstr>lmarena.ai Chatbot Arena Leaderboard  Confidence Intervals on Model Strength (via Bootstrapping)</vt:lpstr>
      <vt:lpstr>Claude 4 Opus and Sonnet</vt:lpstr>
      <vt:lpstr>Claude Opus 4, Claude Sonnet 4, OpenAI o3, OpenAI GPT-4.1 Gemini 2.5 Pro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Grok 3 Deep Search</vt:lpstr>
      <vt:lpstr>Perplexity.ai Deep Research</vt:lpstr>
      <vt:lpstr>人工智慧與生成式AI簡介</vt:lpstr>
      <vt:lpstr>大型語言模型：AI的語言大腦  (Large Language Models (LLMs): AI's Linguistic Brain)</vt:lpstr>
      <vt:lpstr>LLM工作原理  (LLM Working Principle)</vt:lpstr>
      <vt:lpstr>What is ChatGPT ?</vt:lpstr>
      <vt:lpstr>Transformer (Attention is All You Need)  (Vaswani et al., 2017)</vt:lpstr>
      <vt:lpstr>Core Functionality of all  Large Language models (LLMs)</vt:lpstr>
      <vt:lpstr>Core Functionality of all  Large Language models (LLMs)</vt:lpstr>
      <vt:lpstr>Famous Large Language models (LLMs)</vt:lpstr>
      <vt:lpstr>LLM 的優勢 (Advantages of LLMs)</vt:lpstr>
      <vt:lpstr>LLM 的局限性  (Limitations of LLMs)</vt:lpstr>
      <vt:lpstr>LLM Capabilities</vt:lpstr>
      <vt:lpstr>Transformers (how LLMs work)</vt:lpstr>
      <vt:lpstr>Attention in Transformers</vt:lpstr>
      <vt:lpstr>How might LLMs store facts</vt:lpstr>
      <vt:lpstr>Large Language Models explained briefly</vt:lpstr>
      <vt:lpstr>OpenAI ChatGPT (GPT-4) DALL·E 3</vt:lpstr>
      <vt:lpstr>人工智慧與生成式AI簡介</vt:lpstr>
      <vt:lpstr>AI技術的主要應用領域  (Main Application Areas of AI Technologies)</vt:lpstr>
      <vt:lpstr>AI發展的挑戰  (Challenges of AI Development)</vt:lpstr>
      <vt:lpstr>AI的未來趨勢  (Future Trends of AI)</vt:lpstr>
      <vt:lpstr>總結與展望  (Summary and Outlook)</vt:lpstr>
      <vt:lpstr>Summary 人工智慧與生成式AI簡介</vt:lpstr>
      <vt:lpstr>PowerPoint Presentation</vt:lpstr>
      <vt:lpstr>生成式AI在公務領域的應用 </vt:lpstr>
      <vt:lpstr>1. AI於公務領域的應用 (Applications of AI in the Public Sector)</vt:lpstr>
      <vt:lpstr>2. 案例分享：生成式AI在公務領域的實務工作應用 (Case Study: Practical Applications of Generative AI in Public Sector)</vt:lpstr>
      <vt:lpstr>3. 智慧客服之最新AI應用方式  (Latest AI Applications in Smart Customer Service)</vt:lpstr>
      <vt:lpstr>4. 文書處理和報告生成  (Document Processing and Report Generation)</vt:lpstr>
      <vt:lpstr>5. 資料分析和摘要  (Data Analysis and Summarization)</vt:lpstr>
      <vt:lpstr>1. AI於公務領域的應用 (Applications of AI in the Public Sector)</vt:lpstr>
      <vt:lpstr>文件處理工具介紹 (Document Processing Tool Introduction)</vt:lpstr>
      <vt:lpstr>文件處理工具介紹 (Document Processing Tool Introduction)</vt:lpstr>
      <vt:lpstr>文件處理工具介紹 (Document Processing Tool Introduction)</vt:lpstr>
      <vt:lpstr>文件處理工具介紹 (Document Processing Tool Introduction)</vt:lpstr>
      <vt:lpstr>智能文件分析與處理流程 (Smart Document Analysis and Processing Workflow)</vt:lpstr>
      <vt:lpstr>自動化客服的常見應用場景  (Common Applications of Automated Customer Service)</vt:lpstr>
      <vt:lpstr>自動化查詢回覆的成效評估 (Evaluating the Effectiveness of Automated Inquiry Response)</vt:lpstr>
      <vt:lpstr>如何改進AI查詢回覆系統  (Improving AI-Based Inquiry Response Systems)</vt:lpstr>
      <vt:lpstr>2. 案例分享：生成式AI在公務領域的實務工作應用 (Case Study: Practical Applications of Generative AI in Public Sector)</vt:lpstr>
      <vt:lpstr>案例背景：智能革新數位領航計畫</vt:lpstr>
      <vt:lpstr>配套措施</vt:lpstr>
      <vt:lpstr>政府AI人培計畫</vt:lpstr>
      <vt:lpstr>政府大型語言模型應用試驗場域</vt:lpstr>
      <vt:lpstr>生成式AI在公務領域的應用潛力</vt:lpstr>
      <vt:lpstr>成果與挑戰</vt:lpstr>
      <vt:lpstr>AI產品與系統評測中心 (Artificial Intelligence Evaluation Center)</vt:lpstr>
      <vt:lpstr>3. 智慧客服之最新AI應用方式  (Latest AI Applications in Smart Customer Service)</vt:lpstr>
      <vt:lpstr>智慧客服概述  (Overview of Intelligent Customer Service)</vt:lpstr>
      <vt:lpstr>生成式AI如何提升客戶互動  (Enhancing Customer Interactions with Generative AI)</vt:lpstr>
      <vt:lpstr>智慧客服案例影片  (Demo video of Intelligent Customer Service)</vt:lpstr>
      <vt:lpstr>智慧客服中的自然語言處理  (Natural Language Processing in Intelligent Customer Service)</vt:lpstr>
      <vt:lpstr>虛擬助手與聊天機器人  (Virtual Assistants and Chatbots)</vt:lpstr>
      <vt:lpstr>成功案例分享  (Analysis of Successful Cases)</vt:lpstr>
      <vt:lpstr>成功案例分享  (Successful Case Studies)</vt:lpstr>
      <vt:lpstr>3. 客戶服務和查詢回覆  (Customer Service and Inquiry Response)</vt:lpstr>
      <vt:lpstr>自動化客服的常見應用場景  (Common Applications of Automated Customer Service)</vt:lpstr>
      <vt:lpstr>自動化查詢回覆的成效評估  (Evaluating the Effectiveness of Automated Inquiry Response)</vt:lpstr>
      <vt:lpstr>如何改進AI查詢回覆系統  (Improving AI-Based Inquiry Response Systems)</vt:lpstr>
      <vt:lpstr>4. 文書處理和報告生成  (Document Processing and Report Generation)</vt:lpstr>
      <vt:lpstr>4. 文書處理和報告生成  (Document Processing and Report Generation)</vt:lpstr>
      <vt:lpstr>文書處理的定義與重要性  (Definition and Importance of Document Processing)</vt:lpstr>
      <vt:lpstr>常見的報告生成工具  (Common Tools for Report Generation)</vt:lpstr>
      <vt:lpstr>常見的報告生成工具  (Common Tools for Report Generation)</vt:lpstr>
      <vt:lpstr>常見的報告生成工具  (Common Tools for Report Generation)</vt:lpstr>
      <vt:lpstr>常見的報告生成工具  (Common Tools for Report Generation)</vt:lpstr>
      <vt:lpstr>常見的報告生成工具  (Common Tools for Report Generation)</vt:lpstr>
      <vt:lpstr>生成式AI在報告中的應用  (Applications of Generative AI in Report Writing)</vt:lpstr>
      <vt:lpstr>AI生成報告的品質控制 (Quality Control in AI-Generated Reports)</vt:lpstr>
      <vt:lpstr>5. 資料分析和摘要  (Data Analysis and Summarization)</vt:lpstr>
      <vt:lpstr>生成式AI如何優化資料分析  (How Generative AI Optimizes Data Analysis)</vt:lpstr>
      <vt:lpstr>生成式AI如何自動生成資料摘要  (How Generative AI Automatically Summarizes Data)</vt:lpstr>
      <vt:lpstr>Summary</vt:lpstr>
      <vt:lpstr>PowerPoint Presentation</vt:lpstr>
      <vt:lpstr>生成式AI在公務領域的實作</vt:lpstr>
      <vt:lpstr>ChatGPT</vt:lpstr>
      <vt:lpstr>ChatGPT</vt:lpstr>
      <vt:lpstr>ChatGPT</vt:lpstr>
      <vt:lpstr>與ChatGPT的基本互動</vt:lpstr>
      <vt:lpstr>ChatGPT</vt:lpstr>
      <vt:lpstr>使用 ChatGPT 的 注意事項</vt:lpstr>
      <vt:lpstr>ChatGPT 在一般公務情境的應用</vt:lpstr>
      <vt:lpstr>ChatGPT於公務的應用場景發想</vt:lpstr>
      <vt:lpstr>ChatGPT於公務的應用場景發想</vt:lpstr>
      <vt:lpstr>詠唱的魔法：提示詞 (Prompt) 工程基礎</vt:lpstr>
      <vt:lpstr>基礎提示詞技巧： 清晰具體、給足資訊、 角色扮演、指定格式、循環優化</vt:lpstr>
      <vt:lpstr>基礎提示詞技巧： 清晰具體</vt:lpstr>
      <vt:lpstr>基礎提示詞技巧： 給足資訊</vt:lpstr>
      <vt:lpstr>基礎提示詞技巧： 角色扮演</vt:lpstr>
      <vt:lpstr>基礎提示詞技巧 ： 指定格式</vt:lpstr>
      <vt:lpstr>基礎提示詞技巧： 循環優化</vt:lpstr>
      <vt:lpstr>提示詞實戰：財政情境優劣對比</vt:lpstr>
      <vt:lpstr>提示詞實戰：財政情境優劣對比</vt:lpstr>
      <vt:lpstr>Summary</vt:lpstr>
      <vt:lpstr>生成式AI在公務領域的實作</vt:lpstr>
      <vt:lpstr>生成式AI在公務的進階應用與實作</vt:lpstr>
      <vt:lpstr>生成式AI在財政與財產管理的優勢</vt:lpstr>
      <vt:lpstr>生成式AI與財務報表分析</vt:lpstr>
      <vt:lpstr>AI輔助財產管理的自動化 </vt:lpstr>
      <vt:lpstr>AI輔助財產管理的自動化 </vt:lpstr>
      <vt:lpstr>數據視覺化的AI應用與實作示範</vt:lpstr>
      <vt:lpstr>視覺化三種不同稅收項目近三年的金額</vt:lpstr>
      <vt:lpstr>實務演練與案例探討 (財政局情境)</vt:lpstr>
      <vt:lpstr>地方財政與您有約 線上座談會 提問</vt:lpstr>
      <vt:lpstr>實務演練與案例探討 (財政局情境)</vt:lpstr>
      <vt:lpstr>生成式AI 應用重點：新手同仁 </vt:lpstr>
      <vt:lpstr>生成式AI 應用重點：有經驗或進階同仁</vt:lpstr>
      <vt:lpstr>進階提示詞技巧</vt:lpstr>
      <vt:lpstr>進階提示詞技巧</vt:lpstr>
      <vt:lpstr>課程總結</vt:lpstr>
      <vt:lpstr>PowerPoint Presentation</vt:lpstr>
      <vt:lpstr>課程目標回顧</vt:lpstr>
      <vt:lpstr>AI及生成式AI的應用 (Applications of AI and Generative AI)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AI及生成式AI的應用 (Applications of AI and Generative AI)</dc:title>
  <dc:subject/>
  <dc:creator>Min-Yuh Day</dc:creator>
  <cp:keywords>AI, 生成式AI, 應用, Applications, Generative AI</cp:keywords>
  <dc:description>AI及生成式AI的應用 (Applications of AI and Generative AI)</dc:description>
  <cp:lastModifiedBy>MY DAY</cp:lastModifiedBy>
  <cp:revision>1998</cp:revision>
  <cp:lastPrinted>2020-12-23T14:44:17Z</cp:lastPrinted>
  <dcterms:created xsi:type="dcterms:W3CDTF">2019-09-12T03:09:52Z</dcterms:created>
  <dcterms:modified xsi:type="dcterms:W3CDTF">2025-07-16T01:39:20Z</dcterms:modified>
  <cp:category/>
</cp:coreProperties>
</file>