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5"/>
  </p:notesMasterIdLst>
  <p:sldIdLst>
    <p:sldId id="5214" r:id="rId2"/>
    <p:sldId id="257" r:id="rId3"/>
    <p:sldId id="256" r:id="rId4"/>
    <p:sldId id="5082" r:id="rId5"/>
    <p:sldId id="262" r:id="rId6"/>
    <p:sldId id="290" r:id="rId7"/>
    <p:sldId id="291" r:id="rId8"/>
    <p:sldId id="347" r:id="rId9"/>
    <p:sldId id="294" r:id="rId10"/>
    <p:sldId id="386" r:id="rId11"/>
    <p:sldId id="309" r:id="rId12"/>
    <p:sldId id="267" r:id="rId13"/>
    <p:sldId id="348" r:id="rId14"/>
    <p:sldId id="5581" r:id="rId15"/>
    <p:sldId id="373" r:id="rId16"/>
    <p:sldId id="375" r:id="rId17"/>
    <p:sldId id="349" r:id="rId18"/>
    <p:sldId id="350" r:id="rId19"/>
    <p:sldId id="550145471" r:id="rId20"/>
    <p:sldId id="385" r:id="rId21"/>
    <p:sldId id="387" r:id="rId22"/>
    <p:sldId id="388" r:id="rId23"/>
    <p:sldId id="389" r:id="rId24"/>
    <p:sldId id="390" r:id="rId25"/>
    <p:sldId id="391" r:id="rId26"/>
    <p:sldId id="392" r:id="rId27"/>
    <p:sldId id="393" r:id="rId28"/>
    <p:sldId id="394" r:id="rId29"/>
    <p:sldId id="395" r:id="rId30"/>
    <p:sldId id="396" r:id="rId31"/>
    <p:sldId id="397" r:id="rId32"/>
    <p:sldId id="398" r:id="rId33"/>
    <p:sldId id="399" r:id="rId34"/>
    <p:sldId id="400" r:id="rId35"/>
    <p:sldId id="401" r:id="rId36"/>
    <p:sldId id="402" r:id="rId37"/>
    <p:sldId id="403" r:id="rId38"/>
    <p:sldId id="5827" r:id="rId39"/>
    <p:sldId id="5759" r:id="rId40"/>
    <p:sldId id="266" r:id="rId41"/>
    <p:sldId id="4862" r:id="rId42"/>
    <p:sldId id="367" r:id="rId43"/>
    <p:sldId id="271" r:id="rId44"/>
    <p:sldId id="277" r:id="rId45"/>
    <p:sldId id="278" r:id="rId46"/>
    <p:sldId id="5752" r:id="rId47"/>
    <p:sldId id="5754" r:id="rId48"/>
    <p:sldId id="5753" r:id="rId49"/>
    <p:sldId id="5755" r:id="rId50"/>
    <p:sldId id="284" r:id="rId51"/>
    <p:sldId id="285" r:id="rId52"/>
    <p:sldId id="286" r:id="rId53"/>
    <p:sldId id="287" r:id="rId54"/>
    <p:sldId id="288" r:id="rId55"/>
    <p:sldId id="289" r:id="rId56"/>
    <p:sldId id="5525" r:id="rId57"/>
    <p:sldId id="5756" r:id="rId58"/>
    <p:sldId id="5757" r:id="rId59"/>
    <p:sldId id="5261" r:id="rId60"/>
    <p:sldId id="5263" r:id="rId61"/>
    <p:sldId id="5264" r:id="rId62"/>
    <p:sldId id="5262" r:id="rId63"/>
    <p:sldId id="4885" r:id="rId64"/>
    <p:sldId id="4884" r:id="rId65"/>
    <p:sldId id="5170" r:id="rId66"/>
    <p:sldId id="259" r:id="rId67"/>
    <p:sldId id="5900" r:id="rId68"/>
    <p:sldId id="5901" r:id="rId69"/>
    <p:sldId id="5941" r:id="rId70"/>
    <p:sldId id="550145345" r:id="rId71"/>
    <p:sldId id="5908" r:id="rId72"/>
    <p:sldId id="5902" r:id="rId73"/>
    <p:sldId id="5904" r:id="rId74"/>
    <p:sldId id="260" r:id="rId75"/>
    <p:sldId id="264" r:id="rId76"/>
    <p:sldId id="269" r:id="rId77"/>
    <p:sldId id="2147483647" r:id="rId78"/>
    <p:sldId id="258" r:id="rId79"/>
    <p:sldId id="486" r:id="rId80"/>
    <p:sldId id="5751" r:id="rId81"/>
    <p:sldId id="495" r:id="rId82"/>
    <p:sldId id="498" r:id="rId83"/>
    <p:sldId id="496" r:id="rId84"/>
    <p:sldId id="500" r:id="rId85"/>
    <p:sldId id="506" r:id="rId86"/>
    <p:sldId id="5899" r:id="rId87"/>
    <p:sldId id="5898" r:id="rId88"/>
    <p:sldId id="295" r:id="rId89"/>
    <p:sldId id="296" r:id="rId90"/>
    <p:sldId id="297" r:id="rId91"/>
    <p:sldId id="310" r:id="rId92"/>
    <p:sldId id="298" r:id="rId93"/>
    <p:sldId id="311" r:id="rId94"/>
    <p:sldId id="306" r:id="rId95"/>
    <p:sldId id="299" r:id="rId96"/>
    <p:sldId id="313" r:id="rId97"/>
    <p:sldId id="300" r:id="rId98"/>
    <p:sldId id="314" r:id="rId99"/>
    <p:sldId id="301" r:id="rId100"/>
    <p:sldId id="315" r:id="rId101"/>
    <p:sldId id="302" r:id="rId102"/>
    <p:sldId id="316" r:id="rId103"/>
    <p:sldId id="317" r:id="rId104"/>
    <p:sldId id="318" r:id="rId105"/>
    <p:sldId id="321" r:id="rId106"/>
    <p:sldId id="303" r:id="rId107"/>
    <p:sldId id="319" r:id="rId108"/>
    <p:sldId id="320" r:id="rId109"/>
    <p:sldId id="304" r:id="rId110"/>
    <p:sldId id="322" r:id="rId111"/>
    <p:sldId id="305" r:id="rId112"/>
    <p:sldId id="323" r:id="rId113"/>
    <p:sldId id="324" r:id="rId114"/>
    <p:sldId id="325" r:id="rId115"/>
    <p:sldId id="312" r:id="rId116"/>
    <p:sldId id="307" r:id="rId117"/>
    <p:sldId id="326" r:id="rId118"/>
    <p:sldId id="308" r:id="rId119"/>
    <p:sldId id="327" r:id="rId120"/>
    <p:sldId id="328" r:id="rId121"/>
    <p:sldId id="329" r:id="rId122"/>
    <p:sldId id="335" r:id="rId123"/>
    <p:sldId id="263" r:id="rId124"/>
    <p:sldId id="336" r:id="rId125"/>
    <p:sldId id="337" r:id="rId126"/>
    <p:sldId id="330" r:id="rId127"/>
    <p:sldId id="338" r:id="rId128"/>
    <p:sldId id="339" r:id="rId129"/>
    <p:sldId id="331" r:id="rId130"/>
    <p:sldId id="332" r:id="rId131"/>
    <p:sldId id="340" r:id="rId132"/>
    <p:sldId id="341" r:id="rId133"/>
    <p:sldId id="342" r:id="rId134"/>
    <p:sldId id="333" r:id="rId135"/>
    <p:sldId id="334" r:id="rId136"/>
    <p:sldId id="343" r:id="rId137"/>
    <p:sldId id="344" r:id="rId138"/>
    <p:sldId id="345" r:id="rId139"/>
    <p:sldId id="261" r:id="rId140"/>
    <p:sldId id="280" r:id="rId141"/>
    <p:sldId id="281" r:id="rId142"/>
    <p:sldId id="282" r:id="rId143"/>
    <p:sldId id="283" r:id="rId144"/>
    <p:sldId id="363" r:id="rId145"/>
    <p:sldId id="364" r:id="rId146"/>
    <p:sldId id="365" r:id="rId147"/>
    <p:sldId id="366" r:id="rId148"/>
    <p:sldId id="368" r:id="rId149"/>
    <p:sldId id="369" r:id="rId150"/>
    <p:sldId id="370" r:id="rId151"/>
    <p:sldId id="265" r:id="rId152"/>
    <p:sldId id="276" r:id="rId153"/>
    <p:sldId id="275" r:id="rId154"/>
    <p:sldId id="279" r:id="rId155"/>
    <p:sldId id="293" r:id="rId156"/>
    <p:sldId id="346" r:id="rId157"/>
    <p:sldId id="274" r:id="rId158"/>
    <p:sldId id="371" r:id="rId159"/>
    <p:sldId id="273" r:id="rId160"/>
    <p:sldId id="292" r:id="rId161"/>
    <p:sldId id="270" r:id="rId162"/>
    <p:sldId id="268" r:id="rId163"/>
    <p:sldId id="272" r:id="rId1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  <a:srgbClr val="008F00"/>
    <a:srgbClr val="FF7E79"/>
    <a:srgbClr val="9437FF"/>
    <a:srgbClr val="FF40FF"/>
    <a:srgbClr val="D883FF"/>
    <a:srgbClr val="FFD579"/>
    <a:srgbClr val="A9D18E"/>
    <a:srgbClr val="FF8AD8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44"/>
    <p:restoredTop sz="91933"/>
  </p:normalViewPr>
  <p:slideViewPr>
    <p:cSldViewPr snapToGrid="0" snapToObjects="1">
      <p:cViewPr varScale="1">
        <p:scale>
          <a:sx n="96" d="100"/>
          <a:sy n="96" d="100"/>
        </p:scale>
        <p:origin x="20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7/18/25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70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5838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12335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62586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2125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4078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7926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rPr>
              <a:t>84</a:t>
            </a:fld>
            <a:endParaRPr lang="en-US" sz="1200" b="0" i="0" u="none" strike="noStrike" cap="none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  <p:extLst>
      <p:ext uri="{BB962C8B-B14F-4D97-AF65-F5344CB8AC3E}">
        <p14:creationId xmlns:p14="http://schemas.microsoft.com/office/powerpoint/2010/main" val="391062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305d56efd02_0_9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522" name="Google Shape;1522;g305d56efd02_0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793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9754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66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4531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5421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656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7719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088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Image Layout">
  <p:cSld name="Single Image Layou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2"/>
          </p:nvPr>
        </p:nvSpPr>
        <p:spPr>
          <a:xfrm>
            <a:off x="2020883" y="1616604"/>
            <a:ext cx="8150234" cy="4006612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12"/>
          <p:cNvSpPr txBox="1">
            <a:spLocks noGrp="1"/>
          </p:cNvSpPr>
          <p:nvPr>
            <p:ph type="body" idx="3"/>
          </p:nvPr>
        </p:nvSpPr>
        <p:spPr>
          <a:xfrm>
            <a:off x="2020883" y="5687987"/>
            <a:ext cx="815023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4"/>
          </p:nvPr>
        </p:nvSpPr>
        <p:spPr>
          <a:xfrm>
            <a:off x="2020883" y="5917189"/>
            <a:ext cx="815023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2517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7/18/25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7/18/25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7/18/25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7/18/25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7/18/25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7/18/25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hyperlink" Target="https://web.ntpu.edu.tw/~myday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n8n.io/" TargetMode="Externa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n8n.io/workflows/" TargetMode="Externa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n8n.io/workflows/" TargetMode="Externa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n8n.io/workflow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n8n.io/workflows/2462-angie-personal-ai-assistant-with-telegram-voice-and-text/" TargetMode="Externa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n8n.io/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n8n.io/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hyperlink" Target="https://web.ntpu.edu.tw/~myday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6.tiff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google.github.io/A2A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github.com/google/A2A/blob/main/demo/README.md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google.github.io/A2A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oogle.github.io/A2A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modelcontextprotocol.io/introduction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google.github.io/A2A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blog.dailydoseofds.com/p/a-visual-guide-to-agent2agent-a2a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blog.dailydoseofds.com/p/a-visual-guide-to-agent2agent-a2a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learn.nvidia.com/courses/course-detail?course_id=course-v1:DLI+S-FX-26+V1" TargetMode="Externa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image/aren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speech/aren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video/aren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imag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speech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speech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speech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speech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speech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speech-to-tex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speech-to-tex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video/arena?tab=Leaderboard&amp;leaderboard_tab=t2v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video/arena?tab=Leaderboard&amp;leaderboard_tab=t2v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github.blog/news-insights/product-news/github-copilot-meet-the-new-coding-agent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openai.com/index/introducing-codex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swebench.com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eb.lmarena.ai/leaderboard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learn.nvidia.com/certificates?id=ed-qOCIMQaatzU8SNUNxg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learn.nvidia.com/certificates?id=ed-qOCIMQaatzU8SNUNxg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ertificates?id=ed-qOCIMQaatzU8SNUNxgw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ertificates?id=q3oo-oBhTQKtyCCote2E-Q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vidia.com/en-us/training/instructor-directory/search/" TargetMode="Externa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learn.nvidia.com/" TargetMode="External"/><Relationship Id="rId4" Type="http://schemas.openxmlformats.org/officeDocument/2006/relationships/hyperlink" Target="https://developer.nvidia.com/join-nvidia-developer-program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s://developer.nvidia.com/join-nvidia-developer-progra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9.png"/><Relationship Id="rId4" Type="http://schemas.openxmlformats.org/officeDocument/2006/relationships/hyperlink" Target="https://learn.nvidia.com/courses/course-detail?course_id=course-v1:DLI+S-FX-14+V1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join-nvidia-developer-program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learn.nvidia.com/en-us/training/self-paced-courses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learn.nvidia.com/my-learn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7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-detail?course_id=course-v1:DLI+S-FX-15+V1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8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hyperlink" Target="https://learn.nvidia.com/courses/course-detail?course_id=course-v1:DLI+S-FX-15+V1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learn.nvidia.com/courses/course-detail?course_id=course-v1:DLI+S-FX-14+V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waPvOwL9Z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.nvidia.com/courses/course-detail?course_id=course-v1:DLI+S-FX-26+V1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my-learning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85.png"/><Relationship Id="rId4" Type="http://schemas.openxmlformats.org/officeDocument/2006/relationships/image" Target="../media/image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ertificates?id=ed-qOCIMQaatzU8SNUNxgw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learn.nvidia.com/en-us/training/self-paced-cours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s://learn.nvidia.com/courses/course-detail?course_id=course-v1:DLI+S-FX-15+V1" TargetMode="External"/><Relationship Id="rId4" Type="http://schemas.openxmlformats.org/officeDocument/2006/relationships/image" Target="../media/image8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?course_id=course-v1:DLI+S-FX-15+V1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?course_id=course-v1:DLI+S-FX-15+V1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?course_id=course-v1:DLI+S-FX-15+V1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368092"/>
            <a:ext cx="11672156" cy="20491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zh-TW" altLang="en-US" sz="7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人工智慧新趨勢：</a:t>
            </a:r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 </a:t>
            </a:r>
            <a:r>
              <a:rPr lang="zh-TW" altLang="en-US" sz="7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代理</a:t>
            </a:r>
            <a:b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New Trends in Artificial Intelligence: AI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2025-07-18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CF396AB-8B04-BB85-A7DD-B59C3203842D}"/>
              </a:ext>
            </a:extLst>
          </p:cNvPr>
          <p:cNvSpPr txBox="1">
            <a:spLocks/>
          </p:cNvSpPr>
          <p:nvPr/>
        </p:nvSpPr>
        <p:spPr>
          <a:xfrm>
            <a:off x="2594149" y="4421880"/>
            <a:ext cx="7003702" cy="2152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  </a:t>
            </a: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教授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(Prof. </a:t>
            </a: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0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)</a:t>
            </a:r>
            <a:endParaRPr lang="en-US" altLang="zh-TW" sz="14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1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b="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國立臺北大學  資訊管理研究所  教授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b="0" dirty="0">
                <a:solidFill>
                  <a:srgbClr val="0096FF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金融科技暨綠色金融研究中心 主任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b="0" dirty="0">
                <a:solidFill>
                  <a:schemeClr val="accent6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永續辦公室 永續發展組 組長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823778-F12F-C581-1092-25623A3E2815}"/>
              </a:ext>
            </a:extLst>
          </p:cNvPr>
          <p:cNvSpPr txBox="1"/>
          <p:nvPr/>
        </p:nvSpPr>
        <p:spPr>
          <a:xfrm>
            <a:off x="1730722" y="3517641"/>
            <a:ext cx="87550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2025/7/18 (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五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13:40-16:30</a:t>
            </a:r>
            <a:endParaRPr lang="en-US" altLang="zh-TW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E504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電腦教室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 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臺北市文山區萬美街二段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21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巷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號</a:t>
            </a:r>
            <a:endParaRPr lang="en-US" altLang="zh-TW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algn="ctr"/>
            <a:r>
              <a:rPr lang="en-US" altLang="zh-TW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Organizer: </a:t>
            </a:r>
            <a:r>
              <a:rPr lang="zh-TW" alt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臺北市政府公務人員訓練處  綜合企劃組  劉雨青</a:t>
            </a:r>
            <a:endParaRPr lang="en-US" altLang="zh-TW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36BD1-232D-6C86-653A-6B4389130A58}"/>
              </a:ext>
            </a:extLst>
          </p:cNvPr>
          <p:cNvSpPr txBox="1"/>
          <p:nvPr/>
        </p:nvSpPr>
        <p:spPr>
          <a:xfrm>
            <a:off x="3055509" y="129976"/>
            <a:ext cx="6105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114</a:t>
            </a:r>
            <a:r>
              <a:rPr lang="zh-TW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年度臺北市政府</a:t>
            </a:r>
            <a:r>
              <a:rPr lang="en-US" altLang="zh-TW" sz="2800" b="1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AI</a:t>
            </a:r>
            <a:r>
              <a:rPr lang="zh-TW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人才培訓班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86F540-19F1-A71C-0B9D-540CEE12D8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217CDC-4790-531C-153E-7A7F8C6CFF30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6B1F6-FE08-DABB-1D00-F96C3E20BA97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28D0DB-FE85-3433-DA3B-8D2D4C81C9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920" y="119265"/>
            <a:ext cx="1875472" cy="62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9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B1EDB-4CB5-4B6F-7B3B-9511DCAD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45" y="56100"/>
            <a:ext cx="11222181" cy="697248"/>
          </a:xfrm>
        </p:spPr>
        <p:txBody>
          <a:bodyPr>
            <a:normAutofit fontScale="90000"/>
          </a:bodyPr>
          <a:lstStyle/>
          <a:p>
            <a:r>
              <a:rPr lang="en-US" dirty="0"/>
              <a:t>From Generative AI to Agentic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94908-DEB6-F702-453E-99D6182B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385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52385"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54D9C-ECA6-32DA-B86C-437B37239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61" y="723753"/>
            <a:ext cx="10981749" cy="5864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BBBA13-EB1C-63D5-F9CA-68C77EBE7690}"/>
              </a:ext>
            </a:extLst>
          </p:cNvPr>
          <p:cNvSpPr txBox="1"/>
          <p:nvPr/>
        </p:nvSpPr>
        <p:spPr>
          <a:xfrm>
            <a:off x="1069435" y="66078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Schneider, Johannes. "Generative to Agentic AI: Survey, Conceptualization, and Challenges." </a:t>
            </a:r>
            <a:r>
              <a:rPr lang="en-US" sz="10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arXiv</a:t>
            </a:r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 preprint arXiv:2504.18875 (2025).</a:t>
            </a:r>
          </a:p>
        </p:txBody>
      </p:sp>
    </p:spTree>
    <p:extLst>
      <p:ext uri="{BB962C8B-B14F-4D97-AF65-F5344CB8AC3E}">
        <p14:creationId xmlns:p14="http://schemas.microsoft.com/office/powerpoint/2010/main" val="29643028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智慧城市 </a:t>
            </a:r>
            <a:r>
              <a:rPr lang="en-US" altLang="zh-TW" sz="5400" dirty="0"/>
              <a:t>AI </a:t>
            </a:r>
            <a:r>
              <a:rPr lang="zh-TW" altLang="en-US" sz="5400" dirty="0"/>
              <a:t>投資報酬率分析框架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量化效益評估與成本效益計算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成本節約：</a:t>
            </a:r>
            <a:endParaRPr lang="en-US" altLang="zh-TW" sz="4000" dirty="0"/>
          </a:p>
          <a:p>
            <a:pPr marL="777240" lvl="1" indent="-320040"/>
            <a:r>
              <a:rPr lang="en-US" altLang="zh-TW" sz="3600" dirty="0"/>
              <a:t>Barcelona </a:t>
            </a:r>
            <a:r>
              <a:rPr lang="zh-TW" altLang="en-US" sz="3600" dirty="0"/>
              <a:t>智慧城市實作年省 </a:t>
            </a:r>
            <a:r>
              <a:rPr lang="en-US" altLang="zh-TW" sz="3600" dirty="0"/>
              <a:t>1.45 </a:t>
            </a:r>
            <a:r>
              <a:rPr lang="zh-TW" altLang="en-US" sz="3600" dirty="0"/>
              <a:t>億美元 </a:t>
            </a:r>
            <a:br>
              <a:rPr lang="en-US" altLang="zh-TW" sz="3600" dirty="0"/>
            </a:br>
            <a:r>
              <a:rPr lang="en-US" altLang="zh-TW" sz="2000" dirty="0"/>
              <a:t>(Harvard Kennedy School, 2024)</a:t>
            </a:r>
          </a:p>
          <a:p>
            <a:pPr marL="320040" indent="-320040"/>
            <a:r>
              <a:rPr lang="zh-TW" altLang="en-US" sz="4000" dirty="0"/>
              <a:t>評估標準：</a:t>
            </a:r>
            <a:endParaRPr lang="en-US" altLang="zh-TW" sz="4000" dirty="0"/>
          </a:p>
          <a:p>
            <a:pPr marL="777240" lvl="1" indent="-320040"/>
            <a:r>
              <a:rPr lang="zh-TW" altLang="en-US" sz="3600" dirty="0"/>
              <a:t>技術效益、營運效率、市民滿意度、環境影響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0322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全球經驗應用於臺北智慧城市試辦計畫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具體實作策略與預期效益分析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第一組 </a:t>
            </a:r>
            <a:r>
              <a:rPr lang="en-US" altLang="zh-TW" sz="4000" dirty="0"/>
              <a:t>- </a:t>
            </a:r>
            <a:r>
              <a:rPr lang="zh-TW" altLang="en-US" sz="4000" dirty="0"/>
              <a:t>無障礙出行導航： </a:t>
            </a:r>
          </a:p>
          <a:p>
            <a:pPr marL="777240" lvl="1" indent="-320040"/>
            <a:r>
              <a:rPr lang="zh-TW" altLang="en-US" sz="3600" dirty="0"/>
              <a:t>借鑑新加坡 </a:t>
            </a:r>
            <a:r>
              <a:rPr lang="en-US" altLang="zh-TW" sz="3600" dirty="0"/>
              <a:t>ITS </a:t>
            </a:r>
            <a:r>
              <a:rPr lang="zh-TW" altLang="en-US" sz="3600" dirty="0"/>
              <a:t>模式：即時無障礙路線規劃 </a:t>
            </a:r>
            <a:br>
              <a:rPr lang="en-US" altLang="zh-TW" sz="3600" dirty="0"/>
            </a:br>
            <a:r>
              <a:rPr lang="en-US" altLang="zh-TW" sz="2000" dirty="0"/>
              <a:t>(Singapore Smart Nation, 2024)</a:t>
            </a:r>
          </a:p>
          <a:p>
            <a:pPr marL="777240" lvl="1" indent="-320040"/>
            <a:r>
              <a:rPr lang="zh-TW" altLang="en-US" sz="3600" dirty="0"/>
              <a:t>預期效益：年省 </a:t>
            </a:r>
            <a:r>
              <a:rPr lang="en-US" altLang="zh-TW" sz="3600" dirty="0"/>
              <a:t>50 </a:t>
            </a:r>
            <a:r>
              <a:rPr lang="zh-TW" altLang="en-US" sz="3600" dirty="0"/>
              <a:t>萬美元支援服務成本 </a:t>
            </a:r>
            <a:br>
              <a:rPr lang="en-US" altLang="zh-TW" sz="3600" dirty="0"/>
            </a:br>
            <a:r>
              <a:rPr lang="en-US" altLang="zh-TW" sz="2000" dirty="0"/>
              <a:t>(</a:t>
            </a:r>
            <a:r>
              <a:rPr lang="en-US" altLang="zh-TW" sz="2000" dirty="0" err="1"/>
              <a:t>Coolfire</a:t>
            </a:r>
            <a:r>
              <a:rPr lang="en-US" altLang="zh-TW" sz="2000" dirty="0"/>
              <a:t> Solutions, 2024)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134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全球經驗應用於臺北智慧城市試辦計畫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具體實作策略與預期效益分析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第二組 </a:t>
            </a:r>
            <a:r>
              <a:rPr lang="en-US" altLang="zh-TW" sz="4000" dirty="0"/>
              <a:t>- </a:t>
            </a:r>
            <a:r>
              <a:rPr lang="zh-TW" altLang="en-US" sz="4000" dirty="0"/>
              <a:t>青年心理支持： </a:t>
            </a:r>
          </a:p>
          <a:p>
            <a:pPr marL="777240" lvl="1" indent="-320040"/>
            <a:r>
              <a:rPr lang="zh-TW" altLang="en-US" sz="3600" dirty="0"/>
              <a:t>參考阿姆斯特丹數位參與模式</a:t>
            </a:r>
            <a:br>
              <a:rPr lang="en-US" altLang="zh-TW" sz="3600" dirty="0"/>
            </a:br>
            <a:r>
              <a:rPr lang="zh-TW" altLang="en-US" sz="3600" dirty="0"/>
              <a:t>與首爾社會服務整合 </a:t>
            </a:r>
            <a:br>
              <a:rPr lang="en-US" altLang="zh-TW" sz="3600" dirty="0"/>
            </a:br>
            <a:r>
              <a:rPr lang="en-US" altLang="zh-TW" sz="2400" dirty="0"/>
              <a:t>(Seoul Metropolitan Government, 2024)</a:t>
            </a:r>
          </a:p>
          <a:p>
            <a:pPr marL="777240" lvl="1" indent="-320040"/>
            <a:r>
              <a:rPr lang="zh-TW" altLang="en-US" sz="3600" dirty="0"/>
              <a:t>預期效益：服務回應時間改善 </a:t>
            </a:r>
            <a:r>
              <a:rPr lang="en-US" altLang="zh-TW" sz="3600" dirty="0"/>
              <a:t>40%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001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全球經驗應用於臺北智慧城市試辦計畫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具體實作策略與預期效益分析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第三組 </a:t>
            </a:r>
            <a:r>
              <a:rPr lang="en-US" altLang="zh-TW" sz="4000" dirty="0"/>
              <a:t>- 1999 </a:t>
            </a:r>
            <a:r>
              <a:rPr lang="zh-TW" altLang="en-US" sz="4000" dirty="0"/>
              <a:t>服務品質： </a:t>
            </a:r>
          </a:p>
          <a:p>
            <a:pPr marL="777240" lvl="1" indent="-320040"/>
            <a:r>
              <a:rPr lang="zh-TW" altLang="en-US" sz="3600" dirty="0"/>
              <a:t>結合新加坡 </a:t>
            </a:r>
            <a:r>
              <a:rPr lang="en-US" altLang="zh-TW" sz="3600" dirty="0" err="1"/>
              <a:t>SingPass</a:t>
            </a:r>
            <a:r>
              <a:rPr lang="en-US" altLang="zh-TW" sz="3600" dirty="0"/>
              <a:t> </a:t>
            </a:r>
            <a:r>
              <a:rPr lang="zh-TW" altLang="en-US" sz="3600" dirty="0"/>
              <a:t>數位身分整合</a:t>
            </a:r>
            <a:br>
              <a:rPr lang="en-US" altLang="zh-TW" sz="3600" dirty="0"/>
            </a:br>
            <a:r>
              <a:rPr lang="zh-TW" altLang="en-US" sz="3600" dirty="0"/>
              <a:t>與巴塞隆納市民服務 </a:t>
            </a:r>
            <a:br>
              <a:rPr lang="en-US" altLang="zh-TW" sz="3600" dirty="0"/>
            </a:br>
            <a:r>
              <a:rPr lang="en-US" altLang="zh-TW" sz="2400" dirty="0"/>
              <a:t>(Singapore Smart Nation, 2024; Barcelona City Council, 2024)</a:t>
            </a:r>
          </a:p>
          <a:p>
            <a:pPr marL="777240" lvl="1" indent="-320040"/>
            <a:r>
              <a:rPr lang="zh-TW" altLang="en-US" sz="3600" dirty="0"/>
              <a:t>預期效益：通話處理時間減少 </a:t>
            </a:r>
            <a:r>
              <a:rPr lang="en-US" altLang="zh-TW" sz="3600" dirty="0"/>
              <a:t>60%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313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全球經驗應用於臺北智慧城市試辦計畫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具體實作策略與預期效益分析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第四組 </a:t>
            </a:r>
            <a:r>
              <a:rPr lang="en-US" altLang="zh-TW" sz="4000" dirty="0"/>
              <a:t>- </a:t>
            </a:r>
            <a:r>
              <a:rPr lang="zh-TW" altLang="en-US" sz="4000" dirty="0"/>
              <a:t>兒少心理健康： </a:t>
            </a:r>
          </a:p>
          <a:p>
            <a:pPr marL="777240" lvl="1" indent="-320040"/>
            <a:r>
              <a:rPr lang="zh-TW" altLang="en-US" sz="3600" dirty="0"/>
              <a:t>適用首爾老人照護 </a:t>
            </a:r>
            <a:r>
              <a:rPr lang="en-US" altLang="zh-TW" sz="3600" dirty="0"/>
              <a:t>AI </a:t>
            </a:r>
            <a:r>
              <a:rPr lang="zh-TW" altLang="en-US" sz="3600" dirty="0"/>
              <a:t>監測模式 </a:t>
            </a:r>
            <a:br>
              <a:rPr lang="en-US" altLang="zh-TW" sz="3600" dirty="0"/>
            </a:br>
            <a:r>
              <a:rPr lang="en-US" altLang="zh-TW" sz="2400" dirty="0"/>
              <a:t>(Seoul Metropolitan Government, 2024)</a:t>
            </a:r>
          </a:p>
          <a:p>
            <a:pPr marL="777240" lvl="1" indent="-320040"/>
            <a:r>
              <a:rPr lang="zh-TW" altLang="en-US" sz="3600" dirty="0"/>
              <a:t>預期效益：提早 </a:t>
            </a:r>
            <a:r>
              <a:rPr lang="en-US" altLang="zh-TW" sz="3600" dirty="0"/>
              <a:t>30% </a:t>
            </a:r>
            <a:r>
              <a:rPr lang="zh-TW" altLang="en-US" sz="3600" dirty="0"/>
              <a:t>識別介入需求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646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三階段 </a:t>
            </a:r>
            <a:r>
              <a:rPr lang="en-US" altLang="zh-TW" sz="5400" dirty="0"/>
              <a:t>AI Agent </a:t>
            </a:r>
            <a:r>
              <a:rPr lang="zh-TW" altLang="en-US" sz="5400" dirty="0"/>
              <a:t>實施策略框架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從基礎建設到全面部署的系統性方法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第一階段：基礎建構（</a:t>
            </a:r>
            <a:r>
              <a:rPr lang="en-US" altLang="zh-TW" sz="4000" dirty="0"/>
              <a:t>6-12</a:t>
            </a:r>
            <a:r>
              <a:rPr lang="zh-TW" altLang="en-US" sz="4000" dirty="0"/>
              <a:t>個月）</a:t>
            </a:r>
            <a:endParaRPr lang="en-US" altLang="zh-TW" sz="4000" dirty="0"/>
          </a:p>
          <a:p>
            <a:pPr marL="320040" indent="-320040"/>
            <a:r>
              <a:rPr lang="zh-TW" altLang="en-US" sz="4000" dirty="0"/>
              <a:t>第二階段：擴展整合（</a:t>
            </a:r>
            <a:r>
              <a:rPr lang="en-US" altLang="zh-TW" sz="4000" dirty="0"/>
              <a:t>12-18</a:t>
            </a:r>
            <a:r>
              <a:rPr lang="zh-TW" altLang="en-US" sz="4000" dirty="0"/>
              <a:t>個月）</a:t>
            </a:r>
            <a:endParaRPr lang="en-US" altLang="zh-TW" sz="4000" dirty="0"/>
          </a:p>
          <a:p>
            <a:pPr marL="320040" indent="-320040"/>
            <a:r>
              <a:rPr lang="zh-TW" altLang="en-US" sz="4000" dirty="0"/>
              <a:t>第三階段：全面部署（持續進行）</a:t>
            </a:r>
            <a:endParaRPr lang="en-US" altLang="zh-TW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675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三階段 </a:t>
            </a:r>
            <a:r>
              <a:rPr lang="en-US" altLang="zh-TW" sz="5400" dirty="0"/>
              <a:t>AI Agent </a:t>
            </a:r>
            <a:r>
              <a:rPr lang="zh-TW" altLang="en-US" sz="5400" dirty="0"/>
              <a:t>實施策略框架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從基礎建設到全面部署的系統性方法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第一階段：基礎建構（</a:t>
            </a:r>
            <a:r>
              <a:rPr lang="en-US" altLang="zh-TW" sz="4000" dirty="0"/>
              <a:t>6-12</a:t>
            </a:r>
            <a:r>
              <a:rPr lang="zh-TW" altLang="en-US" sz="4000" dirty="0"/>
              <a:t>個月）</a:t>
            </a:r>
            <a:r>
              <a:rPr lang="zh-TW" altLang="en-US" sz="2400" dirty="0"/>
              <a:t> </a:t>
            </a:r>
            <a:br>
              <a:rPr lang="en-US" altLang="zh-TW" sz="2400" dirty="0"/>
            </a:br>
            <a:r>
              <a:rPr lang="en-US" altLang="zh-TW" sz="2400" dirty="0"/>
              <a:t>(Chan, 2023)</a:t>
            </a:r>
            <a:r>
              <a:rPr lang="en-US" altLang="zh-TW" sz="4000" dirty="0"/>
              <a:t> </a:t>
            </a:r>
          </a:p>
          <a:p>
            <a:pPr marL="777240" lvl="1" indent="-320040"/>
            <a:r>
              <a:rPr lang="en-US" altLang="zh-TW" sz="3600" dirty="0"/>
              <a:t>API </a:t>
            </a:r>
            <a:r>
              <a:rPr lang="zh-TW" altLang="en-US" sz="3600" dirty="0"/>
              <a:t>優先架構連接既有系統</a:t>
            </a:r>
          </a:p>
          <a:p>
            <a:pPr marL="777240" lvl="1" indent="-320040"/>
            <a:r>
              <a:rPr lang="zh-TW" altLang="en-US" sz="3600" dirty="0"/>
              <a:t>主資料管理統一治理</a:t>
            </a:r>
          </a:p>
          <a:p>
            <a:pPr marL="777240" lvl="1" indent="-320040"/>
            <a:r>
              <a:rPr lang="zh-TW" altLang="en-US" sz="3600" dirty="0"/>
              <a:t>特定部門試辦計畫</a:t>
            </a:r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7626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三階段 </a:t>
            </a:r>
            <a:r>
              <a:rPr lang="en-US" altLang="zh-TW" sz="5400" dirty="0"/>
              <a:t>AI Agent </a:t>
            </a:r>
            <a:r>
              <a:rPr lang="zh-TW" altLang="en-US" sz="5400" dirty="0"/>
              <a:t>實施策略框架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從基礎建設到全面部署的系統性方法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第二階段：擴展整合（</a:t>
            </a:r>
            <a:r>
              <a:rPr lang="en-US" altLang="zh-TW" sz="4000" dirty="0"/>
              <a:t>12-18</a:t>
            </a:r>
            <a:r>
              <a:rPr lang="zh-TW" altLang="en-US" sz="4000" dirty="0"/>
              <a:t>個月） </a:t>
            </a:r>
            <a:br>
              <a:rPr lang="en-US" altLang="zh-TW" sz="4000" dirty="0"/>
            </a:br>
            <a:r>
              <a:rPr lang="en-US" altLang="zh-TW" sz="2400" dirty="0"/>
              <a:t>(Singapore Smart Nation, 2024) </a:t>
            </a:r>
          </a:p>
          <a:p>
            <a:pPr marL="777240" lvl="1" indent="-320040"/>
            <a:r>
              <a:rPr lang="zh-TW" altLang="en-US" sz="3600" dirty="0"/>
              <a:t>微服務架構模組化部署</a:t>
            </a:r>
          </a:p>
          <a:p>
            <a:pPr marL="777240" lvl="1" indent="-320040"/>
            <a:r>
              <a:rPr lang="zh-TW" altLang="en-US" sz="3600" dirty="0"/>
              <a:t>即時資料串流提供即時洞察</a:t>
            </a:r>
          </a:p>
          <a:p>
            <a:pPr marL="777240" lvl="1" indent="-320040"/>
            <a:r>
              <a:rPr lang="zh-TW" altLang="en-US" sz="3600" dirty="0"/>
              <a:t>跨部門協作機制建立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566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三階段 </a:t>
            </a:r>
            <a:r>
              <a:rPr lang="en-US" altLang="zh-TW" sz="5400" dirty="0"/>
              <a:t>AI Agent </a:t>
            </a:r>
            <a:r>
              <a:rPr lang="zh-TW" altLang="en-US" sz="5400" dirty="0"/>
              <a:t>實施策略框架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從基礎建設到全面部署的系統性方法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第三階段：全面部署（持續進行） </a:t>
            </a:r>
            <a:br>
              <a:rPr lang="en-US" altLang="zh-TW" sz="4000" dirty="0"/>
            </a:br>
            <a:r>
              <a:rPr lang="en-US" altLang="zh-TW" sz="2400" dirty="0"/>
              <a:t>(Barcelona City Council, 2024) </a:t>
            </a:r>
          </a:p>
          <a:p>
            <a:pPr marL="777240" lvl="1" indent="-320040"/>
            <a:r>
              <a:rPr lang="zh-TW" altLang="en-US" sz="3600" dirty="0"/>
              <a:t>雲原生解決方案確保擴展性</a:t>
            </a:r>
          </a:p>
          <a:p>
            <a:pPr marL="777240" lvl="1" indent="-320040"/>
            <a:r>
              <a:rPr lang="zh-TW" altLang="en-US" sz="3600" dirty="0"/>
              <a:t>持續監控與改善機制</a:t>
            </a:r>
          </a:p>
          <a:p>
            <a:pPr marL="777240" lvl="1" indent="-320040"/>
            <a:r>
              <a:rPr lang="zh-TW" altLang="en-US" sz="3600" dirty="0"/>
              <a:t>全市協調與最佳化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9736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Agent </a:t>
            </a:r>
            <a:r>
              <a:rPr lang="zh-TW" altLang="en-US" sz="5400" dirty="0"/>
              <a:t>實施風險評估與緩解策略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技術、組織與法規風險的全方位管理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技術風險 </a:t>
            </a:r>
            <a:r>
              <a:rPr lang="en-US" altLang="zh-TW" sz="2400" dirty="0"/>
              <a:t>(</a:t>
            </a:r>
            <a:r>
              <a:rPr lang="en-US" altLang="zh-TW" sz="2400" dirty="0" err="1"/>
              <a:t>DataGuard</a:t>
            </a:r>
            <a:r>
              <a:rPr lang="en-US" altLang="zh-TW" sz="2400" dirty="0"/>
              <a:t>, 2024; IBM, 2024)</a:t>
            </a:r>
            <a:r>
              <a:rPr lang="zh-TW" altLang="en-US" sz="4000" dirty="0"/>
              <a:t>： </a:t>
            </a:r>
          </a:p>
          <a:p>
            <a:pPr marL="777240" lvl="1" indent="-320040"/>
            <a:r>
              <a:rPr lang="zh-TW" altLang="en-US" sz="3600" dirty="0"/>
              <a:t>資料品質：透過驗證框架確保</a:t>
            </a:r>
          </a:p>
          <a:p>
            <a:pPr marL="777240" lvl="1" indent="-320040"/>
            <a:r>
              <a:rPr lang="zh-TW" altLang="en-US" sz="3600" dirty="0"/>
              <a:t>系統可靠性：透過冗餘機制保障</a:t>
            </a:r>
          </a:p>
          <a:p>
            <a:pPr marL="777240" lvl="1" indent="-320040"/>
            <a:r>
              <a:rPr lang="zh-TW" altLang="en-US" sz="3600" dirty="0"/>
              <a:t>資訊安全：透過加密與存取控制防護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76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Agent </a:t>
            </a:r>
            <a:r>
              <a:rPr lang="zh-TW" altLang="en-US" sz="5400" dirty="0"/>
              <a:t>核心能力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感知能力：自然語言理解、多模態輸入處理</a:t>
            </a:r>
          </a:p>
          <a:p>
            <a:pPr marL="320040" indent="-320040"/>
            <a:r>
              <a:rPr lang="zh-TW" altLang="en-US" sz="4000" dirty="0"/>
              <a:t>知識基礎：混合式符號</a:t>
            </a:r>
            <a:r>
              <a:rPr lang="en-US" altLang="zh-TW" sz="4000" dirty="0"/>
              <a:t>-</a:t>
            </a:r>
            <a:r>
              <a:rPr lang="zh-TW" altLang="en-US" sz="4000" dirty="0"/>
              <a:t>分散式知識表徵系統 </a:t>
            </a:r>
            <a:endParaRPr lang="en-US" altLang="zh-TW" sz="4000" dirty="0"/>
          </a:p>
          <a:p>
            <a:pPr marL="320040" indent="-320040"/>
            <a:r>
              <a:rPr lang="zh-TW" altLang="en-US" sz="4000" dirty="0"/>
              <a:t>推理能力：多步驟邏輯推論與因果分析</a:t>
            </a:r>
          </a:p>
          <a:p>
            <a:pPr marL="320040" indent="-320040"/>
            <a:r>
              <a:rPr lang="zh-TW" altLang="en-US" sz="4000" dirty="0"/>
              <a:t>行動能力：工具使用、</a:t>
            </a:r>
            <a:r>
              <a:rPr lang="en-US" altLang="zh-TW" sz="4000" dirty="0"/>
              <a:t>API </a:t>
            </a:r>
            <a:r>
              <a:rPr lang="zh-TW" altLang="en-US" sz="4000" dirty="0"/>
              <a:t>整合、即時適應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810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Agent </a:t>
            </a:r>
            <a:r>
              <a:rPr lang="zh-TW" altLang="en-US" sz="5400" dirty="0"/>
              <a:t>實施風險評估與緩解策略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技術、組織與法規風險的全方位管理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組織風險 </a:t>
            </a:r>
            <a:r>
              <a:rPr lang="en-US" altLang="zh-TW" sz="2400" dirty="0"/>
              <a:t>(Chan, 2023)</a:t>
            </a:r>
            <a:r>
              <a:rPr lang="zh-TW" altLang="en-US" sz="4000" dirty="0"/>
              <a:t>： </a:t>
            </a:r>
          </a:p>
          <a:p>
            <a:pPr marL="777240" lvl="1" indent="-320040"/>
            <a:r>
              <a:rPr lang="zh-TW" altLang="en-US" sz="3600" dirty="0"/>
              <a:t>變革管理：透過培訓計畫推動</a:t>
            </a:r>
          </a:p>
          <a:p>
            <a:pPr marL="777240" lvl="1" indent="-320040"/>
            <a:r>
              <a:rPr lang="zh-TW" altLang="en-US" sz="3600" dirty="0"/>
              <a:t>利害關係人參與：透過透明溝通建立</a:t>
            </a:r>
          </a:p>
          <a:p>
            <a:pPr marL="777240" lvl="1" indent="-320040"/>
            <a:r>
              <a:rPr lang="zh-TW" altLang="en-US" sz="3600" dirty="0"/>
              <a:t>治理架構：透過明確問責結構確立</a:t>
            </a:r>
          </a:p>
          <a:p>
            <a:pPr marL="320040" indent="-320040"/>
            <a:r>
              <a:rPr lang="zh-TW" altLang="en-US" sz="4000" dirty="0"/>
              <a:t>評估矩陣：</a:t>
            </a:r>
            <a:endParaRPr lang="en-US" altLang="zh-TW" sz="4000" dirty="0"/>
          </a:p>
          <a:p>
            <a:pPr marL="777240" lvl="1" indent="-320040"/>
            <a:r>
              <a:rPr lang="zh-TW" altLang="en-US" sz="3600" dirty="0"/>
              <a:t>高、中、低風險分級與對應緩解措施 </a:t>
            </a:r>
            <a:br>
              <a:rPr lang="en-US" altLang="zh-TW" sz="3600" dirty="0"/>
            </a:br>
            <a:r>
              <a:rPr lang="en-US" altLang="zh-TW" sz="2400" dirty="0"/>
              <a:t>(European Union, 2024)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4025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Agent </a:t>
            </a:r>
            <a:r>
              <a:rPr lang="zh-TW" altLang="en-US" sz="5400" dirty="0"/>
              <a:t>實作</a:t>
            </a:r>
            <a:r>
              <a:rPr lang="en-US" altLang="zh-TW" sz="5400" dirty="0"/>
              <a:t> (n8n + </a:t>
            </a:r>
            <a:r>
              <a:rPr lang="en-US" altLang="zh-TW" sz="5400" dirty="0" err="1"/>
              <a:t>LangChain</a:t>
            </a:r>
            <a:r>
              <a:rPr lang="en-US" altLang="zh-TW" sz="5400" dirty="0"/>
              <a:t> </a:t>
            </a:r>
            <a:r>
              <a:rPr lang="zh-TW" altLang="en-US" sz="5400" dirty="0"/>
              <a:t>實作</a:t>
            </a:r>
            <a:r>
              <a:rPr lang="en-US" altLang="zh-TW" sz="5400" dirty="0"/>
              <a:t>)</a:t>
            </a:r>
            <a:br>
              <a:rPr lang="en-US" altLang="zh-TW" sz="5400" dirty="0"/>
            </a:b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</a:rPr>
              <a:t>1999 </a:t>
            </a: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</a:rPr>
              <a:t>服務 </a:t>
            </a: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</a:rPr>
              <a:t>AI </a:t>
            </a: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</a:rPr>
              <a:t>客服代理建構實例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en-US" altLang="zh-TW" sz="4000" dirty="0"/>
              <a:t>AI Agent </a:t>
            </a:r>
            <a:r>
              <a:rPr lang="zh-TW" altLang="en-US" sz="4000" dirty="0"/>
              <a:t>架構：</a:t>
            </a:r>
            <a:endParaRPr lang="en-US" altLang="zh-TW" sz="4000" dirty="0"/>
          </a:p>
          <a:p>
            <a:pPr marL="777240" lvl="1" indent="-320040"/>
            <a:r>
              <a:rPr lang="zh-TW" altLang="en-US" sz="4000" dirty="0"/>
              <a:t>市民來電 → </a:t>
            </a:r>
            <a:br>
              <a:rPr lang="en-US" altLang="zh-TW" sz="4000" dirty="0"/>
            </a:br>
            <a:r>
              <a:rPr lang="en-US" altLang="zh-TW" sz="4000" dirty="0"/>
              <a:t>n8n </a:t>
            </a:r>
            <a:r>
              <a:rPr lang="zh-TW" altLang="en-US" sz="4000" dirty="0"/>
              <a:t>工作流程 → </a:t>
            </a:r>
            <a:br>
              <a:rPr lang="en-US" altLang="zh-TW" sz="4000" dirty="0"/>
            </a:br>
            <a:r>
              <a:rPr lang="en-US" altLang="zh-TW" sz="4000" dirty="0" err="1"/>
              <a:t>LangChain</a:t>
            </a:r>
            <a:r>
              <a:rPr lang="en-US" altLang="zh-TW" sz="4000" dirty="0"/>
              <a:t> </a:t>
            </a:r>
            <a:r>
              <a:rPr lang="zh-TW" altLang="en-US" sz="4000" dirty="0"/>
              <a:t>處理 → </a:t>
            </a:r>
            <a:br>
              <a:rPr lang="en-US" altLang="zh-TW" sz="4000" dirty="0"/>
            </a:br>
            <a:r>
              <a:rPr lang="zh-TW" altLang="en-US" sz="4000" dirty="0"/>
              <a:t>知識庫查詢 → </a:t>
            </a:r>
            <a:br>
              <a:rPr lang="en-US" altLang="zh-TW" sz="4000" dirty="0"/>
            </a:br>
            <a:r>
              <a:rPr lang="zh-TW" altLang="en-US" sz="4000" dirty="0"/>
              <a:t>回應生成 → </a:t>
            </a:r>
            <a:br>
              <a:rPr lang="en-US" altLang="zh-TW" sz="4000" dirty="0"/>
            </a:br>
            <a:r>
              <a:rPr lang="zh-TW" altLang="en-US" sz="4000" dirty="0"/>
              <a:t>系統記錄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934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Agent </a:t>
            </a:r>
            <a:r>
              <a:rPr lang="zh-TW" altLang="en-US" sz="5400" dirty="0"/>
              <a:t>實作</a:t>
            </a:r>
            <a:r>
              <a:rPr lang="en-US" altLang="zh-TW" sz="5400" dirty="0"/>
              <a:t> (n8n + </a:t>
            </a:r>
            <a:r>
              <a:rPr lang="en-US" altLang="zh-TW" sz="5400" dirty="0" err="1"/>
              <a:t>LangChain</a:t>
            </a:r>
            <a:r>
              <a:rPr lang="en-US" altLang="zh-TW" sz="5400" dirty="0"/>
              <a:t> </a:t>
            </a:r>
            <a:r>
              <a:rPr lang="zh-TW" altLang="en-US" sz="5400" dirty="0"/>
              <a:t>實作</a:t>
            </a:r>
            <a:r>
              <a:rPr lang="en-US" altLang="zh-TW" sz="5400" dirty="0"/>
              <a:t>)</a:t>
            </a:r>
            <a:br>
              <a:rPr lang="en-US" altLang="zh-TW" sz="5400" dirty="0"/>
            </a:b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</a:rPr>
              <a:t>1999 </a:t>
            </a: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</a:rPr>
              <a:t>服務 </a:t>
            </a: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</a:rPr>
              <a:t>AI </a:t>
            </a: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</a:rPr>
              <a:t>客服代理建構實例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42532"/>
            <a:ext cx="11222181" cy="4919711"/>
          </a:xfrm>
        </p:spPr>
        <p:txBody>
          <a:bodyPr>
            <a:noAutofit/>
          </a:bodyPr>
          <a:lstStyle/>
          <a:p>
            <a:pPr marL="320040" indent="-320040"/>
            <a:r>
              <a:rPr lang="en-US" altLang="zh-TW" sz="4000" dirty="0"/>
              <a:t>n8n </a:t>
            </a:r>
            <a:r>
              <a:rPr lang="zh-TW" altLang="en-US" sz="4000" dirty="0"/>
              <a:t>工作流程節點： </a:t>
            </a:r>
          </a:p>
          <a:p>
            <a:pPr marL="777240" lvl="1" indent="-320040">
              <a:spcAft>
                <a:spcPts val="800"/>
              </a:spcAft>
            </a:pPr>
            <a:r>
              <a:rPr lang="en-US" altLang="zh-TW" sz="3400" dirty="0"/>
              <a:t>Webhook </a:t>
            </a:r>
            <a:r>
              <a:rPr lang="zh-TW" altLang="en-US" sz="3400" dirty="0"/>
              <a:t>接收器：接收語音轉文字結果</a:t>
            </a:r>
          </a:p>
          <a:p>
            <a:pPr marL="777240" lvl="1" indent="-320040">
              <a:spcAft>
                <a:spcPts val="800"/>
              </a:spcAft>
            </a:pPr>
            <a:r>
              <a:rPr lang="zh-TW" altLang="en-US" sz="3400" dirty="0"/>
              <a:t>條件判斷：識別問題類型</a:t>
            </a:r>
            <a:br>
              <a:rPr lang="en-US" altLang="zh-TW" sz="3400" dirty="0"/>
            </a:br>
            <a:r>
              <a:rPr lang="en-US" altLang="zh-TW" sz="3400" dirty="0"/>
              <a:t>                    </a:t>
            </a:r>
            <a:r>
              <a:rPr lang="zh-TW" altLang="en-US" sz="3400" dirty="0"/>
              <a:t>（一般諮詢</a:t>
            </a:r>
            <a:r>
              <a:rPr lang="en-US" altLang="zh-TW" sz="3400" dirty="0"/>
              <a:t>/</a:t>
            </a:r>
            <a:r>
              <a:rPr lang="zh-TW" altLang="en-US" sz="3400" dirty="0"/>
              <a:t>緊急事件</a:t>
            </a:r>
            <a:r>
              <a:rPr lang="en-US" altLang="zh-TW" sz="3400" dirty="0"/>
              <a:t>/</a:t>
            </a:r>
            <a:r>
              <a:rPr lang="zh-TW" altLang="en-US" sz="3400" dirty="0"/>
              <a:t>轉接需求）</a:t>
            </a:r>
          </a:p>
          <a:p>
            <a:pPr marL="777240" lvl="1" indent="-320040">
              <a:spcAft>
                <a:spcPts val="800"/>
              </a:spcAft>
            </a:pPr>
            <a:r>
              <a:rPr lang="en-US" altLang="zh-TW" sz="3400" dirty="0" err="1"/>
              <a:t>LangChain</a:t>
            </a:r>
            <a:r>
              <a:rPr lang="en-US" altLang="zh-TW" sz="3400" dirty="0"/>
              <a:t> </a:t>
            </a:r>
            <a:r>
              <a:rPr lang="zh-TW" altLang="en-US" sz="3400" dirty="0"/>
              <a:t>節點：調用 </a:t>
            </a:r>
            <a:r>
              <a:rPr lang="en-US" altLang="zh-TW" sz="3400" dirty="0"/>
              <a:t>AI </a:t>
            </a:r>
            <a:r>
              <a:rPr lang="zh-TW" altLang="en-US" sz="3400" dirty="0"/>
              <a:t>模型進行語意理解</a:t>
            </a:r>
          </a:p>
          <a:p>
            <a:pPr marL="777240" lvl="1" indent="-320040">
              <a:spcAft>
                <a:spcPts val="800"/>
              </a:spcAft>
            </a:pPr>
            <a:r>
              <a:rPr lang="en-US" altLang="zh-TW" sz="3400" dirty="0"/>
              <a:t>RAG </a:t>
            </a:r>
            <a:r>
              <a:rPr lang="zh-TW" altLang="en-US" sz="3400" dirty="0"/>
              <a:t>檢索：從政府 </a:t>
            </a:r>
            <a:r>
              <a:rPr lang="en-US" altLang="zh-TW" sz="3400" dirty="0"/>
              <a:t>FAQ </a:t>
            </a:r>
            <a:r>
              <a:rPr lang="zh-TW" altLang="en-US" sz="3400" dirty="0"/>
              <a:t>知識庫獲取相關資訊</a:t>
            </a:r>
          </a:p>
          <a:p>
            <a:pPr marL="777240" lvl="1" indent="-320040">
              <a:spcAft>
                <a:spcPts val="800"/>
              </a:spcAft>
            </a:pPr>
            <a:r>
              <a:rPr lang="zh-TW" altLang="en-US" sz="3400" dirty="0"/>
              <a:t>回應合成：生成個人化回應</a:t>
            </a:r>
          </a:p>
          <a:p>
            <a:pPr marL="777240" lvl="1" indent="-320040">
              <a:spcAft>
                <a:spcPts val="800"/>
              </a:spcAft>
            </a:pPr>
            <a:r>
              <a:rPr lang="zh-TW" altLang="en-US" sz="3400" dirty="0"/>
              <a:t>資料記錄：存儲對話記錄供後續分析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9064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Agent </a:t>
            </a:r>
            <a:r>
              <a:rPr lang="zh-TW" altLang="en-US" sz="5400" dirty="0"/>
              <a:t>實作</a:t>
            </a:r>
            <a:r>
              <a:rPr lang="en-US" altLang="zh-TW" sz="5400" dirty="0"/>
              <a:t> (n8n + </a:t>
            </a:r>
            <a:r>
              <a:rPr lang="en-US" altLang="zh-TW" sz="5400" dirty="0" err="1"/>
              <a:t>LangChain</a:t>
            </a:r>
            <a:r>
              <a:rPr lang="en-US" altLang="zh-TW" sz="5400" dirty="0"/>
              <a:t> </a:t>
            </a:r>
            <a:r>
              <a:rPr lang="zh-TW" altLang="en-US" sz="5400" dirty="0"/>
              <a:t>實作</a:t>
            </a:r>
            <a:r>
              <a:rPr lang="en-US" altLang="zh-TW" sz="5400" dirty="0"/>
              <a:t>)</a:t>
            </a:r>
            <a:br>
              <a:rPr lang="en-US" altLang="zh-TW" sz="5400" dirty="0"/>
            </a:b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</a:rPr>
              <a:t>1999 </a:t>
            </a: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</a:rPr>
              <a:t>服務 </a:t>
            </a: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</a:rPr>
              <a:t>AI </a:t>
            </a: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</a:rPr>
              <a:t>客服代理建構實例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42532"/>
            <a:ext cx="11222181" cy="4919711"/>
          </a:xfrm>
        </p:spPr>
        <p:txBody>
          <a:bodyPr>
            <a:noAutofit/>
          </a:bodyPr>
          <a:lstStyle/>
          <a:p>
            <a:pPr marL="320040" indent="-320040"/>
            <a:r>
              <a:rPr lang="en-US" altLang="zh-TW" sz="4000" dirty="0" err="1"/>
              <a:t>LangChain</a:t>
            </a:r>
            <a:r>
              <a:rPr lang="en-US" altLang="zh-TW" sz="4000" dirty="0"/>
              <a:t> </a:t>
            </a:r>
            <a:r>
              <a:rPr lang="zh-TW" altLang="en-US" sz="4000" dirty="0"/>
              <a:t>關鍵組件： </a:t>
            </a:r>
          </a:p>
          <a:p>
            <a:pPr marL="777240" lvl="1" indent="-320040"/>
            <a:r>
              <a:rPr lang="en-US" altLang="zh-TW" sz="3600" dirty="0" err="1"/>
              <a:t>ConversationMemory</a:t>
            </a:r>
            <a:r>
              <a:rPr lang="zh-TW" altLang="en-US" sz="3600" dirty="0"/>
              <a:t>：維護對話歷史</a:t>
            </a:r>
          </a:p>
          <a:p>
            <a:pPr marL="777240" lvl="1" indent="-320040"/>
            <a:r>
              <a:rPr lang="en-US" altLang="zh-TW" sz="3600" dirty="0" err="1"/>
              <a:t>VectorStore</a:t>
            </a:r>
            <a:r>
              <a:rPr lang="zh-TW" altLang="en-US" sz="3600" dirty="0"/>
              <a:t>：政府政策文件向量化儲存</a:t>
            </a:r>
          </a:p>
          <a:p>
            <a:pPr marL="777240" lvl="1" indent="-320040"/>
            <a:r>
              <a:rPr lang="en-US" altLang="zh-TW" sz="3600" dirty="0" err="1"/>
              <a:t>RetrievalQA</a:t>
            </a:r>
            <a:r>
              <a:rPr lang="en-US" altLang="zh-TW" sz="3600" dirty="0"/>
              <a:t> Chain</a:t>
            </a:r>
            <a:r>
              <a:rPr lang="zh-TW" altLang="en-US" sz="3600" dirty="0"/>
              <a:t>：實現 </a:t>
            </a:r>
            <a:r>
              <a:rPr lang="en-US" altLang="zh-TW" sz="3600" dirty="0"/>
              <a:t>RAG </a:t>
            </a:r>
            <a:r>
              <a:rPr lang="zh-TW" altLang="en-US" sz="3600" dirty="0"/>
              <a:t>檢索問答</a:t>
            </a:r>
          </a:p>
          <a:p>
            <a:pPr marL="777240" lvl="1" indent="-320040"/>
            <a:r>
              <a:rPr lang="en-US" altLang="zh-TW" sz="3600" dirty="0" err="1"/>
              <a:t>OutputParser</a:t>
            </a:r>
            <a:r>
              <a:rPr lang="zh-TW" altLang="en-US" sz="3600" dirty="0"/>
              <a:t>：確保回應格式符合政府標準</a:t>
            </a: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923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Agent </a:t>
            </a:r>
            <a:r>
              <a:rPr lang="zh-TW" altLang="en-US" sz="5400" dirty="0"/>
              <a:t>實作</a:t>
            </a:r>
            <a:r>
              <a:rPr lang="en-US" altLang="zh-TW" sz="5400" dirty="0"/>
              <a:t> (n8n + </a:t>
            </a:r>
            <a:r>
              <a:rPr lang="en-US" altLang="zh-TW" sz="5400" dirty="0" err="1"/>
              <a:t>LangChain</a:t>
            </a:r>
            <a:r>
              <a:rPr lang="en-US" altLang="zh-TW" sz="5400" dirty="0"/>
              <a:t> </a:t>
            </a:r>
            <a:r>
              <a:rPr lang="zh-TW" altLang="en-US" sz="5400" dirty="0"/>
              <a:t>實作</a:t>
            </a:r>
            <a:r>
              <a:rPr lang="en-US" altLang="zh-TW" sz="5400" dirty="0"/>
              <a:t>)</a:t>
            </a:r>
            <a:br>
              <a:rPr lang="en-US" altLang="zh-TW" sz="5400" dirty="0"/>
            </a:b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</a:rPr>
              <a:t>實作練習建議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67" y="1540934"/>
            <a:ext cx="11951163" cy="5055176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3800" dirty="0"/>
              <a:t>第一組：</a:t>
            </a:r>
            <a:br>
              <a:rPr lang="en-US" altLang="zh-TW" sz="3800" dirty="0"/>
            </a:br>
            <a:r>
              <a:rPr lang="zh-TW" altLang="en-US" sz="3800" dirty="0"/>
              <a:t>建立無障礙路線查詢 </a:t>
            </a:r>
            <a:r>
              <a:rPr lang="en-US" altLang="zh-TW" sz="3800" dirty="0"/>
              <a:t>Agent</a:t>
            </a:r>
            <a:r>
              <a:rPr lang="zh-TW" altLang="en-US" sz="3800" dirty="0"/>
              <a:t>，整合交通即時資訊 </a:t>
            </a:r>
            <a:r>
              <a:rPr lang="en-US" altLang="zh-TW" sz="3800" dirty="0"/>
              <a:t>API</a:t>
            </a:r>
          </a:p>
          <a:p>
            <a:pPr marL="320040" indent="-320040"/>
            <a:r>
              <a:rPr lang="zh-TW" altLang="en-US" sz="3800" dirty="0"/>
              <a:t>第二組：</a:t>
            </a:r>
            <a:br>
              <a:rPr lang="en-US" altLang="zh-TW" sz="3800" dirty="0"/>
            </a:br>
            <a:r>
              <a:rPr lang="zh-TW" altLang="en-US" sz="3800" dirty="0"/>
              <a:t>設計青年諮詢 </a:t>
            </a:r>
            <a:r>
              <a:rPr lang="en-US" altLang="zh-TW" sz="3800" dirty="0"/>
              <a:t>Agent</a:t>
            </a:r>
            <a:r>
              <a:rPr lang="zh-TW" altLang="en-US" sz="3800" dirty="0"/>
              <a:t>，具備情緒識別和資源推薦功能</a:t>
            </a:r>
          </a:p>
          <a:p>
            <a:pPr marL="320040" indent="-320040"/>
            <a:r>
              <a:rPr lang="zh-TW" altLang="en-US" sz="3800" dirty="0"/>
              <a:t>第三組：</a:t>
            </a:r>
            <a:br>
              <a:rPr lang="en-US" altLang="zh-TW" sz="3800" dirty="0"/>
            </a:br>
            <a:r>
              <a:rPr lang="zh-TW" altLang="en-US" sz="3800" dirty="0"/>
              <a:t>完整 </a:t>
            </a:r>
            <a:r>
              <a:rPr lang="en-US" altLang="zh-TW" sz="3800" dirty="0"/>
              <a:t>1999 </a:t>
            </a:r>
            <a:r>
              <a:rPr lang="zh-TW" altLang="en-US" sz="3800" dirty="0"/>
              <a:t>客服 </a:t>
            </a:r>
            <a:r>
              <a:rPr lang="en-US" altLang="zh-TW" sz="3800" dirty="0"/>
              <a:t>Agent</a:t>
            </a:r>
            <a:r>
              <a:rPr lang="zh-TW" altLang="en-US" sz="3800" dirty="0"/>
              <a:t>，包含多語言支援和智慧分流</a:t>
            </a:r>
          </a:p>
          <a:p>
            <a:pPr marL="320040" indent="-320040"/>
            <a:r>
              <a:rPr lang="zh-TW" altLang="en-US" sz="3800" dirty="0"/>
              <a:t>第四組：</a:t>
            </a:r>
            <a:br>
              <a:rPr lang="en-US" altLang="zh-TW" sz="3800" dirty="0"/>
            </a:br>
            <a:r>
              <a:rPr lang="zh-TW" altLang="en-US" sz="3800" dirty="0"/>
              <a:t>兒少關懷 </a:t>
            </a:r>
            <a:r>
              <a:rPr lang="en-US" altLang="zh-TW" sz="3800" dirty="0"/>
              <a:t>Agent</a:t>
            </a:r>
            <a:r>
              <a:rPr lang="zh-TW" altLang="en-US" sz="3800" dirty="0"/>
              <a:t>，具備風險評估和轉介機制</a:t>
            </a:r>
            <a:endParaRPr lang="en-US" sz="3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375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424249" cy="526208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1. AI Agent </a:t>
            </a:r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</a:rPr>
              <a:t>基礎與最新趨勢</a:t>
            </a:r>
            <a:endParaRPr lang="en-US" altLang="zh-TW" sz="4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2. AI Agent </a:t>
            </a:r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</a:rPr>
              <a:t>政府應用與智慧城市實作</a:t>
            </a:r>
            <a:endParaRPr lang="en-US" altLang="zh-TW" sz="4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800" dirty="0">
                <a:solidFill>
                  <a:srgbClr val="C00000"/>
                </a:solidFill>
              </a:rPr>
              <a:t>3. </a:t>
            </a:r>
            <a:r>
              <a:rPr lang="en-US" sz="4800" dirty="0">
                <a:solidFill>
                  <a:srgbClr val="C00000"/>
                </a:solidFill>
              </a:rPr>
              <a:t>AI Agent </a:t>
            </a:r>
            <a:r>
              <a:rPr lang="zh-TW" altLang="en-US" sz="4800" dirty="0">
                <a:solidFill>
                  <a:srgbClr val="C00000"/>
                </a:solidFill>
              </a:rPr>
              <a:t>實施策略與治理架構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117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政府 </a:t>
            </a:r>
            <a:r>
              <a:rPr lang="en-US" altLang="zh-TW" sz="5400" dirty="0"/>
              <a:t>AI </a:t>
            </a:r>
            <a:r>
              <a:rPr lang="zh-TW" altLang="en-US" sz="5400" dirty="0"/>
              <a:t>應用倫理框架與國際標準</a:t>
            </a:r>
            <a:br>
              <a:rPr lang="en-US" altLang="zh-TW" sz="5400" dirty="0"/>
            </a:b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UNESCO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與 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OECD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指導原則的實務應用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en-US" altLang="zh-TW" sz="4000" dirty="0"/>
              <a:t>UNESCO </a:t>
            </a:r>
            <a:r>
              <a:rPr lang="zh-TW" altLang="en-US" sz="4000" dirty="0"/>
              <a:t>核心價值 </a:t>
            </a:r>
            <a:r>
              <a:rPr lang="en-US" altLang="zh-TW" sz="4000" dirty="0"/>
              <a:t>(UNESCO, 2021)</a:t>
            </a:r>
            <a:r>
              <a:rPr lang="zh-TW" altLang="en-US" sz="4000" dirty="0"/>
              <a:t>： 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3600" dirty="0"/>
              <a:t>人權與人性尊嚴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3600" dirty="0"/>
              <a:t>和平、公正與互聯社會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3600" dirty="0"/>
              <a:t>多元性與包容性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3600" dirty="0"/>
              <a:t>環境與生態系統繁榮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3587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政府 </a:t>
            </a:r>
            <a:r>
              <a:rPr lang="en-US" altLang="zh-TW" sz="5400" dirty="0"/>
              <a:t>AI </a:t>
            </a:r>
            <a:r>
              <a:rPr lang="zh-TW" altLang="en-US" sz="5400" dirty="0"/>
              <a:t>應用倫理框架與國際標準</a:t>
            </a:r>
            <a:br>
              <a:rPr lang="en-US" altLang="zh-TW" sz="5400" dirty="0"/>
            </a:b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UNESCO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與 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OECD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指導原則的實務應用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en-US" altLang="zh-TW" sz="4000" dirty="0"/>
              <a:t>OECD AI </a:t>
            </a:r>
            <a:r>
              <a:rPr lang="zh-TW" altLang="en-US" sz="4000" dirty="0"/>
              <a:t>原則 </a:t>
            </a:r>
            <a:r>
              <a:rPr lang="en-US" altLang="zh-TW" sz="4000" dirty="0"/>
              <a:t>(OECD, 2024)</a:t>
            </a:r>
            <a:r>
              <a:rPr lang="zh-TW" altLang="en-US" sz="4000" dirty="0"/>
              <a:t>： 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3600" dirty="0"/>
              <a:t>包容性成長與福祉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3600" dirty="0"/>
              <a:t>以人為本的價值與公平性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3600" dirty="0"/>
              <a:t>透明度與可解釋性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3600" dirty="0"/>
              <a:t>穩健性、安全性與保障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3600" dirty="0"/>
              <a:t>問責制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1128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</a:t>
            </a:r>
            <a:r>
              <a:rPr lang="zh-TW" altLang="en-US" sz="5400" dirty="0"/>
              <a:t>治理結構設計與組織架構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多層級決策機制與監督體系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en-US" altLang="zh-TW" sz="4000" dirty="0"/>
              <a:t>AI </a:t>
            </a:r>
            <a:r>
              <a:rPr lang="zh-TW" altLang="en-US" sz="4000" dirty="0"/>
              <a:t>治理委員會 </a:t>
            </a:r>
            <a:br>
              <a:rPr lang="en-US" altLang="zh-TW" sz="4000" dirty="0"/>
            </a:br>
            <a:r>
              <a:rPr lang="en-US" altLang="zh-TW" sz="2400" dirty="0"/>
              <a:t>(Seoul Metropolitan Government, 2024; Singapore Smart Nation, 2024)</a:t>
            </a:r>
            <a:r>
              <a:rPr lang="zh-TW" altLang="en-US" sz="4000" dirty="0"/>
              <a:t>： </a:t>
            </a:r>
          </a:p>
          <a:p>
            <a:pPr marL="777240" lvl="1" indent="-320040"/>
            <a:r>
              <a:rPr lang="zh-TW" altLang="en-US" sz="3600" dirty="0"/>
              <a:t>多方利害關係人組成</a:t>
            </a:r>
          </a:p>
          <a:p>
            <a:pPr marL="777240" lvl="1" indent="-320040"/>
            <a:r>
              <a:rPr lang="zh-TW" altLang="en-US" sz="3600" dirty="0"/>
              <a:t>策略監督與政策制定</a:t>
            </a:r>
          </a:p>
          <a:p>
            <a:pPr marL="777240" lvl="1" indent="-320040"/>
            <a:r>
              <a:rPr lang="zh-TW" altLang="en-US" sz="3600" dirty="0"/>
              <a:t>定期框架檢討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221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</a:t>
            </a:r>
            <a:r>
              <a:rPr lang="zh-TW" altLang="en-US" sz="5400" dirty="0"/>
              <a:t>治理結構設計與組織架構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多層級決策機制與監督體系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en-US" altLang="zh-TW" sz="4000" dirty="0"/>
              <a:t>AI </a:t>
            </a:r>
            <a:r>
              <a:rPr lang="zh-TW" altLang="en-US" sz="4000" dirty="0"/>
              <a:t>倫理委員會 </a:t>
            </a:r>
            <a:r>
              <a:rPr lang="en-US" altLang="zh-TW" sz="2400" dirty="0"/>
              <a:t>(MIT Technology Review, 2025)</a:t>
            </a:r>
            <a:r>
              <a:rPr lang="zh-TW" altLang="en-US" sz="4000" dirty="0"/>
              <a:t>： </a:t>
            </a:r>
          </a:p>
          <a:p>
            <a:pPr marL="777240" lvl="1" indent="-320040"/>
            <a:r>
              <a:rPr lang="zh-TW" altLang="en-US" sz="3600" dirty="0"/>
              <a:t>獨立諮詢機構</a:t>
            </a:r>
          </a:p>
          <a:p>
            <a:pPr marL="777240" lvl="1" indent="-320040"/>
            <a:r>
              <a:rPr lang="zh-TW" altLang="en-US" sz="3600" dirty="0"/>
              <a:t>高風險應用評估</a:t>
            </a:r>
          </a:p>
          <a:p>
            <a:pPr marL="777240" lvl="1" indent="-320040"/>
            <a:r>
              <a:rPr lang="zh-TW" altLang="en-US" sz="3600" dirty="0"/>
              <a:t>持續倫理監控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29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01239"/>
            <a:ext cx="11222181" cy="914763"/>
          </a:xfrm>
        </p:spPr>
        <p:txBody>
          <a:bodyPr>
            <a:noAutofit/>
          </a:bodyPr>
          <a:lstStyle/>
          <a:p>
            <a:r>
              <a:rPr lang="en-US" sz="5599" dirty="0"/>
              <a:t>AI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90" y="6562246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Source: Ranjan Sapkota, Konstantinos I.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Roumeliotis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, and Manoj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Karkee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. (2025) "Ai agents vs. agentic ai: A conceptual taxonomy, applications and challenges."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arXiv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preprint arXiv:2505.10468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7679E-5121-1EBF-4286-9543C17B6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989545"/>
            <a:ext cx="10062517" cy="554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9817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</a:t>
            </a:r>
            <a:r>
              <a:rPr lang="zh-TW" altLang="en-US" sz="5400" dirty="0"/>
              <a:t>治理結構設計與組織架構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多層級決策機制與監督體系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en-US" altLang="zh-TW" sz="4000" dirty="0"/>
              <a:t>AI </a:t>
            </a:r>
            <a:r>
              <a:rPr lang="zh-TW" altLang="en-US" sz="4000" dirty="0"/>
              <a:t>長角色 </a:t>
            </a:r>
            <a:r>
              <a:rPr lang="en-US" altLang="zh-TW" sz="2400" dirty="0"/>
              <a:t>(Chan, 2023)</a:t>
            </a:r>
            <a:r>
              <a:rPr lang="zh-TW" altLang="en-US" sz="4000" dirty="0"/>
              <a:t>： </a:t>
            </a:r>
          </a:p>
          <a:p>
            <a:pPr marL="777240" lvl="1" indent="-320040"/>
            <a:r>
              <a:rPr lang="zh-TW" altLang="en-US" sz="3600" dirty="0"/>
              <a:t>行政層級 </a:t>
            </a:r>
            <a:r>
              <a:rPr lang="en-US" altLang="zh-TW" sz="3600" dirty="0"/>
              <a:t>AI </a:t>
            </a:r>
            <a:r>
              <a:rPr lang="zh-TW" altLang="en-US" sz="3600" dirty="0"/>
              <a:t>策略</a:t>
            </a:r>
          </a:p>
          <a:p>
            <a:pPr marL="777240" lvl="1" indent="-320040"/>
            <a:r>
              <a:rPr lang="zh-TW" altLang="en-US" sz="3600" dirty="0"/>
              <a:t>跨部門協調</a:t>
            </a:r>
          </a:p>
          <a:p>
            <a:pPr marL="777240" lvl="1" indent="-320040"/>
            <a:r>
              <a:rPr lang="zh-TW" altLang="en-US" sz="3600" dirty="0"/>
              <a:t>外部利害關係人介面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7607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基於風險評估的 </a:t>
            </a:r>
            <a:r>
              <a:rPr lang="en-US" altLang="zh-TW" sz="5400" dirty="0"/>
              <a:t>AI </a:t>
            </a:r>
            <a:r>
              <a:rPr lang="zh-TW" altLang="en-US" sz="5400" dirty="0"/>
              <a:t>實施分級管理</a:t>
            </a:r>
            <a:br>
              <a:rPr lang="en-US" altLang="zh-TW" sz="5400" dirty="0"/>
            </a:br>
            <a:r>
              <a:rPr lang="zh-TW" altLang="en-US" sz="4400" dirty="0"/>
              <a:t>從最小風險到不可接受風險的管理框架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風險分級 </a:t>
            </a:r>
            <a:r>
              <a:rPr lang="en-US" altLang="zh-TW" sz="4000" dirty="0"/>
              <a:t>(European Union, 2024)</a:t>
            </a:r>
            <a:r>
              <a:rPr lang="zh-TW" altLang="en-US" sz="4000" dirty="0"/>
              <a:t>： </a:t>
            </a:r>
          </a:p>
          <a:p>
            <a:pPr marL="777240" lvl="1" indent="-320040"/>
            <a:r>
              <a:rPr lang="zh-TW" altLang="en-US" sz="3600" dirty="0"/>
              <a:t>最小風險：標準合規與文件記錄</a:t>
            </a:r>
          </a:p>
          <a:p>
            <a:pPr marL="777240" lvl="1" indent="-320040"/>
            <a:r>
              <a:rPr lang="zh-TW" altLang="en-US" sz="3600" dirty="0"/>
              <a:t>有限風險：透明度要求與 </a:t>
            </a:r>
            <a:r>
              <a:rPr lang="en-US" altLang="zh-TW" sz="3600" dirty="0"/>
              <a:t>AI </a:t>
            </a:r>
            <a:r>
              <a:rPr lang="zh-TW" altLang="en-US" sz="3600" dirty="0"/>
              <a:t>標示</a:t>
            </a:r>
          </a:p>
          <a:p>
            <a:pPr marL="777240" lvl="1" indent="-320040"/>
            <a:r>
              <a:rPr lang="zh-TW" altLang="en-US" sz="3600" dirty="0"/>
              <a:t>高風險：全面評估、人工監督、詳細稽核</a:t>
            </a:r>
          </a:p>
          <a:p>
            <a:pPr marL="777240" lvl="1" indent="-320040"/>
            <a:r>
              <a:rPr lang="zh-TW" altLang="en-US" sz="3600" dirty="0"/>
              <a:t>不可接受風險：禁止應用（社會評分、操弄等）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20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基於風險評估的 </a:t>
            </a:r>
            <a:r>
              <a:rPr lang="en-US" altLang="zh-TW" sz="5400" dirty="0"/>
              <a:t>AI </a:t>
            </a:r>
            <a:r>
              <a:rPr lang="zh-TW" altLang="en-US" sz="5400" dirty="0"/>
              <a:t>實施分級管理</a:t>
            </a:r>
            <a:br>
              <a:rPr lang="en-US" altLang="zh-TW" sz="5400" dirty="0"/>
            </a:br>
            <a:r>
              <a:rPr lang="zh-TW" altLang="en-US" sz="4400" dirty="0"/>
              <a:t>從最小風險到不可接受風險的管理框架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政府特定風險 </a:t>
            </a:r>
            <a:br>
              <a:rPr lang="en-US" altLang="zh-TW" sz="4000" dirty="0"/>
            </a:br>
            <a:r>
              <a:rPr lang="en-US" altLang="zh-TW" sz="2400" dirty="0"/>
              <a:t>(MIT Technology Review, 2025; </a:t>
            </a:r>
            <a:r>
              <a:rPr lang="en-US" altLang="zh-TW" sz="2400" dirty="0" err="1"/>
              <a:t>DataGuard</a:t>
            </a:r>
            <a:r>
              <a:rPr lang="en-US" altLang="zh-TW" sz="2400" dirty="0"/>
              <a:t>, 2024)</a:t>
            </a:r>
            <a:r>
              <a:rPr lang="zh-TW" altLang="en-US" sz="4000" dirty="0"/>
              <a:t>： </a:t>
            </a:r>
          </a:p>
          <a:p>
            <a:pPr marL="777240" lvl="1" indent="-320040"/>
            <a:r>
              <a:rPr lang="zh-TW" altLang="en-US" sz="3600" dirty="0"/>
              <a:t>市民服務中的演算法偏見</a:t>
            </a:r>
          </a:p>
          <a:p>
            <a:pPr marL="777240" lvl="1" indent="-320040"/>
            <a:r>
              <a:rPr lang="zh-TW" altLang="en-US" sz="3600" dirty="0"/>
              <a:t>資料處理中的隱私侵犯</a:t>
            </a:r>
          </a:p>
          <a:p>
            <a:pPr marL="777240" lvl="1" indent="-320040"/>
            <a:r>
              <a:rPr lang="zh-TW" altLang="en-US" sz="3600" dirty="0"/>
              <a:t>關鍵系統的安全漏洞</a:t>
            </a:r>
          </a:p>
          <a:p>
            <a:pPr marL="777240" lvl="1" indent="-320040"/>
            <a:r>
              <a:rPr lang="zh-TW" altLang="en-US" sz="3600" dirty="0"/>
              <a:t>自動化決策的問責空隙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57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</a:t>
            </a:r>
            <a:r>
              <a:rPr lang="zh-TW" altLang="en-US" sz="5400" dirty="0"/>
              <a:t>系統生命週期治理框架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從設計開發到部署營運的全程管控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第一階段：設計與開發 </a:t>
            </a:r>
            <a:br>
              <a:rPr lang="en-US" altLang="zh-TW" sz="4000" dirty="0"/>
            </a:br>
            <a:r>
              <a:rPr lang="en-US" altLang="zh-TW" sz="2400" dirty="0"/>
              <a:t>(UNESCO, 2021; OECD, 2024) </a:t>
            </a:r>
          </a:p>
          <a:p>
            <a:pPr marL="777240" lvl="1" indent="-320040"/>
            <a:r>
              <a:rPr lang="zh-TW" altLang="en-US" sz="3600" dirty="0"/>
              <a:t>倫理影響評估</a:t>
            </a:r>
          </a:p>
          <a:p>
            <a:pPr marL="777240" lvl="1" indent="-320040"/>
            <a:r>
              <a:rPr lang="zh-TW" altLang="en-US" sz="3600" dirty="0"/>
              <a:t>偏見測試與緩解</a:t>
            </a:r>
          </a:p>
          <a:p>
            <a:pPr marL="777240" lvl="1" indent="-320040"/>
            <a:r>
              <a:rPr lang="zh-TW" altLang="en-US" sz="3600" dirty="0"/>
              <a:t>隱私設計原則實施</a:t>
            </a:r>
          </a:p>
          <a:p>
            <a:pPr marL="777240" lvl="1" indent="-320040"/>
            <a:r>
              <a:rPr lang="zh-TW" altLang="en-US" sz="3600" dirty="0"/>
              <a:t>人權影響評估</a:t>
            </a:r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468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</a:t>
            </a:r>
            <a:r>
              <a:rPr lang="zh-TW" altLang="en-US" sz="5400" dirty="0"/>
              <a:t>系統生命週期治理框架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從設計開發到部署營運的全程管控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第二階段：測試與驗證</a:t>
            </a:r>
            <a:r>
              <a:rPr lang="zh-TW" altLang="en-US" sz="2400" dirty="0"/>
              <a:t> </a:t>
            </a:r>
            <a:br>
              <a:rPr lang="en-US" altLang="zh-TW" sz="2400" dirty="0"/>
            </a:br>
            <a:r>
              <a:rPr lang="en-US" altLang="zh-TW" sz="2400" dirty="0"/>
              <a:t>(MIT Technology Review, 2025) </a:t>
            </a:r>
          </a:p>
          <a:p>
            <a:pPr marL="777240" lvl="1" indent="-320040"/>
            <a:r>
              <a:rPr lang="zh-TW" altLang="en-US" sz="3600" dirty="0"/>
              <a:t>全面測試協定</a:t>
            </a:r>
          </a:p>
          <a:p>
            <a:pPr marL="777240" lvl="1" indent="-320040"/>
            <a:r>
              <a:rPr lang="zh-TW" altLang="en-US" sz="3600" dirty="0"/>
              <a:t>獨立驗證程序</a:t>
            </a:r>
          </a:p>
          <a:p>
            <a:pPr marL="777240" lvl="1" indent="-320040"/>
            <a:r>
              <a:rPr lang="zh-TW" altLang="en-US" sz="3600" dirty="0"/>
              <a:t>利害關係人諮詢</a:t>
            </a:r>
          </a:p>
          <a:p>
            <a:pPr marL="777240" lvl="1" indent="-320040"/>
            <a:r>
              <a:rPr lang="zh-TW" altLang="en-US" sz="3600" dirty="0"/>
              <a:t>受影響社群試辦測試</a:t>
            </a:r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2912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</a:t>
            </a:r>
            <a:r>
              <a:rPr lang="zh-TW" altLang="en-US" sz="5400" dirty="0"/>
              <a:t>系統生命週期治理框架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從設計開發到部署營運的全程管控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第三階段：部署與營運 </a:t>
            </a:r>
            <a:br>
              <a:rPr lang="en-US" altLang="zh-TW" sz="4000" dirty="0"/>
            </a:br>
            <a:r>
              <a:rPr lang="en-US" altLang="zh-TW" sz="2400" dirty="0"/>
              <a:t>(Barcelona City Council, 2024) </a:t>
            </a:r>
          </a:p>
          <a:p>
            <a:pPr marL="777240" lvl="1" indent="-320040"/>
            <a:r>
              <a:rPr lang="zh-TW" altLang="en-US" sz="3600" dirty="0"/>
              <a:t>分階段推出與監控</a:t>
            </a:r>
          </a:p>
          <a:p>
            <a:pPr marL="777240" lvl="1" indent="-320040"/>
            <a:r>
              <a:rPr lang="zh-TW" altLang="en-US" sz="3600" dirty="0"/>
              <a:t>人員培訓計畫</a:t>
            </a:r>
          </a:p>
          <a:p>
            <a:pPr marL="777240" lvl="1" indent="-320040"/>
            <a:r>
              <a:rPr lang="zh-TW" altLang="en-US" sz="3600" dirty="0"/>
              <a:t>公眾溝通策略</a:t>
            </a:r>
          </a:p>
          <a:p>
            <a:pPr marL="777240" lvl="1" indent="-320040"/>
            <a:r>
              <a:rPr lang="zh-TW" altLang="en-US" sz="3600" dirty="0"/>
              <a:t>持續效能監控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2159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</a:t>
            </a:r>
            <a:r>
              <a:rPr lang="zh-TW" altLang="en-US" sz="5400" dirty="0"/>
              <a:t>系統效能評估與成效測量框架</a:t>
            </a:r>
            <a:br>
              <a:rPr lang="en-US" altLang="zh-TW" sz="5400" dirty="0"/>
            </a:b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Kirkpatrick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四層次模型在政府 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AI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的應用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en-US" altLang="zh-TW" sz="4000" dirty="0"/>
              <a:t>Kirkpatrick </a:t>
            </a:r>
            <a:r>
              <a:rPr lang="zh-TW" altLang="en-US" sz="4000" dirty="0"/>
              <a:t>四層次模型 </a:t>
            </a:r>
            <a:br>
              <a:rPr lang="en-US" altLang="zh-TW" sz="4000" dirty="0"/>
            </a:br>
            <a:r>
              <a:rPr lang="en-US" altLang="zh-TW" sz="2400" dirty="0"/>
              <a:t>(Kirkpatrick &amp; Kirkpatrick, 2016; </a:t>
            </a:r>
            <a:r>
              <a:rPr lang="en-US" altLang="zh-TW" sz="2400" dirty="0" err="1"/>
              <a:t>Docebo</a:t>
            </a:r>
            <a:r>
              <a:rPr lang="en-US" altLang="zh-TW" sz="2400" dirty="0"/>
              <a:t>, 2025)</a:t>
            </a:r>
            <a:r>
              <a:rPr lang="zh-TW" altLang="en-US" sz="4000" dirty="0"/>
              <a:t>： </a:t>
            </a:r>
          </a:p>
          <a:p>
            <a:pPr marL="777240" lvl="1" indent="-320040"/>
            <a:r>
              <a:rPr lang="zh-TW" altLang="en-US" sz="3600" dirty="0"/>
              <a:t>第一層次：反應（滿意度、參與度）</a:t>
            </a:r>
          </a:p>
          <a:p>
            <a:pPr marL="777240" lvl="1" indent="-320040"/>
            <a:r>
              <a:rPr lang="zh-TW" altLang="en-US" sz="3600" dirty="0"/>
              <a:t>第二層次：學習（知識、技能）</a:t>
            </a:r>
          </a:p>
          <a:p>
            <a:pPr marL="777240" lvl="1" indent="-320040"/>
            <a:r>
              <a:rPr lang="zh-TW" altLang="en-US" sz="3600" dirty="0"/>
              <a:t>第三層次：行為（應用、效能）</a:t>
            </a:r>
          </a:p>
          <a:p>
            <a:pPr marL="777240" lvl="1" indent="-320040"/>
            <a:r>
              <a:rPr lang="zh-TW" altLang="en-US" sz="3600" dirty="0"/>
              <a:t>第四層次：結果（效率、成果）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4426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</a:t>
            </a:r>
            <a:r>
              <a:rPr lang="zh-TW" altLang="en-US" sz="5400" dirty="0"/>
              <a:t>系統效能評估與成效測量框架</a:t>
            </a:r>
            <a:br>
              <a:rPr lang="en-US" altLang="zh-TW" sz="5400" dirty="0"/>
            </a:b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Kirkpatrick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四層次模型在政府 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AI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的應用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政府專用指標 </a:t>
            </a:r>
            <a:r>
              <a:rPr lang="en-US" altLang="zh-TW" sz="2400" dirty="0"/>
              <a:t>(</a:t>
            </a:r>
            <a:r>
              <a:rPr lang="en-US" altLang="zh-TW" sz="2400" dirty="0" err="1"/>
              <a:t>SafetyCulture</a:t>
            </a:r>
            <a:r>
              <a:rPr lang="en-US" altLang="zh-TW" sz="2400" dirty="0"/>
              <a:t>, 2024)</a:t>
            </a:r>
            <a:r>
              <a:rPr lang="zh-TW" altLang="en-US" sz="4000" dirty="0"/>
              <a:t>： </a:t>
            </a:r>
          </a:p>
          <a:p>
            <a:pPr marL="777240" lvl="1" indent="-320040"/>
            <a:r>
              <a:rPr lang="zh-TW" altLang="en-US" sz="3600" dirty="0"/>
              <a:t>市民滿意度改善</a:t>
            </a:r>
          </a:p>
          <a:p>
            <a:pPr marL="777240" lvl="1" indent="-320040"/>
            <a:r>
              <a:rPr lang="zh-TW" altLang="en-US" sz="3600" dirty="0"/>
              <a:t>服務提供效率提升</a:t>
            </a:r>
          </a:p>
          <a:p>
            <a:pPr marL="777240" lvl="1" indent="-320040"/>
            <a:r>
              <a:rPr lang="zh-TW" altLang="en-US" sz="3600" dirty="0"/>
              <a:t>成本節約與投資報酬率測量 </a:t>
            </a:r>
            <a:r>
              <a:rPr lang="en-US" altLang="zh-TW" sz="2400" dirty="0"/>
              <a:t>(</a:t>
            </a:r>
            <a:r>
              <a:rPr lang="en-US" altLang="zh-TW" sz="2400" dirty="0" err="1"/>
              <a:t>Coolfire</a:t>
            </a:r>
            <a:r>
              <a:rPr lang="en-US" altLang="zh-TW" sz="2400" dirty="0"/>
              <a:t> Solutions, 2024)</a:t>
            </a:r>
          </a:p>
          <a:p>
            <a:pPr marL="777240" lvl="1" indent="-320040"/>
            <a:r>
              <a:rPr lang="zh-TW" altLang="en-US" sz="3600" dirty="0"/>
              <a:t>政策合規與效力評估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7849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建立公眾信任的透明度機制</a:t>
            </a:r>
            <a:br>
              <a:rPr lang="zh-TW" altLang="en-US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資訊公開與市民參與的最佳實務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透明度要求 </a:t>
            </a:r>
            <a:r>
              <a:rPr lang="en-US" altLang="zh-TW" sz="2400" dirty="0"/>
              <a:t>(Inter-Parliamentary Union, 2025)</a:t>
            </a:r>
            <a:r>
              <a:rPr lang="zh-TW" altLang="en-US" sz="4000" dirty="0"/>
              <a:t>： </a:t>
            </a:r>
          </a:p>
          <a:p>
            <a:pPr marL="777240" lvl="1" indent="-320040"/>
            <a:r>
              <a:rPr lang="zh-TW" altLang="en-US" sz="3600" dirty="0"/>
              <a:t>公開 </a:t>
            </a:r>
            <a:r>
              <a:rPr lang="en-US" altLang="zh-TW" sz="3600" dirty="0"/>
              <a:t>AI </a:t>
            </a:r>
            <a:r>
              <a:rPr lang="zh-TW" altLang="en-US" sz="3600" dirty="0"/>
              <a:t>系統登記與清單</a:t>
            </a:r>
          </a:p>
          <a:p>
            <a:pPr marL="777240" lvl="1" indent="-320040"/>
            <a:r>
              <a:rPr lang="zh-TW" altLang="en-US" sz="3600" dirty="0"/>
              <a:t>定期透明度報告發布</a:t>
            </a:r>
          </a:p>
          <a:p>
            <a:pPr marL="777240" lvl="1" indent="-320040"/>
            <a:r>
              <a:rPr lang="zh-TW" altLang="en-US" sz="3600" dirty="0"/>
              <a:t>主動揭露系統限制</a:t>
            </a:r>
          </a:p>
          <a:p>
            <a:pPr marL="777240" lvl="1" indent="-320040"/>
            <a:r>
              <a:rPr lang="zh-TW" altLang="en-US" sz="3600" dirty="0"/>
              <a:t>清楚說明 </a:t>
            </a:r>
            <a:r>
              <a:rPr lang="en-US" altLang="zh-TW" sz="3600" dirty="0"/>
              <a:t>AI </a:t>
            </a:r>
            <a:r>
              <a:rPr lang="zh-TW" altLang="en-US" sz="3600" dirty="0"/>
              <a:t>決策過程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2529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建立公眾信任的透明度機制</a:t>
            </a:r>
            <a:br>
              <a:rPr lang="zh-TW" altLang="en-US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資訊公開與市民參與的最佳實務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市民參與策略 </a:t>
            </a:r>
            <a:r>
              <a:rPr lang="en-US" altLang="zh-TW" sz="2400" dirty="0"/>
              <a:t>(Barcelona City Council, 2024; bee smart city GmbH, 2024)</a:t>
            </a:r>
            <a:r>
              <a:rPr lang="zh-TW" altLang="en-US" sz="4000" dirty="0"/>
              <a:t>： </a:t>
            </a:r>
          </a:p>
          <a:p>
            <a:pPr marL="777240" lvl="1" indent="-320040"/>
            <a:r>
              <a:rPr lang="zh-TW" altLang="en-US" sz="3600" dirty="0"/>
              <a:t>參與式設計流程</a:t>
            </a:r>
          </a:p>
          <a:p>
            <a:pPr marL="777240" lvl="1" indent="-320040"/>
            <a:r>
              <a:rPr lang="zh-TW" altLang="en-US" sz="3600" dirty="0"/>
              <a:t>定期公眾諮詢</a:t>
            </a:r>
          </a:p>
          <a:p>
            <a:pPr marL="777240" lvl="1" indent="-320040"/>
            <a:r>
              <a:rPr lang="zh-TW" altLang="en-US" sz="3600" dirty="0"/>
              <a:t>回饋機制與申訴管道</a:t>
            </a:r>
          </a:p>
          <a:p>
            <a:pPr marL="777240" lvl="1" indent="-320040"/>
            <a:r>
              <a:rPr lang="zh-TW" altLang="en-US" sz="3600" dirty="0"/>
              <a:t>社群基礎監督機制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32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01239"/>
            <a:ext cx="11222181" cy="914763"/>
          </a:xfrm>
        </p:spPr>
        <p:txBody>
          <a:bodyPr>
            <a:noAutofit/>
          </a:bodyPr>
          <a:lstStyle/>
          <a:p>
            <a:r>
              <a:rPr lang="en-US" sz="5599" dirty="0"/>
              <a:t>AI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90" y="6562246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Source: Ranjan Sapkota, Konstantinos I.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Roumeliotis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, and Manoj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Karkee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. (2025) "Ai agents vs. agentic ai: A conceptual taxonomy, applications and challenges."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arXiv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preprint arXiv:2505.10468 (2025).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EA180-91BA-E6C6-B1B1-823858550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0" y="1016001"/>
            <a:ext cx="7984464" cy="538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0489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Agent </a:t>
            </a:r>
            <a:r>
              <a:rPr lang="zh-TW" altLang="en-US" sz="5400" dirty="0"/>
              <a:t>實施三階段檢核表</a:t>
            </a:r>
            <a:br>
              <a:rPr lang="en-US" altLang="zh-TW" sz="5400" dirty="0"/>
            </a:br>
            <a:r>
              <a:rPr lang="zh-TW" altLang="en-US" sz="4400" dirty="0"/>
              <a:t>確保成功部署的實務指引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即時行動（</a:t>
            </a:r>
            <a:r>
              <a:rPr lang="en-US" altLang="zh-TW" sz="4000" dirty="0"/>
              <a:t>0-6</a:t>
            </a:r>
            <a:r>
              <a:rPr lang="zh-TW" altLang="en-US" sz="4000" dirty="0"/>
              <a:t>個月） </a:t>
            </a:r>
            <a:br>
              <a:rPr lang="en-US" altLang="zh-TW" sz="4000" dirty="0"/>
            </a:br>
            <a:r>
              <a:rPr lang="en-US" altLang="zh-TW" sz="2400" dirty="0"/>
              <a:t>(Chan, 2023)</a:t>
            </a:r>
            <a:r>
              <a:rPr lang="zh-TW" altLang="en-US" sz="4000" dirty="0"/>
              <a:t>： </a:t>
            </a:r>
          </a:p>
          <a:p>
            <a:pPr marL="777240" lvl="1" indent="-320040"/>
            <a:r>
              <a:rPr lang="zh-TW" altLang="en-US" sz="3600" dirty="0"/>
              <a:t>建立治理結構</a:t>
            </a:r>
          </a:p>
          <a:p>
            <a:pPr marL="777240" lvl="1" indent="-320040"/>
            <a:r>
              <a:rPr lang="zh-TW" altLang="en-US" sz="3600" dirty="0"/>
              <a:t>進行 </a:t>
            </a:r>
            <a:r>
              <a:rPr lang="en-US" altLang="zh-TW" sz="3600" dirty="0"/>
              <a:t>AI </a:t>
            </a:r>
            <a:r>
              <a:rPr lang="zh-TW" altLang="en-US" sz="3600" dirty="0"/>
              <a:t>系統盤點</a:t>
            </a:r>
          </a:p>
          <a:p>
            <a:pPr marL="777240" lvl="1" indent="-320040"/>
            <a:r>
              <a:rPr lang="zh-TW" altLang="en-US" sz="3600" dirty="0"/>
              <a:t>發展風險評估能力</a:t>
            </a:r>
          </a:p>
          <a:p>
            <a:pPr marL="777240" lvl="1" indent="-320040"/>
            <a:r>
              <a:rPr lang="zh-TW" altLang="en-US" sz="3600" dirty="0"/>
              <a:t>啟動利害關係人參與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867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Agent </a:t>
            </a:r>
            <a:r>
              <a:rPr lang="zh-TW" altLang="en-US" sz="5400" dirty="0"/>
              <a:t>實施三階段檢核表</a:t>
            </a:r>
            <a:br>
              <a:rPr lang="en-US" altLang="zh-TW" sz="5400" dirty="0"/>
            </a:br>
            <a:r>
              <a:rPr lang="zh-TW" altLang="en-US" sz="4400" dirty="0"/>
              <a:t>確保成功部署的實務指引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短期行動（</a:t>
            </a:r>
            <a:r>
              <a:rPr lang="en-US" altLang="zh-TW" sz="4000" dirty="0"/>
              <a:t>6-18</a:t>
            </a:r>
            <a:r>
              <a:rPr lang="zh-TW" altLang="en-US" sz="4000" dirty="0"/>
              <a:t>個月）</a:t>
            </a:r>
            <a:r>
              <a:rPr lang="zh-TW" altLang="en-US" sz="2400" dirty="0"/>
              <a:t> </a:t>
            </a:r>
            <a:br>
              <a:rPr lang="en-US" altLang="zh-TW" sz="2400" dirty="0"/>
            </a:br>
            <a:r>
              <a:rPr lang="en-US" altLang="zh-TW" sz="2400" dirty="0"/>
              <a:t>(European Union, 2024; Singapore Smart Nation, 2024)</a:t>
            </a:r>
            <a:r>
              <a:rPr lang="zh-TW" altLang="en-US" sz="4000" dirty="0"/>
              <a:t>： </a:t>
            </a:r>
          </a:p>
          <a:p>
            <a:pPr marL="777240" lvl="1" indent="-320040"/>
            <a:r>
              <a:rPr lang="zh-TW" altLang="en-US" sz="3600" dirty="0"/>
              <a:t>實施核心框架</a:t>
            </a:r>
          </a:p>
          <a:p>
            <a:pPr marL="777240" lvl="1" indent="-320040"/>
            <a:r>
              <a:rPr lang="zh-TW" altLang="en-US" sz="3600" dirty="0"/>
              <a:t>部署試辦計畫</a:t>
            </a:r>
          </a:p>
          <a:p>
            <a:pPr marL="777240" lvl="1" indent="-320040"/>
            <a:r>
              <a:rPr lang="zh-TW" altLang="en-US" sz="3600" dirty="0"/>
              <a:t>建立監控程序</a:t>
            </a:r>
          </a:p>
          <a:p>
            <a:pPr marL="777240" lvl="1" indent="-320040"/>
            <a:r>
              <a:rPr lang="zh-TW" altLang="en-US" sz="3600" dirty="0"/>
              <a:t>進行合規評估</a:t>
            </a:r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1789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Agent </a:t>
            </a:r>
            <a:r>
              <a:rPr lang="zh-TW" altLang="en-US" sz="5400" dirty="0"/>
              <a:t>實施三階段檢核表</a:t>
            </a:r>
            <a:br>
              <a:rPr lang="en-US" altLang="zh-TW" sz="5400" dirty="0"/>
            </a:br>
            <a:r>
              <a:rPr lang="zh-TW" altLang="en-US" sz="4400" dirty="0"/>
              <a:t>確保成功部署的實務指引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長期行動（</a:t>
            </a:r>
            <a:r>
              <a:rPr lang="en-US" altLang="zh-TW" sz="4000" dirty="0"/>
              <a:t>18</a:t>
            </a:r>
            <a:r>
              <a:rPr lang="zh-TW" altLang="en-US" sz="4000" dirty="0"/>
              <a:t>個月以上） </a:t>
            </a:r>
            <a:r>
              <a:rPr lang="en-US" altLang="zh-TW" sz="2400" dirty="0"/>
              <a:t>(Barcelona City Council, 2024)</a:t>
            </a:r>
            <a:r>
              <a:rPr lang="zh-TW" altLang="en-US" sz="4000" dirty="0"/>
              <a:t>： </a:t>
            </a:r>
          </a:p>
          <a:p>
            <a:pPr marL="777240" lvl="1" indent="-320040"/>
            <a:r>
              <a:rPr lang="zh-TW" altLang="en-US" sz="3600" dirty="0"/>
              <a:t>擴展成功實施</a:t>
            </a:r>
          </a:p>
          <a:p>
            <a:pPr marL="777240" lvl="1" indent="-320040"/>
            <a:r>
              <a:rPr lang="zh-TW" altLang="en-US" sz="3600" dirty="0"/>
              <a:t>持續改善流程</a:t>
            </a:r>
          </a:p>
          <a:p>
            <a:pPr marL="777240" lvl="1" indent="-320040"/>
            <a:r>
              <a:rPr lang="zh-TW" altLang="en-US" sz="3600" dirty="0"/>
              <a:t>國際合作交流</a:t>
            </a:r>
          </a:p>
          <a:p>
            <a:pPr marL="777240" lvl="1" indent="-320040"/>
            <a:r>
              <a:rPr lang="zh-TW" altLang="en-US" sz="3600" dirty="0"/>
              <a:t>進階能力發展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9865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成果發表會簡報架構</a:t>
            </a:r>
            <a:br>
              <a:rPr lang="zh-TW" altLang="en-US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展現專業能力與治理智慧的關鍵要素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問題定義：清楚闡述市民需求</a:t>
            </a:r>
          </a:p>
          <a:p>
            <a:pPr marL="320040" indent="-320040"/>
            <a:r>
              <a:rPr lang="en-US" altLang="zh-TW" sz="4000" dirty="0"/>
              <a:t>AI </a:t>
            </a:r>
            <a:r>
              <a:rPr lang="zh-TW" altLang="en-US" sz="4000" dirty="0"/>
              <a:t>解決方案設計：技術方法與能力</a:t>
            </a:r>
          </a:p>
          <a:p>
            <a:pPr marL="320040" indent="-320040"/>
            <a:r>
              <a:rPr lang="zh-TW" altLang="en-US" sz="4000" dirty="0"/>
              <a:t>實施策略：時程、資源、風險</a:t>
            </a:r>
          </a:p>
          <a:p>
            <a:pPr marL="320040" indent="-320040"/>
            <a:r>
              <a:rPr lang="zh-TW" altLang="en-US" sz="4000" dirty="0"/>
              <a:t>預期成果：可測量效益與成功指標</a:t>
            </a:r>
            <a:endParaRPr lang="en-US" altLang="zh-TW" sz="2400" dirty="0"/>
          </a:p>
          <a:p>
            <a:pPr marL="320040" indent="-320040"/>
            <a:r>
              <a:rPr lang="zh-TW" altLang="en-US" sz="4000" dirty="0"/>
              <a:t>治理計畫：倫理考量與監督機制</a:t>
            </a:r>
            <a:endParaRPr lang="en-US" altLang="zh-TW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00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成果發表會簡報標準</a:t>
            </a:r>
            <a:br>
              <a:rPr lang="zh-TW" altLang="en-US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展現專業能力與治理智慧的關鍵要素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技術可行性與創新性</a:t>
            </a:r>
          </a:p>
          <a:p>
            <a:pPr marL="320040" indent="-320040"/>
            <a:r>
              <a:rPr lang="zh-TW" altLang="en-US" sz="4000" dirty="0"/>
              <a:t>政府營運實務適用性</a:t>
            </a:r>
          </a:p>
          <a:p>
            <a:pPr marL="320040" indent="-320040"/>
            <a:r>
              <a:rPr lang="zh-TW" altLang="en-US" sz="4000" dirty="0"/>
              <a:t>倫理考量與風險緩解</a:t>
            </a:r>
          </a:p>
          <a:p>
            <a:pPr marL="320040" indent="-320040"/>
            <a:r>
              <a:rPr lang="zh-TW" altLang="en-US" sz="4000" dirty="0"/>
              <a:t>利害關係人參與與溝通</a:t>
            </a:r>
          </a:p>
          <a:p>
            <a:pPr marL="320040" indent="-320040"/>
            <a:r>
              <a:rPr lang="zh-TW" altLang="en-US" sz="4000" dirty="0"/>
              <a:t>可測量成果與永續性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115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成果發表實作展示指引</a:t>
            </a:r>
            <a:br>
              <a:rPr lang="en-US" altLang="zh-TW" sz="5400" dirty="0"/>
            </a:b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n8n + </a:t>
            </a:r>
            <a:r>
              <a:rPr lang="en-US" altLang="zh-TW" sz="4400" dirty="0" err="1">
                <a:solidFill>
                  <a:schemeClr val="accent6">
                    <a:lumMod val="75000"/>
                  </a:schemeClr>
                </a:solidFill>
              </a:rPr>
              <a:t>LangChain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原型展示標準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技術展示 ： </a:t>
            </a:r>
          </a:p>
          <a:p>
            <a:pPr marL="777240" lvl="1" indent="-320040"/>
            <a:r>
              <a:rPr lang="zh-TW" altLang="en-US" sz="3600" dirty="0"/>
              <a:t>工作流程視覺化：完整的 </a:t>
            </a:r>
            <a:r>
              <a:rPr lang="en-US" altLang="zh-TW" sz="3600" dirty="0"/>
              <a:t>n8n </a:t>
            </a:r>
            <a:r>
              <a:rPr lang="zh-TW" altLang="en-US" sz="3600" dirty="0"/>
              <a:t>流程圖展示</a:t>
            </a:r>
          </a:p>
          <a:p>
            <a:pPr marL="777240" lvl="1" indent="-320040"/>
            <a:r>
              <a:rPr lang="zh-TW" altLang="en-US" sz="3600" dirty="0"/>
              <a:t>實際操作演示：現場模擬市民服務情境</a:t>
            </a:r>
          </a:p>
          <a:p>
            <a:pPr marL="777240" lvl="1" indent="-320040"/>
            <a:r>
              <a:rPr lang="zh-TW" altLang="en-US" sz="3600" dirty="0"/>
              <a:t>效能指標呈現：回應時間、準確率、用戶滿意度</a:t>
            </a:r>
          </a:p>
          <a:p>
            <a:pPr marL="777240" lvl="1" indent="-320040"/>
            <a:r>
              <a:rPr lang="zh-TW" altLang="en-US" sz="3600" dirty="0"/>
              <a:t>錯誤處理機制：異常情況的處理流程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5622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成果發表實作展示指引</a:t>
            </a:r>
            <a:br>
              <a:rPr lang="en-US" altLang="zh-TW" sz="5400" dirty="0"/>
            </a:b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n8n + </a:t>
            </a:r>
            <a:r>
              <a:rPr lang="en-US" altLang="zh-TW" sz="4400" dirty="0" err="1">
                <a:solidFill>
                  <a:schemeClr val="accent6">
                    <a:lumMod val="75000"/>
                  </a:schemeClr>
                </a:solidFill>
              </a:rPr>
              <a:t>LangChain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原型展示標準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原型功能： </a:t>
            </a:r>
          </a:p>
          <a:p>
            <a:pPr marL="777240" lvl="1" indent="-320040"/>
            <a:r>
              <a:rPr lang="zh-TW" altLang="en-US" sz="3600" dirty="0"/>
              <a:t>基本對話能力：理解常見市民問題</a:t>
            </a:r>
          </a:p>
          <a:p>
            <a:pPr marL="777240" lvl="1" indent="-320040"/>
            <a:r>
              <a:rPr lang="zh-TW" altLang="en-US" sz="3600" dirty="0"/>
              <a:t>知識庫整合：連接相關政策文件資料庫</a:t>
            </a:r>
          </a:p>
          <a:p>
            <a:pPr marL="777240" lvl="1" indent="-320040"/>
            <a:r>
              <a:rPr lang="zh-TW" altLang="en-US" sz="3600" dirty="0"/>
              <a:t>多輪對話支援：維持對話上下文</a:t>
            </a:r>
          </a:p>
          <a:p>
            <a:pPr marL="777240" lvl="1" indent="-320040"/>
            <a:r>
              <a:rPr lang="zh-TW" altLang="en-US" sz="3600" dirty="0"/>
              <a:t>人工轉接機制：複雜問題的升級處理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2805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成果發表實作展示指引</a:t>
            </a:r>
            <a:br>
              <a:rPr lang="en-US" altLang="zh-TW" sz="5400" dirty="0"/>
            </a:b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n8n + </a:t>
            </a:r>
            <a:r>
              <a:rPr lang="en-US" altLang="zh-TW" sz="4400" dirty="0" err="1">
                <a:solidFill>
                  <a:schemeClr val="accent6">
                    <a:lumMod val="75000"/>
                  </a:schemeClr>
                </a:solidFill>
              </a:rPr>
              <a:t>LangChain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原型展示標準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評估標準： </a:t>
            </a:r>
          </a:p>
          <a:p>
            <a:pPr marL="777240" lvl="1" indent="-320040"/>
            <a:r>
              <a:rPr lang="zh-TW" altLang="en-US" sz="3600" dirty="0"/>
              <a:t>技術實現度 </a:t>
            </a:r>
            <a:r>
              <a:rPr lang="en-US" altLang="zh-TW" sz="3600" dirty="0"/>
              <a:t>(30%)</a:t>
            </a:r>
            <a:r>
              <a:rPr lang="zh-TW" altLang="en-US" sz="3600" dirty="0"/>
              <a:t>：原型完整性與功能性</a:t>
            </a:r>
          </a:p>
          <a:p>
            <a:pPr marL="777240" lvl="1" indent="-320040"/>
            <a:r>
              <a:rPr lang="zh-TW" altLang="en-US" sz="3600" dirty="0"/>
              <a:t>創新應用 </a:t>
            </a:r>
            <a:r>
              <a:rPr lang="en-US" altLang="zh-TW" sz="3600" dirty="0"/>
              <a:t>(25%)</a:t>
            </a:r>
            <a:r>
              <a:rPr lang="zh-TW" altLang="en-US" sz="3600" dirty="0"/>
              <a:t>：解決方案的創意與實用性</a:t>
            </a:r>
          </a:p>
          <a:p>
            <a:pPr marL="777240" lvl="1" indent="-320040"/>
            <a:r>
              <a:rPr lang="zh-TW" altLang="en-US" sz="3600" dirty="0"/>
              <a:t>使用者體驗 </a:t>
            </a:r>
            <a:r>
              <a:rPr lang="en-US" altLang="zh-TW" sz="3600" dirty="0"/>
              <a:t>(20%)</a:t>
            </a:r>
            <a:r>
              <a:rPr lang="zh-TW" altLang="en-US" sz="3600" dirty="0"/>
              <a:t>：介面友善度與易用性</a:t>
            </a:r>
          </a:p>
          <a:p>
            <a:pPr marL="777240" lvl="1" indent="-320040"/>
            <a:r>
              <a:rPr lang="zh-TW" altLang="en-US" sz="3600" dirty="0"/>
              <a:t>系統整合 </a:t>
            </a:r>
            <a:r>
              <a:rPr lang="en-US" altLang="zh-TW" sz="3600" dirty="0"/>
              <a:t>(15%)</a:t>
            </a:r>
            <a:r>
              <a:rPr lang="zh-TW" altLang="en-US" sz="3600" dirty="0"/>
              <a:t>：與現有政府系統的相容性</a:t>
            </a:r>
          </a:p>
          <a:p>
            <a:pPr marL="777240" lvl="1" indent="-320040"/>
            <a:r>
              <a:rPr lang="zh-TW" altLang="en-US" sz="3600" dirty="0"/>
              <a:t>擴展潛力 </a:t>
            </a:r>
            <a:r>
              <a:rPr lang="en-US" altLang="zh-TW" sz="3600" dirty="0"/>
              <a:t>(10%)</a:t>
            </a:r>
            <a:r>
              <a:rPr lang="zh-TW" altLang="en-US" sz="3600" dirty="0"/>
              <a:t>：未來發展與規模化可能性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6431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成果發表實作展示指引</a:t>
            </a:r>
            <a:br>
              <a:rPr lang="en-US" altLang="zh-TW" sz="5400" dirty="0"/>
            </a:b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n8n + </a:t>
            </a:r>
            <a:r>
              <a:rPr lang="en-US" altLang="zh-TW" sz="4400" dirty="0" err="1">
                <a:solidFill>
                  <a:schemeClr val="accent6">
                    <a:lumMod val="75000"/>
                  </a:schemeClr>
                </a:solidFill>
              </a:rPr>
              <a:t>LangChain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原型展示標準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實作交付物清單：</a:t>
            </a:r>
          </a:p>
          <a:p>
            <a:pPr marL="777240" lvl="1" indent="-320040"/>
            <a:r>
              <a:rPr lang="en-US" altLang="zh-TW" sz="3600" dirty="0"/>
              <a:t>1. n8n </a:t>
            </a:r>
            <a:r>
              <a:rPr lang="zh-TW" altLang="en-US" sz="3600" dirty="0"/>
              <a:t>工作流程檔案 </a:t>
            </a:r>
            <a:r>
              <a:rPr lang="en-US" altLang="zh-TW" sz="3600" dirty="0"/>
              <a:t>(.</a:t>
            </a:r>
            <a:r>
              <a:rPr lang="en-US" altLang="zh-TW" sz="3600" dirty="0" err="1"/>
              <a:t>json</a:t>
            </a:r>
            <a:r>
              <a:rPr lang="en-US" altLang="zh-TW" sz="3600" dirty="0"/>
              <a:t>)</a:t>
            </a:r>
          </a:p>
          <a:p>
            <a:pPr marL="777240" lvl="1" indent="-320040"/>
            <a:r>
              <a:rPr lang="en-US" altLang="zh-TW" sz="3600" dirty="0"/>
              <a:t>2. </a:t>
            </a:r>
            <a:r>
              <a:rPr lang="en-US" altLang="zh-TW" sz="3600" dirty="0" err="1"/>
              <a:t>LangChain</a:t>
            </a:r>
            <a:r>
              <a:rPr lang="en-US" altLang="zh-TW" sz="3600" dirty="0"/>
              <a:t> </a:t>
            </a:r>
            <a:r>
              <a:rPr lang="zh-TW" altLang="en-US" sz="3600" dirty="0"/>
              <a:t>程式碼 </a:t>
            </a:r>
            <a:r>
              <a:rPr lang="en-US" altLang="zh-TW" sz="3600" dirty="0"/>
              <a:t>(.</a:t>
            </a:r>
            <a:r>
              <a:rPr lang="en-US" altLang="zh-TW" sz="3600" dirty="0" err="1"/>
              <a:t>py</a:t>
            </a:r>
            <a:r>
              <a:rPr lang="en-US" altLang="zh-TW" sz="3600" dirty="0"/>
              <a:t>)</a:t>
            </a:r>
          </a:p>
          <a:p>
            <a:pPr marL="777240" lvl="1" indent="-320040"/>
            <a:r>
              <a:rPr lang="en-US" altLang="zh-TW" sz="3600" dirty="0"/>
              <a:t>3. </a:t>
            </a:r>
            <a:r>
              <a:rPr lang="zh-TW" altLang="en-US" sz="3600" dirty="0"/>
              <a:t>知識庫設計文件</a:t>
            </a:r>
          </a:p>
          <a:p>
            <a:pPr marL="777240" lvl="1" indent="-320040"/>
            <a:r>
              <a:rPr lang="en-US" altLang="zh-TW" sz="3600" dirty="0"/>
              <a:t>4. </a:t>
            </a:r>
            <a:r>
              <a:rPr lang="zh-TW" altLang="en-US" sz="3600" dirty="0"/>
              <a:t>測試案例與結果報告</a:t>
            </a:r>
          </a:p>
          <a:p>
            <a:pPr marL="777240" lvl="1" indent="-320040"/>
            <a:r>
              <a:rPr lang="en-US" altLang="zh-TW" sz="3600" dirty="0"/>
              <a:t>5. </a:t>
            </a:r>
            <a:r>
              <a:rPr lang="zh-TW" altLang="en-US" sz="3600" dirty="0"/>
              <a:t>部署說明文件</a:t>
            </a:r>
          </a:p>
          <a:p>
            <a:pPr marL="777240" lvl="1" indent="-320040"/>
            <a:r>
              <a:rPr lang="en-US" altLang="zh-TW" sz="3600" dirty="0"/>
              <a:t>6. 5 </a:t>
            </a:r>
            <a:r>
              <a:rPr lang="zh-TW" altLang="en-US" sz="3600" dirty="0"/>
              <a:t>分鐘實作展示影片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3073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第一組 </a:t>
            </a:r>
            <a:r>
              <a:rPr lang="en-US" altLang="zh-TW" sz="5400" dirty="0"/>
              <a:t>- </a:t>
            </a:r>
            <a:r>
              <a:rPr lang="zh-TW" altLang="en-US" sz="5400" dirty="0"/>
              <a:t>無障礙出行導航 </a:t>
            </a:r>
            <a:r>
              <a:rPr lang="en-US" altLang="zh-TW" sz="5400" dirty="0"/>
              <a:t>AI Agent</a:t>
            </a:r>
            <a:r>
              <a:rPr lang="zh-TW" altLang="en-US" sz="5400" dirty="0"/>
              <a:t>：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技術要求：</a:t>
            </a:r>
          </a:p>
          <a:p>
            <a:pPr marL="777240" lvl="1" indent="-320040"/>
            <a:r>
              <a:rPr lang="zh-TW" altLang="en-US" sz="3600" dirty="0"/>
              <a:t>使用 </a:t>
            </a:r>
            <a:r>
              <a:rPr lang="en-US" altLang="zh-TW" sz="3600" dirty="0"/>
              <a:t>n8n </a:t>
            </a:r>
            <a:r>
              <a:rPr lang="zh-TW" altLang="en-US" sz="3600" dirty="0"/>
              <a:t>建立工作流程，整合臺北市即時交通 </a:t>
            </a:r>
            <a:r>
              <a:rPr lang="en-US" altLang="zh-TW" sz="3600" dirty="0"/>
              <a:t>API</a:t>
            </a:r>
          </a:p>
          <a:p>
            <a:pPr marL="777240" lvl="1" indent="-320040"/>
            <a:r>
              <a:rPr lang="zh-TW" altLang="en-US" sz="3600" dirty="0"/>
              <a:t>實作 </a:t>
            </a:r>
            <a:r>
              <a:rPr lang="en-US" altLang="zh-TW" sz="3600" dirty="0" err="1"/>
              <a:t>LangChain</a:t>
            </a:r>
            <a:r>
              <a:rPr lang="en-US" altLang="zh-TW" sz="3600" dirty="0"/>
              <a:t> RAG </a:t>
            </a:r>
            <a:r>
              <a:rPr lang="zh-TW" altLang="en-US" sz="3600" dirty="0"/>
              <a:t>系統，知識庫包含無障礙設施資訊</a:t>
            </a:r>
          </a:p>
          <a:p>
            <a:pPr marL="777240" lvl="1" indent="-320040"/>
            <a:r>
              <a:rPr lang="zh-TW" altLang="en-US" sz="3600" dirty="0"/>
              <a:t>建立路線最佳化演算法，考慮無障礙需求</a:t>
            </a:r>
            <a:endParaRPr lang="en-US" altLang="zh-TW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7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</a:t>
            </a:r>
            <a:br>
              <a:rPr lang="en-US" altLang="zh-TW" sz="4000" dirty="0"/>
            </a:br>
            <a:r>
              <a:rPr lang="en-US" altLang="zh-TW" sz="4000" dirty="0"/>
              <a:t>and Traditional AI</a:t>
            </a:r>
          </a:p>
        </p:txBody>
      </p:sp>
    </p:spTree>
    <p:extLst>
      <p:ext uri="{BB962C8B-B14F-4D97-AF65-F5344CB8AC3E}">
        <p14:creationId xmlns:p14="http://schemas.microsoft.com/office/powerpoint/2010/main" val="238046214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第一組 </a:t>
            </a:r>
            <a:r>
              <a:rPr lang="en-US" altLang="zh-TW" sz="5400" dirty="0"/>
              <a:t>- </a:t>
            </a:r>
            <a:r>
              <a:rPr lang="zh-TW" altLang="en-US" sz="5400" dirty="0"/>
              <a:t>無障礙出行導航 </a:t>
            </a:r>
            <a:r>
              <a:rPr lang="en-US" altLang="zh-TW" sz="5400" dirty="0"/>
              <a:t>AI Agent</a:t>
            </a:r>
            <a:r>
              <a:rPr lang="zh-TW" altLang="en-US" sz="5400" dirty="0"/>
              <a:t>：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核心功能：</a:t>
            </a:r>
          </a:p>
          <a:p>
            <a:pPr marL="457200" lvl="1" indent="0">
              <a:buNone/>
            </a:pPr>
            <a:r>
              <a:rPr lang="en-US" altLang="zh-TW" sz="3600" dirty="0"/>
              <a:t>1. </a:t>
            </a:r>
            <a:r>
              <a:rPr lang="zh-TW" altLang="en-US" sz="3600" dirty="0"/>
              <a:t>接收使用者位置和目的地</a:t>
            </a:r>
          </a:p>
          <a:p>
            <a:pPr marL="457200" lvl="1" indent="0">
              <a:buNone/>
            </a:pPr>
            <a:r>
              <a:rPr lang="en-US" altLang="zh-TW" sz="3600" dirty="0"/>
              <a:t>2. </a:t>
            </a:r>
            <a:r>
              <a:rPr lang="zh-TW" altLang="en-US" sz="3600" dirty="0"/>
              <a:t>識別無障礙需求類型（輪椅、視障、聽障等）</a:t>
            </a:r>
          </a:p>
          <a:p>
            <a:pPr marL="457200" lvl="1" indent="0">
              <a:buNone/>
            </a:pPr>
            <a:r>
              <a:rPr lang="en-US" altLang="zh-TW" sz="3600" dirty="0"/>
              <a:t>3. </a:t>
            </a:r>
            <a:r>
              <a:rPr lang="zh-TW" altLang="en-US" sz="3600" dirty="0"/>
              <a:t>即時查詢交通狀況和設施可用性</a:t>
            </a:r>
          </a:p>
          <a:p>
            <a:pPr marL="457200" lvl="1" indent="0">
              <a:buNone/>
            </a:pPr>
            <a:r>
              <a:rPr lang="en-US" altLang="zh-TW" sz="3600" dirty="0"/>
              <a:t>4. </a:t>
            </a:r>
            <a:r>
              <a:rPr lang="zh-TW" altLang="en-US" sz="3600" dirty="0"/>
              <a:t>生成個人化無障礙路線建議</a:t>
            </a:r>
          </a:p>
          <a:p>
            <a:pPr marL="457200" lvl="1" indent="0">
              <a:buNone/>
            </a:pPr>
            <a:r>
              <a:rPr lang="en-US" altLang="zh-TW" sz="3600" dirty="0"/>
              <a:t>5. </a:t>
            </a:r>
            <a:r>
              <a:rPr lang="zh-TW" altLang="en-US" sz="3600" dirty="0"/>
              <a:t>提供語音和視覺雙重輸出</a:t>
            </a:r>
            <a:endParaRPr lang="en-US" altLang="zh-TW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4289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第一組 </a:t>
            </a:r>
            <a:r>
              <a:rPr lang="en-US" altLang="zh-TW" sz="5400" dirty="0"/>
              <a:t>- </a:t>
            </a:r>
            <a:r>
              <a:rPr lang="zh-TW" altLang="en-US" sz="5400" dirty="0"/>
              <a:t>無障礙出行導航 </a:t>
            </a:r>
            <a:r>
              <a:rPr lang="en-US" altLang="zh-TW" sz="5400" dirty="0"/>
              <a:t>AI Agent</a:t>
            </a:r>
            <a:r>
              <a:rPr lang="zh-TW" altLang="en-US" sz="5400" dirty="0"/>
              <a:t>：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展示情境：</a:t>
            </a:r>
          </a:p>
          <a:p>
            <a:pPr lvl="1"/>
            <a:r>
              <a:rPr lang="zh-TW" altLang="en-US" sz="3600" dirty="0"/>
              <a:t>輪椅使用者從臺北車站到市政府的最佳路線</a:t>
            </a:r>
          </a:p>
          <a:p>
            <a:pPr lvl="1"/>
            <a:r>
              <a:rPr lang="zh-TW" altLang="en-US" sz="3600" dirty="0"/>
              <a:t>視障者搭乘捷運的詳細導引</a:t>
            </a:r>
          </a:p>
          <a:p>
            <a:pPr lvl="1"/>
            <a:r>
              <a:rPr lang="zh-TW" altLang="en-US" sz="3600" dirty="0"/>
              <a:t>臨時電梯故障時的替代方案推薦</a:t>
            </a: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0970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第二組 </a:t>
            </a:r>
            <a:r>
              <a:rPr lang="en-US" altLang="zh-TW" sz="5400" dirty="0"/>
              <a:t>- </a:t>
            </a:r>
            <a:r>
              <a:rPr lang="zh-TW" altLang="en-US" sz="5400" dirty="0"/>
              <a:t>青年心理支持 </a:t>
            </a:r>
            <a:r>
              <a:rPr lang="en-US" altLang="zh-TW" sz="5400" dirty="0"/>
              <a:t>AI Agent</a:t>
            </a:r>
            <a:r>
              <a:rPr lang="zh-TW" altLang="en-US" sz="5400" dirty="0"/>
              <a:t>：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技術要求：</a:t>
            </a:r>
          </a:p>
          <a:p>
            <a:pPr marL="777240" lvl="1" indent="-320040"/>
            <a:r>
              <a:rPr lang="en-US" altLang="zh-TW" sz="3600" dirty="0"/>
              <a:t>n8n </a:t>
            </a:r>
            <a:r>
              <a:rPr lang="zh-TW" altLang="en-US" sz="3600" dirty="0"/>
              <a:t>工作流程整合情緒分析 </a:t>
            </a:r>
            <a:r>
              <a:rPr lang="en-US" altLang="zh-TW" sz="3600" dirty="0"/>
              <a:t>API</a:t>
            </a:r>
          </a:p>
          <a:p>
            <a:pPr marL="777240" lvl="1" indent="-320040"/>
            <a:r>
              <a:rPr lang="en-US" altLang="zh-TW" sz="3600" dirty="0" err="1"/>
              <a:t>LangChain</a:t>
            </a:r>
            <a:r>
              <a:rPr lang="en-US" altLang="zh-TW" sz="3600" dirty="0"/>
              <a:t> </a:t>
            </a:r>
            <a:r>
              <a:rPr lang="zh-TW" altLang="en-US" sz="3600" dirty="0"/>
              <a:t>對話系統具備心理諮商知識庫</a:t>
            </a:r>
          </a:p>
          <a:p>
            <a:pPr marL="777240" lvl="1" indent="-320040"/>
            <a:r>
              <a:rPr lang="zh-TW" altLang="en-US" sz="3600" dirty="0"/>
              <a:t>實作風險評估與轉介機制</a:t>
            </a:r>
            <a:endParaRPr lang="en-US" altLang="zh-TW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8734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第二組 </a:t>
            </a:r>
            <a:r>
              <a:rPr lang="en-US" altLang="zh-TW" sz="5400" dirty="0"/>
              <a:t>- </a:t>
            </a:r>
            <a:r>
              <a:rPr lang="zh-TW" altLang="en-US" sz="5400" dirty="0"/>
              <a:t>青年心理支持 </a:t>
            </a:r>
            <a:r>
              <a:rPr lang="en-US" altLang="zh-TW" sz="5400" dirty="0"/>
              <a:t>AI Agent</a:t>
            </a:r>
            <a:r>
              <a:rPr lang="zh-TW" altLang="en-US" sz="5400" dirty="0"/>
              <a:t>：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核心功能：</a:t>
            </a:r>
          </a:p>
          <a:p>
            <a:pPr marL="457200" lvl="1" indent="0">
              <a:buNone/>
            </a:pPr>
            <a:r>
              <a:rPr lang="en-US" altLang="zh-TW" sz="3600" dirty="0"/>
              <a:t>1. </a:t>
            </a:r>
            <a:r>
              <a:rPr lang="zh-TW" altLang="en-US" sz="3600" dirty="0"/>
              <a:t>自然語言情緒狀態分析</a:t>
            </a:r>
          </a:p>
          <a:p>
            <a:pPr marL="457200" lvl="1" indent="0">
              <a:buNone/>
            </a:pPr>
            <a:r>
              <a:rPr lang="en-US" altLang="zh-TW" sz="3600" dirty="0"/>
              <a:t>2. </a:t>
            </a:r>
            <a:r>
              <a:rPr lang="zh-TW" altLang="en-US" sz="3600" dirty="0"/>
              <a:t>基於心理學原理的對話引導</a:t>
            </a:r>
          </a:p>
          <a:p>
            <a:pPr marL="457200" lvl="1" indent="0">
              <a:buNone/>
            </a:pPr>
            <a:r>
              <a:rPr lang="en-US" altLang="zh-TW" sz="3600" dirty="0"/>
              <a:t>3. </a:t>
            </a:r>
            <a:r>
              <a:rPr lang="zh-TW" altLang="en-US" sz="3600" dirty="0"/>
              <a:t>危機識別與緊急轉介</a:t>
            </a:r>
          </a:p>
          <a:p>
            <a:pPr marL="457200" lvl="1" indent="0">
              <a:buNone/>
            </a:pPr>
            <a:r>
              <a:rPr lang="en-US" altLang="zh-TW" sz="3600" dirty="0"/>
              <a:t>4. </a:t>
            </a:r>
            <a:r>
              <a:rPr lang="zh-TW" altLang="en-US" sz="3600" dirty="0"/>
              <a:t>資源推薦與追蹤關懷</a:t>
            </a:r>
          </a:p>
          <a:p>
            <a:pPr marL="457200" lvl="1" indent="0">
              <a:buNone/>
            </a:pPr>
            <a:r>
              <a:rPr lang="en-US" altLang="zh-TW" sz="3600" dirty="0"/>
              <a:t>5. </a:t>
            </a:r>
            <a:r>
              <a:rPr lang="zh-TW" altLang="en-US" sz="3600" dirty="0"/>
              <a:t>隱私保護與資料加密</a:t>
            </a:r>
          </a:p>
          <a:p>
            <a:pPr marL="457200" lvl="1" indent="0">
              <a:buNone/>
            </a:pPr>
            <a:endParaRPr lang="en-US" altLang="zh-TW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5457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第二組 </a:t>
            </a:r>
            <a:r>
              <a:rPr lang="en-US" altLang="zh-TW" sz="5400" dirty="0"/>
              <a:t>- </a:t>
            </a:r>
            <a:r>
              <a:rPr lang="zh-TW" altLang="en-US" sz="5400" dirty="0"/>
              <a:t>青年心理支持 </a:t>
            </a:r>
            <a:r>
              <a:rPr lang="en-US" altLang="zh-TW" sz="5400" dirty="0"/>
              <a:t>AI Agent</a:t>
            </a:r>
            <a:r>
              <a:rPr lang="zh-TW" altLang="en-US" sz="5400" dirty="0"/>
              <a:t>：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展示情境：</a:t>
            </a:r>
          </a:p>
          <a:p>
            <a:pPr lvl="1"/>
            <a:r>
              <a:rPr lang="zh-TW" altLang="en-US" sz="3600" dirty="0"/>
              <a:t>青年表達學業壓力的對話處理</a:t>
            </a:r>
          </a:p>
          <a:p>
            <a:pPr lvl="1"/>
            <a:r>
              <a:rPr lang="zh-TW" altLang="en-US" sz="3600" dirty="0"/>
              <a:t>識別自殺傾向並啟動緊急程序</a:t>
            </a:r>
          </a:p>
          <a:p>
            <a:pPr lvl="1"/>
            <a:r>
              <a:rPr lang="zh-TW" altLang="en-US" sz="3600" dirty="0"/>
              <a:t>提供客製化心理健康資源推薦</a:t>
            </a: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0791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第三組 </a:t>
            </a:r>
            <a:r>
              <a:rPr lang="en-US" altLang="zh-TW" sz="5400" dirty="0"/>
              <a:t>- 1999 </a:t>
            </a:r>
            <a:r>
              <a:rPr lang="zh-TW" altLang="en-US" sz="5400" dirty="0"/>
              <a:t>服務品質 </a:t>
            </a:r>
            <a:r>
              <a:rPr lang="en-US" altLang="zh-TW" sz="5400" dirty="0"/>
              <a:t>AI Agent</a:t>
            </a:r>
            <a:r>
              <a:rPr lang="zh-TW" altLang="en-US" sz="5400" dirty="0"/>
              <a:t>：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技術要求：</a:t>
            </a:r>
          </a:p>
          <a:p>
            <a:pPr marL="777240" lvl="1" indent="-320040"/>
            <a:r>
              <a:rPr lang="en-US" altLang="zh-TW" sz="3600" dirty="0"/>
              <a:t>n8n </a:t>
            </a:r>
            <a:r>
              <a:rPr lang="zh-TW" altLang="en-US" sz="3600" dirty="0"/>
              <a:t>多語言語音轉文字工作流程</a:t>
            </a:r>
          </a:p>
          <a:p>
            <a:pPr marL="777240" lvl="1" indent="-320040"/>
            <a:r>
              <a:rPr lang="en-US" altLang="zh-TW" sz="3600" dirty="0" err="1"/>
              <a:t>LangChain</a:t>
            </a:r>
            <a:r>
              <a:rPr lang="en-US" altLang="zh-TW" sz="3600" dirty="0"/>
              <a:t> RAG </a:t>
            </a:r>
            <a:r>
              <a:rPr lang="zh-TW" altLang="en-US" sz="3600" dirty="0"/>
              <a:t>整合完整政府 </a:t>
            </a:r>
            <a:r>
              <a:rPr lang="en-US" altLang="zh-TW" sz="3600" dirty="0"/>
              <a:t>FAQ </a:t>
            </a:r>
            <a:r>
              <a:rPr lang="zh-TW" altLang="en-US" sz="3600" dirty="0"/>
              <a:t>資料庫</a:t>
            </a:r>
          </a:p>
          <a:p>
            <a:pPr marL="777240" lvl="1" indent="-320040"/>
            <a:r>
              <a:rPr lang="zh-TW" altLang="en-US" sz="3600" dirty="0"/>
              <a:t>智慧分流與人工轉接機制</a:t>
            </a:r>
            <a:endParaRPr lang="en-US" altLang="zh-TW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4808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第三組 </a:t>
            </a:r>
            <a:r>
              <a:rPr lang="en-US" altLang="zh-TW" sz="5400" dirty="0"/>
              <a:t>- 1999 </a:t>
            </a:r>
            <a:r>
              <a:rPr lang="zh-TW" altLang="en-US" sz="5400" dirty="0"/>
              <a:t>服務品質 </a:t>
            </a:r>
            <a:r>
              <a:rPr lang="en-US" altLang="zh-TW" sz="5400" dirty="0"/>
              <a:t>AI Agent</a:t>
            </a:r>
            <a:r>
              <a:rPr lang="zh-TW" altLang="en-US" sz="5400" dirty="0"/>
              <a:t>：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核心功能：</a:t>
            </a:r>
          </a:p>
          <a:p>
            <a:pPr marL="457200" lvl="1" indent="0">
              <a:buNone/>
            </a:pPr>
            <a:r>
              <a:rPr lang="en-US" altLang="zh-TW" sz="3600" dirty="0"/>
              <a:t>1. </a:t>
            </a:r>
            <a:r>
              <a:rPr lang="zh-TW" altLang="en-US" sz="3600" dirty="0"/>
              <a:t>多語言語音識別與處理</a:t>
            </a:r>
          </a:p>
          <a:p>
            <a:pPr marL="457200" lvl="1" indent="0">
              <a:buNone/>
            </a:pPr>
            <a:r>
              <a:rPr lang="en-US" altLang="zh-TW" sz="3600" dirty="0"/>
              <a:t>2. </a:t>
            </a:r>
            <a:r>
              <a:rPr lang="zh-TW" altLang="en-US" sz="3600" dirty="0"/>
              <a:t>意圖識別與問題分類</a:t>
            </a:r>
          </a:p>
          <a:p>
            <a:pPr marL="457200" lvl="1" indent="0">
              <a:buNone/>
            </a:pPr>
            <a:r>
              <a:rPr lang="en-US" altLang="zh-TW" sz="3600" dirty="0"/>
              <a:t>3. </a:t>
            </a:r>
            <a:r>
              <a:rPr lang="zh-TW" altLang="en-US" sz="3600" dirty="0"/>
              <a:t>知識庫檢索與答案生成</a:t>
            </a:r>
          </a:p>
          <a:p>
            <a:pPr marL="457200" lvl="1" indent="0">
              <a:buNone/>
            </a:pPr>
            <a:r>
              <a:rPr lang="en-US" altLang="zh-TW" sz="3600" dirty="0"/>
              <a:t>4. </a:t>
            </a:r>
            <a:r>
              <a:rPr lang="zh-TW" altLang="en-US" sz="3600" dirty="0"/>
              <a:t>複雜問題智慧分流</a:t>
            </a:r>
          </a:p>
          <a:p>
            <a:pPr marL="457200" lvl="1" indent="0">
              <a:buNone/>
            </a:pPr>
            <a:r>
              <a:rPr lang="en-US" altLang="zh-TW" sz="3600" dirty="0"/>
              <a:t>5. </a:t>
            </a:r>
            <a:r>
              <a:rPr lang="zh-TW" altLang="en-US" sz="3600" dirty="0"/>
              <a:t>服務品質即時監控</a:t>
            </a:r>
            <a:endParaRPr lang="en-US" altLang="zh-TW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3858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第三組 </a:t>
            </a:r>
            <a:r>
              <a:rPr lang="en-US" altLang="zh-TW" sz="5400" dirty="0"/>
              <a:t>- 1999 </a:t>
            </a:r>
            <a:r>
              <a:rPr lang="zh-TW" altLang="en-US" sz="5400" dirty="0"/>
              <a:t>服務品質 </a:t>
            </a:r>
            <a:r>
              <a:rPr lang="en-US" altLang="zh-TW" sz="5400" dirty="0"/>
              <a:t>AI Agent</a:t>
            </a:r>
            <a:r>
              <a:rPr lang="zh-TW" altLang="en-US" sz="5400" dirty="0"/>
              <a:t>：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展示情境：</a:t>
            </a:r>
          </a:p>
          <a:p>
            <a:pPr lvl="1"/>
            <a:r>
              <a:rPr lang="zh-TW" altLang="en-US" sz="3600" dirty="0"/>
              <a:t>處理繁體中文、英文、台語混合查詢</a:t>
            </a:r>
          </a:p>
          <a:p>
            <a:pPr lvl="1"/>
            <a:r>
              <a:rPr lang="zh-TW" altLang="en-US" sz="3600" dirty="0"/>
              <a:t>複雜稅務問題的專業轉接</a:t>
            </a:r>
          </a:p>
          <a:p>
            <a:pPr lvl="1"/>
            <a:r>
              <a:rPr lang="zh-TW" altLang="en-US" sz="3600" dirty="0"/>
              <a:t>緊急案件的快速升級處理</a:t>
            </a: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0649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第四組 </a:t>
            </a:r>
            <a:r>
              <a:rPr lang="en-US" altLang="zh-TW" sz="5400" dirty="0"/>
              <a:t>- </a:t>
            </a:r>
            <a:r>
              <a:rPr lang="zh-TW" altLang="en-US" sz="5400" dirty="0"/>
              <a:t>兒少心理健康 </a:t>
            </a:r>
            <a:r>
              <a:rPr lang="en-US" altLang="zh-TW" sz="5400" dirty="0"/>
              <a:t>AI Agent</a:t>
            </a:r>
            <a:r>
              <a:rPr lang="zh-TW" altLang="en-US" sz="5400" dirty="0"/>
              <a:t>：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技術要求：</a:t>
            </a:r>
          </a:p>
          <a:p>
            <a:pPr marL="777240" lvl="1" indent="-320040"/>
            <a:r>
              <a:rPr lang="en-US" altLang="zh-TW" sz="3600" dirty="0"/>
              <a:t>n8n </a:t>
            </a:r>
            <a:r>
              <a:rPr lang="zh-TW" altLang="en-US" sz="3600" dirty="0"/>
              <a:t>多源資料整合工作流程</a:t>
            </a:r>
          </a:p>
          <a:p>
            <a:pPr marL="777240" lvl="1" indent="-320040"/>
            <a:r>
              <a:rPr lang="en-US" altLang="zh-TW" sz="3600" dirty="0" err="1"/>
              <a:t>LangChain</a:t>
            </a:r>
            <a:r>
              <a:rPr lang="en-US" altLang="zh-TW" sz="3600" dirty="0"/>
              <a:t> </a:t>
            </a:r>
            <a:r>
              <a:rPr lang="zh-TW" altLang="en-US" sz="3600" dirty="0"/>
              <a:t>兒童心理發展知識系統</a:t>
            </a:r>
          </a:p>
          <a:p>
            <a:pPr marL="777240" lvl="1" indent="-320040"/>
            <a:r>
              <a:rPr lang="zh-TW" altLang="en-US" sz="3600" dirty="0"/>
              <a:t>跨部門協作通報機制</a:t>
            </a:r>
            <a:endParaRPr lang="en-US" altLang="zh-TW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9796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第四組 </a:t>
            </a:r>
            <a:r>
              <a:rPr lang="en-US" altLang="zh-TW" sz="5400" dirty="0"/>
              <a:t>- </a:t>
            </a:r>
            <a:r>
              <a:rPr lang="zh-TW" altLang="en-US" sz="5400" dirty="0"/>
              <a:t>兒少心理健康 </a:t>
            </a:r>
            <a:r>
              <a:rPr lang="en-US" altLang="zh-TW" sz="5400" dirty="0"/>
              <a:t>AI Agent</a:t>
            </a:r>
            <a:r>
              <a:rPr lang="zh-TW" altLang="en-US" sz="5400" dirty="0"/>
              <a:t>：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核心功能：</a:t>
            </a:r>
          </a:p>
          <a:p>
            <a:pPr marL="457200" lvl="1" indent="0">
              <a:buNone/>
            </a:pPr>
            <a:r>
              <a:rPr lang="en-US" altLang="zh-TW" sz="3600" dirty="0"/>
              <a:t>1. </a:t>
            </a:r>
            <a:r>
              <a:rPr lang="zh-TW" altLang="en-US" sz="3600" dirty="0"/>
              <a:t>多模態兒童行為分析</a:t>
            </a:r>
          </a:p>
          <a:p>
            <a:pPr marL="457200" lvl="1" indent="0">
              <a:buNone/>
            </a:pPr>
            <a:r>
              <a:rPr lang="en-US" altLang="zh-TW" sz="3600" dirty="0"/>
              <a:t>2. </a:t>
            </a:r>
            <a:r>
              <a:rPr lang="zh-TW" altLang="en-US" sz="3600" dirty="0"/>
              <a:t>發展里程碑追蹤評估</a:t>
            </a:r>
          </a:p>
          <a:p>
            <a:pPr marL="457200" lvl="1" indent="0">
              <a:buNone/>
            </a:pPr>
            <a:r>
              <a:rPr lang="en-US" altLang="zh-TW" sz="3600" dirty="0"/>
              <a:t>3. </a:t>
            </a:r>
            <a:r>
              <a:rPr lang="zh-TW" altLang="en-US" sz="3600" dirty="0"/>
              <a:t>風險因子預警系統</a:t>
            </a:r>
          </a:p>
          <a:p>
            <a:pPr marL="457200" lvl="1" indent="0">
              <a:buNone/>
            </a:pPr>
            <a:r>
              <a:rPr lang="en-US" altLang="zh-TW" sz="3600" dirty="0"/>
              <a:t>4. </a:t>
            </a:r>
            <a:r>
              <a:rPr lang="zh-TW" altLang="en-US" sz="3600" dirty="0"/>
              <a:t>跨部門資源整合推薦</a:t>
            </a:r>
          </a:p>
          <a:p>
            <a:pPr marL="457200" lvl="1" indent="0">
              <a:buNone/>
            </a:pPr>
            <a:r>
              <a:rPr lang="en-US" altLang="zh-TW" sz="3600" dirty="0"/>
              <a:t>5. </a:t>
            </a:r>
            <a:r>
              <a:rPr lang="zh-TW" altLang="en-US" sz="3600" dirty="0"/>
              <a:t>家長與教師協作平台</a:t>
            </a:r>
            <a:endParaRPr lang="en-US" altLang="zh-TW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86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616F6-8089-A957-404D-1876FC341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3A1B03A-722A-265C-BC14-30A0CA8AA1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9457" y="1042416"/>
          <a:ext cx="11537114" cy="5507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9539">
                  <a:extLst>
                    <a:ext uri="{9D8B030D-6E8A-4147-A177-3AD203B41FA5}">
                      <a16:colId xmlns:a16="http://schemas.microsoft.com/office/drawing/2014/main" val="2857358329"/>
                    </a:ext>
                  </a:extLst>
                </a:gridCol>
                <a:gridCol w="3569001">
                  <a:extLst>
                    <a:ext uri="{9D8B030D-6E8A-4147-A177-3AD203B41FA5}">
                      <a16:colId xmlns:a16="http://schemas.microsoft.com/office/drawing/2014/main" val="1139660782"/>
                    </a:ext>
                  </a:extLst>
                </a:gridCol>
                <a:gridCol w="3121118">
                  <a:extLst>
                    <a:ext uri="{9D8B030D-6E8A-4147-A177-3AD203B41FA5}">
                      <a16:colId xmlns:a16="http://schemas.microsoft.com/office/drawing/2014/main" val="171250339"/>
                    </a:ext>
                  </a:extLst>
                </a:gridCol>
                <a:gridCol w="2987456">
                  <a:extLst>
                    <a:ext uri="{9D8B030D-6E8A-4147-A177-3AD203B41FA5}">
                      <a16:colId xmlns:a16="http://schemas.microsoft.com/office/drawing/2014/main" val="3980013373"/>
                    </a:ext>
                  </a:extLst>
                </a:gridCol>
              </a:tblGrid>
              <a:tr h="3725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Feature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AI Agent / Agentic AI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Generative AI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Traditional AI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64142315"/>
                  </a:ext>
                </a:extLst>
              </a:tr>
              <a:tr h="12094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Core Concept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To autonomously perceive its environment, make decisions, and take actions to achieve specific goals.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To create new, original content (text, images, code, etc.) that resembles its training data.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To execute specific tasks based on pre-programmed rules or statistical patterns.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04630518"/>
                  </a:ext>
                </a:extLst>
              </a:tr>
              <a:tr h="12094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Primary Function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Action &amp; Goal Achievement. Executes a series of tasks to complete an objective (e.g., "Book me a flight to Taipei next Tuesday.").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Creation &amp; Synthesis. Creates novel outputs in response to a prompt (e.g., "Write a poem about rain.").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Classification &amp; Prediction. Answers questions with a known range of outcomes (e.g., "Is this spam?").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42622011"/>
                  </a:ext>
                </a:extLst>
              </a:tr>
              <a:tr h="1506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Decision Making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Based on a continuous loop: Perceive -&gt; Plan -&gt; Act. It reasons about its goal, breaks it down, and executes steps.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Based on probabilistic patterns learned from massive, unstructured datasets. It predicts the next most likely word, pixel, or note.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Based on explicitly programmed logic (if-then rules) or learned patterns from structured data.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8607183"/>
                  </a:ext>
                </a:extLst>
              </a:tr>
              <a:tr h="12094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Key Characteristic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Autonomous &amp; Goal-Oriented. Proactively takes steps and can adapt its plan based on new information.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Creative &amp; Probabilistic. Can produce a wide variety of unique outputs from the same prompt.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Deterministic &amp; Logic-Based. Given the same input, it will almost always produce the same output.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39153535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50B9EC1A-4516-F9BE-D4FB-F0845762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3" y="135105"/>
            <a:ext cx="11814048" cy="776174"/>
          </a:xfrm>
        </p:spPr>
        <p:txBody>
          <a:bodyPr>
            <a:normAutofit fontScale="90000"/>
          </a:bodyPr>
          <a:lstStyle/>
          <a:p>
            <a:r>
              <a:rPr lang="en-US" dirty="0"/>
              <a:t>AI Agent / Agentic AI, Generative AI, Traditional AI</a:t>
            </a:r>
          </a:p>
        </p:txBody>
      </p:sp>
    </p:spTree>
    <p:extLst>
      <p:ext uri="{BB962C8B-B14F-4D97-AF65-F5344CB8AC3E}">
        <p14:creationId xmlns:p14="http://schemas.microsoft.com/office/powerpoint/2010/main" val="128167000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第四組 </a:t>
            </a:r>
            <a:r>
              <a:rPr lang="en-US" altLang="zh-TW" sz="5400" dirty="0"/>
              <a:t>- </a:t>
            </a:r>
            <a:r>
              <a:rPr lang="zh-TW" altLang="en-US" sz="5400" dirty="0"/>
              <a:t>兒少心理健康 </a:t>
            </a:r>
            <a:r>
              <a:rPr lang="en-US" altLang="zh-TW" sz="5400" dirty="0"/>
              <a:t>AI Agent</a:t>
            </a:r>
            <a:r>
              <a:rPr lang="zh-TW" altLang="en-US" sz="5400" dirty="0"/>
              <a:t>：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展示情境：</a:t>
            </a:r>
          </a:p>
          <a:p>
            <a:pPr lvl="1"/>
            <a:r>
              <a:rPr lang="zh-TW" altLang="en-US" sz="3600" dirty="0"/>
              <a:t>分析兒童繪畫作品識別情緒問題</a:t>
            </a:r>
          </a:p>
          <a:p>
            <a:pPr lvl="1"/>
            <a:r>
              <a:rPr lang="zh-TW" altLang="en-US" sz="3600" dirty="0"/>
              <a:t>學校通報系統的自動風險評估</a:t>
            </a:r>
          </a:p>
          <a:p>
            <a:pPr lvl="1"/>
            <a:r>
              <a:rPr lang="zh-TW" altLang="en-US" sz="3600" dirty="0"/>
              <a:t>整合社會局、教育局、衛生局資源推薦</a:t>
            </a: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3167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開發環境設置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en-US" altLang="zh-TW" sz="4000" dirty="0"/>
              <a:t>n8n </a:t>
            </a:r>
            <a:r>
              <a:rPr lang="zh-TW" altLang="en-US" sz="4000" dirty="0"/>
              <a:t>本地安裝指引與雲端部署選項</a:t>
            </a:r>
          </a:p>
          <a:p>
            <a:pPr marL="320040" indent="-320040"/>
            <a:r>
              <a:rPr lang="en-US" altLang="zh-TW" sz="4000" dirty="0" err="1"/>
              <a:t>LangChain</a:t>
            </a:r>
            <a:r>
              <a:rPr lang="en-US" altLang="zh-TW" sz="4000" dirty="0"/>
              <a:t> </a:t>
            </a:r>
            <a:r>
              <a:rPr lang="zh-TW" altLang="en-US" sz="4000" dirty="0"/>
              <a:t>開發環境配置</a:t>
            </a:r>
          </a:p>
          <a:p>
            <a:pPr marL="320040" indent="-320040"/>
            <a:r>
              <a:rPr lang="zh-TW" altLang="en-US" sz="4000" dirty="0"/>
              <a:t>臺北市政府 </a:t>
            </a:r>
            <a:r>
              <a:rPr lang="en-US" altLang="zh-TW" sz="4000" dirty="0"/>
              <a:t>API </a:t>
            </a:r>
            <a:r>
              <a:rPr lang="zh-TW" altLang="en-US" sz="4000" dirty="0"/>
              <a:t>存取權限申請</a:t>
            </a:r>
          </a:p>
          <a:p>
            <a:pPr marL="320040" indent="-320040"/>
            <a:r>
              <a:rPr lang="zh-TW" altLang="en-US" sz="4000" dirty="0"/>
              <a:t>測試資料集與模擬環境</a:t>
            </a:r>
            <a:endParaRPr lang="en-US" altLang="zh-TW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1397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576C41-E941-4943-A464-831F50A6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109915"/>
            <a:ext cx="11222181" cy="969078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dirty="0"/>
              <a:t>AI Agent with n8n (</a:t>
            </a:r>
            <a:r>
              <a:rPr lang="en-US" altLang="zh-TW" dirty="0" err="1"/>
              <a:t>nodemation</a:t>
            </a:r>
            <a:r>
              <a:rPr lang="en-US" altLang="zh-TW" dirty="0"/>
              <a:t>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EB2B3-4E5D-14E6-2CCB-BC9218309B6F}"/>
              </a:ext>
            </a:extLst>
          </p:cNvPr>
          <p:cNvSpPr txBox="1"/>
          <p:nvPr/>
        </p:nvSpPr>
        <p:spPr>
          <a:xfrm>
            <a:off x="3046475" y="6401789"/>
            <a:ext cx="6099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https://n8n.io/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D1FAC-502C-E377-B953-910E600A7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76" y="1078992"/>
            <a:ext cx="9563533" cy="532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1273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576C41-E941-4943-A464-831F50A6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109914"/>
            <a:ext cx="11222181" cy="1225109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en-US" altLang="zh-TW" dirty="0"/>
              <a:t>AI Agent with n8n </a:t>
            </a:r>
            <a:br>
              <a:rPr lang="en-US" altLang="zh-TW" dirty="0"/>
            </a:br>
            <a:r>
              <a:rPr lang="en-US" altLang="zh-TW" dirty="0"/>
              <a:t>Workflow Automation Templates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EB2B3-4E5D-14E6-2CCB-BC9218309B6F}"/>
              </a:ext>
            </a:extLst>
          </p:cNvPr>
          <p:cNvSpPr txBox="1"/>
          <p:nvPr/>
        </p:nvSpPr>
        <p:spPr>
          <a:xfrm>
            <a:off x="3046475" y="6401789"/>
            <a:ext cx="6099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https://n8n.io/workflows/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6C2392-4F1B-ADE9-BC94-9705C34F9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869" y="1431568"/>
            <a:ext cx="8512257" cy="503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2663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576C41-E941-4943-A464-831F50A6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109915"/>
            <a:ext cx="11222181" cy="1225108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en-US" altLang="zh-TW" dirty="0"/>
              <a:t>AI Agent with n8n </a:t>
            </a:r>
            <a:br>
              <a:rPr lang="en-US" altLang="zh-TW" dirty="0"/>
            </a:br>
            <a:r>
              <a:rPr lang="en-US" altLang="zh-TW" dirty="0"/>
              <a:t>Workflow Automation Templates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EB2B3-4E5D-14E6-2CCB-BC9218309B6F}"/>
              </a:ext>
            </a:extLst>
          </p:cNvPr>
          <p:cNvSpPr txBox="1"/>
          <p:nvPr/>
        </p:nvSpPr>
        <p:spPr>
          <a:xfrm>
            <a:off x="3046475" y="6401789"/>
            <a:ext cx="6099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https://n8n.io/workflows/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0B067C-3A7B-90D0-74DA-E8B9B20F9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69" y="1362455"/>
            <a:ext cx="9750676" cy="506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9393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155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576C41-E941-4943-A464-831F50A6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109915"/>
            <a:ext cx="11222181" cy="1225108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en-US" altLang="zh-TW" dirty="0"/>
              <a:t>AI Agent with n8n </a:t>
            </a:r>
            <a:br>
              <a:rPr lang="en-US" altLang="zh-TW" dirty="0"/>
            </a:br>
            <a:r>
              <a:rPr lang="en-US" altLang="zh-TW" dirty="0"/>
              <a:t>Workflow Automation Templates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EB2B3-4E5D-14E6-2CCB-BC9218309B6F}"/>
              </a:ext>
            </a:extLst>
          </p:cNvPr>
          <p:cNvSpPr txBox="1"/>
          <p:nvPr/>
        </p:nvSpPr>
        <p:spPr>
          <a:xfrm>
            <a:off x="3046475" y="6401789"/>
            <a:ext cx="6099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https://n8n.io/workflows/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0B067C-3A7B-90D0-74DA-E8B9B20F9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69" y="1362455"/>
            <a:ext cx="9750676" cy="5066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7ACE8F-8F50-C013-1866-F942C2DC8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914" y="1397922"/>
            <a:ext cx="7192175" cy="482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7035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576C41-E941-4943-A464-831F50A6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109915"/>
            <a:ext cx="11222181" cy="1225108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en-US" altLang="zh-TW" dirty="0"/>
              <a:t>AI Agent with n8n </a:t>
            </a:r>
            <a:br>
              <a:rPr lang="en-US" altLang="zh-TW" dirty="0"/>
            </a:br>
            <a:r>
              <a:rPr lang="en-US" altLang="zh-TW" dirty="0"/>
              <a:t>Workflow Automation Templates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EB2B3-4E5D-14E6-2CCB-BC9218309B6F}"/>
              </a:ext>
            </a:extLst>
          </p:cNvPr>
          <p:cNvSpPr txBox="1"/>
          <p:nvPr/>
        </p:nvSpPr>
        <p:spPr>
          <a:xfrm>
            <a:off x="938781" y="6457890"/>
            <a:ext cx="10314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https://n8n.io/workflows/2462-angie-personal-ai-assistant-with-telegram-voice-and-text/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2B1A8-8CAA-9A0F-5EE1-70380A235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813" y="1335023"/>
            <a:ext cx="9088369" cy="506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7326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576C41-E941-4943-A464-831F50A6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-20062"/>
            <a:ext cx="11222181" cy="1030864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dirty="0"/>
              <a:t>AI Agent with n8n (</a:t>
            </a:r>
            <a:r>
              <a:rPr lang="en-US" altLang="zh-TW" dirty="0" err="1"/>
              <a:t>nodemation</a:t>
            </a:r>
            <a:r>
              <a:rPr lang="en-US" altLang="zh-TW" dirty="0"/>
              <a:t>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EB2B3-4E5D-14E6-2CCB-BC9218309B6F}"/>
              </a:ext>
            </a:extLst>
          </p:cNvPr>
          <p:cNvSpPr txBox="1"/>
          <p:nvPr/>
        </p:nvSpPr>
        <p:spPr>
          <a:xfrm>
            <a:off x="3046475" y="826136"/>
            <a:ext cx="6099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https://n8n.io</a:t>
            </a: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974CFF-0D90-A912-DAED-A2A6312C7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88" y="1208366"/>
            <a:ext cx="10707458" cy="539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2164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90051-4399-EA94-AFF2-CC447F697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79" y="1286908"/>
            <a:ext cx="9417299" cy="543451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576C41-E941-4943-A464-831F50A6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-20062"/>
            <a:ext cx="11222181" cy="1030864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dirty="0"/>
              <a:t>AI Agent with n8n (</a:t>
            </a:r>
            <a:r>
              <a:rPr lang="en-US" altLang="zh-TW" dirty="0" err="1"/>
              <a:t>nodemation</a:t>
            </a:r>
            <a:r>
              <a:rPr lang="en-US" altLang="zh-TW" dirty="0"/>
              <a:t>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EB2B3-4E5D-14E6-2CCB-BC9218309B6F}"/>
              </a:ext>
            </a:extLst>
          </p:cNvPr>
          <p:cNvSpPr txBox="1"/>
          <p:nvPr/>
        </p:nvSpPr>
        <p:spPr>
          <a:xfrm>
            <a:off x="3046475" y="826136"/>
            <a:ext cx="6099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https://n8n.io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26085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0"/>
            <a:ext cx="11222181" cy="2379863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zh-TW" altLang="en-US" sz="5400" dirty="0"/>
              <a:t>結語：</a:t>
            </a:r>
            <a:br>
              <a:rPr lang="en-US" altLang="zh-TW" sz="5400" dirty="0"/>
            </a:b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</a:rPr>
              <a:t>人工智慧新趨勢（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AI Agent）</a:t>
            </a:r>
            <a:br>
              <a:rPr lang="en-US" altLang="zh-TW" sz="5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</a:rPr>
              <a:t>從學習到實踐的轉換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726266"/>
            <a:ext cx="11222181" cy="3835977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技術實踐：開發真正解決市民問題的 </a:t>
            </a:r>
            <a:r>
              <a:rPr lang="en-US" altLang="zh-TW" sz="4000" dirty="0"/>
              <a:t>AI </a:t>
            </a:r>
            <a:r>
              <a:rPr lang="zh-TW" altLang="en-US" sz="4000" dirty="0"/>
              <a:t>系統</a:t>
            </a:r>
          </a:p>
          <a:p>
            <a:pPr marL="320040" indent="-320040"/>
            <a:r>
              <a:rPr lang="zh-TW" altLang="en-US" sz="4000" dirty="0"/>
              <a:t>治理創新：建立負責任的 </a:t>
            </a:r>
            <a:r>
              <a:rPr lang="en-US" altLang="zh-TW" sz="4000" dirty="0"/>
              <a:t>AI </a:t>
            </a:r>
            <a:r>
              <a:rPr lang="zh-TW" altLang="en-US" sz="4000" dirty="0"/>
              <a:t>治理機制</a:t>
            </a:r>
          </a:p>
          <a:p>
            <a:pPr marL="320040" indent="-320040"/>
            <a:r>
              <a:rPr lang="zh-TW" altLang="en-US" sz="4000" dirty="0"/>
              <a:t>經驗分享：為全球智慧城市發展貢獻台北經驗</a:t>
            </a:r>
          </a:p>
          <a:p>
            <a:pPr marL="320040" indent="-320040"/>
            <a:r>
              <a:rPr lang="zh-TW" altLang="en-US" sz="4000" dirty="0"/>
              <a:t>持續學習：在快速變化的 </a:t>
            </a:r>
            <a:r>
              <a:rPr lang="en-US" altLang="zh-TW" sz="4000" dirty="0"/>
              <a:t>AI </a:t>
            </a:r>
            <a:r>
              <a:rPr lang="zh-TW" altLang="en-US" sz="4000" dirty="0"/>
              <a:t>世界中保持領先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0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037E6-962A-CD9C-64B6-9DCF0F3E4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3" y="135105"/>
            <a:ext cx="11814048" cy="776174"/>
          </a:xfrm>
        </p:spPr>
        <p:txBody>
          <a:bodyPr>
            <a:normAutofit fontScale="90000"/>
          </a:bodyPr>
          <a:lstStyle/>
          <a:p>
            <a:r>
              <a:rPr lang="en-US" dirty="0"/>
              <a:t>AI Agent / Agentic AI, Generative AI, Traditional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616F6-8089-A957-404D-1876FC341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3A1B03A-722A-265C-BC14-30A0CA8AA1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4909" y="1031106"/>
          <a:ext cx="11222181" cy="56509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8778">
                  <a:extLst>
                    <a:ext uri="{9D8B030D-6E8A-4147-A177-3AD203B41FA5}">
                      <a16:colId xmlns:a16="http://schemas.microsoft.com/office/drawing/2014/main" val="2857358329"/>
                    </a:ext>
                  </a:extLst>
                </a:gridCol>
                <a:gridCol w="3471577">
                  <a:extLst>
                    <a:ext uri="{9D8B030D-6E8A-4147-A177-3AD203B41FA5}">
                      <a16:colId xmlns:a16="http://schemas.microsoft.com/office/drawing/2014/main" val="1139660782"/>
                    </a:ext>
                  </a:extLst>
                </a:gridCol>
                <a:gridCol w="3035920">
                  <a:extLst>
                    <a:ext uri="{9D8B030D-6E8A-4147-A177-3AD203B41FA5}">
                      <a16:colId xmlns:a16="http://schemas.microsoft.com/office/drawing/2014/main" val="171250339"/>
                    </a:ext>
                  </a:extLst>
                </a:gridCol>
                <a:gridCol w="2905906">
                  <a:extLst>
                    <a:ext uri="{9D8B030D-6E8A-4147-A177-3AD203B41FA5}">
                      <a16:colId xmlns:a16="http://schemas.microsoft.com/office/drawing/2014/main" val="3980013373"/>
                    </a:ext>
                  </a:extLst>
                </a:gridCol>
              </a:tblGrid>
              <a:tr h="36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Feature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AI Agent / Agentic AI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Generative AI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Traditional AI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64142315"/>
                  </a:ext>
                </a:extLst>
              </a:tr>
              <a:tr h="6628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Interaction Model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Proactive &amp; Interactive. Actively observes its environment (digital or physical) and takes actions to change it.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Responsive. Engages in a dialogue or responds to a user's prompt to generate content.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Reactive. Responds to a direct input or query. It doesn't act on its own.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68825920"/>
                  </a:ext>
                </a:extLst>
              </a:tr>
              <a:tr h="6628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Example Technologies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Architectural frameworks like </a:t>
                      </a:r>
                      <a:r>
                        <a:rPr lang="en-US" sz="1900" kern="100" dirty="0" err="1">
                          <a:effectLst/>
                        </a:rPr>
                        <a:t>ReAct</a:t>
                      </a:r>
                      <a:r>
                        <a:rPr lang="en-US" sz="1900" kern="100" dirty="0">
                          <a:effectLst/>
                        </a:rPr>
                        <a:t> (Reason + Act), and systems that combine LLMs with tools and memory.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Large Language Models (LLMs) like GPT-4, Diffusion Models (for images), Generative Adversarial Networks (GANs).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Expert systems, decision trees, linear regression, traditional machine learning (ML) models.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03396587"/>
                  </a:ext>
                </a:extLst>
              </a:tr>
              <a:tr h="7893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Common Use Cases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Self-driving cars, autonomous trading bots, smart assistants that manage calendars, customer service agents that process refunds.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ChatGPT, Google Gemini, Midjourney (image generation), Copilot (code generation), music composition.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Spam filters, chess engines, recommendation systems (e.g., Netflix), credit scoring, medical diagnosis from scans.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48289883"/>
                  </a:ext>
                </a:extLst>
              </a:tr>
              <a:tr h="6628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Relationship to Others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An architecture or system that often uses Generative AI to reason and Traditional AI for specific sub-tasks to accomplish a goal.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Can serve as the "brain" or reasoning engine for an AI Agent, enabling it to understand, plan, and generate actions.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The foundation for modern AI. Its techniques can be components within larger AI systems.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34021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969886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424249" cy="526208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1. AI Agent </a:t>
            </a:r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</a:rPr>
              <a:t>基礎與最新趨勢</a:t>
            </a:r>
            <a:endParaRPr lang="en-US" altLang="zh-TW" sz="4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2. AI Agent </a:t>
            </a:r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</a:rPr>
              <a:t>政府應用與智慧城市實作</a:t>
            </a:r>
            <a:endParaRPr lang="en-US" altLang="zh-TW" sz="4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800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AI Agent </a:t>
            </a:r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</a:rPr>
              <a:t>實施策略與治理架構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1108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2" y="765213"/>
            <a:ext cx="11895317" cy="60366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Ahmed, S. (2025, January 15). AI agents in 2025: A comprehensive review and future outlook. Medium. https://</a:t>
            </a:r>
            <a:r>
              <a:rPr lang="en-US" sz="1100" b="0" dirty="0" err="1"/>
              <a:t>medium.com</a:t>
            </a:r>
            <a:r>
              <a:rPr lang="en-US" sz="1100" b="0" dirty="0"/>
              <a:t>/@</a:t>
            </a:r>
            <a:r>
              <a:rPr lang="en-US" sz="1100" b="0" dirty="0" err="1"/>
              <a:t>sahin.samia</a:t>
            </a:r>
            <a:r>
              <a:rPr lang="en-US" sz="1100" b="0" dirty="0"/>
              <a:t>/current-trends-in-ai-agents-use-cases-and-the-future-ahead-1026c4d753fd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Alvarez &amp; Marsal. (2025). Demystifying AI agents in 2025: Separating hype from reality and navigating market outlook. https://</a:t>
            </a:r>
            <a:r>
              <a:rPr lang="en-US" sz="1100" b="0" dirty="0" err="1"/>
              <a:t>www.alvarezandmarsal.com</a:t>
            </a:r>
            <a:r>
              <a:rPr lang="en-US" sz="1100" b="0" dirty="0"/>
              <a:t>/thought-leadership/demystifying-ai-agents-in-2025-separating-hype-from-reality-and-navigating-market-outlook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Barcelona City Council. (2024). Smart city Barcelona: IoT integration and citizen engagement. Smart City Hub. https://</a:t>
            </a:r>
            <a:r>
              <a:rPr lang="en-US" sz="1100" b="0" dirty="0" err="1"/>
              <a:t>smartcityhub.com</a:t>
            </a:r>
            <a:r>
              <a:rPr lang="en-US" sz="1100" b="0" dirty="0"/>
              <a:t>/technology-</a:t>
            </a:r>
            <a:r>
              <a:rPr lang="en-US" sz="1100" b="0" dirty="0" err="1"/>
              <a:t>innnovation</a:t>
            </a:r>
            <a:r>
              <a:rPr lang="en-US" sz="1100" b="0" dirty="0"/>
              <a:t>/</a:t>
            </a:r>
            <a:r>
              <a:rPr lang="en-US" sz="1100" b="0" dirty="0" err="1"/>
              <a:t>barcelona</a:t>
            </a:r>
            <a:r>
              <a:rPr lang="en-US" sz="1100" b="0" dirty="0"/>
              <a:t>-showcase-smart-city-dynamics/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California Department of Education. (2024). Learning with AI, learning about AI: Professional learning framework. https://</a:t>
            </a:r>
            <a:r>
              <a:rPr lang="en-US" sz="1100" b="0" dirty="0" err="1"/>
              <a:t>www.cde.ca.gov</a:t>
            </a:r>
            <a:r>
              <a:rPr lang="en-US" sz="1100" b="0" dirty="0"/>
              <a:t>/ci/pl/</a:t>
            </a:r>
            <a:r>
              <a:rPr lang="en-US" sz="1100" b="0" dirty="0" err="1"/>
              <a:t>aiincalifornia.asp</a:t>
            </a:r>
            <a:endParaRPr lang="en-US" sz="11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Chan, C. K. Y. (2023). A comprehensive AI policy education framework for university teaching and learning. International Journal of Educational Technology in Higher Education, 20(1), 38. https://</a:t>
            </a:r>
            <a:r>
              <a:rPr lang="en-US" sz="1100" b="0" dirty="0" err="1"/>
              <a:t>doi.org</a:t>
            </a:r>
            <a:r>
              <a:rPr lang="en-US" sz="1100" b="0" dirty="0"/>
              <a:t>/10.1186/s41239-023-00408-3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 err="1"/>
              <a:t>Coolfire</a:t>
            </a:r>
            <a:r>
              <a:rPr lang="en-US" sz="1100" b="0" dirty="0"/>
              <a:t> Solutions. (2024). Smart city initiatives: Where's the ROI? https://</a:t>
            </a:r>
            <a:r>
              <a:rPr lang="en-US" sz="1100" b="0" dirty="0" err="1"/>
              <a:t>coolfiresolutions.com</a:t>
            </a:r>
            <a:r>
              <a:rPr lang="en-US" sz="1100" b="0" dirty="0"/>
              <a:t>/blog/measuring-smart-city-</a:t>
            </a:r>
            <a:r>
              <a:rPr lang="en-US" sz="1100" b="0" dirty="0" err="1"/>
              <a:t>roi</a:t>
            </a:r>
            <a:r>
              <a:rPr lang="en-US" sz="1100" b="0" dirty="0"/>
              <a:t>/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 err="1"/>
              <a:t>DataGuard</a:t>
            </a:r>
            <a:r>
              <a:rPr lang="en-US" sz="1100" b="0" dirty="0"/>
              <a:t>. (2024). The growing data privacy concerns with AI: What you need to know. https://</a:t>
            </a:r>
            <a:r>
              <a:rPr lang="en-US" sz="1100" b="0" dirty="0" err="1"/>
              <a:t>www.dataguard.com</a:t>
            </a:r>
            <a:r>
              <a:rPr lang="en-US" sz="1100" b="0" dirty="0"/>
              <a:t>/blog/growing-data-privacy-concerns-ai/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 err="1"/>
              <a:t>Dibia</a:t>
            </a:r>
            <a:r>
              <a:rPr lang="en-US" sz="1100" b="0" dirty="0"/>
              <a:t>, V. (2024, December 28). AI agents 2024 rewind: A year of building and learning. Medium. https://</a:t>
            </a:r>
            <a:r>
              <a:rPr lang="en-US" sz="1100" b="0" dirty="0" err="1"/>
              <a:t>medium.com</a:t>
            </a:r>
            <a:r>
              <a:rPr lang="en-US" sz="1100" b="0" dirty="0"/>
              <a:t>/@</a:t>
            </a:r>
            <a:r>
              <a:rPr lang="en-US" sz="1100" b="0" dirty="0" err="1"/>
              <a:t>victor.dibia</a:t>
            </a:r>
            <a:r>
              <a:rPr lang="en-US" sz="1100" b="0" dirty="0"/>
              <a:t>/ai-agents-2024-rewind-a-year-of-building-and-learning-fc6dd490bce2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 err="1"/>
              <a:t>Docebo</a:t>
            </a:r>
            <a:r>
              <a:rPr lang="en-US" sz="1100" b="0" dirty="0"/>
              <a:t>. (2025). How to measure training effectiveness: The 2025 framework. https://</a:t>
            </a:r>
            <a:r>
              <a:rPr lang="en-US" sz="1100" b="0" dirty="0" err="1"/>
              <a:t>www.docebo.com</a:t>
            </a:r>
            <a:r>
              <a:rPr lang="en-US" sz="1100" b="0" dirty="0"/>
              <a:t>/learning-network/blog/how-to-measure-training-effectiveness/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Emerging Tech Brew. (2022, September 21). What cities can learn from Sidewalk and Toronto's failed city of the future. https://</a:t>
            </a:r>
            <a:r>
              <a:rPr lang="en-US" sz="1100" b="0" dirty="0" err="1"/>
              <a:t>www.emergingtechbrew.com</a:t>
            </a:r>
            <a:r>
              <a:rPr lang="en-US" sz="1100" b="0" dirty="0"/>
              <a:t>/stories/2022/09/21/how-miscommunication-derailed-sidewalk-s-usd1-3-billion-city-of-the-future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European Union. (2024). Regulation (EU) 2024/1689 of the European Parliament and of the Council laying down </a:t>
            </a:r>
            <a:r>
              <a:rPr lang="en-US" sz="1100" b="0" dirty="0" err="1"/>
              <a:t>harmonised</a:t>
            </a:r>
            <a:r>
              <a:rPr lang="en-US" sz="1100" b="0" dirty="0"/>
              <a:t> rules on artificial intelligence (Artificial Intelligence Act). https://</a:t>
            </a:r>
            <a:r>
              <a:rPr lang="en-US" sz="1100" b="0" dirty="0" err="1"/>
              <a:t>eur-lex.europa.eu</a:t>
            </a:r>
            <a:r>
              <a:rPr lang="en-US" sz="1100" b="0" dirty="0"/>
              <a:t>/</a:t>
            </a:r>
            <a:r>
              <a:rPr lang="en-US" sz="1100" b="0" dirty="0" err="1"/>
              <a:t>eli</a:t>
            </a:r>
            <a:r>
              <a:rPr lang="en-US" sz="1100" b="0" dirty="0"/>
              <a:t>/reg/2024/1689/</a:t>
            </a:r>
            <a:r>
              <a:rPr lang="en-US" sz="1100" b="0" dirty="0" err="1"/>
              <a:t>oj</a:t>
            </a:r>
            <a:endParaRPr lang="en-US" sz="11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Frontiers. (2022). Social acceptance of smart city projects: Focus on the Sidewalk Toronto case. Frontiers in Environmental Science, 10. https://</a:t>
            </a:r>
            <a:r>
              <a:rPr lang="en-US" sz="1100" b="0" dirty="0" err="1"/>
              <a:t>doi.org</a:t>
            </a:r>
            <a:r>
              <a:rPr lang="en-US" sz="1100" b="0" dirty="0"/>
              <a:t>/10.3389/fenvs.2022.898922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 err="1"/>
              <a:t>FutureAGI</a:t>
            </a:r>
            <a:r>
              <a:rPr lang="en-US" sz="1100" b="0" dirty="0"/>
              <a:t>. (2025). RAG architecture: Enhancing LLM agents with AI retrieval. https://</a:t>
            </a:r>
            <a:r>
              <a:rPr lang="en-US" sz="1100" b="0" dirty="0" err="1"/>
              <a:t>futureagi.com</a:t>
            </a:r>
            <a:r>
              <a:rPr lang="en-US" sz="1100" b="0" dirty="0"/>
              <a:t>/blogs/rag-architecture-llm-2025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Google for Developers. (2025, January). A2A: A new era of agent interoperability. https://</a:t>
            </a:r>
            <a:r>
              <a:rPr lang="en-US" sz="1100" b="0" dirty="0" err="1"/>
              <a:t>developers.googleblog.com</a:t>
            </a:r>
            <a:r>
              <a:rPr lang="en-US" sz="1100" b="0" dirty="0"/>
              <a:t>/</a:t>
            </a:r>
            <a:r>
              <a:rPr lang="en-US" sz="1100" b="0" dirty="0" err="1"/>
              <a:t>en</a:t>
            </a:r>
            <a:r>
              <a:rPr lang="en-US" sz="1100" b="0" dirty="0"/>
              <a:t>/a2a-a-new-era-of-agent-interoperability/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Harrison, C. (2024). </a:t>
            </a:r>
            <a:r>
              <a:rPr lang="en-US" sz="1100" b="0" dirty="0" err="1"/>
              <a:t>LangChain</a:t>
            </a:r>
            <a:r>
              <a:rPr lang="en-US" sz="1100" b="0" dirty="0"/>
              <a:t> documentation: Building applications with LLMs through composability. </a:t>
            </a:r>
            <a:r>
              <a:rPr lang="en-US" sz="1100" b="0" dirty="0" err="1"/>
              <a:t>LangChain</a:t>
            </a:r>
            <a:r>
              <a:rPr lang="en-US" sz="1100" b="0" dirty="0"/>
              <a:t> Inc. https://</a:t>
            </a:r>
            <a:r>
              <a:rPr lang="en-US" sz="1100" b="0" dirty="0" err="1"/>
              <a:t>python.langchain.com</a:t>
            </a:r>
            <a:r>
              <a:rPr lang="en-US" sz="1100" b="0" dirty="0"/>
              <a:t>/docs/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Harvard Kennedy School. (2024). How smart city Barcelona brought the Internet of Things to life. Data-Smart City Solutions. https://</a:t>
            </a:r>
            <a:r>
              <a:rPr lang="en-US" sz="1100" b="0" dirty="0" err="1"/>
              <a:t>datasmart.hks.harvard.edu</a:t>
            </a:r>
            <a:r>
              <a:rPr lang="en-US" sz="1100" b="0" dirty="0"/>
              <a:t>/news/article/how-smart-city-barcelona-brought-the-internet-of-things-to-life-789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IBM. (2024). What is AI agent evaluation? https://</a:t>
            </a:r>
            <a:r>
              <a:rPr lang="en-US" sz="1100" b="0" dirty="0" err="1"/>
              <a:t>www.ibm.com</a:t>
            </a:r>
            <a:r>
              <a:rPr lang="en-US" sz="1100" b="0" dirty="0"/>
              <a:t>/think/topics/ai-agent-evaluation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Inter-Parliamentary Union. (2025, February). What AI means for public engagement with parliaments. https://</a:t>
            </a:r>
            <a:r>
              <a:rPr lang="en-US" sz="1100" b="0" dirty="0" err="1"/>
              <a:t>www.ipu.org</a:t>
            </a:r>
            <a:r>
              <a:rPr lang="en-US" sz="1100" b="0" dirty="0"/>
              <a:t>/news/case-studies/2025-02/what-ai-means-public-engagement-with-parliaments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Kirkpatrick, D. L., &amp; Kirkpatrick, J. D. (2016). Evaluating training programs: The four levels (3rd ed.). Berrett-Koehler Publishers.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 err="1"/>
              <a:t>Minnovation</a:t>
            </a:r>
            <a:r>
              <a:rPr lang="en-US" sz="1100" b="0" dirty="0"/>
              <a:t> Technologies. (2024). Example of a smart city: A case study into Barcelona. https://</a:t>
            </a:r>
            <a:r>
              <a:rPr lang="en-US" sz="1100" b="0" dirty="0" err="1"/>
              <a:t>minnovation.com.au</a:t>
            </a:r>
            <a:r>
              <a:rPr lang="en-US" sz="1100" b="0" dirty="0"/>
              <a:t>/smart-cities-2/example-of-a-smart-city-a-case-study-into-</a:t>
            </a:r>
            <a:r>
              <a:rPr lang="en-US" sz="1100" b="0" dirty="0" err="1"/>
              <a:t>barcelona</a:t>
            </a:r>
            <a:r>
              <a:rPr lang="en-US" sz="1100" b="0" dirty="0"/>
              <a:t>/</a:t>
            </a:r>
          </a:p>
          <a:p>
            <a:pPr>
              <a:spcAft>
                <a:spcPts val="0"/>
              </a:spcAft>
            </a:pPr>
            <a:endParaRPr lang="en-US" sz="105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C882B-4574-DF58-35DA-4CC5E8026A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27341A-D8DE-C702-622F-5E0C3C763A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2885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2" y="765213"/>
            <a:ext cx="11895317" cy="60366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MIT Technology Review. (2022, June 29). Toronto wants to kill the smart city forever. https://</a:t>
            </a:r>
            <a:r>
              <a:rPr lang="en-US" sz="1100" b="0" dirty="0" err="1"/>
              <a:t>www.technologyreview.com</a:t>
            </a:r>
            <a:r>
              <a:rPr lang="en-US" sz="1100" b="0" dirty="0"/>
              <a:t>/2022/06/29/1054005/</a:t>
            </a:r>
            <a:r>
              <a:rPr lang="en-US" sz="1100" b="0" dirty="0" err="1"/>
              <a:t>toronto</a:t>
            </a:r>
            <a:r>
              <a:rPr lang="en-US" sz="1100" b="0" dirty="0"/>
              <a:t>-kill-the-smart-city/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MIT Technology Review. (2025, June 11). Inside Amsterdam's high-stakes experiment to create fair welfare AI. https://</a:t>
            </a:r>
            <a:r>
              <a:rPr lang="en-US" sz="1100" b="0" dirty="0" err="1"/>
              <a:t>www.technologyreview.com</a:t>
            </a:r>
            <a:r>
              <a:rPr lang="en-US" sz="1100" b="0" dirty="0"/>
              <a:t>/2025/06/11/1118233/</a:t>
            </a:r>
            <a:r>
              <a:rPr lang="en-US" sz="1100" b="0" dirty="0" err="1"/>
              <a:t>amsterdam</a:t>
            </a:r>
            <a:r>
              <a:rPr lang="en-US" sz="1100" b="0" dirty="0"/>
              <a:t>-fair-welfare-ai-discriminatory-algorithms-failure/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n8n.io. (2024). n8n documentation: Workflow automation for technical people. n8n GmbH. https://docs.n8n.io/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 err="1"/>
              <a:t>Organisation</a:t>
            </a:r>
            <a:r>
              <a:rPr lang="en-US" sz="1100" b="0" dirty="0"/>
              <a:t> for Economic Co-operation and Development. (2024). How countries are implementing the OECD principles for trustworthy AI. OECD.AI. https://</a:t>
            </a:r>
            <a:r>
              <a:rPr lang="en-US" sz="1100" b="0" dirty="0" err="1"/>
              <a:t>oecd.ai</a:t>
            </a:r>
            <a:r>
              <a:rPr lang="en-US" sz="1100" b="0" dirty="0"/>
              <a:t>/</a:t>
            </a:r>
            <a:r>
              <a:rPr lang="en-US" sz="1100" b="0" dirty="0" err="1"/>
              <a:t>en</a:t>
            </a:r>
            <a:r>
              <a:rPr lang="en-US" sz="1100" b="0" dirty="0"/>
              <a:t>/wonk/national-policies-2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Policy Options. (2020, May). Sidewalk Labs' city-of-the future in Toronto was a stress test we needed. Institute for Research on Public Policy. https://</a:t>
            </a:r>
            <a:r>
              <a:rPr lang="en-US" sz="1100" b="0" dirty="0" err="1"/>
              <a:t>policyoptions.irpp.org</a:t>
            </a:r>
            <a:r>
              <a:rPr lang="en-US" sz="1100" b="0" dirty="0"/>
              <a:t>/magazines/may-2020/sidewalk-labs-city-of-the-future-in-toronto-was-a-stress-test-we-needed/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 err="1"/>
              <a:t>SafetyCulture</a:t>
            </a:r>
            <a:r>
              <a:rPr lang="en-US" sz="1100" b="0" dirty="0"/>
              <a:t>. (2024). 10 training evaluation methods. SC Training. https://</a:t>
            </a:r>
            <a:r>
              <a:rPr lang="en-US" sz="1100" b="0" dirty="0" err="1"/>
              <a:t>training.safetyculture.com</a:t>
            </a:r>
            <a:r>
              <a:rPr lang="en-US" sz="1100" b="0" dirty="0"/>
              <a:t>/blog/training-evaluation-methods/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Seoul Metropolitan Government. (2024). Seoul aims to become the best city in AI utilization: AI-based administration to enhance well-being of citizens. https://</a:t>
            </a:r>
            <a:r>
              <a:rPr lang="en-US" sz="1100" b="0" dirty="0" err="1"/>
              <a:t>english.seoul.go.kr</a:t>
            </a:r>
            <a:r>
              <a:rPr lang="en-US" sz="1100" b="0" dirty="0"/>
              <a:t>/seoul-aims-to-become-the-best-city-in-ai-utilization-ai-based-administration-to-enhance-well-being-of-citizens/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Singapore Smart Nation and Digital Government Office. (2024). National artificial intelligence strategy. https://</a:t>
            </a:r>
            <a:r>
              <a:rPr lang="en-US" sz="1100" b="0" dirty="0" err="1"/>
              <a:t>www.smartnation.gov.sg</a:t>
            </a:r>
            <a:r>
              <a:rPr lang="en-US" sz="1100" b="0" dirty="0"/>
              <a:t>/initiatives/strategic-national-projects/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Thales Group. (2024). Singapore: The world's smartest city. https://</a:t>
            </a:r>
            <a:r>
              <a:rPr lang="en-US" sz="1100" b="0" dirty="0" err="1"/>
              <a:t>www.thalesgroup.com</a:t>
            </a:r>
            <a:r>
              <a:rPr lang="en-US" sz="1100" b="0" dirty="0"/>
              <a:t>/</a:t>
            </a:r>
            <a:r>
              <a:rPr lang="en-US" sz="1100" b="0" dirty="0" err="1"/>
              <a:t>en</a:t>
            </a:r>
            <a:r>
              <a:rPr lang="en-US" sz="1100" b="0" dirty="0"/>
              <a:t>/worldwide-digital-identity-and-security/</a:t>
            </a:r>
            <a:r>
              <a:rPr lang="en-US" sz="1100" b="0" dirty="0" err="1"/>
              <a:t>iot</a:t>
            </a:r>
            <a:r>
              <a:rPr lang="en-US" sz="1100" b="0" dirty="0"/>
              <a:t>/magazine/</a:t>
            </a:r>
            <a:r>
              <a:rPr lang="en-US" sz="1100" b="0" dirty="0" err="1"/>
              <a:t>singapore</a:t>
            </a:r>
            <a:r>
              <a:rPr lang="en-US" sz="1100" b="0" dirty="0"/>
              <a:t>-worlds-smartest-city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UNESCO. (2021). Recommendation on the ethics of artificial intelligence. https://</a:t>
            </a:r>
            <a:r>
              <a:rPr lang="en-US" sz="1100" b="0" dirty="0" err="1"/>
              <a:t>www.unesco.org</a:t>
            </a:r>
            <a:r>
              <a:rPr lang="en-US" sz="1100" b="0" dirty="0"/>
              <a:t>/</a:t>
            </a:r>
            <a:r>
              <a:rPr lang="en-US" sz="1100" b="0" dirty="0" err="1"/>
              <a:t>en</a:t>
            </a:r>
            <a:r>
              <a:rPr lang="en-US" sz="1100" b="0" dirty="0"/>
              <a:t>/artificial-intelligence/recommendation-ethics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UN-Habitat. (2024). Global assessment of responsible AI in cities: Research and recommendations to leverage AI for people-</a:t>
            </a:r>
            <a:r>
              <a:rPr lang="en-US" sz="1100" b="0" dirty="0" err="1"/>
              <a:t>centred</a:t>
            </a:r>
            <a:r>
              <a:rPr lang="en-US" sz="1100" b="0" dirty="0"/>
              <a:t> smart cities. https://</a:t>
            </a:r>
            <a:r>
              <a:rPr lang="en-US" sz="1100" b="0" dirty="0" err="1"/>
              <a:t>unhabitat.org</a:t>
            </a:r>
            <a:r>
              <a:rPr lang="en-US" sz="1100" b="0" dirty="0"/>
              <a:t>/global-assessment-of-responsible-ai-in-cities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 err="1"/>
              <a:t>Victordibia</a:t>
            </a:r>
            <a:r>
              <a:rPr lang="en-US" sz="1100" b="0" dirty="0"/>
              <a:t>. (2024). AI agents 2024 rewind: A year of building and learning. https://</a:t>
            </a:r>
            <a:r>
              <a:rPr lang="en-US" sz="1100" b="0" dirty="0" err="1"/>
              <a:t>newsletter.victordibia.com</a:t>
            </a:r>
            <a:r>
              <a:rPr lang="en-US" sz="1100" b="0" dirty="0"/>
              <a:t>/p/ai-agents-2024-rewind-a-year-of-building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Wiggins, G., &amp; McTighe, J. (2005). Understanding by design (Expanded 2nd ed.). Association for Supervision and Curriculum Development.</a:t>
            </a:r>
          </a:p>
          <a:p>
            <a:pPr>
              <a:spcAft>
                <a:spcPts val="0"/>
              </a:spcAft>
            </a:pPr>
            <a:endParaRPr lang="en-US" sz="105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C882B-4574-DF58-35DA-4CC5E8026A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27341A-D8DE-C702-622F-5E0C3C763A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4431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368092"/>
            <a:ext cx="11672156" cy="20491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zh-TW" altLang="en-US" sz="7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人工智慧新趨勢：</a:t>
            </a:r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 </a:t>
            </a:r>
            <a:r>
              <a:rPr lang="zh-TW" altLang="en-US" sz="7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代理</a:t>
            </a:r>
            <a:b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New Trends in Artificial Intelligence: AI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163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2025-07-18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CF396AB-8B04-BB85-A7DD-B59C3203842D}"/>
              </a:ext>
            </a:extLst>
          </p:cNvPr>
          <p:cNvSpPr txBox="1">
            <a:spLocks/>
          </p:cNvSpPr>
          <p:nvPr/>
        </p:nvSpPr>
        <p:spPr>
          <a:xfrm>
            <a:off x="2594149" y="4421880"/>
            <a:ext cx="7003702" cy="2152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  </a:t>
            </a: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教授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(Prof. </a:t>
            </a: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0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)</a:t>
            </a:r>
            <a:endParaRPr lang="en-US" altLang="zh-TW" sz="14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1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b="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國立臺北大學  資訊管理研究所  教授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b="0" dirty="0">
                <a:solidFill>
                  <a:srgbClr val="0096FF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金融科技暨綠色金融研究中心 主任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b="0" dirty="0">
                <a:solidFill>
                  <a:schemeClr val="accent6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永續辦公室 永續發展組 組長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823778-F12F-C581-1092-25623A3E2815}"/>
              </a:ext>
            </a:extLst>
          </p:cNvPr>
          <p:cNvSpPr txBox="1"/>
          <p:nvPr/>
        </p:nvSpPr>
        <p:spPr>
          <a:xfrm>
            <a:off x="1730722" y="3517641"/>
            <a:ext cx="87550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2025/7/18 (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五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13:40-16:30</a:t>
            </a:r>
            <a:endParaRPr lang="en-US" altLang="zh-TW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E504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電腦教室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 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臺北市文山區萬美街二段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21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巷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號</a:t>
            </a:r>
            <a:endParaRPr lang="en-US" altLang="zh-TW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algn="ctr"/>
            <a:r>
              <a:rPr lang="en-US" altLang="zh-TW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Organizer: </a:t>
            </a:r>
            <a:r>
              <a:rPr lang="zh-TW" alt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臺北市政府公務人員訓練處  綜合企劃組  劉雨青</a:t>
            </a:r>
            <a:endParaRPr lang="en-US" altLang="zh-TW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36BD1-232D-6C86-653A-6B4389130A58}"/>
              </a:ext>
            </a:extLst>
          </p:cNvPr>
          <p:cNvSpPr txBox="1"/>
          <p:nvPr/>
        </p:nvSpPr>
        <p:spPr>
          <a:xfrm>
            <a:off x="3055509" y="129976"/>
            <a:ext cx="6105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114</a:t>
            </a:r>
            <a:r>
              <a:rPr lang="zh-TW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年度臺北市政府</a:t>
            </a:r>
            <a:r>
              <a:rPr lang="en-US" altLang="zh-TW" sz="2800" b="1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AI</a:t>
            </a:r>
            <a:r>
              <a:rPr lang="zh-TW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人才培訓班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86F540-19F1-A71C-0B9D-540CEE12D8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217CDC-4790-531C-153E-7A7F8C6CFF30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6B1F6-FE08-DABB-1D00-F96C3E20BA97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  <p:sp>
        <p:nvSpPr>
          <p:cNvPr id="5" name="圓角矩形 30">
            <a:extLst>
              <a:ext uri="{FF2B5EF4-FFF2-40B4-BE49-F238E27FC236}">
                <a16:creationId xmlns:a16="http://schemas.microsoft.com/office/drawing/2014/main" id="{3B46623F-78DD-2BE7-2120-32A5DF96B7BD}"/>
              </a:ext>
            </a:extLst>
          </p:cNvPr>
          <p:cNvSpPr/>
          <p:nvPr/>
        </p:nvSpPr>
        <p:spPr>
          <a:xfrm>
            <a:off x="4091331" y="804648"/>
            <a:ext cx="3767289" cy="471676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34EC33-6B7C-5AD0-A752-9EF2916139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920" y="119265"/>
            <a:ext cx="1875472" cy="62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02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01239"/>
            <a:ext cx="11222181" cy="914763"/>
          </a:xfrm>
        </p:spPr>
        <p:txBody>
          <a:bodyPr>
            <a:noAutofit/>
          </a:bodyPr>
          <a:lstStyle/>
          <a:p>
            <a:r>
              <a:rPr lang="en-US" sz="5599" dirty="0"/>
              <a:t>AI Agents vs Agentic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90" y="6562246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Source: Ranjan Sapkota, Konstantinos I.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Roumeliotis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, and Manoj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Karkee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. (2025) "Ai agents vs. agentic ai: A conceptual taxonomy, applications and challenges."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arXiv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preprint arXiv:2505.10468 (2025).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898B555-85A4-829C-3B67-1C3C15397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860805"/>
              </p:ext>
            </p:extLst>
          </p:nvPr>
        </p:nvGraphicFramePr>
        <p:xfrm>
          <a:off x="283524" y="1016002"/>
          <a:ext cx="11624952" cy="549041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178509">
                  <a:extLst>
                    <a:ext uri="{9D8B030D-6E8A-4147-A177-3AD203B41FA5}">
                      <a16:colId xmlns:a16="http://schemas.microsoft.com/office/drawing/2014/main" val="4081570353"/>
                    </a:ext>
                  </a:extLst>
                </a:gridCol>
                <a:gridCol w="4005072">
                  <a:extLst>
                    <a:ext uri="{9D8B030D-6E8A-4147-A177-3AD203B41FA5}">
                      <a16:colId xmlns:a16="http://schemas.microsoft.com/office/drawing/2014/main" val="2289551338"/>
                    </a:ext>
                  </a:extLst>
                </a:gridCol>
                <a:gridCol w="4441371">
                  <a:extLst>
                    <a:ext uri="{9D8B030D-6E8A-4147-A177-3AD203B41FA5}">
                      <a16:colId xmlns:a16="http://schemas.microsoft.com/office/drawing/2014/main" val="2275753572"/>
                    </a:ext>
                  </a:extLst>
                </a:gridCol>
              </a:tblGrid>
              <a:tr h="4088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</a:rPr>
                        <a:t>Feature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</a:rPr>
                        <a:t>AI Agents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</a:rPr>
                        <a:t>Agentic AI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48879260"/>
                  </a:ext>
                </a:extLst>
              </a:tr>
              <a:tr h="7791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Definition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Autonomous software programs that perform specific tasks.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Systems of multiple AI agents collaborating to achieve complex goals.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13199397"/>
                  </a:ext>
                </a:extLst>
              </a:tr>
              <a:tr h="7791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Autonomy Level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High autonomy within specific tasks.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Broad level of autonomy with the ability to manage multi-step, complex tasks and systems.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91300676"/>
                  </a:ext>
                </a:extLst>
              </a:tr>
              <a:tr h="7791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Task Complexity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Typically handle single, specific tasks.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Handle complex, multi-step tasks requiring coordination.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47874669"/>
                  </a:ext>
                </a:extLst>
              </a:tr>
              <a:tr h="7791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Collaboration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Operate independently.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Involve multi-agent information sharing, collaboration and cooperation.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09103090"/>
                  </a:ext>
                </a:extLst>
              </a:tr>
              <a:tr h="7791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Learning and Adaptation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Learn and adapt within their specific domain.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Learn and adapt across a wider range of tasks and environments.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85189672"/>
                  </a:ext>
                </a:extLst>
              </a:tr>
              <a:tr h="7791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Applications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Customer service chatbots, virtual assistants, automated workflows.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Supply chain management, business process optimization, virtual project managers.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57698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345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90" y="6562246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Source: Ranjan Sapkota, Konstantinos I.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Roumeliotis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, and Manoj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Karkee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. (2025) "Ai agents vs. agentic ai: A conceptual taxonomy, applications and challenges."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arXiv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preprint arXiv:2505.10468 (2025).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2ADDBB-F828-9D1D-ED84-0F49DCA28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01239"/>
            <a:ext cx="11222181" cy="914763"/>
          </a:xfrm>
        </p:spPr>
        <p:txBody>
          <a:bodyPr>
            <a:noAutofit/>
          </a:bodyPr>
          <a:lstStyle/>
          <a:p>
            <a:r>
              <a:rPr lang="en-US" sz="5599" dirty="0"/>
              <a:t>AI Agents vs Agentic AI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B40513-F648-450C-7E7C-B4C52CEC2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899" y="974722"/>
            <a:ext cx="9568898" cy="556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48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8B1A5-3028-3C53-6A49-4BD20E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sz="7199" dirty="0">
                <a:solidFill>
                  <a:srgbClr val="C00000"/>
                </a:solidFill>
              </a:rPr>
              <a:t>AI Agents and </a:t>
            </a:r>
            <a:br>
              <a:rPr lang="en-US" sz="7199" dirty="0">
                <a:solidFill>
                  <a:srgbClr val="C00000"/>
                </a:solidFill>
              </a:rPr>
            </a:br>
            <a:r>
              <a:rPr lang="en-US" sz="7199" dirty="0">
                <a:solidFill>
                  <a:srgbClr val="C00000"/>
                </a:solidFill>
              </a:rPr>
              <a:t>Large Multimodal Agents (LMAs)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627A2-7FC2-FA8A-309E-77AA671E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09"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6522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86" y="2997038"/>
            <a:ext cx="1040994" cy="1262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34" y="5518797"/>
            <a:ext cx="1232245" cy="1232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8" y="4271812"/>
            <a:ext cx="1232245" cy="1232245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630437"/>
            <a:ext cx="8911204" cy="3439004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800" dirty="0">
                <a:solidFill>
                  <a:srgbClr val="C00000"/>
                </a:solidFill>
              </a:rPr>
              <a:t>Professor, Information Management, NTPU</a:t>
            </a: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AB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Fintech and Green Finance Center (FGFC), NTPU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 Director, Sustainable Development, Sustainability Office, NTPU</a:t>
            </a: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chemeClr val="accent1"/>
                </a:solidFill>
              </a:rPr>
              <a:t>Visiting Scholar, IIS, Academia </a:t>
            </a:r>
            <a:r>
              <a:rPr lang="en-US" altLang="zh-TW" sz="2000" dirty="0" err="1">
                <a:solidFill>
                  <a:schemeClr val="accent1"/>
                </a:solidFill>
              </a:rPr>
              <a:t>Sinica</a:t>
            </a:r>
            <a:endParaRPr lang="en-US" altLang="zh-TW" sz="2000" dirty="0">
              <a:solidFill>
                <a:schemeClr val="accent1"/>
              </a:solidFill>
            </a:endParaRP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0"/>
              </a:spcAft>
              <a:buFont typeface="Arial" pitchFamily="34" charset="0"/>
              <a:buNone/>
            </a:pPr>
            <a:r>
              <a:rPr lang="en-US" altLang="zh-TW" sz="1400" b="0" dirty="0">
                <a:solidFill>
                  <a:srgbClr val="17375E"/>
                </a:solidFill>
              </a:rPr>
              <a:t>Publications Co-Chairs, International Conference on Advances in Social Networks Analysis and Mining </a:t>
            </a:r>
            <a:br>
              <a:rPr lang="en-US" altLang="zh-TW" sz="1400" b="0" dirty="0">
                <a:solidFill>
                  <a:srgbClr val="17375E"/>
                </a:solidFill>
              </a:rPr>
            </a:br>
            <a:r>
              <a:rPr lang="en-US" altLang="zh-TW" sz="1400" b="0" dirty="0">
                <a:solidFill>
                  <a:srgbClr val="17375E"/>
                </a:solidFill>
              </a:rPr>
              <a:t>(ASONAM 2013- )</a:t>
            </a:r>
          </a:p>
          <a:p>
            <a:pPr marL="0" indent="0" algn="ctr">
              <a:spcAft>
                <a:spcPts val="0"/>
              </a:spcAft>
              <a:buFont typeface="Arial" pitchFamily="34" charset="0"/>
              <a:buNone/>
            </a:pPr>
            <a:r>
              <a:rPr lang="en-US" altLang="zh-TW" sz="1400" b="0" dirty="0">
                <a:solidFill>
                  <a:srgbClr val="17375E"/>
                </a:solidFill>
              </a:rPr>
              <a:t>Program Co-Chair, IEEE International Workshop on Empirical Methods for Recognizing Inference in </a:t>
            </a:r>
            <a:r>
              <a:rPr lang="en-US" altLang="zh-TW" sz="1400" b="0" dirty="0" err="1">
                <a:solidFill>
                  <a:srgbClr val="17375E"/>
                </a:solidFill>
              </a:rPr>
              <a:t>TExt</a:t>
            </a:r>
            <a:r>
              <a:rPr lang="en-US" altLang="zh-TW" sz="1400" b="0" dirty="0">
                <a:solidFill>
                  <a:srgbClr val="17375E"/>
                </a:solidFill>
              </a:rPr>
              <a:t> </a:t>
            </a:r>
            <a:br>
              <a:rPr lang="en-US" altLang="zh-TW" sz="1400" b="0" dirty="0">
                <a:solidFill>
                  <a:srgbClr val="17375E"/>
                </a:solidFill>
              </a:rPr>
            </a:br>
            <a:r>
              <a:rPr lang="en-US" altLang="zh-TW" sz="1400" b="0" dirty="0">
                <a:solidFill>
                  <a:srgbClr val="17375E"/>
                </a:solidFill>
              </a:rPr>
              <a:t>(IEEE EM-RITE 2012- )</a:t>
            </a:r>
          </a:p>
          <a:p>
            <a:pPr marL="0" indent="0" algn="ctr">
              <a:spcAft>
                <a:spcPts val="0"/>
              </a:spcAft>
              <a:buFont typeface="Arial" pitchFamily="34" charset="0"/>
              <a:buNone/>
            </a:pPr>
            <a:r>
              <a:rPr lang="en-US" altLang="zh-TW" sz="1400" b="0" dirty="0">
                <a:solidFill>
                  <a:srgbClr val="17375E"/>
                </a:solidFill>
              </a:rPr>
              <a:t>Publications Chair, The IEEE International Conference on Information Reuse and Integration for Data Science </a:t>
            </a:r>
            <a:br>
              <a:rPr lang="en-US" altLang="zh-TW" sz="1400" b="0" dirty="0">
                <a:solidFill>
                  <a:srgbClr val="17375E"/>
                </a:solidFill>
              </a:rPr>
            </a:br>
            <a:r>
              <a:rPr lang="en-US" altLang="zh-TW" sz="1400" b="0" dirty="0">
                <a:solidFill>
                  <a:srgbClr val="17375E"/>
                </a:solidFill>
              </a:rPr>
              <a:t>(IEEE IRI 2007- )</a:t>
            </a:r>
            <a:endParaRPr lang="zh-TW" altLang="en-US" sz="1400" b="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21" y="2192398"/>
            <a:ext cx="1575410" cy="710479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0508" y="212228"/>
            <a:ext cx="1104812" cy="1367862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89CFDC-F579-36D6-1D85-2067C6F88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5000" b="1" dirty="0">
                <a:solidFill>
                  <a:schemeClr val="accent1">
                    <a:lumMod val="75000"/>
                  </a:schemeClr>
                </a:solidFill>
                <a:latin typeface="HEITI TC MEDIUM" pitchFamily="2" charset="-128"/>
              </a:rPr>
              <a:t>戴敏育 教授</a:t>
            </a:r>
            <a:b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Prof. Min-Yuh Day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B3D7B9-9C53-F3F6-855B-189AD18E1A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65997" y="66310"/>
            <a:ext cx="1628195" cy="355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6DF21E-6FA2-C21E-78CD-7CEC8C2245A0}"/>
              </a:ext>
            </a:extLst>
          </p:cNvPr>
          <p:cNvSpPr txBox="1"/>
          <p:nvPr/>
        </p:nvSpPr>
        <p:spPr>
          <a:xfrm>
            <a:off x="10511713" y="413721"/>
            <a:ext cx="1536762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20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D725F-DEDF-5900-1F9A-D12F608CFE34}"/>
              </a:ext>
            </a:extLst>
          </p:cNvPr>
          <p:cNvSpPr txBox="1"/>
          <p:nvPr/>
        </p:nvSpPr>
        <p:spPr>
          <a:xfrm>
            <a:off x="10448238" y="595546"/>
            <a:ext cx="166371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4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3587039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1" y="57832"/>
            <a:ext cx="11222181" cy="778051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 LLMs (2017-2025)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0DB83-E7C1-15A4-EF5C-A6678974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95" y="772734"/>
            <a:ext cx="11442962" cy="58419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A5EC10-60B9-CC3A-2951-C13020D8B06C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https://</a:t>
            </a:r>
            <a:r>
              <a:rPr lang="en-US" sz="10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github.com</a:t>
            </a:r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/Hannibal046/Awesome-LLM</a:t>
            </a:r>
            <a:endParaRPr lang="en-US" altLang="zh-TW" sz="1000" dirty="0">
              <a:solidFill>
                <a:prstClr val="white">
                  <a:lumMod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5709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1" y="1756"/>
            <a:ext cx="11222181" cy="1577841"/>
          </a:xfrm>
        </p:spPr>
        <p:txBody>
          <a:bodyPr>
            <a:normAutofit/>
          </a:bodyPr>
          <a:lstStyle/>
          <a:p>
            <a:r>
              <a:rPr lang="en-US" dirty="0"/>
              <a:t> LLM-powered Multimodal Agents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Large Multimodal Agents (LMAs)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F6158-454E-6100-4081-450DAA32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68" y="2186692"/>
            <a:ext cx="11104267" cy="3091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AD7E86-DF69-CE18-539B-C064DD3A2BEA}"/>
              </a:ext>
            </a:extLst>
          </p:cNvPr>
          <p:cNvSpPr txBox="1"/>
          <p:nvPr/>
        </p:nvSpPr>
        <p:spPr>
          <a:xfrm>
            <a:off x="1069435" y="66078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0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Xie</a:t>
            </a:r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, </a:t>
            </a:r>
            <a:r>
              <a:rPr lang="en-US" sz="10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Junlin</a:t>
            </a:r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, </a:t>
            </a:r>
            <a:r>
              <a:rPr lang="en-US" sz="10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Zhihong</a:t>
            </a:r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 Chen, </a:t>
            </a:r>
            <a:r>
              <a:rPr lang="en-US" sz="10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Ruifei</a:t>
            </a:r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 Zhang, Xiang Wan, and </a:t>
            </a:r>
            <a:r>
              <a:rPr lang="en-US" sz="10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Guanbin</a:t>
            </a:r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 Li. "Large Multimodal Agents: A Survey." </a:t>
            </a:r>
            <a:r>
              <a:rPr lang="en-US" sz="10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arXiv</a:t>
            </a:r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 preprint arXiv:2402.15116 (2024).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FC12-1203-D769-5E98-B6E925319F36}"/>
              </a:ext>
            </a:extLst>
          </p:cNvPr>
          <p:cNvSpPr txBox="1"/>
          <p:nvPr/>
        </p:nvSpPr>
        <p:spPr>
          <a:xfrm>
            <a:off x="361031" y="5267502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en-US" sz="2800" dirty="0">
                <a:solidFill>
                  <a:srgbClr val="4472C4"/>
                </a:solidFill>
                <a:latin typeface="Calibri" panose="020F0502020204030204"/>
              </a:rPr>
              <a:t>2022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8254E-17B2-8B92-2B26-94147E6579D6}"/>
              </a:ext>
            </a:extLst>
          </p:cNvPr>
          <p:cNvSpPr txBox="1"/>
          <p:nvPr/>
        </p:nvSpPr>
        <p:spPr>
          <a:xfrm>
            <a:off x="5227420" y="5267502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en-US" sz="2800" dirty="0">
                <a:solidFill>
                  <a:srgbClr val="4472C4"/>
                </a:solidFill>
                <a:latin typeface="Calibri" panose="020F0502020204030204"/>
              </a:rPr>
              <a:t>2023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AA74F-CCD0-EFE1-18F9-1A732E221C19}"/>
              </a:ext>
            </a:extLst>
          </p:cNvPr>
          <p:cNvSpPr txBox="1"/>
          <p:nvPr/>
        </p:nvSpPr>
        <p:spPr>
          <a:xfrm>
            <a:off x="10093810" y="5267502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en-US" sz="2800" dirty="0">
                <a:solidFill>
                  <a:srgbClr val="4472C4"/>
                </a:solidFill>
                <a:latin typeface="Calibri" panose="020F0502020204030204"/>
              </a:rPr>
              <a:t>2024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029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35105"/>
            <a:ext cx="11222181" cy="893596"/>
          </a:xfrm>
        </p:spPr>
        <p:txBody>
          <a:bodyPr>
            <a:normAutofit/>
          </a:bodyPr>
          <a:lstStyle/>
          <a:p>
            <a:r>
              <a:rPr lang="en-US" sz="4400" dirty="0"/>
              <a:t>Large Language Model (LLM) based Agents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957265" y="6584254"/>
            <a:ext cx="102025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Source: </a:t>
            </a:r>
            <a:r>
              <a:rPr lang="en-US" altLang="zh-TW" sz="1000" dirty="0">
                <a:solidFill>
                  <a:prstClr val="white">
                    <a:lumMod val="75000"/>
                  </a:prstClr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Xi, Z., Chen, W., Guo, X., He, W., Ding, Y., Hong, B., ... &amp; </a:t>
            </a:r>
            <a:r>
              <a:rPr lang="en-US" altLang="zh-TW" sz="1000" dirty="0" err="1">
                <a:solidFill>
                  <a:prstClr val="white">
                    <a:lumMod val="75000"/>
                  </a:prstClr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Gui</a:t>
            </a:r>
            <a:r>
              <a:rPr lang="en-US" altLang="zh-TW" sz="1000" dirty="0">
                <a:solidFill>
                  <a:prstClr val="white">
                    <a:lumMod val="75000"/>
                  </a:prstClr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T. (2023). The rise and potential of large language model based agents: A survey. </a:t>
            </a:r>
            <a:r>
              <a:rPr lang="en-US" altLang="zh-TW" sz="1000" dirty="0" err="1">
                <a:solidFill>
                  <a:prstClr val="white">
                    <a:lumMod val="75000"/>
                  </a:prstClr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arXiv</a:t>
            </a:r>
            <a:r>
              <a:rPr lang="en-US" altLang="zh-TW" sz="1000" dirty="0">
                <a:solidFill>
                  <a:prstClr val="white">
                    <a:lumMod val="75000"/>
                  </a:prstClr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preprint arXiv:2309.07864.</a:t>
            </a:r>
            <a:endParaRPr lang="en-US" sz="1000" dirty="0">
              <a:solidFill>
                <a:prstClr val="white">
                  <a:lumMod val="75000"/>
                </a:prstClr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0E3DEFC-CB99-83EB-5B53-2271173E5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5" y="1017982"/>
            <a:ext cx="10202533" cy="545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13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01239"/>
            <a:ext cx="11222181" cy="914763"/>
          </a:xfrm>
        </p:spPr>
        <p:txBody>
          <a:bodyPr>
            <a:noAutofit/>
          </a:bodyPr>
          <a:lstStyle/>
          <a:p>
            <a:r>
              <a:rPr lang="en-US" sz="5599" dirty="0"/>
              <a:t>LLM-based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90" y="6562246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Source: Cheng,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Yuheng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,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Ceyao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Zhang,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Zhengwen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Zhang,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Xiangrui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Meng,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Sirui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Hong,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Wenhao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Li,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Zihao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arXiv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preprint arXiv:2401.03428 (2024).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6641A-F638-95CC-29A4-21947C42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0" y="957350"/>
            <a:ext cx="10895610" cy="56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2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1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Xie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ArXiv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, abs/2402.15116.</a:t>
            </a:r>
          </a:p>
        </p:txBody>
      </p:sp>
      <p:pic>
        <p:nvPicPr>
          <p:cNvPr id="3" name="Picture 2" descr="參見標題">
            <a:extLst>
              <a:ext uri="{FF2B5EF4-FFF2-40B4-BE49-F238E27FC236}">
                <a16:creationId xmlns:a16="http://schemas.microsoft.com/office/drawing/2014/main" id="{ED7BA131-A712-29F6-7386-C0A1415C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386" y="1108268"/>
            <a:ext cx="8912268" cy="54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94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1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Xie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ArXiv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, abs/2402.15116.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3942A8-5E00-2527-EED8-77A578FB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81" y="1715387"/>
            <a:ext cx="11543038" cy="42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9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3906-79F6-9A0A-3702-8EFED5C0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75471"/>
            <a:ext cx="11222181" cy="1042724"/>
          </a:xfrm>
        </p:spPr>
        <p:txBody>
          <a:bodyPr/>
          <a:lstStyle/>
          <a:p>
            <a:r>
              <a:rPr lang="en-US" dirty="0"/>
              <a:t>Agentic AI Cloud Architecture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58C685-913E-B422-A03B-82C00816E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611" y="1118194"/>
            <a:ext cx="10861958" cy="1465980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309"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Microservices and Serverless Architecture</a:t>
            </a:r>
          </a:p>
          <a:p>
            <a:pPr algn="ctr" defTabSz="914309">
              <a:defRPr/>
            </a:pP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Containers (Docker, Kubernetes) </a:t>
            </a:r>
            <a:br>
              <a:rPr lang="en-US" sz="26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Serverless platforms (AWS Lambda, Google Cloud Functions)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74994A8-5E28-8C7C-7E3E-23EF2250E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609" y="2770566"/>
            <a:ext cx="10861959" cy="1820345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309"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APIs and Tooling Integration via MCP</a:t>
            </a:r>
          </a:p>
          <a:p>
            <a:pPr algn="ctr" defTabSz="914309">
              <a:defRPr/>
            </a:pP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Agents access tools (e.g., databases, APIs, CRMs, payment gateways) </a:t>
            </a:r>
            <a:br>
              <a:rPr lang="en-US" sz="26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using Model Context Protocol (MCP)</a:t>
            </a:r>
          </a:p>
          <a:p>
            <a:pPr algn="ctr" defTabSz="914309">
              <a:defRPr/>
            </a:pP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Enhances tool-using behavior of LLM agents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154CE2-50D5-6B6D-105A-E8EED45C9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609" y="4740290"/>
            <a:ext cx="10861959" cy="1861711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309"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Tools and Frameworks</a:t>
            </a:r>
          </a:p>
          <a:p>
            <a:pPr algn="ctr" defTabSz="914309">
              <a:defRPr/>
            </a:pPr>
            <a:r>
              <a:rPr lang="en-US" sz="2600" dirty="0" err="1">
                <a:solidFill>
                  <a:prstClr val="black"/>
                </a:solidFill>
                <a:latin typeface="Calibri" panose="020F0502020204030204"/>
              </a:rPr>
              <a:t>LangChain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Calibri" panose="020F0502020204030204"/>
              </a:rPr>
              <a:t>AutoGen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Calibri" panose="020F0502020204030204"/>
              </a:rPr>
              <a:t>CrewAI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: for orchestrating LLM agents</a:t>
            </a:r>
          </a:p>
          <a:p>
            <a:pPr algn="ctr" defTabSz="914309">
              <a:defRPr/>
            </a:pPr>
            <a:r>
              <a:rPr lang="en-US" sz="2600" dirty="0" err="1">
                <a:solidFill>
                  <a:prstClr val="black"/>
                </a:solidFill>
                <a:latin typeface="Calibri" panose="020F0502020204030204"/>
              </a:rPr>
              <a:t>Anthropic’s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 MCP, Google’s A2A: communication protocols</a:t>
            </a:r>
          </a:p>
          <a:p>
            <a:pPr algn="ctr" defTabSz="914309">
              <a:defRPr/>
            </a:pP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Vector DBs (Pinecone, </a:t>
            </a:r>
            <a:r>
              <a:rPr lang="en-US" sz="2600" dirty="0" err="1">
                <a:solidFill>
                  <a:prstClr val="black"/>
                </a:solidFill>
                <a:latin typeface="Calibri" panose="020F0502020204030204"/>
              </a:rPr>
              <a:t>Weaviate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): for agent memory</a:t>
            </a:r>
          </a:p>
        </p:txBody>
      </p:sp>
    </p:spTree>
    <p:extLst>
      <p:ext uri="{BB962C8B-B14F-4D97-AF65-F5344CB8AC3E}">
        <p14:creationId xmlns:p14="http://schemas.microsoft.com/office/powerpoint/2010/main" val="382292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8C22D-F443-445D-AC89-DC22E83A2630}"/>
              </a:ext>
            </a:extLst>
          </p:cNvPr>
          <p:cNvSpPr txBox="1"/>
          <p:nvPr/>
        </p:nvSpPr>
        <p:spPr>
          <a:xfrm>
            <a:off x="1442773" y="6548651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https://google.github.io/A2A/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80B81-46DA-0B56-1F3C-289905A39A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962" y="1888436"/>
            <a:ext cx="11600076" cy="451348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247518-F51A-8B2E-5D8B-DB72BA3E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35105"/>
            <a:ext cx="11222181" cy="1905887"/>
          </a:xfrm>
        </p:spPr>
        <p:txBody>
          <a:bodyPr>
            <a:normAutofit/>
          </a:bodyPr>
          <a:lstStyle/>
          <a:p>
            <a:r>
              <a:rPr lang="en-US" dirty="0"/>
              <a:t>Agent2Agent Protocol (A2A)</a:t>
            </a:r>
            <a:br>
              <a:rPr lang="en-US" dirty="0"/>
            </a:br>
            <a:r>
              <a:rPr lang="en-US" sz="2900" b="0" dirty="0"/>
              <a:t>An open protocol enabling Agent-to-Agent interoperability, </a:t>
            </a:r>
            <a:br>
              <a:rPr lang="en-US" sz="2900" b="0" dirty="0"/>
            </a:br>
            <a:r>
              <a:rPr lang="en-US" sz="2900" b="0" dirty="0"/>
              <a:t>bridging the gap between opaque agentic systems</a:t>
            </a:r>
          </a:p>
        </p:txBody>
      </p:sp>
    </p:spTree>
    <p:extLst>
      <p:ext uri="{BB962C8B-B14F-4D97-AF65-F5344CB8AC3E}">
        <p14:creationId xmlns:p14="http://schemas.microsoft.com/office/powerpoint/2010/main" val="3693172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8C22D-F443-445D-AC89-DC22E83A2630}"/>
              </a:ext>
            </a:extLst>
          </p:cNvPr>
          <p:cNvSpPr txBox="1"/>
          <p:nvPr/>
        </p:nvSpPr>
        <p:spPr>
          <a:xfrm>
            <a:off x="1442773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https://github.com/google/A2A/blob/main/demo/README.md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F247518-F51A-8B2E-5D8B-DB72BA3E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35105"/>
            <a:ext cx="11222181" cy="1395522"/>
          </a:xfrm>
        </p:spPr>
        <p:txBody>
          <a:bodyPr>
            <a:normAutofit/>
          </a:bodyPr>
          <a:lstStyle/>
          <a:p>
            <a:r>
              <a:rPr lang="en-US" dirty="0"/>
              <a:t>A2A Demo Web App</a:t>
            </a:r>
            <a:br>
              <a:rPr lang="en-US" dirty="0"/>
            </a:br>
            <a:r>
              <a:rPr lang="en-US" sz="2900" b="0" dirty="0"/>
              <a:t> </a:t>
            </a:r>
            <a:r>
              <a:rPr lang="en-US" sz="3600" b="0" dirty="0"/>
              <a:t>Agents talking to other agents over A2A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795602-E702-9648-6CE0-885D749F1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64" y="1953992"/>
            <a:ext cx="10841582" cy="459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57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3906-79F6-9A0A-3702-8EFED5C0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4" y="323640"/>
            <a:ext cx="2770476" cy="6238604"/>
          </a:xfrm>
        </p:spPr>
        <p:txBody>
          <a:bodyPr>
            <a:normAutofit fontScale="90000"/>
          </a:bodyPr>
          <a:lstStyle/>
          <a:p>
            <a:r>
              <a:rPr lang="en-US" sz="6199" dirty="0">
                <a:solidFill>
                  <a:srgbClr val="C00000"/>
                </a:solidFill>
              </a:rPr>
              <a:t>A2A </a:t>
            </a:r>
            <a:br>
              <a:rPr lang="en-US" sz="5299" dirty="0">
                <a:solidFill>
                  <a:srgbClr val="C00000"/>
                </a:solidFill>
              </a:rPr>
            </a:br>
            <a:r>
              <a:rPr lang="en-US" sz="3100" dirty="0">
                <a:solidFill>
                  <a:srgbClr val="C00000"/>
                </a:solidFill>
              </a:rPr>
              <a:t>(Agent2Agent Protocol) </a:t>
            </a:r>
            <a:br>
              <a:rPr lang="en-US" sz="3100" dirty="0">
                <a:solidFill>
                  <a:srgbClr val="C00000"/>
                </a:solidFill>
              </a:rPr>
            </a:br>
            <a:r>
              <a:rPr lang="en-US" sz="3100" b="0" dirty="0">
                <a:solidFill>
                  <a:srgbClr val="4472C4">
                    <a:lumMod val="75000"/>
                  </a:srgbClr>
                </a:solidFill>
                <a:ea typeface="Heiti TC Medium" pitchFamily="2" charset="-128"/>
              </a:rPr>
              <a:t>for agent-agent collaboration</a:t>
            </a:r>
            <a:br>
              <a:rPr lang="en-US" sz="3100" b="0" dirty="0">
                <a:solidFill>
                  <a:srgbClr val="4472C4">
                    <a:lumMod val="75000"/>
                  </a:srgbClr>
                </a:solidFill>
                <a:ea typeface="Heiti TC Medium" pitchFamily="2" charset="-128"/>
              </a:rPr>
            </a:br>
            <a:br>
              <a:rPr lang="en-US" sz="3100" b="0" dirty="0">
                <a:solidFill>
                  <a:srgbClr val="4472C4">
                    <a:lumMod val="75000"/>
                  </a:srgbClr>
                </a:solidFill>
                <a:ea typeface="Heiti TC Medium" pitchFamily="2" charset="-128"/>
              </a:rPr>
            </a:br>
            <a:br>
              <a:rPr lang="en-US" sz="2900" b="0" dirty="0">
                <a:solidFill>
                  <a:srgbClr val="4472C4">
                    <a:lumMod val="75000"/>
                  </a:srgbClr>
                </a:solidFill>
                <a:ea typeface="Heiti TC Medium" pitchFamily="2" charset="-128"/>
              </a:rPr>
            </a:br>
            <a:br>
              <a:rPr lang="en-US" sz="2900" dirty="0"/>
            </a:br>
            <a:r>
              <a:rPr lang="en-US" sz="6199" dirty="0">
                <a:solidFill>
                  <a:srgbClr val="C00000"/>
                </a:solidFill>
              </a:rPr>
              <a:t>MCP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3100" dirty="0">
                <a:solidFill>
                  <a:srgbClr val="C00000"/>
                </a:solidFill>
              </a:rPr>
              <a:t>(Model Context Protocol) </a:t>
            </a:r>
            <a:br>
              <a:rPr lang="en-US" sz="3100" dirty="0">
                <a:solidFill>
                  <a:srgbClr val="C00000"/>
                </a:solidFill>
              </a:rPr>
            </a:br>
            <a:r>
              <a:rPr lang="en-US" sz="3100" b="0" dirty="0"/>
              <a:t>for tools and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8C22D-F443-445D-AC89-DC22E83A2630}"/>
              </a:ext>
            </a:extLst>
          </p:cNvPr>
          <p:cNvSpPr txBox="1"/>
          <p:nvPr/>
        </p:nvSpPr>
        <p:spPr>
          <a:xfrm>
            <a:off x="1442773" y="6548651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https://google.github.io/A2A/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9B0109-5BD1-E62E-AC93-39F476F083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0476" y="323640"/>
            <a:ext cx="9350020" cy="621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59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0"/>
            <a:ext cx="11222181" cy="251532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人工智慧新趨勢（</a:t>
            </a:r>
            <a:r>
              <a:rPr lang="en-US" sz="5400" dirty="0"/>
              <a:t>AI Agent）</a:t>
            </a:r>
            <a:br>
              <a:rPr lang="en-US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課程目標：</a:t>
            </a:r>
            <a:b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透過智慧代理技術革新臺北市政府服務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726266"/>
            <a:ext cx="11222181" cy="3835977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深度探索 </a:t>
            </a:r>
            <a:r>
              <a:rPr lang="en-US" sz="4000" dirty="0"/>
              <a:t>AI Agent </a:t>
            </a:r>
            <a:r>
              <a:rPr lang="zh-TW" altLang="en-US" sz="4000" dirty="0"/>
              <a:t>創新應用</a:t>
            </a:r>
          </a:p>
          <a:p>
            <a:pPr marL="320040" indent="-320040"/>
            <a:r>
              <a:rPr lang="zh-TW" altLang="en-US" sz="4000" dirty="0"/>
              <a:t>聚焦政府實務操作與服務提升</a:t>
            </a:r>
          </a:p>
          <a:p>
            <a:pPr marL="320040" indent="-320040"/>
            <a:r>
              <a:rPr lang="zh-TW" altLang="en-US" sz="4000" dirty="0"/>
              <a:t>整合臺北智慧城市創新實證計畫 </a:t>
            </a:r>
            <a:endParaRPr lang="en-US" altLang="zh-TW" sz="4000" dirty="0"/>
          </a:p>
          <a:p>
            <a:pPr marL="320040" indent="-320040"/>
            <a:r>
              <a:rPr lang="zh-TW" altLang="en-US" sz="4000" dirty="0"/>
              <a:t>為成果發表提供專業基礎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45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3906-79F6-9A0A-3702-8EFED5C0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75471"/>
            <a:ext cx="11222181" cy="1042724"/>
          </a:xfrm>
        </p:spPr>
        <p:txBody>
          <a:bodyPr/>
          <a:lstStyle/>
          <a:p>
            <a:r>
              <a:rPr lang="en-US" dirty="0"/>
              <a:t>Google A2A (Agent2Agent Protocol)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C5EE2A-4AE9-8007-A925-BCFCBED59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9688" y="968811"/>
            <a:ext cx="6957391" cy="54478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8C22D-F443-445D-AC89-DC22E83A2630}"/>
              </a:ext>
            </a:extLst>
          </p:cNvPr>
          <p:cNvSpPr txBox="1"/>
          <p:nvPr/>
        </p:nvSpPr>
        <p:spPr>
          <a:xfrm>
            <a:off x="1442773" y="6548651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3"/>
              </a:rPr>
              <a:t>https://google.github.io/A2A/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58C685-913E-B422-A03B-82C00816E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925" y="1886288"/>
            <a:ext cx="4119537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309"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Seamless Agent Collaboration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74994A8-5E28-8C7C-7E3E-23EF2250E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925" y="3326280"/>
            <a:ext cx="4119537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309"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Simplifies Enterprise </a:t>
            </a:r>
            <a:br>
              <a:rPr lang="en-US" sz="28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Agent Integration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A4DED9A-BE7E-8B46-99B6-64E6051C6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43" y="4766272"/>
            <a:ext cx="4119537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309"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Supports Key </a:t>
            </a:r>
            <a:br>
              <a:rPr lang="en-US" sz="28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Enterprise Requirements</a:t>
            </a:r>
          </a:p>
        </p:txBody>
      </p:sp>
    </p:spTree>
    <p:extLst>
      <p:ext uri="{BB962C8B-B14F-4D97-AF65-F5344CB8AC3E}">
        <p14:creationId xmlns:p14="http://schemas.microsoft.com/office/powerpoint/2010/main" val="167571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3906-79F6-9A0A-3702-8EFED5C0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75471"/>
            <a:ext cx="11222181" cy="1042724"/>
          </a:xfrm>
        </p:spPr>
        <p:txBody>
          <a:bodyPr/>
          <a:lstStyle/>
          <a:p>
            <a:r>
              <a:rPr lang="en-US" dirty="0"/>
              <a:t>MCP (Model Context Protocol)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8C22D-F443-445D-AC89-DC22E83A2630}"/>
              </a:ext>
            </a:extLst>
          </p:cNvPr>
          <p:cNvSpPr txBox="1"/>
          <p:nvPr/>
        </p:nvSpPr>
        <p:spPr>
          <a:xfrm>
            <a:off x="1442773" y="6548651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https://modelcontextprotocol.io/introduction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58C685-913E-B422-A03B-82C00816E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48" y="1118195"/>
            <a:ext cx="3438850" cy="5284606"/>
          </a:xfrm>
          <a:prstGeom prst="roundRect">
            <a:avLst>
              <a:gd name="adj" fmla="val 3837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309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MCP is a open protocol that standardizes how applications provide context to LLMs.</a:t>
            </a:r>
          </a:p>
          <a:p>
            <a:pPr algn="ctr" defTabSz="914309">
              <a:defRPr/>
            </a:pP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309">
              <a:defRPr/>
            </a:pP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309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MCP: USB-C port for AI applications.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068612-26AC-EE2A-FC33-3A10903FF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815" y="1053194"/>
            <a:ext cx="8164722" cy="55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34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75471"/>
            <a:ext cx="11222181" cy="1176862"/>
          </a:xfrm>
        </p:spPr>
        <p:txBody>
          <a:bodyPr>
            <a:normAutofit/>
          </a:bodyPr>
          <a:lstStyle/>
          <a:p>
            <a:r>
              <a:rPr lang="en-US" sz="5399" dirty="0"/>
              <a:t>MCP and A2A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172818"/>
            <a:ext cx="11222181" cy="538942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MCP (Model Context Protocol) for tools and resources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Connect agents to tools, APIs, and resources with structured inputs/outputs.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Google ADK supports MCP tools. Enabling wide range of MCP servers to be used with agents.</a:t>
            </a:r>
          </a:p>
          <a:p>
            <a:pPr>
              <a:spcAft>
                <a:spcPts val="600"/>
              </a:spcAft>
            </a:pPr>
            <a:r>
              <a:rPr lang="en-US" dirty="0"/>
              <a:t>A2A (Agent2Agent Protocol) for agent-agent collaboration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Dynamic, multimodal communication between different agents without sharing memory, resources, and tools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Open standard driven by community.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Samples available using Google ADK, </a:t>
            </a:r>
            <a:r>
              <a:rPr lang="en-US" sz="3200" dirty="0" err="1"/>
              <a:t>LangGraph</a:t>
            </a:r>
            <a:r>
              <a:rPr lang="en-US" sz="3200" dirty="0"/>
              <a:t>, </a:t>
            </a:r>
            <a:r>
              <a:rPr lang="en-US" sz="3200" dirty="0" err="1"/>
              <a:t>Crew.AI</a:t>
            </a:r>
            <a:endParaRPr lang="en-US" sz="32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A0A3E-0676-D3FD-F607-0532E13F463D}"/>
              </a:ext>
            </a:extLst>
          </p:cNvPr>
          <p:cNvSpPr txBox="1"/>
          <p:nvPr/>
        </p:nvSpPr>
        <p:spPr>
          <a:xfrm>
            <a:off x="1442773" y="6548651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https://google.github.io/A2A/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9070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64" y="436638"/>
            <a:ext cx="4388927" cy="6046094"/>
          </a:xfrm>
        </p:spPr>
        <p:txBody>
          <a:bodyPr>
            <a:normAutofit fontScale="90000"/>
          </a:bodyPr>
          <a:lstStyle/>
          <a:p>
            <a:r>
              <a:rPr lang="en-US" sz="5399" dirty="0"/>
              <a:t>Agentic applications require both A2A and MCP</a:t>
            </a:r>
            <a:br>
              <a:rPr lang="en-US" sz="5399" dirty="0"/>
            </a:br>
            <a:br>
              <a:rPr lang="en-US" sz="3100" dirty="0"/>
            </a:br>
            <a:r>
              <a:rPr lang="en-US" sz="3100" b="0" dirty="0"/>
              <a:t>A2A allows agents to connect with other agents and collaborate in teams.</a:t>
            </a:r>
            <a:br>
              <a:rPr lang="en-US" sz="3100" b="0" dirty="0"/>
            </a:br>
            <a:br>
              <a:rPr lang="en-US" sz="3100" b="0" dirty="0"/>
            </a:br>
            <a:r>
              <a:rPr lang="en-US" sz="3100" b="0" dirty="0"/>
              <a:t>MCP provides agents with access to tools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A0A3E-0676-D3FD-F607-0532E13F463D}"/>
              </a:ext>
            </a:extLst>
          </p:cNvPr>
          <p:cNvSpPr txBox="1"/>
          <p:nvPr/>
        </p:nvSpPr>
        <p:spPr>
          <a:xfrm>
            <a:off x="1442773" y="6548651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https://blog.dailydoseofds.com/p/a-visual-guide-to-agent2agent-a2a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0D7FF-2038-9975-8EBA-B6DCF1F56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736" y="412750"/>
            <a:ext cx="70358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46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63" y="56102"/>
            <a:ext cx="11580674" cy="1079341"/>
          </a:xfrm>
        </p:spPr>
        <p:txBody>
          <a:bodyPr>
            <a:normAutofit/>
          </a:bodyPr>
          <a:lstStyle/>
          <a:p>
            <a:r>
              <a:rPr lang="en-US" sz="5399" dirty="0"/>
              <a:t>MCP and A2A Protocol for AI Agents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34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A0A3E-0676-D3FD-F607-0532E13F463D}"/>
              </a:ext>
            </a:extLst>
          </p:cNvPr>
          <p:cNvSpPr txBox="1"/>
          <p:nvPr/>
        </p:nvSpPr>
        <p:spPr>
          <a:xfrm>
            <a:off x="1442773" y="6548651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https://blog.dailydoseofds.com/p/a-visual-guide-to-agent2agent-a2a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48FFD4-6B49-9E73-43F1-3EB1F7A82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04" y="1015430"/>
            <a:ext cx="10127593" cy="553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12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C52F7-4FBE-9A2B-4262-1E26540B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54" y="40337"/>
            <a:ext cx="11646211" cy="779471"/>
          </a:xfrm>
        </p:spPr>
        <p:txBody>
          <a:bodyPr>
            <a:normAutofit fontScale="90000"/>
          </a:bodyPr>
          <a:lstStyle/>
          <a:p>
            <a:r>
              <a:rPr lang="en-US" dirty="0"/>
              <a:t>Agentic AI System with Microservices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FC135-64B6-3FBD-ACA3-E489B9A5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4A0FF7-99C2-982D-11BF-B064CE384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51" y="819807"/>
            <a:ext cx="10491646" cy="60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79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C52F7-4FBE-9A2B-4262-1E26540B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6103"/>
            <a:ext cx="11222181" cy="936545"/>
          </a:xfrm>
        </p:spPr>
        <p:txBody>
          <a:bodyPr>
            <a:normAutofit/>
          </a:bodyPr>
          <a:lstStyle/>
          <a:p>
            <a:r>
              <a:rPr lang="en-US" dirty="0"/>
              <a:t>MCP (Model Context Protocol)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FC135-64B6-3FBD-ACA3-E489B9A5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3E649F-8A9D-22D5-9701-716B30B6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534389" y="6597650"/>
            <a:ext cx="10876977" cy="260350"/>
          </a:xfrm>
          <a:ln>
            <a:miter lim="800000"/>
            <a:headEnd/>
            <a:tailEnd/>
          </a:ln>
        </p:spPr>
        <p:txBody>
          <a:bodyPr/>
          <a:lstStyle/>
          <a:p>
            <a:pPr defTabSz="914309">
              <a:defRPr/>
            </a:pP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Source: 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Houssem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Eddine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Lassoued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 (2025), How MCP and A2A Protocols Are Revolutionizing AI Agent Development, https://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medium.com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/@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houssemeddinelassoued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/ </a:t>
            </a:r>
            <a:endParaRPr lang="es-ES" altLang="zh-TW" sz="10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C790A0-D1D8-ED9B-74B3-CB1936823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34" y="1673514"/>
            <a:ext cx="11829649" cy="460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99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C52F7-4FBE-9A2B-4262-1E26540B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6103"/>
            <a:ext cx="11222181" cy="936545"/>
          </a:xfrm>
        </p:spPr>
        <p:txBody>
          <a:bodyPr>
            <a:normAutofit/>
          </a:bodyPr>
          <a:lstStyle/>
          <a:p>
            <a:r>
              <a:rPr lang="en-US" dirty="0"/>
              <a:t>A2A (Agent2Agent Protocol)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FC135-64B6-3FBD-ACA3-E489B9A5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37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3E649F-8A9D-22D5-9701-716B30B6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534389" y="6597650"/>
            <a:ext cx="10876977" cy="260350"/>
          </a:xfrm>
          <a:ln>
            <a:miter lim="800000"/>
            <a:headEnd/>
            <a:tailEnd/>
          </a:ln>
        </p:spPr>
        <p:txBody>
          <a:bodyPr/>
          <a:lstStyle/>
          <a:p>
            <a:pPr defTabSz="914309">
              <a:defRPr/>
            </a:pP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Source: 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Houssem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Eddine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Lassoued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 (2025), How MCP and A2A Protocols Are Revolutionizing AI Agent Development, https://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medium.com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/@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houssemeddinelassoued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/ </a:t>
            </a:r>
            <a:endParaRPr lang="es-ES" altLang="zh-TW" sz="10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68AFC-26AF-4E86-AAD2-1189C2F36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82" y="1129516"/>
            <a:ext cx="11626995" cy="529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22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rgbClr val="C00000"/>
                </a:solidFill>
              </a:rPr>
              <a:t>Generative AI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Large Language Models (LLMs)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Foundation Models 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505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8B1A5-3028-3C53-6A49-4BD20E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37" y="215429"/>
            <a:ext cx="3793958" cy="6346815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dirty="0">
                <a:solidFill>
                  <a:srgbClr val="C00000"/>
                </a:solidFill>
              </a:rPr>
              <a:t>Language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sz="6000" dirty="0">
                <a:solidFill>
                  <a:srgbClr val="C00000"/>
                </a:solidFill>
              </a:rPr>
              <a:t>Models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sz="6000" dirty="0">
                <a:solidFill>
                  <a:srgbClr val="7030A0"/>
                </a:solidFill>
              </a:rPr>
              <a:t>Text</a:t>
            </a:r>
            <a:br>
              <a:rPr lang="en-US" sz="6000" dirty="0">
                <a:solidFill>
                  <a:srgbClr val="7030A0"/>
                </a:solidFill>
              </a:rPr>
            </a:br>
            <a:r>
              <a:rPr lang="en-US" sz="6000" dirty="0">
                <a:solidFill>
                  <a:srgbClr val="7030A0"/>
                </a:solidFill>
              </a:rPr>
              <a:t>Image</a:t>
            </a:r>
            <a:br>
              <a:rPr lang="en-US" sz="6000" dirty="0">
                <a:solidFill>
                  <a:srgbClr val="7030A0"/>
                </a:solidFill>
              </a:rPr>
            </a:br>
            <a:r>
              <a:rPr lang="en-US" sz="6000" dirty="0">
                <a:solidFill>
                  <a:srgbClr val="7030A0"/>
                </a:solidFill>
              </a:rPr>
              <a:t>Speech</a:t>
            </a:r>
            <a:br>
              <a:rPr lang="en-US" sz="6000" dirty="0">
                <a:solidFill>
                  <a:srgbClr val="7030A0"/>
                </a:solidFill>
              </a:rPr>
            </a:br>
            <a:r>
              <a:rPr lang="en-US" sz="6000" dirty="0">
                <a:solidFill>
                  <a:srgbClr val="7030A0"/>
                </a:solidFill>
              </a:rPr>
              <a:t>Video</a:t>
            </a:r>
            <a:br>
              <a:rPr lang="en-US" sz="6000" dirty="0">
                <a:solidFill>
                  <a:srgbClr val="7030A0"/>
                </a:solidFill>
              </a:rPr>
            </a:br>
            <a:r>
              <a:rPr lang="en-US" sz="6000" dirty="0">
                <a:solidFill>
                  <a:srgbClr val="7030A0"/>
                </a:solidFill>
              </a:rPr>
              <a:t>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627A2-7FC2-FA8A-309E-77AA671E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01F14-7136-109E-9093-FF07FBDDF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821" y="208209"/>
            <a:ext cx="7772400" cy="6305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3FB241-7538-C6A7-A7D3-D7EA8831A994}"/>
              </a:ext>
            </a:extLst>
          </p:cNvPr>
          <p:cNvSpPr txBox="1"/>
          <p:nvPr/>
        </p:nvSpPr>
        <p:spPr>
          <a:xfrm>
            <a:off x="3035969" y="6459599"/>
            <a:ext cx="6120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https://artificialanalysis.ai/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2991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424249" cy="526208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rgbClr val="C00000"/>
                </a:solidFill>
              </a:rPr>
              <a:t>1. AI Agent </a:t>
            </a:r>
            <a:r>
              <a:rPr lang="zh-TW" altLang="en-US" sz="4800" dirty="0">
                <a:solidFill>
                  <a:srgbClr val="C00000"/>
                </a:solidFill>
              </a:rPr>
              <a:t>基礎與最新趨勢</a:t>
            </a:r>
            <a:endParaRPr lang="en-US" altLang="zh-TW" sz="4800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2. AI Agent </a:t>
            </a:r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</a:rPr>
              <a:t>政府應用與智慧城市實作</a:t>
            </a:r>
            <a:endParaRPr lang="en-US" altLang="zh-TW" sz="4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800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AI Agent </a:t>
            </a:r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</a:rPr>
              <a:t>實施策略與治理架構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37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A1DEC-4783-B3DC-5E1C-F38E9F19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6" y="2862470"/>
            <a:ext cx="11663307" cy="31183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A3DC31-5293-EECE-05C8-82D2679C2CC8}"/>
              </a:ext>
            </a:extLst>
          </p:cNvPr>
          <p:cNvSpPr txBox="1">
            <a:spLocks/>
          </p:cNvSpPr>
          <p:nvPr/>
        </p:nvSpPr>
        <p:spPr>
          <a:xfrm>
            <a:off x="466234" y="75979"/>
            <a:ext cx="11222181" cy="247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  <a:p>
            <a:r>
              <a:rPr lang="en-US" dirty="0"/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10727567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</p:spTree>
    <p:extLst>
      <p:ext uri="{BB962C8B-B14F-4D97-AF65-F5344CB8AC3E}">
        <p14:creationId xmlns:p14="http://schemas.microsoft.com/office/powerpoint/2010/main" val="26983979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25;p149">
            <a:extLst>
              <a:ext uri="{FF2B5EF4-FFF2-40B4-BE49-F238E27FC236}">
                <a16:creationId xmlns:a16="http://schemas.microsoft.com/office/drawing/2014/main" id="{3F435D23-2D9D-C3B9-E648-B9541F8499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15233" rIns="30475" bIns="15233" anchor="b" anchorCtr="0"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Modular Modalities</a:t>
            </a:r>
            <a:endParaRPr sz="5400" dirty="0">
              <a:solidFill>
                <a:schemeClr val="accent1"/>
              </a:solidFill>
            </a:endParaRPr>
          </a:p>
        </p:txBody>
      </p:sp>
      <p:sp>
        <p:nvSpPr>
          <p:cNvPr id="15" name="Google Shape;1526;p149">
            <a:extLst>
              <a:ext uri="{FF2B5EF4-FFF2-40B4-BE49-F238E27FC236}">
                <a16:creationId xmlns:a16="http://schemas.microsoft.com/office/drawing/2014/main" id="{04D86150-A2E0-CED2-037E-62459E981F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15233" rIns="30475" bIns="15233" anchor="t" anchorCtr="0">
            <a:noAutofit/>
          </a:bodyPr>
          <a:lstStyle/>
          <a:p>
            <a:pPr marL="0" indent="0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Where Can The Transformer Fit?</a:t>
            </a:r>
            <a:endParaRPr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7DD7C5F2-0D63-2398-ECAD-6C6F408F15CF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020883" y="1616604"/>
            <a:ext cx="8150234" cy="4006612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Google Shape;1524;p149">
            <a:extLst>
              <a:ext uri="{FF2B5EF4-FFF2-40B4-BE49-F238E27FC236}">
                <a16:creationId xmlns:a16="http://schemas.microsoft.com/office/drawing/2014/main" id="{43D29417-0B8A-A6B9-3B39-2B39020613C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2821" y="1223495"/>
            <a:ext cx="8878625" cy="5310972"/>
          </a:xfrm>
          <a:prstGeom prst="rect">
            <a:avLst/>
          </a:prstGeom>
          <a:solidFill>
            <a:srgbClr val="F2F2F2">
              <a:alpha val="6078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3A0A29-B4B9-9BBB-B80E-27C3413C5A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8"/>
          <a:stretch/>
        </p:blipFill>
        <p:spPr>
          <a:xfrm>
            <a:off x="5179739" y="2412784"/>
            <a:ext cx="1832523" cy="2744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023153-0539-CD94-AB28-02B002EAA783}"/>
              </a:ext>
            </a:extLst>
          </p:cNvPr>
          <p:cNvSpPr txBox="1"/>
          <p:nvPr/>
        </p:nvSpPr>
        <p:spPr>
          <a:xfrm>
            <a:off x="911525" y="6585372"/>
            <a:ext cx="1036895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NVIDIA DLI (2025), Rapid Application Development with Large Language Models (LLMs),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https://learn.nvidia.com/courses/course-detail?course_id=course-v1:DLI+S-FX-26+V1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4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6"/>
    </mc:Choice>
    <mc:Fallback xmlns="">
      <p:transition spd="slow" advTm="53446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558184"/>
          </a:xfrm>
        </p:spPr>
        <p:txBody>
          <a:bodyPr>
            <a:normAutofit/>
          </a:bodyPr>
          <a:lstStyle/>
          <a:p>
            <a:r>
              <a:rPr lang="en-US" dirty="0"/>
              <a:t>The history of Generative AI </a:t>
            </a:r>
            <a:br>
              <a:rPr lang="en-US" dirty="0"/>
            </a:br>
            <a:r>
              <a:rPr lang="en-US" dirty="0"/>
              <a:t>in CV, NLP and VL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BF675-AEEE-F770-691A-840B8CEC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7" y="1827684"/>
            <a:ext cx="11905585" cy="4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054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833470"/>
          </a:xfrm>
        </p:spPr>
        <p:txBody>
          <a:bodyPr>
            <a:normAutofit/>
          </a:bodyPr>
          <a:lstStyle/>
          <a:p>
            <a:r>
              <a:rPr lang="en-US" dirty="0"/>
              <a:t>Categories of Vision Generative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36D6D-9DB9-845E-E9A4-4B79EE8D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40" y="910880"/>
            <a:ext cx="10057657" cy="55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425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The General Structure of </a:t>
            </a:r>
            <a:br>
              <a:rPr lang="en-US" dirty="0"/>
            </a:br>
            <a:r>
              <a:rPr lang="en-US" dirty="0"/>
              <a:t>Generative Vision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6A425-EB3A-975B-9588-F80B9FBA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1982592"/>
            <a:ext cx="11867176" cy="3604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21CCC5-44AC-8171-E681-ED3C3A1453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EFD4DF-21D6-71A3-4703-DB5D0AD1FF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87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1991720" y="175906"/>
            <a:ext cx="8208559" cy="76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Artificial Analysis </a:t>
            </a:r>
            <a:r>
              <a:rPr lang="en-US" sz="4000" dirty="0">
                <a:solidFill>
                  <a:srgbClr val="C00000"/>
                </a:solidFill>
              </a:rPr>
              <a:t>Text to Image Arena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https://artificialanalysis.ai/text-to-image/arena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A6C5C2-4087-4570-4D3A-176EF40069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261" y="890693"/>
            <a:ext cx="7941018" cy="57414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69E020-09A6-2AFF-69FF-42A9966AF2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698102-7DD8-36C5-0C0F-076A13BDC5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249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1991720" y="175906"/>
            <a:ext cx="8208559" cy="76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Artificial Analysis </a:t>
            </a:r>
            <a:r>
              <a:rPr lang="en-US" sz="4000" dirty="0">
                <a:solidFill>
                  <a:srgbClr val="C00000"/>
                </a:solidFill>
              </a:rPr>
              <a:t>Text to Speech Arena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https://artificialanalysis.ai/text-to-speech/arena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A7FD8-D76D-C66E-B0E9-C1E1C9CD82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95" y="1359359"/>
            <a:ext cx="11864864" cy="500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456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368968" y="96425"/>
            <a:ext cx="11036969" cy="76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Artificial Analysis </a:t>
            </a:r>
            <a:r>
              <a:rPr lang="en-US" sz="4000" dirty="0">
                <a:solidFill>
                  <a:srgbClr val="C00000"/>
                </a:solidFill>
              </a:rPr>
              <a:t>Video Generation Model Arena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https://artificialanalysis.ai/text-to-video/arena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87ED2-0475-B59E-9DC4-A5F198B212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357" y="937763"/>
            <a:ext cx="9713440" cy="564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214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497305" y="175906"/>
            <a:ext cx="11165305" cy="76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Artificial Analysis </a:t>
            </a:r>
            <a:r>
              <a:rPr lang="en-US" sz="4000" dirty="0">
                <a:solidFill>
                  <a:srgbClr val="C00000"/>
                </a:solidFill>
              </a:rPr>
              <a:t>Text to Image Leaderboard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https://artificialanalysis.ai/text-to-image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80DD7D-68FA-B338-1BAA-562A1E1235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32" y="1116933"/>
            <a:ext cx="11769049" cy="528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0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 fontScale="90000"/>
          </a:bodyPr>
          <a:lstStyle/>
          <a:p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Innovative Agentic AI Technology for Autonomous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ESG Report Generation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Industrial Technology Research Institute (ITRI),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Fintech and Green Finance Center (FGFC, NTPU),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NTPU-114A513E01, 2025/03/01~2025/12/31</a:t>
            </a:r>
            <a:endParaRPr lang="zh-TW" altLang="en-US" sz="32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ECD2C-AA18-8A02-205F-DF1149987E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9DAE3-3428-95BC-5940-8583D01DD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2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73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Text to Speech (TTS) AI Model &amp; Provider Leaderboard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https://artificialanalysis.ai/text-to-speech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C1CE6E-DBA6-9914-8702-1DA79B11C3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6" y="2463801"/>
            <a:ext cx="3758030" cy="3127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A3BDAC-49BA-C978-4DDB-93F3DC9B71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114" y="2463800"/>
            <a:ext cx="3715055" cy="3127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2D8109-6682-1084-D193-948C3C6F4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0997" y="2195397"/>
            <a:ext cx="4089400" cy="3568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CF7401-7C24-041E-9648-2C92F3F7AE94}"/>
              </a:ext>
            </a:extLst>
          </p:cNvPr>
          <p:cNvSpPr txBox="1"/>
          <p:nvPr/>
        </p:nvSpPr>
        <p:spPr>
          <a:xfrm>
            <a:off x="373199" y="854385"/>
            <a:ext cx="113832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Text to speech models &amp; providers compared: TTS-1, TTS-1 HD, Studio, Journey, Neural2, </a:t>
            </a:r>
            <a:r>
              <a:rPr lang="en-US" dirty="0" err="1"/>
              <a:t>WaveNet</a:t>
            </a:r>
            <a:r>
              <a:rPr lang="en-US" dirty="0"/>
              <a:t>, Standard, Polly Long-Form, Polly Neural, Polly Standard, Azure Neural, </a:t>
            </a:r>
            <a:r>
              <a:rPr lang="en-US" dirty="0" err="1"/>
              <a:t>MetaVoice</a:t>
            </a:r>
            <a:r>
              <a:rPr lang="en-US" dirty="0"/>
              <a:t> v1, XTTS v2, </a:t>
            </a:r>
            <a:r>
              <a:rPr lang="en-US" dirty="0" err="1"/>
              <a:t>StyleTTS</a:t>
            </a:r>
            <a:r>
              <a:rPr lang="en-US" dirty="0"/>
              <a:t> 2, </a:t>
            </a:r>
            <a:r>
              <a:rPr lang="en-US" dirty="0" err="1"/>
              <a:t>OpenVoice</a:t>
            </a:r>
            <a:r>
              <a:rPr lang="en-US" dirty="0"/>
              <a:t> v2, Sonic English (Oct '24), 3.0 mini, Turbo v2.5, Multilingual v2, T2A-01-HD, T2A-01-Turbo, Zonos-v0.1, </a:t>
            </a:r>
            <a:r>
              <a:rPr lang="en-US" dirty="0" err="1"/>
              <a:t>Kokoro</a:t>
            </a:r>
            <a:r>
              <a:rPr lang="en-US" dirty="0"/>
              <a:t> 82M v1.0, Polly Generative, Flash v2.5, Dialog, </a:t>
            </a:r>
            <a:r>
              <a:rPr lang="en-US" dirty="0" err="1"/>
              <a:t>Murf</a:t>
            </a:r>
            <a:r>
              <a:rPr lang="en-US" dirty="0"/>
              <a:t> Speech Gen 2, and Step TTS Mini.</a:t>
            </a:r>
          </a:p>
        </p:txBody>
      </p:sp>
    </p:spTree>
    <p:extLst>
      <p:ext uri="{BB962C8B-B14F-4D97-AF65-F5344CB8AC3E}">
        <p14:creationId xmlns:p14="http://schemas.microsoft.com/office/powerpoint/2010/main" val="8616598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73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Text to Speech (TTS) AI Model &amp; Provider Leaderboard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https://artificialanalysis.ai/text-to-speech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403FB-8449-FD0B-297F-FCDF5C0984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" y="925586"/>
            <a:ext cx="11795759" cy="550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055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73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Text to Speech (TTS) AI Model &amp; Provider Leaderboard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https://artificialanalysis.ai/text-to-speech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70B76-FDDA-FE6F-18C6-C7FB79B036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687553"/>
            <a:ext cx="11222100" cy="58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7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73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Text to Speech (TTS) AI Model &amp; Provider Leaderboard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https://artificialanalysis.ai/text-to-speech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C0EB8-4681-14A1-5794-2C18B67274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41" y="792480"/>
            <a:ext cx="10739676" cy="565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847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73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Text to Speech (TTS) AI Model &amp; Provider Leaderboard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https://artificialanalysis.ai/text-to-speech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D349B1-D1DD-6B68-63EE-96128E3AA7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56" y="1135126"/>
            <a:ext cx="10909327" cy="514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023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73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Speech to Text (STT) AI Model &amp; Provider Leaderboard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https://artificialanalysis.ai/speech-to-text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6F4342-0A65-4103-D5C5-7D41BFBFD5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434" y="1665499"/>
            <a:ext cx="9299286" cy="4929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270CBC-3CAD-DBEB-F2E8-8E6E1E1B009E}"/>
              </a:ext>
            </a:extLst>
          </p:cNvPr>
          <p:cNvSpPr txBox="1"/>
          <p:nvPr/>
        </p:nvSpPr>
        <p:spPr>
          <a:xfrm>
            <a:off x="534389" y="813491"/>
            <a:ext cx="11451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Speech-to-text models &amp; providers compared: Whisper (L, v2), </a:t>
            </a:r>
            <a:r>
              <a:rPr lang="en-US" sz="1200" dirty="0" err="1"/>
              <a:t>OpenAI</a:t>
            </a:r>
            <a:r>
              <a:rPr lang="en-US" sz="1200" dirty="0"/>
              <a:t>, Universal-1, Standard, Whisper (L, v2), Azure, Enhanced, Nano, </a:t>
            </a:r>
            <a:r>
              <a:rPr lang="en-US" sz="1200" dirty="0" err="1"/>
              <a:t>Wizper</a:t>
            </a:r>
            <a:r>
              <a:rPr lang="en-US" sz="1200" dirty="0"/>
              <a:t> (L, v3), </a:t>
            </a:r>
            <a:r>
              <a:rPr lang="en-US" sz="1200" dirty="0" err="1"/>
              <a:t>fal.ai</a:t>
            </a:r>
            <a:r>
              <a:rPr lang="en-US" sz="1200" dirty="0"/>
              <a:t>, Incredibly Fast Whisper, Replicate, Nova-2, Whisper (L, v2), Replicate, Whisper (L, v3), Replicate, Base, </a:t>
            </a:r>
            <a:r>
              <a:rPr lang="en-US" sz="1200" dirty="0" err="1"/>
              <a:t>WhisperX</a:t>
            </a:r>
            <a:r>
              <a:rPr lang="en-US" sz="1200" dirty="0"/>
              <a:t>, Replicate, Whisper (L v2), </a:t>
            </a:r>
            <a:r>
              <a:rPr lang="en-US" sz="1200" dirty="0" err="1"/>
              <a:t>Deepgram</a:t>
            </a:r>
            <a:r>
              <a:rPr lang="en-US" sz="1200" dirty="0"/>
              <a:t>, </a:t>
            </a:r>
            <a:r>
              <a:rPr lang="en-US" sz="1200" dirty="0" err="1"/>
              <a:t>Gladia</a:t>
            </a:r>
            <a:r>
              <a:rPr lang="en-US" sz="1200" dirty="0"/>
              <a:t>, Whisper (L, v3), </a:t>
            </a:r>
            <a:r>
              <a:rPr lang="en-US" sz="1200" dirty="0" err="1"/>
              <a:t>Groq</a:t>
            </a:r>
            <a:r>
              <a:rPr lang="en-US" sz="1200" dirty="0"/>
              <a:t>, Distil-Whisper, </a:t>
            </a:r>
            <a:r>
              <a:rPr lang="en-US" sz="1200" dirty="0" err="1"/>
              <a:t>Groq</a:t>
            </a:r>
            <a:r>
              <a:rPr lang="en-US" sz="1200" dirty="0"/>
              <a:t>, Whisper (L, v3), </a:t>
            </a:r>
            <a:r>
              <a:rPr lang="en-US" sz="1200" dirty="0" err="1"/>
              <a:t>fal.ai</a:t>
            </a:r>
            <a:r>
              <a:rPr lang="en-US" sz="1200" dirty="0"/>
              <a:t>, Whisper (L, v3), </a:t>
            </a:r>
            <a:r>
              <a:rPr lang="en-US" sz="1200" dirty="0" err="1"/>
              <a:t>Deepinfra</a:t>
            </a:r>
            <a:r>
              <a:rPr lang="en-US" sz="1200" dirty="0"/>
              <a:t>, Whisper (L, v3, Turbo), </a:t>
            </a:r>
            <a:r>
              <a:rPr lang="en-US" sz="1200" dirty="0" err="1"/>
              <a:t>Groq</a:t>
            </a:r>
            <a:r>
              <a:rPr lang="en-US" sz="1200" dirty="0"/>
              <a:t>, Whisper (L, v3), Fireworks, Whisper (L, v3, Turbo), Fireworks, Universal-2, Amazon Transcribe, Fish Speech to Text, Nova-3, Chirp, Chirp 2, Scribe, GPT-4o Transcribe, and GPT-4o Mini Transcribe.</a:t>
            </a:r>
          </a:p>
        </p:txBody>
      </p:sp>
    </p:spTree>
    <p:extLst>
      <p:ext uri="{BB962C8B-B14F-4D97-AF65-F5344CB8AC3E}">
        <p14:creationId xmlns:p14="http://schemas.microsoft.com/office/powerpoint/2010/main" val="5763658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73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Speech to Text (STT) AI Model &amp; Provider Leaderboard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https://artificialanalysis.ai/speech-to-text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6F4342-0A65-4103-D5C5-7D41BFBFD5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434" y="1665499"/>
            <a:ext cx="9299286" cy="4929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270CBC-3CAD-DBEB-F2E8-8E6E1E1B009E}"/>
              </a:ext>
            </a:extLst>
          </p:cNvPr>
          <p:cNvSpPr txBox="1"/>
          <p:nvPr/>
        </p:nvSpPr>
        <p:spPr>
          <a:xfrm>
            <a:off x="534389" y="813491"/>
            <a:ext cx="11451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Speech-to-text models &amp; providers compared: Whisper (L, v2), </a:t>
            </a:r>
            <a:r>
              <a:rPr lang="en-US" sz="1200" dirty="0" err="1"/>
              <a:t>OpenAI</a:t>
            </a:r>
            <a:r>
              <a:rPr lang="en-US" sz="1200" dirty="0"/>
              <a:t>, Universal-1, Standard, Whisper (L, v2), Azure, Enhanced, Nano, </a:t>
            </a:r>
            <a:r>
              <a:rPr lang="en-US" sz="1200" dirty="0" err="1"/>
              <a:t>Wizper</a:t>
            </a:r>
            <a:r>
              <a:rPr lang="en-US" sz="1200" dirty="0"/>
              <a:t> (L, v3), </a:t>
            </a:r>
            <a:r>
              <a:rPr lang="en-US" sz="1200" dirty="0" err="1"/>
              <a:t>fal.ai</a:t>
            </a:r>
            <a:r>
              <a:rPr lang="en-US" sz="1200" dirty="0"/>
              <a:t>, Incredibly Fast Whisper, Replicate, Nova-2, Whisper (L, v2), Replicate, Whisper (L, v3), Replicate, Base, </a:t>
            </a:r>
            <a:r>
              <a:rPr lang="en-US" sz="1200" dirty="0" err="1"/>
              <a:t>WhisperX</a:t>
            </a:r>
            <a:r>
              <a:rPr lang="en-US" sz="1200" dirty="0"/>
              <a:t>, Replicate, Whisper (L v2), </a:t>
            </a:r>
            <a:r>
              <a:rPr lang="en-US" sz="1200" dirty="0" err="1"/>
              <a:t>Deepgram</a:t>
            </a:r>
            <a:r>
              <a:rPr lang="en-US" sz="1200" dirty="0"/>
              <a:t>, </a:t>
            </a:r>
            <a:r>
              <a:rPr lang="en-US" sz="1200" dirty="0" err="1"/>
              <a:t>Gladia</a:t>
            </a:r>
            <a:r>
              <a:rPr lang="en-US" sz="1200" dirty="0"/>
              <a:t>, Whisper (L, v3), </a:t>
            </a:r>
            <a:r>
              <a:rPr lang="en-US" sz="1200" dirty="0" err="1"/>
              <a:t>Groq</a:t>
            </a:r>
            <a:r>
              <a:rPr lang="en-US" sz="1200" dirty="0"/>
              <a:t>, Distil-Whisper, </a:t>
            </a:r>
            <a:r>
              <a:rPr lang="en-US" sz="1200" dirty="0" err="1"/>
              <a:t>Groq</a:t>
            </a:r>
            <a:r>
              <a:rPr lang="en-US" sz="1200" dirty="0"/>
              <a:t>, Whisper (L, v3), </a:t>
            </a:r>
            <a:r>
              <a:rPr lang="en-US" sz="1200" dirty="0" err="1"/>
              <a:t>fal.ai</a:t>
            </a:r>
            <a:r>
              <a:rPr lang="en-US" sz="1200" dirty="0"/>
              <a:t>, Whisper (L, v3), </a:t>
            </a:r>
            <a:r>
              <a:rPr lang="en-US" sz="1200" dirty="0" err="1"/>
              <a:t>Deepinfra</a:t>
            </a:r>
            <a:r>
              <a:rPr lang="en-US" sz="1200" dirty="0"/>
              <a:t>, Whisper (L, v3, Turbo), </a:t>
            </a:r>
            <a:r>
              <a:rPr lang="en-US" sz="1200" dirty="0" err="1"/>
              <a:t>Groq</a:t>
            </a:r>
            <a:r>
              <a:rPr lang="en-US" sz="1200" dirty="0"/>
              <a:t>, Whisper (L, v3), Fireworks, Whisper (L, v3, Turbo), Fireworks, Universal-2, Amazon Transcribe, Fish Speech to Text, Nova-3, Chirp, Chirp 2, Scribe, GPT-4o Transcribe, and GPT-4o Mini Transcribe.</a:t>
            </a:r>
          </a:p>
        </p:txBody>
      </p:sp>
    </p:spTree>
    <p:extLst>
      <p:ext uri="{BB962C8B-B14F-4D97-AF65-F5344CB8AC3E}">
        <p14:creationId xmlns:p14="http://schemas.microsoft.com/office/powerpoint/2010/main" val="7387883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497305" y="175906"/>
            <a:ext cx="11165305" cy="76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Artificial Analysis </a:t>
            </a:r>
            <a:r>
              <a:rPr lang="en-US" sz="4000" dirty="0">
                <a:solidFill>
                  <a:srgbClr val="C00000"/>
                </a:solidFill>
              </a:rPr>
              <a:t>Text to Video Leaderboard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https://artificialanalysis.ai/text-to-video/arena?tab=Leaderboard&amp;leaderboard_tab=t2v</a:t>
            </a:r>
            <a:endParaRPr lang="en-US" sz="1200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494FB-BEF8-0B3F-62B0-C5D7E7C92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5" y="1258670"/>
            <a:ext cx="10623003" cy="51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914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497305" y="175906"/>
            <a:ext cx="11165305" cy="76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Artificial Analysis </a:t>
            </a:r>
            <a:r>
              <a:rPr lang="en-US" sz="4000" dirty="0">
                <a:solidFill>
                  <a:srgbClr val="C00000"/>
                </a:solidFill>
              </a:rPr>
              <a:t>Image to Video Leaderboard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https://artificialanalysis.ai/text-to-video/arena?tab=Leaderboard&amp;leaderboard_tab=t2v</a:t>
            </a:r>
            <a:endParaRPr lang="en-US" sz="1200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39DFE7-01CD-398F-54CA-2A020F9673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746" y="940605"/>
            <a:ext cx="8756422" cy="573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850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CDF5F-3992-AE1F-D00B-396F128E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049"/>
            <a:ext cx="11222181" cy="8734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GitHub Copilot CODING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73BDA-89FD-A77F-E60D-DADB7CD9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0AEBE3C-D106-15D1-42DE-74CCCB92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71513" y="6562244"/>
            <a:ext cx="10687050" cy="295756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dirty="0"/>
              <a:t>Source: </a:t>
            </a:r>
            <a:r>
              <a:rPr lang="en-US" altLang="zh-TW" dirty="0">
                <a:hlinkClick r:id="rId2"/>
              </a:rPr>
              <a:t>https://github.blog/news-insights/product-news/github-copilot-meet-the-new-coding-agent/</a:t>
            </a:r>
            <a:endParaRPr lang="en-US" altLang="zh-TW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042060-4843-99D5-AB5F-8ECE8024C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52" y="1151090"/>
            <a:ext cx="11057318" cy="535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9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Generative AI-Driven ESG Report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Generation Technology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Industrial Technology Research Institute (ITRI),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Fintech and Green Finance Center (FGFC, NTPU),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NTPU-113A513E01, 2024/03/01~2024/12/31</a:t>
            </a:r>
            <a:endParaRPr lang="zh-TW" altLang="en-US" sz="32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ECD2C-AA18-8A02-205F-DF1149987E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9DAE3-3428-95BC-5940-8583D01DD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5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73BDA-89FD-A77F-E60D-DADB7CD9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0AEBE3C-D106-15D1-42DE-74CCCB92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71513" y="6562244"/>
            <a:ext cx="10687050" cy="295756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dirty="0"/>
              <a:t>Source: </a:t>
            </a:r>
            <a:r>
              <a:rPr lang="en-US" altLang="zh-TW" dirty="0">
                <a:hlinkClick r:id="rId2"/>
              </a:rPr>
              <a:t>https://openai.com/index/introducing-codex/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F2BDE-84E4-81EE-FF63-1D04CC5DB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52" y="1451726"/>
            <a:ext cx="11596293" cy="511051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07A9A4A5-AB31-4D75-6ADF-42E01C897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33952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OpenAI</a:t>
            </a:r>
            <a:r>
              <a:rPr lang="en-US" dirty="0"/>
              <a:t> Codex</a:t>
            </a:r>
            <a:br>
              <a:rPr lang="en-US" dirty="0"/>
            </a:br>
            <a:r>
              <a:rPr lang="en-US" sz="2700" b="0" dirty="0"/>
              <a:t>A cloud-based software engineering agent </a:t>
            </a:r>
            <a:br>
              <a:rPr lang="en-US" sz="2700" b="0" dirty="0"/>
            </a:br>
            <a:r>
              <a:rPr lang="en-US" sz="2700" b="0" dirty="0"/>
              <a:t>that can work on many tasks in parallel, powered by codex-1</a:t>
            </a:r>
          </a:p>
        </p:txBody>
      </p:sp>
    </p:spTree>
    <p:extLst>
      <p:ext uri="{BB962C8B-B14F-4D97-AF65-F5344CB8AC3E}">
        <p14:creationId xmlns:p14="http://schemas.microsoft.com/office/powerpoint/2010/main" val="7153786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CDF5F-3992-AE1F-D00B-396F128E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0481"/>
            <a:ext cx="11222181" cy="9505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SWE-bench Verified </a:t>
            </a:r>
            <a:r>
              <a:rPr lang="en-US" b="0" dirty="0">
                <a:solidFill>
                  <a:schemeClr val="accent1"/>
                </a:solidFill>
              </a:rPr>
              <a:t>Leaderboard</a:t>
            </a:r>
            <a:br>
              <a:rPr lang="en-US" b="0" dirty="0">
                <a:solidFill>
                  <a:schemeClr val="accent1"/>
                </a:solidFill>
              </a:rPr>
            </a:br>
            <a:r>
              <a:rPr lang="en-US" sz="2700" b="0" dirty="0">
                <a:solidFill>
                  <a:schemeClr val="accent1"/>
                </a:solidFill>
              </a:rPr>
              <a:t>AI coding agents ranking by software engineering problems resolved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73BDA-89FD-A77F-E60D-DADB7CD9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0AEBE3C-D106-15D1-42DE-74CCCB92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71513" y="6562244"/>
            <a:ext cx="10687050" cy="295756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dirty="0"/>
              <a:t>Source: </a:t>
            </a:r>
            <a:r>
              <a:rPr lang="en-US" altLang="zh-TW" dirty="0">
                <a:hlinkClick r:id="rId2"/>
              </a:rPr>
              <a:t>https://www.swebench.com/</a:t>
            </a:r>
            <a:endParaRPr lang="en-US" altLang="zh-TW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C0FCD5-CAA9-CBDC-0618-033C455F6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906" y="1037193"/>
            <a:ext cx="8359145" cy="552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107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CDF5F-3992-AE1F-D00B-396F128E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0481"/>
            <a:ext cx="11222181" cy="95051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WebDev</a:t>
            </a:r>
            <a:r>
              <a:rPr lang="en-US" dirty="0">
                <a:solidFill>
                  <a:schemeClr val="accent1"/>
                </a:solidFill>
              </a:rPr>
              <a:t> Arena Leaderboard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b="0" dirty="0">
                <a:solidFill>
                  <a:schemeClr val="accent1"/>
                </a:solidFill>
              </a:rPr>
              <a:t>AI coding competition in web development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73BDA-89FD-A77F-E60D-DADB7CD9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0AEBE3C-D106-15D1-42DE-74CCCB92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71513" y="6562244"/>
            <a:ext cx="10687050" cy="295756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dirty="0"/>
              <a:t>Source: </a:t>
            </a:r>
            <a:r>
              <a:rPr lang="en-US" altLang="zh-TW" dirty="0">
                <a:hlinkClick r:id="rId2"/>
              </a:rPr>
              <a:t>https://web.lmarena.ai/leaderboard</a:t>
            </a:r>
            <a:endParaRPr lang="en-US" altLang="zh-TW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C27A4-8828-0F38-73CB-4B8A335DA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204" y="1071744"/>
            <a:ext cx="9194550" cy="55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622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CDF5F-3992-AE1F-D00B-396F128E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049"/>
            <a:ext cx="11222181" cy="87346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AutoDev</a:t>
            </a:r>
            <a:r>
              <a:rPr lang="en-US" dirty="0">
                <a:solidFill>
                  <a:schemeClr val="accent1"/>
                </a:solidFill>
              </a:rPr>
              <a:t>: Automated AI-Driven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73BDA-89FD-A77F-E60D-DADB7CD9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0AEBE3C-D106-15D1-42DE-74CCCB92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71513" y="6562244"/>
            <a:ext cx="10687050" cy="295756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</a:t>
            </a:r>
            <a:r>
              <a:rPr lang="en-US" altLang="zh-TW" sz="1000" dirty="0" err="1"/>
              <a:t>Tufano</a:t>
            </a:r>
            <a:r>
              <a:rPr lang="en-US" altLang="zh-TW" sz="1000" dirty="0"/>
              <a:t>, Michele, Anisha Agarwal, </a:t>
            </a:r>
            <a:r>
              <a:rPr lang="en-US" altLang="zh-TW" sz="1000" dirty="0" err="1"/>
              <a:t>Jinu</a:t>
            </a:r>
            <a:r>
              <a:rPr lang="en-US" altLang="zh-TW" sz="1000" dirty="0"/>
              <a:t> Jang, </a:t>
            </a:r>
            <a:r>
              <a:rPr lang="en-US" altLang="zh-TW" sz="1000" dirty="0" err="1"/>
              <a:t>Roshanak</a:t>
            </a:r>
            <a:r>
              <a:rPr lang="en-US" altLang="zh-TW" sz="1000" dirty="0"/>
              <a:t> </a:t>
            </a:r>
            <a:r>
              <a:rPr lang="en-US" altLang="zh-TW" sz="1000" dirty="0" err="1"/>
              <a:t>Zilouchian</a:t>
            </a:r>
            <a:r>
              <a:rPr lang="en-US" altLang="zh-TW" sz="1000" dirty="0"/>
              <a:t> Moghaddam, and Neel </a:t>
            </a:r>
            <a:r>
              <a:rPr lang="en-US" altLang="zh-TW" sz="1000" dirty="0" err="1"/>
              <a:t>Sundaresan</a:t>
            </a:r>
            <a:r>
              <a:rPr lang="en-US" altLang="zh-TW" sz="1000" dirty="0"/>
              <a:t>. (2024) "</a:t>
            </a:r>
            <a:r>
              <a:rPr lang="en-US" altLang="zh-TW" sz="1000" dirty="0" err="1"/>
              <a:t>AutoDev</a:t>
            </a:r>
            <a:r>
              <a:rPr lang="en-US" altLang="zh-TW" sz="1000" dirty="0"/>
              <a:t>: Automated AI-Driven Development." </a:t>
            </a:r>
            <a:r>
              <a:rPr lang="en-US" altLang="zh-TW" sz="1000" dirty="0" err="1"/>
              <a:t>arXiv</a:t>
            </a:r>
            <a:r>
              <a:rPr lang="en-US" altLang="zh-TW" sz="1000" dirty="0"/>
              <a:t> preprint arXiv:2403.08299 (2024).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C5BB8-ECAD-3315-9C02-B7F4CD445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26617"/>
            <a:ext cx="10986098" cy="565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824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CDF5F-3992-AE1F-D00B-396F128E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049"/>
            <a:ext cx="11222181" cy="87346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AutoDev</a:t>
            </a:r>
            <a:r>
              <a:rPr lang="en-US" dirty="0">
                <a:solidFill>
                  <a:schemeClr val="accent1"/>
                </a:solidFill>
              </a:rPr>
              <a:t>: Automated AI-Driven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73BDA-89FD-A77F-E60D-DADB7CD9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0AEBE3C-D106-15D1-42DE-74CCCB92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71513" y="6562244"/>
            <a:ext cx="10687050" cy="295756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</a:t>
            </a:r>
            <a:r>
              <a:rPr lang="en-US" altLang="zh-TW" sz="1000" dirty="0" err="1"/>
              <a:t>Tufano</a:t>
            </a:r>
            <a:r>
              <a:rPr lang="en-US" altLang="zh-TW" sz="1000" dirty="0"/>
              <a:t>, Michele, Anisha Agarwal, </a:t>
            </a:r>
            <a:r>
              <a:rPr lang="en-US" altLang="zh-TW" sz="1000" dirty="0" err="1"/>
              <a:t>Jinu</a:t>
            </a:r>
            <a:r>
              <a:rPr lang="en-US" altLang="zh-TW" sz="1000" dirty="0"/>
              <a:t> Jang, </a:t>
            </a:r>
            <a:r>
              <a:rPr lang="en-US" altLang="zh-TW" sz="1000" dirty="0" err="1"/>
              <a:t>Roshanak</a:t>
            </a:r>
            <a:r>
              <a:rPr lang="en-US" altLang="zh-TW" sz="1000" dirty="0"/>
              <a:t> </a:t>
            </a:r>
            <a:r>
              <a:rPr lang="en-US" altLang="zh-TW" sz="1000" dirty="0" err="1"/>
              <a:t>Zilouchian</a:t>
            </a:r>
            <a:r>
              <a:rPr lang="en-US" altLang="zh-TW" sz="1000" dirty="0"/>
              <a:t> Moghaddam, and Neel </a:t>
            </a:r>
            <a:r>
              <a:rPr lang="en-US" altLang="zh-TW" sz="1000" dirty="0" err="1"/>
              <a:t>Sundaresan</a:t>
            </a:r>
            <a:r>
              <a:rPr lang="en-US" altLang="zh-TW" sz="1000" dirty="0"/>
              <a:t>. (2024) "</a:t>
            </a:r>
            <a:r>
              <a:rPr lang="en-US" altLang="zh-TW" sz="1000" dirty="0" err="1"/>
              <a:t>AutoDev</a:t>
            </a:r>
            <a:r>
              <a:rPr lang="en-US" altLang="zh-TW" sz="1000" dirty="0"/>
              <a:t>: Automated AI-Driven Development." </a:t>
            </a:r>
            <a:r>
              <a:rPr lang="en-US" altLang="zh-TW" sz="1000" dirty="0" err="1"/>
              <a:t>arXiv</a:t>
            </a:r>
            <a:r>
              <a:rPr lang="en-US" altLang="zh-TW" sz="1000" dirty="0"/>
              <a:t> preprint arXiv:2403.08299 (2024).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7A516D-43C7-C53B-B630-4B1E30017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12" y="950518"/>
            <a:ext cx="11615217" cy="543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973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38372"/>
          </a:xfrm>
        </p:spPr>
        <p:txBody>
          <a:bodyPr>
            <a:normAutofit fontScale="90000"/>
          </a:bodyPr>
          <a:lstStyle/>
          <a:p>
            <a:r>
              <a:rPr lang="en-US" dirty="0"/>
              <a:t>Framework for Implementing Generative AI Services using RAG Model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4A684-060A-55BF-F7BD-C397EEF9A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79" y="1310053"/>
            <a:ext cx="11460641" cy="524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24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0647" y="274640"/>
            <a:ext cx="11201400" cy="6245225"/>
          </a:xfrm>
        </p:spPr>
        <p:txBody>
          <a:bodyPr>
            <a:normAutofit/>
          </a:bodyPr>
          <a:lstStyle/>
          <a:p>
            <a:r>
              <a:rPr lang="en-US" altLang="zh-TW" sz="7998" dirty="0">
                <a:solidFill>
                  <a:schemeClr val="accent6"/>
                </a:solidFill>
              </a:rPr>
              <a:t>Spring 2025</a:t>
            </a:r>
            <a:br>
              <a:rPr lang="en-US" altLang="zh-TW" sz="7998" b="0" dirty="0">
                <a:solidFill>
                  <a:schemeClr val="accent6"/>
                </a:solidFill>
              </a:rPr>
            </a:br>
            <a:br>
              <a:rPr lang="en-US" altLang="zh-TW" sz="7998" dirty="0">
                <a:solidFill>
                  <a:srgbClr val="C00000"/>
                </a:solidFill>
              </a:rPr>
            </a:br>
            <a:r>
              <a:rPr lang="en-US" altLang="zh-TW" sz="7998" dirty="0">
                <a:solidFill>
                  <a:srgbClr val="C00000"/>
                </a:solidFill>
              </a:rPr>
              <a:t>Generative AI </a:t>
            </a:r>
            <a:br>
              <a:rPr lang="en-US" altLang="zh-TW" sz="7998" dirty="0">
                <a:solidFill>
                  <a:srgbClr val="C00000"/>
                </a:solidFill>
              </a:rPr>
            </a:br>
            <a:r>
              <a:rPr lang="en-US" altLang="zh-TW" sz="7998" dirty="0">
                <a:solidFill>
                  <a:srgbClr val="C00000"/>
                </a:solidFill>
              </a:rPr>
              <a:t>Innovative Applications</a:t>
            </a:r>
            <a:br>
              <a:rPr lang="en-US" altLang="zh-TW" sz="7998" dirty="0">
                <a:solidFill>
                  <a:srgbClr val="C00000"/>
                </a:solidFill>
              </a:rPr>
            </a:br>
            <a:endParaRPr lang="zh-TW" altLang="en-US" sz="7998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8">
              <a:defRPr/>
            </a:pPr>
            <a:fld id="{E78C9E75-97FD-45D9-8ED3-955348887BB1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pPr defTabSz="914218">
                <a:defRPr/>
              </a:pPr>
              <a:t>66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B80B9-A55B-055E-D160-C7A53A35B4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5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2F3226-FD69-EC9D-1725-C8EDE1A145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7" y="691637"/>
            <a:ext cx="801665" cy="195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135A53-A8AA-3340-6499-55DA86807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0" y="137555"/>
            <a:ext cx="267647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643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8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218">
                <a:defRPr/>
              </a:pPr>
              <a:t>67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409973-5849-9887-0E40-BE0B17E94ACB}"/>
              </a:ext>
            </a:extLst>
          </p:cNvPr>
          <p:cNvSpPr txBox="1"/>
          <p:nvPr/>
        </p:nvSpPr>
        <p:spPr>
          <a:xfrm>
            <a:off x="3048000" y="651142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8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  <a:hlinkClick r:id="rId2"/>
              </a:rPr>
              <a:t>https://learn.nvidia.com/certificates?id=cCFh1ZWWTvqKTq7dcKkEWw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AE0DD-DF15-D121-DB4E-F50777BAA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418" y="251231"/>
            <a:ext cx="8230989" cy="62601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52585-A6D1-6163-F023-67D0F7C3EE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2E0848-3696-D01C-60DE-AE445796B8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616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8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218">
                <a:defRPr/>
              </a:pPr>
              <a:t>68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409973-5849-9887-0E40-BE0B17E94ACB}"/>
              </a:ext>
            </a:extLst>
          </p:cNvPr>
          <p:cNvSpPr txBox="1"/>
          <p:nvPr/>
        </p:nvSpPr>
        <p:spPr>
          <a:xfrm>
            <a:off x="3048000" y="651142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8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  <a:hlinkClick r:id="rId2"/>
              </a:rPr>
              <a:t>https://learn.nvidia.com/certificates?id=OVmqY4cSSya0BdMQBWHxzw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B25F9-1136-7B28-6E23-714339A84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695" y="226709"/>
            <a:ext cx="8266611" cy="62847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1DA5D6-9688-BC7F-A291-CDCB4304EE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0709A9-9F67-FAEE-919C-93E0EEE7B5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123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09">
                <a:defRPr/>
              </a:pPr>
              <a:t>69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DACC2-B40C-8C3E-B854-ABFF1865B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786" y="145152"/>
            <a:ext cx="8072429" cy="63662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409973-5849-9887-0E40-BE0B17E94ACB}"/>
              </a:ext>
            </a:extLst>
          </p:cNvPr>
          <p:cNvSpPr txBox="1"/>
          <p:nvPr/>
        </p:nvSpPr>
        <p:spPr>
          <a:xfrm>
            <a:off x="3048000" y="651141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  <a:hlinkClick r:id="rId3"/>
              </a:rPr>
              <a:t>https://learn.nvidia.com/certificates?id=ed-qOCIMQaatzU8SNUNxgw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0FDBAC-144C-6713-DB32-BAC35F2C0B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C6231B-D3DE-570C-B64C-12D9283BED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02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chemeClr val="accent6">
                    <a:lumMod val="75000"/>
                  </a:schemeClr>
                </a:solidFill>
              </a:rPr>
              <a:t>Agentic AI</a:t>
            </a:r>
            <a:br>
              <a:rPr lang="en-US" altLang="zh-TW" sz="1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Powering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Digital Sustainability Innovation</a:t>
            </a:r>
            <a:endParaRPr lang="zh-TW" altLang="en-US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852C3-11BE-BF0F-4E29-FE4CA023A3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32444F-8524-6A3D-C062-5E34B3D12F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3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8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218">
                <a:defRPr/>
              </a:pPr>
              <a:t>70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852A2-0954-FA09-8B2C-31DB55466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19" y="117268"/>
            <a:ext cx="8421562" cy="6455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40B414-0102-3CCD-3B42-7C6AD92B5571}"/>
              </a:ext>
            </a:extLst>
          </p:cNvPr>
          <p:cNvSpPr txBox="1"/>
          <p:nvPr/>
        </p:nvSpPr>
        <p:spPr>
          <a:xfrm>
            <a:off x="3048000" y="656224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https://learn.nvidia.com/certificates?id=q3oo-oBhTQKtyCCote2E-Q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8788D-0CAE-FD58-AD8D-39B553D1DB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187E27-320E-96CE-4149-97B63EA831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61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8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218">
                <a:defRPr/>
              </a:pPr>
              <a:t>71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FC5116-2E5F-CE0E-7C0E-B5F219020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625" y="56100"/>
            <a:ext cx="4266564" cy="65162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FAE0CB-AF71-90EE-C715-2DC9211848AC}"/>
              </a:ext>
            </a:extLst>
          </p:cNvPr>
          <p:cNvSpPr txBox="1"/>
          <p:nvPr/>
        </p:nvSpPr>
        <p:spPr>
          <a:xfrm>
            <a:off x="3048000" y="655567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04770">
              <a:buClr>
                <a:srgbClr val="000000"/>
              </a:buClr>
              <a:defRPr/>
            </a:pP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https://www.nvidia.com/en-us/training/instructor-directory/search/</a:t>
            </a:r>
            <a:endParaRPr lang="en-US" sz="1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293E8E54-8EE7-49A8-8457-D9B07DE63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74" y="295756"/>
            <a:ext cx="6871252" cy="6245225"/>
          </a:xfrm>
        </p:spPr>
        <p:txBody>
          <a:bodyPr>
            <a:normAutofit/>
          </a:bodyPr>
          <a:lstStyle/>
          <a:p>
            <a:r>
              <a:rPr lang="en-US" altLang="zh-TW" sz="8666" dirty="0">
                <a:solidFill>
                  <a:srgbClr val="C00000"/>
                </a:solidFill>
              </a:rPr>
              <a:t>NVIDIA </a:t>
            </a:r>
            <a:br>
              <a:rPr lang="en-US" altLang="zh-TW" sz="8666" dirty="0">
                <a:solidFill>
                  <a:srgbClr val="C00000"/>
                </a:solidFill>
              </a:rPr>
            </a:br>
            <a:r>
              <a:rPr lang="en-US" altLang="zh-TW" sz="8666" dirty="0">
                <a:solidFill>
                  <a:srgbClr val="C00000"/>
                </a:solidFill>
              </a:rPr>
              <a:t>Certified Instructors</a:t>
            </a:r>
            <a:br>
              <a:rPr lang="en-US" altLang="zh-TW" sz="6666" dirty="0">
                <a:solidFill>
                  <a:srgbClr val="C00000"/>
                </a:solidFill>
              </a:rPr>
            </a:br>
            <a:br>
              <a:rPr lang="en-US" altLang="zh-TW" sz="6666" dirty="0">
                <a:solidFill>
                  <a:srgbClr val="C00000"/>
                </a:solidFill>
              </a:rPr>
            </a:br>
            <a:r>
              <a:rPr lang="en-US" altLang="zh-TW" sz="6666" b="0" dirty="0">
                <a:solidFill>
                  <a:srgbClr val="C00000"/>
                </a:solidFill>
              </a:rPr>
              <a:t>(12 from Taiwan)</a:t>
            </a:r>
            <a:endParaRPr lang="zh-TW" altLang="en-US" sz="6666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945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40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6998" dirty="0">
                <a:solidFill>
                  <a:srgbClr val="C00000"/>
                </a:solidFill>
              </a:rPr>
              <a:t>NVIDIA Developer Program</a:t>
            </a:r>
            <a:br>
              <a:rPr lang="en-US" altLang="zh-TW" sz="6998" dirty="0">
                <a:solidFill>
                  <a:srgbClr val="C00000"/>
                </a:solidFill>
              </a:rPr>
            </a:br>
            <a:br>
              <a:rPr lang="en-US" altLang="zh-TW" sz="6998" dirty="0">
                <a:solidFill>
                  <a:srgbClr val="C00000"/>
                </a:solidFill>
              </a:rPr>
            </a:br>
            <a:r>
              <a:rPr lang="en-US" altLang="zh-TW" sz="6998" dirty="0">
                <a:solidFill>
                  <a:srgbClr val="C00000"/>
                </a:solidFill>
              </a:rPr>
              <a:t>NVIDIA </a:t>
            </a:r>
            <a:br>
              <a:rPr lang="en-US" altLang="zh-TW" sz="6998" dirty="0">
                <a:solidFill>
                  <a:srgbClr val="C00000"/>
                </a:solidFill>
              </a:rPr>
            </a:br>
            <a:r>
              <a:rPr lang="en-US" altLang="zh-TW" sz="6998" dirty="0">
                <a:solidFill>
                  <a:srgbClr val="C00000"/>
                </a:solidFill>
              </a:rPr>
              <a:t>Deep Learning Institute (DLI)</a:t>
            </a:r>
            <a:endParaRPr lang="zh-TW" altLang="en-US" sz="6998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8">
              <a:defRPr/>
            </a:pPr>
            <a:fld id="{E78C9E75-97FD-45D9-8ED3-955348887BB1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pPr defTabSz="914218">
                <a:defRPr/>
              </a:pPr>
              <a:t>72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FAF5E-5315-E63F-6823-8048CA1D5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5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9DAD3-9D2F-368A-419A-462558FE4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7" y="691637"/>
            <a:ext cx="801665" cy="195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C0F92F-6ECA-52E3-B7CB-669C039D43CE}"/>
              </a:ext>
            </a:extLst>
          </p:cNvPr>
          <p:cNvSpPr txBox="1"/>
          <p:nvPr/>
        </p:nvSpPr>
        <p:spPr>
          <a:xfrm>
            <a:off x="616226" y="2290874"/>
            <a:ext cx="108336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8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  <a:hlinkClick r:id="rId4"/>
              </a:rPr>
              <a:t>https://developer.nvidia.com/join-nvidia-developer-program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2D27E1-686B-20B4-119C-3C9CB7D9394C}"/>
              </a:ext>
            </a:extLst>
          </p:cNvPr>
          <p:cNvSpPr txBox="1"/>
          <p:nvPr/>
        </p:nvSpPr>
        <p:spPr>
          <a:xfrm>
            <a:off x="2983932" y="5663893"/>
            <a:ext cx="6098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8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  <a:hlinkClick r:id="rId5"/>
              </a:rPr>
              <a:t>https://learn.nvidia.com/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4E24F9-F9B8-0579-26F5-ACD3985A5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40" y="137555"/>
            <a:ext cx="267647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3B67B-7C94-1632-2F72-7DE55574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Get NVIDIA DLI Certificate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C36A1-FC54-0CD8-0838-21D123048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724297"/>
            <a:ext cx="11222181" cy="4629003"/>
          </a:xfrm>
        </p:spPr>
        <p:txBody>
          <a:bodyPr>
            <a:normAutofit/>
          </a:bodyPr>
          <a:lstStyle/>
          <a:p>
            <a:r>
              <a:rPr lang="en-US" dirty="0"/>
              <a:t>Step 1. Join NVIDIA Developer Program (Free)</a:t>
            </a:r>
            <a:br>
              <a:rPr lang="en-US" dirty="0"/>
            </a:br>
            <a:r>
              <a:rPr lang="en-US" dirty="0">
                <a:hlinkClick r:id="rId2"/>
              </a:rPr>
              <a:t>https://developer.nvidia.com/join-nvidia-developer-program</a:t>
            </a:r>
            <a:endParaRPr lang="en-US" dirty="0"/>
          </a:p>
          <a:p>
            <a:r>
              <a:rPr lang="en-US" dirty="0"/>
              <a:t>Step 2. Visit NVIDIA Deep Learning Institute (DLI)</a:t>
            </a:r>
            <a:br>
              <a:rPr lang="en-US" dirty="0"/>
            </a:br>
            <a:r>
              <a:rPr lang="en-US" dirty="0">
                <a:hlinkClick r:id="rId3"/>
              </a:rPr>
              <a:t>https://learn.nvidia.com/</a:t>
            </a:r>
            <a:endParaRPr lang="en-US" dirty="0"/>
          </a:p>
          <a:p>
            <a:r>
              <a:rPr lang="en-US" dirty="0"/>
              <a:t>Step 3. Enroll "Generative AI with Diffusion Models" </a:t>
            </a:r>
            <a:br>
              <a:rPr lang="en-US" dirty="0"/>
            </a:br>
            <a:r>
              <a:rPr lang="en-US" b="0" dirty="0"/>
              <a:t>              Self-Paced Course ($90) </a:t>
            </a:r>
            <a:br>
              <a:rPr lang="en-US" dirty="0"/>
            </a:br>
            <a:r>
              <a:rPr lang="en-US" sz="2333" dirty="0">
                <a:hlinkClick r:id="rId4"/>
              </a:rPr>
              <a:t>https://learn.nvidia.com/courses/course-detail?course_id=course-v1:DLI+S-FX-14+V1</a:t>
            </a:r>
            <a:endParaRPr lang="en-US" sz="2333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33DAB-EC02-6339-F50D-70AC18F5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09">
                <a:defRPr/>
              </a:pPr>
              <a:t>73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B84E8-FA59-A022-4905-67A891C0E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76" y="94765"/>
            <a:ext cx="1495596" cy="326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29FD95-3CA8-7D32-A2EF-15231D8774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53ECD4-2357-BFA7-2980-A9720AD524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399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53" y="147984"/>
            <a:ext cx="2801239" cy="6245695"/>
          </a:xfrm>
        </p:spPr>
        <p:txBody>
          <a:bodyPr>
            <a:normAutofit/>
          </a:bodyPr>
          <a:lstStyle/>
          <a:p>
            <a:r>
              <a:rPr lang="en-US" dirty="0"/>
              <a:t>Join the NVIDIA Developer Program</a:t>
            </a:r>
            <a:br>
              <a:rPr lang="en-US" dirty="0"/>
            </a:br>
            <a:r>
              <a:rPr lang="en-US" dirty="0"/>
              <a:t> </a:t>
            </a:r>
            <a:r>
              <a:rPr lang="en-US" sz="2700" b="0" dirty="0"/>
              <a:t>take one of the complimentary technical self-paced courses</a:t>
            </a:r>
            <a:br>
              <a:rPr lang="en-US" sz="2700" b="0" dirty="0"/>
            </a:br>
            <a:r>
              <a:rPr lang="en-US" sz="2700" b="0" dirty="0"/>
              <a:t>(worth up to $90)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9EAC30-B98D-B28D-963A-CB4D9EEFB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6986" y="316550"/>
            <a:ext cx="8149263" cy="62456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09">
                <a:defRPr/>
              </a:pPr>
              <a:t>74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335628" y="6432568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  <a:hlinkClick r:id="rId3"/>
              </a:rPr>
              <a:t>https://developer.nvidia.com/join-nvidia-developer-program</a:t>
            </a:r>
            <a:endParaRPr lang="en-US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5EC12-BE31-AF01-6668-7B155BA80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965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09">
                <a:defRPr/>
              </a:pPr>
              <a:t>75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2197768" y="6509126"/>
            <a:ext cx="7523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  <a:hlinkClick r:id="rId2"/>
              </a:rPr>
              <a:t>https://www.nvidia.com/en-us/learn/learning-path/generative-ai-llm/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081CF47-5228-7383-474D-9C67D89C15BF}"/>
              </a:ext>
            </a:extLst>
          </p:cNvPr>
          <p:cNvGrpSpPr/>
          <p:nvPr/>
        </p:nvGrpSpPr>
        <p:grpSpPr>
          <a:xfrm>
            <a:off x="6285787" y="907418"/>
            <a:ext cx="2612118" cy="2664862"/>
            <a:chOff x="-98321" y="3949893"/>
            <a:chExt cx="2612118" cy="266486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011D61F-335C-55D3-F45C-11B39517915D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3BC0844-6FFE-2A48-D659-BC3B8858A712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359003A-67BF-8B75-0239-F74160A9957E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2261E0-7E07-ACBC-4FEA-D6D5419D0411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Instructor-Led Workshop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Fundamentals of Deep Learning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$500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 hours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8DB3E95-DF31-54A4-392B-A2233FF42E5C}"/>
              </a:ext>
            </a:extLst>
          </p:cNvPr>
          <p:cNvGrpSpPr/>
          <p:nvPr/>
        </p:nvGrpSpPr>
        <p:grpSpPr>
          <a:xfrm>
            <a:off x="3459658" y="907417"/>
            <a:ext cx="2612118" cy="2664862"/>
            <a:chOff x="-98321" y="3949893"/>
            <a:chExt cx="2612118" cy="266486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41F6C9B-0656-B400-EFD2-6D9BFD81D125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D6988E-7022-542F-3404-3E0B722C6B08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4E224DE-3B73-95E8-76ED-B517C35CD3A7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3951550-4BC3-904E-39D4-9309AD30C21B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440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Self-Paced Course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Getting Started With Deep Learning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$90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 hours</a:t>
              </a:r>
            </a:p>
            <a:p>
              <a:pPr defTabSz="914309"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020344F-AD26-2D3A-BF90-F99BBC55A0BE}"/>
              </a:ext>
            </a:extLst>
          </p:cNvPr>
          <p:cNvGrpSpPr/>
          <p:nvPr/>
        </p:nvGrpSpPr>
        <p:grpSpPr>
          <a:xfrm>
            <a:off x="633529" y="907417"/>
            <a:ext cx="2612118" cy="2664862"/>
            <a:chOff x="-98321" y="3949893"/>
            <a:chExt cx="2612118" cy="266486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BC985C3-55E5-2D47-7A94-7985F88AC884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1639CFE-E72B-7583-E000-8C6E322FC6E6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923D7D9-F2A5-5103-839A-6DD287F3D985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EA3E-E59E-87CB-0015-CA191239C516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1969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Generative AI Explained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Free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 hours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857A44-265A-5338-E542-1D5EF8C8A57D}"/>
              </a:ext>
            </a:extLst>
          </p:cNvPr>
          <p:cNvGrpSpPr/>
          <p:nvPr/>
        </p:nvGrpSpPr>
        <p:grpSpPr>
          <a:xfrm>
            <a:off x="9105370" y="3763604"/>
            <a:ext cx="2612118" cy="2664862"/>
            <a:chOff x="-98321" y="3949893"/>
            <a:chExt cx="2612118" cy="266486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81016D0-386E-1277-5F12-5921C896A78D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0710DD5-EFC5-3B0A-F351-393760383D7E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EA8734F-D5C7-A010-F415-F688F4A8856D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10C2D6A-EBC8-53DD-8E33-AAB63B42E726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Instructor-Led Workshop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Generative AI with Diffusion Models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$500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 hours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52B5AEF-EF20-352B-7A21-564F56CF9FDD}"/>
              </a:ext>
            </a:extLst>
          </p:cNvPr>
          <p:cNvGrpSpPr/>
          <p:nvPr/>
        </p:nvGrpSpPr>
        <p:grpSpPr>
          <a:xfrm>
            <a:off x="639951" y="3763604"/>
            <a:ext cx="2612118" cy="2664862"/>
            <a:chOff x="-98321" y="3949893"/>
            <a:chExt cx="2612118" cy="266486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42EF3A-C1E5-C5AE-518A-9807DAB8818D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A31AF7C-AE3A-39C4-404D-E120067A9416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93DFDC-7110-DBFC-CD10-4B33CD98F1DE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59CC7C-C10B-43B6-FBB7-E1795D1C74AE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Building RAG Agents With LLMs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Free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 hours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BBDF9E-2E55-3747-5524-5C6E5A915BC2}"/>
              </a:ext>
            </a:extLst>
          </p:cNvPr>
          <p:cNvGrpSpPr/>
          <p:nvPr/>
        </p:nvGrpSpPr>
        <p:grpSpPr>
          <a:xfrm>
            <a:off x="3430123" y="3763604"/>
            <a:ext cx="2612118" cy="2664862"/>
            <a:chOff x="-98321" y="3949893"/>
            <a:chExt cx="2612118" cy="266486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B4075C-BD6E-478B-5F37-8C95CC23C6B3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F98F84-5286-F55F-6E6A-BDE36CE010C1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5A9B987-D84B-B7EC-B6EE-8F9510D5F858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03DEFB-0E2A-E262-3F79-75EA8AB858E7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Instructor-Led Workshop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Building RAG Agents With LLMs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$500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 hours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2AA06C-1BC5-8B19-80A2-1250D22CEE37}"/>
              </a:ext>
            </a:extLst>
          </p:cNvPr>
          <p:cNvGrpSpPr/>
          <p:nvPr/>
        </p:nvGrpSpPr>
        <p:grpSpPr>
          <a:xfrm>
            <a:off x="6280590" y="3763604"/>
            <a:ext cx="2612118" cy="2664862"/>
            <a:chOff x="-98321" y="3949893"/>
            <a:chExt cx="2612118" cy="266486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033F819-C041-DA61-48C7-96B162AC399F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3FD936E-B89A-86BC-E4C0-74D07AF77085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D8F18AA-C1B5-CF3E-71EB-92D4C3DACCE7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E6632F7-41E9-BAA7-AFA4-A0FA4710FF19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Generative AI with Diffusion Models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$90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 hours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708CF1-2646-4D03-9B19-949B69E7CC25}"/>
              </a:ext>
            </a:extLst>
          </p:cNvPr>
          <p:cNvGrpSpPr/>
          <p:nvPr/>
        </p:nvGrpSpPr>
        <p:grpSpPr>
          <a:xfrm>
            <a:off x="9111917" y="907417"/>
            <a:ext cx="2612118" cy="2664862"/>
            <a:chOff x="-98321" y="3949893"/>
            <a:chExt cx="2612118" cy="266486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EB93365-3E2F-815B-5BD2-645350E894A1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83B975F-6BB7-963F-0274-0C67512D3522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5709FD5-B877-9A90-2132-DB8DCFB6931C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2CBB96B-B08B-69ED-FD94-65C3EDECD719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32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3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Introduction to Transformer-Based Natural Language Processing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spcBef>
                  <a:spcPts val="600"/>
                </a:spcBef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$30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6 hours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AA4F6DCA-6D77-5420-FBB7-E405E6B26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4061"/>
            <a:ext cx="11629623" cy="897203"/>
          </a:xfrm>
        </p:spPr>
        <p:txBody>
          <a:bodyPr>
            <a:normAutofit/>
          </a:bodyPr>
          <a:lstStyle/>
          <a:p>
            <a:r>
              <a:rPr lang="en-US" sz="4600" dirty="0"/>
              <a:t>NVIDIA Deep Learning Institute (DLI)</a:t>
            </a:r>
            <a:endParaRPr lang="en-US" sz="4600" b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9B2F9E-394A-B6AC-1EBF-390C33900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988E73C-C14B-85D1-1B5B-A80270C3F811}"/>
              </a:ext>
            </a:extLst>
          </p:cNvPr>
          <p:cNvSpPr/>
          <p:nvPr/>
        </p:nvSpPr>
        <p:spPr>
          <a:xfrm>
            <a:off x="553161" y="3659351"/>
            <a:ext cx="2745893" cy="2869027"/>
          </a:xfrm>
          <a:prstGeom prst="roundRect">
            <a:avLst>
              <a:gd name="adj" fmla="val 5986"/>
            </a:avLst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70">
              <a:buClr>
                <a:srgbClr val="000000"/>
              </a:buClr>
              <a:defRPr/>
            </a:pPr>
            <a:endParaRPr lang="en-US" sz="467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6DEE95B-0BDE-7B31-1B84-3B7360FA0157}"/>
              </a:ext>
            </a:extLst>
          </p:cNvPr>
          <p:cNvSpPr/>
          <p:nvPr/>
        </p:nvSpPr>
        <p:spPr>
          <a:xfrm>
            <a:off x="6209301" y="3649725"/>
            <a:ext cx="2745893" cy="2869027"/>
          </a:xfrm>
          <a:prstGeom prst="roundRect">
            <a:avLst>
              <a:gd name="adj" fmla="val 5986"/>
            </a:avLst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70">
              <a:buClr>
                <a:srgbClr val="000000"/>
              </a:buClr>
              <a:defRPr/>
            </a:pPr>
            <a:endParaRPr lang="en-US" sz="467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0411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4061"/>
            <a:ext cx="11629623" cy="897203"/>
          </a:xfrm>
        </p:spPr>
        <p:txBody>
          <a:bodyPr>
            <a:normAutofit/>
          </a:bodyPr>
          <a:lstStyle/>
          <a:p>
            <a:r>
              <a:rPr lang="en-US" sz="4600" dirty="0"/>
              <a:t>NVIDIA Deep Learning Institute (DLI)</a:t>
            </a:r>
            <a:endParaRPr lang="en-US" sz="4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09">
                <a:defRPr/>
              </a:pPr>
              <a:t>76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1603172" y="6458325"/>
            <a:ext cx="8551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  <a:hlinkClick r:id="rId2"/>
              </a:rPr>
              <a:t>https://learn.nvidia.com/en-us/training/find-training?q=Generative+AI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51D03-0557-6CF3-881D-E0DFAB14B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580" y="953304"/>
            <a:ext cx="9555081" cy="5505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5BEBC9-3BB9-2983-49B6-8BE7B10CA70C}"/>
              </a:ext>
            </a:extLst>
          </p:cNvPr>
          <p:cNvSpPr txBox="1"/>
          <p:nvPr/>
        </p:nvSpPr>
        <p:spPr>
          <a:xfrm>
            <a:off x="5149516" y="3009491"/>
            <a:ext cx="518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defRPr/>
            </a:pPr>
            <a:r>
              <a:rPr lang="en-US" sz="4800" b="1" dirty="0">
                <a:solidFill>
                  <a:srgbClr val="C00000"/>
                </a:solidFill>
                <a:latin typeface="Calibri" panose="020F0502020204030204"/>
                <a:cs typeface="Arial"/>
                <a:sym typeface="Arial"/>
              </a:rPr>
              <a:t>Generative AI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0FAD8-5381-05FA-FD31-BFF8683232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35DB62-34E5-606E-AA79-FE238ADB87C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21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/>
          </a:bodyPr>
          <a:lstStyle/>
          <a:p>
            <a:r>
              <a:rPr lang="en-US" dirty="0"/>
              <a:t>Generative AI Explained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77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E461A-804E-566C-43FC-F4B3004FB417}"/>
              </a:ext>
            </a:extLst>
          </p:cNvPr>
          <p:cNvSpPr txBox="1"/>
          <p:nvPr/>
        </p:nvSpPr>
        <p:spPr>
          <a:xfrm>
            <a:off x="850233" y="6458326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https://learn.nvidia.com/courses/course-detail?course_id=course-v1:DLI+S-FX-15+V1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7DB98E-BBCC-B9F9-FCDF-49260C79E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538" y="1017839"/>
            <a:ext cx="9556923" cy="5440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D01D9-61B7-44D6-5D3C-A7EE660BC7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3C801C-929A-4553-2549-F3D2792752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068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78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87C57-CCA3-2FFD-078A-16E84FAA7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872" y="985287"/>
            <a:ext cx="9612254" cy="5489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E461A-804E-566C-43FC-F4B3004FB417}"/>
              </a:ext>
            </a:extLst>
          </p:cNvPr>
          <p:cNvSpPr txBox="1"/>
          <p:nvPr/>
        </p:nvSpPr>
        <p:spPr>
          <a:xfrm>
            <a:off x="850233" y="6458326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https://learn.nvidia.com/courses/course-detail?course_id=course-v1:DLI+S-FX-15+V1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9DBD65-3084-35FB-B016-62CCB32CCD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641ADF-E941-0832-4152-884CECF2B0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363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1"/>
            <a:ext cx="11629623" cy="986636"/>
          </a:xfrm>
        </p:spPr>
        <p:txBody>
          <a:bodyPr>
            <a:normAutofit/>
          </a:bodyPr>
          <a:lstStyle/>
          <a:p>
            <a:r>
              <a:rPr lang="en-US" sz="4600" dirty="0"/>
              <a:t>Generative AI with Diffusion Models</a:t>
            </a:r>
            <a:endParaRPr lang="en-US" sz="4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79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850233" y="6512114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https://learn.nvidia.com/courses/course-detail?course_id=course-v1:DLI+S-FX-14+V1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F88CA-593A-320F-28EA-C5544CE681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799" y="886456"/>
            <a:ext cx="9920999" cy="5637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9FCCE-2BED-7F3A-9A3D-972E790EA0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6A681-811F-0B41-5AB0-512E1169BA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22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601FDCE-57F2-F0B7-170E-8047AB4003C1}"/>
              </a:ext>
            </a:extLst>
          </p:cNvPr>
          <p:cNvSpPr/>
          <p:nvPr/>
        </p:nvSpPr>
        <p:spPr>
          <a:xfrm>
            <a:off x="534390" y="629623"/>
            <a:ext cx="11251092" cy="5598754"/>
          </a:xfrm>
          <a:custGeom>
            <a:avLst/>
            <a:gdLst>
              <a:gd name="connsiteX0" fmla="*/ 0 w 1442434"/>
              <a:gd name="connsiteY0" fmla="*/ 824248 h 824248"/>
              <a:gd name="connsiteX1" fmla="*/ 978794 w 1442434"/>
              <a:gd name="connsiteY1" fmla="*/ 656823 h 824248"/>
              <a:gd name="connsiteX2" fmla="*/ 1442434 w 1442434"/>
              <a:gd name="connsiteY2" fmla="*/ 0 h 824248"/>
              <a:gd name="connsiteX0" fmla="*/ 0 w 1442434"/>
              <a:gd name="connsiteY0" fmla="*/ 824248 h 824248"/>
              <a:gd name="connsiteX1" fmla="*/ 864867 w 1442434"/>
              <a:gd name="connsiteY1" fmla="*/ 620798 h 824248"/>
              <a:gd name="connsiteX2" fmla="*/ 1442434 w 1442434"/>
              <a:gd name="connsiteY2" fmla="*/ 0 h 82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2434" h="824248">
                <a:moveTo>
                  <a:pt x="0" y="824248"/>
                </a:moveTo>
                <a:cubicBezTo>
                  <a:pt x="369194" y="809223"/>
                  <a:pt x="624461" y="758173"/>
                  <a:pt x="864867" y="620798"/>
                </a:cubicBezTo>
                <a:cubicBezTo>
                  <a:pt x="1105273" y="483423"/>
                  <a:pt x="1330817" y="259724"/>
                  <a:pt x="1442434" y="0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7831"/>
            <a:ext cx="11222181" cy="77805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Generative AI, Agentic AI, Physical AI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A5EC10-60B9-CC3A-2951-C13020D8B06C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NVIDIA (2025), GTC March 2025 Keynote with NVIDIA CEO Jensen Huang,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https://www.youtube.com/watch?v=_waPvOwL9Z8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D9060-B116-BBB5-5F13-246915EABA93}"/>
              </a:ext>
            </a:extLst>
          </p:cNvPr>
          <p:cNvSpPr txBox="1"/>
          <p:nvPr/>
        </p:nvSpPr>
        <p:spPr>
          <a:xfrm>
            <a:off x="79065" y="5781181"/>
            <a:ext cx="22280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CD0F0-2AF0-748F-A1F3-83CEE701776B}"/>
              </a:ext>
            </a:extLst>
          </p:cNvPr>
          <p:cNvSpPr txBox="1"/>
          <p:nvPr/>
        </p:nvSpPr>
        <p:spPr>
          <a:xfrm>
            <a:off x="3025567" y="4811298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Perception AI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7BBE6-40CB-9418-F92C-0663B8DE008D}"/>
              </a:ext>
            </a:extLst>
          </p:cNvPr>
          <p:cNvSpPr txBox="1"/>
          <p:nvPr/>
        </p:nvSpPr>
        <p:spPr>
          <a:xfrm>
            <a:off x="5962835" y="3873070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5107F-5F71-B9A6-EDDE-7E238969C83A}"/>
              </a:ext>
            </a:extLst>
          </p:cNvPr>
          <p:cNvSpPr txBox="1"/>
          <p:nvPr/>
        </p:nvSpPr>
        <p:spPr>
          <a:xfrm>
            <a:off x="8228630" y="2374071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Agentic AI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15FA0-7324-3D94-39E1-11925662A730}"/>
              </a:ext>
            </a:extLst>
          </p:cNvPr>
          <p:cNvSpPr txBox="1"/>
          <p:nvPr/>
        </p:nvSpPr>
        <p:spPr>
          <a:xfrm>
            <a:off x="9918825" y="1048081"/>
            <a:ext cx="220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38DA6-4EA4-A3ED-9454-4C98AFA23EE4}"/>
              </a:ext>
            </a:extLst>
          </p:cNvPr>
          <p:cNvSpPr txBox="1"/>
          <p:nvPr/>
        </p:nvSpPr>
        <p:spPr>
          <a:xfrm>
            <a:off x="79065" y="6169808"/>
            <a:ext cx="318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learning breakthrough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A7D9A-582A-283A-7EA4-3E5CDA7A7A5D}"/>
              </a:ext>
            </a:extLst>
          </p:cNvPr>
          <p:cNvSpPr txBox="1"/>
          <p:nvPr/>
        </p:nvSpPr>
        <p:spPr>
          <a:xfrm>
            <a:off x="3025567" y="5249073"/>
            <a:ext cx="318928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Speech recognition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recommender systems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Medical imaging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41FC3-3775-C6C9-870D-0B39302C80B4}"/>
              </a:ext>
            </a:extLst>
          </p:cNvPr>
          <p:cNvSpPr txBox="1"/>
          <p:nvPr/>
        </p:nvSpPr>
        <p:spPr>
          <a:xfrm>
            <a:off x="5997753" y="4298959"/>
            <a:ext cx="23217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Digital marketing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Content creation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6BCA19-8CFA-222D-B0BB-C23EC7F6EE0B}"/>
              </a:ext>
            </a:extLst>
          </p:cNvPr>
          <p:cNvSpPr txBox="1"/>
          <p:nvPr/>
        </p:nvSpPr>
        <p:spPr>
          <a:xfrm>
            <a:off x="8245883" y="2793773"/>
            <a:ext cx="22764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Coding assistants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Customer service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Patient care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AE19E5-A43E-8A09-0DC2-132EBB6D0400}"/>
              </a:ext>
            </a:extLst>
          </p:cNvPr>
          <p:cNvSpPr txBox="1"/>
          <p:nvPr/>
        </p:nvSpPr>
        <p:spPr>
          <a:xfrm>
            <a:off x="9915935" y="1467824"/>
            <a:ext cx="220167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Self-driving cars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General robotics</a:t>
            </a:r>
          </a:p>
        </p:txBody>
      </p:sp>
    </p:spTree>
    <p:extLst>
      <p:ext uri="{BB962C8B-B14F-4D97-AF65-F5344CB8AC3E}">
        <p14:creationId xmlns:p14="http://schemas.microsoft.com/office/powerpoint/2010/main" val="32669384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42" y="1187093"/>
            <a:ext cx="4002060" cy="4547982"/>
          </a:xfrm>
        </p:spPr>
        <p:txBody>
          <a:bodyPr>
            <a:normAutofit/>
          </a:bodyPr>
          <a:lstStyle/>
          <a:p>
            <a:r>
              <a:rPr lang="en-US" dirty="0"/>
              <a:t>Rapid Application Development with Large Language Models (LLMs)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80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55FEBD-56F4-6840-1298-0B6966B336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937" y="337312"/>
            <a:ext cx="8068289" cy="6010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143173-C992-70CD-62B6-A420D0675FD9}"/>
              </a:ext>
            </a:extLst>
          </p:cNvPr>
          <p:cNvSpPr txBox="1"/>
          <p:nvPr/>
        </p:nvSpPr>
        <p:spPr>
          <a:xfrm>
            <a:off x="1328084" y="6475391"/>
            <a:ext cx="9535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https://learn.nvidia.com/courses/course-detail?course_id=course-v1:DLI+S-FX-26+V1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50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DD9FA4-A860-B243-D7A8-3B6C57705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268" y="882317"/>
            <a:ext cx="7905447" cy="45804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826215"/>
          </a:xfrm>
        </p:spPr>
        <p:txBody>
          <a:bodyPr>
            <a:normAutofit/>
          </a:bodyPr>
          <a:lstStyle/>
          <a:p>
            <a:r>
              <a:rPr lang="en-US" dirty="0"/>
              <a:t>Deep Learning Institute (DLI)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81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526058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https://learn.nvidia.com/my-learning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E09B14-9724-6050-C387-7471E56B6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998" y="4502109"/>
            <a:ext cx="8933784" cy="202394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0761E5-34E4-1625-7210-04E0329A0587}"/>
              </a:ext>
            </a:extLst>
          </p:cNvPr>
          <p:cNvSpPr/>
          <p:nvPr/>
        </p:nvSpPr>
        <p:spPr>
          <a:xfrm>
            <a:off x="8172511" y="2355891"/>
            <a:ext cx="829733" cy="946109"/>
          </a:xfrm>
          <a:prstGeom prst="roundRect">
            <a:avLst>
              <a:gd name="adj" fmla="val 5986"/>
            </a:avLst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2F67B-500D-D5D8-9836-22190ECD68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24DF07-3475-BB5A-BD09-15D25385FEC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854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82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DACC2-B40C-8C3E-B854-ABFF1865B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786" y="145152"/>
            <a:ext cx="8072429" cy="63662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409973-5849-9887-0E40-BE0B17E94ACB}"/>
              </a:ext>
            </a:extLst>
          </p:cNvPr>
          <p:cNvSpPr txBox="1"/>
          <p:nvPr/>
        </p:nvSpPr>
        <p:spPr>
          <a:xfrm>
            <a:off x="3048000" y="651141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4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https://learn.nvidia.com/certificates?id=ed-qOCIMQaatzU8SNUNxgw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F8DA4A-C505-6D55-5F2C-21303A6351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312295-F85D-AB80-6CD9-BA46EC0397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201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90" y="56101"/>
            <a:ext cx="3147811" cy="6032892"/>
          </a:xfrm>
        </p:spPr>
        <p:txBody>
          <a:bodyPr>
            <a:normAutofit/>
          </a:bodyPr>
          <a:lstStyle/>
          <a:p>
            <a:r>
              <a:rPr lang="en-US" dirty="0"/>
              <a:t>NVIDIA Deep Learning Institute (DLI)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83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458325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https://learn.nvidia.com/en-us/training/self-paced-courses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808B33-5999-59E1-A2BE-1819D36D1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412" y="56101"/>
            <a:ext cx="7933258" cy="6380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446BB-7425-DE51-0FCB-3E0F81AD6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E217C92-25FE-7BD1-D458-7955EB5DBBE0}"/>
              </a:ext>
            </a:extLst>
          </p:cNvPr>
          <p:cNvSpPr/>
          <p:nvPr/>
        </p:nvSpPr>
        <p:spPr>
          <a:xfrm>
            <a:off x="6987828" y="5029200"/>
            <a:ext cx="1580439" cy="1407027"/>
          </a:xfrm>
          <a:prstGeom prst="roundRect">
            <a:avLst>
              <a:gd name="adj" fmla="val 5986"/>
            </a:avLst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48896A6-BBFC-5679-A98D-31D8E4C95837}"/>
              </a:ext>
            </a:extLst>
          </p:cNvPr>
          <p:cNvSpPr/>
          <p:nvPr/>
        </p:nvSpPr>
        <p:spPr>
          <a:xfrm>
            <a:off x="7655859" y="1667435"/>
            <a:ext cx="986118" cy="304800"/>
          </a:xfrm>
          <a:prstGeom prst="roundRect">
            <a:avLst>
              <a:gd name="adj" fmla="val 5986"/>
            </a:avLst>
          </a:prstGeom>
          <a:noFill/>
          <a:ln w="1016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2053994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84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87BCC5-633B-FA28-3C51-AE7E18419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27" y="778933"/>
            <a:ext cx="11273747" cy="5825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F5B58D-AD10-4E37-14CF-89B852177C27}"/>
              </a:ext>
            </a:extLst>
          </p:cNvPr>
          <p:cNvSpPr txBox="1"/>
          <p:nvPr/>
        </p:nvSpPr>
        <p:spPr>
          <a:xfrm>
            <a:off x="1308845" y="6681004"/>
            <a:ext cx="9850953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33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NVIDIA DLI (2024), Building RAG Agents with LLMs, </a:t>
            </a:r>
            <a:r>
              <a:rPr lang="en-US" sz="933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https://learn.nvidia.com/courses/course-detail?course_id=course-v1:DLI+S-FX-15+V1</a:t>
            </a:r>
            <a:endParaRPr lang="en-US" sz="9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C2FE0-1FDD-7D6E-0A7E-A5C89D060A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01C4AD-D24A-F7C5-B489-1341D168D1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762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9EF01F-CCB0-064C-96EB-CBC8345E0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451" y="755728"/>
            <a:ext cx="9599208" cy="59057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85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https://learn.nvidia.com/courses/course?course_id=course-v1:DLI+S-FX-15+V1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C31D49-10A9-43D0-E7B0-5D9D2E0E281D}"/>
              </a:ext>
            </a:extLst>
          </p:cNvPr>
          <p:cNvSpPr/>
          <p:nvPr/>
        </p:nvSpPr>
        <p:spPr>
          <a:xfrm>
            <a:off x="9180931" y="5916706"/>
            <a:ext cx="680246" cy="560670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8563A-A8CF-99D3-3C4D-68B28808DB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B05D81-D0A6-5C0D-6F8F-21C52564EA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205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324DA19-E01F-33FC-832D-155C45391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41" y="707135"/>
            <a:ext cx="9899963" cy="5954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86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https://learn.nvidia.com/courses/course?course_id=course-v1:DLI+S-FX-15+V1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7587C51-C3DE-3A1A-89D9-D94298179875}"/>
              </a:ext>
            </a:extLst>
          </p:cNvPr>
          <p:cNvSpPr/>
          <p:nvPr/>
        </p:nvSpPr>
        <p:spPr>
          <a:xfrm>
            <a:off x="6741459" y="4559967"/>
            <a:ext cx="4303145" cy="585774"/>
          </a:xfrm>
          <a:prstGeom prst="roundRect">
            <a:avLst>
              <a:gd name="adj" fmla="val 5079"/>
            </a:avLst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B52039-56FD-0869-FF79-87ABAA3BB54F}"/>
              </a:ext>
            </a:extLst>
          </p:cNvPr>
          <p:cNvSpPr/>
          <p:nvPr/>
        </p:nvSpPr>
        <p:spPr>
          <a:xfrm>
            <a:off x="1147397" y="5271247"/>
            <a:ext cx="1739239" cy="1111624"/>
          </a:xfrm>
          <a:prstGeom prst="roundRect">
            <a:avLst>
              <a:gd name="adj" fmla="val 2525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31AE6-9FA7-E762-B64D-8815CA1724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E58F23-0CEA-ADB7-F2BB-F2AF6BF2FB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026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7FEA51-D211-EBD8-8C98-5A9EC519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55" y="698091"/>
            <a:ext cx="10320043" cy="5825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87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https://learn.nvidia.com/courses/course?course_id=course-v1:DLI+S-FX-15+V1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7587C51-C3DE-3A1A-89D9-D94298179875}"/>
              </a:ext>
            </a:extLst>
          </p:cNvPr>
          <p:cNvSpPr/>
          <p:nvPr/>
        </p:nvSpPr>
        <p:spPr>
          <a:xfrm>
            <a:off x="4728986" y="3842791"/>
            <a:ext cx="5257696" cy="585774"/>
          </a:xfrm>
          <a:prstGeom prst="roundRect">
            <a:avLst>
              <a:gd name="adj" fmla="val 5079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B52039-56FD-0869-FF79-87ABAA3BB54F}"/>
              </a:ext>
            </a:extLst>
          </p:cNvPr>
          <p:cNvSpPr/>
          <p:nvPr/>
        </p:nvSpPr>
        <p:spPr>
          <a:xfrm>
            <a:off x="803896" y="2169459"/>
            <a:ext cx="3266081" cy="4456207"/>
          </a:xfrm>
          <a:prstGeom prst="roundRect">
            <a:avLst>
              <a:gd name="adj" fmla="val 1427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507839-06B3-3FC4-6A9B-CECD0A1890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A53B52-AD44-C992-93A0-EBD9533A1F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142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Agent </a:t>
            </a:r>
            <a:r>
              <a:rPr lang="zh-TW" altLang="en-US" sz="5400" dirty="0"/>
              <a:t>對政府的核心價值</a:t>
            </a:r>
            <a:br>
              <a:rPr lang="en-US" altLang="zh-TW" sz="5400" dirty="0"/>
            </a:br>
            <a:r>
              <a:rPr lang="zh-TW" altLang="en-US" sz="4400" dirty="0"/>
              <a:t>全球智慧城市投資趨勢與效益分析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7999"/>
            <a:ext cx="11222181" cy="4784245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dirty="0"/>
              <a:t>市場規模：</a:t>
            </a:r>
            <a:r>
              <a:rPr lang="en-US" altLang="zh-TW" dirty="0"/>
              <a:t>AI Agent </a:t>
            </a:r>
            <a:r>
              <a:rPr lang="zh-TW" altLang="en-US" dirty="0"/>
              <a:t>市場從 </a:t>
            </a:r>
            <a:r>
              <a:rPr lang="en-US" altLang="zh-TW" dirty="0"/>
              <a:t>51 </a:t>
            </a:r>
            <a:r>
              <a:rPr lang="zh-TW" altLang="en-US" dirty="0"/>
              <a:t>億美元成長至 </a:t>
            </a:r>
            <a:r>
              <a:rPr lang="en-US" altLang="zh-TW" dirty="0"/>
              <a:t>2030 </a:t>
            </a:r>
            <a:r>
              <a:rPr lang="zh-TW" altLang="en-US" dirty="0"/>
              <a:t>年 </a:t>
            </a:r>
            <a:r>
              <a:rPr lang="en-US" altLang="zh-TW" dirty="0"/>
              <a:t>471 </a:t>
            </a:r>
            <a:r>
              <a:rPr lang="zh-TW" altLang="en-US" dirty="0"/>
              <a:t>億美元 </a:t>
            </a:r>
            <a:r>
              <a:rPr lang="en-US" altLang="zh-TW" sz="1800" dirty="0"/>
              <a:t>(Alvarez &amp; Marsal, 2025)</a:t>
            </a:r>
          </a:p>
          <a:p>
            <a:pPr marL="320040" indent="-320040"/>
            <a:r>
              <a:rPr lang="zh-TW" altLang="en-US" dirty="0"/>
              <a:t>政府投資：全球 </a:t>
            </a:r>
            <a:r>
              <a:rPr lang="en-US" altLang="zh-TW" dirty="0"/>
              <a:t>66% </a:t>
            </a:r>
            <a:r>
              <a:rPr lang="zh-TW" altLang="en-US" dirty="0"/>
              <a:t>城市大力投資 </a:t>
            </a:r>
            <a:r>
              <a:rPr lang="en-US" altLang="zh-TW" dirty="0"/>
              <a:t>AI </a:t>
            </a:r>
            <a:r>
              <a:rPr lang="zh-TW" altLang="en-US" dirty="0"/>
              <a:t>技術 </a:t>
            </a:r>
            <a:r>
              <a:rPr lang="en-US" altLang="zh-TW" sz="1800" dirty="0"/>
              <a:t>(UN-Habitat, 2024)</a:t>
            </a:r>
          </a:p>
          <a:p>
            <a:pPr marL="320040" indent="-320040"/>
            <a:r>
              <a:rPr lang="zh-TW" altLang="en-US" dirty="0"/>
              <a:t>投資效益：成功實作案例顯示 </a:t>
            </a:r>
            <a:r>
              <a:rPr lang="en-US" altLang="zh-TW" dirty="0"/>
              <a:t>3:1 </a:t>
            </a:r>
            <a:r>
              <a:rPr lang="zh-TW" altLang="en-US" dirty="0"/>
              <a:t>至 </a:t>
            </a:r>
            <a:r>
              <a:rPr lang="en-US" altLang="zh-TW" dirty="0"/>
              <a:t>5:1 </a:t>
            </a:r>
            <a:r>
              <a:rPr lang="zh-TW" altLang="en-US" dirty="0"/>
              <a:t>的投資報酬率 </a:t>
            </a:r>
            <a:r>
              <a:rPr lang="en-US" altLang="zh-TW" sz="2400" dirty="0"/>
              <a:t>(</a:t>
            </a:r>
            <a:r>
              <a:rPr lang="en-US" altLang="zh-TW" sz="2400" dirty="0" err="1"/>
              <a:t>Coolfire</a:t>
            </a:r>
            <a:r>
              <a:rPr lang="en-US" altLang="zh-TW" sz="2400" dirty="0"/>
              <a:t> Solutions, 2024)</a:t>
            </a:r>
          </a:p>
          <a:p>
            <a:pPr marL="320040" indent="-320040"/>
            <a:r>
              <a:rPr lang="zh-TW" altLang="en-US" dirty="0"/>
              <a:t>實際案例： </a:t>
            </a:r>
          </a:p>
          <a:p>
            <a:pPr marL="777240" lvl="1" indent="-320040"/>
            <a:r>
              <a:rPr lang="zh-TW" altLang="en-US" sz="3200" dirty="0"/>
              <a:t>新加坡：</a:t>
            </a:r>
            <a:r>
              <a:rPr lang="en-US" altLang="zh-TW" sz="3200" dirty="0"/>
              <a:t>AI </a:t>
            </a:r>
            <a:r>
              <a:rPr lang="zh-TW" altLang="en-US" sz="3200" dirty="0"/>
              <a:t>交通管理年省 </a:t>
            </a:r>
            <a:r>
              <a:rPr lang="en-US" altLang="zh-TW" sz="3200" dirty="0"/>
              <a:t>10 </a:t>
            </a:r>
            <a:r>
              <a:rPr lang="zh-TW" altLang="en-US" sz="3200" dirty="0"/>
              <a:t>億美元 </a:t>
            </a:r>
            <a:r>
              <a:rPr lang="en-US" altLang="zh-TW" sz="1800" dirty="0"/>
              <a:t>(Singapore Smart Nation, 2024)</a:t>
            </a:r>
          </a:p>
          <a:p>
            <a:pPr marL="777240" lvl="1" indent="-320040"/>
            <a:r>
              <a:rPr lang="zh-TW" altLang="en-US" sz="3200" dirty="0"/>
              <a:t>巴塞隆納：智慧城市 </a:t>
            </a:r>
            <a:r>
              <a:rPr lang="en-US" altLang="zh-TW" sz="3200" dirty="0"/>
              <a:t>AI </a:t>
            </a:r>
            <a:r>
              <a:rPr lang="zh-TW" altLang="en-US" sz="3200" dirty="0"/>
              <a:t>綜合年省 </a:t>
            </a:r>
            <a:r>
              <a:rPr lang="en-US" altLang="zh-TW" sz="3200" dirty="0"/>
              <a:t>1.45 </a:t>
            </a:r>
            <a:r>
              <a:rPr lang="zh-TW" altLang="en-US" sz="3200" dirty="0"/>
              <a:t>億美元 </a:t>
            </a:r>
            <a:r>
              <a:rPr lang="en-US" altLang="zh-TW" sz="1800" dirty="0"/>
              <a:t>(Barcelona City Council, 2024)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125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多智慧代理系統的技術突破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從文字生成到整合推理系統的演進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en-US" altLang="zh-TW" sz="4000" dirty="0"/>
              <a:t>Agent-Native </a:t>
            </a:r>
            <a:r>
              <a:rPr lang="zh-TW" altLang="en-US" sz="4000" dirty="0"/>
              <a:t>基礎模型（</a:t>
            </a:r>
            <a:r>
              <a:rPr lang="en-US" altLang="zh-TW" sz="4000" dirty="0"/>
              <a:t>2024-2025</a:t>
            </a:r>
            <a:r>
              <a:rPr lang="zh-TW" altLang="en-US" sz="4000" dirty="0"/>
              <a:t>）： </a:t>
            </a:r>
          </a:p>
          <a:p>
            <a:pPr marL="777240" lvl="1" indent="-320040"/>
            <a:r>
              <a:rPr lang="en-US" altLang="zh-TW" sz="3600" dirty="0" err="1"/>
              <a:t>OpenAI</a:t>
            </a:r>
            <a:r>
              <a:rPr lang="en-US" altLang="zh-TW" sz="3600" dirty="0"/>
              <a:t> o1/o3</a:t>
            </a:r>
            <a:r>
              <a:rPr lang="zh-TW" altLang="en-US" sz="3600" dirty="0"/>
              <a:t>：內建推理與規劃能力</a:t>
            </a:r>
            <a:endParaRPr lang="en-US" altLang="zh-TW" sz="3600" dirty="0"/>
          </a:p>
          <a:p>
            <a:pPr marL="777240" lvl="1" indent="-320040"/>
            <a:r>
              <a:rPr lang="en-US" altLang="zh-TW" sz="3600" dirty="0"/>
              <a:t>Gemini 2.0 Flash</a:t>
            </a:r>
            <a:r>
              <a:rPr lang="zh-TW" altLang="en-US" sz="3600" dirty="0"/>
              <a:t>：原生多模態介面互動</a:t>
            </a:r>
            <a:endParaRPr lang="en-US" altLang="zh-TW" sz="3600" dirty="0"/>
          </a:p>
          <a:p>
            <a:pPr marL="777240" lvl="1" indent="-320040"/>
            <a:r>
              <a:rPr lang="en-US" altLang="zh-TW" sz="3600" dirty="0"/>
              <a:t>Microsoft Copilot Agents</a:t>
            </a:r>
            <a:r>
              <a:rPr lang="zh-TW" altLang="en-US" sz="3600" dirty="0"/>
              <a:t>：角色專業化與階層協調 </a:t>
            </a:r>
            <a:endParaRPr lang="en-US" altLang="zh-TW" sz="3600" dirty="0"/>
          </a:p>
          <a:p>
            <a:pPr marL="320040" indent="-320040"/>
            <a:r>
              <a:rPr lang="zh-TW" altLang="en-US" sz="3600" dirty="0"/>
              <a:t>技術突破：從文字生成器演進為具備原生代理能力的整合推理系統 </a:t>
            </a:r>
            <a:r>
              <a:rPr lang="en-US" altLang="zh-TW" sz="2400" dirty="0"/>
              <a:t>(Ahmed, 2025)</a:t>
            </a:r>
          </a:p>
          <a:p>
            <a:pPr marL="320040" indent="-320040"/>
            <a:r>
              <a:rPr lang="zh-TW" altLang="en-US" sz="3600" dirty="0"/>
              <a:t>協作模式：專業化 </a:t>
            </a:r>
            <a:r>
              <a:rPr lang="en-US" altLang="zh-TW" sz="3600" dirty="0"/>
              <a:t>Agent </a:t>
            </a:r>
            <a:r>
              <a:rPr lang="zh-TW" altLang="en-US" sz="3600" dirty="0"/>
              <a:t>間的無縫協調與資訊交換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43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Agent </a:t>
            </a:r>
            <a:r>
              <a:rPr lang="zh-TW" altLang="en-US" sz="5400" dirty="0"/>
              <a:t>定義</a:t>
            </a:r>
            <a:br>
              <a:rPr lang="en-US" altLang="zh-TW" sz="5400" dirty="0"/>
            </a:br>
            <a:r>
              <a:rPr lang="zh-TW" altLang="en-US" sz="4400" dirty="0"/>
              <a:t>從感知到行動的自主決策系統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en-US" altLang="zh-TW" sz="4000" dirty="0"/>
              <a:t>AI Agent </a:t>
            </a:r>
            <a:r>
              <a:rPr lang="zh-TW" altLang="en-US" sz="4000" dirty="0"/>
              <a:t>定義</a:t>
            </a:r>
            <a:endParaRPr lang="en-US" altLang="zh-TW" sz="4000" dirty="0"/>
          </a:p>
          <a:p>
            <a:pPr marL="777240" lvl="1" indent="-320040"/>
            <a:r>
              <a:rPr lang="zh-TW" altLang="en-US" sz="3600" dirty="0"/>
              <a:t>能夠感知環境、自主決策並採取行動</a:t>
            </a:r>
            <a:br>
              <a:rPr lang="en-US" altLang="zh-TW" sz="3600" dirty="0"/>
            </a:br>
            <a:r>
              <a:rPr lang="zh-TW" altLang="en-US" sz="3600" dirty="0"/>
              <a:t>以達成特定目標的智慧系統 </a:t>
            </a:r>
            <a:r>
              <a:rPr lang="en-US" altLang="zh-TW" sz="2400" dirty="0"/>
              <a:t>(IBM, 2024)</a:t>
            </a:r>
          </a:p>
          <a:p>
            <a:pPr marL="320040" indent="-320040"/>
            <a:r>
              <a:rPr lang="en-US" altLang="zh-TW" sz="4000" dirty="0"/>
              <a:t>AI Agent </a:t>
            </a:r>
            <a:r>
              <a:rPr lang="zh-TW" altLang="en-US" sz="4000" dirty="0"/>
              <a:t>與傳統軟體差異：</a:t>
            </a:r>
            <a:endParaRPr lang="en-US" altLang="zh-TW" sz="4000" dirty="0"/>
          </a:p>
          <a:p>
            <a:pPr marL="777240" lvl="1" indent="-320040"/>
            <a:r>
              <a:rPr lang="zh-TW" altLang="en-US" sz="3600" dirty="0"/>
              <a:t>從固定規則轉向動態學習適應 </a:t>
            </a:r>
            <a:r>
              <a:rPr lang="en-US" altLang="zh-TW" sz="2000" dirty="0"/>
              <a:t>(Ahmed, 2025)</a:t>
            </a:r>
          </a:p>
          <a:p>
            <a:pPr marL="320040" indent="-320040"/>
            <a:endParaRPr lang="en-US" altLang="zh-TW" sz="4000" dirty="0"/>
          </a:p>
          <a:p>
            <a:pPr marL="320040" indent="-320040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177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092929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大型語言模型整合與檢索增強生成技術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68399"/>
            <a:ext cx="11222181" cy="5614129"/>
          </a:xfrm>
        </p:spPr>
        <p:txBody>
          <a:bodyPr>
            <a:noAutofit/>
          </a:bodyPr>
          <a:lstStyle/>
          <a:p>
            <a:pPr marL="320040" indent="-320040"/>
            <a:r>
              <a:rPr lang="en-US" altLang="zh-TW" sz="4000" dirty="0"/>
              <a:t>RAG </a:t>
            </a:r>
            <a:r>
              <a:rPr lang="zh-TW" altLang="en-US" sz="4000" dirty="0"/>
              <a:t>架構組件 ： </a:t>
            </a:r>
          </a:p>
          <a:p>
            <a:pPr marL="777240" lvl="1" indent="-320040"/>
            <a:r>
              <a:rPr lang="zh-TW" altLang="en-US" sz="3600" dirty="0"/>
              <a:t>檢索器：向量搜尋結合 </a:t>
            </a:r>
            <a:r>
              <a:rPr lang="en-US" altLang="zh-TW" sz="3600" dirty="0"/>
              <a:t>BM25 </a:t>
            </a:r>
            <a:r>
              <a:rPr lang="zh-TW" altLang="en-US" sz="3600" dirty="0"/>
              <a:t>與密集嵌入</a:t>
            </a:r>
          </a:p>
          <a:p>
            <a:pPr marL="777240" lvl="1" indent="-320040"/>
            <a:r>
              <a:rPr lang="zh-TW" altLang="en-US" sz="3600" dirty="0"/>
              <a:t>生成器：</a:t>
            </a:r>
            <a:r>
              <a:rPr lang="en-US" altLang="zh-TW" sz="3600" dirty="0"/>
              <a:t>LLM </a:t>
            </a:r>
            <a:r>
              <a:rPr lang="zh-TW" altLang="en-US" sz="3600" dirty="0"/>
              <a:t>基礎的連貫回應生成</a:t>
            </a:r>
          </a:p>
          <a:p>
            <a:pPr marL="777240" lvl="1" indent="-320040"/>
            <a:r>
              <a:rPr lang="zh-TW" altLang="en-US" sz="3600" dirty="0"/>
              <a:t>整合層：內容排序與信心評分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344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092929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大型語言模型整合與檢索增強生成技術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68399"/>
            <a:ext cx="11222181" cy="5614129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政府服務優勢： </a:t>
            </a:r>
          </a:p>
          <a:p>
            <a:pPr marL="777240" lvl="1" indent="-320040"/>
            <a:r>
              <a:rPr lang="zh-TW" altLang="en-US" sz="3600" dirty="0"/>
              <a:t>即時知識更新，無需重新訓練模型</a:t>
            </a:r>
          </a:p>
          <a:p>
            <a:pPr marL="777240" lvl="1" indent="-320040"/>
            <a:r>
              <a:rPr lang="zh-TW" altLang="en-US" sz="3600" dirty="0"/>
              <a:t>透過驗證資料降低幻覺問題 </a:t>
            </a:r>
            <a:endParaRPr lang="en-US" altLang="zh-TW" sz="3600" dirty="0"/>
          </a:p>
          <a:p>
            <a:pPr marL="777240" lvl="1" indent="-320040"/>
            <a:r>
              <a:rPr lang="zh-TW" altLang="en-US" sz="3600" dirty="0"/>
              <a:t>擴展處理大型政府文件的能力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969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98874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政府適用的 </a:t>
            </a:r>
            <a:r>
              <a:rPr lang="en-US" altLang="zh-TW" sz="5400" dirty="0"/>
              <a:t>AI Agent </a:t>
            </a:r>
            <a:r>
              <a:rPr lang="zh-TW" altLang="en-US" sz="5400" dirty="0"/>
              <a:t>開發框架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64213"/>
            <a:ext cx="11222181" cy="5718316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3400" dirty="0" err="1"/>
              <a:t>AutoGen</a:t>
            </a:r>
            <a:r>
              <a:rPr lang="en-US" altLang="zh-TW" sz="3400" dirty="0"/>
              <a:t> (Microsoft)</a:t>
            </a:r>
            <a:r>
              <a:rPr lang="zh-TW" altLang="en-US" sz="3400" dirty="0"/>
              <a:t> </a:t>
            </a:r>
            <a:endParaRPr lang="en-US" altLang="zh-TW" sz="3400" dirty="0"/>
          </a:p>
          <a:p>
            <a:pPr marL="777240" lvl="1" indent="-320040">
              <a:spcAft>
                <a:spcPts val="600"/>
              </a:spcAft>
            </a:pPr>
            <a:r>
              <a:rPr lang="zh-TW" altLang="en-US" sz="3400" dirty="0"/>
              <a:t>企業級可靠性、</a:t>
            </a:r>
            <a:r>
              <a:rPr lang="en-US" altLang="zh-TW" sz="3400" dirty="0"/>
              <a:t>Docker </a:t>
            </a:r>
            <a:r>
              <a:rPr lang="zh-TW" altLang="en-US" sz="3400" dirty="0"/>
              <a:t>容器支援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400" dirty="0" err="1"/>
              <a:t>CrewAI</a:t>
            </a:r>
            <a:endParaRPr lang="en-US" altLang="zh-TW" sz="3400" dirty="0"/>
          </a:p>
          <a:p>
            <a:pPr marL="777240" lvl="1" indent="-320040">
              <a:spcAft>
                <a:spcPts val="600"/>
              </a:spcAft>
            </a:pPr>
            <a:r>
              <a:rPr lang="zh-TW" altLang="en-US" sz="3400" dirty="0"/>
              <a:t>快速原型開發、角色導向設計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400" dirty="0" err="1"/>
              <a:t>LangGraph</a:t>
            </a:r>
            <a:endParaRPr lang="en-US" altLang="zh-TW" sz="3400" dirty="0"/>
          </a:p>
          <a:p>
            <a:pPr marL="777240" lvl="1" indent="-320040">
              <a:spcAft>
                <a:spcPts val="600"/>
              </a:spcAft>
            </a:pPr>
            <a:r>
              <a:rPr lang="zh-TW" altLang="en-US" sz="3400" dirty="0"/>
              <a:t>圖形化工作流程控制，適合複雜流程</a:t>
            </a:r>
          </a:p>
          <a:p>
            <a:pPr marL="320040" lvl="1" indent="-320040">
              <a:spcAft>
                <a:spcPts val="600"/>
              </a:spcAft>
            </a:pPr>
            <a:r>
              <a:rPr lang="en-US" sz="3400" dirty="0"/>
              <a:t>n8n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400" dirty="0"/>
              <a:t>AI Agent </a:t>
            </a:r>
            <a:r>
              <a:rPr lang="zh-TW" altLang="en-US" sz="3400" dirty="0"/>
              <a:t>視覺化工作流程自動化平台</a:t>
            </a:r>
            <a:endParaRPr lang="en-US" altLang="zh-TW" sz="3400" dirty="0"/>
          </a:p>
          <a:p>
            <a:pPr marL="777240" lvl="1" indent="-320040">
              <a:spcAft>
                <a:spcPts val="600"/>
              </a:spcAft>
            </a:pPr>
            <a:r>
              <a:rPr lang="zh-TW" altLang="en-US" sz="3400" dirty="0"/>
              <a:t>自建或雲端部署選項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880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98874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zh-TW" sz="5400" dirty="0"/>
              <a:t>AI Agent </a:t>
            </a:r>
            <a:r>
              <a:rPr lang="zh-TW" altLang="en-US" sz="5400" dirty="0"/>
              <a:t>技術選擇與評估標準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20799"/>
            <a:ext cx="11222181" cy="5241445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安全功能與合規要求</a:t>
            </a:r>
          </a:p>
          <a:p>
            <a:pPr marL="320040" indent="-320040"/>
            <a:r>
              <a:rPr lang="zh-TW" altLang="en-US" sz="4000" dirty="0"/>
              <a:t>擴展性與效能表現</a:t>
            </a:r>
          </a:p>
          <a:p>
            <a:pPr marL="320040" indent="-320040"/>
            <a:r>
              <a:rPr lang="zh-TW" altLang="en-US" sz="4000" dirty="0"/>
              <a:t>整合能力與 </a:t>
            </a:r>
            <a:r>
              <a:rPr lang="en-US" altLang="zh-TW" sz="4000" dirty="0"/>
              <a:t>API </a:t>
            </a:r>
            <a:r>
              <a:rPr lang="zh-TW" altLang="en-US" sz="4000" dirty="0"/>
              <a:t>支援</a:t>
            </a:r>
          </a:p>
          <a:p>
            <a:pPr marL="320040" indent="-320040"/>
            <a:r>
              <a:rPr lang="zh-TW" altLang="en-US" sz="4000" dirty="0"/>
              <a:t>技術支援生態系統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201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424249" cy="526208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1. AI Agent </a:t>
            </a:r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</a:rPr>
              <a:t>基礎與最新趨勢</a:t>
            </a:r>
            <a:endParaRPr lang="en-US" altLang="zh-TW" sz="4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rgbClr val="C00000"/>
                </a:solidFill>
              </a:rPr>
              <a:t>2. AI Agent </a:t>
            </a:r>
            <a:r>
              <a:rPr lang="zh-TW" altLang="en-US" sz="4800" dirty="0">
                <a:solidFill>
                  <a:srgbClr val="C00000"/>
                </a:solidFill>
              </a:rPr>
              <a:t>政府應用與智慧城市實作</a:t>
            </a:r>
            <a:endParaRPr lang="en-US" altLang="zh-TW" sz="4800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800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AI Agent </a:t>
            </a:r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</a:rPr>
              <a:t>實施策略與治理架構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392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全球智慧城市 </a:t>
            </a:r>
            <a:r>
              <a:rPr lang="en-US" altLang="zh-TW" sz="5400" dirty="0"/>
              <a:t>AI </a:t>
            </a:r>
            <a:r>
              <a:rPr lang="zh-TW" altLang="en-US" sz="5400" dirty="0"/>
              <a:t>實作成功案例</a:t>
            </a:r>
            <a:br>
              <a:rPr lang="en-US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量化效益與關鍵成功因素分析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新加坡智慧國家計畫：</a:t>
            </a:r>
            <a:br>
              <a:rPr lang="en-US" altLang="zh-TW" sz="4000" dirty="0"/>
            </a:br>
            <a:r>
              <a:rPr lang="zh-TW" altLang="en-US" sz="4000" dirty="0"/>
              <a:t>年省 </a:t>
            </a:r>
            <a:r>
              <a:rPr lang="en-US" altLang="zh-TW" sz="4000" dirty="0"/>
              <a:t>10 </a:t>
            </a:r>
            <a:r>
              <a:rPr lang="zh-TW" altLang="en-US" sz="4000" dirty="0"/>
              <a:t>億美元的 </a:t>
            </a:r>
            <a:r>
              <a:rPr lang="en-US" altLang="zh-TW" sz="4000" dirty="0"/>
              <a:t>AI </a:t>
            </a:r>
            <a:r>
              <a:rPr lang="zh-TW" altLang="en-US" sz="4000" dirty="0"/>
              <a:t>交通管理 </a:t>
            </a:r>
            <a:r>
              <a:rPr lang="en-US" altLang="zh-TW" sz="2400" dirty="0"/>
              <a:t>(Singapore Smart Nation, 2024) </a:t>
            </a:r>
          </a:p>
          <a:p>
            <a:pPr marL="777240" lvl="1" indent="-320040"/>
            <a:r>
              <a:rPr lang="en-US" altLang="zh-TW" sz="3600" dirty="0"/>
              <a:t>1,500+ </a:t>
            </a:r>
            <a:r>
              <a:rPr lang="zh-TW" altLang="en-US" sz="3600" dirty="0"/>
              <a:t>路口中 </a:t>
            </a:r>
            <a:r>
              <a:rPr lang="en-US" altLang="zh-TW" sz="3600" dirty="0"/>
              <a:t>80% </a:t>
            </a:r>
            <a:r>
              <a:rPr lang="zh-TW" altLang="en-US" sz="3600" dirty="0"/>
              <a:t>由 </a:t>
            </a:r>
            <a:r>
              <a:rPr lang="en-US" altLang="zh-TW" sz="3600" dirty="0"/>
              <a:t>AI </a:t>
            </a:r>
            <a:r>
              <a:rPr lang="zh-TW" altLang="en-US" sz="3600" dirty="0"/>
              <a:t>管理</a:t>
            </a:r>
          </a:p>
          <a:p>
            <a:pPr marL="777240" lvl="1" indent="-320040"/>
            <a:r>
              <a:rPr lang="zh-TW" altLang="en-US" sz="3600" dirty="0"/>
              <a:t>尖峰時段延誤減少 </a:t>
            </a:r>
            <a:r>
              <a:rPr lang="en-US" altLang="zh-TW" sz="3600" dirty="0"/>
              <a:t>20%</a:t>
            </a:r>
          </a:p>
          <a:p>
            <a:pPr marL="777240" lvl="1" indent="-320040"/>
            <a:r>
              <a:rPr lang="zh-TW" altLang="en-US" sz="3600" dirty="0"/>
              <a:t>碳排放減少 </a:t>
            </a:r>
            <a:r>
              <a:rPr lang="en-US" altLang="zh-TW" sz="3600" dirty="0"/>
              <a:t>15%</a:t>
            </a:r>
            <a:r>
              <a:rPr lang="zh-TW" altLang="en-US" sz="3600" dirty="0"/>
              <a:t>（年減 </a:t>
            </a:r>
            <a:r>
              <a:rPr lang="en-US" altLang="zh-TW" sz="3600" dirty="0"/>
              <a:t>50 </a:t>
            </a:r>
            <a:r>
              <a:rPr lang="zh-TW" altLang="en-US" sz="3600" dirty="0"/>
              <a:t>萬噸）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631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全球智慧城市 </a:t>
            </a:r>
            <a:r>
              <a:rPr lang="en-US" altLang="zh-TW" sz="5400" dirty="0"/>
              <a:t>AI </a:t>
            </a:r>
            <a:r>
              <a:rPr lang="zh-TW" altLang="en-US" sz="5400" dirty="0"/>
              <a:t>實作成功案例</a:t>
            </a:r>
            <a:br>
              <a:rPr lang="en-US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量化效益與關鍵成功因素分析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巴塞隆納智慧城市：</a:t>
            </a:r>
            <a:br>
              <a:rPr lang="en-US" altLang="zh-TW" sz="4000" dirty="0"/>
            </a:br>
            <a:r>
              <a:rPr lang="zh-TW" altLang="en-US" sz="4000" dirty="0"/>
              <a:t>年省 </a:t>
            </a:r>
            <a:r>
              <a:rPr lang="en-US" altLang="zh-TW" sz="4000" dirty="0"/>
              <a:t>1.45 </a:t>
            </a:r>
            <a:r>
              <a:rPr lang="zh-TW" altLang="en-US" sz="4000" dirty="0"/>
              <a:t>億美元的綜合效益 </a:t>
            </a:r>
            <a:br>
              <a:rPr lang="en-US" altLang="zh-TW" sz="3600" dirty="0"/>
            </a:br>
            <a:r>
              <a:rPr lang="en-US" altLang="zh-TW" sz="2000" dirty="0"/>
              <a:t>(Barcelona City Council, 2024; Harvard Kennedy School, 2024)</a:t>
            </a:r>
            <a:r>
              <a:rPr lang="en-US" altLang="zh-TW" sz="3600" dirty="0"/>
              <a:t> </a:t>
            </a:r>
          </a:p>
          <a:p>
            <a:pPr marL="777240" lvl="1" indent="-320040"/>
            <a:r>
              <a:rPr lang="zh-TW" altLang="en-US" sz="3600" dirty="0"/>
              <a:t>智慧水資源管理：節省 </a:t>
            </a:r>
            <a:r>
              <a:rPr lang="en-US" altLang="zh-TW" sz="3600" dirty="0"/>
              <a:t>5,800 </a:t>
            </a:r>
            <a:r>
              <a:rPr lang="zh-TW" altLang="en-US" sz="3600" dirty="0"/>
              <a:t>萬美元</a:t>
            </a:r>
          </a:p>
          <a:p>
            <a:pPr marL="777240" lvl="1" indent="-320040"/>
            <a:r>
              <a:rPr lang="zh-TW" altLang="en-US" sz="3600" dirty="0"/>
              <a:t>智慧停車收入：增加 </a:t>
            </a:r>
            <a:r>
              <a:rPr lang="en-US" altLang="zh-TW" sz="3600" dirty="0"/>
              <a:t>5,000 </a:t>
            </a:r>
            <a:r>
              <a:rPr lang="zh-TW" altLang="en-US" sz="3600" dirty="0"/>
              <a:t>萬美元</a:t>
            </a:r>
          </a:p>
          <a:p>
            <a:pPr marL="777240" lvl="1" indent="-320040"/>
            <a:r>
              <a:rPr lang="zh-TW" altLang="en-US" sz="3600" dirty="0"/>
              <a:t>智慧照明系統：節省 </a:t>
            </a:r>
            <a:r>
              <a:rPr lang="en-US" altLang="zh-TW" sz="3600" dirty="0"/>
              <a:t>3,700 </a:t>
            </a:r>
            <a:r>
              <a:rPr lang="zh-TW" altLang="en-US" sz="3600" dirty="0"/>
              <a:t>萬美元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687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首爾市 </a:t>
            </a:r>
            <a:r>
              <a:rPr lang="en-US" altLang="zh-TW" sz="5400" dirty="0"/>
              <a:t>AI </a:t>
            </a:r>
            <a:r>
              <a:rPr lang="zh-TW" altLang="en-US" sz="5400" dirty="0"/>
              <a:t>基礎行政體系構建計畫</a:t>
            </a:r>
            <a:br>
              <a:rPr lang="en-US" altLang="zh-TW" sz="5400" dirty="0"/>
            </a:b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2026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年前投資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2,064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億韓元的全面 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AI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轉型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投資規模：</a:t>
            </a:r>
            <a:r>
              <a:rPr lang="en-US" altLang="zh-TW" sz="4000" dirty="0"/>
              <a:t>2,064</a:t>
            </a:r>
            <a:r>
              <a:rPr lang="zh-TW" altLang="en-US" sz="4000" dirty="0"/>
              <a:t>億韓元（約</a:t>
            </a:r>
            <a:r>
              <a:rPr lang="en-US" altLang="zh-TW" sz="4000" dirty="0"/>
              <a:t>1.55</a:t>
            </a:r>
            <a:r>
              <a:rPr lang="zh-TW" altLang="en-US" sz="4000" dirty="0"/>
              <a:t>億美元）至</a:t>
            </a:r>
            <a:r>
              <a:rPr lang="en-US" altLang="zh-TW" sz="4000" dirty="0"/>
              <a:t>2026</a:t>
            </a:r>
            <a:r>
              <a:rPr lang="zh-TW" altLang="en-US" sz="4000" dirty="0"/>
              <a:t>年 </a:t>
            </a:r>
            <a:r>
              <a:rPr lang="en-US" altLang="zh-TW" sz="2400" dirty="0"/>
              <a:t>(Seoul Metropolitan Government, 2024)</a:t>
            </a:r>
          </a:p>
          <a:p>
            <a:pPr marL="320040" indent="-320040"/>
            <a:r>
              <a:rPr lang="zh-TW" altLang="en-US" sz="4000" dirty="0"/>
              <a:t>核心應用： </a:t>
            </a:r>
          </a:p>
          <a:p>
            <a:pPr marL="777240" lvl="1" indent="-320040"/>
            <a:r>
              <a:rPr lang="zh-TW" altLang="en-US" sz="3600" dirty="0"/>
              <a:t>獨居老人智慧安心服務</a:t>
            </a:r>
          </a:p>
          <a:p>
            <a:pPr marL="777240" lvl="1" indent="-320040"/>
            <a:r>
              <a:rPr lang="en-US" altLang="zh-TW" sz="3600" dirty="0"/>
              <a:t>119</a:t>
            </a:r>
            <a:r>
              <a:rPr lang="zh-TW" altLang="en-US" sz="3600" dirty="0"/>
              <a:t>緊急電話 </a:t>
            </a:r>
            <a:r>
              <a:rPr lang="en-US" altLang="zh-TW" sz="3600" dirty="0"/>
              <a:t>AI </a:t>
            </a:r>
            <a:r>
              <a:rPr lang="zh-TW" altLang="en-US" sz="3600" dirty="0"/>
              <a:t>語音分析</a:t>
            </a:r>
          </a:p>
          <a:p>
            <a:pPr marL="777240" lvl="1" indent="-320040"/>
            <a:r>
              <a:rPr lang="zh-TW" altLang="en-US" sz="3600" dirty="0"/>
              <a:t>智慧路口交通最佳化</a:t>
            </a:r>
          </a:p>
          <a:p>
            <a:pPr marL="777240" lvl="1" indent="-320040"/>
            <a:r>
              <a:rPr lang="en-US" altLang="zh-TW" sz="3600" dirty="0"/>
              <a:t>1,300</a:t>
            </a:r>
            <a:r>
              <a:rPr lang="zh-TW" altLang="en-US" sz="3600" dirty="0"/>
              <a:t>位公務員生成式 </a:t>
            </a:r>
            <a:r>
              <a:rPr lang="en-US" altLang="zh-TW" sz="3600" dirty="0"/>
              <a:t>AI </a:t>
            </a:r>
            <a:r>
              <a:rPr lang="zh-TW" altLang="en-US" sz="3600" dirty="0"/>
              <a:t>培訓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274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首爾市 </a:t>
            </a:r>
            <a:r>
              <a:rPr lang="en-US" altLang="zh-TW" sz="5400" dirty="0"/>
              <a:t>AI </a:t>
            </a:r>
            <a:r>
              <a:rPr lang="zh-TW" altLang="en-US" sz="5400" dirty="0"/>
              <a:t>基礎行政體系構建計畫</a:t>
            </a:r>
            <a:br>
              <a:rPr lang="en-US" altLang="zh-TW" sz="5400" dirty="0"/>
            </a:b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2026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年前投資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2,064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億韓元的全面 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</a:rPr>
              <a:t>AI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轉型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治理架構：數位政策室統籌協調，確保跨部門整合 </a:t>
            </a:r>
            <a:r>
              <a:rPr lang="en-US" altLang="zh-TW" sz="2400" dirty="0"/>
              <a:t>(Seoul Metropolitan Government, 2024)</a:t>
            </a:r>
          </a:p>
          <a:p>
            <a:pPr marL="320040" indent="-320040"/>
            <a:r>
              <a:rPr lang="zh-TW" altLang="en-US" sz="4000" dirty="0"/>
              <a:t>成功關鍵：高層承諾與系統性人才培育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720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56706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zh-TW" altLang="en-US" sz="5400" dirty="0"/>
              <a:t>智慧城市 </a:t>
            </a:r>
            <a:r>
              <a:rPr lang="en-US" altLang="zh-TW" sz="5400" dirty="0"/>
              <a:t>AI </a:t>
            </a:r>
            <a:r>
              <a:rPr lang="zh-TW" altLang="en-US" sz="5400" dirty="0"/>
              <a:t>投資報酬率分析框架</a:t>
            </a:r>
            <a:br>
              <a:rPr lang="en-US" altLang="zh-TW" sz="5400" dirty="0"/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</a:rPr>
              <a:t>量化效益評估與成本效益計算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8000"/>
            <a:ext cx="11222181" cy="4784244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sz="4000" dirty="0"/>
              <a:t>量化效益 </a:t>
            </a:r>
            <a:r>
              <a:rPr lang="en-US" altLang="zh-TW" sz="2400" dirty="0"/>
              <a:t>(Thales Group, 2024; </a:t>
            </a:r>
            <a:r>
              <a:rPr lang="en-US" altLang="zh-TW" sz="2400" dirty="0" err="1"/>
              <a:t>Minnovation</a:t>
            </a:r>
            <a:r>
              <a:rPr lang="en-US" altLang="zh-TW" sz="2400" dirty="0"/>
              <a:t> Technologies, 2024)</a:t>
            </a:r>
            <a:r>
              <a:rPr lang="zh-TW" altLang="en-US" sz="4000" dirty="0"/>
              <a:t>： </a:t>
            </a:r>
          </a:p>
          <a:p>
            <a:pPr marL="777240" lvl="1" indent="-320040"/>
            <a:r>
              <a:rPr lang="zh-TW" altLang="en-US" sz="3600" dirty="0"/>
              <a:t>交通管理：旅行時間減少 </a:t>
            </a:r>
            <a:r>
              <a:rPr lang="en-US" altLang="zh-TW" sz="3600" dirty="0"/>
              <a:t>12-25%</a:t>
            </a:r>
          </a:p>
          <a:p>
            <a:pPr marL="777240" lvl="1" indent="-320040"/>
            <a:r>
              <a:rPr lang="zh-TW" altLang="en-US" sz="3600" dirty="0"/>
              <a:t>行政效率：處理速度提升最高 </a:t>
            </a:r>
            <a:r>
              <a:rPr lang="en-US" altLang="zh-TW" sz="3600" dirty="0"/>
              <a:t>50%</a:t>
            </a:r>
          </a:p>
          <a:p>
            <a:pPr marL="777240" lvl="1" indent="-320040"/>
            <a:r>
              <a:rPr lang="zh-TW" altLang="en-US" sz="3600" dirty="0"/>
              <a:t>能源管理：消耗量減少 </a:t>
            </a:r>
            <a:r>
              <a:rPr lang="en-US" altLang="zh-TW" sz="3600" dirty="0"/>
              <a:t>10-25%</a:t>
            </a:r>
          </a:p>
          <a:p>
            <a:pPr marL="777240" lvl="1" indent="-320040"/>
            <a:r>
              <a:rPr lang="zh-TW" altLang="en-US" sz="3600" dirty="0"/>
              <a:t>市民滿意度：服務品質提升 </a:t>
            </a:r>
            <a:r>
              <a:rPr lang="en-US" altLang="zh-TW" sz="3600" dirty="0"/>
              <a:t>35%</a:t>
            </a:r>
          </a:p>
          <a:p>
            <a:pPr marL="320040" indent="-320040"/>
            <a:r>
              <a:rPr lang="zh-TW" altLang="en-US" sz="4000" dirty="0"/>
              <a:t>投資回報：智慧感測器 </a:t>
            </a:r>
            <a:r>
              <a:rPr lang="en-US" altLang="zh-TW" sz="4000" dirty="0"/>
              <a:t>5 </a:t>
            </a:r>
            <a:r>
              <a:rPr lang="zh-TW" altLang="en-US" sz="4000" dirty="0"/>
              <a:t>年期投資報酬率達 </a:t>
            </a:r>
            <a:r>
              <a:rPr lang="en-US" altLang="zh-TW" sz="4000" dirty="0"/>
              <a:t>24:1 </a:t>
            </a:r>
            <a:r>
              <a:rPr lang="en-US" altLang="zh-TW" sz="2400" dirty="0"/>
              <a:t>(</a:t>
            </a:r>
            <a:r>
              <a:rPr lang="en-US" altLang="zh-TW" sz="2400" dirty="0" err="1"/>
              <a:t>Coolfire</a:t>
            </a:r>
            <a:r>
              <a:rPr lang="en-US" altLang="zh-TW" sz="2400" dirty="0"/>
              <a:t> Solutions, 2024)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03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58776</TotalTime>
  <Words>8965</Words>
  <Application>Microsoft Macintosh PowerPoint</Application>
  <PresentationFormat>Widescreen</PresentationFormat>
  <Paragraphs>972</Paragraphs>
  <Slides>163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163</vt:i4>
      </vt:variant>
    </vt:vector>
  </HeadingPairs>
  <TitlesOfParts>
    <vt:vector size="172" baseType="lpstr">
      <vt:lpstr>Heiti TC Medium</vt:lpstr>
      <vt:lpstr>Heiti TC Medium</vt:lpstr>
      <vt:lpstr>NVIDIA Sans</vt:lpstr>
      <vt:lpstr>NVIDIA Sans Medium</vt:lpstr>
      <vt:lpstr>Arial</vt:lpstr>
      <vt:lpstr>Calibri</vt:lpstr>
      <vt:lpstr>Helvetica Neue LT Std 65 Medium</vt:lpstr>
      <vt:lpstr>Times New Roman</vt:lpstr>
      <vt:lpstr>Office Theme</vt:lpstr>
      <vt:lpstr> 人工智慧新趨勢：AI 代理 New Trends in Artificial Intelligence: AI Agent</vt:lpstr>
      <vt:lpstr>戴敏育 教授 Prof. Min-Yuh Day</vt:lpstr>
      <vt:lpstr>人工智慧新趨勢（AI Agent） 課程目標： 透過智慧代理技術革新臺北市政府服務</vt:lpstr>
      <vt:lpstr>Outline</vt:lpstr>
      <vt:lpstr>Innovative Agentic AI Technology for Autonomous  ESG Report Generation Industrial Technology Research Institute (ITRI),  Fintech and Green Finance Center (FGFC, NTPU),  NTPU-114A513E01, 2025/03/01~2025/12/31</vt:lpstr>
      <vt:lpstr>Generative AI-Driven ESG Report  Generation Technology Industrial Technology Research Institute (ITRI),  Fintech and Green Finance Center (FGFC, NTPU),  NTPU-113A513E01, 2024/03/01~2024/12/31</vt:lpstr>
      <vt:lpstr>Agentic AI Powering  Digital Sustainability Innovation</vt:lpstr>
      <vt:lpstr>Generative AI, Agentic AI, Physical AI</vt:lpstr>
      <vt:lpstr>AI Agent 定義 從感知到行動的自主決策系統</vt:lpstr>
      <vt:lpstr>From Generative AI to Agentic AI</vt:lpstr>
      <vt:lpstr>AI Agent 核心能力</vt:lpstr>
      <vt:lpstr>AI Agents</vt:lpstr>
      <vt:lpstr>AI Agents</vt:lpstr>
      <vt:lpstr>Comparison of Generative AI  and Traditional AI</vt:lpstr>
      <vt:lpstr>AI Agent / Agentic AI, Generative AI, Traditional AI</vt:lpstr>
      <vt:lpstr>AI Agent / Agentic AI, Generative AI, Traditional AI</vt:lpstr>
      <vt:lpstr>AI Agents vs Agentic AI</vt:lpstr>
      <vt:lpstr>AI Agents vs Agentic AI</vt:lpstr>
      <vt:lpstr>AI Agents and  Large Multimodal Agents (LMAs)</vt:lpstr>
      <vt:lpstr>Generative AI LLMs (2017-2025)</vt:lpstr>
      <vt:lpstr> LLM-powered Multimodal Agents Large Multimodal Agents (LMAs)</vt:lpstr>
      <vt:lpstr>Large Language Model (LLM) based Agents</vt:lpstr>
      <vt:lpstr>LLM-based Agents</vt:lpstr>
      <vt:lpstr>Large Multimodal Agents (LMA) </vt:lpstr>
      <vt:lpstr>Large Multimodal Agents (LMA) </vt:lpstr>
      <vt:lpstr>Agentic AI Cloud Architecture </vt:lpstr>
      <vt:lpstr>Agent2Agent Protocol (A2A) An open protocol enabling Agent-to-Agent interoperability,  bridging the gap between opaque agentic systems</vt:lpstr>
      <vt:lpstr>A2A Demo Web App  Agents talking to other agents over A2A</vt:lpstr>
      <vt:lpstr>A2A  (Agent2Agent Protocol)  for agent-agent collaboration    MCP  (Model Context Protocol)  for tools and resources</vt:lpstr>
      <vt:lpstr>Google A2A (Agent2Agent Protocol)</vt:lpstr>
      <vt:lpstr>MCP (Model Context Protocol)</vt:lpstr>
      <vt:lpstr>MCP and A2A</vt:lpstr>
      <vt:lpstr>Agentic applications require both A2A and MCP  A2A allows agents to connect with other agents and collaborate in teams.  MCP provides agents with access to tools</vt:lpstr>
      <vt:lpstr>MCP and A2A Protocol for AI Agents</vt:lpstr>
      <vt:lpstr>Agentic AI System with Microservices Architecture</vt:lpstr>
      <vt:lpstr>MCP (Model Context Protocol)</vt:lpstr>
      <vt:lpstr>A2A (Agent2Agent Protocol)</vt:lpstr>
      <vt:lpstr>Generative AI Large Language Models (LLMs) Foundation Models </vt:lpstr>
      <vt:lpstr>Language Models Text Image Speech Video Models</vt:lpstr>
      <vt:lpstr>PowerPoint Presentation</vt:lpstr>
      <vt:lpstr>Generative AI (Gen AI) AI Generated Content (AIGC)</vt:lpstr>
      <vt:lpstr>Modular Modalities</vt:lpstr>
      <vt:lpstr>The history of Generative AI  in CV, NLP and VL</vt:lpstr>
      <vt:lpstr>Categories of Vision Generative Models</vt:lpstr>
      <vt:lpstr>The General Structure of  Generative Vision Language</vt:lpstr>
      <vt:lpstr>Artificial Analysis Text to Image Arena</vt:lpstr>
      <vt:lpstr>Artificial Analysis Text to Speech Arena</vt:lpstr>
      <vt:lpstr>Artificial Analysis Video Generation Model Arena</vt:lpstr>
      <vt:lpstr>Artificial Analysis Text to Image Leaderboard</vt:lpstr>
      <vt:lpstr>Text to Speech (TTS) AI Model &amp; Provider Leaderboard</vt:lpstr>
      <vt:lpstr>Text to Speech (TTS) AI Model &amp; Provider Leaderboard</vt:lpstr>
      <vt:lpstr>Text to Speech (TTS) AI Model &amp; Provider Leaderboard</vt:lpstr>
      <vt:lpstr>Text to Speech (TTS) AI Model &amp; Provider Leaderboard</vt:lpstr>
      <vt:lpstr>Text to Speech (TTS) AI Model &amp; Provider Leaderboard</vt:lpstr>
      <vt:lpstr>Speech to Text (STT) AI Model &amp; Provider Leaderboard</vt:lpstr>
      <vt:lpstr>Speech to Text (STT) AI Model &amp; Provider Leaderboard</vt:lpstr>
      <vt:lpstr>Artificial Analysis Text to Video Leaderboard</vt:lpstr>
      <vt:lpstr>Artificial Analysis Image to Video Leaderboard</vt:lpstr>
      <vt:lpstr>GitHub Copilot CODING AGENT</vt:lpstr>
      <vt:lpstr>OpenAI Codex A cloud-based software engineering agent  that can work on many tasks in parallel, powered by codex-1</vt:lpstr>
      <vt:lpstr>SWE-bench Verified Leaderboard AI coding agents ranking by software engineering problems resolved rate</vt:lpstr>
      <vt:lpstr>WebDev Arena Leaderboard AI coding competition in web development challenges</vt:lpstr>
      <vt:lpstr>AutoDev: Automated AI-Driven Development</vt:lpstr>
      <vt:lpstr>AutoDev: Automated AI-Driven Development</vt:lpstr>
      <vt:lpstr>Framework for Implementing Generative AI Services using RAG Model</vt:lpstr>
      <vt:lpstr>Spring 2025  Generative AI  Innovative Applications </vt:lpstr>
      <vt:lpstr>PowerPoint Presentation</vt:lpstr>
      <vt:lpstr>PowerPoint Presentation</vt:lpstr>
      <vt:lpstr>PowerPoint Presentation</vt:lpstr>
      <vt:lpstr>PowerPoint Presentation</vt:lpstr>
      <vt:lpstr>NVIDIA  Certified Instructors  (12 from Taiwan)</vt:lpstr>
      <vt:lpstr>NVIDIA Developer Program  NVIDIA  Deep Learning Institute (DLI)</vt:lpstr>
      <vt:lpstr>Get NVIDIA DLI Certificate</vt:lpstr>
      <vt:lpstr>Join the NVIDIA Developer Program  take one of the complimentary technical self-paced courses (worth up to $90)</vt:lpstr>
      <vt:lpstr>NVIDIA Deep Learning Institute (DLI)</vt:lpstr>
      <vt:lpstr>NVIDIA Deep Learning Institute (DLI)</vt:lpstr>
      <vt:lpstr>Generative AI Explained</vt:lpstr>
      <vt:lpstr>Building RAG Agents with LLMs</vt:lpstr>
      <vt:lpstr>Generative AI with Diffusion Models</vt:lpstr>
      <vt:lpstr>Rapid Application Development with Large Language Models (LLMs)</vt:lpstr>
      <vt:lpstr>Deep Learning Institute (DLI)</vt:lpstr>
      <vt:lpstr>PowerPoint Presentation</vt:lpstr>
      <vt:lpstr>NVIDIA Deep Learning Institute (DLI)</vt:lpstr>
      <vt:lpstr>Building RAG Agents with LLMs</vt:lpstr>
      <vt:lpstr>Building RAG Agents with LLMs</vt:lpstr>
      <vt:lpstr>Building RAG Agents with LLMs</vt:lpstr>
      <vt:lpstr>Building RAG Agents with LLMs</vt:lpstr>
      <vt:lpstr>AI Agent 對政府的核心價值 全球智慧城市投資趨勢與效益分析</vt:lpstr>
      <vt:lpstr>多智慧代理系統的技術突破 從文字生成到整合推理系統的演進</vt:lpstr>
      <vt:lpstr>大型語言模型整合與檢索增強生成技術</vt:lpstr>
      <vt:lpstr>大型語言模型整合與檢索增強生成技術</vt:lpstr>
      <vt:lpstr>政府適用的 AI Agent 開發框架</vt:lpstr>
      <vt:lpstr>AI Agent 技術選擇與評估標準</vt:lpstr>
      <vt:lpstr>Outline</vt:lpstr>
      <vt:lpstr>全球智慧城市 AI 實作成功案例 量化效益與關鍵成功因素分析</vt:lpstr>
      <vt:lpstr>全球智慧城市 AI 實作成功案例 量化效益與關鍵成功因素分析</vt:lpstr>
      <vt:lpstr>首爾市 AI 基礎行政體系構建計畫 2026年前投資2,064億韓元的全面 AI 轉型</vt:lpstr>
      <vt:lpstr>首爾市 AI 基礎行政體系構建計畫 2026年前投資2,064億韓元的全面 AI 轉型</vt:lpstr>
      <vt:lpstr>智慧城市 AI 投資報酬率分析框架 量化效益評估與成本效益計算</vt:lpstr>
      <vt:lpstr>智慧城市 AI 投資報酬率分析框架 量化效益評估與成本效益計算</vt:lpstr>
      <vt:lpstr>全球經驗應用於臺北智慧城市試辦計畫 具體實作策略與預期效益分析</vt:lpstr>
      <vt:lpstr>全球經驗應用於臺北智慧城市試辦計畫 具體實作策略與預期效益分析</vt:lpstr>
      <vt:lpstr>全球經驗應用於臺北智慧城市試辦計畫 具體實作策略與預期效益分析</vt:lpstr>
      <vt:lpstr>全球經驗應用於臺北智慧城市試辦計畫 具體實作策略與預期效益分析</vt:lpstr>
      <vt:lpstr>三階段 AI Agent 實施策略框架 從基礎建設到全面部署的系統性方法</vt:lpstr>
      <vt:lpstr>三階段 AI Agent 實施策略框架 從基礎建設到全面部署的系統性方法</vt:lpstr>
      <vt:lpstr>三階段 AI Agent 實施策略框架 從基礎建設到全面部署的系統性方法</vt:lpstr>
      <vt:lpstr>三階段 AI Agent 實施策略框架 從基礎建設到全面部署的系統性方法</vt:lpstr>
      <vt:lpstr>AI Agent 實施風險評估與緩解策略 技術、組織與法規風險的全方位管理</vt:lpstr>
      <vt:lpstr>AI Agent 實施風險評估與緩解策略 技術、組織與法規風險的全方位管理</vt:lpstr>
      <vt:lpstr>AI Agent 實作 (n8n + LangChain 實作) 1999 服務 AI 客服代理建構實例</vt:lpstr>
      <vt:lpstr>AI Agent 實作 (n8n + LangChain 實作) 1999 服務 AI 客服代理建構實例</vt:lpstr>
      <vt:lpstr>AI Agent 實作 (n8n + LangChain 實作) 1999 服務 AI 客服代理建構實例</vt:lpstr>
      <vt:lpstr>AI Agent 實作 (n8n + LangChain 實作) 實作練習建議</vt:lpstr>
      <vt:lpstr>Outline</vt:lpstr>
      <vt:lpstr>政府 AI 應用倫理框架與國際標準 UNESCO 與 OECD 指導原則的實務應用</vt:lpstr>
      <vt:lpstr>政府 AI 應用倫理框架與國際標準 UNESCO 與 OECD 指導原則的實務應用</vt:lpstr>
      <vt:lpstr>AI 治理結構設計與組織架構 多層級決策機制與監督體系</vt:lpstr>
      <vt:lpstr>AI 治理結構設計與組織架構 多層級決策機制與監督體系</vt:lpstr>
      <vt:lpstr>AI 治理結構設計與組織架構 多層級決策機制與監督體系</vt:lpstr>
      <vt:lpstr>基於風險評估的 AI 實施分級管理 從最小風險到不可接受風險的管理框架</vt:lpstr>
      <vt:lpstr>基於風險評估的 AI 實施分級管理 從最小風險到不可接受風險的管理框架</vt:lpstr>
      <vt:lpstr>AI 系統生命週期治理框架 從設計開發到部署營運的全程管控</vt:lpstr>
      <vt:lpstr>AI 系統生命週期治理框架 從設計開發到部署營運的全程管控</vt:lpstr>
      <vt:lpstr>AI 系統生命週期治理框架 從設計開發到部署營運的全程管控</vt:lpstr>
      <vt:lpstr>AI 系統效能評估與成效測量框架 Kirkpatrick 四層次模型在政府 AI 的應用</vt:lpstr>
      <vt:lpstr>AI 系統效能評估與成效測量框架 Kirkpatrick 四層次模型在政府 AI 的應用</vt:lpstr>
      <vt:lpstr>建立公眾信任的透明度機制 資訊公開與市民參與的最佳實務</vt:lpstr>
      <vt:lpstr>建立公眾信任的透明度機制 資訊公開與市民參與的最佳實務</vt:lpstr>
      <vt:lpstr>AI Agent 實施三階段檢核表 確保成功部署的實務指引</vt:lpstr>
      <vt:lpstr>AI Agent 實施三階段檢核表 確保成功部署的實務指引</vt:lpstr>
      <vt:lpstr>AI Agent 實施三階段檢核表 確保成功部署的實務指引</vt:lpstr>
      <vt:lpstr>成果發表會簡報架構 展現專業能力與治理智慧的關鍵要素</vt:lpstr>
      <vt:lpstr>成果發表會簡報標準 展現專業能力與治理智慧的關鍵要素</vt:lpstr>
      <vt:lpstr>成果發表實作展示指引 n8n + LangChain 原型展示標準</vt:lpstr>
      <vt:lpstr>成果發表實作展示指引 n8n + LangChain 原型展示標準</vt:lpstr>
      <vt:lpstr>成果發表實作展示指引 n8n + LangChain 原型展示標準</vt:lpstr>
      <vt:lpstr>成果發表實作展示指引 n8n + LangChain 原型展示標準</vt:lpstr>
      <vt:lpstr>第一組 - 無障礙出行導航 AI Agent：</vt:lpstr>
      <vt:lpstr>第一組 - 無障礙出行導航 AI Agent：</vt:lpstr>
      <vt:lpstr>第一組 - 無障礙出行導航 AI Agent：</vt:lpstr>
      <vt:lpstr>第二組 - 青年心理支持 AI Agent：</vt:lpstr>
      <vt:lpstr>第二組 - 青年心理支持 AI Agent：</vt:lpstr>
      <vt:lpstr>第二組 - 青年心理支持 AI Agent：</vt:lpstr>
      <vt:lpstr>第三組 - 1999 服務品質 AI Agent：</vt:lpstr>
      <vt:lpstr>第三組 - 1999 服務品質 AI Agent：</vt:lpstr>
      <vt:lpstr>第三組 - 1999 服務品質 AI Agent：</vt:lpstr>
      <vt:lpstr>第四組 - 兒少心理健康 AI Agent：</vt:lpstr>
      <vt:lpstr>第四組 - 兒少心理健康 AI Agent：</vt:lpstr>
      <vt:lpstr>第四組 - 兒少心理健康 AI Agent：</vt:lpstr>
      <vt:lpstr>開發環境設置</vt:lpstr>
      <vt:lpstr>AI Agent with n8n (nodemation) </vt:lpstr>
      <vt:lpstr>AI Agent with n8n  Workflow Automation Templates </vt:lpstr>
      <vt:lpstr>AI Agent with n8n  Workflow Automation Templates </vt:lpstr>
      <vt:lpstr>AI Agent with n8n  Workflow Automation Templates </vt:lpstr>
      <vt:lpstr>AI Agent with n8n  Workflow Automation Templates </vt:lpstr>
      <vt:lpstr>AI Agent with n8n (nodemation) </vt:lpstr>
      <vt:lpstr>AI Agent with n8n (nodemation) </vt:lpstr>
      <vt:lpstr>結語： 人工智慧新趨勢（AI Agent） 從學習到實踐的轉換</vt:lpstr>
      <vt:lpstr>Summary</vt:lpstr>
      <vt:lpstr>References</vt:lpstr>
      <vt:lpstr>References</vt:lpstr>
      <vt:lpstr> 人工智慧新趨勢：AI 代理 New Trends in Artificial Intelligence: AI Agent</vt:lpstr>
    </vt:vector>
  </TitlesOfParts>
  <Manager/>
  <Company>National Taipei University (NTPU)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Trends in Artificial Intelligence: AI Agent (人工智慧新趨勢：AI 代理 )</dc:title>
  <dc:subject/>
  <dc:creator>Min-Yuh Day</dc:creator>
  <cp:keywords>New Trends, Artificial Intelligence, AI Agent </cp:keywords>
  <dc:description>New Trends in Artificial Intelligence: AI Agent 
(人工智慧新趨勢：AI 代理 )</dc:description>
  <cp:lastModifiedBy>MY DAY</cp:lastModifiedBy>
  <cp:revision>1942</cp:revision>
  <cp:lastPrinted>2020-12-23T14:44:17Z</cp:lastPrinted>
  <dcterms:created xsi:type="dcterms:W3CDTF">2019-09-12T03:09:52Z</dcterms:created>
  <dcterms:modified xsi:type="dcterms:W3CDTF">2025-07-18T03:56:17Z</dcterms:modified>
  <cp:category/>
</cp:coreProperties>
</file>