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848" r:id="rId2"/>
    <p:sldId id="1161" r:id="rId3"/>
    <p:sldId id="2993" r:id="rId4"/>
    <p:sldId id="1782" r:id="rId5"/>
    <p:sldId id="1278" r:id="rId6"/>
    <p:sldId id="1277" r:id="rId7"/>
    <p:sldId id="2997" r:id="rId8"/>
    <p:sldId id="1163" r:id="rId9"/>
    <p:sldId id="1164" r:id="rId10"/>
    <p:sldId id="1165" r:id="rId11"/>
    <p:sldId id="3026" r:id="rId12"/>
    <p:sldId id="2995" r:id="rId13"/>
    <p:sldId id="2996" r:id="rId14"/>
    <p:sldId id="1177" r:id="rId15"/>
    <p:sldId id="1178" r:id="rId16"/>
    <p:sldId id="1179" r:id="rId17"/>
    <p:sldId id="1180" r:id="rId18"/>
    <p:sldId id="1274" r:id="rId19"/>
    <p:sldId id="1281" r:id="rId20"/>
    <p:sldId id="1282" r:id="rId21"/>
    <p:sldId id="1283" r:id="rId22"/>
    <p:sldId id="1774" r:id="rId23"/>
    <p:sldId id="1939" r:id="rId24"/>
    <p:sldId id="1855" r:id="rId25"/>
    <p:sldId id="1882" r:id="rId26"/>
    <p:sldId id="1883" r:id="rId27"/>
    <p:sldId id="1884" r:id="rId28"/>
    <p:sldId id="1885" r:id="rId29"/>
    <p:sldId id="1886" r:id="rId30"/>
    <p:sldId id="1887" r:id="rId31"/>
    <p:sldId id="1874" r:id="rId32"/>
    <p:sldId id="876" r:id="rId33"/>
    <p:sldId id="877" r:id="rId34"/>
    <p:sldId id="860" r:id="rId35"/>
    <p:sldId id="861" r:id="rId36"/>
    <p:sldId id="1079" r:id="rId37"/>
    <p:sldId id="1071" r:id="rId38"/>
    <p:sldId id="1069" r:id="rId39"/>
    <p:sldId id="1077" r:id="rId40"/>
    <p:sldId id="1078" r:id="rId41"/>
    <p:sldId id="1070" r:id="rId42"/>
    <p:sldId id="1076" r:id="rId43"/>
    <p:sldId id="1072" r:id="rId44"/>
    <p:sldId id="1074" r:id="rId45"/>
    <p:sldId id="1073" r:id="rId46"/>
    <p:sldId id="1075" r:id="rId47"/>
    <p:sldId id="2860" r:id="rId48"/>
    <p:sldId id="2986" r:id="rId49"/>
    <p:sldId id="2988" r:id="rId50"/>
    <p:sldId id="2989" r:id="rId51"/>
    <p:sldId id="2990" r:id="rId52"/>
    <p:sldId id="2991" r:id="rId53"/>
    <p:sldId id="1850" r:id="rId54"/>
    <p:sldId id="2917" r:id="rId55"/>
    <p:sldId id="2953" r:id="rId56"/>
    <p:sldId id="2951" r:id="rId57"/>
    <p:sldId id="2952" r:id="rId58"/>
    <p:sldId id="2948" r:id="rId59"/>
    <p:sldId id="2949" r:id="rId60"/>
    <p:sldId id="2954" r:id="rId61"/>
    <p:sldId id="2955" r:id="rId62"/>
    <p:sldId id="2998" r:id="rId63"/>
    <p:sldId id="3025" r:id="rId64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3" autoAdjust="0"/>
    <p:restoredTop sz="93629"/>
  </p:normalViewPr>
  <p:slideViewPr>
    <p:cSldViewPr>
      <p:cViewPr varScale="1">
        <p:scale>
          <a:sx n="84" d="100"/>
          <a:sy n="84" d="100"/>
        </p:scale>
        <p:origin x="18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pu.edu.tw/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mis.ntpu.edu.tw/en/" TargetMode="External"/><Relationship Id="rId12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/cindex.htm" TargetMode="External"/><Relationship Id="rId11" Type="http://schemas.openxmlformats.org/officeDocument/2006/relationships/hyperlink" Target="https://web.ntpu.edu.tw/~myday" TargetMode="External"/><Relationship Id="rId5" Type="http://schemas.openxmlformats.org/officeDocument/2006/relationships/hyperlink" Target="https://web.ntpu.edu.tw/~myday/" TargetMode="External"/><Relationship Id="rId10" Type="http://schemas.openxmlformats.org/officeDocument/2006/relationships/hyperlink" Target="http://mail.im.tku.edu.tw/~myday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mis.ntpu.edu.tw/" TargetMode="External"/><Relationship Id="rId1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amazon.com/Text-Analytics-Python-Practitioners-Processing/dp/148424353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amazon.com/Applied-Text-Analysis-Python-Language-Aware/dp/14919630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amazon.com/Machine-Learning-Text-Charu-Aggarwal/dp/331973530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amazon.com/Introduction-Text-Mining-Research-Collection/dp/150633700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siddhadev/atis-dataset-from-ms-cntk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sota/intent-detection-on-atis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withcode.com/sota/slot-filling-on-atis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pository.cam.ac.uk/handle/1810/260970" TargetMode="External"/><Relationship Id="rId2" Type="http://schemas.openxmlformats.org/officeDocument/2006/relationships/hyperlink" Target="https://groups.csail.mit.edu/sls/downloads/restaura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mdial.org/~mh521/dstc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nionWang/SMP2019-ECDT-NLU" TargetMode="External"/><Relationship Id="rId2" Type="http://schemas.openxmlformats.org/officeDocument/2006/relationships/hyperlink" Target="http://conference.cipsc.org.cn/smp2019/evaluation.html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web.ntpu.edu.tw/~myday/" TargetMode="External"/><Relationship Id="rId3" Type="http://schemas.openxmlformats.org/officeDocument/2006/relationships/image" Target="../media/image38.png"/><Relationship Id="rId7" Type="http://schemas.openxmlformats.org/officeDocument/2006/relationships/hyperlink" Target="http://www.mis.ntpu.edu.tw/en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s.ntpu.edu.tw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ww.ntpu.edu.tw/" TargetMode="External"/><Relationship Id="rId10" Type="http://schemas.openxmlformats.org/officeDocument/2006/relationships/image" Target="../media/image4.jpg"/><Relationship Id="rId4" Type="http://schemas.openxmlformats.org/officeDocument/2006/relationships/image" Target="../media/image39.pn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100087"/>
            <a:ext cx="8423275" cy="1295302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人工智慧文本分析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(AI for Text Analytics) </a:t>
            </a:r>
            <a:endParaRPr lang="zh-TW" altLang="en-US" sz="4000" dirty="0">
              <a:solidFill>
                <a:schemeClr val="tx2"/>
              </a:solidFill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395388"/>
            <a:ext cx="8784976" cy="18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人工智慧文本分析課程介紹 </a:t>
            </a:r>
            <a:br>
              <a:rPr lang="en-US" altLang="zh-TW" sz="4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  <a:t>(Course Orientation on </a:t>
            </a:r>
            <a:b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  <a:t>Artificial Intelligence for Text Analytics)</a:t>
            </a:r>
            <a:endParaRPr lang="mr-IN" altLang="zh-TW" sz="4000" b="1" dirty="0">
              <a:solidFill>
                <a:srgbClr val="C00000"/>
              </a:solidFill>
              <a:ea typeface="標楷體" pitchFamily="65" charset="-120"/>
            </a:endParaRPr>
          </a:p>
        </p:txBody>
      </p:sp>
      <p:pic>
        <p:nvPicPr>
          <p:cNvPr id="410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148034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85019" y="85575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35843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F7D4E94B-B7BF-954C-A000-94C32CE5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720" y="4293096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5">
            <a:extLst>
              <a:ext uri="{FF2B5EF4-FFF2-40B4-BE49-F238E27FC236}">
                <a16:creationId xmlns:a16="http://schemas.microsoft.com/office/drawing/2014/main" id="{BBB48059-3942-8645-8062-B43E0C18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153742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1091AITA01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IMTKU </a:t>
            </a:r>
            <a:r>
              <a:rPr kumimoji="0" lang="is-IS" altLang="zh-TW" sz="1800" dirty="0">
                <a:solidFill>
                  <a:srgbClr val="7F7F7F"/>
                </a:solidFill>
              </a:rPr>
              <a:t>(M2455) (8418) (Fall 2020)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Thu 3, 4 (10:10-12:00) (B206)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48DAF237-5B68-2547-823C-1B16B40A0131}"/>
              </a:ext>
            </a:extLst>
          </p:cNvPr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6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8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9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1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2020-09-17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B9EA55-72EE-3E4D-AEDB-19C071193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14" y="116632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0E771-E373-B14A-A87B-5C6EF747C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790309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80F3F9-11B0-4B44-A188-CCA48F5B93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zh-TW" altLang="en-US">
                <a:solidFill>
                  <a:schemeClr val="tx2"/>
                </a:solidFill>
                <a:latin typeface="標楷體" charset="-120"/>
                <a:ea typeface="標楷體" charset="-120"/>
              </a:rPr>
              <a:t>課程目標</a:t>
            </a:r>
            <a:br>
              <a:rPr lang="en-US" altLang="zh-TW">
                <a:solidFill>
                  <a:schemeClr val="tx2"/>
                </a:solidFill>
                <a:latin typeface="標楷體" charset="-120"/>
                <a:ea typeface="標楷體" charset="-120"/>
              </a:rPr>
            </a:br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(Objective)</a:t>
            </a:r>
            <a:endParaRPr lang="zh-TW" altLang="en-US">
              <a:solidFill>
                <a:schemeClr val="tx2"/>
              </a:solidFill>
              <a:latin typeface="標楷體" charset="-120"/>
              <a:ea typeface="標楷體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168151" y="1595462"/>
            <a:ext cx="8796337" cy="4641850"/>
          </a:xfrm>
        </p:spPr>
        <p:txBody>
          <a:bodyPr/>
          <a:lstStyle/>
          <a:p>
            <a:r>
              <a:rPr lang="zh-TW" altLang="en-US" dirty="0">
                <a:latin typeface="Calibri" charset="0"/>
                <a:ea typeface="標楷體" charset="-120"/>
              </a:rPr>
              <a:t>瞭解及應用</a:t>
            </a:r>
            <a:r>
              <a:rPr lang="zh-TW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人工智慧文本分析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zh-TW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基本概念與研究議題</a:t>
            </a:r>
            <a:r>
              <a:rPr lang="zh-TW" altLang="en-US" dirty="0">
                <a:latin typeface="Calibri" charset="0"/>
                <a:ea typeface="標楷體" charset="-120"/>
              </a:rPr>
              <a:t>。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latin typeface="Calibri" charset="0"/>
                <a:ea typeface="標楷體" charset="-120"/>
              </a:rPr>
              <a:t>Understand and apply the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fundamental concepts and research issues of </a:t>
            </a:r>
            <a:b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artificial intelligence for text analytics</a:t>
            </a:r>
            <a:r>
              <a:rPr lang="en-US" altLang="zh-TW" dirty="0">
                <a:latin typeface="Calibri" charset="0"/>
                <a:ea typeface="標楷體" charset="-120"/>
              </a:rPr>
              <a:t>.</a:t>
            </a:r>
            <a:endParaRPr lang="zh-TW" altLang="en-US" dirty="0">
              <a:latin typeface="Calibri" charset="0"/>
              <a:ea typeface="標楷體" charset="-120"/>
            </a:endParaRPr>
          </a:p>
          <a:p>
            <a:endParaRPr lang="en-US" altLang="zh-TW" dirty="0">
              <a:latin typeface="Calibri" charset="0"/>
              <a:ea typeface="標楷體" charset="-120"/>
            </a:endParaRPr>
          </a:p>
          <a:p>
            <a:r>
              <a:rPr lang="zh-TW" altLang="en-US" dirty="0">
                <a:latin typeface="Calibri" charset="0"/>
                <a:ea typeface="標楷體" charset="-120"/>
              </a:rPr>
              <a:t>進行</a:t>
            </a:r>
            <a:r>
              <a:rPr lang="zh-TW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人工智慧文本分析相關之資訊管理研究</a:t>
            </a:r>
            <a:r>
              <a:rPr lang="zh-TW" altLang="en-US" dirty="0">
                <a:latin typeface="Calibri" charset="0"/>
                <a:ea typeface="標楷體" charset="-120"/>
              </a:rPr>
              <a:t>。</a:t>
            </a:r>
            <a:br>
              <a:rPr lang="en-US" altLang="zh-TW" dirty="0">
                <a:latin typeface="Calibri" charset="0"/>
                <a:ea typeface="標楷體" charset="-120"/>
              </a:rPr>
            </a:br>
            <a:r>
              <a:rPr lang="en-US" altLang="zh-TW" dirty="0">
                <a:latin typeface="Calibri" charset="0"/>
                <a:ea typeface="標楷體" charset="-120"/>
              </a:rPr>
              <a:t>Conduct </a:t>
            </a:r>
            <a:r>
              <a:rPr lang="en-US" altLang="zh-TW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information systems research in the context of artificial intelligence for text analytics</a:t>
            </a:r>
            <a:r>
              <a:rPr lang="en-US" altLang="zh-TW" dirty="0">
                <a:latin typeface="Calibri" charset="0"/>
                <a:ea typeface="標楷體" charset="-120"/>
              </a:rPr>
              <a:t>.</a:t>
            </a:r>
            <a:endParaRPr lang="zh-TW" altLang="en-US" dirty="0">
              <a:latin typeface="Calibri" charset="0"/>
              <a:ea typeface="標楷體" charset="-120"/>
            </a:endParaRPr>
          </a:p>
          <a:p>
            <a:endParaRPr lang="zh-TW" altLang="en-US" dirty="0">
              <a:latin typeface="Calibri" charset="0"/>
              <a:ea typeface="標楷體" charset="-120"/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B74493-90C3-BF4B-A9EE-5EF9C51E51D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54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1 2020/09/17 </a:t>
            </a:r>
            <a:r>
              <a:rPr lang="zh-TW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人工智慧文本分析課程介紹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1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(Course Orientation on Artificial Intelligence for Text Analytics)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2 2020/09/24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文本分析的基礎：自然語言處理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000" dirty="0">
                <a:latin typeface="Calibri" charset="0"/>
                <a:ea typeface="標楷體" charset="-120"/>
              </a:rPr>
              <a:t>(Foundations of Text Analytics: Natural Language Processing; NLP</a:t>
            </a: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3 2020/10/01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中秋節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(Mid-Autumn Festival)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放假一天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4 2020/10/08 Python</a:t>
            </a:r>
            <a:r>
              <a:rPr lang="zh-TW" altLang="en-US" sz="2400" dirty="0">
                <a:latin typeface="Calibri" charset="0"/>
                <a:ea typeface="標楷體" charset="-120"/>
              </a:rPr>
              <a:t>自然語言處理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(Python for Natural Language Processing)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5 2020/10/15 </a:t>
            </a:r>
            <a:r>
              <a:rPr lang="zh-TW" altLang="en-US" sz="2400" dirty="0">
                <a:latin typeface="Calibri" charset="0"/>
                <a:ea typeface="標楷體" charset="-120"/>
              </a:rPr>
              <a:t>處理和理解文本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(Processing and Understanding Text)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6 2020/10/22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文本表達特徵工程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(Feature Engineering for Text Representation)</a:t>
            </a:r>
            <a:endParaRPr lang="en-US" altLang="zh-TW" sz="2300" dirty="0">
              <a:solidFill>
                <a:schemeClr val="accent5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6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7 2020/10/29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(Case Study on Artificial Intelligence for Text Analytics 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8 2020/11/05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文本分類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Classification)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9 2020/11/12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文本摘要和主題模型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Summarization and Topic Models)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10 2020/11/19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11 2020/11/26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文本相似度和分群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(Text Similarity and Clustering)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12 2020/12/03 </a:t>
            </a:r>
            <a:r>
              <a:rPr lang="zh-TW" altLang="en-US" sz="2400" dirty="0">
                <a:latin typeface="Calibri" charset="0"/>
                <a:ea typeface="標楷體" charset="-120"/>
              </a:rPr>
              <a:t>語意分析和命名實體識別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latin typeface="Calibri" charset="0"/>
                <a:ea typeface="標楷體" charset="-120"/>
              </a:rPr>
              <a:t>(Semantic Analysis and Named Entity Recognition; NER)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1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13 2020/12/10 </a:t>
            </a:r>
            <a:r>
              <a:rPr lang="zh-TW" altLang="en-US" sz="2400" dirty="0">
                <a:latin typeface="Calibri" charset="0"/>
                <a:ea typeface="標楷體" charset="-120"/>
              </a:rPr>
              <a:t>情感分析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(Sentiment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14 2020/12/17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(Case Study on Artificial Intelligence for Text Analytics II)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15 2020/12/24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深度學習和通用句子嵌入模型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100" dirty="0">
                <a:latin typeface="Calibri" charset="0"/>
                <a:ea typeface="標楷體" charset="-120"/>
              </a:rPr>
              <a:t>(Deep Learning and Universal Sentence-Embedding Models)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16 2020/12/31 </a:t>
            </a:r>
            <a:r>
              <a:rPr lang="zh-TW" altLang="en-US" sz="2400" dirty="0">
                <a:latin typeface="Calibri" charset="0"/>
                <a:ea typeface="標楷體" charset="-120"/>
              </a:rPr>
              <a:t>問答系統與對話系統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(Question Answering and Dialogue Systems)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17 2021/01/07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 (Final Project Presentation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18 2021/01/14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II (Final Project Presentation II)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0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教學方法與評量方法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標楷體" charset="-120"/>
                <a:ea typeface="標楷體" charset="-120"/>
              </a:rPr>
              <a:t>教學方法</a:t>
            </a:r>
            <a:endParaRPr lang="en-US" altLang="zh-TW" sz="4400" dirty="0">
              <a:latin typeface="標楷體" charset="-120"/>
              <a:ea typeface="標楷體" charset="-120"/>
            </a:endParaRPr>
          </a:p>
          <a:p>
            <a:pPr lvl="1"/>
            <a:r>
              <a:rPr lang="zh-TW" altLang="en-US" sz="4400" dirty="0">
                <a:solidFill>
                  <a:srgbClr val="FF0000"/>
                </a:solidFill>
                <a:latin typeface="標楷體" charset="-120"/>
                <a:ea typeface="標楷體" charset="-120"/>
              </a:rPr>
              <a:t>講述</a:t>
            </a:r>
            <a:r>
              <a:rPr lang="zh-TW" altLang="en-US" sz="4400" dirty="0">
                <a:latin typeface="標楷體" charset="-120"/>
                <a:ea typeface="標楷體" charset="-120"/>
              </a:rPr>
              <a:t>、</a:t>
            </a:r>
            <a:r>
              <a:rPr lang="zh-TW" altLang="en-US" sz="4400" dirty="0">
                <a:solidFill>
                  <a:srgbClr val="FF0000"/>
                </a:solidFill>
                <a:latin typeface="標楷體" charset="-120"/>
                <a:ea typeface="標楷體" charset="-120"/>
              </a:rPr>
              <a:t>討論</a:t>
            </a:r>
            <a:r>
              <a:rPr lang="zh-TW" altLang="en-US" sz="4400" dirty="0">
                <a:latin typeface="標楷體" charset="-120"/>
                <a:ea typeface="標楷體" charset="-120"/>
              </a:rPr>
              <a:t>、</a:t>
            </a:r>
            <a:br>
              <a:rPr lang="en-US" altLang="zh-TW" sz="4400" dirty="0">
                <a:latin typeface="標楷體" charset="-120"/>
                <a:ea typeface="標楷體" charset="-120"/>
              </a:rPr>
            </a:br>
            <a:r>
              <a:rPr lang="zh-TW" altLang="en-US" sz="4400" dirty="0">
                <a:solidFill>
                  <a:srgbClr val="FF0000"/>
                </a:solidFill>
                <a:latin typeface="標楷體" charset="-120"/>
                <a:ea typeface="標楷體" charset="-120"/>
              </a:rPr>
              <a:t>發表</a:t>
            </a:r>
            <a:r>
              <a:rPr lang="zh-TW" altLang="en-US" sz="4400" dirty="0">
                <a:latin typeface="標楷體" charset="-120"/>
                <a:ea typeface="標楷體" charset="-120"/>
              </a:rPr>
              <a:t>、</a:t>
            </a:r>
            <a:r>
              <a:rPr lang="zh-TW" altLang="en-US" sz="4400" dirty="0">
                <a:solidFill>
                  <a:srgbClr val="FF0000"/>
                </a:solidFill>
                <a:latin typeface="標楷體" charset="-120"/>
                <a:ea typeface="標楷體" charset="-120"/>
              </a:rPr>
              <a:t>實作</a:t>
            </a:r>
            <a:endParaRPr lang="en-US" altLang="zh-TW" sz="4400" dirty="0">
              <a:solidFill>
                <a:srgbClr val="FF0000"/>
              </a:solidFill>
              <a:latin typeface="標楷體" charset="-120"/>
              <a:ea typeface="標楷體" charset="-120"/>
            </a:endParaRPr>
          </a:p>
          <a:p>
            <a:r>
              <a:rPr lang="zh-TW" altLang="en-US" sz="4400" dirty="0">
                <a:latin typeface="標楷體" charset="-120"/>
                <a:ea typeface="標楷體" charset="-120"/>
              </a:rPr>
              <a:t>評量方法</a:t>
            </a:r>
            <a:endParaRPr lang="en-US" altLang="zh-TW" sz="4400" dirty="0">
              <a:latin typeface="標楷體" charset="-120"/>
              <a:ea typeface="標楷體" charset="-120"/>
            </a:endParaRPr>
          </a:p>
          <a:p>
            <a:pPr lvl="1"/>
            <a:r>
              <a:rPr lang="zh-TW" altLang="en-US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討論</a:t>
            </a:r>
            <a:r>
              <a:rPr lang="zh-TW" altLang="en-US" sz="4400" dirty="0">
                <a:latin typeface="Calibri" charset="0"/>
                <a:ea typeface="標楷體" charset="-120"/>
              </a:rPr>
              <a:t>、</a:t>
            </a:r>
            <a:r>
              <a:rPr lang="zh-TW" altLang="en-US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實作</a:t>
            </a:r>
            <a:r>
              <a:rPr lang="zh-TW" altLang="en-US" sz="4400" dirty="0">
                <a:latin typeface="Calibri" charset="0"/>
                <a:ea typeface="標楷體" charset="-120"/>
              </a:rPr>
              <a:t>、</a:t>
            </a:r>
            <a:r>
              <a:rPr lang="zh-TW" altLang="en-US" sz="4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報告</a:t>
            </a:r>
            <a:endParaRPr lang="zh-TW" altLang="en-US" sz="4400" dirty="0">
              <a:latin typeface="標楷體" charset="-120"/>
              <a:ea typeface="標楷體" charset="-120"/>
            </a:endParaRPr>
          </a:p>
        </p:txBody>
      </p:sp>
      <p:sp>
        <p:nvSpPr>
          <p:cNvPr id="2048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A491433-9809-7949-8EB2-09E370037AB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3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19138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教材課本</a:t>
            </a:r>
          </a:p>
        </p:txBody>
      </p:sp>
      <p:sp>
        <p:nvSpPr>
          <p:cNvPr id="21507" name="內容版面配置區 2"/>
          <p:cNvSpPr>
            <a:spLocks noGrp="1"/>
          </p:cNvSpPr>
          <p:nvPr>
            <p:ph idx="1"/>
          </p:nvPr>
        </p:nvSpPr>
        <p:spPr>
          <a:xfrm>
            <a:off x="179388" y="836613"/>
            <a:ext cx="8640762" cy="5832475"/>
          </a:xfrm>
        </p:spPr>
        <p:txBody>
          <a:bodyPr/>
          <a:lstStyle/>
          <a:p>
            <a:r>
              <a:rPr lang="zh-TW" altLang="en-US" dirty="0">
                <a:latin typeface="Calibri" charset="0"/>
                <a:ea typeface="標楷體" charset="-120"/>
              </a:rPr>
              <a:t>教材課本</a:t>
            </a:r>
            <a:endParaRPr lang="en-US" altLang="zh-TW" dirty="0">
              <a:latin typeface="Calibri" charset="0"/>
              <a:ea typeface="標楷體" charset="-120"/>
            </a:endParaRPr>
          </a:p>
          <a:p>
            <a:pPr lvl="1"/>
            <a:r>
              <a:rPr lang="zh-TW" altLang="en-US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講義 </a:t>
            </a: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(Slides)</a:t>
            </a:r>
          </a:p>
          <a:p>
            <a:pPr lvl="1"/>
            <a:r>
              <a:rPr lang="zh-TW" altLang="en-US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人工智慧文本分析相關個案與論文 </a:t>
            </a:r>
            <a:b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(Cases and Papers related to </a:t>
            </a:r>
            <a:b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3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AI for Text Analytics)</a:t>
            </a:r>
          </a:p>
        </p:txBody>
      </p:sp>
      <p:sp>
        <p:nvSpPr>
          <p:cNvPr id="2150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8F297C6-BDD5-9F44-94F6-1D55D82C51F1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32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19138"/>
          </a:xfrm>
        </p:spPr>
        <p:txBody>
          <a:bodyPr/>
          <a:lstStyle/>
          <a:p>
            <a:r>
              <a:rPr lang="zh-TW" altLang="en-US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參考書籍</a:t>
            </a:r>
            <a:r>
              <a:rPr lang="en-US" altLang="zh-TW" dirty="0">
                <a:solidFill>
                  <a:schemeClr val="tx2"/>
                </a:solidFill>
                <a:latin typeface="標楷體" charset="-120"/>
                <a:ea typeface="標楷體" charset="-120"/>
              </a:rPr>
              <a:t> </a:t>
            </a:r>
            <a:r>
              <a:rPr lang="en-US" altLang="zh-TW" dirty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rPr>
              <a:t>(References)</a:t>
            </a:r>
            <a:endParaRPr lang="zh-TW" altLang="en-US" dirty="0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179388" y="908720"/>
            <a:ext cx="8640762" cy="5760368"/>
          </a:xfrm>
        </p:spPr>
        <p:txBody>
          <a:bodyPr/>
          <a:lstStyle/>
          <a:p>
            <a:pPr marL="457200" indent="-457200">
              <a:buFont typeface="Calibri" charset="0"/>
              <a:buAutoNum type="arabicPeriod"/>
            </a:pPr>
            <a:r>
              <a:rPr lang="en-US" altLang="zh-TW" sz="2800" dirty="0" err="1">
                <a:latin typeface="Calibri" charset="0"/>
                <a:ea typeface="標楷體" charset="-120"/>
              </a:rPr>
              <a:t>Dipanjan</a:t>
            </a:r>
            <a:r>
              <a:rPr lang="en-US" altLang="zh-TW" sz="2800" dirty="0">
                <a:latin typeface="Calibri" charset="0"/>
                <a:ea typeface="標楷體" charset="-120"/>
              </a:rPr>
              <a:t> Sarkar (2019), </a:t>
            </a:r>
            <a:br>
              <a:rPr lang="en-US" altLang="zh-TW" sz="2800" dirty="0">
                <a:latin typeface="Calibri" charset="0"/>
                <a:ea typeface="標楷體" charset="-120"/>
              </a:rPr>
            </a:br>
            <a:r>
              <a:rPr lang="en-US" altLang="zh-TW" sz="2800" dirty="0">
                <a:latin typeface="Calibri" charset="0"/>
                <a:ea typeface="標楷體" charset="-120"/>
              </a:rPr>
              <a:t>Text Analytics with Python: A Practitioner’s Guide to Natural Language Processing, Second Edition. </a:t>
            </a:r>
            <a:r>
              <a:rPr lang="en-US" altLang="zh-TW" sz="2800" dirty="0" err="1">
                <a:latin typeface="Calibri" charset="0"/>
                <a:ea typeface="標楷體" charset="-120"/>
              </a:rPr>
              <a:t>APress</a:t>
            </a:r>
            <a:r>
              <a:rPr lang="en-US" altLang="zh-TW" sz="2800" dirty="0">
                <a:latin typeface="Calibri" charset="0"/>
                <a:ea typeface="標楷體" charset="-120"/>
              </a:rPr>
              <a:t>. 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zh-TW" sz="2800" dirty="0">
                <a:latin typeface="Calibri" charset="0"/>
                <a:ea typeface="標楷體" charset="-120"/>
              </a:rPr>
              <a:t>Benjamin Bengfort, Rebecca </a:t>
            </a:r>
            <a:r>
              <a:rPr lang="en-US" altLang="zh-TW" sz="2800" dirty="0" err="1">
                <a:latin typeface="Calibri" charset="0"/>
                <a:ea typeface="標楷體" charset="-120"/>
              </a:rPr>
              <a:t>Bilbro</a:t>
            </a:r>
            <a:r>
              <a:rPr lang="en-US" altLang="zh-TW" sz="2800" dirty="0">
                <a:latin typeface="Calibri" charset="0"/>
                <a:ea typeface="標楷體" charset="-120"/>
              </a:rPr>
              <a:t>, and Tony Ojeda (2018), </a:t>
            </a:r>
            <a:br>
              <a:rPr lang="en-US" altLang="zh-TW" sz="2800" dirty="0">
                <a:latin typeface="Calibri" charset="0"/>
                <a:ea typeface="標楷體" charset="-120"/>
              </a:rPr>
            </a:br>
            <a:r>
              <a:rPr lang="en-US" altLang="zh-TW" sz="2800" dirty="0">
                <a:latin typeface="Calibri" charset="0"/>
                <a:ea typeface="標楷體" charset="-120"/>
              </a:rPr>
              <a:t>Applied Text Analysis with Python: </a:t>
            </a:r>
            <a:br>
              <a:rPr lang="en-US" altLang="zh-TW" sz="2800" dirty="0">
                <a:latin typeface="Calibri" charset="0"/>
                <a:ea typeface="標楷體" charset="-120"/>
              </a:rPr>
            </a:br>
            <a:r>
              <a:rPr lang="en-US" altLang="zh-TW" sz="2800" dirty="0">
                <a:latin typeface="Calibri" charset="0"/>
                <a:ea typeface="標楷體" charset="-120"/>
              </a:rPr>
              <a:t>Enabling Language-Aware Data Products with Machine Learning, O’Reilly. 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zh-TW" sz="2800" dirty="0" err="1">
                <a:latin typeface="Calibri" charset="0"/>
                <a:ea typeface="標楷體" charset="-120"/>
              </a:rPr>
              <a:t>Charu</a:t>
            </a:r>
            <a:r>
              <a:rPr lang="en-US" altLang="zh-TW" sz="2800" dirty="0">
                <a:latin typeface="Calibri" charset="0"/>
                <a:ea typeface="標楷體" charset="-120"/>
              </a:rPr>
              <a:t> C. Aggarwal (2018), </a:t>
            </a:r>
            <a:br>
              <a:rPr lang="en-US" altLang="zh-TW" sz="2800" dirty="0">
                <a:latin typeface="Calibri" charset="0"/>
                <a:ea typeface="標楷體" charset="-120"/>
              </a:rPr>
            </a:br>
            <a:r>
              <a:rPr lang="en-US" altLang="zh-TW" sz="2800" dirty="0">
                <a:latin typeface="Calibri" charset="0"/>
                <a:ea typeface="標楷體" charset="-120"/>
              </a:rPr>
              <a:t>Machine Learning for Text, Springer.</a:t>
            </a:r>
          </a:p>
          <a:p>
            <a:pPr marL="457200" indent="-457200">
              <a:buFont typeface="Calibri" charset="0"/>
              <a:buAutoNum type="arabicPeriod"/>
            </a:pPr>
            <a:r>
              <a:rPr lang="en-US" altLang="zh-TW" sz="2800" dirty="0">
                <a:latin typeface="Calibri" charset="0"/>
                <a:ea typeface="標楷體" charset="-120"/>
              </a:rPr>
              <a:t>Gabe </a:t>
            </a:r>
            <a:r>
              <a:rPr lang="en-US" altLang="zh-TW" sz="2800" dirty="0" err="1">
                <a:latin typeface="Calibri" charset="0"/>
                <a:ea typeface="標楷體" charset="-120"/>
              </a:rPr>
              <a:t>Ignatow</a:t>
            </a:r>
            <a:r>
              <a:rPr lang="en-US" altLang="zh-TW" sz="2800" dirty="0">
                <a:latin typeface="Calibri" charset="0"/>
                <a:ea typeface="標楷體" charset="-120"/>
              </a:rPr>
              <a:t> and Rada F. </a:t>
            </a:r>
            <a:r>
              <a:rPr lang="en-US" altLang="zh-TW" sz="2800" dirty="0" err="1">
                <a:latin typeface="Calibri" charset="0"/>
                <a:ea typeface="標楷體" charset="-120"/>
              </a:rPr>
              <a:t>Mihalcea</a:t>
            </a:r>
            <a:r>
              <a:rPr lang="en-US" altLang="zh-TW" sz="2800" dirty="0">
                <a:latin typeface="Calibri" charset="0"/>
                <a:ea typeface="標楷體" charset="-120"/>
              </a:rPr>
              <a:t> (2017), </a:t>
            </a:r>
            <a:br>
              <a:rPr lang="en-US" altLang="zh-TW" sz="2800" dirty="0">
                <a:latin typeface="Calibri" charset="0"/>
                <a:ea typeface="標楷體" charset="-120"/>
              </a:rPr>
            </a:br>
            <a:r>
              <a:rPr lang="en-US" altLang="zh-TW" sz="2800" dirty="0">
                <a:latin typeface="Calibri" charset="0"/>
                <a:ea typeface="標楷體" charset="-120"/>
              </a:rPr>
              <a:t>An Introduction to Text Mining: Research Design, Data Collection, and Analysis, SAGE Publications.</a:t>
            </a:r>
          </a:p>
          <a:p>
            <a:pPr marL="457200" indent="-457200">
              <a:buFont typeface="Calibri" charset="0"/>
              <a:buAutoNum type="arabicPeriod"/>
            </a:pPr>
            <a:endParaRPr lang="en-US" altLang="zh-TW" sz="2100" dirty="0">
              <a:latin typeface="Calibri" charset="0"/>
              <a:ea typeface="標楷體" charset="-120"/>
            </a:endParaRPr>
          </a:p>
        </p:txBody>
      </p:sp>
      <p:sp>
        <p:nvSpPr>
          <p:cNvPr id="2253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DB894C-39A2-3A40-AED8-C81119ECDF9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6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solidFill>
                  <a:schemeClr val="accent1"/>
                </a:solidFill>
                <a:latin typeface="標楷體" charset="-120"/>
                <a:ea typeface="標楷體" charset="-120"/>
              </a:rPr>
              <a:t>作業與學期成績計算方式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>
                <a:latin typeface="Calibri" charset="0"/>
                <a:ea typeface="標楷體" charset="-120"/>
              </a:rPr>
              <a:t>作業篇數</a:t>
            </a:r>
            <a:endParaRPr lang="en-US" altLang="zh-TW">
              <a:latin typeface="Calibri" charset="0"/>
              <a:ea typeface="標楷體" charset="-120"/>
            </a:endParaRPr>
          </a:p>
          <a:p>
            <a:pPr lvl="1"/>
            <a:r>
              <a:rPr lang="en-US" altLang="zh-TW">
                <a:latin typeface="Calibri" charset="0"/>
                <a:ea typeface="標楷體" charset="-120"/>
              </a:rPr>
              <a:t>3</a:t>
            </a:r>
            <a:r>
              <a:rPr lang="zh-TW" altLang="en-US">
                <a:latin typeface="Calibri" charset="0"/>
                <a:ea typeface="標楷體" charset="-120"/>
              </a:rPr>
              <a:t>篇</a:t>
            </a:r>
            <a:endParaRPr lang="en-US" altLang="zh-TW">
              <a:latin typeface="Calibri" charset="0"/>
              <a:ea typeface="標楷體" charset="-120"/>
            </a:endParaRPr>
          </a:p>
          <a:p>
            <a:r>
              <a:rPr lang="zh-TW" altLang="en-US">
                <a:latin typeface="Calibri" charset="0"/>
                <a:ea typeface="標楷體" charset="-120"/>
              </a:rPr>
              <a:t>學期成績計算方式</a:t>
            </a:r>
            <a:endParaRPr lang="en-US" altLang="zh-TW">
              <a:latin typeface="Calibri" charset="0"/>
              <a:ea typeface="標楷體" charset="-120"/>
            </a:endParaRPr>
          </a:p>
          <a:p>
            <a:pPr lvl="1"/>
            <a:r>
              <a:rPr lang="en-US" altLang="zh-TW">
                <a:latin typeface="Calibri" charset="0"/>
                <a:ea typeface="標楷體" charset="-120"/>
                <a:sym typeface="Wingdings 2" charset="2"/>
              </a:rPr>
              <a:t></a:t>
            </a:r>
            <a:r>
              <a:rPr lang="zh-TW" altLang="en-US">
                <a:latin typeface="Calibri" charset="0"/>
                <a:ea typeface="標楷體" charset="-120"/>
              </a:rPr>
              <a:t>期中評量：</a:t>
            </a:r>
            <a:r>
              <a:rPr lang="en-US" altLang="zh-TW">
                <a:latin typeface="Calibri" charset="0"/>
                <a:ea typeface="標楷體" charset="-120"/>
              </a:rPr>
              <a:t>30 </a:t>
            </a:r>
            <a:r>
              <a:rPr lang="zh-TW" altLang="en-US">
                <a:latin typeface="Calibri" charset="0"/>
                <a:ea typeface="標楷體" charset="-120"/>
              </a:rPr>
              <a:t>％</a:t>
            </a:r>
            <a:endParaRPr lang="en-US" altLang="zh-TW">
              <a:latin typeface="Calibri" charset="0"/>
              <a:ea typeface="標楷體" charset="-120"/>
            </a:endParaRPr>
          </a:p>
          <a:p>
            <a:pPr lvl="1"/>
            <a:r>
              <a:rPr lang="en-US" altLang="zh-TW">
                <a:latin typeface="Calibri" charset="0"/>
                <a:ea typeface="標楷體" charset="-120"/>
                <a:sym typeface="Wingdings 2" charset="2"/>
              </a:rPr>
              <a:t></a:t>
            </a:r>
            <a:r>
              <a:rPr lang="zh-TW" altLang="en-US">
                <a:latin typeface="Calibri" charset="0"/>
                <a:ea typeface="標楷體" charset="-120"/>
              </a:rPr>
              <a:t>期末評量：</a:t>
            </a:r>
            <a:r>
              <a:rPr lang="en-US" altLang="zh-TW">
                <a:latin typeface="Calibri" charset="0"/>
                <a:ea typeface="標楷體" charset="-120"/>
              </a:rPr>
              <a:t>30  </a:t>
            </a:r>
            <a:r>
              <a:rPr lang="zh-TW" altLang="en-US">
                <a:latin typeface="Calibri" charset="0"/>
                <a:ea typeface="標楷體" charset="-120"/>
              </a:rPr>
              <a:t>％</a:t>
            </a:r>
            <a:endParaRPr lang="zh-TW" altLang="ja-JP">
              <a:latin typeface="Calibri" charset="0"/>
              <a:ea typeface="標楷體" charset="-120"/>
            </a:endParaRPr>
          </a:p>
          <a:p>
            <a:pPr lvl="1"/>
            <a:r>
              <a:rPr lang="en-US" altLang="zh-TW">
                <a:latin typeface="Calibri" charset="0"/>
                <a:ea typeface="標楷體" charset="-120"/>
                <a:sym typeface="Wingdings 2" charset="2"/>
              </a:rPr>
              <a:t></a:t>
            </a:r>
            <a:r>
              <a:rPr lang="zh-TW" altLang="en-US">
                <a:latin typeface="Calibri" charset="0"/>
                <a:ea typeface="標楷體" charset="-120"/>
              </a:rPr>
              <a:t>其他（課堂參與及報告討論表現）：</a:t>
            </a:r>
            <a:r>
              <a:rPr lang="en-US" altLang="zh-TW">
                <a:latin typeface="Calibri" charset="0"/>
                <a:ea typeface="標楷體" charset="-120"/>
              </a:rPr>
              <a:t> 40  </a:t>
            </a:r>
            <a:r>
              <a:rPr lang="zh-TW" altLang="en-US">
                <a:latin typeface="Calibri" charset="0"/>
                <a:ea typeface="標楷體" charset="-120"/>
              </a:rPr>
              <a:t>％</a:t>
            </a:r>
            <a:endParaRPr lang="en-US" altLang="zh-TW">
              <a:latin typeface="Calibri" charset="0"/>
              <a:ea typeface="標楷體" charset="-120"/>
            </a:endParaRPr>
          </a:p>
          <a:p>
            <a:endParaRPr lang="zh-TW" altLang="en-US">
              <a:latin typeface="Calibri" charset="0"/>
              <a:ea typeface="標楷體" charset="-120"/>
            </a:endParaRPr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694CC9-7BE0-F543-8326-1C01E84B4C8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920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https://www.amazon.com/Text-Analytics-Python-Practitioners-Processing/dp/1484243536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-27385"/>
            <a:ext cx="8830253" cy="1637135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 err="1">
                <a:solidFill>
                  <a:schemeClr val="accent1"/>
                </a:solidFill>
              </a:rPr>
              <a:t>Dipanjan</a:t>
            </a:r>
            <a:r>
              <a:rPr lang="en-US" sz="2400" dirty="0">
                <a:solidFill>
                  <a:schemeClr val="accent1"/>
                </a:solidFill>
              </a:rPr>
              <a:t> Sarkar (2019),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Text Analytics with Python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A Practitioner’s Guide to Natural Language Processing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Second Edition. </a:t>
            </a:r>
            <a:r>
              <a:rPr lang="en-US" sz="2400" dirty="0" err="1">
                <a:solidFill>
                  <a:schemeClr val="accent1"/>
                </a:solidFill>
              </a:rPr>
              <a:t>APress</a:t>
            </a:r>
            <a:r>
              <a:rPr lang="en-US" sz="2400" dirty="0">
                <a:solidFill>
                  <a:schemeClr val="accent1"/>
                </a:solidFill>
              </a:rPr>
              <a:t>.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A6F86-B3B0-4940-99B1-49642DB4CC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63" y="1681030"/>
            <a:ext cx="3451673" cy="49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6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https://www.amazon.com/Applied-Text-Analysis-Python-Language-Aware/dp/1491963042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63673"/>
            <a:ext cx="8830253" cy="1637135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Benjamin Bengfort, Rebecca </a:t>
            </a:r>
            <a:r>
              <a:rPr lang="en-US" sz="2400" dirty="0" err="1">
                <a:solidFill>
                  <a:schemeClr val="accent1"/>
                </a:solidFill>
              </a:rPr>
              <a:t>Bilbro</a:t>
            </a:r>
            <a:r>
              <a:rPr lang="en-US" sz="2400" dirty="0">
                <a:solidFill>
                  <a:schemeClr val="accent1"/>
                </a:solidFill>
              </a:rPr>
              <a:t>, and Tony Ojeda (2018),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Applied Text Analysis with Python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Enabling Language-Aware Data Products with Machine Learning</a:t>
            </a:r>
            <a:r>
              <a:rPr lang="en-US" sz="2400" dirty="0">
                <a:solidFill>
                  <a:schemeClr val="accent1"/>
                </a:solidFill>
              </a:rPr>
              <a:t>, O’Reilly. </a:t>
            </a:r>
            <a:br>
              <a:rPr lang="en-US" sz="2400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668EF-655B-7E48-8CFA-262F441A7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49" y="1700808"/>
            <a:ext cx="3705920" cy="485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9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249987"/>
          </a:xfrm>
        </p:spPr>
        <p:txBody>
          <a:bodyPr/>
          <a:lstStyle/>
          <a:p>
            <a:r>
              <a:rPr lang="zh-TW" altLang="en-US" sz="100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人工智慧</a:t>
            </a:r>
            <a:br>
              <a:rPr lang="en-US" altLang="zh-TW" sz="100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zh-TW" altLang="en-US" sz="100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文本分析 </a:t>
            </a:r>
            <a:br>
              <a:rPr lang="zh-TW" altLang="en-US" sz="10000" dirty="0">
                <a:solidFill>
                  <a:schemeClr val="accent1"/>
                </a:solidFill>
                <a:latin typeface="Calibri" charset="0"/>
                <a:ea typeface="標楷體" charset="-120"/>
              </a:rPr>
            </a:br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(Artificial Intelligence for Text Analytics) </a:t>
            </a:r>
            <a:endParaRPr lang="zh-TW" altLang="en-US" sz="7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51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F1EB783-D95F-444D-BEB4-F62BB792007B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9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https://www.amazon.com/Machine-Learning-Text-Charu-Aggarwal/dp/3319735306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44623"/>
            <a:ext cx="8830253" cy="1440161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accent1"/>
                </a:solidFill>
              </a:rPr>
              <a:t>Charu</a:t>
            </a:r>
            <a:r>
              <a:rPr lang="en-US" sz="2400" dirty="0">
                <a:solidFill>
                  <a:schemeClr val="accent1"/>
                </a:solidFill>
              </a:rPr>
              <a:t> C. Aggarwal (2018),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Machine Learning for Text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Springer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B9623-55FE-4F4E-B126-B1719FD70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34" y="1484784"/>
            <a:ext cx="3340950" cy="501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5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2A96-DD8B-2F40-9E2E-D69EB97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BB64DDE1-357D-8E4C-B6CA-E6B758261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996" y="6567488"/>
            <a:ext cx="747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</a:t>
            </a:r>
            <a:r>
              <a:rPr lang="en-US" sz="1000" dirty="0">
                <a:hlinkClick r:id="rId2"/>
              </a:rPr>
              <a:t>https://www.amazon.com/Introduction-Text-Mining-Research-Collection/dp/1506337007</a:t>
            </a:r>
            <a:endParaRPr lang="en-US" altLang="zh-TW" sz="1000" dirty="0">
              <a:solidFill>
                <a:srgbClr val="A6A6A6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62302-F2CF-2F4D-8DB7-97125206E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83" y="44623"/>
            <a:ext cx="8830253" cy="165618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Gabe </a:t>
            </a:r>
            <a:r>
              <a:rPr lang="en-US" sz="2400" dirty="0" err="1">
                <a:solidFill>
                  <a:schemeClr val="accent1"/>
                </a:solidFill>
              </a:rPr>
              <a:t>Ignatow</a:t>
            </a:r>
            <a:r>
              <a:rPr lang="en-US" sz="2400" dirty="0">
                <a:solidFill>
                  <a:schemeClr val="accent1"/>
                </a:solidFill>
              </a:rPr>
              <a:t> and Rada F. </a:t>
            </a:r>
            <a:r>
              <a:rPr lang="en-US" sz="2400" dirty="0" err="1">
                <a:solidFill>
                  <a:schemeClr val="accent1"/>
                </a:solidFill>
              </a:rPr>
              <a:t>Mihalcea</a:t>
            </a:r>
            <a:r>
              <a:rPr lang="en-US" sz="2400" dirty="0">
                <a:solidFill>
                  <a:schemeClr val="accent1"/>
                </a:solidFill>
              </a:rPr>
              <a:t> (2017),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An Introduction to Text Mining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Research Design, Data Collection, and Analysis</a:t>
            </a:r>
            <a:r>
              <a:rPr lang="en-US" sz="2400" dirty="0">
                <a:solidFill>
                  <a:schemeClr val="accent1"/>
                </a:solidFill>
              </a:rPr>
              <a:t>,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SAGE Publications.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8A5986-715D-E74D-8A1A-C76C5192D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93" y="1686739"/>
            <a:ext cx="3888432" cy="483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656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3350E-C22F-3744-B665-0859223A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AI, Big Data, Cloud Computing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Evolution of Decision Support, Business Intelligence, and Analytics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53333-FD96-FF4B-B82B-483AD297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22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390DC-1A50-9148-B677-58C96BA33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55" y="2780928"/>
            <a:ext cx="8744533" cy="3240360"/>
          </a:xfrm>
          <a:prstGeom prst="rect">
            <a:avLst/>
          </a:prstGeom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6513A895-9AA5-F241-B415-FB2F9BEEF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4" y="6457890"/>
            <a:ext cx="8003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1000" dirty="0" err="1">
                <a:solidFill>
                  <a:srgbClr val="A6A6A6"/>
                </a:solidFill>
              </a:rPr>
              <a:t>Dursun</a:t>
            </a:r>
            <a:r>
              <a:rPr lang="en-US" altLang="zh-TW" sz="1000" dirty="0">
                <a:solidFill>
                  <a:srgbClr val="A6A6A6"/>
                </a:solidFill>
              </a:rPr>
              <a:t> </a:t>
            </a:r>
            <a:r>
              <a:rPr lang="en-US" altLang="zh-TW" sz="1000" dirty="0" err="1">
                <a:solidFill>
                  <a:srgbClr val="A6A6A6"/>
                </a:solidFill>
              </a:rPr>
              <a:t>Delen</a:t>
            </a:r>
            <a:r>
              <a:rPr lang="en-US" altLang="zh-TW" sz="1000" dirty="0">
                <a:solidFill>
                  <a:srgbClr val="A6A6A6"/>
                </a:solidFill>
              </a:rPr>
              <a:t>, and Efraim Turban (2017), </a:t>
            </a:r>
            <a:br>
              <a:rPr lang="en-US" altLang="zh-TW" sz="1000" dirty="0">
                <a:solidFill>
                  <a:srgbClr val="A6A6A6"/>
                </a:solidFill>
              </a:rPr>
            </a:br>
            <a:r>
              <a:rPr lang="en-US" altLang="zh-TW" sz="1000" dirty="0">
                <a:solidFill>
                  <a:srgbClr val="A6A6A6"/>
                </a:solidFill>
              </a:rPr>
              <a:t>Business Intelligence, Analytics, and Data Science: A Managerial Perspective, 4th Edition, Pearson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9DD6DB-96C9-1849-8048-C37BF82BF676}"/>
              </a:ext>
            </a:extLst>
          </p:cNvPr>
          <p:cNvSpPr txBox="1"/>
          <p:nvPr/>
        </p:nvSpPr>
        <p:spPr>
          <a:xfrm>
            <a:off x="403508" y="2356509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32C1E-8C48-F44A-A823-7251F95BB278}"/>
              </a:ext>
            </a:extLst>
          </p:cNvPr>
          <p:cNvSpPr txBox="1"/>
          <p:nvPr/>
        </p:nvSpPr>
        <p:spPr>
          <a:xfrm>
            <a:off x="3897014" y="2356509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Cloud Computing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B8E16-E0F5-F345-AEEA-5798AFEEDD52}"/>
              </a:ext>
            </a:extLst>
          </p:cNvPr>
          <p:cNvSpPr txBox="1"/>
          <p:nvPr/>
        </p:nvSpPr>
        <p:spPr>
          <a:xfrm>
            <a:off x="6776293" y="2356509"/>
            <a:ext cx="1247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Big Data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7F7362-9C56-344B-A504-E283CA3FB680}"/>
              </a:ext>
            </a:extLst>
          </p:cNvPr>
          <p:cNvSpPr/>
          <p:nvPr/>
        </p:nvSpPr>
        <p:spPr>
          <a:xfrm rot="2617693">
            <a:off x="548700" y="3557554"/>
            <a:ext cx="352576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AFC055B-2A76-1C4D-BAF5-3F808415766D}"/>
              </a:ext>
            </a:extLst>
          </p:cNvPr>
          <p:cNvSpPr/>
          <p:nvPr/>
        </p:nvSpPr>
        <p:spPr>
          <a:xfrm rot="2617693">
            <a:off x="4259287" y="3766321"/>
            <a:ext cx="1544363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020D1D3-6FEE-9444-8450-509EF5EA063B}"/>
              </a:ext>
            </a:extLst>
          </p:cNvPr>
          <p:cNvSpPr/>
          <p:nvPr/>
        </p:nvSpPr>
        <p:spPr>
          <a:xfrm rot="2617693">
            <a:off x="6172343" y="3802243"/>
            <a:ext cx="873923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3D91960-0BB2-9F43-8442-3021FB9CE124}"/>
              </a:ext>
            </a:extLst>
          </p:cNvPr>
          <p:cNvSpPr/>
          <p:nvPr/>
        </p:nvSpPr>
        <p:spPr>
          <a:xfrm rot="2617693">
            <a:off x="5259993" y="4022111"/>
            <a:ext cx="1844056" cy="312568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4DD7452-ED3A-764D-8069-7032C158C7FD}"/>
              </a:ext>
            </a:extLst>
          </p:cNvPr>
          <p:cNvSpPr/>
          <p:nvPr/>
        </p:nvSpPr>
        <p:spPr>
          <a:xfrm rot="2617693">
            <a:off x="4958204" y="4071422"/>
            <a:ext cx="1652419" cy="308163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035EB1-85BC-AD44-9178-76EA6EA478FD}"/>
              </a:ext>
            </a:extLst>
          </p:cNvPr>
          <p:cNvSpPr txBox="1"/>
          <p:nvPr/>
        </p:nvSpPr>
        <p:spPr>
          <a:xfrm>
            <a:off x="4283968" y="2751311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DM TM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5ACF1-27D9-3F4B-8974-307A8393827A}"/>
              </a:ext>
            </a:extLst>
          </p:cNvPr>
          <p:cNvSpPr txBox="1"/>
          <p:nvPr/>
        </p:nvSpPr>
        <p:spPr>
          <a:xfrm>
            <a:off x="5329643" y="2910422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BI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D247676A-FAFB-6244-AB52-DAB57304C3D2}"/>
              </a:ext>
            </a:extLst>
          </p:cNvPr>
          <p:cNvSpPr/>
          <p:nvPr/>
        </p:nvSpPr>
        <p:spPr>
          <a:xfrm>
            <a:off x="325021" y="1834675"/>
            <a:ext cx="8534400" cy="595030"/>
          </a:xfrm>
          <a:prstGeom prst="rightArrow">
            <a:avLst>
              <a:gd name="adj1" fmla="val 62806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AI</a:t>
            </a:r>
          </a:p>
        </p:txBody>
      </p:sp>
    </p:spTree>
    <p:extLst>
      <p:ext uri="{BB962C8B-B14F-4D97-AF65-F5344CB8AC3E}">
        <p14:creationId xmlns:p14="http://schemas.microsoft.com/office/powerpoint/2010/main" val="128219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21E3B-1EE8-E744-9F39-84367D990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23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A348A-5425-6B4E-82CF-89B25169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53" y="620688"/>
            <a:ext cx="6896365" cy="58246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789F43-154A-8746-9ED5-EC02D9F9D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Three Types of Analytics </a:t>
            </a:r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85EE6371-3331-2843-B2EF-5DE098ED8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384" y="6457890"/>
            <a:ext cx="8003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1000" dirty="0" err="1">
                <a:solidFill>
                  <a:srgbClr val="A6A6A6"/>
                </a:solidFill>
              </a:rPr>
              <a:t>Dursun</a:t>
            </a:r>
            <a:r>
              <a:rPr lang="en-US" altLang="zh-TW" sz="1000" dirty="0">
                <a:solidFill>
                  <a:srgbClr val="A6A6A6"/>
                </a:solidFill>
              </a:rPr>
              <a:t> </a:t>
            </a:r>
            <a:r>
              <a:rPr lang="en-US" altLang="zh-TW" sz="1000" dirty="0" err="1">
                <a:solidFill>
                  <a:srgbClr val="A6A6A6"/>
                </a:solidFill>
              </a:rPr>
              <a:t>Delen</a:t>
            </a:r>
            <a:r>
              <a:rPr lang="en-US" altLang="zh-TW" sz="1000" dirty="0">
                <a:solidFill>
                  <a:srgbClr val="A6A6A6"/>
                </a:solidFill>
              </a:rPr>
              <a:t>, and Efraim Turban (2017), </a:t>
            </a:r>
            <a:br>
              <a:rPr lang="en-US" altLang="zh-TW" sz="1000" dirty="0">
                <a:solidFill>
                  <a:srgbClr val="A6A6A6"/>
                </a:solidFill>
              </a:rPr>
            </a:br>
            <a:r>
              <a:rPr lang="en-US" altLang="zh-TW" sz="1000" dirty="0">
                <a:solidFill>
                  <a:srgbClr val="A6A6A6"/>
                </a:solidFill>
              </a:rPr>
              <a:t>Business Intelligence, Analytics, and Data Science: A Managerial Perspective, 4th Edition, Pearson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5D601C-F78F-0D40-801D-76F8D0841743}"/>
              </a:ext>
            </a:extLst>
          </p:cNvPr>
          <p:cNvSpPr/>
          <p:nvPr/>
        </p:nvSpPr>
        <p:spPr>
          <a:xfrm>
            <a:off x="3491880" y="4293096"/>
            <a:ext cx="1944216" cy="504056"/>
          </a:xfrm>
          <a:prstGeom prst="roundRect">
            <a:avLst>
              <a:gd name="adj" fmla="val 19411"/>
            </a:avLst>
          </a:prstGeom>
          <a:noFill/>
          <a:ln w="28575">
            <a:solidFill>
              <a:srgbClr val="C0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2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Analytics and Text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45F35-0B27-5847-A87F-1E0B7A42F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8" y="764704"/>
            <a:ext cx="8453216" cy="585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4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</a:rPr>
              <a:t>Text Analytics </a:t>
            </a:r>
            <a:r>
              <a:rPr lang="en-US" sz="3600" b="1" dirty="0"/>
              <a:t>= </a:t>
            </a:r>
            <a:br>
              <a:rPr lang="en-US" dirty="0"/>
            </a:br>
            <a:r>
              <a:rPr lang="en-US" dirty="0"/>
              <a:t>Information Retrieval +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Information Extraction +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Data Mining +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Web Mining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Text Analytics </a:t>
            </a:r>
            <a:r>
              <a:rPr lang="en-US" sz="3600" b="1" dirty="0"/>
              <a:t>= </a:t>
            </a:r>
            <a:br>
              <a:rPr lang="en-US" dirty="0"/>
            </a:br>
            <a:r>
              <a:rPr lang="en-US" dirty="0"/>
              <a:t>Information Retrieval +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Text Mining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Analytics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4194160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3600" dirty="0"/>
              <a:t>Text Data Mining</a:t>
            </a:r>
          </a:p>
          <a:p>
            <a:r>
              <a:rPr lang="en-US" sz="3600" dirty="0"/>
              <a:t>Knowledge Discovery in </a:t>
            </a:r>
            <a:br>
              <a:rPr lang="en-US" sz="3600" dirty="0"/>
            </a:br>
            <a:r>
              <a:rPr lang="en-US" sz="3600" dirty="0"/>
              <a:t>Textual Databases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mining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1434346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3600" dirty="0"/>
              <a:t>Information extraction</a:t>
            </a:r>
          </a:p>
          <a:p>
            <a:r>
              <a:rPr lang="en-US" sz="3600" dirty="0"/>
              <a:t>Topic tracking </a:t>
            </a:r>
          </a:p>
          <a:p>
            <a:r>
              <a:rPr lang="en-US" sz="3600" dirty="0"/>
              <a:t>Summarization </a:t>
            </a:r>
          </a:p>
          <a:p>
            <a:r>
              <a:rPr lang="en-US" sz="3600" dirty="0"/>
              <a:t>Categorization </a:t>
            </a:r>
          </a:p>
          <a:p>
            <a:r>
              <a:rPr lang="en-US" sz="3600" dirty="0"/>
              <a:t>Clustering </a:t>
            </a:r>
          </a:p>
          <a:p>
            <a:r>
              <a:rPr lang="en-US" sz="3600" dirty="0"/>
              <a:t>Concept linking </a:t>
            </a:r>
          </a:p>
          <a:p>
            <a:r>
              <a:rPr lang="en-US" sz="3600" dirty="0"/>
              <a:t>Question answering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Application Areas of Text Mining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62556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sz="3600" dirty="0"/>
              <a:t>Natural language processing (NLP) is an </a:t>
            </a:r>
            <a:r>
              <a:rPr lang="en-US" sz="3600" dirty="0">
                <a:solidFill>
                  <a:srgbClr val="C00000"/>
                </a:solidFill>
              </a:rPr>
              <a:t>important component of text mining </a:t>
            </a:r>
            <a:r>
              <a:rPr lang="en-US" sz="3600" dirty="0"/>
              <a:t>and is a </a:t>
            </a:r>
            <a:r>
              <a:rPr lang="en-US" sz="3600" dirty="0">
                <a:solidFill>
                  <a:srgbClr val="C00000"/>
                </a:solidFill>
              </a:rPr>
              <a:t>subfield of artificial intelligence and computational linguistics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Natural Language Processing (NLP)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328544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/>
              <a:t>Part-of-speech tagging</a:t>
            </a:r>
          </a:p>
          <a:p>
            <a:r>
              <a:rPr lang="en-US" dirty="0"/>
              <a:t>Text segmentation </a:t>
            </a:r>
          </a:p>
          <a:p>
            <a:r>
              <a:rPr lang="en-US" dirty="0"/>
              <a:t>Word sense disambiguation </a:t>
            </a:r>
          </a:p>
          <a:p>
            <a:r>
              <a:rPr lang="en-US" dirty="0"/>
              <a:t>Syntactic ambiguity </a:t>
            </a:r>
          </a:p>
          <a:p>
            <a:r>
              <a:rPr lang="en-US" dirty="0"/>
              <a:t>Imperfect or irregular input </a:t>
            </a:r>
          </a:p>
          <a:p>
            <a:r>
              <a:rPr lang="en-US" dirty="0"/>
              <a:t>Speech acts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Natural Language Processing (NLP)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200429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800225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淡江大學</a:t>
            </a:r>
            <a: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109</a:t>
            </a: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學年度第</a:t>
            </a:r>
            <a: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1</a:t>
            </a: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學期</a:t>
            </a:r>
            <a:b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zh-TW" altLang="en-US" dirty="0">
                <a:solidFill>
                  <a:schemeClr val="tx2"/>
                </a:solidFill>
                <a:latin typeface="Calibri" charset="0"/>
                <a:ea typeface="標楷體" charset="-120"/>
              </a:rPr>
              <a:t>課程教學計畫表</a:t>
            </a:r>
            <a:br>
              <a:rPr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</a:br>
            <a:r>
              <a:rPr lang="en-US" altLang="zh-TW" sz="3600" dirty="0">
                <a:solidFill>
                  <a:schemeClr val="tx2"/>
                </a:solidFill>
                <a:latin typeface="Calibri" charset="0"/>
                <a:ea typeface="標楷體" charset="-120"/>
              </a:rPr>
              <a:t>Fall 2020 (2020.09 - 2021.01)</a:t>
            </a:r>
            <a:endParaRPr lang="zh-TW" altLang="en-US" dirty="0">
              <a:solidFill>
                <a:schemeClr val="tx2"/>
              </a:solidFill>
              <a:latin typeface="標楷體" charset="-120"/>
              <a:ea typeface="標楷體" charset="-120"/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251520" y="2060848"/>
            <a:ext cx="8641655" cy="460824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Calibri" charset="0"/>
                <a:ea typeface="標楷體" charset="-120"/>
              </a:rPr>
              <a:t>課程名稱</a:t>
            </a:r>
            <a:r>
              <a:rPr lang="zh-TW" altLang="en-US" dirty="0">
                <a:latin typeface="標楷體" charset="-120"/>
                <a:ea typeface="標楷體" charset="-120"/>
              </a:rPr>
              <a:t>：</a:t>
            </a:r>
            <a:r>
              <a:rPr lang="zh-TW" altLang="en-US" sz="4400" b="1" dirty="0">
                <a:solidFill>
                  <a:srgbClr val="FF0000"/>
                </a:solidFill>
                <a:latin typeface="Arial Unicode MS" charset="0"/>
                <a:ea typeface="標楷體" charset="-120"/>
              </a:rPr>
              <a:t>人工智慧文本分析</a:t>
            </a:r>
            <a:br>
              <a:rPr lang="en-US" altLang="zh-TW" dirty="0">
                <a:solidFill>
                  <a:srgbClr val="FF0000"/>
                </a:solidFill>
                <a:latin typeface="Arial Unicode MS" charset="0"/>
                <a:ea typeface="標楷體" charset="-120"/>
              </a:rPr>
            </a:br>
            <a:r>
              <a:rPr lang="en-US" altLang="zh-TW" dirty="0">
                <a:solidFill>
                  <a:srgbClr val="FF0000"/>
                </a:solidFill>
                <a:latin typeface="Arial Unicode MS" charset="0"/>
                <a:ea typeface="標楷體" charset="-120"/>
              </a:rPr>
              <a:t>                  </a:t>
            </a:r>
            <a:r>
              <a:rPr lang="en-US" altLang="zh-TW" sz="2800" dirty="0">
                <a:solidFill>
                  <a:srgbClr val="FF0000"/>
                </a:solidFill>
                <a:ea typeface="標楷體" charset="-120"/>
                <a:cs typeface="Calibri" panose="020F0502020204030204" pitchFamily="34" charset="0"/>
              </a:rPr>
              <a:t>(</a:t>
            </a:r>
            <a:r>
              <a:rPr lang="en-US" altLang="zh-TW" sz="2800" b="1" dirty="0">
                <a:solidFill>
                  <a:srgbClr val="FF0000"/>
                </a:solidFill>
                <a:ea typeface="標楷體" charset="-120"/>
                <a:cs typeface="Calibri" panose="020F0502020204030204" pitchFamily="34" charset="0"/>
              </a:rPr>
              <a:t>Artificial Intelligence for Text Analytics</a:t>
            </a:r>
            <a:r>
              <a:rPr lang="en-US" altLang="zh-TW" sz="2800" dirty="0">
                <a:solidFill>
                  <a:srgbClr val="FF0000"/>
                </a:solidFill>
                <a:ea typeface="標楷體" charset="-120"/>
                <a:cs typeface="Calibri" panose="020F0502020204030204" pitchFamily="34" charset="0"/>
              </a:rPr>
              <a:t>)</a:t>
            </a:r>
          </a:p>
          <a:p>
            <a:pPr eaLnBrk="1" hangingPunct="1"/>
            <a:r>
              <a:rPr lang="zh-TW" altLang="en-US" dirty="0">
                <a:latin typeface="Calibri" charset="0"/>
                <a:ea typeface="標楷體" charset="-120"/>
              </a:rPr>
              <a:t>授課教師：戴敏育 </a:t>
            </a:r>
            <a:r>
              <a:rPr lang="en-US" altLang="zh-TW" dirty="0">
                <a:latin typeface="Calibri" charset="0"/>
                <a:ea typeface="標楷體" charset="-120"/>
              </a:rPr>
              <a:t>(Min-</a:t>
            </a:r>
            <a:r>
              <a:rPr lang="en-US" altLang="zh-TW" dirty="0" err="1">
                <a:latin typeface="Calibri" charset="0"/>
                <a:ea typeface="標楷體" charset="-120"/>
              </a:rPr>
              <a:t>Yuh</a:t>
            </a:r>
            <a:r>
              <a:rPr lang="en-US" altLang="zh-TW" dirty="0">
                <a:latin typeface="Calibri" charset="0"/>
                <a:ea typeface="標楷體" charset="-120"/>
              </a:rPr>
              <a:t> Day)</a:t>
            </a:r>
          </a:p>
          <a:p>
            <a:pPr eaLnBrk="1" hangingPunct="1"/>
            <a:r>
              <a:rPr lang="zh-TW" altLang="en-US" dirty="0"/>
              <a:t>開課系級：資管所碩士班 </a:t>
            </a:r>
            <a:r>
              <a:rPr lang="en-US" altLang="zh-TW" dirty="0"/>
              <a:t>(TLMXM1A)</a:t>
            </a:r>
            <a:endParaRPr lang="en-US" altLang="zh-TW" sz="2400" dirty="0"/>
          </a:p>
          <a:p>
            <a:pPr eaLnBrk="1" hangingPunct="1"/>
            <a:r>
              <a:rPr lang="zh-TW" altLang="en-US" dirty="0"/>
              <a:t>開課資料：選修 單學期 </a:t>
            </a:r>
            <a:r>
              <a:rPr lang="en-US" altLang="zh-TW" dirty="0"/>
              <a:t>2 </a:t>
            </a:r>
            <a:r>
              <a:rPr lang="zh-TW" altLang="en-US" dirty="0"/>
              <a:t>學分 </a:t>
            </a:r>
            <a:r>
              <a:rPr lang="en-US" altLang="zh-TW" sz="2400" dirty="0"/>
              <a:t>(2 Credits, Elective)</a:t>
            </a:r>
          </a:p>
          <a:p>
            <a:pPr eaLnBrk="1" hangingPunct="1"/>
            <a:r>
              <a:rPr lang="zh-TW" altLang="en-US" dirty="0"/>
              <a:t>上課時間：</a:t>
            </a:r>
            <a:r>
              <a:rPr lang="zh-TW" altLang="en-US" dirty="0">
                <a:solidFill>
                  <a:schemeClr val="accent1"/>
                </a:solidFill>
              </a:rPr>
              <a:t>週四 </a:t>
            </a:r>
            <a:r>
              <a:rPr lang="en-US" altLang="zh-TW" dirty="0">
                <a:solidFill>
                  <a:schemeClr val="accent1"/>
                </a:solidFill>
              </a:rPr>
              <a:t>3, 4 (10:10-12:00)</a:t>
            </a:r>
          </a:p>
          <a:p>
            <a:pPr eaLnBrk="1" hangingPunct="1"/>
            <a:r>
              <a:rPr lang="zh-TW" altLang="en-US" dirty="0"/>
              <a:t>上課教室：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chemeClr val="accent1"/>
                </a:solidFill>
              </a:rPr>
              <a:t>B206 (</a:t>
            </a:r>
            <a:r>
              <a:rPr lang="zh-TW" altLang="en-US" dirty="0">
                <a:solidFill>
                  <a:schemeClr val="accent1"/>
                </a:solidFill>
              </a:rPr>
              <a:t>淡江大學淡水校園</a:t>
            </a:r>
            <a:r>
              <a:rPr lang="en-US" altLang="zh-TW" dirty="0">
                <a:solidFill>
                  <a:schemeClr val="accent1"/>
                </a:solidFill>
              </a:rPr>
              <a:t>)</a:t>
            </a:r>
            <a:endParaRPr lang="zh-TW" altLang="en-US" dirty="0">
              <a:solidFill>
                <a:schemeClr val="accent1"/>
              </a:solidFill>
              <a:latin typeface="標楷體" pitchFamily="65" charset="-120"/>
            </a:endParaRPr>
          </a:p>
        </p:txBody>
      </p:sp>
      <p:sp>
        <p:nvSpPr>
          <p:cNvPr id="614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B549004-3FEC-CD43-BBC7-B9E5EE716EB9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FBEB9-0571-884A-A084-70DDE4DB75DE}"/>
              </a:ext>
            </a:extLst>
          </p:cNvPr>
          <p:cNvSpPr/>
          <p:nvPr/>
        </p:nvSpPr>
        <p:spPr>
          <a:xfrm>
            <a:off x="2737921" y="6165304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C00000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遠距非同步課程</a:t>
            </a:r>
            <a:endParaRPr lang="en-US" sz="2800" b="1" dirty="0">
              <a:solidFill>
                <a:srgbClr val="C00000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9520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616F-CE56-8742-8AFA-8DA2FB01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5696745"/>
          </a:xfrm>
        </p:spPr>
        <p:txBody>
          <a:bodyPr/>
          <a:lstStyle/>
          <a:p>
            <a:r>
              <a:rPr lang="en-US" sz="2800" dirty="0"/>
              <a:t>Question answering </a:t>
            </a:r>
          </a:p>
          <a:p>
            <a:r>
              <a:rPr lang="en-US" sz="2800" dirty="0"/>
              <a:t>Automatic summarization </a:t>
            </a:r>
          </a:p>
          <a:p>
            <a:r>
              <a:rPr lang="en-US" sz="2800" dirty="0"/>
              <a:t>Natural language generation</a:t>
            </a:r>
          </a:p>
          <a:p>
            <a:r>
              <a:rPr lang="en-US" sz="2800" dirty="0"/>
              <a:t>Natural language understanding</a:t>
            </a:r>
          </a:p>
          <a:p>
            <a:r>
              <a:rPr lang="en-US" sz="2800" dirty="0"/>
              <a:t>Machine translation </a:t>
            </a:r>
          </a:p>
          <a:p>
            <a:r>
              <a:rPr lang="en-US" sz="2800" dirty="0"/>
              <a:t>Foreign language reading </a:t>
            </a:r>
          </a:p>
          <a:p>
            <a:r>
              <a:rPr lang="en-US" sz="2800" dirty="0"/>
              <a:t>Foreign language writing. </a:t>
            </a:r>
          </a:p>
          <a:p>
            <a:r>
              <a:rPr lang="en-US" sz="2800" dirty="0"/>
              <a:t>Speech recognition </a:t>
            </a:r>
          </a:p>
          <a:p>
            <a:r>
              <a:rPr lang="en-US" sz="2800" dirty="0"/>
              <a:t>Text-to-speech </a:t>
            </a:r>
          </a:p>
          <a:p>
            <a:r>
              <a:rPr lang="en-US" sz="2800" dirty="0"/>
              <a:t>Text proofing </a:t>
            </a:r>
          </a:p>
          <a:p>
            <a:r>
              <a:rPr lang="en-US" sz="2800" dirty="0"/>
              <a:t>Optical character recognition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C232-3407-DA49-A640-9A2344534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8AA4CDC-48A7-4F4F-BEFE-32E07A09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NLP Tasks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2E3646AD-733B-1449-A404-B251FE38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</p:spTree>
    <p:extLst>
      <p:ext uri="{BB962C8B-B14F-4D97-AF65-F5344CB8AC3E}">
        <p14:creationId xmlns:p14="http://schemas.microsoft.com/office/powerpoint/2010/main" val="1928776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507288" cy="778098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A Multistep Process to Sentiment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AED40F-64D2-494C-AA01-13A3EC64E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59681"/>
            <a:ext cx="3801734" cy="569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2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1019"/>
          </a:xfrm>
        </p:spPr>
        <p:txBody>
          <a:bodyPr/>
          <a:lstStyle/>
          <a:p>
            <a:r>
              <a:rPr lang="en-US" altLang="zh-TW" dirty="0">
                <a:solidFill>
                  <a:srgbClr val="4F81BD"/>
                </a:solidFill>
              </a:rPr>
              <a:t>Sentiment Analysis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54753" y="6519863"/>
            <a:ext cx="754322" cy="365125"/>
          </a:xfrm>
        </p:spPr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4380" y="6457890"/>
            <a:ext cx="8175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Kumar Ravi and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Vadlamani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Ravi (2015), "A survey on opinion mining and sentiment analysis: tasks, approaches and applications." Knowledge-Based Systems, 89, pp.14-46.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492896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Sentiment Analysis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67744" y="9087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Subjectivity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Classification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44208" y="1484784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Machine Learning based</a:t>
            </a:r>
          </a:p>
        </p:txBody>
      </p:sp>
      <p:cxnSp>
        <p:nvCxnSpPr>
          <p:cNvPr id="11" name="Elbow Connector 10"/>
          <p:cNvCxnSpPr>
            <a:stCxn id="6" idx="3"/>
            <a:endCxn id="7" idx="1"/>
          </p:cNvCxnSpPr>
          <p:nvPr/>
        </p:nvCxnSpPr>
        <p:spPr>
          <a:xfrm flipV="1">
            <a:off x="1619672" y="1232756"/>
            <a:ext cx="648072" cy="172819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267744" y="170080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Sentiment Classification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67744" y="2564904"/>
            <a:ext cx="1584176" cy="864096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Usefulness Measurement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67744" y="3645024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tx2">
              <a:lumMod val="20000"/>
              <a:lumOff val="8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Opinion Spam Detection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67744" y="450912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Lexicon Creation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67744" y="5229200"/>
            <a:ext cx="1584176" cy="648072"/>
          </a:xfrm>
          <a:prstGeom prst="roundRect">
            <a:avLst>
              <a:gd name="adj" fmla="val 12156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Aspect Extraction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67744" y="6021288"/>
            <a:ext cx="1584176" cy="432048"/>
          </a:xfrm>
          <a:prstGeom prst="roundRect">
            <a:avLst>
              <a:gd name="adj" fmla="val 12156"/>
            </a:avLst>
          </a:prstGeom>
          <a:solidFill>
            <a:schemeClr val="accent2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355976" y="917104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Polarity Determination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55976" y="1709192"/>
            <a:ext cx="1584176" cy="1152128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Vagueness resolution in opinionated text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355976" y="2933328"/>
            <a:ext cx="1584176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Multi- &amp; Cross- Lingual SC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355976" y="3725416"/>
            <a:ext cx="1584176" cy="567680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Cross-domain SC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444208" y="2276872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Lexicon based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44208" y="3068960"/>
            <a:ext cx="2411760" cy="720080"/>
          </a:xfrm>
          <a:prstGeom prst="roundRect">
            <a:avLst>
              <a:gd name="adj" fmla="val 8853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Hybrid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approaches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444208" y="4581128"/>
            <a:ext cx="2428201" cy="432048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Ontology based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44208" y="5157192"/>
            <a:ext cx="2411760" cy="648072"/>
          </a:xfrm>
          <a:prstGeom prst="roundRect">
            <a:avLst>
              <a:gd name="adj" fmla="val 8853"/>
            </a:avLst>
          </a:prstGeom>
          <a:solidFill>
            <a:schemeClr val="accent5">
              <a:lumMod val="40000"/>
              <a:lumOff val="6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Non-Ontology based</a:t>
            </a:r>
          </a:p>
        </p:txBody>
      </p:sp>
      <p:cxnSp>
        <p:nvCxnSpPr>
          <p:cNvPr id="42" name="Elbow Connector 41"/>
          <p:cNvCxnSpPr>
            <a:stCxn id="6" idx="3"/>
            <a:endCxn id="25" idx="1"/>
          </p:cNvCxnSpPr>
          <p:nvPr/>
        </p:nvCxnSpPr>
        <p:spPr>
          <a:xfrm flipV="1">
            <a:off x="1619672" y="2024844"/>
            <a:ext cx="648072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6" idx="3"/>
            <a:endCxn id="26" idx="1"/>
          </p:cNvCxnSpPr>
          <p:nvPr/>
        </p:nvCxnSpPr>
        <p:spPr>
          <a:xfrm>
            <a:off x="1619672" y="2960948"/>
            <a:ext cx="648072" cy="360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6" idx="3"/>
            <a:endCxn id="27" idx="1"/>
          </p:cNvCxnSpPr>
          <p:nvPr/>
        </p:nvCxnSpPr>
        <p:spPr>
          <a:xfrm>
            <a:off x="1619672" y="2960948"/>
            <a:ext cx="648072" cy="10081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6" idx="3"/>
            <a:endCxn id="28" idx="1"/>
          </p:cNvCxnSpPr>
          <p:nvPr/>
        </p:nvCxnSpPr>
        <p:spPr>
          <a:xfrm>
            <a:off x="1619672" y="2960948"/>
            <a:ext cx="648072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6" idx="3"/>
            <a:endCxn id="29" idx="1"/>
          </p:cNvCxnSpPr>
          <p:nvPr/>
        </p:nvCxnSpPr>
        <p:spPr>
          <a:xfrm>
            <a:off x="1619672" y="2960948"/>
            <a:ext cx="648072" cy="25922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6" idx="3"/>
            <a:endCxn id="30" idx="1"/>
          </p:cNvCxnSpPr>
          <p:nvPr/>
        </p:nvCxnSpPr>
        <p:spPr>
          <a:xfrm>
            <a:off x="1619672" y="2960948"/>
            <a:ext cx="648072" cy="32763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1835696" y="836712"/>
            <a:ext cx="4392488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283968" y="5085184"/>
            <a:ext cx="1742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Tasks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228184" y="836712"/>
            <a:ext cx="2808312" cy="5112568"/>
          </a:xfrm>
          <a:prstGeom prst="roundRect">
            <a:avLst>
              <a:gd name="adj" fmla="val 6264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36171" y="836712"/>
            <a:ext cx="25563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Approaches</a:t>
            </a:r>
          </a:p>
        </p:txBody>
      </p:sp>
      <p:sp>
        <p:nvSpPr>
          <p:cNvPr id="59" name="Right Brace 58"/>
          <p:cNvSpPr/>
          <p:nvPr/>
        </p:nvSpPr>
        <p:spPr>
          <a:xfrm>
            <a:off x="5940152" y="4581128"/>
            <a:ext cx="360040" cy="1224136"/>
          </a:xfrm>
          <a:prstGeom prst="rightBrace">
            <a:avLst/>
          </a:prstGeom>
          <a:ln w="57150" cmpd="sng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ight Brace 64"/>
          <p:cNvSpPr/>
          <p:nvPr/>
        </p:nvSpPr>
        <p:spPr>
          <a:xfrm>
            <a:off x="6012160" y="908720"/>
            <a:ext cx="440432" cy="3384376"/>
          </a:xfrm>
          <a:prstGeom prst="rightBrace">
            <a:avLst/>
          </a:prstGeom>
          <a:ln w="57150" cmpd="sng">
            <a:solidFill>
              <a:srgbClr val="FF99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Elbow Connector 65"/>
          <p:cNvCxnSpPr>
            <a:stCxn id="25" idx="3"/>
            <a:endCxn id="33" idx="1"/>
          </p:cNvCxnSpPr>
          <p:nvPr/>
        </p:nvCxnSpPr>
        <p:spPr>
          <a:xfrm>
            <a:off x="3851920" y="2024844"/>
            <a:ext cx="504056" cy="12325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25" idx="3"/>
            <a:endCxn id="31" idx="1"/>
          </p:cNvCxnSpPr>
          <p:nvPr/>
        </p:nvCxnSpPr>
        <p:spPr>
          <a:xfrm flipV="1">
            <a:off x="3851920" y="1241140"/>
            <a:ext cx="504056" cy="7837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25" idx="3"/>
            <a:endCxn id="32" idx="1"/>
          </p:cNvCxnSpPr>
          <p:nvPr/>
        </p:nvCxnSpPr>
        <p:spPr>
          <a:xfrm>
            <a:off x="3851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5" idx="3"/>
            <a:endCxn id="34" idx="1"/>
          </p:cNvCxnSpPr>
          <p:nvPr/>
        </p:nvCxnSpPr>
        <p:spPr>
          <a:xfrm>
            <a:off x="3851920" y="2024844"/>
            <a:ext cx="504056" cy="1984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25" idx="3"/>
            <a:endCxn id="32" idx="1"/>
          </p:cNvCxnSpPr>
          <p:nvPr/>
        </p:nvCxnSpPr>
        <p:spPr>
          <a:xfrm>
            <a:off x="3851920" y="2024844"/>
            <a:ext cx="504056" cy="26041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761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864096"/>
          </a:xfrm>
        </p:spPr>
        <p:txBody>
          <a:bodyPr/>
          <a:lstStyle/>
          <a:p>
            <a:r>
              <a:rPr lang="en-US" altLang="zh-TW" dirty="0">
                <a:solidFill>
                  <a:srgbClr val="4F81BD"/>
                </a:solidFill>
              </a:rPr>
              <a:t>Sentiment Classification Techniques</a:t>
            </a:r>
            <a:endParaRPr lang="zh-TW" altLang="en-US" dirty="0">
              <a:solidFill>
                <a:srgbClr val="4F81B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sp>
        <p:nvSpPr>
          <p:cNvPr id="3" name="Rectangle 2"/>
          <p:cNvSpPr/>
          <p:nvPr/>
        </p:nvSpPr>
        <p:spPr>
          <a:xfrm>
            <a:off x="539552" y="6457890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Jesus Serrano-Guerrero, Jose A. 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Olivas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, Francisco P. Romero, and Enrique Herrera-</a:t>
            </a:r>
            <a:r>
              <a:rPr lang="en-US" altLang="zh-TW" sz="1000" dirty="0" err="1">
                <a:solidFill>
                  <a:schemeClr val="bg1">
                    <a:lumMod val="75000"/>
                  </a:schemeClr>
                </a:solidFill>
              </a:rPr>
              <a:t>Viedma</a:t>
            </a: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  (2015), </a:t>
            </a:r>
            <a:b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"Sentiment analysis: A review and comparative analysis of web services," Information Sciences, 311, pp. 18-38.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7504" y="3212976"/>
            <a:ext cx="1368152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Sentiment Analysis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844824"/>
            <a:ext cx="1512168" cy="1224136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Machine Learning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35696" y="4509120"/>
            <a:ext cx="1512168" cy="122413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200" dirty="0">
                <a:solidFill>
                  <a:schemeClr val="tx1"/>
                </a:solidFill>
              </a:rPr>
              <a:t>Lexicon-based Approach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7904" y="5445224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Corpus-based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07904" y="1412776"/>
            <a:ext cx="1512168" cy="936104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07904" y="335699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Unsupervised Learning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07904" y="4221088"/>
            <a:ext cx="1512168" cy="936104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Dictionary-based Approach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580112" y="515719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Statistical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80112" y="5877272"/>
            <a:ext cx="1512168" cy="504056"/>
          </a:xfrm>
          <a:prstGeom prst="roundRect">
            <a:avLst>
              <a:gd name="adj" fmla="val 12156"/>
            </a:avLst>
          </a:prstGeom>
          <a:solidFill>
            <a:schemeClr val="accent3">
              <a:lumMod val="60000"/>
              <a:lumOff val="40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Semantic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80112" y="1052736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Decision Tree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80112" y="1844824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Linear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80112" y="2636912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Rule-based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0112" y="3429000"/>
            <a:ext cx="1512168" cy="648072"/>
          </a:xfrm>
          <a:prstGeom prst="roundRect">
            <a:avLst>
              <a:gd name="adj" fmla="val 12156"/>
            </a:avLst>
          </a:prstGeom>
          <a:solidFill>
            <a:srgbClr val="FFCC66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Probabilistic Classifiers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452320" y="980728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Support Vector Machine (SVM)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452320" y="227687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Deep Learning (DL)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452320" y="1628800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Neural Network (NN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52320" y="3645024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Bayesian Network (BN)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452320" y="4293096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Maximum Entropy (ME)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Elbow Connector 25"/>
          <p:cNvCxnSpPr>
            <a:stCxn id="6" idx="3"/>
            <a:endCxn id="8" idx="1"/>
          </p:cNvCxnSpPr>
          <p:nvPr/>
        </p:nvCxnSpPr>
        <p:spPr>
          <a:xfrm>
            <a:off x="1475656" y="3681028"/>
            <a:ext cx="360040" cy="144016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" idx="3"/>
            <a:endCxn id="7" idx="1"/>
          </p:cNvCxnSpPr>
          <p:nvPr/>
        </p:nvCxnSpPr>
        <p:spPr>
          <a:xfrm flipV="1">
            <a:off x="1475656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7" idx="3"/>
            <a:endCxn id="11" idx="1"/>
          </p:cNvCxnSpPr>
          <p:nvPr/>
        </p:nvCxnSpPr>
        <p:spPr>
          <a:xfrm flipV="1">
            <a:off x="3347864" y="1880828"/>
            <a:ext cx="360040" cy="57606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7" idx="3"/>
            <a:endCxn id="12" idx="1"/>
          </p:cNvCxnSpPr>
          <p:nvPr/>
        </p:nvCxnSpPr>
        <p:spPr>
          <a:xfrm>
            <a:off x="3347864" y="2456892"/>
            <a:ext cx="360040" cy="122413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11" idx="3"/>
            <a:endCxn id="17" idx="1"/>
          </p:cNvCxnSpPr>
          <p:nvPr/>
        </p:nvCxnSpPr>
        <p:spPr>
          <a:xfrm flipV="1">
            <a:off x="5220072" y="1376772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11" idx="3"/>
            <a:endCxn id="18" idx="1"/>
          </p:cNvCxnSpPr>
          <p:nvPr/>
        </p:nvCxnSpPr>
        <p:spPr>
          <a:xfrm>
            <a:off x="5220072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11" idx="3"/>
            <a:endCxn id="19" idx="1"/>
          </p:cNvCxnSpPr>
          <p:nvPr/>
        </p:nvCxnSpPr>
        <p:spPr>
          <a:xfrm>
            <a:off x="5220072" y="1880828"/>
            <a:ext cx="360040" cy="108012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1" idx="3"/>
            <a:endCxn id="20" idx="1"/>
          </p:cNvCxnSpPr>
          <p:nvPr/>
        </p:nvCxnSpPr>
        <p:spPr>
          <a:xfrm>
            <a:off x="5220072" y="1880828"/>
            <a:ext cx="360040" cy="187220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3"/>
            <a:endCxn id="10" idx="1"/>
          </p:cNvCxnSpPr>
          <p:nvPr/>
        </p:nvCxnSpPr>
        <p:spPr>
          <a:xfrm>
            <a:off x="3347864" y="5121188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8" idx="3"/>
            <a:endCxn id="14" idx="1"/>
          </p:cNvCxnSpPr>
          <p:nvPr/>
        </p:nvCxnSpPr>
        <p:spPr>
          <a:xfrm flipV="1">
            <a:off x="3347864" y="4689140"/>
            <a:ext cx="360040" cy="43204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0" idx="3"/>
            <a:endCxn id="15" idx="1"/>
          </p:cNvCxnSpPr>
          <p:nvPr/>
        </p:nvCxnSpPr>
        <p:spPr>
          <a:xfrm flipV="1">
            <a:off x="5220072" y="540922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10" idx="3"/>
            <a:endCxn id="16" idx="1"/>
          </p:cNvCxnSpPr>
          <p:nvPr/>
        </p:nvCxnSpPr>
        <p:spPr>
          <a:xfrm>
            <a:off x="5220072" y="5913276"/>
            <a:ext cx="360040" cy="21602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8" idx="3"/>
            <a:endCxn id="22" idx="1"/>
          </p:cNvCxnSpPr>
          <p:nvPr/>
        </p:nvCxnSpPr>
        <p:spPr>
          <a:xfrm>
            <a:off x="7092280" y="2168860"/>
            <a:ext cx="360040" cy="360040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18" idx="3"/>
            <a:endCxn id="23" idx="1"/>
          </p:cNvCxnSpPr>
          <p:nvPr/>
        </p:nvCxnSpPr>
        <p:spPr>
          <a:xfrm flipV="1">
            <a:off x="7092280" y="1880828"/>
            <a:ext cx="360040" cy="288032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18" idx="3"/>
            <a:endCxn id="21" idx="1"/>
          </p:cNvCxnSpPr>
          <p:nvPr/>
        </p:nvCxnSpPr>
        <p:spPr>
          <a:xfrm flipV="1">
            <a:off x="7092280" y="1232756"/>
            <a:ext cx="360040" cy="936104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20" idx="3"/>
            <a:endCxn id="24" idx="1"/>
          </p:cNvCxnSpPr>
          <p:nvPr/>
        </p:nvCxnSpPr>
        <p:spPr>
          <a:xfrm>
            <a:off x="7092280" y="3753036"/>
            <a:ext cx="360040" cy="14401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20" idx="3"/>
            <a:endCxn id="25" idx="1"/>
          </p:cNvCxnSpPr>
          <p:nvPr/>
        </p:nvCxnSpPr>
        <p:spPr>
          <a:xfrm>
            <a:off x="7092280" y="3753036"/>
            <a:ext cx="360040" cy="792088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20" idx="3"/>
            <a:endCxn id="87" idx="1"/>
          </p:cNvCxnSpPr>
          <p:nvPr/>
        </p:nvCxnSpPr>
        <p:spPr>
          <a:xfrm flipV="1">
            <a:off x="7092280" y="3248980"/>
            <a:ext cx="360040" cy="504056"/>
          </a:xfrm>
          <a:prstGeom prst="bentConnector3">
            <a:avLst>
              <a:gd name="adj1" fmla="val 50000"/>
            </a:avLst>
          </a:pr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7452320" y="2996952"/>
            <a:ext cx="1512168" cy="504056"/>
          </a:xfrm>
          <a:prstGeom prst="roundRect">
            <a:avLst>
              <a:gd name="adj" fmla="val 12156"/>
            </a:avLst>
          </a:prstGeom>
          <a:solidFill>
            <a:srgbClr val="FF9900"/>
          </a:solidFill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600" dirty="0">
                <a:solidFill>
                  <a:schemeClr val="tx1"/>
                </a:solidFill>
              </a:rPr>
              <a:t>Naïve Bayes </a:t>
            </a:r>
            <a:br>
              <a:rPr lang="en-US" altLang="zh-TW" sz="1600" dirty="0">
                <a:solidFill>
                  <a:schemeClr val="tx1"/>
                </a:solidFill>
              </a:rPr>
            </a:br>
            <a:r>
              <a:rPr lang="en-US" altLang="zh-TW" sz="1600" dirty="0">
                <a:solidFill>
                  <a:schemeClr val="tx1"/>
                </a:solidFill>
              </a:rPr>
              <a:t>(NB)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50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225550"/>
          </a:xfrm>
        </p:spPr>
        <p:txBody>
          <a:bodyPr>
            <a:normAutofit fontScale="90000"/>
          </a:bodyPr>
          <a:lstStyle/>
          <a:p>
            <a:r>
              <a:rPr lang="en-US" altLang="zh-TW">
                <a:solidFill>
                  <a:schemeClr val="accent1"/>
                </a:solidFill>
              </a:rPr>
              <a:t>Example of Opinion:</a:t>
            </a:r>
            <a:br>
              <a:rPr lang="en-US" altLang="zh-TW">
                <a:solidFill>
                  <a:schemeClr val="accent1"/>
                </a:solidFill>
              </a:rPr>
            </a:br>
            <a:r>
              <a:rPr lang="en-US" altLang="zh-TW">
                <a:solidFill>
                  <a:schemeClr val="accent1"/>
                </a:solidFill>
              </a:rPr>
              <a:t>review segment on iPhone</a:t>
            </a:r>
            <a:endParaRPr lang="zh-TW" altLang="en-US">
              <a:solidFill>
                <a:schemeClr val="accent1"/>
              </a:solidFill>
            </a:endParaRP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/>
              <a:t>“I bought an iPhone a few days ago.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It was such a nice phone.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The touch screen was really cool.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The voice quality was clear too.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However, my mother was mad with me as I did not tell her before I bought it.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She also thought the phone was too expensive, and wanted me to return it to the shop. … ”</a:t>
            </a:r>
            <a:endParaRPr lang="zh-TW" altLang="en-US" sz="280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CF89A0-4CC8-4C95-A96F-E4F029D5B5F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29701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15888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32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250825" y="1557338"/>
            <a:ext cx="8435975" cy="45688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zh-TW" sz="2800"/>
              <a:t>“(1) I bought an </a:t>
            </a:r>
            <a:r>
              <a:rPr lang="en-US" altLang="zh-TW" sz="2800" u="sng"/>
              <a:t>iPhone</a:t>
            </a:r>
            <a:r>
              <a:rPr lang="en-US" altLang="zh-TW" sz="2800"/>
              <a:t> a few days ago.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(2) </a:t>
            </a:r>
            <a:r>
              <a:rPr lang="en-US" altLang="zh-TW" sz="2800">
                <a:solidFill>
                  <a:srgbClr val="FF0000"/>
                </a:solidFill>
              </a:rPr>
              <a:t>It was such a </a:t>
            </a:r>
            <a:r>
              <a:rPr lang="en-US" altLang="zh-TW" sz="2800" b="1">
                <a:solidFill>
                  <a:srgbClr val="FF0000"/>
                </a:solidFill>
              </a:rPr>
              <a:t>nice</a:t>
            </a:r>
            <a:r>
              <a:rPr lang="en-US" altLang="zh-TW" sz="2800">
                <a:solidFill>
                  <a:srgbClr val="FF0000"/>
                </a:solidFill>
              </a:rPr>
              <a:t> phone.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(3) </a:t>
            </a:r>
            <a:r>
              <a:rPr lang="en-US" altLang="zh-TW" sz="2800">
                <a:solidFill>
                  <a:srgbClr val="FF0000"/>
                </a:solidFill>
              </a:rPr>
              <a:t>The </a:t>
            </a:r>
            <a:r>
              <a:rPr lang="en-US" altLang="zh-TW" sz="2800" u="sng">
                <a:solidFill>
                  <a:srgbClr val="FF0000"/>
                </a:solidFill>
              </a:rPr>
              <a:t>touch screen </a:t>
            </a:r>
            <a:r>
              <a:rPr lang="en-US" altLang="zh-TW" sz="2800">
                <a:solidFill>
                  <a:srgbClr val="FF0000"/>
                </a:solidFill>
              </a:rPr>
              <a:t>was really </a:t>
            </a:r>
            <a:r>
              <a:rPr lang="en-US" altLang="zh-TW" sz="2800" b="1">
                <a:solidFill>
                  <a:srgbClr val="FF0000"/>
                </a:solidFill>
              </a:rPr>
              <a:t>cool</a:t>
            </a:r>
            <a:r>
              <a:rPr lang="en-US" altLang="zh-TW" sz="2800">
                <a:solidFill>
                  <a:srgbClr val="FF0000"/>
                </a:solidFill>
              </a:rPr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(4) </a:t>
            </a:r>
            <a:r>
              <a:rPr lang="en-US" altLang="zh-TW" sz="2800">
                <a:solidFill>
                  <a:srgbClr val="FF0000"/>
                </a:solidFill>
              </a:rPr>
              <a:t>The </a:t>
            </a:r>
            <a:r>
              <a:rPr lang="en-US" altLang="zh-TW" sz="2800" u="sng">
                <a:solidFill>
                  <a:srgbClr val="FF0000"/>
                </a:solidFill>
              </a:rPr>
              <a:t>voice quality </a:t>
            </a:r>
            <a:r>
              <a:rPr lang="en-US" altLang="zh-TW" sz="2800">
                <a:solidFill>
                  <a:srgbClr val="FF0000"/>
                </a:solidFill>
              </a:rPr>
              <a:t>was </a:t>
            </a:r>
            <a:r>
              <a:rPr lang="en-US" altLang="zh-TW" sz="2800" b="1">
                <a:solidFill>
                  <a:srgbClr val="FF0000"/>
                </a:solidFill>
              </a:rPr>
              <a:t>clear</a:t>
            </a:r>
            <a:r>
              <a:rPr lang="en-US" altLang="zh-TW" sz="2800">
                <a:solidFill>
                  <a:srgbClr val="FF0000"/>
                </a:solidFill>
              </a:rPr>
              <a:t> too.</a:t>
            </a:r>
            <a:r>
              <a:rPr lang="en-US" altLang="zh-TW" sz="2800"/>
              <a:t>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(5) </a:t>
            </a:r>
            <a:r>
              <a:rPr lang="en-US" altLang="zh-TW" sz="2800">
                <a:solidFill>
                  <a:srgbClr val="00B050"/>
                </a:solidFill>
              </a:rPr>
              <a:t>However, my mother was mad with me as I did not tell her before I bought it</a:t>
            </a:r>
            <a:r>
              <a:rPr lang="en-US" altLang="zh-TW" sz="2800"/>
              <a:t>. </a:t>
            </a:r>
          </a:p>
          <a:p>
            <a:pPr>
              <a:buFont typeface="Arial" charset="0"/>
              <a:buNone/>
            </a:pPr>
            <a:r>
              <a:rPr lang="en-US" altLang="zh-TW" sz="2800"/>
              <a:t>(6) </a:t>
            </a:r>
            <a:r>
              <a:rPr lang="en-US" altLang="zh-TW" sz="2800">
                <a:solidFill>
                  <a:srgbClr val="00B050"/>
                </a:solidFill>
              </a:rPr>
              <a:t>She also thought the phone was too </a:t>
            </a:r>
            <a:r>
              <a:rPr lang="en-US" altLang="zh-TW" sz="2800" b="1" u="sng">
                <a:solidFill>
                  <a:srgbClr val="00B050"/>
                </a:solidFill>
              </a:rPr>
              <a:t>expensive</a:t>
            </a:r>
            <a:r>
              <a:rPr lang="en-US" altLang="zh-TW" sz="2800">
                <a:solidFill>
                  <a:srgbClr val="00B050"/>
                </a:solidFill>
              </a:rPr>
              <a:t>, and wanted me to return it to the shop.</a:t>
            </a:r>
            <a:r>
              <a:rPr lang="en-US" altLang="zh-TW" sz="2800"/>
              <a:t> … ”</a:t>
            </a:r>
            <a:endParaRPr lang="zh-TW" altLang="en-US" sz="2800"/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346A3C-8CDA-4E3C-A883-6DE63D7C301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0724" name="矩形 4"/>
          <p:cNvSpPr>
            <a:spLocks noChangeArrowheads="1"/>
          </p:cNvSpPr>
          <p:nvPr/>
        </p:nvSpPr>
        <p:spPr bwMode="auto">
          <a:xfrm>
            <a:off x="323850" y="6524625"/>
            <a:ext cx="8208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</a:rPr>
              <a:t>Source: Bing Liu (2011) , “Web Data Mining: Exploring Hyperlinks, Contents, and Usage Data,” Springer, 2nd Edition,</a:t>
            </a:r>
            <a:endParaRPr lang="zh-TW" altLang="en-US" sz="120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0725" name="文字方塊 5"/>
          <p:cNvSpPr txBox="1">
            <a:spLocks noChangeArrowheads="1"/>
          </p:cNvSpPr>
          <p:nvPr/>
        </p:nvSpPr>
        <p:spPr bwMode="auto">
          <a:xfrm>
            <a:off x="7667625" y="25654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FF0000"/>
                </a:solidFill>
                <a:latin typeface="Arial" charset="0"/>
              </a:rPr>
              <a:t>+Positive Opinion</a:t>
            </a:r>
            <a:endParaRPr lang="zh-TW" altLang="en-US" sz="1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0726" name="文字方塊 6"/>
          <p:cNvSpPr txBox="1">
            <a:spLocks noChangeArrowheads="1"/>
          </p:cNvSpPr>
          <p:nvPr/>
        </p:nvSpPr>
        <p:spPr bwMode="auto">
          <a:xfrm>
            <a:off x="7740650" y="5229225"/>
            <a:ext cx="1403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>
                <a:solidFill>
                  <a:srgbClr val="00B050"/>
                </a:solidFill>
                <a:latin typeface="Arial" charset="0"/>
              </a:rPr>
              <a:t>-Negative Opinion</a:t>
            </a:r>
            <a:endParaRPr lang="zh-TW" altLang="en-US" sz="1800" b="1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30727" name="標題 1"/>
          <p:cNvSpPr txBox="1">
            <a:spLocks/>
          </p:cNvSpPr>
          <p:nvPr/>
        </p:nvSpPr>
        <p:spPr bwMode="auto">
          <a:xfrm>
            <a:off x="457200" y="115888"/>
            <a:ext cx="8229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Example of Opinion:</a:t>
            </a:r>
            <a:b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</a:br>
            <a:r>
              <a:rPr kumimoji="0" lang="en-US" altLang="zh-TW" sz="4400" b="1">
                <a:solidFill>
                  <a:schemeClr val="accent1"/>
                </a:solidFill>
                <a:ea typeface="標楷體" pitchFamily="65" charset="-120"/>
              </a:rPr>
              <a:t>review segment on iPhone</a:t>
            </a:r>
            <a:endParaRPr kumimoji="0" lang="zh-TW" altLang="en-US" sz="4400" b="1">
              <a:solidFill>
                <a:schemeClr val="accent1"/>
              </a:solidFill>
              <a:ea typeface="標楷體" pitchFamily="65" charset="-120"/>
            </a:endParaRPr>
          </a:p>
        </p:txBody>
      </p:sp>
      <p:pic>
        <p:nvPicPr>
          <p:cNvPr id="307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416175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5070475"/>
            <a:ext cx="933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127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26495-482E-3345-A76E-0C05D078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171D35-522A-DD4F-93E1-DADDF6A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Text Classification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B2C13-FE4D-1848-9D0A-362562F5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41889"/>
            <a:ext cx="8102600" cy="4051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DE156-5EAF-6A47-9CFF-9B3E1E57E201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</a:t>
            </a:r>
          </a:p>
        </p:txBody>
      </p:sp>
    </p:spTree>
    <p:extLst>
      <p:ext uri="{BB962C8B-B14F-4D97-AF65-F5344CB8AC3E}">
        <p14:creationId xmlns:p14="http://schemas.microsoft.com/office/powerpoint/2010/main" val="1385079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307F-ECAB-404F-AC88-AA3423D6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Classification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2DDB-F8D8-E747-9C09-00FCE9B3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5949"/>
          </a:xfrm>
        </p:spPr>
        <p:txBody>
          <a:bodyPr/>
          <a:lstStyle/>
          <a:p>
            <a:r>
              <a:rPr lang="en-US" dirty="0"/>
              <a:t>Step 1: Gather Data</a:t>
            </a:r>
          </a:p>
          <a:p>
            <a:r>
              <a:rPr lang="en-US" dirty="0"/>
              <a:t>Step 2: Explore Your Data</a:t>
            </a:r>
          </a:p>
          <a:p>
            <a:r>
              <a:rPr lang="en-US" dirty="0"/>
              <a:t>Step 2.5: Choose a Model*</a:t>
            </a:r>
          </a:p>
          <a:p>
            <a:r>
              <a:rPr lang="en-US" dirty="0"/>
              <a:t>Step 3: Prepare Your Data</a:t>
            </a:r>
          </a:p>
          <a:p>
            <a:r>
              <a:rPr lang="en-US" dirty="0"/>
              <a:t>Step 4: Build, Train, and Evaluate Your Model</a:t>
            </a:r>
          </a:p>
          <a:p>
            <a:r>
              <a:rPr lang="en-US" dirty="0"/>
              <a:t>Step 5: Tune Hyperparameters</a:t>
            </a:r>
          </a:p>
          <a:p>
            <a:r>
              <a:rPr lang="en-US" dirty="0"/>
              <a:t>Step 6: Deploy Your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9F1-2018-814E-9DC7-93A14664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24A06-F557-3242-A12F-8F959B79F8F4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3634A-A287-054D-96DD-01A511BE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63" y="5279527"/>
            <a:ext cx="660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145"/>
            <a:ext cx="8229600" cy="8520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69" y="879018"/>
            <a:ext cx="4121660" cy="58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146"/>
            <a:ext cx="8229600" cy="7393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S/W&lt;1500: N-gram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886" r="41794" b="27047"/>
          <a:stretch/>
        </p:blipFill>
        <p:spPr>
          <a:xfrm>
            <a:off x="2401471" y="826463"/>
            <a:ext cx="4341055" cy="57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11F62-2F53-E64D-956F-388EDE4C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295C85-36E2-2C4F-A256-B906EE013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320" y="1157225"/>
            <a:ext cx="8245383" cy="14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0000" b="1" dirty="0">
                <a:solidFill>
                  <a:srgbClr val="FF0000"/>
                </a:solidFill>
                <a:latin typeface="Heiti TC Medium" pitchFamily="2" charset="-128"/>
                <a:ea typeface="Heiti TC Medium" pitchFamily="2" charset="-128"/>
                <a:cs typeface="Arial" pitchFamily="34" charset="0"/>
              </a:rPr>
              <a:t>資訊管理學系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3E7E1340-40AF-9E49-A6C4-7B09EA3078AE}"/>
              </a:ext>
            </a:extLst>
          </p:cNvPr>
          <p:cNvSpPr/>
          <p:nvPr/>
        </p:nvSpPr>
        <p:spPr>
          <a:xfrm>
            <a:off x="1475656" y="2780928"/>
            <a:ext cx="6408712" cy="18362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10000" dirty="0">
                <a:latin typeface="Heiti TC Medium" pitchFamily="2" charset="-128"/>
                <a:ea typeface="Heiti TC Medium" pitchFamily="2" charset="-128"/>
              </a:rPr>
              <a:t>資訊創新</a:t>
            </a:r>
          </a:p>
        </p:txBody>
      </p:sp>
      <p:sp>
        <p:nvSpPr>
          <p:cNvPr id="7" name="矩形 5">
            <a:extLst>
              <a:ext uri="{FF2B5EF4-FFF2-40B4-BE49-F238E27FC236}">
                <a16:creationId xmlns:a16="http://schemas.microsoft.com/office/drawing/2014/main" id="{1B26F03F-7D5B-E740-8756-6BACC4240CD7}"/>
              </a:ext>
            </a:extLst>
          </p:cNvPr>
          <p:cNvSpPr/>
          <p:nvPr/>
        </p:nvSpPr>
        <p:spPr>
          <a:xfrm>
            <a:off x="1475656" y="4797152"/>
            <a:ext cx="6408712" cy="17947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zh-TW" altLang="en-US" sz="10000" dirty="0">
                <a:latin typeface="Heiti TC Medium" pitchFamily="2" charset="-128"/>
                <a:ea typeface="Heiti TC Medium" pitchFamily="2" charset="-128"/>
              </a:rPr>
              <a:t>管理思維</a:t>
            </a:r>
          </a:p>
        </p:txBody>
      </p:sp>
      <p:pic>
        <p:nvPicPr>
          <p:cNvPr id="8" name="Picture 7" descr="C:\Users\myday\Downloads\TKU-title15cm.jpg">
            <a:extLst>
              <a:ext uri="{FF2B5EF4-FFF2-40B4-BE49-F238E27FC236}">
                <a16:creationId xmlns:a16="http://schemas.microsoft.com/office/drawing/2014/main" id="{967B6FD0-E785-0C4A-B48E-4F8B6CBDA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455" y="99574"/>
            <a:ext cx="3589112" cy="107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16EE3A-FC02-C14D-9DCF-127C5BE4B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08" y="122892"/>
            <a:ext cx="1024204" cy="1024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D3E0F0-C486-3E41-BEDF-67B9EF7841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21764" r="20645" b="38118"/>
          <a:stretch/>
        </p:blipFill>
        <p:spPr>
          <a:xfrm>
            <a:off x="221024" y="104151"/>
            <a:ext cx="1038608" cy="10330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967657-9A81-D34C-8988-2D0046F6083E}"/>
              </a:ext>
            </a:extLst>
          </p:cNvPr>
          <p:cNvSpPr txBox="1"/>
          <p:nvPr/>
        </p:nvSpPr>
        <p:spPr>
          <a:xfrm>
            <a:off x="35496" y="6381328"/>
            <a:ext cx="1190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ourier" charset="0"/>
                <a:ea typeface="Courier" charset="0"/>
                <a:cs typeface="Courier" charset="0"/>
              </a:rPr>
              <a:t>IMTKU</a:t>
            </a:r>
          </a:p>
        </p:txBody>
      </p:sp>
    </p:spTree>
    <p:extLst>
      <p:ext uri="{BB962C8B-B14F-4D97-AF65-F5344CB8AC3E}">
        <p14:creationId xmlns:p14="http://schemas.microsoft.com/office/powerpoint/2010/main" val="1294162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80" y="62094"/>
            <a:ext cx="8837112" cy="7393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S/W&gt;=1500: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9" t="48916" r="1365" b="1795"/>
          <a:stretch/>
        </p:blipFill>
        <p:spPr>
          <a:xfrm>
            <a:off x="1935270" y="905245"/>
            <a:ext cx="5273458" cy="5686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D1C40D-81C0-3E42-9F0C-6FD379007B18}"/>
              </a:ext>
            </a:extLst>
          </p:cNvPr>
          <p:cNvSpPr/>
          <p:nvPr/>
        </p:nvSpPr>
        <p:spPr>
          <a:xfrm>
            <a:off x="1548384" y="801412"/>
            <a:ext cx="2036064" cy="3368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68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3A81-EA4F-484B-A9DB-EE37CEB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20918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2.5: Choose a Model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Samples</a:t>
            </a:r>
            <a:r>
              <a:rPr lang="en-US" dirty="0">
                <a:solidFill>
                  <a:schemeClr val="accent1"/>
                </a:solidFill>
              </a:rPr>
              <a:t>/Words &lt; </a:t>
            </a:r>
            <a:r>
              <a:rPr lang="en-US" dirty="0">
                <a:solidFill>
                  <a:srgbClr val="7030A0"/>
                </a:solidFill>
              </a:rPr>
              <a:t>1500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150,000</a:t>
            </a:r>
            <a:r>
              <a:rPr lang="en-US" dirty="0">
                <a:solidFill>
                  <a:schemeClr val="accent1"/>
                </a:solidFill>
              </a:rPr>
              <a:t>/100 = </a:t>
            </a:r>
            <a:r>
              <a:rPr lang="en-US" dirty="0">
                <a:solidFill>
                  <a:srgbClr val="7030A0"/>
                </a:solidFill>
              </a:rPr>
              <a:t>1500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5104C-D3DE-184A-ADE1-D756ADF91CD3}"/>
              </a:ext>
            </a:extLst>
          </p:cNvPr>
          <p:cNvSpPr/>
          <p:nvPr/>
        </p:nvSpPr>
        <p:spPr>
          <a:xfrm>
            <a:off x="1763038" y="5959926"/>
            <a:ext cx="479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Roboto"/>
              </a:rPr>
              <a:t>IMDb review dataset, </a:t>
            </a:r>
            <a:br>
              <a:rPr lang="en-US" dirty="0">
                <a:solidFill>
                  <a:srgbClr val="212121"/>
                </a:solidFill>
                <a:latin typeface="Roboto"/>
              </a:rPr>
            </a:br>
            <a:r>
              <a:rPr lang="en-US" dirty="0">
                <a:solidFill>
                  <a:srgbClr val="212121"/>
                </a:solidFill>
                <a:latin typeface="Roboto"/>
              </a:rPr>
              <a:t>the samples/words-per-sample ratio is ~ </a:t>
            </a:r>
            <a:r>
              <a:rPr lang="en-US" dirty="0">
                <a:solidFill>
                  <a:srgbClr val="7030A0"/>
                </a:solidFill>
                <a:latin typeface="Roboto"/>
              </a:rPr>
              <a:t>144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5DDE7-6FEF-E144-B4E5-FDA3FC4CB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3" t="1589" r="2074" b="73692"/>
          <a:stretch/>
        </p:blipFill>
        <p:spPr>
          <a:xfrm>
            <a:off x="457200" y="2127462"/>
            <a:ext cx="8074207" cy="38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9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" t="64962" r="1941" b="1692"/>
          <a:stretch/>
        </p:blipFill>
        <p:spPr>
          <a:xfrm>
            <a:off x="275573" y="2279735"/>
            <a:ext cx="8492646" cy="41962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4ABDA1-1E9C-AE4D-B1B4-115D447B1F9E}"/>
              </a:ext>
            </a:extLst>
          </p:cNvPr>
          <p:cNvSpPr txBox="1">
            <a:spLocks/>
          </p:cNvSpPr>
          <p:nvPr/>
        </p:nvSpPr>
        <p:spPr>
          <a:xfrm>
            <a:off x="461803" y="50104"/>
            <a:ext cx="8229600" cy="209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Step 2.5: Choose a Model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Samples</a:t>
            </a:r>
            <a:r>
              <a:rPr lang="en-US" dirty="0">
                <a:solidFill>
                  <a:schemeClr val="accent1"/>
                </a:solidFill>
              </a:rPr>
              <a:t>/Words &lt; </a:t>
            </a:r>
            <a:r>
              <a:rPr lang="en-US" dirty="0">
                <a:solidFill>
                  <a:srgbClr val="7030A0"/>
                </a:solidFill>
              </a:rPr>
              <a:t>15,000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1,500,000</a:t>
            </a:r>
            <a:r>
              <a:rPr lang="en-US" dirty="0">
                <a:solidFill>
                  <a:schemeClr val="accent1"/>
                </a:solidFill>
              </a:rPr>
              <a:t>/100 = </a:t>
            </a:r>
            <a:r>
              <a:rPr lang="en-US" dirty="0">
                <a:solidFill>
                  <a:srgbClr val="7030A0"/>
                </a:solidFill>
              </a:rPr>
              <a:t>15,000</a:t>
            </a:r>
          </a:p>
        </p:txBody>
      </p:sp>
    </p:spTree>
    <p:extLst>
      <p:ext uri="{BB962C8B-B14F-4D97-AF65-F5344CB8AC3E}">
        <p14:creationId xmlns:p14="http://schemas.microsoft.com/office/powerpoint/2010/main" val="209928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6C7F6-5CCD-D143-A138-FC3345BD48BD}"/>
              </a:ext>
            </a:extLst>
          </p:cNvPr>
          <p:cNvSpPr/>
          <p:nvPr/>
        </p:nvSpPr>
        <p:spPr>
          <a:xfrm>
            <a:off x="319217" y="1417638"/>
            <a:ext cx="861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Texts: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’The mouse ran up the clock'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T2: ’The mouse ran down’</a:t>
            </a:r>
          </a:p>
          <a:p>
            <a:endParaRPr lang="en-US" dirty="0">
              <a:latin typeface="Courier" pitchFamily="2" charset="0"/>
              <a:cs typeface="Calibri" panose="020F0502020204030204" pitchFamily="34" charset="0"/>
            </a:endParaRPr>
          </a:p>
          <a:p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Token Index: </a:t>
            </a:r>
          </a:p>
          <a:p>
            <a:r>
              <a:rPr lang="en-US" sz="1600" dirty="0">
                <a:latin typeface="Courier" pitchFamily="2" charset="0"/>
                <a:cs typeface="Calibri" panose="020F0502020204030204" pitchFamily="34" charset="0"/>
              </a:rPr>
              <a:t>{'the': 1, 'mouse’: 2, 'ran': 3, 'up': 4, 'clock': 5, 'down': 6,}.</a:t>
            </a:r>
          </a:p>
          <a:p>
            <a:pPr lvl="1"/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NOTE: 'the' occurs most frequently,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so the index value of 1 is assigned to it.</a:t>
            </a:r>
          </a:p>
          <a:p>
            <a:pPr lvl="1"/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Some libraries reserve index 0 for unknown tokens, 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as is the case here.</a:t>
            </a:r>
          </a:p>
          <a:p>
            <a:endParaRPr lang="en-US" dirty="0">
              <a:latin typeface="Courier" pitchFamily="2" charset="0"/>
              <a:cs typeface="Calibri" panose="020F0502020204030204" pitchFamily="34" charset="0"/>
            </a:endParaRPr>
          </a:p>
          <a:p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Sequence of token indexes: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‘The mouse ran up the clock’ =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    [1,  2,   3, 4,  1,  5]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’The mouse ran down’ =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    [1,   2,   3,  6]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956EF-D4DD-D047-8683-403BE4AE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3: Prepare Your Data</a:t>
            </a:r>
          </a:p>
        </p:txBody>
      </p:sp>
    </p:spTree>
    <p:extLst>
      <p:ext uri="{BB962C8B-B14F-4D97-AF65-F5344CB8AC3E}">
        <p14:creationId xmlns:p14="http://schemas.microsoft.com/office/powerpoint/2010/main" val="2515240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One-hot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857BE-5896-9D41-B016-4194A369127C}"/>
              </a:ext>
            </a:extLst>
          </p:cNvPr>
          <p:cNvSpPr/>
          <p:nvPr/>
        </p:nvSpPr>
        <p:spPr>
          <a:xfrm>
            <a:off x="2408522" y="1762214"/>
            <a:ext cx="5881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'The mouse ran up the clock’ = </a:t>
            </a:r>
          </a:p>
          <a:p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 [0, 1, 0, 0, 0, 0, 0],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1,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1,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1,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1, 0,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0, 1, 0] ]</a:t>
            </a:r>
          </a:p>
          <a:p>
            <a:endParaRPr lang="en-US" sz="2400" dirty="0"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D2F42-FF16-364B-B02E-1580A96579DD}"/>
              </a:ext>
            </a:extLst>
          </p:cNvPr>
          <p:cNvSpPr/>
          <p:nvPr/>
        </p:nvSpPr>
        <p:spPr>
          <a:xfrm>
            <a:off x="2756600" y="5198458"/>
            <a:ext cx="441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[0, 1, 2, 3, 4, 5, 6]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8463D-68FC-9A46-B8C6-7811361EC3A2}"/>
              </a:ext>
            </a:extLst>
          </p:cNvPr>
          <p:cNvSpPr/>
          <p:nvPr/>
        </p:nvSpPr>
        <p:spPr>
          <a:xfrm>
            <a:off x="172899" y="2545558"/>
            <a:ext cx="6874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mouse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ran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up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clock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0481B8-BEFE-7C40-B12B-7B4C9419C737}"/>
              </a:ext>
            </a:extLst>
          </p:cNvPr>
          <p:cNvSpPr/>
          <p:nvPr/>
        </p:nvSpPr>
        <p:spPr>
          <a:xfrm>
            <a:off x="1763038" y="2545558"/>
            <a:ext cx="440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2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3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4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9978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87624-061F-4141-80BF-9D59AFCC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160"/>
            <a:ext cx="9144000" cy="35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0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15AF2-8EA1-6E45-8DAC-109774E5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6" y="2185989"/>
            <a:ext cx="8801875" cy="38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56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Sequence to Sequence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(Seq2Seq)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915816" y="6581001"/>
            <a:ext cx="29658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</a:rPr>
              <a:t>google.github.io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/seq2seq/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25" y="1772816"/>
            <a:ext cx="914400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12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E6EBB-669D-B74B-B604-33E43217F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17" y="44394"/>
            <a:ext cx="8723711" cy="107986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Transformer (Attention is All You Need)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(Vaswani et al., 2017)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479B0-F51A-B74A-8DB8-1939B42C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E4B079-2DDB-8840-B13B-C6B2D4A7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745" y="1204270"/>
            <a:ext cx="3699424" cy="53219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8A619C-FF34-9541-ABA4-2BE3EDA9175D}"/>
              </a:ext>
            </a:extLst>
          </p:cNvPr>
          <p:cNvSpPr/>
          <p:nvPr/>
        </p:nvSpPr>
        <p:spPr>
          <a:xfrm>
            <a:off x="382317" y="6468475"/>
            <a:ext cx="829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Source: Vaswani, Ashish, Noam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Shazeer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Niki Parmar, Jakob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Uszkoreit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Llion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Jones, Aidan N. Gomez,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Łukasz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Kaiser, and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Illia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Polosukhin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. "Attention is all you need." In </a:t>
            </a:r>
            <a:r>
              <a:rPr lang="en-US" sz="10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Advances in neural information processing systems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, pp. 5998-6008. 2017.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848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90E4-F245-3D45-83E0-6664572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21" y="139727"/>
            <a:ext cx="8386997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BERT: Pre-training of Deep Bidirectional Transformers for Language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534896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3E92F-1063-6145-ADA8-6281153D640A}"/>
              </a:ext>
            </a:extLst>
          </p:cNvPr>
          <p:cNvSpPr/>
          <p:nvPr/>
        </p:nvSpPr>
        <p:spPr>
          <a:xfrm>
            <a:off x="644577" y="1311151"/>
            <a:ext cx="8174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 (Bidirectional Encoder Representations from Transformers)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3180C-EF58-7345-9ED4-E0EC4CB70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2572836"/>
            <a:ext cx="8806226" cy="35717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105C0F-8F9C-8547-9100-914A071D2750}"/>
              </a:ext>
            </a:extLst>
          </p:cNvPr>
          <p:cNvSpPr/>
          <p:nvPr/>
        </p:nvSpPr>
        <p:spPr>
          <a:xfrm>
            <a:off x="900410" y="1779414"/>
            <a:ext cx="7449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Overall pre-training and fine-tuning procedures for BERT</a:t>
            </a:r>
          </a:p>
        </p:txBody>
      </p:sp>
    </p:spTree>
    <p:extLst>
      <p:ext uri="{BB962C8B-B14F-4D97-AF65-F5344CB8AC3E}">
        <p14:creationId xmlns:p14="http://schemas.microsoft.com/office/powerpoint/2010/main" val="73314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24760-9D60-594D-BEF7-0E404780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146"/>
            <a:ext cx="8229600" cy="1417638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2"/>
                </a:solidFill>
              </a:rPr>
              <a:t>淡江大學資訊管理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zh-TW" altLang="en-US" sz="4800" dirty="0">
                <a:solidFill>
                  <a:schemeClr val="tx2"/>
                </a:solidFill>
              </a:rPr>
              <a:t>系</a:t>
            </a:r>
            <a:r>
              <a:rPr lang="en-US" altLang="zh-TW" sz="4800" dirty="0">
                <a:solidFill>
                  <a:schemeClr val="tx2"/>
                </a:solidFill>
              </a:rPr>
              <a:t>( </a:t>
            </a:r>
            <a:r>
              <a:rPr lang="zh-TW" altLang="en-US" sz="4800" dirty="0">
                <a:solidFill>
                  <a:schemeClr val="tx2"/>
                </a:solidFill>
              </a:rPr>
              <a:t>所</a:t>
            </a:r>
            <a:r>
              <a:rPr lang="en-US" altLang="zh-TW" sz="4800" dirty="0">
                <a:solidFill>
                  <a:schemeClr val="tx2"/>
                </a:solidFill>
              </a:rPr>
              <a:t>) </a:t>
            </a:r>
            <a:r>
              <a:rPr lang="zh-TW" altLang="en-US" sz="4800" dirty="0">
                <a:solidFill>
                  <a:schemeClr val="tx2"/>
                </a:solidFill>
              </a:rPr>
              <a:t>教育目標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FCDE9-2FF0-8D4D-87E7-4B3A272B3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608512"/>
          </a:xfrm>
        </p:spPr>
        <p:txBody>
          <a:bodyPr/>
          <a:lstStyle/>
          <a:p>
            <a:r>
              <a:rPr lang="zh-TW" altLang="en-US" sz="4800" dirty="0"/>
              <a:t>致力於</a:t>
            </a:r>
            <a:r>
              <a:rPr lang="zh-TW" altLang="en-US" sz="4800" dirty="0">
                <a:solidFill>
                  <a:srgbClr val="FF0000"/>
                </a:solidFill>
              </a:rPr>
              <a:t>資訊科技</a:t>
            </a:r>
            <a:br>
              <a:rPr lang="en-US" altLang="zh-TW" sz="4800" dirty="0"/>
            </a:br>
            <a:r>
              <a:rPr lang="zh-TW" altLang="en-US" sz="4800" dirty="0"/>
              <a:t>與</a:t>
            </a:r>
            <a:r>
              <a:rPr lang="zh-TW" altLang="en-US" sz="4800" dirty="0">
                <a:solidFill>
                  <a:srgbClr val="FF0000"/>
                </a:solidFill>
              </a:rPr>
              <a:t>經營管理</a:t>
            </a:r>
            <a:r>
              <a:rPr lang="zh-TW" altLang="en-US" sz="4800" dirty="0"/>
              <a:t>知識</a:t>
            </a:r>
            <a:br>
              <a:rPr lang="en-US" altLang="zh-TW" sz="4800" dirty="0"/>
            </a:br>
            <a:r>
              <a:rPr lang="zh-TW" altLang="en-US" sz="4800" dirty="0"/>
              <a:t>之</a:t>
            </a:r>
            <a:r>
              <a:rPr lang="zh-TW" altLang="en-US" sz="4800" dirty="0">
                <a:solidFill>
                  <a:srgbClr val="FF0000"/>
                </a:solidFill>
              </a:rPr>
              <a:t>科際整合研究發展</a:t>
            </a:r>
            <a:r>
              <a:rPr lang="zh-TW" altLang="en-US" sz="4800" dirty="0"/>
              <a:t>，</a:t>
            </a:r>
            <a:br>
              <a:rPr lang="en-US" altLang="zh-TW" sz="4800" dirty="0"/>
            </a:br>
            <a:r>
              <a:rPr lang="zh-TW" altLang="en-US" sz="4800" dirty="0"/>
              <a:t>為國家與社會培育兼具</a:t>
            </a:r>
            <a:br>
              <a:rPr lang="en-US" altLang="zh-TW" sz="4800" dirty="0"/>
            </a:br>
            <a:r>
              <a:rPr lang="zh-TW" altLang="en-US" sz="4800" dirty="0">
                <a:solidFill>
                  <a:srgbClr val="FF0000"/>
                </a:solidFill>
              </a:rPr>
              <a:t>資訊技術能力</a:t>
            </a:r>
            <a:r>
              <a:rPr lang="zh-TW" altLang="en-US" sz="4800" dirty="0"/>
              <a:t>與</a:t>
            </a:r>
            <a:br>
              <a:rPr lang="en-US" altLang="zh-TW" sz="4800" dirty="0"/>
            </a:br>
            <a:r>
              <a:rPr lang="zh-TW" altLang="en-US" sz="4800" dirty="0">
                <a:solidFill>
                  <a:srgbClr val="FF0000"/>
                </a:solidFill>
              </a:rPr>
              <a:t>現代管理知識</a:t>
            </a:r>
            <a:r>
              <a:rPr lang="zh-TW" altLang="en-US" sz="4800" dirty="0"/>
              <a:t>的</a:t>
            </a:r>
            <a:r>
              <a:rPr lang="zh-TW" altLang="en-US" sz="4800" dirty="0">
                <a:solidFill>
                  <a:srgbClr val="FF0000"/>
                </a:solidFill>
              </a:rPr>
              <a:t>中高階人才</a:t>
            </a:r>
            <a:r>
              <a:rPr lang="zh-TW" altLang="en-US" sz="4800" dirty="0"/>
              <a:t>。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FB0E5-333C-3143-BD41-DFF822DF0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881D27DF-E99C-EA47-8BE7-A45280D15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79" y="60871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8FDD02A6-B52B-3A41-B5EB-1A16E27B1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-1588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myday\Downloads\TKU-title15cm.jpg">
            <a:extLst>
              <a:ext uri="{FF2B5EF4-FFF2-40B4-BE49-F238E27FC236}">
                <a16:creationId xmlns:a16="http://schemas.microsoft.com/office/drawing/2014/main" id="{398FF08D-09D6-A94C-87DC-B7944F04D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680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90E4-F245-3D45-83E0-6664572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21" y="139727"/>
            <a:ext cx="8386997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BERT: Pre-training of Deep Bidirectional Transformers for Language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534896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83E92F-1063-6145-ADA8-6281153D640A}"/>
              </a:ext>
            </a:extLst>
          </p:cNvPr>
          <p:cNvSpPr/>
          <p:nvPr/>
        </p:nvSpPr>
        <p:spPr>
          <a:xfrm>
            <a:off x="179513" y="138315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BERT (Bidirectional Encoder Representations from Transformers)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85B22-25FE-E447-B270-A8B58C82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6" y="2728040"/>
            <a:ext cx="8594005" cy="25978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ACC94C-7986-214B-B721-49D1FB15D353}"/>
              </a:ext>
            </a:extLst>
          </p:cNvPr>
          <p:cNvSpPr/>
          <p:nvPr/>
        </p:nvSpPr>
        <p:spPr>
          <a:xfrm>
            <a:off x="1006838" y="1922917"/>
            <a:ext cx="7449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BERT input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28322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90E4-F245-3D45-83E0-6664572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21" y="139727"/>
            <a:ext cx="8386997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BERT, </a:t>
            </a:r>
            <a:r>
              <a:rPr lang="en-US" dirty="0" err="1">
                <a:solidFill>
                  <a:schemeClr val="accent1"/>
                </a:solidFill>
              </a:rPr>
              <a:t>OpenAI</a:t>
            </a:r>
            <a:r>
              <a:rPr lang="en-US" dirty="0">
                <a:solidFill>
                  <a:schemeClr val="accent1"/>
                </a:solidFill>
              </a:rPr>
              <a:t> GPT, </a:t>
            </a:r>
            <a:r>
              <a:rPr lang="en-US" dirty="0" err="1">
                <a:solidFill>
                  <a:schemeClr val="accent1"/>
                </a:solidFill>
              </a:rPr>
              <a:t>ELMo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534896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34A25-E2F5-E741-8AA3-3122C6951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9" y="2653209"/>
            <a:ext cx="90170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7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AAC1D-703F-B74B-8981-34EDBCB5D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691934-0DA3-1149-AF7B-2DDB66BA8F88}"/>
              </a:ext>
            </a:extLst>
          </p:cNvPr>
          <p:cNvSpPr/>
          <p:nvPr/>
        </p:nvSpPr>
        <p:spPr>
          <a:xfrm>
            <a:off x="534896" y="6457890"/>
            <a:ext cx="80742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Devlin, Jacob, Ming-Wei Chang, Kenton Lee, and Kristina Toutanova (2018). </a:t>
            </a:r>
            <a:br>
              <a:rPr lang="en-US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"Bert: Pre-training of deep bidirectional transformers for language understanding."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arXiv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preprint arXiv:1810.04805.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58931-CE87-CE4E-8AE8-2FF8B6B8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42" y="790259"/>
            <a:ext cx="5774385" cy="566763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1093D5-1F1F-7E4D-AD9E-2B700EBD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859" y="122627"/>
            <a:ext cx="8674308" cy="66763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Fine-tuning BERT on Different Tasks</a:t>
            </a:r>
          </a:p>
        </p:txBody>
      </p:sp>
    </p:spTree>
    <p:extLst>
      <p:ext uri="{BB962C8B-B14F-4D97-AF65-F5344CB8AC3E}">
        <p14:creationId xmlns:p14="http://schemas.microsoft.com/office/powerpoint/2010/main" val="1726143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C4671-40E1-8E4F-B07F-1ECE77B3E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High-Level Depiction of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err="1">
                <a:solidFill>
                  <a:schemeClr val="accent1"/>
                </a:solidFill>
              </a:rPr>
              <a:t>DeepQA</a:t>
            </a:r>
            <a:r>
              <a:rPr lang="en-US" dirty="0">
                <a:solidFill>
                  <a:schemeClr val="accent1"/>
                </a:solidFill>
              </a:rPr>
              <a:t>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1B12-0185-F144-827D-0038BA85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237F-23CD-E54D-BDBA-FE95A073E4E0}" type="slidenum">
              <a:rPr lang="zh-TW" altLang="en-US" smtClean="0"/>
              <a:pPr/>
              <a:t>53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87BBE14-362F-294E-AEA0-520D7EA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48" y="6669940"/>
            <a:ext cx="83481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800" dirty="0">
                <a:solidFill>
                  <a:srgbClr val="A6A6A6"/>
                </a:solidFill>
              </a:rPr>
              <a:t>Source: Ramesh Sharda, </a:t>
            </a:r>
            <a:r>
              <a:rPr lang="en-US" altLang="zh-TW" sz="800" dirty="0" err="1">
                <a:solidFill>
                  <a:srgbClr val="A6A6A6"/>
                </a:solidFill>
              </a:rPr>
              <a:t>Dursun</a:t>
            </a:r>
            <a:r>
              <a:rPr lang="en-US" altLang="zh-TW" sz="800" dirty="0">
                <a:solidFill>
                  <a:srgbClr val="A6A6A6"/>
                </a:solidFill>
              </a:rPr>
              <a:t> </a:t>
            </a:r>
            <a:r>
              <a:rPr lang="en-US" altLang="zh-TW" sz="800" dirty="0" err="1">
                <a:solidFill>
                  <a:srgbClr val="A6A6A6"/>
                </a:solidFill>
              </a:rPr>
              <a:t>Delen</a:t>
            </a:r>
            <a:r>
              <a:rPr lang="en-US" altLang="zh-TW" sz="800" dirty="0">
                <a:solidFill>
                  <a:srgbClr val="A6A6A6"/>
                </a:solidFill>
              </a:rPr>
              <a:t>, and Efraim Turban (2017),  Business Intelligence, Analytics, and Data Science: A Managerial Perspective, 4th Edition, Pearson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C7A0F-E04C-494E-87D5-3134A4FE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16" y="1844824"/>
            <a:ext cx="8904280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8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01006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Chatbots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Bot Maturity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925" y="1786828"/>
            <a:ext cx="9144000" cy="487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1600" y="6638767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www.capgemini.com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/2017/04/how-can-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chatbots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-meet-expectations-introducing-the-bot-maturity/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996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Customers want to have simpler means to interact with businesses and </a:t>
            </a:r>
            <a:br>
              <a:rPr lang="en-US" sz="24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4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get faster response to a question or complaint.</a:t>
            </a:r>
          </a:p>
        </p:txBody>
      </p:sp>
    </p:spTree>
    <p:extLst>
      <p:ext uri="{BB962C8B-B14F-4D97-AF65-F5344CB8AC3E}">
        <p14:creationId xmlns:p14="http://schemas.microsoft.com/office/powerpoint/2010/main" val="5857005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003A4-8FAC-5844-BD59-1F4EEBDE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245225"/>
          </a:xfrm>
        </p:spPr>
        <p:txBody>
          <a:bodyPr/>
          <a:lstStyle/>
          <a:p>
            <a:r>
              <a:rPr lang="en-US" sz="7000" dirty="0">
                <a:solidFill>
                  <a:schemeClr val="accent1"/>
                </a:solidFill>
              </a:rPr>
              <a:t>Dialogue </a:t>
            </a:r>
            <a:br>
              <a:rPr lang="en-US" sz="7000" dirty="0">
                <a:solidFill>
                  <a:schemeClr val="accent1"/>
                </a:solidFill>
              </a:rPr>
            </a:br>
            <a:r>
              <a:rPr lang="en-US" sz="7000" dirty="0">
                <a:solidFill>
                  <a:schemeClr val="accent1"/>
                </a:solidFill>
              </a:rPr>
              <a:t>on</a:t>
            </a:r>
            <a:br>
              <a:rPr lang="en-US" sz="7000" dirty="0">
                <a:solidFill>
                  <a:schemeClr val="accent1"/>
                </a:solidFill>
              </a:rPr>
            </a:br>
            <a:r>
              <a:rPr lang="en-US" sz="7000" dirty="0">
                <a:solidFill>
                  <a:schemeClr val="accent1"/>
                </a:solidFill>
              </a:rPr>
              <a:t>Airline Travel Information System (ATIS)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B101C-6330-9648-A992-5332E75A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9464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0D16-137D-F843-A6A1-F1FFFA2B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2"/>
            <a:ext cx="8788025" cy="20046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The ATIS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(Airline Travel Information System)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F402-FDC1-5D4D-9709-0AA0888F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501B4A-F145-5D46-A414-2702706EB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6" y="2558558"/>
            <a:ext cx="8519131" cy="1441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17A095-B10A-0E4A-AE08-0812C968F7FC}"/>
              </a:ext>
            </a:extLst>
          </p:cNvPr>
          <p:cNvSpPr/>
          <p:nvPr/>
        </p:nvSpPr>
        <p:spPr>
          <a:xfrm>
            <a:off x="296987" y="6519446"/>
            <a:ext cx="8389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Haihong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E.,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Peiqing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Niu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Zhongfu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Chen,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Meina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Song. "A novel bi-directional interrelated model for joint intent detection and slot filling." In Proceedings of the 57th Annual Meeting of the Association for Computational Linguistics, pp. 5467-5471. 2019.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568097-165B-ED4B-900A-9C16B0804C7B}"/>
              </a:ext>
            </a:extLst>
          </p:cNvPr>
          <p:cNvSpPr/>
          <p:nvPr/>
        </p:nvSpPr>
        <p:spPr>
          <a:xfrm>
            <a:off x="2205891" y="443754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Training samples: 4978</a:t>
            </a:r>
          </a:p>
          <a:p>
            <a:r>
              <a:rPr lang="en-US" sz="2400" dirty="0"/>
              <a:t>Testing samples:  893</a:t>
            </a:r>
          </a:p>
          <a:p>
            <a:r>
              <a:rPr lang="en-US" sz="2400" dirty="0"/>
              <a:t>Vocab size:  943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Slot count:  129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Intent count:   26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949530-BC8C-3845-817B-26A9DC069175}"/>
              </a:ext>
            </a:extLst>
          </p:cNvPr>
          <p:cNvSpPr/>
          <p:nvPr/>
        </p:nvSpPr>
        <p:spPr>
          <a:xfrm>
            <a:off x="1216271" y="2121272"/>
            <a:ext cx="6551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https://www.kaggle.com/siddhadev/atis-dataset-from-ms-cntk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11027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A0D16-137D-F843-A6A1-F1FFFA2B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32856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SF-ID Network </a:t>
            </a:r>
            <a:r>
              <a:rPr lang="en-US" sz="2400" dirty="0">
                <a:solidFill>
                  <a:schemeClr val="accent1"/>
                </a:solidFill>
              </a:rPr>
              <a:t>(E et al., 2019)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Slot Filling (SF)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Intent Detection (ID)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F402-FDC1-5D4D-9709-0AA0888F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17A095-B10A-0E4A-AE08-0812C968F7FC}"/>
              </a:ext>
            </a:extLst>
          </p:cNvPr>
          <p:cNvSpPr/>
          <p:nvPr/>
        </p:nvSpPr>
        <p:spPr>
          <a:xfrm>
            <a:off x="296987" y="6519446"/>
            <a:ext cx="83898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Haihong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E.,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Peiqing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Niu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Zhongfu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Chen, and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Meina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Song. "A novel bi-directional interrelated model for joint intent detection and slot filling." In Proceedings of the 57th Annual Meeting of the Association for Computational Linguistics, pp. 5467-5471. 2019.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16C0C-F059-514A-9FFB-631708CFD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2" y="2551272"/>
            <a:ext cx="8847013" cy="38164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743C18-F461-E44C-BCED-FFFA5C86D01B}"/>
              </a:ext>
            </a:extLst>
          </p:cNvPr>
          <p:cNvSpPr/>
          <p:nvPr/>
        </p:nvSpPr>
        <p:spPr>
          <a:xfrm>
            <a:off x="99600" y="2084551"/>
            <a:ext cx="8944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Novel Bi-directional Interrelated Model for Joint Intent Detection and Slot Filling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084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1332-BCC4-A045-A79B-FA3F31ED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Intent Detection on ATIS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State-of-the-art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CF7F3-C7EB-6C4A-8EF9-B89F1A99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9CA28-4763-3044-BA37-9083C1EFF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6" y="1412776"/>
            <a:ext cx="7884914" cy="51310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4BEAAE-4F7A-6F49-8944-DE2F8D2EA799}"/>
              </a:ext>
            </a:extLst>
          </p:cNvPr>
          <p:cNvSpPr/>
          <p:nvPr/>
        </p:nvSpPr>
        <p:spPr>
          <a:xfrm>
            <a:off x="546956" y="6598236"/>
            <a:ext cx="8003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https://paperswithcode.com/sota/intent-detection-on-atis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823654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F1332-BCC4-A045-A79B-FA3F31EDA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Slot Filling on ATIS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State-of-the-art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FCF7F3-C7EB-6C4A-8EF9-B89F1A99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C44FB-4321-894C-A801-639F89F3B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5" y="1288883"/>
            <a:ext cx="8078105" cy="53084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5424358-DDE0-194B-86AA-9478D55C88F7}"/>
              </a:ext>
            </a:extLst>
          </p:cNvPr>
          <p:cNvSpPr/>
          <p:nvPr/>
        </p:nvSpPr>
        <p:spPr>
          <a:xfrm>
            <a:off x="546956" y="6598236"/>
            <a:ext cx="80032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hlinkClick r:id="rId3"/>
              </a:rPr>
              <a:t>https://paperswithcode.com/sota/slot-filling-on-atis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545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DEBC-ABD9-CA4E-BBF4-569B9BC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2"/>
                </a:solidFill>
              </a:rPr>
              <a:t>淡江大學資訊管理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zh-TW" altLang="en-US" sz="4800" dirty="0">
                <a:solidFill>
                  <a:schemeClr val="tx2"/>
                </a:solidFill>
              </a:rPr>
              <a:t>系</a:t>
            </a:r>
            <a:r>
              <a:rPr lang="en-US" altLang="zh-TW" sz="4800" dirty="0">
                <a:solidFill>
                  <a:schemeClr val="tx2"/>
                </a:solidFill>
              </a:rPr>
              <a:t>( </a:t>
            </a:r>
            <a:r>
              <a:rPr lang="zh-TW" altLang="en-US" sz="4800" dirty="0">
                <a:solidFill>
                  <a:schemeClr val="tx2"/>
                </a:solidFill>
              </a:rPr>
              <a:t>所</a:t>
            </a:r>
            <a:r>
              <a:rPr lang="en-US" altLang="zh-TW" sz="4800" dirty="0">
                <a:solidFill>
                  <a:schemeClr val="tx2"/>
                </a:solidFill>
              </a:rPr>
              <a:t>) </a:t>
            </a:r>
            <a:r>
              <a:rPr lang="zh-TW" altLang="en-US" sz="4800" dirty="0">
                <a:solidFill>
                  <a:schemeClr val="tx2"/>
                </a:solidFill>
              </a:rPr>
              <a:t>核心能力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49DB-C8B2-B647-BDCD-29A21893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zh-TW" altLang="en-US" dirty="0">
                <a:solidFill>
                  <a:srgbClr val="FF0000"/>
                </a:solidFill>
              </a:rPr>
              <a:t>現代管理知識應用</a:t>
            </a:r>
            <a:r>
              <a:rPr lang="zh-TW" altLang="en-US" dirty="0"/>
              <a:t>。</a:t>
            </a:r>
            <a:r>
              <a:rPr lang="en-US" altLang="zh-TW" dirty="0"/>
              <a:t>(10%)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dirty="0"/>
              <a:t>B. </a:t>
            </a:r>
            <a:r>
              <a:rPr lang="zh-TW" altLang="en-US" dirty="0">
                <a:solidFill>
                  <a:srgbClr val="FF0000"/>
                </a:solidFill>
              </a:rPr>
              <a:t>邏輯思考</a:t>
            </a:r>
            <a:r>
              <a:rPr lang="zh-TW" altLang="en-US" dirty="0"/>
              <a:t>。</a:t>
            </a:r>
            <a:r>
              <a:rPr lang="en-US" altLang="zh-TW" dirty="0"/>
              <a:t>(10%)</a:t>
            </a:r>
            <a:endParaRPr lang="zh-TW" altLang="en-US" dirty="0"/>
          </a:p>
          <a:p>
            <a:r>
              <a:rPr lang="en-US" dirty="0"/>
              <a:t>C. </a:t>
            </a:r>
            <a:r>
              <a:rPr lang="zh-TW" altLang="en-US" dirty="0">
                <a:solidFill>
                  <a:srgbClr val="FF0000"/>
                </a:solidFill>
              </a:rPr>
              <a:t>關鍵分析</a:t>
            </a:r>
            <a:r>
              <a:rPr lang="zh-TW" altLang="en-US" dirty="0"/>
              <a:t>。</a:t>
            </a:r>
            <a:r>
              <a:rPr lang="en-US" altLang="zh-TW" dirty="0"/>
              <a:t>(10%)</a:t>
            </a:r>
            <a:endParaRPr lang="zh-TW" altLang="en-US" dirty="0"/>
          </a:p>
          <a:p>
            <a:r>
              <a:rPr lang="en-US" b="1" dirty="0"/>
              <a:t>D. </a:t>
            </a:r>
            <a:r>
              <a:rPr lang="zh-TW" altLang="en-US" b="1" dirty="0">
                <a:solidFill>
                  <a:srgbClr val="FF0000"/>
                </a:solidFill>
              </a:rPr>
              <a:t>結合資訊技術與管理</a:t>
            </a:r>
            <a:r>
              <a:rPr lang="zh-TW" altLang="en-US" b="1" dirty="0"/>
              <a:t>。</a:t>
            </a:r>
            <a:r>
              <a:rPr lang="en-US" altLang="zh-TW" b="1" dirty="0"/>
              <a:t>(30%)</a:t>
            </a:r>
          </a:p>
          <a:p>
            <a:r>
              <a:rPr lang="en-US" dirty="0"/>
              <a:t>E. </a:t>
            </a:r>
            <a:r>
              <a:rPr lang="zh-TW" altLang="en-US" dirty="0">
                <a:solidFill>
                  <a:srgbClr val="FF0000"/>
                </a:solidFill>
              </a:rPr>
              <a:t>研究與創新</a:t>
            </a:r>
            <a:r>
              <a:rPr lang="zh-TW" altLang="en-US" dirty="0"/>
              <a:t>。</a:t>
            </a:r>
            <a:r>
              <a:rPr lang="en-US" altLang="zh-TW" dirty="0"/>
              <a:t>(10%)</a:t>
            </a:r>
            <a:endParaRPr lang="zh-TW" altLang="en-US" dirty="0"/>
          </a:p>
          <a:p>
            <a:r>
              <a:rPr lang="en-US" b="1" dirty="0"/>
              <a:t>F. </a:t>
            </a:r>
            <a:r>
              <a:rPr lang="zh-TW" altLang="en-US" b="1" dirty="0">
                <a:solidFill>
                  <a:srgbClr val="FF0000"/>
                </a:solidFill>
              </a:rPr>
              <a:t>資料分析與應用</a:t>
            </a:r>
            <a:r>
              <a:rPr lang="zh-TW" altLang="en-US" b="1" dirty="0"/>
              <a:t>。</a:t>
            </a:r>
            <a:r>
              <a:rPr lang="en-US" altLang="zh-TW" b="1" dirty="0"/>
              <a:t>(20%)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 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資通安全管理。 </a:t>
            </a: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H. </a:t>
            </a:r>
            <a:r>
              <a:rPr lang="zh-TW" altLang="en-US" dirty="0">
                <a:solidFill>
                  <a:srgbClr val="FF0000"/>
                </a:solidFill>
              </a:rPr>
              <a:t>言辭與文字表達</a:t>
            </a:r>
            <a:r>
              <a:rPr lang="zh-TW" altLang="en-US" dirty="0"/>
              <a:t>。</a:t>
            </a:r>
            <a:r>
              <a:rPr lang="en-US" altLang="zh-TW" dirty="0"/>
              <a:t>(10%)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FB215-9A2D-7940-BD6E-1996232E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A900748D-C790-7A47-B5DD-45FB8E9E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79" y="60871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59DAEDCD-FB92-6743-B7A0-373DAA1B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-1588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myday\Downloads\TKU-title15cm.jpg">
            <a:extLst>
              <a:ext uri="{FF2B5EF4-FFF2-40B4-BE49-F238E27FC236}">
                <a16:creationId xmlns:a16="http://schemas.microsoft.com/office/drawing/2014/main" id="{5E4B601F-A65A-DC4B-847D-372523EE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680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815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5932D-E483-6740-8B39-08DB436E6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Restaurants Dialogue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703E-CF3B-9A45-9524-24F16BB7A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192" y="1600200"/>
            <a:ext cx="8435280" cy="4525963"/>
          </a:xfrm>
        </p:spPr>
        <p:txBody>
          <a:bodyPr/>
          <a:lstStyle/>
          <a:p>
            <a:r>
              <a:rPr lang="en-US" dirty="0"/>
              <a:t>MIT Restaurant Corpus</a:t>
            </a:r>
          </a:p>
          <a:p>
            <a:pPr lvl="1"/>
            <a:r>
              <a:rPr lang="en-US" sz="2400" dirty="0">
                <a:hlinkClick r:id="rId2"/>
              </a:rPr>
              <a:t>https://groups.csail.mit.edu/sls/downloads/restaurant/</a:t>
            </a:r>
            <a:endParaRPr lang="en-US" sz="2400" dirty="0"/>
          </a:p>
          <a:p>
            <a:r>
              <a:rPr lang="en-US" dirty="0"/>
              <a:t>CamRest676 </a:t>
            </a:r>
            <a:br>
              <a:rPr lang="en-US" dirty="0"/>
            </a:br>
            <a:r>
              <a:rPr lang="en-US" dirty="0"/>
              <a:t>(Cambridge restaurant dialogue domain dataset)</a:t>
            </a:r>
          </a:p>
          <a:p>
            <a:pPr lvl="1"/>
            <a:r>
              <a:rPr lang="en-US" sz="2400" dirty="0">
                <a:hlinkClick r:id="rId3"/>
              </a:rPr>
              <a:t>https://www.repository.cam.ac.uk/handle/1810/260970</a:t>
            </a:r>
            <a:endParaRPr lang="en-US" dirty="0"/>
          </a:p>
          <a:p>
            <a:r>
              <a:rPr lang="en-US" dirty="0"/>
              <a:t>DSTC2 (Dialog State Tracking Challenge 2 &amp; 3)</a:t>
            </a:r>
          </a:p>
          <a:p>
            <a:pPr lvl="1"/>
            <a:r>
              <a:rPr lang="en-US" dirty="0">
                <a:hlinkClick r:id="rId4"/>
              </a:rPr>
              <a:t>http://camdial.org/~mh521/dstc/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BEBC-384F-8846-9BB4-B56BA567A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4006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482E-F248-AE45-B985-740379CA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/>
          <a:lstStyle/>
          <a:p>
            <a:r>
              <a:rPr lang="zh-TW" altLang="en-US" sz="4800" dirty="0">
                <a:solidFill>
                  <a:schemeClr val="accent1"/>
                </a:solidFill>
              </a:rPr>
              <a:t>任務型對話系統</a:t>
            </a:r>
            <a:br>
              <a:rPr lang="zh-TW" alt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The Evaluation of Chinese Human-Computer Dialogue Technology, SMP2019-ECDT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6A21-99BC-F748-AA09-8F69EA02A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12976"/>
            <a:ext cx="8229600" cy="4113187"/>
          </a:xfrm>
        </p:spPr>
        <p:txBody>
          <a:bodyPr/>
          <a:lstStyle/>
          <a:p>
            <a:r>
              <a:rPr lang="zh-TW" altLang="en-US" dirty="0"/>
              <a:t>自然語言理解 </a:t>
            </a:r>
            <a:br>
              <a:rPr lang="en-US" altLang="zh-TW" dirty="0"/>
            </a:br>
            <a:r>
              <a:rPr lang="en-US" dirty="0"/>
              <a:t>Natural Language Understanding (NLU)</a:t>
            </a:r>
          </a:p>
          <a:p>
            <a:r>
              <a:rPr lang="zh-TW" altLang="en-US" dirty="0"/>
              <a:t>對話管理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dirty="0"/>
              <a:t>Dialog Management (DM)</a:t>
            </a:r>
          </a:p>
          <a:p>
            <a:r>
              <a:rPr lang="zh-TW" altLang="en-US" dirty="0"/>
              <a:t>自然語言生成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dirty="0"/>
              <a:t>Natural Language Generation (NLG)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044F6-E086-794B-ADFA-0ACD6125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6E239-932C-3042-83D0-A8953FDE9D20}"/>
              </a:ext>
            </a:extLst>
          </p:cNvPr>
          <p:cNvSpPr/>
          <p:nvPr/>
        </p:nvSpPr>
        <p:spPr>
          <a:xfrm>
            <a:off x="683568" y="6351711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hlinkClick r:id="rId2"/>
              </a:rPr>
              <a:t>http://conference.cipsc.org.cn/smp2019/evaluation.html</a:t>
            </a:r>
            <a:endParaRPr lang="en-US" sz="1200" dirty="0"/>
          </a:p>
          <a:p>
            <a:pPr algn="ctr"/>
            <a:r>
              <a:rPr lang="en-US" sz="1200" dirty="0">
                <a:hlinkClick r:id="rId3"/>
              </a:rPr>
              <a:t>https://github.com/OnionWang/SMP2019-ECDT-NLU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18200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Course Introduction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832475"/>
          </a:xfrm>
        </p:spPr>
        <p:txBody>
          <a:bodyPr/>
          <a:lstStyle/>
          <a:p>
            <a:r>
              <a:rPr lang="en-US" altLang="zh-TW" sz="2400" dirty="0">
                <a:latin typeface="Calibri" charset="0"/>
                <a:ea typeface="標楷體" charset="-120"/>
              </a:rPr>
              <a:t>This course introduces the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fundamental concepts and research issues of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artificial intelligence for text analytics</a:t>
            </a:r>
            <a:r>
              <a:rPr lang="en-US" altLang="zh-TW" sz="2400" dirty="0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400" dirty="0">
                <a:latin typeface="Calibri" charset="0"/>
                <a:ea typeface="標楷體" charset="-120"/>
              </a:rPr>
              <a:t>Topics include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Foundations of Text Analytics: Natural Language Processing (NLP)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 for NLP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Processing and Understanding Text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Feature Engineering for Text Representation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Classification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Summarization and Topic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Similarity and Clustering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Semantic Analysis and Named Entity Recognition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Sentiment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The Promise of Deep Learning and Universal Sentence-Embedding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Question Answering and Dialogue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Case Study on AI Text Analytics</a:t>
            </a: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EBC73E-EB3A-B04E-983F-37124B6DC0C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0695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B5A89-9D1B-194C-A60A-C68B7BBD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A569E-4CEF-AD46-A368-42553882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98" y="1780877"/>
            <a:ext cx="1335615" cy="162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65A562-D361-7446-AF5D-949BAF962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67" y="5085184"/>
            <a:ext cx="1621822" cy="1621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27BB3-3580-EF42-A60C-C147190F7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67" y="3429000"/>
            <a:ext cx="1621822" cy="1621822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20A2D32B-EA83-6144-AE1E-64245BA3A474}"/>
              </a:ext>
            </a:extLst>
          </p:cNvPr>
          <p:cNvSpPr txBox="1">
            <a:spLocks/>
          </p:cNvSpPr>
          <p:nvPr/>
        </p:nvSpPr>
        <p:spPr bwMode="auto">
          <a:xfrm>
            <a:off x="507473" y="35115"/>
            <a:ext cx="8712968" cy="19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zh-TW" altLang="en-US" dirty="0">
                <a:solidFill>
                  <a:srgbClr val="FF0000"/>
                </a:solidFill>
              </a:rPr>
              <a:t>人工智慧文本分析 </a:t>
            </a:r>
            <a:br>
              <a:rPr kumimoji="0" lang="zh-TW" altLang="en-US" dirty="0">
                <a:solidFill>
                  <a:srgbClr val="FF0000"/>
                </a:solidFill>
              </a:rPr>
            </a:br>
            <a:r>
              <a:rPr kumimoji="0" lang="en-US" altLang="zh-TW" dirty="0">
                <a:solidFill>
                  <a:srgbClr val="FF0000"/>
                </a:solidFill>
              </a:rPr>
              <a:t>(AI for Text Analytics) </a:t>
            </a:r>
            <a:br>
              <a:rPr kumimoji="0" lang="en-US" altLang="zh-TW" dirty="0">
                <a:solidFill>
                  <a:srgbClr val="FF0000"/>
                </a:solidFill>
              </a:rPr>
            </a:br>
            <a:r>
              <a:rPr kumimoji="0" lang="en-US" altLang="zh-TW" dirty="0">
                <a:solidFill>
                  <a:schemeClr val="tx2"/>
                </a:solidFill>
                <a:latin typeface="Calibri" charset="0"/>
                <a:ea typeface="標楷體" charset="-120"/>
              </a:rPr>
              <a:t>Contact Information</a:t>
            </a:r>
            <a:endParaRPr kumimoji="0" lang="zh-TW" altLang="en-US" dirty="0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9" name="內容版面配置區 2">
            <a:extLst>
              <a:ext uri="{FF2B5EF4-FFF2-40B4-BE49-F238E27FC236}">
                <a16:creationId xmlns:a16="http://schemas.microsoft.com/office/drawing/2014/main" id="{0A7D17D5-A87C-BD43-B7AD-4E4B94C87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744" y="2155016"/>
            <a:ext cx="6624736" cy="4652904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b="1" dirty="0">
                <a:latin typeface="+mn-lt"/>
              </a:rPr>
              <a:t>戴敏育 博士 </a:t>
            </a:r>
            <a:r>
              <a:rPr lang="en-US" altLang="zh-TW" sz="4100" b="1" dirty="0">
                <a:latin typeface="+mn-lt"/>
              </a:rPr>
              <a:t>(Min-</a:t>
            </a:r>
            <a:r>
              <a:rPr lang="en-US" altLang="zh-TW" sz="4100" b="1" dirty="0" err="1">
                <a:latin typeface="+mn-lt"/>
              </a:rPr>
              <a:t>Yuh</a:t>
            </a:r>
            <a:r>
              <a:rPr lang="en-US" altLang="zh-TW" sz="4100" b="1" dirty="0">
                <a:latin typeface="+mn-lt"/>
              </a:rPr>
              <a:t> Day, Ph.D.)</a:t>
            </a:r>
            <a:endParaRPr lang="zh-TW" altLang="en-US" sz="4100" dirty="0">
              <a:latin typeface="+mn-lt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4100" dirty="0">
                <a:latin typeface="+mn-lt"/>
              </a:rPr>
              <a:t>副教授</a:t>
            </a:r>
            <a:r>
              <a:rPr lang="en-US" altLang="zh-TW" sz="4100" dirty="0">
                <a:latin typeface="+mn-lt"/>
              </a:rPr>
              <a:t> (Associate Professor)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5"/>
              </a:rPr>
              <a:t>國立臺北大學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4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6"/>
              </a:rPr>
              <a:t>資訊管理研究所</a:t>
            </a:r>
            <a:endParaRPr lang="en-US" altLang="zh-TW" sz="4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National Taipei University</a:t>
            </a:r>
            <a:endParaRPr lang="en-US" altLang="zh-TW" sz="19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電話： </a:t>
            </a:r>
            <a:r>
              <a:rPr lang="en-US" altLang="zh-TW" dirty="0">
                <a:latin typeface="+mn-lt"/>
              </a:rPr>
              <a:t>02-86741111 ext. 66873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研究室： 商</a:t>
            </a:r>
            <a:r>
              <a:rPr lang="en-US" altLang="zh-TW" dirty="0">
                <a:latin typeface="+mn-lt"/>
              </a:rPr>
              <a:t>8F12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地址： </a:t>
            </a:r>
            <a:r>
              <a:rPr lang="en-US" altLang="zh-TW" dirty="0">
                <a:latin typeface="+mn-lt"/>
              </a:rPr>
              <a:t>23741 </a:t>
            </a:r>
            <a:r>
              <a:rPr lang="zh-TW" altLang="en-US" dirty="0">
                <a:latin typeface="+mn-lt"/>
              </a:rPr>
              <a:t>新北市三峽區大學路 </a:t>
            </a:r>
            <a:r>
              <a:rPr lang="en-US" altLang="zh-TW" dirty="0">
                <a:latin typeface="+mn-lt"/>
              </a:rPr>
              <a:t>151 </a:t>
            </a:r>
            <a:r>
              <a:rPr lang="zh-TW" altLang="en-US" dirty="0">
                <a:latin typeface="+mn-lt"/>
              </a:rPr>
              <a:t>號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>
                <a:latin typeface="+mn-lt"/>
              </a:rPr>
              <a:t>Email</a:t>
            </a:r>
            <a:r>
              <a:rPr lang="zh-TW" altLang="en-US" dirty="0">
                <a:latin typeface="+mn-lt"/>
              </a:rPr>
              <a:t>：</a:t>
            </a:r>
            <a:r>
              <a:rPr lang="en-US" altLang="zh-TW" dirty="0" err="1">
                <a:latin typeface="+mn-lt"/>
              </a:rPr>
              <a:t>myday@gm.ntpu.edu.tw</a:t>
            </a:r>
            <a:endParaRPr lang="en-US" altLang="zh-TW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>
                <a:latin typeface="+mn-lt"/>
              </a:rPr>
              <a:t>網址：</a:t>
            </a:r>
            <a:r>
              <a:rPr lang="en-US" altLang="zh-TW" dirty="0">
                <a:latin typeface="+mn-lt"/>
                <a:hlinkClick r:id="rId8"/>
              </a:rPr>
              <a:t>http://web.ntpu.edu.tw/~myday/</a:t>
            </a:r>
            <a:endParaRPr lang="en-US" altLang="zh-TW" dirty="0">
              <a:latin typeface="+mn-lt"/>
            </a:endParaRPr>
          </a:p>
        </p:txBody>
      </p:sp>
      <p:pic>
        <p:nvPicPr>
          <p:cNvPr id="13" name="Picture 4" descr="http://mail.tku.edu.tw/myday/images/Myday_Photo.jpg">
            <a:extLst>
              <a:ext uri="{FF2B5EF4-FFF2-40B4-BE49-F238E27FC236}">
                <a16:creationId xmlns:a16="http://schemas.microsoft.com/office/drawing/2014/main" id="{7C5F493A-E21B-9B44-B238-E2555B57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92" y="115888"/>
            <a:ext cx="1294721" cy="16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527051-20B2-8444-9F30-9C69BC91D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538" y="44624"/>
            <a:ext cx="962066" cy="620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6DA568-8E41-2E42-9BC3-5AA7B6F6BC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30" y="718301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DEBC-ABD9-CA4E-BBF4-569B9BC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zh-TW" altLang="en-US" sz="4800" dirty="0">
                <a:solidFill>
                  <a:schemeClr val="tx2"/>
                </a:solidFill>
              </a:rPr>
              <a:t>本課程對應校級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zh-TW" altLang="en-US" sz="4800" dirty="0">
                <a:solidFill>
                  <a:schemeClr val="tx2"/>
                </a:solidFill>
              </a:rPr>
              <a:t>基本素養之項目與比重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749DB-C8B2-B647-BDCD-29A218939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/>
              <a:t>1. </a:t>
            </a:r>
            <a:r>
              <a:rPr lang="zh-TW" altLang="en-US" sz="4000" dirty="0"/>
              <a:t>全球視野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(10%)</a:t>
            </a:r>
          </a:p>
          <a:p>
            <a:pPr marL="0" indent="0">
              <a:buNone/>
            </a:pPr>
            <a:r>
              <a:rPr lang="en-US" altLang="zh-TW" sz="4000" dirty="0">
                <a:solidFill>
                  <a:srgbClr val="FF0000"/>
                </a:solidFill>
              </a:rPr>
              <a:t>2. </a:t>
            </a:r>
            <a:r>
              <a:rPr lang="zh-TW" altLang="en-US" sz="4000" dirty="0">
                <a:solidFill>
                  <a:srgbClr val="FF0000"/>
                </a:solidFill>
              </a:rPr>
              <a:t>資訊運用</a:t>
            </a:r>
            <a:r>
              <a:rPr lang="en-US" altLang="zh-TW" sz="4000" dirty="0">
                <a:solidFill>
                  <a:srgbClr val="FF0000"/>
                </a:solidFill>
              </a:rPr>
              <a:t> </a:t>
            </a:r>
            <a:r>
              <a:rPr lang="zh-TW" altLang="en-US" sz="4000" dirty="0">
                <a:solidFill>
                  <a:srgbClr val="FF0000"/>
                </a:solidFill>
              </a:rPr>
              <a:t> </a:t>
            </a:r>
            <a:r>
              <a:rPr lang="en-US" altLang="zh-TW" sz="4000" dirty="0">
                <a:solidFill>
                  <a:srgbClr val="FF0000"/>
                </a:solidFill>
              </a:rPr>
              <a:t>(50%)</a:t>
            </a:r>
          </a:p>
          <a:p>
            <a:pPr marL="0" indent="0">
              <a:buNone/>
            </a:pPr>
            <a:r>
              <a:rPr lang="en-US" altLang="zh-TW" sz="4000" dirty="0"/>
              <a:t>3. </a:t>
            </a:r>
            <a:r>
              <a:rPr lang="zh-TW" altLang="en-US" sz="4000" dirty="0"/>
              <a:t>洞悉未來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(10%)</a:t>
            </a:r>
          </a:p>
          <a:p>
            <a:pPr marL="0" indent="0">
              <a:buNone/>
            </a:pPr>
            <a:r>
              <a:rPr lang="en-US" altLang="zh-TW" sz="4000" dirty="0"/>
              <a:t>4. </a:t>
            </a:r>
            <a:r>
              <a:rPr lang="zh-TW" altLang="en-US" sz="4000" dirty="0"/>
              <a:t>品德倫理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(10%)</a:t>
            </a:r>
          </a:p>
          <a:p>
            <a:pPr marL="0" indent="0">
              <a:buNone/>
            </a:pPr>
            <a:r>
              <a:rPr lang="en-US" altLang="zh-TW" sz="4000" dirty="0"/>
              <a:t>5. </a:t>
            </a:r>
            <a:r>
              <a:rPr lang="zh-TW" altLang="en-US" sz="4000" dirty="0"/>
              <a:t>獨立思考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(10%)</a:t>
            </a:r>
          </a:p>
          <a:p>
            <a:pPr marL="0" indent="0">
              <a:buNone/>
            </a:pPr>
            <a:r>
              <a:rPr lang="en-US" altLang="zh-TW" sz="4000" dirty="0"/>
              <a:t>7. </a:t>
            </a:r>
            <a:r>
              <a:rPr lang="zh-TW" altLang="en-US" sz="4000" dirty="0"/>
              <a:t>團隊合作</a:t>
            </a:r>
            <a:r>
              <a:rPr lang="en-US" altLang="zh-TW" sz="4000" dirty="0"/>
              <a:t> </a:t>
            </a:r>
            <a:r>
              <a:rPr lang="zh-TW" altLang="en-US" sz="4000" dirty="0"/>
              <a:t> </a:t>
            </a:r>
            <a:r>
              <a:rPr lang="en-US" altLang="zh-TW" sz="4000" dirty="0"/>
              <a:t>(10%)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FB215-9A2D-7940-BD6E-1996232E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pic>
        <p:nvPicPr>
          <p:cNvPr id="5" name="Picture 5" descr="C:\Users\myday\Downloads\TKU-logo-12cm.jpg">
            <a:extLst>
              <a:ext uri="{FF2B5EF4-FFF2-40B4-BE49-F238E27FC236}">
                <a16:creationId xmlns:a16="http://schemas.microsoft.com/office/drawing/2014/main" id="{A900748D-C790-7A47-B5DD-45FB8E9E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979" y="60871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14">
            <a:extLst>
              <a:ext uri="{FF2B5EF4-FFF2-40B4-BE49-F238E27FC236}">
                <a16:creationId xmlns:a16="http://schemas.microsoft.com/office/drawing/2014/main" id="{59DAEDCD-FB92-6743-B7A0-373DAA1B6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392" y="-1588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C:\Users\myday\Downloads\TKU-title15cm.jpg">
            <a:extLst>
              <a:ext uri="{FF2B5EF4-FFF2-40B4-BE49-F238E27FC236}">
                <a16:creationId xmlns:a16="http://schemas.microsoft.com/office/drawing/2014/main" id="{5E4B601F-A65A-DC4B-847D-372523EEE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8680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4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117004"/>
            <a:ext cx="8229600" cy="647700"/>
          </a:xfrm>
        </p:spPr>
        <p:txBody>
          <a:bodyPr/>
          <a:lstStyle/>
          <a:p>
            <a:r>
              <a:rPr lang="zh-TW" altLang="en-US">
                <a:solidFill>
                  <a:schemeClr val="tx2"/>
                </a:solidFill>
                <a:latin typeface="標楷體" charset="-120"/>
                <a:ea typeface="標楷體" charset="-120"/>
              </a:rPr>
              <a:t>課程簡介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179263" y="836613"/>
            <a:ext cx="8785225" cy="6021387"/>
          </a:xfrm>
        </p:spPr>
        <p:txBody>
          <a:bodyPr/>
          <a:lstStyle/>
          <a:p>
            <a:r>
              <a:rPr lang="zh-TW" altLang="en-US" sz="2800" dirty="0">
                <a:latin typeface="Calibri" charset="0"/>
                <a:ea typeface="標楷體" charset="-120"/>
              </a:rPr>
              <a:t>本課程介紹</a:t>
            </a:r>
            <a:r>
              <a:rPr lang="zh-TW" altLang="en-US" sz="28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人工智慧文本分析基本概念與研究議題</a:t>
            </a:r>
            <a:r>
              <a:rPr lang="zh-TW" altLang="en-US" sz="2800" dirty="0">
                <a:latin typeface="Calibri" charset="0"/>
                <a:ea typeface="標楷體" charset="-120"/>
              </a:rPr>
              <a:t>。</a:t>
            </a:r>
            <a:endParaRPr lang="en-US" altLang="zh-TW" sz="2800" dirty="0">
              <a:latin typeface="Calibri" charset="0"/>
              <a:ea typeface="標楷體" charset="-120"/>
            </a:endParaRPr>
          </a:p>
          <a:p>
            <a:r>
              <a:rPr lang="zh-TW" altLang="en-US" sz="2800" dirty="0">
                <a:latin typeface="Calibri" charset="0"/>
                <a:ea typeface="標楷體" charset="-120"/>
              </a:rPr>
              <a:t>課程內容包括</a:t>
            </a:r>
            <a:endParaRPr lang="en-US" altLang="zh-TW" sz="2800" dirty="0"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文本分析的基礎：自然語言處理 </a:t>
            </a:r>
            <a:r>
              <a:rPr lang="en-US" altLang="zh-TW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(NLP)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自然語言處理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處理和理解文本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文本表達特徵工 程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文本分類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文本摘要和主題模型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文本相似度和分群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語意分析與命名實體識別 </a:t>
            </a:r>
            <a:r>
              <a:rPr lang="en-US" altLang="zh-TW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(NER)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情感分析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深度學習和通用句子嵌入模型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問答系統與對話系 統</a:t>
            </a:r>
            <a:endParaRPr lang="en-US" altLang="zh-TW" sz="2200" dirty="0">
              <a:solidFill>
                <a:srgbClr val="FF0000"/>
              </a:solidFill>
              <a:latin typeface="Calibri" charset="0"/>
              <a:ea typeface="標楷體" charset="-12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zh-TW" altLang="en-US" sz="2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文字探勘個案研究</a:t>
            </a:r>
          </a:p>
        </p:txBody>
      </p:sp>
      <p:sp>
        <p:nvSpPr>
          <p:cNvPr id="717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2D6C7F-AF1E-1D4B-8E0A-B1C08E22A6DC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5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>
          <a:xfrm>
            <a:off x="468313" y="58738"/>
            <a:ext cx="8229600" cy="849312"/>
          </a:xfrm>
        </p:spPr>
        <p:txBody>
          <a:bodyPr/>
          <a:lstStyle/>
          <a:p>
            <a:r>
              <a:rPr lang="en-US" altLang="zh-TW">
                <a:solidFill>
                  <a:schemeClr val="tx2"/>
                </a:solidFill>
                <a:latin typeface="Calibri" charset="0"/>
                <a:ea typeface="標楷體" charset="-120"/>
              </a:rPr>
              <a:t>Course Introduction</a:t>
            </a:r>
            <a:endParaRPr lang="zh-TW" altLang="en-US">
              <a:solidFill>
                <a:schemeClr val="tx2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107950" y="836613"/>
            <a:ext cx="8928100" cy="5832475"/>
          </a:xfrm>
        </p:spPr>
        <p:txBody>
          <a:bodyPr/>
          <a:lstStyle/>
          <a:p>
            <a:r>
              <a:rPr lang="en-US" altLang="zh-TW" sz="2400" dirty="0">
                <a:latin typeface="Calibri" charset="0"/>
                <a:ea typeface="標楷體" charset="-120"/>
              </a:rPr>
              <a:t>This course introduces the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fundamental concepts and research issues of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artificial intelligence for text analytics</a:t>
            </a:r>
            <a:r>
              <a:rPr lang="en-US" altLang="zh-TW" sz="2400" dirty="0">
                <a:latin typeface="Calibri" charset="0"/>
                <a:ea typeface="標楷體" charset="-120"/>
              </a:rPr>
              <a:t>. </a:t>
            </a:r>
          </a:p>
          <a:p>
            <a:r>
              <a:rPr lang="en-US" altLang="zh-TW" sz="2400" dirty="0">
                <a:latin typeface="Calibri" charset="0"/>
                <a:ea typeface="標楷體" charset="-120"/>
              </a:rPr>
              <a:t>Topics include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Foundations of Text Analytics: Natural Language Processing (NLP)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 for NLP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Processing and Understanding Text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Feature Engineering for Text Representation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Classification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Summarization and Topic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Text Similarity and Clustering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Semantic Analysis and Named Entity Recognition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Sentiment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The Promise of Deep Learning and Universal Sentence-Embedding Models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Question Answering and Dialogue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zh-TW" sz="20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Case Study on AI Text Analytics</a:t>
            </a:r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EBC73E-EB3A-B04E-983F-37124B6DC0CE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16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14000</TotalTime>
  <Words>3812</Words>
  <Application>Microsoft Macintosh PowerPoint</Application>
  <PresentationFormat>On-screen Show (4:3)</PresentationFormat>
  <Paragraphs>435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 Unicode MS</vt:lpstr>
      <vt:lpstr>標楷體</vt:lpstr>
      <vt:lpstr>標楷體</vt:lpstr>
      <vt:lpstr>Heiti TC Medium</vt:lpstr>
      <vt:lpstr>新細明體</vt:lpstr>
      <vt:lpstr>Roboto</vt:lpstr>
      <vt:lpstr>Arial</vt:lpstr>
      <vt:lpstr>Calibri</vt:lpstr>
      <vt:lpstr>Courier</vt:lpstr>
      <vt:lpstr>Mangal</vt:lpstr>
      <vt:lpstr>Times New Roman</vt:lpstr>
      <vt:lpstr>Wingdings 2</vt:lpstr>
      <vt:lpstr>Office 佈景主題</vt:lpstr>
      <vt:lpstr>人工智慧文本分析  (AI for Text Analytics) </vt:lpstr>
      <vt:lpstr>人工智慧 文本分析  (Artificial Intelligence for Text Analytics) </vt:lpstr>
      <vt:lpstr>淡江大學109學年度第1學期 課程教學計畫表 Fall 2020 (2020.09 - 2021.01)</vt:lpstr>
      <vt:lpstr>PowerPoint Presentation</vt:lpstr>
      <vt:lpstr>淡江大學資訊管理 系( 所) 教育目標</vt:lpstr>
      <vt:lpstr>淡江大學資訊管理 系( 所) 核心能力</vt:lpstr>
      <vt:lpstr>本課程對應校級 基本素養之項目與比重</vt:lpstr>
      <vt:lpstr>課程簡介</vt:lpstr>
      <vt:lpstr>Course Introduction</vt:lpstr>
      <vt:lpstr>課程目標 (Objective)</vt:lpstr>
      <vt:lpstr>PowerPoint Presentation</vt:lpstr>
      <vt:lpstr>PowerPoint Presentation</vt:lpstr>
      <vt:lpstr>PowerPoint Presentation</vt:lpstr>
      <vt:lpstr>教學方法與評量方法</vt:lpstr>
      <vt:lpstr>教材課本</vt:lpstr>
      <vt:lpstr>參考書籍 (References)</vt:lpstr>
      <vt:lpstr>作業與學期成績計算方式</vt:lpstr>
      <vt:lpstr> Dipanjan Sarkar (2019),  Text Analytics with Python:  A Practitioner’s Guide to Natural Language Processing,  Second Edition. APress.  </vt:lpstr>
      <vt:lpstr> Benjamin Bengfort, Rebecca Bilbro, and Tony Ojeda (2018),  Applied Text Analysis with Python:  Enabling Language-Aware Data Products with Machine Learning, O’Reilly.  </vt:lpstr>
      <vt:lpstr>Charu C. Aggarwal (2018),  Machine Learning for Text,  Springer</vt:lpstr>
      <vt:lpstr>Gabe Ignatow and Rada F. Mihalcea (2017),  An Introduction to Text Mining:  Research Design, Data Collection, and Analysis,  SAGE Publications.</vt:lpstr>
      <vt:lpstr>AI, Big Data, Cloud Computing Evolution of Decision Support, Business Intelligence, and Analytics</vt:lpstr>
      <vt:lpstr>Three Types of Analytics </vt:lpstr>
      <vt:lpstr>Text Analytics and Text Mining</vt:lpstr>
      <vt:lpstr>Text Analytics</vt:lpstr>
      <vt:lpstr>Text mining</vt:lpstr>
      <vt:lpstr>Application Areas of Text Mining</vt:lpstr>
      <vt:lpstr>Natural Language Processing (NLP)</vt:lpstr>
      <vt:lpstr>Natural Language Processing (NLP)</vt:lpstr>
      <vt:lpstr>NLP Tasks</vt:lpstr>
      <vt:lpstr>A Multistep Process to Sentiment Analysis</vt:lpstr>
      <vt:lpstr>Sentiment Analysis</vt:lpstr>
      <vt:lpstr>Sentiment Classification Techniques</vt:lpstr>
      <vt:lpstr>Example of Opinion: review segment on iPhone</vt:lpstr>
      <vt:lpstr>PowerPoint Presentation</vt:lpstr>
      <vt:lpstr>Text Classification</vt:lpstr>
      <vt:lpstr>Text Classification Workflow</vt:lpstr>
      <vt:lpstr>Text Classification Flowchart</vt:lpstr>
      <vt:lpstr>Text Classification S/W&lt;1500: N-gram</vt:lpstr>
      <vt:lpstr>Text Classification S/W&gt;=1500: Sequence</vt:lpstr>
      <vt:lpstr>Step 2.5: Choose a Model Samples/Words &lt; 1500 150,000/100 = 1500</vt:lpstr>
      <vt:lpstr>PowerPoint Presentation</vt:lpstr>
      <vt:lpstr>Step 3: Prepare Your Data</vt:lpstr>
      <vt:lpstr>One-hot encoding</vt:lpstr>
      <vt:lpstr>Word embeddings</vt:lpstr>
      <vt:lpstr>Word embeddings</vt:lpstr>
      <vt:lpstr>Sequence to Sequence  (Seq2Seq)</vt:lpstr>
      <vt:lpstr>Transformer (Attention is All You Need)  (Vaswani et al., 2017)</vt:lpstr>
      <vt:lpstr>BERT: Pre-training of Deep Bidirectional Transformers for Language Understanding</vt:lpstr>
      <vt:lpstr>BERT: Pre-training of Deep Bidirectional Transformers for Language Understanding</vt:lpstr>
      <vt:lpstr>BERT, OpenAI GPT, ELMo</vt:lpstr>
      <vt:lpstr>Fine-tuning BERT on Different Tasks</vt:lpstr>
      <vt:lpstr>A High-Level Depiction of  DeepQA Architecture</vt:lpstr>
      <vt:lpstr>Chatbots Bot Maturity Model</vt:lpstr>
      <vt:lpstr>Dialogue  on Airline Travel Information System (ATIS)  </vt:lpstr>
      <vt:lpstr>The ATIS  (Airline Travel Information System)  Dataset</vt:lpstr>
      <vt:lpstr>SF-ID Network (E et al., 2019) Slot Filling (SF)  Intent Detection (ID)</vt:lpstr>
      <vt:lpstr>Intent Detection on ATIS State-of-the-art</vt:lpstr>
      <vt:lpstr>Slot Filling on ATIS State-of-the-art</vt:lpstr>
      <vt:lpstr>Restaurants Dialogue Datasets</vt:lpstr>
      <vt:lpstr>任務型對話系統 The Evaluation of Chinese Human-Computer Dialogue Technology, SMP2019-ECDT</vt:lpstr>
      <vt:lpstr>Course Introduction</vt:lpstr>
      <vt:lpstr>PowerPoint Presentation</vt:lpstr>
    </vt:vector>
  </TitlesOfParts>
  <Manager/>
  <Company>TKU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人工智慧文本分析 (Artificial Intelligence for Text Analytics)</dc:title>
  <dc:subject>人工智慧文本分析 (Artificial Intelligence for Text Analytics)</dc:subject>
  <dc:creator>MYDAY</dc:creator>
  <cp:keywords>人工智慧, 文本分析, Artificial Intelligence, Text Analytics</cp:keywords>
  <dc:description>人工智慧文本分析 (Artificial Intelligence for Text Analytics)</dc:description>
  <cp:lastModifiedBy>Microsoft Office User</cp:lastModifiedBy>
  <cp:revision>893</cp:revision>
  <cp:lastPrinted>2020-10-07T14:33:54Z</cp:lastPrinted>
  <dcterms:created xsi:type="dcterms:W3CDTF">2011-02-14T23:24:00Z</dcterms:created>
  <dcterms:modified xsi:type="dcterms:W3CDTF">2020-10-07T14:33:56Z</dcterms:modified>
  <cp:category/>
</cp:coreProperties>
</file>