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2"/>
  </p:notesMasterIdLst>
  <p:handoutMasterIdLst>
    <p:handoutMasterId r:id="rId153"/>
  </p:handoutMasterIdLst>
  <p:sldIdLst>
    <p:sldId id="848" r:id="rId2"/>
    <p:sldId id="1166" r:id="rId3"/>
    <p:sldId id="2995" r:id="rId4"/>
    <p:sldId id="2996" r:id="rId5"/>
    <p:sldId id="1499" r:id="rId6"/>
    <p:sldId id="2758" r:id="rId7"/>
    <p:sldId id="1398" r:id="rId8"/>
    <p:sldId id="1399" r:id="rId9"/>
    <p:sldId id="2798" r:id="rId10"/>
    <p:sldId id="3127" r:id="rId11"/>
    <p:sldId id="1774" r:id="rId12"/>
    <p:sldId id="1777" r:id="rId13"/>
    <p:sldId id="2796" r:id="rId14"/>
    <p:sldId id="1274" r:id="rId15"/>
    <p:sldId id="1281" r:id="rId16"/>
    <p:sldId id="1282" r:id="rId17"/>
    <p:sldId id="1283" r:id="rId18"/>
    <p:sldId id="2762" r:id="rId19"/>
    <p:sldId id="2992" r:id="rId20"/>
    <p:sldId id="2718" r:id="rId21"/>
    <p:sldId id="1622" r:id="rId22"/>
    <p:sldId id="2719" r:id="rId23"/>
    <p:sldId id="2723" r:id="rId24"/>
    <p:sldId id="2724" r:id="rId25"/>
    <p:sldId id="2725" r:id="rId26"/>
    <p:sldId id="2726" r:id="rId27"/>
    <p:sldId id="2727" r:id="rId28"/>
    <p:sldId id="1601" r:id="rId29"/>
    <p:sldId id="3128" r:id="rId30"/>
    <p:sldId id="3129" r:id="rId31"/>
    <p:sldId id="2728" r:id="rId32"/>
    <p:sldId id="3130" r:id="rId33"/>
    <p:sldId id="3131" r:id="rId34"/>
    <p:sldId id="2729" r:id="rId35"/>
    <p:sldId id="2730" r:id="rId36"/>
    <p:sldId id="2731" r:id="rId37"/>
    <p:sldId id="2732" r:id="rId38"/>
    <p:sldId id="2733" r:id="rId39"/>
    <p:sldId id="2735" r:id="rId40"/>
    <p:sldId id="2736" r:id="rId41"/>
    <p:sldId id="1613" r:id="rId42"/>
    <p:sldId id="1619" r:id="rId43"/>
    <p:sldId id="1615" r:id="rId44"/>
    <p:sldId id="1616" r:id="rId45"/>
    <p:sldId id="1588" r:id="rId46"/>
    <p:sldId id="1617" r:id="rId47"/>
    <p:sldId id="1618" r:id="rId48"/>
    <p:sldId id="1620" r:id="rId49"/>
    <p:sldId id="1621" r:id="rId50"/>
    <p:sldId id="2720" r:id="rId51"/>
    <p:sldId id="1845" r:id="rId52"/>
    <p:sldId id="1846" r:id="rId53"/>
    <p:sldId id="1848" r:id="rId54"/>
    <p:sldId id="2721" r:id="rId55"/>
    <p:sldId id="2722" r:id="rId56"/>
    <p:sldId id="1824" r:id="rId57"/>
    <p:sldId id="1844" r:id="rId58"/>
    <p:sldId id="1825" r:id="rId59"/>
    <p:sldId id="1826" r:id="rId60"/>
    <p:sldId id="3132" r:id="rId61"/>
    <p:sldId id="3133" r:id="rId62"/>
    <p:sldId id="3134" r:id="rId63"/>
    <p:sldId id="3135" r:id="rId64"/>
    <p:sldId id="3136" r:id="rId65"/>
    <p:sldId id="3137" r:id="rId66"/>
    <p:sldId id="3138" r:id="rId67"/>
    <p:sldId id="3139" r:id="rId68"/>
    <p:sldId id="3140" r:id="rId69"/>
    <p:sldId id="3141" r:id="rId70"/>
    <p:sldId id="3142" r:id="rId71"/>
    <p:sldId id="3143" r:id="rId72"/>
    <p:sldId id="3144" r:id="rId73"/>
    <p:sldId id="3145" r:id="rId74"/>
    <p:sldId id="2795" r:id="rId75"/>
    <p:sldId id="2788" r:id="rId76"/>
    <p:sldId id="3146" r:id="rId77"/>
    <p:sldId id="3147" r:id="rId78"/>
    <p:sldId id="2792" r:id="rId79"/>
    <p:sldId id="2793" r:id="rId80"/>
    <p:sldId id="2794" r:id="rId81"/>
    <p:sldId id="3148" r:id="rId82"/>
    <p:sldId id="3149" r:id="rId83"/>
    <p:sldId id="3150" r:id="rId84"/>
    <p:sldId id="3005" r:id="rId85"/>
    <p:sldId id="2715" r:id="rId86"/>
    <p:sldId id="2917" r:id="rId87"/>
    <p:sldId id="2953" r:id="rId88"/>
    <p:sldId id="2951" r:id="rId89"/>
    <p:sldId id="2952" r:id="rId90"/>
    <p:sldId id="2948" r:id="rId91"/>
    <p:sldId id="2949" r:id="rId92"/>
    <p:sldId id="2954" r:id="rId93"/>
    <p:sldId id="2955" r:id="rId94"/>
    <p:sldId id="2761" r:id="rId95"/>
    <p:sldId id="1586" r:id="rId96"/>
    <p:sldId id="1838" r:id="rId97"/>
    <p:sldId id="1819" r:id="rId98"/>
    <p:sldId id="1821" r:id="rId99"/>
    <p:sldId id="2760" r:id="rId100"/>
    <p:sldId id="1820" r:id="rId101"/>
    <p:sldId id="1871" r:id="rId102"/>
    <p:sldId id="1872" r:id="rId103"/>
    <p:sldId id="1873" r:id="rId104"/>
    <p:sldId id="3151" r:id="rId105"/>
    <p:sldId id="1875" r:id="rId106"/>
    <p:sldId id="1876" r:id="rId107"/>
    <p:sldId id="1877" r:id="rId108"/>
    <p:sldId id="1878" r:id="rId109"/>
    <p:sldId id="1879" r:id="rId110"/>
    <p:sldId id="1880" r:id="rId111"/>
    <p:sldId id="1881" r:id="rId112"/>
    <p:sldId id="3152" r:id="rId113"/>
    <p:sldId id="3153" r:id="rId114"/>
    <p:sldId id="3154" r:id="rId115"/>
    <p:sldId id="3155" r:id="rId116"/>
    <p:sldId id="3156" r:id="rId117"/>
    <p:sldId id="3157" r:id="rId118"/>
    <p:sldId id="1888" r:id="rId119"/>
    <p:sldId id="1889" r:id="rId120"/>
    <p:sldId id="1890" r:id="rId121"/>
    <p:sldId id="1891" r:id="rId122"/>
    <p:sldId id="1892" r:id="rId123"/>
    <p:sldId id="1893" r:id="rId124"/>
    <p:sldId id="1866" r:id="rId125"/>
    <p:sldId id="1823" r:id="rId126"/>
    <p:sldId id="1842" r:id="rId127"/>
    <p:sldId id="1822" r:id="rId128"/>
    <p:sldId id="1840" r:id="rId129"/>
    <p:sldId id="1841" r:id="rId130"/>
    <p:sldId id="1829" r:id="rId131"/>
    <p:sldId id="1834" r:id="rId132"/>
    <p:sldId id="1830" r:id="rId133"/>
    <p:sldId id="1833" r:id="rId134"/>
    <p:sldId id="1831" r:id="rId135"/>
    <p:sldId id="1832" r:id="rId136"/>
    <p:sldId id="1729" r:id="rId137"/>
    <p:sldId id="1730" r:id="rId138"/>
    <p:sldId id="2997" r:id="rId139"/>
    <p:sldId id="3007" r:id="rId140"/>
    <p:sldId id="2959" r:id="rId141"/>
    <p:sldId id="2960" r:id="rId142"/>
    <p:sldId id="2962" r:id="rId143"/>
    <p:sldId id="2964" r:id="rId144"/>
    <p:sldId id="2963" r:id="rId145"/>
    <p:sldId id="3009" r:id="rId146"/>
    <p:sldId id="3010" r:id="rId147"/>
    <p:sldId id="1810" r:id="rId148"/>
    <p:sldId id="3006" r:id="rId149"/>
    <p:sldId id="2956" r:id="rId150"/>
    <p:sldId id="1818" r:id="rId151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03" autoAdjust="0"/>
    <p:restoredTop sz="93629"/>
  </p:normalViewPr>
  <p:slideViewPr>
    <p:cSldViewPr>
      <p:cViewPr varScale="1">
        <p:scale>
          <a:sx n="84" d="100"/>
          <a:sy n="84" d="100"/>
        </p:scale>
        <p:origin x="184" y="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2020/10/7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2020/10/7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>
              <a:latin typeface="Calibri" charset="0"/>
              <a:ea typeface="新細明體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E063812-B0EF-8047-AFAF-70E12E5738EC}" type="slidenum">
              <a:rPr kumimoji="0" lang="en-US" altLang="zh-TW" sz="1300">
                <a:latin typeface="Calibri" charset="0"/>
                <a:ea typeface="MS PGothic" charset="0"/>
                <a:cs typeface="MS PGothic" charset="0"/>
              </a:rPr>
              <a:pPr eaLnBrk="1" hangingPunct="1"/>
              <a:t>43</a:t>
            </a:fld>
            <a:endParaRPr kumimoji="0" lang="en-US" altLang="zh-TW" sz="13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5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21D4A-05D7-FC40-9927-A69A66EA2B18}" type="slidenum">
              <a:rPr lang="zh-TW" altLang="en-US" smtClean="0"/>
              <a:pPr/>
              <a:t>147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9739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2020/10/7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2020/10/7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2020/10/7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2020/10/7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2020/10/7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2020/10/7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tpu.edu.tw/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hyperlink" Target="http://www.mis.ntpu.edu.tw/en/" TargetMode="External"/><Relationship Id="rId12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/cindex.htm" TargetMode="External"/><Relationship Id="rId11" Type="http://schemas.openxmlformats.org/officeDocument/2006/relationships/hyperlink" Target="https://web.ntpu.edu.tw/~myday" TargetMode="External"/><Relationship Id="rId5" Type="http://schemas.openxmlformats.org/officeDocument/2006/relationships/hyperlink" Target="https://web.ntpu.edu.tw/~myday/" TargetMode="External"/><Relationship Id="rId10" Type="http://schemas.openxmlformats.org/officeDocument/2006/relationships/hyperlink" Target="http://mail.im.tku.edu.tw/~myday/" TargetMode="External"/><Relationship Id="rId4" Type="http://schemas.openxmlformats.org/officeDocument/2006/relationships/image" Target="../media/image3.jpeg"/><Relationship Id="rId9" Type="http://schemas.openxmlformats.org/officeDocument/2006/relationships/hyperlink" Target="http://www.mis.ntpu.edu.tw/" TargetMode="External"/><Relationship Id="rId1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nlp.stanford.edu/software/index.shtml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hyperlink" Target="http://nlp.stanford.edu:8080/corenlp/process" TargetMode="Externa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money.cnn.com/2014/05/02/technology/gates-microsoft-stock-sale/index.html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ner/process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ner/process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ner/process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ner/process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ner/process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ner/process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hyperlink" Target="http://nlp.stanford.edu:8080/ner/process" TargetMode="Externa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hyperlink" Target="http://nlp.stanford.edu:8080/ner/process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kipsvr.iis.sinica.edu.tw/" TargetMode="Externa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facebookresearch/fastText/blob/master/pretrained-vectors.md" TargetMode="Externa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acebookresearch/fastText/blob/master/pretrained-vectors.md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~ark/TurboParser/" TargetMode="External"/><Relationship Id="rId2" Type="http://schemas.openxmlformats.org/officeDocument/2006/relationships/hyperlink" Target="https://github.com/tensorflow/models/tree/master/syntaxne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1603.06042" TargetMode="External"/><Relationship Id="rId5" Type="http://schemas.openxmlformats.org/officeDocument/2006/relationships/hyperlink" Target="http://static.googleusercontent.com/media/research.google.com/en/pubs/archive/43800.pdf" TargetMode="External"/><Relationship Id="rId4" Type="http://schemas.openxmlformats.org/officeDocument/2006/relationships/hyperlink" Target="http://research.google.com/pubs/archive/38148.pdf" TargetMode="Externa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y.io/" TargetMode="External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amazon.com/Text-Analytics-Python-Practitioners-Processing/dp/1484243536" TargetMode="Externa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amazon.com/Applied-Text-Analysis-Python-Language-Aware/dp/1491963042" TargetMode="Externa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ltk.org/book/" TargetMode="External"/><Relationship Id="rId2" Type="http://schemas.openxmlformats.org/officeDocument/2006/relationships/hyperlink" Target="http://www.search-engines-boo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aintpupython101" TargetMode="External"/><Relationship Id="rId5" Type="http://schemas.openxmlformats.org/officeDocument/2006/relationships/hyperlink" Target="https://notebooks.quantumstat.com/" TargetMode="External"/><Relationship Id="rId4" Type="http://schemas.openxmlformats.org/officeDocument/2006/relationships/hyperlink" Target="http://www.nltk.org/book_1ed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amazon.com/Machine-Learning-Text-Charu-Aggarwal/dp/3319735306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amazon.com/Introduction-Text-Mining-Research-Collection/dp/1506337007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Hands-Natural-Language-Processing-Python/dp/178913949X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Text_mining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unlp/PLMpapers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blog/turing-nlg-a-17-billion-parameter-language-model-by-microsoft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uggingface/transformers" TargetMode="External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siddhadev/atis-dataset-from-ms-cntk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withcode.com/sota/intent-detection-on-atis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withcode.com/sota/slot-filling-on-atis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pository.cam.ac.uk/handle/1810/260970" TargetMode="External"/><Relationship Id="rId2" Type="http://schemas.openxmlformats.org/officeDocument/2006/relationships/hyperlink" Target="https://groups.csail.mit.edu/sls/downloads/restauran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amdial.org/~mh521/dstc/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nionWang/SMP2019-ECDT-NLU" TargetMode="External"/><Relationship Id="rId2" Type="http://schemas.openxmlformats.org/officeDocument/2006/relationships/hyperlink" Target="http://conference.cipsc.org.cn/smp2019/evaluation.html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nltk.org/book/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y.io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mrehurek.com/gensim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textblob.readthedocs.io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polyglot.readthedocs.io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100087"/>
            <a:ext cx="8423275" cy="1295302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人工智慧文本分析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000" dirty="0">
                <a:solidFill>
                  <a:schemeClr val="tx2"/>
                </a:solidFill>
              </a:rPr>
              <a:t>(AI for Text Analytics) </a:t>
            </a:r>
            <a:endParaRPr lang="zh-TW" altLang="en-US" sz="4000" dirty="0">
              <a:solidFill>
                <a:schemeClr val="tx2"/>
              </a:solidFill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395388"/>
            <a:ext cx="8784976" cy="185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rgbClr val="C00000"/>
                </a:solidFill>
                <a:ea typeface="標楷體" pitchFamily="65" charset="-120"/>
              </a:rPr>
              <a:t>文本分析的基礎：自然語言處理</a:t>
            </a:r>
            <a:br>
              <a:rPr lang="en-US" altLang="zh-TW" sz="44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C00000"/>
                </a:solidFill>
                <a:ea typeface="標楷體" pitchFamily="65" charset="-120"/>
              </a:rPr>
              <a:t>(Foundations of Text Analytics: </a:t>
            </a:r>
            <a:br>
              <a:rPr lang="en-US" altLang="zh-TW" sz="40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C00000"/>
                </a:solidFill>
                <a:ea typeface="標楷體" pitchFamily="65" charset="-120"/>
              </a:rPr>
              <a:t>Natural Language Processing; NLP)</a:t>
            </a:r>
            <a:endParaRPr lang="mr-IN" altLang="zh-TW" sz="4000" b="1" dirty="0">
              <a:solidFill>
                <a:srgbClr val="C00000"/>
              </a:solidFill>
              <a:ea typeface="標楷體" pitchFamily="65" charset="-120"/>
            </a:endParaRPr>
          </a:p>
        </p:txBody>
      </p:sp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" y="148034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85019" y="85575"/>
            <a:ext cx="10245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 dirty="0" err="1">
                <a:solidFill>
                  <a:srgbClr val="FF0000"/>
                </a:solidFill>
              </a:rPr>
              <a:t>Tamkang</a:t>
            </a:r>
            <a:r>
              <a:rPr kumimoji="0" lang="en-US" altLang="zh-TW" sz="1600" b="1" dirty="0">
                <a:solidFill>
                  <a:srgbClr val="FF0000"/>
                </a:solidFill>
              </a:rPr>
              <a:t> </a:t>
            </a:r>
            <a:br>
              <a:rPr kumimoji="0" lang="en-US" altLang="zh-TW" sz="1600" b="1" dirty="0">
                <a:solidFill>
                  <a:srgbClr val="FF0000"/>
                </a:solidFill>
              </a:rPr>
            </a:br>
            <a:r>
              <a:rPr kumimoji="0" lang="en-US" altLang="zh-TW" sz="1600" b="1" dirty="0">
                <a:solidFill>
                  <a:srgbClr val="FF0000"/>
                </a:solidFill>
              </a:rPr>
              <a:t>University</a:t>
            </a:r>
            <a:endParaRPr kumimoji="0" lang="zh-TW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27" y="635843"/>
            <a:ext cx="895400" cy="23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F7D4E94B-B7BF-954C-A000-94C32CE5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720" y="4293096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5">
            <a:extLst>
              <a:ext uri="{FF2B5EF4-FFF2-40B4-BE49-F238E27FC236}">
                <a16:creationId xmlns:a16="http://schemas.microsoft.com/office/drawing/2014/main" id="{BBB48059-3942-8645-8062-B43E0C189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369766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1091AITA02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IMTKU </a:t>
            </a:r>
            <a:r>
              <a:rPr kumimoji="0" lang="is-IS" altLang="zh-TW" sz="1800" dirty="0">
                <a:solidFill>
                  <a:srgbClr val="7F7F7F"/>
                </a:solidFill>
              </a:rPr>
              <a:t>(M2455) (8418) (Fall 2020)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Thu 3, 4 (10:10-12:00) (B206)</a:t>
            </a:r>
          </a:p>
        </p:txBody>
      </p:sp>
      <p:sp>
        <p:nvSpPr>
          <p:cNvPr id="12" name="副標題 2">
            <a:extLst>
              <a:ext uri="{FF2B5EF4-FFF2-40B4-BE49-F238E27FC236}">
                <a16:creationId xmlns:a16="http://schemas.microsoft.com/office/drawing/2014/main" id="{48DAF237-5B68-2547-823C-1B16B40A0131}"/>
              </a:ext>
            </a:extLst>
          </p:cNvPr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6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8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9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1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2020-09-24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B9EA55-72EE-3E4D-AEDB-19C0711937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14" y="116632"/>
            <a:ext cx="962066" cy="620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A0E771-E373-B14A-A87B-5C6EF747C4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06" y="790309"/>
            <a:ext cx="964282" cy="2350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80F3F9-11B0-4B44-A188-CCA48F5B93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 Analytics and Text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10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8" y="764704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976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US" sz="6000" dirty="0" err="1">
                <a:solidFill>
                  <a:schemeClr val="accent1"/>
                </a:solidFill>
              </a:rPr>
              <a:t>scikit</a:t>
            </a:r>
            <a:r>
              <a:rPr lang="en-US" sz="6000" dirty="0">
                <a:solidFill>
                  <a:schemeClr val="accent1"/>
                </a:solidFill>
              </a:rPr>
              <a:t>-learn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100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34" y="1052736"/>
            <a:ext cx="8394532" cy="54671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08861" y="6522841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http://scikit-learn.org/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8571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90B0C51-958A-2F40-BCFF-3C7314CF2D0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Rectangle 6"/>
          <p:cNvSpPr>
            <a:spLocks noChangeArrowheads="1"/>
          </p:cNvSpPr>
          <p:nvPr/>
        </p:nvSpPr>
        <p:spPr bwMode="auto">
          <a:xfrm>
            <a:off x="1546225" y="14288"/>
            <a:ext cx="6051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2"/>
              </a:rPr>
              <a:t>http://nlp.stanford.edu/software/index.shtml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pic>
        <p:nvPicPr>
          <p:cNvPr id="1105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536575"/>
            <a:ext cx="7056438" cy="62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38825" y="3141663"/>
            <a:ext cx="3125788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Stanford NLP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7152584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C9E4DDC6-8315-7647-8276-A6E47F4F6A7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16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90538"/>
            <a:ext cx="72009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5"/>
          <p:cNvSpPr>
            <a:spLocks noChangeArrowheads="1"/>
          </p:cNvSpPr>
          <p:nvPr/>
        </p:nvSpPr>
        <p:spPr bwMode="auto">
          <a:xfrm>
            <a:off x="2771775" y="0"/>
            <a:ext cx="6408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1620" name="Rectangle 7"/>
          <p:cNvSpPr>
            <a:spLocks noChangeArrowheads="1"/>
          </p:cNvSpPr>
          <p:nvPr/>
        </p:nvSpPr>
        <p:spPr bwMode="auto">
          <a:xfrm>
            <a:off x="-12700" y="3175"/>
            <a:ext cx="2847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</p:spTree>
    <p:extLst>
      <p:ext uri="{BB962C8B-B14F-4D97-AF65-F5344CB8AC3E}">
        <p14:creationId xmlns:p14="http://schemas.microsoft.com/office/powerpoint/2010/main" val="36549330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1D209FAC-6BCD-564E-BC70-17A9EF39E4E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  <p:pic>
        <p:nvPicPr>
          <p:cNvPr id="11264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965450"/>
            <a:ext cx="8585200" cy="32004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4" name="Rectangle 8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2645" name="Rectangle 9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</p:spTree>
    <p:extLst>
      <p:ext uri="{BB962C8B-B14F-4D97-AF65-F5344CB8AC3E}">
        <p14:creationId xmlns:p14="http://schemas.microsoft.com/office/powerpoint/2010/main" val="3829691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18A29991-F741-1F4A-9E65-00D34F36B9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36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68638"/>
            <a:ext cx="8026400" cy="25781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  <p:sp>
        <p:nvSpPr>
          <p:cNvPr id="113668" name="Rectangle 7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3669" name="Rectangle 8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</p:spTree>
    <p:extLst>
      <p:ext uri="{BB962C8B-B14F-4D97-AF65-F5344CB8AC3E}">
        <p14:creationId xmlns:p14="http://schemas.microsoft.com/office/powerpoint/2010/main" val="3890643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3C88FEDE-FD44-5749-8589-B8C595E9A2D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46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997200"/>
            <a:ext cx="8893175" cy="277018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Rectangle 6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4692" name="Rectangle 7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</p:spTree>
    <p:extLst>
      <p:ext uri="{BB962C8B-B14F-4D97-AF65-F5344CB8AC3E}">
        <p14:creationId xmlns:p14="http://schemas.microsoft.com/office/powerpoint/2010/main" val="29990002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8B233F9C-7D83-3747-9FF2-07BC223D759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57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20938"/>
            <a:ext cx="8820150" cy="410368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5" name="Rectangle 6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5716" name="Rectangle 7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</p:spTree>
    <p:extLst>
      <p:ext uri="{BB962C8B-B14F-4D97-AF65-F5344CB8AC3E}">
        <p14:creationId xmlns:p14="http://schemas.microsoft.com/office/powerpoint/2010/main" val="36262356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63D3EA5D-683E-6846-8B68-D50874BA3D8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673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52525"/>
            <a:ext cx="6337300" cy="566102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9" name="Rectangle 5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6740" name="Rectangle 6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</p:spTree>
    <p:extLst>
      <p:ext uri="{BB962C8B-B14F-4D97-AF65-F5344CB8AC3E}">
        <p14:creationId xmlns:p14="http://schemas.microsoft.com/office/powerpoint/2010/main" val="5960003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ED8F0B8-EB8B-7344-8A7B-84E991A137A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77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2238"/>
            <a:ext cx="7232650" cy="669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5"/>
          <p:cNvSpPr>
            <a:spLocks noChangeArrowheads="1"/>
          </p:cNvSpPr>
          <p:nvPr/>
        </p:nvSpPr>
        <p:spPr bwMode="auto">
          <a:xfrm>
            <a:off x="3708400" y="0"/>
            <a:ext cx="5111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046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61FEDD4D-131D-2342-8CBC-95FB1BB9BE5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87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673350"/>
            <a:ext cx="8509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Rectangle 5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8788" name="Rectangle 6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</p:spTree>
    <p:extLst>
      <p:ext uri="{BB962C8B-B14F-4D97-AF65-F5344CB8AC3E}">
        <p14:creationId xmlns:p14="http://schemas.microsoft.com/office/powerpoint/2010/main" val="3043832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5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403508" y="2356509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3897014" y="2356509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6776293" y="2356509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548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4259287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6172343" y="3802243"/>
            <a:ext cx="87392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5259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4958204" y="4071422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4396922" y="2825940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5338797" y="2820292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325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2769BD-F7FF-EF4D-9823-82E094A44D29}"/>
              </a:ext>
            </a:extLst>
          </p:cNvPr>
          <p:cNvSpPr txBox="1"/>
          <p:nvPr/>
        </p:nvSpPr>
        <p:spPr>
          <a:xfrm>
            <a:off x="4742678" y="3144089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273262663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D5CB667D-08CA-B14C-AF40-1060E4A9EAF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981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420938"/>
            <a:ext cx="85804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5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9812" name="Rectangle 6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</p:spTree>
    <p:extLst>
      <p:ext uri="{BB962C8B-B14F-4D97-AF65-F5344CB8AC3E}">
        <p14:creationId xmlns:p14="http://schemas.microsoft.com/office/powerpoint/2010/main" val="139468053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7672ECF-1432-144E-A9A1-97AF96B625A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083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97200"/>
            <a:ext cx="7208837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6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20836" name="Rectangle 7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</p:spTree>
    <p:extLst>
      <p:ext uri="{BB962C8B-B14F-4D97-AF65-F5344CB8AC3E}">
        <p14:creationId xmlns:p14="http://schemas.microsoft.com/office/powerpoint/2010/main" val="22915896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FAF0986-D630-FB40-A096-534259EF2C4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21858" name="Rectangle 4"/>
          <p:cNvSpPr>
            <a:spLocks noChangeArrowheads="1"/>
          </p:cNvSpPr>
          <p:nvPr/>
        </p:nvSpPr>
        <p:spPr bwMode="auto">
          <a:xfrm>
            <a:off x="34925" y="73025"/>
            <a:ext cx="9037638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Tokens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Id	Word	Lemma	Char begin	Char end	POS	NER	Normalized NER	Speaker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1	Stanford	Stanford	0	8	NNP	ORGANIZATION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2	University	University	9	19	NNP	ORGANIZATION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3	is	be	20	22	VBZ	O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4	located	located	23	30	JJ	O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5	in	in	31	33	IN	O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6	California	California	34	44	NNP	LOCATION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7	.	.	44	45	.	O		PER0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Parse tree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(ROOT (S (NP (NNP Stanford) (NNP University)) (VP (VBZ is) (ADJP (JJ located) (PP (IN in) (NP (NNP California))))) (. .)))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Uncollapsed dependencies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root ( ROOT-0 , located-4 )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nn ( University-2 , Stanford-1 )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nsubj ( located-4 , University-2 )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cop ( located-4 , is-3 )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prep ( located-4 , in-5 )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pobj ( in-5 , California-6 )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Collapsed dependencies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root ( ROOT-0 , located-4 )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nn ( University-2 , Stanford-1 )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nsubj ( located-4 , University-2 )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cop ( located-4 , is-3 )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prep_in ( located-4 , California-6 )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Collapsed dependencies with CC processed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root ( ROOT-0 , located-4 )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nn ( University-2 , Stanford-1 )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nsubj ( located-4 , University-2 )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cop ( located-4 , is-3 )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prep_in ( located-4 , California-6 )</a:t>
            </a:r>
          </a:p>
        </p:txBody>
      </p:sp>
      <p:sp>
        <p:nvSpPr>
          <p:cNvPr id="121859" name="Rectangle 6"/>
          <p:cNvSpPr>
            <a:spLocks noChangeArrowheads="1"/>
          </p:cNvSpPr>
          <p:nvPr/>
        </p:nvSpPr>
        <p:spPr bwMode="auto">
          <a:xfrm>
            <a:off x="3563938" y="2781300"/>
            <a:ext cx="4621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8" name="Rectangle 7"/>
          <p:cNvSpPr/>
          <p:nvPr/>
        </p:nvSpPr>
        <p:spPr>
          <a:xfrm>
            <a:off x="2843213" y="3860800"/>
            <a:ext cx="6049962" cy="8318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  <p:sp>
        <p:nvSpPr>
          <p:cNvPr id="121861" name="Rectangle 8"/>
          <p:cNvSpPr>
            <a:spLocks noChangeArrowheads="1"/>
          </p:cNvSpPr>
          <p:nvPr/>
        </p:nvSpPr>
        <p:spPr bwMode="auto">
          <a:xfrm>
            <a:off x="2843213" y="3429000"/>
            <a:ext cx="6049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000">
                <a:ea typeface="MS PGothic" charset="0"/>
                <a:cs typeface="MS PGothic" charset="0"/>
                <a:hlinkClick r:id="rId2"/>
              </a:rPr>
              <a:t>http://nlp.stanford.edu:8080/corenlp/process</a:t>
            </a:r>
            <a:endParaRPr lang="en-US" altLang="zh-TW" sz="20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93323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A7FDE10A-590B-D842-8DA7-78DFF3D2A0A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288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4375150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Rectangle 5"/>
          <p:cNvSpPr>
            <a:spLocks noChangeArrowheads="1"/>
          </p:cNvSpPr>
          <p:nvPr/>
        </p:nvSpPr>
        <p:spPr bwMode="auto">
          <a:xfrm>
            <a:off x="3708400" y="0"/>
            <a:ext cx="5111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292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477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NER for News Article</a:t>
            </a:r>
          </a:p>
        </p:txBody>
      </p:sp>
      <p:sp>
        <p:nvSpPr>
          <p:cNvPr id="1239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15D3BDF-7835-514D-81D5-9B732F77162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390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393382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Rectangle 5"/>
          <p:cNvSpPr>
            <a:spLocks noChangeArrowheads="1"/>
          </p:cNvSpPr>
          <p:nvPr/>
        </p:nvSpPr>
        <p:spPr bwMode="auto">
          <a:xfrm>
            <a:off x="4284663" y="1484313"/>
            <a:ext cx="457200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200">
                <a:ea typeface="MS PGothic" charset="0"/>
                <a:cs typeface="MS PGothic" charset="0"/>
              </a:rPr>
              <a:t>Bill Gates no longer Microsoft's biggest shareholder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By Patrick M. Sheridan  @CNNTech May 2, 2014: 5:46 PM ET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Bill Gates sold nearly 8 million shares of Microsoft over the past two days.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NEW YORK (CNNMoney)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For the first time in Microsoft's history, founder Bill Gates is no longer its largest individual shareholder.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In the past two days, Gates has sold nearly 8 million shares of Microsoft (MSFT, Fortune 500), bringing down his total to roughly 330 million.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That puts him behind Microsoft's former CEO Steve Ballmer who owns 333 million shares.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Related: Gates reclaims title of world's richest billionaire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Ballmer, who was Microsoft's CEO until earlier this year, was one of Gates' first hires.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It's a passing of the torch for Gates who has always been the largest single owner of his company's stock. Gates now spends his time and personal fortune helping run the Bill &amp; Melinda Gates foundation.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The foundation has spent $28.3 billion fighting hunger and poverty since its inception back in 1997.</a:t>
            </a:r>
          </a:p>
        </p:txBody>
      </p:sp>
      <p:sp>
        <p:nvSpPr>
          <p:cNvPr id="123909" name="Rectangle 6"/>
          <p:cNvSpPr>
            <a:spLocks noChangeArrowheads="1"/>
          </p:cNvSpPr>
          <p:nvPr/>
        </p:nvSpPr>
        <p:spPr bwMode="auto">
          <a:xfrm>
            <a:off x="250825" y="105251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>
                <a:ea typeface="MS PGothic" charset="0"/>
                <a:cs typeface="MS PGothic" charset="0"/>
                <a:hlinkClick r:id="rId3"/>
              </a:rPr>
              <a:t>http://money.cnn.com/2014/05/02/technology/gates-microsoft-stock-sale/index.html</a:t>
            </a:r>
            <a:endParaRPr lang="en-US" altLang="zh-TW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14758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7150"/>
            <a:ext cx="9144000" cy="51974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249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/>
          <a:lstStyle/>
          <a:p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876C3DED-3A2A-CA4E-AB15-6B9480114D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24932" name="Rectangle 5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30472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7BA3462C-BCB4-6B40-AF01-914E36EB276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595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200650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5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25956" name="Rectangle 6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5070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1676DC15-D9B6-AC4A-BD1F-3A68182C65A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697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0638"/>
            <a:ext cx="9144000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26980" name="Rectangle 6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27856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4D00D930-E1F3-6640-BF13-A2E1ECE9F4A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800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025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28004" name="Rectangle 6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73402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E9FECB48-B48D-1B46-95ED-405E00CA800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902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25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29028" name="Rectangle 6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477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72008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Business Analytics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2C060-A419-7845-932E-6285F630E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6878071" cy="588616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圓角矩形 52">
            <a:extLst>
              <a:ext uri="{FF2B5EF4-FFF2-40B4-BE49-F238E27FC236}">
                <a16:creationId xmlns:a16="http://schemas.microsoft.com/office/drawing/2014/main" id="{0D1DBFD8-F604-1C42-AAD3-490467CF5B7D}"/>
              </a:ext>
            </a:extLst>
          </p:cNvPr>
          <p:cNvSpPr/>
          <p:nvPr/>
        </p:nvSpPr>
        <p:spPr>
          <a:xfrm>
            <a:off x="3563889" y="3861048"/>
            <a:ext cx="1872208" cy="1152128"/>
          </a:xfrm>
          <a:prstGeom prst="roundRect">
            <a:avLst>
              <a:gd name="adj" fmla="val 5171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6415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321EDEA6-A727-0A4A-AFF6-E58AACE16C9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300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475"/>
            <a:ext cx="9144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30052" name="Rectangle 6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18070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A04C9BC3-FA83-7545-8F92-F1D1336F104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310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998913"/>
            <a:ext cx="6408738" cy="2598737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4813"/>
            <a:ext cx="6480175" cy="3194050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6" name="Rectangle 6"/>
          <p:cNvSpPr>
            <a:spLocks noChangeArrowheads="1"/>
          </p:cNvSpPr>
          <p:nvPr/>
        </p:nvSpPr>
        <p:spPr bwMode="auto">
          <a:xfrm>
            <a:off x="1331913" y="0"/>
            <a:ext cx="5046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accent1"/>
                </a:solidFill>
                <a:ea typeface="MS PGothic" charset="0"/>
                <a:cs typeface="MS PGothic" charset="0"/>
              </a:rPr>
              <a:t>Classifier: english.muc.</a:t>
            </a:r>
            <a:r>
              <a:rPr lang="en-US" altLang="zh-TW" b="1">
                <a:solidFill>
                  <a:srgbClr val="FF0000"/>
                </a:solidFill>
                <a:ea typeface="MS PGothic" charset="0"/>
                <a:cs typeface="MS PGothic" charset="0"/>
              </a:rPr>
              <a:t>7class</a:t>
            </a:r>
            <a:r>
              <a:rPr lang="en-US" altLang="zh-TW">
                <a:solidFill>
                  <a:schemeClr val="accent1"/>
                </a:solidFill>
                <a:ea typeface="MS PGothic" charset="0"/>
                <a:cs typeface="MS PGothic" charset="0"/>
              </a:rPr>
              <a:t>.distsim.crf.ser.gz</a:t>
            </a:r>
          </a:p>
        </p:txBody>
      </p:sp>
      <p:sp>
        <p:nvSpPr>
          <p:cNvPr id="131077" name="Rectangle 7"/>
          <p:cNvSpPr>
            <a:spLocks noChangeArrowheads="1"/>
          </p:cNvSpPr>
          <p:nvPr/>
        </p:nvSpPr>
        <p:spPr bwMode="auto">
          <a:xfrm>
            <a:off x="1476375" y="3644900"/>
            <a:ext cx="484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accent1"/>
                </a:solidFill>
                <a:ea typeface="MS PGothic" charset="0"/>
                <a:cs typeface="MS PGothic" charset="0"/>
              </a:rPr>
              <a:t>Classifier: english.all.</a:t>
            </a:r>
            <a:r>
              <a:rPr lang="en-US" altLang="zh-TW" b="1">
                <a:solidFill>
                  <a:srgbClr val="FF0000"/>
                </a:solidFill>
                <a:ea typeface="MS PGothic" charset="0"/>
                <a:cs typeface="MS PGothic" charset="0"/>
              </a:rPr>
              <a:t>3class</a:t>
            </a:r>
            <a:r>
              <a:rPr lang="en-US" altLang="zh-TW">
                <a:solidFill>
                  <a:schemeClr val="accent1"/>
                </a:solidFill>
                <a:ea typeface="MS PGothic" charset="0"/>
                <a:cs typeface="MS PGothic" charset="0"/>
              </a:rPr>
              <a:t>.distsim.crf.ser.gz</a:t>
            </a:r>
          </a:p>
        </p:txBody>
      </p:sp>
    </p:spTree>
    <p:extLst>
      <p:ext uri="{BB962C8B-B14F-4D97-AF65-F5344CB8AC3E}">
        <p14:creationId xmlns:p14="http://schemas.microsoft.com/office/powerpoint/2010/main" val="344974598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5001521-8978-8D4E-BFEE-E8C68F6400C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32098" name="Rectangle 4"/>
          <p:cNvSpPr>
            <a:spLocks noChangeArrowheads="1"/>
          </p:cNvSpPr>
          <p:nvPr/>
        </p:nvSpPr>
        <p:spPr bwMode="auto">
          <a:xfrm>
            <a:off x="468313" y="1628775"/>
            <a:ext cx="8135937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600">
                <a:ea typeface="MS PGothic" charset="0"/>
                <a:cs typeface="MS PGothic" charset="0"/>
              </a:rPr>
              <a:t>Bill Gates no longer &lt;ORGANIZATION&gt;Microsoft&lt;/ORGANIZATION&gt;'s biggest shareholder By &lt;PERSON&gt;Patrick M. Sheridan&lt;/PERSON&gt; @CNNTech &lt;DATE&gt;May 2, 2014&lt;/DATE&gt;: 5:46 PM ET Bill Gates sold nearly 8 million shares of &lt;ORGANIZATION&gt;Microsoft&lt;/ORGANIZATION&gt; over the past two days. &lt;LOCATION&gt;NEW YORK&lt;/LOCATION&gt; (CNNMoney) For the first time in &lt;ORGANIZATION&gt;Microsoft&lt;/ORGANIZATION&gt;'s history, founder &lt;PERSON&gt;Bill Gates&lt;/PERSON&gt; is no longer its largest individual shareholder. In the &lt;DATE&gt;past two days&lt;/DATE&gt;, Gates has sold nearly 8 million shares of &lt;ORGANIZATION&gt;Microsoft&lt;/ORGANIZATION&gt; (&lt;ORGANIZATION&gt;MSFT&lt;/ORGANIZATION&gt;, Fortune 500), bringing down his total to roughly 330 million. That puts him behind &lt;ORGANIZATION&gt;Microsoft&lt;/ORGANIZATION&gt;'s former CEO &lt;PERSON&gt;Steve Ballmer&lt;/PERSON&gt; who owns 333 million shares. Related: Gates reclaims title of world's richest billionaire &lt;PERSON&gt;Ballmer&lt;/PERSON&gt;, who was &lt;ORGANIZATION&gt;Microsoft&lt;/ORGANIZATION&gt;'s CEO until &lt;DATE&gt;earlier this year&lt;/DATE&gt;, was one of Gates' first hires. It's a passing of the torch for Gates who has always been the largest single owner of his company's stock. Gates now spends his time and personal fortune helping run the &lt;ORGANIZATION&gt;Bill &amp; Melinda Gates&lt;/ORGANIZATION&gt; foundation. The foundation has spent &lt;MONEY&gt;$28.3 billion&lt;/MONEY&gt; fighting hunger and poverty since its inception back in &lt;DATE&gt;1997&lt;/DATE&gt;.</a:t>
            </a:r>
          </a:p>
        </p:txBody>
      </p:sp>
      <p:sp>
        <p:nvSpPr>
          <p:cNvPr id="132099" name="Rectangle 5"/>
          <p:cNvSpPr>
            <a:spLocks noChangeArrowheads="1"/>
          </p:cNvSpPr>
          <p:nvPr/>
        </p:nvSpPr>
        <p:spPr bwMode="auto">
          <a:xfrm>
            <a:off x="539750" y="1052513"/>
            <a:ext cx="6583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800">
                <a:solidFill>
                  <a:schemeClr val="accent1"/>
                </a:solidFill>
                <a:ea typeface="MS PGothic" charset="0"/>
                <a:cs typeface="MS PGothic" charset="0"/>
              </a:rPr>
              <a:t>Stanford NER Output Format: inlineXML</a:t>
            </a:r>
          </a:p>
        </p:txBody>
      </p:sp>
      <p:sp>
        <p:nvSpPr>
          <p:cNvPr id="132100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32101" name="Rectangle 7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2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2919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32B966B-BB59-3345-B7B2-1215073F0ED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33122" name="Rectangle 4"/>
          <p:cNvSpPr>
            <a:spLocks noChangeArrowheads="1"/>
          </p:cNvSpPr>
          <p:nvPr/>
        </p:nvSpPr>
        <p:spPr bwMode="auto">
          <a:xfrm>
            <a:off x="468313" y="1773238"/>
            <a:ext cx="82804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ea typeface="MS PGothic" charset="0"/>
                <a:cs typeface="MS PGothic" charset="0"/>
              </a:rPr>
              <a:t>Bill/O Gates/O no/O longer/O Microsoft/ORGANIZATION's/O biggest/O shareholder/O By/O Patrick/PERSON M./PERSON Sheridan/PERSON @CNNTech/O May/DATE 2/DATE,/DATE 2014/DATE:/O 5:46/O PM/O ET/O Bill/O Gates/O sold/O nearly/O 8/O million/O shares/O of/O Microsoft/ORGANIZATION over/O the/O past/O two/O days/O./O NEW/LOCATION YORK/LOCATION -LRB-/OCNNMoney/O-RRB-/O For/O the/O first/O time/O in/O Microsoft/ORGANIZATION's/O history/O,/O founder/O Bill/PERSON Gates/PERSON is/O no/O longer/O its/O largest/O individual/O shareholder/O./O In/O the/O past/DATE two/DATE days/DATE,/O Gates/O has/O sold/O nearly/O 8/O million/O shares/O of/O Microsoft/ORGANIZATION -LRB-/OMSFT/ORGANIZATION,/O Fortune/O 500/O-RRB-/O,/O bringing/O down/O his/O total/O to/O roughly/O 330/O million/O./O That/O puts/O him/O behind/O Microsoft/ORGANIZATION's/O former/O CEO/O Steve/PERSON Ballmer/PERSON who/O owns/O 333/O million/O shares/O./O Related/O:/O Gates/O reclaims/O title/O of/O world/O's/O richest/O billionaire/O Ballmer/PERSON,/O who/O was/O Microsoft/ORGANIZATION's/O CEO/O until/O earlier/DATE this/DATE year/DATE,/O was/O one/O of/O Gates/O'/O first/O hires/O./O It/O's/O a/O passing/O of/O the/O torch/O for/O Gates/O who/O has/O always/O been/O the/O largest/O single/O owner/O of/O his/O company/O's/O stock/O./O Gates/O now/O spends/O his/O time/O and/O personal/O fortune/O helping/O run/O the/O Bill/ORGANIZATION &amp;/ORGANIZATION Melinda/ORGANIZATION Gates/ORGANIZATION foundation/O./O The/O foundation/O has/O spent/O $/MONEY28.3/MONEY billion/MONEY fighting/O hunger/O and/O poverty/O since/O its/O inception/O back/O in/O 1997/DATE./O</a:t>
            </a:r>
          </a:p>
        </p:txBody>
      </p:sp>
      <p:sp>
        <p:nvSpPr>
          <p:cNvPr id="133123" name="Rectangle 5"/>
          <p:cNvSpPr>
            <a:spLocks noChangeArrowheads="1"/>
          </p:cNvSpPr>
          <p:nvPr/>
        </p:nvSpPr>
        <p:spPr bwMode="auto">
          <a:xfrm>
            <a:off x="539750" y="1196975"/>
            <a:ext cx="66103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800">
                <a:solidFill>
                  <a:schemeClr val="accent1"/>
                </a:solidFill>
                <a:ea typeface="MS PGothic" charset="0"/>
                <a:cs typeface="MS PGothic" charset="0"/>
              </a:rPr>
              <a:t>Stanford NER Output Format: slashTags</a:t>
            </a:r>
          </a:p>
        </p:txBody>
      </p:sp>
      <p:sp>
        <p:nvSpPr>
          <p:cNvPr id="133124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33125" name="Rectangle 7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2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07014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144000" cy="4665306"/>
          </a:xfrm>
          <a:prstGeom prst="rect">
            <a:avLst/>
          </a:prstGeom>
        </p:spPr>
      </p:pic>
      <p:sp>
        <p:nvSpPr>
          <p:cNvPr id="10649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1C8A4A76-0620-A247-86B9-0C18FB83288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664" y="6021288"/>
            <a:ext cx="7021512" cy="369887"/>
          </a:xfrm>
          <a:prstGeom prst="rect">
            <a:avLst/>
          </a:prstGeom>
          <a:solidFill>
            <a:srgbClr val="FFCC66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ea typeface="MS PGothic" charset="0"/>
                <a:cs typeface="MS PGothic" charset="0"/>
              </a:rPr>
              <a:t>歐巴馬(Nb)　是(SHI)　美國(Nc)　的(DE)　一(Neu)　位(Nf)　總統(Na)</a:t>
            </a:r>
            <a:endParaRPr lang="en-US" altLang="zh-TW">
              <a:ea typeface="MS PGothic" charset="0"/>
              <a:cs typeface="MS PGothic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1720" y="3284984"/>
            <a:ext cx="3570288" cy="4619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zh-TW" altLang="en-US" dirty="0">
                <a:cs typeface="+mn-cs"/>
              </a:rPr>
              <a:t>歐巴馬是美國的一位總統</a:t>
            </a:r>
            <a:endParaRPr lang="en-US" altLang="zh-TW" dirty="0">
              <a:cs typeface="+mn-cs"/>
            </a:endParaRPr>
          </a:p>
        </p:txBody>
      </p:sp>
      <p:pic>
        <p:nvPicPr>
          <p:cNvPr id="10650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213225"/>
            <a:ext cx="2578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Rectangle 8"/>
          <p:cNvSpPr>
            <a:spLocks noChangeArrowheads="1"/>
          </p:cNvSpPr>
          <p:nvPr/>
        </p:nvSpPr>
        <p:spPr bwMode="auto">
          <a:xfrm>
            <a:off x="2460625" y="476250"/>
            <a:ext cx="422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dirty="0">
                <a:ea typeface="MS PGothic" charset="0"/>
                <a:cs typeface="MS PGothic" charset="0"/>
                <a:hlinkClick r:id="rId4"/>
              </a:rPr>
              <a:t>http://ckipsvr.iis.sinica.edu.tw/</a:t>
            </a:r>
            <a:endParaRPr lang="en-US" altLang="zh-TW" sz="2400" dirty="0">
              <a:ea typeface="MS PGothic" charset="0"/>
              <a:cs typeface="MS PGothic" charset="0"/>
            </a:endParaRPr>
          </a:p>
        </p:txBody>
      </p:sp>
      <p:sp>
        <p:nvSpPr>
          <p:cNvPr id="106503" name="Rectangle 9"/>
          <p:cNvSpPr>
            <a:spLocks noChangeArrowheads="1"/>
          </p:cNvSpPr>
          <p:nvPr/>
        </p:nvSpPr>
        <p:spPr bwMode="auto">
          <a:xfrm>
            <a:off x="1492250" y="-4763"/>
            <a:ext cx="61595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CKIP </a:t>
            </a:r>
            <a:r>
              <a:rPr lang="zh-TW" altLang="en-US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中研院中文斷詞系統</a:t>
            </a:r>
            <a:endParaRPr lang="en-US" altLang="zh-TW" sz="4000" b="1">
              <a:solidFill>
                <a:srgbClr val="800000"/>
              </a:solidFill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8196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7"/>
            <a:ext cx="8568952" cy="6245225"/>
          </a:xfrm>
        </p:spPr>
        <p:txBody>
          <a:bodyPr/>
          <a:lstStyle/>
          <a:p>
            <a:r>
              <a:rPr lang="en-US" sz="4800" dirty="0">
                <a:solidFill>
                  <a:schemeClr val="accent1"/>
                </a:solidFill>
              </a:rPr>
              <a:t>Vector Representations of Words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8000" dirty="0">
                <a:solidFill>
                  <a:srgbClr val="FF0000"/>
                </a:solidFill>
              </a:rPr>
              <a:t>Word </a:t>
            </a:r>
            <a:r>
              <a:rPr lang="en-US" sz="8000" dirty="0" err="1">
                <a:solidFill>
                  <a:srgbClr val="FF0000"/>
                </a:solidFill>
              </a:rPr>
              <a:t>Embeddings</a:t>
            </a:r>
            <a:br>
              <a:rPr lang="en-US" sz="80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Word2Vec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 err="1">
                <a:solidFill>
                  <a:schemeClr val="accent1"/>
                </a:solidFill>
              </a:rPr>
              <a:t>GloVe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967010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68760" y="6628591"/>
            <a:ext cx="6606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fortiema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/talks/blob/master/opendata2016sh/pragmatic-nlp-opendata2016sh.pdf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" y="670293"/>
            <a:ext cx="9144000" cy="5999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NLP Pipeline</a:t>
            </a:r>
          </a:p>
        </p:txBody>
      </p:sp>
    </p:spTree>
    <p:extLst>
      <p:ext uri="{BB962C8B-B14F-4D97-AF65-F5344CB8AC3E}">
        <p14:creationId xmlns:p14="http://schemas.microsoft.com/office/powerpoint/2010/main" val="67891374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174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Facebook Research </a:t>
            </a:r>
            <a:r>
              <a:rPr lang="en-US" dirty="0" err="1">
                <a:solidFill>
                  <a:schemeClr val="accent1"/>
                </a:solidFill>
              </a:rPr>
              <a:t>FastText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994166" y="6472758"/>
            <a:ext cx="7155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Bojanowski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Piotr, Edouard Grave, Armand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Joulin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Tomas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Mikolov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"Enriching word vectors with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subword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information." </a:t>
            </a: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 preprint arXiv:1607.04606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(2016).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1710" y="6212086"/>
            <a:ext cx="7974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https://github.com/facebookresearch/fastText/blob/master/pretrained-vectors.md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2025001" y="1084124"/>
            <a:ext cx="53480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Pre-trained word vectors</a:t>
            </a:r>
          </a:p>
          <a:p>
            <a:pPr algn="ctr"/>
            <a:r>
              <a:rPr lang="en-US" sz="3200" dirty="0"/>
              <a:t>Word2Vec</a:t>
            </a:r>
          </a:p>
          <a:p>
            <a:pPr algn="ctr"/>
            <a:r>
              <a:rPr lang="en-US" sz="3200" dirty="0" err="1"/>
              <a:t>wiki.zh.vec</a:t>
            </a:r>
            <a:r>
              <a:rPr lang="en-US" sz="3200" dirty="0"/>
              <a:t> (861MB)</a:t>
            </a:r>
          </a:p>
          <a:p>
            <a:pPr algn="ctr"/>
            <a:r>
              <a:rPr lang="is-IS" sz="3200" dirty="0"/>
              <a:t>332647 word </a:t>
            </a:r>
          </a:p>
          <a:p>
            <a:pPr algn="ctr"/>
            <a:r>
              <a:rPr lang="is-IS" sz="3200" dirty="0"/>
              <a:t>300 vec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57200" y="3673251"/>
            <a:ext cx="85068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Pre-trained word vectors </a:t>
            </a:r>
            <a:r>
              <a:rPr lang="en-US" sz="2800" dirty="0"/>
              <a:t>for 90 languages, </a:t>
            </a:r>
            <a:br>
              <a:rPr lang="en-US" sz="2800" dirty="0"/>
            </a:br>
            <a:r>
              <a:rPr lang="en-US" sz="2800" dirty="0"/>
              <a:t>trained on </a:t>
            </a:r>
            <a:r>
              <a:rPr lang="en-US" sz="2800" dirty="0">
                <a:solidFill>
                  <a:srgbClr val="FF0000"/>
                </a:solidFill>
              </a:rPr>
              <a:t>Wikipedia</a:t>
            </a:r>
            <a:r>
              <a:rPr lang="en-US" sz="2800" dirty="0"/>
              <a:t> using </a:t>
            </a:r>
            <a:r>
              <a:rPr lang="en-US" sz="2800" dirty="0" err="1">
                <a:solidFill>
                  <a:srgbClr val="FF0000"/>
                </a:solidFill>
              </a:rPr>
              <a:t>fastText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These vectors in </a:t>
            </a:r>
            <a:r>
              <a:rPr lang="en-US" sz="2800" dirty="0">
                <a:solidFill>
                  <a:srgbClr val="FF0000"/>
                </a:solidFill>
              </a:rPr>
              <a:t>dimension 300 </a:t>
            </a:r>
            <a:r>
              <a:rPr lang="en-US" sz="2800" dirty="0"/>
              <a:t>were obtained using the </a:t>
            </a:r>
            <a:r>
              <a:rPr lang="en-US" sz="2800" dirty="0">
                <a:solidFill>
                  <a:srgbClr val="FF0000"/>
                </a:solidFill>
              </a:rPr>
              <a:t>skip-gram model </a:t>
            </a:r>
            <a:r>
              <a:rPr lang="en-US" sz="2800" dirty="0"/>
              <a:t>with default parameters.</a:t>
            </a:r>
          </a:p>
        </p:txBody>
      </p:sp>
    </p:spTree>
    <p:extLst>
      <p:ext uri="{BB962C8B-B14F-4D97-AF65-F5344CB8AC3E}">
        <p14:creationId xmlns:p14="http://schemas.microsoft.com/office/powerpoint/2010/main" val="41316125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Facebook Research </a:t>
            </a:r>
            <a:r>
              <a:rPr lang="en-US" dirty="0" err="1">
                <a:solidFill>
                  <a:schemeClr val="accent1"/>
                </a:solidFill>
              </a:rPr>
              <a:t>FastText</a:t>
            </a:r>
            <a:r>
              <a:rPr lang="en-US" dirty="0">
                <a:solidFill>
                  <a:schemeClr val="accent1"/>
                </a:solidFill>
              </a:rPr>
              <a:t> Word2Vec: </a:t>
            </a:r>
            <a:r>
              <a:rPr lang="nl-NL" dirty="0" err="1">
                <a:solidFill>
                  <a:schemeClr val="accent1"/>
                </a:solidFill>
              </a:rPr>
              <a:t>wiki.zh.vec</a:t>
            </a:r>
            <a:r>
              <a:rPr lang="nl-NL" dirty="0">
                <a:solidFill>
                  <a:schemeClr val="accent1"/>
                </a:solidFill>
              </a:rPr>
              <a:t> </a:t>
            </a:r>
            <a:br>
              <a:rPr lang="nl-NL" dirty="0"/>
            </a:br>
            <a:r>
              <a:rPr lang="nl-NL" sz="2400" dirty="0"/>
              <a:t>(861MB) (332647 word 300 </a:t>
            </a:r>
            <a:r>
              <a:rPr lang="nl-NL" sz="2400" dirty="0" err="1"/>
              <a:t>vec</a:t>
            </a:r>
            <a:r>
              <a:rPr lang="nl-NL" sz="2400" dirty="0"/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128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" y="1700808"/>
            <a:ext cx="9144000" cy="49020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6675" y="6602823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https://github.com/facebookresearch/fastText/blob/master/pretrained-vectors.md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37" y="2448577"/>
            <a:ext cx="1835983" cy="4149080"/>
          </a:xfrm>
          <a:prstGeom prst="rect">
            <a:avLst/>
          </a:prstGeom>
        </p:spPr>
      </p:pic>
      <p:sp>
        <p:nvSpPr>
          <p:cNvPr id="9" name="圓角矩形 19"/>
          <p:cNvSpPr/>
          <p:nvPr/>
        </p:nvSpPr>
        <p:spPr>
          <a:xfrm>
            <a:off x="7352926" y="5940811"/>
            <a:ext cx="315418" cy="152485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1805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5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</a:t>
            </a:r>
            <a:r>
              <a:rPr lang="en-US" dirty="0" err="1">
                <a:solidFill>
                  <a:schemeClr val="accent1"/>
                </a:solidFill>
              </a:rPr>
              <a:t>Embeddings</a:t>
            </a:r>
            <a:r>
              <a:rPr lang="en-US" dirty="0">
                <a:solidFill>
                  <a:schemeClr val="accent1"/>
                </a:solidFill>
              </a:rPr>
              <a:t> in LSTM 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98" y="706102"/>
            <a:ext cx="8458200" cy="5891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53598" y="6579314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://avisingh599.github.io/deeplearning/visual-qa/</a:t>
            </a:r>
          </a:p>
        </p:txBody>
      </p:sp>
    </p:spTree>
    <p:extLst>
      <p:ext uri="{BB962C8B-B14F-4D97-AF65-F5344CB8AC3E}">
        <p14:creationId xmlns:p14="http://schemas.microsoft.com/office/powerpoint/2010/main" val="1372622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en-US" altLang="zh-TW" sz="10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Text Analytics </a:t>
            </a:r>
            <a:br>
              <a:rPr lang="en-US" altLang="zh-TW" sz="100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96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Text Mining</a:t>
            </a:r>
            <a:endParaRPr lang="en-US" altLang="en-US" sz="9600" dirty="0">
              <a:latin typeface="Calibri" charset="0"/>
              <a:ea typeface="標楷體" charset="-120"/>
            </a:endParaRP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9571A7-5618-974A-9A3A-8948314A00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2505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3515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NLP Tools: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spaCy</a:t>
            </a:r>
            <a:r>
              <a:rPr lang="en-US" dirty="0">
                <a:solidFill>
                  <a:schemeClr val="accent1"/>
                </a:solidFill>
              </a:rPr>
              <a:t> vs. </a:t>
            </a:r>
            <a:r>
              <a:rPr lang="en-US" dirty="0">
                <a:solidFill>
                  <a:srgbClr val="FF0000"/>
                </a:solidFill>
              </a:rPr>
              <a:t>NLTK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130</a:t>
            </a:fld>
            <a:endParaRPr lang="zh-TW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22" y="851782"/>
            <a:ext cx="5354955" cy="57425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8393" y="6597352"/>
            <a:ext cx="2053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https://spacy.io/docs/api/</a:t>
            </a:r>
          </a:p>
        </p:txBody>
      </p:sp>
      <p:sp>
        <p:nvSpPr>
          <p:cNvPr id="8" name="圓角矩形 19"/>
          <p:cNvSpPr/>
          <p:nvPr/>
        </p:nvSpPr>
        <p:spPr>
          <a:xfrm>
            <a:off x="5652120" y="813394"/>
            <a:ext cx="685552" cy="5780939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9" name="圓角矩形 19"/>
          <p:cNvSpPr/>
          <p:nvPr/>
        </p:nvSpPr>
        <p:spPr>
          <a:xfrm>
            <a:off x="4003253" y="813393"/>
            <a:ext cx="712763" cy="5780939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4633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spaCy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96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Tokenization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Part-of-speech tagging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Sentence segmentation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Dependency parsing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Entity 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Integrated word vectors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Sentiment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Coreference</a:t>
            </a:r>
            <a:r>
              <a:rPr lang="en-US" dirty="0"/>
              <a:t> resolution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131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958393" y="6597352"/>
            <a:ext cx="2053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https://spacy.io/docs/api/</a:t>
            </a:r>
          </a:p>
        </p:txBody>
      </p:sp>
    </p:spTree>
    <p:extLst>
      <p:ext uri="{BB962C8B-B14F-4D97-AF65-F5344CB8AC3E}">
        <p14:creationId xmlns:p14="http://schemas.microsoft.com/office/powerpoint/2010/main" val="210555934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spaCy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Fastest Syntactic Parser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132</a:t>
            </a:fld>
            <a:endParaRPr lang="zh-TW" alt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41467" y="2276872"/>
          <a:ext cx="8075240" cy="33123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9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6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SYSTEM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LANGUAGE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ACCURACY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SPEED (WPS)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effectLst/>
                        </a:rPr>
                        <a:t>spaCy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effectLst/>
                        </a:rPr>
                        <a:t>Cython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91.8</a:t>
                      </a:r>
                      <a:endParaRPr lang="nb-NO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400" b="1" u="none" strike="noStrike" dirty="0">
                          <a:effectLst/>
                        </a:rPr>
                        <a:t>13,963</a:t>
                      </a:r>
                      <a:endParaRPr lang="fi-FI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err="1">
                          <a:effectLst/>
                        </a:rPr>
                        <a:t>ClearNLP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Java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91.7</a:t>
                      </a:r>
                      <a:endParaRPr lang="nb-NO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400" u="none" strike="noStrike">
                          <a:effectLst/>
                        </a:rPr>
                        <a:t>10,271</a:t>
                      </a:r>
                      <a:endParaRPr lang="is-I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err="1">
                          <a:effectLst/>
                        </a:rPr>
                        <a:t>CoreNLP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Java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>
                          <a:effectLst/>
                        </a:rPr>
                        <a:t>89.6</a:t>
                      </a:r>
                      <a:endParaRPr lang="hr-HR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400" u="none" strike="noStrike">
                          <a:effectLst/>
                        </a:rPr>
                        <a:t>8,602</a:t>
                      </a:r>
                      <a:endParaRPr lang="fi-FI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MATE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Java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1" u="none" strike="noStrike" dirty="0">
                          <a:effectLst/>
                        </a:rPr>
                        <a:t>92.5</a:t>
                      </a:r>
                      <a:endParaRPr lang="hr-HR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550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Turbo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 dirty="0">
                          <a:effectLst/>
                        </a:rPr>
                        <a:t>C++</a:t>
                      </a:r>
                      <a:endParaRPr lang="mr-IN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92.4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u="none" strike="noStrike" dirty="0">
                          <a:effectLst/>
                        </a:rPr>
                        <a:t>349</a:t>
                      </a:r>
                      <a:endParaRPr lang="cs-CZ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958393" y="6597352"/>
            <a:ext cx="2053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https://spacy.io/docs/api/</a:t>
            </a:r>
          </a:p>
        </p:txBody>
      </p:sp>
    </p:spTree>
    <p:extLst>
      <p:ext uri="{BB962C8B-B14F-4D97-AF65-F5344CB8AC3E}">
        <p14:creationId xmlns:p14="http://schemas.microsoft.com/office/powerpoint/2010/main" val="240290987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Processing Speed of  NLP libraries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133</a:t>
            </a:fld>
            <a:endParaRPr lang="zh-TW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57200" y="1772816"/>
          <a:ext cx="8229598" cy="4359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4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2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44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ABSOLUTE (MS PER DOC)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>
                          <a:effectLst/>
                        </a:rPr>
                        <a:t>RELATIVE (TO SPACY)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SYSTEM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TOKENIZE</a:t>
                      </a:r>
                      <a:endParaRPr lang="en-US" sz="20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TAG</a:t>
                      </a:r>
                      <a:endParaRPr lang="en-US" sz="20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PARSE</a:t>
                      </a:r>
                      <a:endParaRPr lang="en-US" sz="20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TOKENIZE</a:t>
                      </a:r>
                      <a:endParaRPr lang="en-US" sz="20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TAG</a:t>
                      </a:r>
                      <a:endParaRPr lang="en-US" sz="20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PARSE</a:t>
                      </a:r>
                      <a:endParaRPr lang="en-US" sz="20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effectLst/>
                        </a:rPr>
                        <a:t>spaCy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0.2ms</a:t>
                      </a:r>
                      <a:endParaRPr lang="nb-NO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1ms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19ms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1x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1x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1x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CoreNLP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u="none" strike="noStrike" dirty="0">
                          <a:effectLst/>
                        </a:rPr>
                        <a:t>2ms</a:t>
                      </a:r>
                      <a:endParaRPr lang="is-I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 dirty="0">
                          <a:effectLst/>
                        </a:rPr>
                        <a:t>10ms</a:t>
                      </a:r>
                      <a:endParaRPr lang="it-IT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49ms</a:t>
                      </a:r>
                      <a:endParaRPr lang="cs-CZ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10x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10x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>
                          <a:effectLst/>
                        </a:rPr>
                        <a:t>2.6x</a:t>
                      </a:r>
                      <a:endParaRPr lang="hr-HR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9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ZPar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1ms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8ms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 dirty="0">
                          <a:effectLst/>
                        </a:rPr>
                        <a:t>850ms</a:t>
                      </a:r>
                      <a:endParaRPr lang="it-IT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5x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8x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44.7x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9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NLTK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4ms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443ms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 dirty="0" err="1">
                          <a:effectLst/>
                        </a:rPr>
                        <a:t>n</a:t>
                      </a:r>
                      <a:r>
                        <a:rPr lang="mr-IN" sz="2400" u="none" strike="noStrike" dirty="0">
                          <a:effectLst/>
                        </a:rPr>
                        <a:t>/</a:t>
                      </a:r>
                      <a:r>
                        <a:rPr lang="mr-IN" sz="2400" u="none" strike="noStrike" dirty="0" err="1">
                          <a:effectLst/>
                        </a:rPr>
                        <a:t>a</a:t>
                      </a:r>
                      <a:endParaRPr lang="mr-IN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u="none" strike="noStrike" dirty="0">
                          <a:effectLst/>
                        </a:rPr>
                        <a:t>20x</a:t>
                      </a:r>
                      <a:endParaRPr lang="is-I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443x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 dirty="0" err="1">
                          <a:effectLst/>
                        </a:rPr>
                        <a:t>n</a:t>
                      </a:r>
                      <a:r>
                        <a:rPr lang="mr-IN" sz="2400" u="none" strike="noStrike" dirty="0">
                          <a:effectLst/>
                        </a:rPr>
                        <a:t>/</a:t>
                      </a:r>
                      <a:r>
                        <a:rPr lang="mr-IN" sz="2400" u="none" strike="noStrike" dirty="0" err="1">
                          <a:effectLst/>
                        </a:rPr>
                        <a:t>a</a:t>
                      </a:r>
                      <a:endParaRPr lang="mr-IN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958393" y="6597352"/>
            <a:ext cx="2053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https://spacy.io/docs/api/</a:t>
            </a:r>
          </a:p>
        </p:txBody>
      </p:sp>
    </p:spTree>
    <p:extLst>
      <p:ext uri="{BB962C8B-B14F-4D97-AF65-F5344CB8AC3E}">
        <p14:creationId xmlns:p14="http://schemas.microsoft.com/office/powerpoint/2010/main" val="88147467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SyntaxNet</a:t>
            </a:r>
            <a:r>
              <a:rPr lang="en-US" dirty="0">
                <a:solidFill>
                  <a:schemeClr val="accent1"/>
                </a:solidFill>
              </a:rPr>
              <a:t> (2016):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Best Syntactic Dependency Parsing Accuracy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134</a:t>
            </a:fld>
            <a:endParaRPr lang="zh-TW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1521" y="2489492"/>
          <a:ext cx="8640958" cy="3747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8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3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SYSTEM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NEWS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WEB</a:t>
                      </a:r>
                      <a:endParaRPr lang="en-US" sz="2400" b="1" i="0" u="none" strike="noStrike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QUESTIONS</a:t>
                      </a:r>
                      <a:endParaRPr lang="en-US" sz="2400" b="1" i="0" u="none" strike="noStrike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3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err="1">
                          <a:effectLst/>
                        </a:rPr>
                        <a:t>spaCy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92.8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 dirty="0" err="1">
                          <a:effectLst/>
                        </a:rPr>
                        <a:t>n</a:t>
                      </a:r>
                      <a:r>
                        <a:rPr lang="mr-IN" sz="2400" u="none" strike="noStrike" dirty="0">
                          <a:effectLst/>
                        </a:rPr>
                        <a:t>/</a:t>
                      </a:r>
                      <a:r>
                        <a:rPr lang="mr-IN" sz="2400" u="none" strike="noStrike" dirty="0" err="1">
                          <a:effectLst/>
                        </a:rPr>
                        <a:t>a</a:t>
                      </a:r>
                      <a:endParaRPr lang="mr-IN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 dirty="0" err="1">
                          <a:effectLst/>
                        </a:rPr>
                        <a:t>n</a:t>
                      </a:r>
                      <a:r>
                        <a:rPr lang="mr-IN" sz="2400" u="none" strike="noStrike" dirty="0">
                          <a:effectLst/>
                        </a:rPr>
                        <a:t>/</a:t>
                      </a:r>
                      <a:r>
                        <a:rPr lang="mr-IN" sz="2400" u="none" strike="noStrike" dirty="0" err="1">
                          <a:effectLst/>
                        </a:rPr>
                        <a:t>a</a:t>
                      </a:r>
                      <a:endParaRPr lang="mr-IN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3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sng" strike="noStrike" dirty="0">
                          <a:effectLst/>
                          <a:hlinkClick r:id="rId2"/>
                        </a:rPr>
                        <a:t>Parsey McParseface</a:t>
                      </a:r>
                      <a:endParaRPr lang="en-US" sz="2400" b="0" i="0" u="sng" strike="noStrike" dirty="0">
                        <a:solidFill>
                          <a:srgbClr val="0563C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94.15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>
                          <a:effectLst/>
                        </a:rPr>
                        <a:t>89.08</a:t>
                      </a:r>
                      <a:endParaRPr lang="hr-HR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>
                          <a:effectLst/>
                        </a:rPr>
                        <a:t>94.77</a:t>
                      </a:r>
                      <a:endParaRPr lang="hr-HR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325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u="sng" strike="noStrike" dirty="0">
                          <a:effectLst/>
                          <a:hlinkClick r:id="rId3"/>
                        </a:rPr>
                        <a:t>Martins et al. (2013)</a:t>
                      </a:r>
                      <a:endParaRPr lang="fr-FR" sz="2400" b="0" i="0" u="sng" strike="noStrike" dirty="0">
                        <a:solidFill>
                          <a:srgbClr val="0563C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93.10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88.23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>
                          <a:effectLst/>
                        </a:rPr>
                        <a:t>94.21</a:t>
                      </a:r>
                      <a:endParaRPr lang="hr-HR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87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sng" strike="noStrike" dirty="0">
                          <a:effectLst/>
                          <a:hlinkClick r:id="rId4"/>
                        </a:rPr>
                        <a:t>Zhang and McDonald (2014)</a:t>
                      </a:r>
                      <a:endParaRPr lang="en-US" sz="2400" b="0" i="0" u="sng" strike="noStrike" dirty="0">
                        <a:solidFill>
                          <a:srgbClr val="0563C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>
                          <a:effectLst/>
                        </a:rPr>
                        <a:t>93.32</a:t>
                      </a:r>
                      <a:endParaRPr lang="hr-HR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88.65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>
                          <a:effectLst/>
                        </a:rPr>
                        <a:t>93.37</a:t>
                      </a:r>
                      <a:endParaRPr lang="hr-HR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325"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u="sng" strike="noStrike" dirty="0">
                          <a:effectLst/>
                          <a:hlinkClick r:id="rId5"/>
                        </a:rPr>
                        <a:t>Weiss et al. (2015)</a:t>
                      </a:r>
                      <a:endParaRPr lang="nb-NO" sz="2400" b="0" i="0" u="sng" strike="noStrike" dirty="0">
                        <a:solidFill>
                          <a:srgbClr val="0563C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93.91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89.29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94.17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325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u="sng" strike="noStrike">
                          <a:effectLst/>
                          <a:hlinkClick r:id="rId6"/>
                        </a:rPr>
                        <a:t>Andor et al. (2016)</a:t>
                      </a:r>
                      <a:endParaRPr lang="pt-BR" sz="2400" b="0" i="0" u="sng" strike="noStrike">
                        <a:solidFill>
                          <a:srgbClr val="0563C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1" u="none" strike="noStrike" dirty="0">
                          <a:effectLst/>
                        </a:rPr>
                        <a:t>94.44</a:t>
                      </a:r>
                      <a:endParaRPr lang="hr-HR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90.17</a:t>
                      </a:r>
                      <a:endParaRPr lang="nb-NO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95.40</a:t>
                      </a:r>
                      <a:endParaRPr lang="nb-NO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958393" y="6597352"/>
            <a:ext cx="2053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https://spacy.io/docs/api/</a:t>
            </a:r>
          </a:p>
        </p:txBody>
      </p:sp>
    </p:spTree>
    <p:extLst>
      <p:ext uri="{BB962C8B-B14F-4D97-AF65-F5344CB8AC3E}">
        <p14:creationId xmlns:p14="http://schemas.microsoft.com/office/powerpoint/2010/main" val="404328532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Named Entity Recognition (NER)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63588" y="2060539"/>
          <a:ext cx="7416824" cy="38164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6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3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76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SYSTEM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PRECISION</a:t>
                      </a:r>
                      <a:endParaRPr lang="en-US" sz="2400" b="1" i="0" u="none" strike="noStrike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RECALL</a:t>
                      </a:r>
                      <a:endParaRPr lang="en-US" sz="2400" b="1" i="0" u="none" strike="noStrike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F-MEASURE</a:t>
                      </a:r>
                      <a:endParaRPr lang="en-US" sz="2400" b="1" i="0" u="none" strike="noStrike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6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err="1">
                          <a:effectLst/>
                        </a:rPr>
                        <a:t>spaCy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0.7240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0.6514</a:t>
                      </a:r>
                      <a:endParaRPr lang="nb-NO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>
                          <a:effectLst/>
                        </a:rPr>
                        <a:t>0.6858</a:t>
                      </a:r>
                      <a:endParaRPr lang="it-IT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6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effectLst/>
                        </a:rPr>
                        <a:t>CoreNLP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0.7914</a:t>
                      </a:r>
                      <a:endParaRPr lang="fi-FI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>
                          <a:effectLst/>
                        </a:rPr>
                        <a:t>0.7327</a:t>
                      </a:r>
                      <a:endParaRPr lang="nb-NO" sz="2400" b="1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1" u="none" strike="noStrike" dirty="0">
                          <a:effectLst/>
                        </a:rPr>
                        <a:t>0.7609</a:t>
                      </a:r>
                      <a:endParaRPr lang="hr-HR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6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NLTK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0.5136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0.6532</a:t>
                      </a:r>
                      <a:endParaRPr lang="nb-NO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0.5750</a:t>
                      </a:r>
                      <a:endParaRPr lang="nb-NO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LingPipe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0.5412</a:t>
                      </a:r>
                      <a:endParaRPr lang="nb-NO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0.5357</a:t>
                      </a:r>
                      <a:endParaRPr lang="nb-NO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0.5384</a:t>
                      </a:r>
                      <a:endParaRPr lang="nb-NO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393803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Analytics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en-US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with Python</a:t>
            </a: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5569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AA4A022-986D-9E48-AE96-DE51E433A69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15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95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232265172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83CA-A995-E245-B72B-2A748F12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086"/>
            <a:ext cx="8229600" cy="1324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spaCy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D9F27-CD7C-8747-8DCE-15E2AFF8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D7CCB-A8CB-3847-B7A5-4B12909A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5" y="1484784"/>
            <a:ext cx="9144000" cy="49916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30FF1F-3CAF-2949-AB6E-046EDE63BF81}"/>
              </a:ext>
            </a:extLst>
          </p:cNvPr>
          <p:cNvSpPr/>
          <p:nvPr/>
        </p:nvSpPr>
        <p:spPr>
          <a:xfrm>
            <a:off x="3651800" y="6508698"/>
            <a:ext cx="1770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https://spacy.io/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40415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457DE9-E23C-1449-8AD1-E2776DCF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E54BE5-B3AD-944A-92EF-F24B55593186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F0971-13B4-AD4D-9627-72E9DF655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0848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D5E60B-440A-E84A-A694-9D3EA5B2C550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3435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https://www.amazon.com/Text-Analytics-Python-Practitioners-Processing/dp/1484243536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-27385"/>
            <a:ext cx="8830253" cy="1637135"/>
          </a:xfrm>
        </p:spPr>
        <p:txBody>
          <a:bodyPr>
            <a:noAutofit/>
          </a:bodyPr>
          <a:lstStyle/>
          <a:p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 err="1">
                <a:solidFill>
                  <a:schemeClr val="accent1"/>
                </a:solidFill>
              </a:rPr>
              <a:t>Dipanjan</a:t>
            </a:r>
            <a:r>
              <a:rPr lang="en-US" sz="2400" dirty="0">
                <a:solidFill>
                  <a:schemeClr val="accent1"/>
                </a:solidFill>
              </a:rPr>
              <a:t> Sarkar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Text Analytics with Python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A Practitioner’s Guide to Natural Language Processing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Second Edition. </a:t>
            </a:r>
            <a:r>
              <a:rPr lang="en-US" sz="2400" dirty="0" err="1">
                <a:solidFill>
                  <a:schemeClr val="accent1"/>
                </a:solidFill>
              </a:rPr>
              <a:t>APress</a:t>
            </a:r>
            <a:r>
              <a:rPr lang="en-US" sz="2400" dirty="0">
                <a:solidFill>
                  <a:schemeClr val="accent1"/>
                </a:solidFill>
              </a:rPr>
              <a:t>. </a:t>
            </a:r>
            <a:br>
              <a:rPr lang="en-US" sz="2400" dirty="0">
                <a:solidFill>
                  <a:schemeClr val="accent1"/>
                </a:solidFill>
              </a:rPr>
            </a:b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A6F86-B3B0-4940-99B1-49642DB4C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63" y="1681030"/>
            <a:ext cx="3451673" cy="491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7374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457DE9-E23C-1449-8AD1-E2776DCF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E54BE5-B3AD-944A-92EF-F24B55593186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7E03CC-382C-2640-A25F-79737610E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524"/>
            <a:ext cx="9144000" cy="51548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B300B-0D4F-7843-B09C-24DF0E4381C8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2367111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1F567-29B2-D240-8E3E-75D069606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0848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E5411DB-3C00-7847-8038-1999FD8B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2BE2BA-0A3E-D349-B036-B9D4F2B0E43F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700D1A-C459-0C4E-B25A-EBABB946D374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182854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142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9FD78-4D30-B64F-B7DD-F3EF2331E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173"/>
            <a:ext cx="9144000" cy="499560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D5C98E1-D8B9-5F40-8DD0-27F6D842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3FB239-C527-9248-A5BD-B9443A7E80CA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11937-240E-7A4F-BB6F-99D64A9B6EBC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178581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143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0DFA3-0CF9-624D-8ED9-37D9D38FF4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3"/>
          <a:stretch/>
        </p:blipFill>
        <p:spPr>
          <a:xfrm>
            <a:off x="0" y="1368430"/>
            <a:ext cx="9144000" cy="47821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06F60-0310-1343-8866-82E125CB88CC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362441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144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C42ED6-218B-994E-8E2F-0CE9760DE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BA4096-72B1-8440-9B01-D99779B08C3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FABAB-AE71-B548-B558-7B456385A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328"/>
            <a:ext cx="9144000" cy="46559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58173D-8093-404A-BD77-4DFDC9E26026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003588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145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E183F-9AAA-924A-8131-1BB20185B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1" y="1065716"/>
            <a:ext cx="9144000" cy="50848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5426839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25D47-AEE0-5F48-A941-2C40C6AE2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MONPA </a:t>
            </a:r>
            <a:r>
              <a:rPr lang="zh-TW" altLang="en-US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罔拍：</a:t>
            </a:r>
            <a:br>
              <a:rPr lang="en-US" altLang="zh-TW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sz="2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正體中文斷詞、詞性標註以及命名實體辨識的多任務模型</a:t>
            </a:r>
            <a:endParaRPr lang="en-US" sz="2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4E0E-205B-114F-BA60-F9D973B0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146</a:t>
            </a:fld>
            <a:endParaRPr lang="zh-TW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97DC11-A08F-E041-893C-A93FF1217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23624"/>
            <a:ext cx="5902672" cy="5197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4C7976-93BB-6045-9D40-96907BEAFA3D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708614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175"/>
            <a:ext cx="8229600" cy="1123276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jieba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words = </a:t>
            </a:r>
            <a:r>
              <a:rPr lang="en-US" dirty="0" err="1">
                <a:solidFill>
                  <a:schemeClr val="accent1"/>
                </a:solidFill>
              </a:rPr>
              <a:t>jieba.cut</a:t>
            </a:r>
            <a:r>
              <a:rPr lang="en-US" dirty="0">
                <a:solidFill>
                  <a:schemeClr val="accent1"/>
                </a:solidFill>
              </a:rPr>
              <a:t>(sentence)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147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48394-D7C8-614C-92FE-1C42886FC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69" y="1439416"/>
            <a:ext cx="6827862" cy="50804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E003E9-588B-B841-A9A4-BBE1A3B297A7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048148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5D55-61BD-7F43-BE7F-07597689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63408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NLP Benchmark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DF114-6B22-B44D-AC12-C46522A8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148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AF656-FFB8-6241-8A64-4BBACBC37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95104"/>
            <a:ext cx="7956376" cy="5730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56BAE8-8D36-304E-BB70-31D4CA18944C}"/>
              </a:ext>
            </a:extLst>
          </p:cNvPr>
          <p:cNvSpPr/>
          <p:nvPr/>
        </p:nvSpPr>
        <p:spPr>
          <a:xfrm>
            <a:off x="557951" y="6516708"/>
            <a:ext cx="8028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Amirsina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Torfi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Rouzbeh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A.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Shirvani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Yaser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Keneshloo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Nader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Tavvaf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and Edward A. Fox  (2020).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"Natural Language Processing Advancements By Deep Learning: A Survey."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arXiv:2003.01200.</a:t>
            </a:r>
          </a:p>
        </p:txBody>
      </p:sp>
    </p:spTree>
    <p:extLst>
      <p:ext uri="{BB962C8B-B14F-4D97-AF65-F5344CB8AC3E}">
        <p14:creationId xmlns:p14="http://schemas.microsoft.com/office/powerpoint/2010/main" val="53438558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  <a:endParaRPr lang="en-US" sz="12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19663"/>
          </a:xfrm>
        </p:spPr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</a:rPr>
              <a:t>Text Analytics and Text Mining</a:t>
            </a:r>
          </a:p>
          <a:p>
            <a:r>
              <a:rPr lang="en-US" sz="4400" b="1" dirty="0">
                <a:solidFill>
                  <a:schemeClr val="accent1"/>
                </a:solidFill>
              </a:rPr>
              <a:t>Natural Language Processing (NLP)</a:t>
            </a:r>
          </a:p>
          <a:p>
            <a:r>
              <a:rPr lang="en-US" sz="4400" b="1" dirty="0">
                <a:solidFill>
                  <a:schemeClr val="accent1"/>
                </a:solidFill>
              </a:rPr>
              <a:t>Text Analytics with Python </a:t>
            </a:r>
          </a:p>
          <a:p>
            <a:endParaRPr lang="en-US" sz="4000" b="1" dirty="0">
              <a:solidFill>
                <a:schemeClr val="accent1"/>
              </a:solidFill>
            </a:endParaRPr>
          </a:p>
          <a:p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033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https://www.amazon.com/Applied-Text-Analysis-Python-Language-Aware/dp/1491963042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63673"/>
            <a:ext cx="8830253" cy="1637135"/>
          </a:xfrm>
        </p:spPr>
        <p:txBody>
          <a:bodyPr>
            <a:noAutofit/>
          </a:bodyPr>
          <a:lstStyle/>
          <a:p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Benjamin Bengfort, Rebecca </a:t>
            </a:r>
            <a:r>
              <a:rPr lang="en-US" sz="2400" dirty="0" err="1">
                <a:solidFill>
                  <a:schemeClr val="accent1"/>
                </a:solidFill>
              </a:rPr>
              <a:t>Bilbro</a:t>
            </a:r>
            <a:r>
              <a:rPr lang="en-US" sz="2400" dirty="0">
                <a:solidFill>
                  <a:schemeClr val="accent1"/>
                </a:solidFill>
              </a:rPr>
              <a:t>, and Tony Ojeda (2018),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Applied Text Analysis with Python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Enabling Language-Aware Data Products with Machine Learning</a:t>
            </a:r>
            <a:r>
              <a:rPr lang="en-US" sz="2400" dirty="0">
                <a:solidFill>
                  <a:schemeClr val="accent1"/>
                </a:solidFill>
              </a:rPr>
              <a:t>, O’Reilly. </a:t>
            </a:r>
            <a:br>
              <a:rPr lang="en-US" sz="2400" dirty="0">
                <a:solidFill>
                  <a:schemeClr val="accent1"/>
                </a:solidFill>
              </a:rPr>
            </a:b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668EF-655B-7E48-8CFA-262F441A7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49" y="1700808"/>
            <a:ext cx="3705920" cy="48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588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457200" y="117575"/>
            <a:ext cx="8229600" cy="719137"/>
          </a:xfrm>
        </p:spPr>
        <p:txBody>
          <a:bodyPr/>
          <a:lstStyle/>
          <a:p>
            <a:pPr eaLnBrk="1" hangingPunct="1"/>
            <a:r>
              <a:rPr lang="en-US" altLang="zh-TW" dirty="0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250825" y="836712"/>
            <a:ext cx="8642350" cy="6021288"/>
          </a:xfrm>
        </p:spPr>
        <p:txBody>
          <a:bodyPr/>
          <a:lstStyle/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Ramesh Sharda,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Dursun</a:t>
            </a:r>
            <a:r>
              <a:rPr lang="en-US" altLang="zh-TW" sz="1400" dirty="0">
                <a:latin typeface="Calibri" charset="0"/>
                <a:ea typeface="標楷體" charset="-120"/>
              </a:rPr>
              <a:t>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Delen</a:t>
            </a:r>
            <a:r>
              <a:rPr lang="en-US" altLang="zh-TW" sz="1400" dirty="0">
                <a:latin typeface="Calibri" charset="0"/>
                <a:ea typeface="標楷體" charset="-120"/>
              </a:rPr>
              <a:t>, and Efraim Turban (2017), Business Intelligence, Analytics, and Data Science: A Managerial Perspective, 4th Edition, Pearson.</a:t>
            </a:r>
          </a:p>
          <a:p>
            <a:pPr eaLnBrk="1" hangingPunct="1"/>
            <a:r>
              <a:rPr lang="en-US" altLang="zh-TW" sz="1400" dirty="0" err="1">
                <a:latin typeface="Calibri" charset="0"/>
                <a:ea typeface="標楷體" charset="-120"/>
              </a:rPr>
              <a:t>Dipanjan</a:t>
            </a:r>
            <a:r>
              <a:rPr lang="en-US" altLang="zh-TW" sz="1400" dirty="0">
                <a:latin typeface="Calibri" charset="0"/>
                <a:ea typeface="標楷體" charset="-120"/>
              </a:rPr>
              <a:t> Sarkar (2019), Text Analytics with Python: A Practitioner’s Guide to Natural Language Processing, Second Edition.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APress</a:t>
            </a:r>
            <a:r>
              <a:rPr lang="en-US" altLang="zh-TW" sz="1400" dirty="0">
                <a:latin typeface="Calibri" charset="0"/>
                <a:ea typeface="標楷體" charset="-120"/>
              </a:rPr>
              <a:t>. </a:t>
            </a: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Benjamin Bengfort, Rebecca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Bilbro</a:t>
            </a:r>
            <a:r>
              <a:rPr lang="en-US" altLang="zh-TW" sz="1400" dirty="0">
                <a:latin typeface="Calibri" charset="0"/>
                <a:ea typeface="標楷體" charset="-120"/>
              </a:rPr>
              <a:t>, and Tony Ojeda (2018), Applied Text Analysis with Python: </a:t>
            </a:r>
            <a:br>
              <a:rPr lang="en-US" altLang="zh-TW" sz="1400" dirty="0">
                <a:latin typeface="Calibri" charset="0"/>
                <a:ea typeface="標楷體" charset="-120"/>
              </a:rPr>
            </a:br>
            <a:r>
              <a:rPr lang="en-US" altLang="zh-TW" sz="1400" dirty="0">
                <a:latin typeface="Calibri" charset="0"/>
                <a:ea typeface="標楷體" charset="-120"/>
              </a:rPr>
              <a:t>Enabling Language-Aware Data Products with Machine Learning, O’Reilly. </a:t>
            </a:r>
          </a:p>
          <a:p>
            <a:pPr eaLnBrk="1" hangingPunct="1"/>
            <a:r>
              <a:rPr lang="en-US" altLang="zh-TW" sz="1400" dirty="0" err="1">
                <a:latin typeface="Calibri" charset="0"/>
                <a:ea typeface="標楷體" charset="-120"/>
              </a:rPr>
              <a:t>Charu</a:t>
            </a:r>
            <a:r>
              <a:rPr lang="en-US" altLang="zh-TW" sz="1400" dirty="0">
                <a:latin typeface="Calibri" charset="0"/>
                <a:ea typeface="標楷體" charset="-120"/>
              </a:rPr>
              <a:t> C. Aggarwal (2018), Machine Learning for Text, Springer.</a:t>
            </a: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Gabe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Ignatow</a:t>
            </a:r>
            <a:r>
              <a:rPr lang="en-US" altLang="zh-TW" sz="1400" dirty="0">
                <a:latin typeface="Calibri" charset="0"/>
                <a:ea typeface="標楷體" charset="-120"/>
              </a:rPr>
              <a:t> and Rada F.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Mihalcea</a:t>
            </a:r>
            <a:r>
              <a:rPr lang="en-US" altLang="zh-TW" sz="1400" dirty="0">
                <a:latin typeface="Calibri" charset="0"/>
                <a:ea typeface="標楷體" charset="-120"/>
              </a:rPr>
              <a:t> (2017), An Introduction to Text Mining: Research Design, Data Collection, and Analysis, SAGE Publications.</a:t>
            </a: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Rajesh Arumugam (2018), Hands-On Natural Language Processing with Python: A practical guide to applying deep learning architectures to your NLP applications,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400" dirty="0">
                <a:latin typeface="Calibri" charset="0"/>
                <a:ea typeface="標楷體" charset="-120"/>
              </a:rPr>
              <a:t>.</a:t>
            </a:r>
            <a:endParaRPr lang="en-US" altLang="en-US" sz="14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Jake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VanderPlas</a:t>
            </a:r>
            <a:r>
              <a:rPr lang="en-US" altLang="zh-TW" sz="1400" dirty="0">
                <a:latin typeface="Calibri" charset="0"/>
                <a:ea typeface="標楷體" charset="-120"/>
              </a:rPr>
              <a:t> (2016), Python Data Science Handbook: Essential Tools for Working with Data, O'Reilly Media.</a:t>
            </a: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Devlin, Jacob, Ming-Wei Chang, Kenton Lee, and Kristina Toutanova (2018). "BERT: Pre-training of Deep Bidirectional Transformers for Language Understanding."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400" dirty="0">
                <a:latin typeface="Calibri" charset="0"/>
                <a:ea typeface="標楷體" charset="-120"/>
              </a:rPr>
              <a:t> preprint arXiv:1810.04805.</a:t>
            </a: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Christopher D. Manning and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Hinrich</a:t>
            </a:r>
            <a:r>
              <a:rPr lang="en-US" altLang="zh-TW" sz="1400" dirty="0">
                <a:latin typeface="Calibri" charset="0"/>
                <a:ea typeface="標楷體" charset="-120"/>
              </a:rPr>
              <a:t>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Schütze</a:t>
            </a:r>
            <a:r>
              <a:rPr lang="en-US" altLang="zh-TW" sz="1400" dirty="0">
                <a:latin typeface="Calibri" charset="0"/>
                <a:ea typeface="標楷體" charset="-120"/>
              </a:rPr>
              <a:t> (1999), Foundations of Statistical Natural Language Processing, The MIT Press.</a:t>
            </a: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Bruce Croft, Donald Metzler, and Trevor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Strohman</a:t>
            </a:r>
            <a:r>
              <a:rPr lang="en-US" altLang="zh-TW" sz="1400" dirty="0">
                <a:latin typeface="Calibri" charset="0"/>
                <a:ea typeface="標楷體" charset="-120"/>
              </a:rPr>
              <a:t> (2008), Search Engines: Information Retrieval in Practice, Addison Wesley, </a:t>
            </a:r>
            <a:r>
              <a:rPr lang="en-US" altLang="zh-TW" sz="1400" dirty="0">
                <a:latin typeface="Calibri" charset="0"/>
                <a:ea typeface="標楷體" charset="-120"/>
                <a:hlinkClick r:id="rId2"/>
              </a:rPr>
              <a:t>http://www.search-engines-book.com/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Steven Bird, Ewan Klein and Edward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Loper</a:t>
            </a:r>
            <a:r>
              <a:rPr lang="en-US" altLang="zh-TW" sz="1400" dirty="0">
                <a:latin typeface="Calibri" charset="0"/>
                <a:ea typeface="標楷體" charset="-120"/>
              </a:rPr>
              <a:t> (2009), Natural Language Processing with Python, O'Reilly Media, </a:t>
            </a:r>
            <a:r>
              <a:rPr lang="en-US" altLang="zh-TW" sz="1400" dirty="0">
                <a:latin typeface="Calibri" charset="0"/>
                <a:ea typeface="標楷體" charset="-120"/>
                <a:hlinkClick r:id="rId3"/>
              </a:rPr>
              <a:t>http://www.nltk.org/book/</a:t>
            </a:r>
            <a:r>
              <a:rPr lang="en-US" altLang="zh-TW" sz="1400" dirty="0">
                <a:latin typeface="Calibri" charset="0"/>
                <a:ea typeface="標楷體" charset="-120"/>
              </a:rPr>
              <a:t> , </a:t>
            </a:r>
            <a:r>
              <a:rPr lang="en-US" altLang="zh-TW" sz="1400" dirty="0">
                <a:latin typeface="Calibri" charset="0"/>
                <a:ea typeface="標楷體" charset="-120"/>
                <a:hlinkClick r:id="rId4"/>
              </a:rPr>
              <a:t>http://www.nltk.org/book_1ed/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Bing Liu (2009), Web Data Mining: Exploring Hyperlinks, Contents, and Usage Data, Springer.</a:t>
            </a:r>
          </a:p>
          <a:p>
            <a:pPr eaLnBrk="1" hangingPunct="1"/>
            <a:r>
              <a:rPr lang="en-US" sz="1400" dirty="0"/>
              <a:t>The Super Duper NLP Repo, </a:t>
            </a:r>
            <a:r>
              <a:rPr lang="en-US" sz="1400" dirty="0">
                <a:hlinkClick r:id="rId5"/>
              </a:rPr>
              <a:t>https://notebooks.quantumstat.com/</a:t>
            </a:r>
            <a:endParaRPr lang="en-US" sz="1400" dirty="0"/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Min-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400" dirty="0">
                <a:latin typeface="Calibri" charset="0"/>
                <a:ea typeface="標楷體" charset="-120"/>
              </a:rPr>
              <a:t> Day (2020), Python 101, </a:t>
            </a:r>
            <a:r>
              <a:rPr lang="en-US" altLang="zh-TW" sz="1400" dirty="0">
                <a:latin typeface="Calibri" charset="0"/>
                <a:ea typeface="標楷體" charset="-120"/>
                <a:hlinkClick r:id="rId6"/>
              </a:rPr>
              <a:t>https://tinyurl.com/aintpupython101</a:t>
            </a:r>
            <a:endParaRPr lang="en-US" altLang="zh-TW" sz="1200" dirty="0">
              <a:latin typeface="Calibri" charset="0"/>
              <a:ea typeface="標楷體" charset="-120"/>
            </a:endParaRPr>
          </a:p>
          <a:p>
            <a:pPr marL="0" indent="0" eaLnBrk="1" hangingPunct="1">
              <a:buNone/>
            </a:pP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60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150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0729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https://www.amazon.com/Machine-Learning-Text-Charu-Aggarwal/dp/3319735306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44623"/>
            <a:ext cx="8830253" cy="1440161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Charu</a:t>
            </a:r>
            <a:r>
              <a:rPr lang="en-US" sz="2400" dirty="0">
                <a:solidFill>
                  <a:schemeClr val="accent1"/>
                </a:solidFill>
              </a:rPr>
              <a:t> C. Aggarwal (2018),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Machine Learning for Text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Springer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9623-55FE-4F4E-B126-B1719FD70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34" y="1484784"/>
            <a:ext cx="3340950" cy="501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16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https://www.amazon.com/Introduction-Text-Mining-Research-Collection/dp/1506337007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44623"/>
            <a:ext cx="8830253" cy="165618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Gabe </a:t>
            </a:r>
            <a:r>
              <a:rPr lang="en-US" sz="2400" dirty="0" err="1">
                <a:solidFill>
                  <a:schemeClr val="accent1"/>
                </a:solidFill>
              </a:rPr>
              <a:t>Ignatow</a:t>
            </a:r>
            <a:r>
              <a:rPr lang="en-US" sz="2400" dirty="0">
                <a:solidFill>
                  <a:schemeClr val="accent1"/>
                </a:solidFill>
              </a:rPr>
              <a:t> and Rada F. </a:t>
            </a:r>
            <a:r>
              <a:rPr lang="en-US" sz="2400" dirty="0" err="1">
                <a:solidFill>
                  <a:schemeClr val="accent1"/>
                </a:solidFill>
              </a:rPr>
              <a:t>Mihalcea</a:t>
            </a:r>
            <a:r>
              <a:rPr lang="en-US" sz="2400" dirty="0">
                <a:solidFill>
                  <a:schemeClr val="accent1"/>
                </a:solidFill>
              </a:rPr>
              <a:t> (2017),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An Introduction to Text Mining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Research Design, Data Collection, and Analysis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SAGE Publications.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A5986-715D-E74D-8A1A-C76C5192D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93" y="1686739"/>
            <a:ext cx="3888432" cy="483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68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2232248"/>
          </a:xfrm>
        </p:spPr>
        <p:txBody>
          <a:bodyPr/>
          <a:lstStyle/>
          <a:p>
            <a:r>
              <a:rPr lang="en-US" altLang="en-US" sz="2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Rajesh Arumugam (2018), </a:t>
            </a:r>
            <a:b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36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Hands-On Natural Language Processing </a:t>
            </a:r>
            <a:br>
              <a:rPr lang="en-US" altLang="en-US" sz="36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36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Python: </a:t>
            </a:r>
            <a:b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2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A practical guide to applying deep learning architectures to your NLP applications, </a:t>
            </a:r>
            <a:r>
              <a:rPr lang="en-US" altLang="en-US" sz="2400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Packt</a:t>
            </a:r>
            <a:endParaRPr lang="en-US" altLang="en-US" sz="2400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25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20432A2-F185-9F47-8A37-E22496D36A0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E2D2C-A497-E44E-82D1-9E4AFF395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358114"/>
            <a:ext cx="3442261" cy="42392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69114D-3D14-1747-A9D3-15CB90AB8CF0}"/>
              </a:ext>
            </a:extLst>
          </p:cNvPr>
          <p:cNvSpPr/>
          <p:nvPr/>
        </p:nvSpPr>
        <p:spPr>
          <a:xfrm>
            <a:off x="1720622" y="6611779"/>
            <a:ext cx="61206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https://www.amazon.com/Hands-Natural-Language-Processing-Python/dp/178913949X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50922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0707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Text Analytics </a:t>
            </a:r>
            <a:r>
              <a:rPr lang="en-US" sz="4000" b="1" dirty="0"/>
              <a:t>= </a:t>
            </a:r>
            <a:br>
              <a:rPr lang="en-US" sz="4000" dirty="0"/>
            </a:br>
            <a:r>
              <a:rPr lang="en-US" sz="4000" dirty="0"/>
              <a:t>Information Retrieval +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Information Extraction +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Data Mining +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Web Mining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Text Analytics </a:t>
            </a:r>
            <a:r>
              <a:rPr lang="en-US" sz="4000" b="1" dirty="0"/>
              <a:t>= </a:t>
            </a:r>
            <a:br>
              <a:rPr lang="en-US" sz="4000" dirty="0"/>
            </a:br>
            <a:r>
              <a:rPr lang="en-US" sz="4000" dirty="0"/>
              <a:t>Information Retrieval + </a:t>
            </a:r>
            <a:br>
              <a:rPr lang="en-US" sz="4000" dirty="0"/>
            </a:br>
            <a:r>
              <a:rPr lang="en-US" sz="4000" dirty="0">
                <a:solidFill>
                  <a:srgbClr val="FF0000"/>
                </a:solidFill>
              </a:rPr>
              <a:t>Text Mining </a:t>
            </a: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8774"/>
            <a:ext cx="8229600" cy="778098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Text Analytics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004539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 2020/09/17 </a:t>
            </a:r>
            <a:r>
              <a:rPr lang="zh-TW" altLang="en-US" sz="2400" dirty="0">
                <a:latin typeface="Calibri" charset="0"/>
                <a:ea typeface="標楷體" charset="-120"/>
              </a:rPr>
              <a:t>人工智慧文本分析課程介紹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</a:t>
            </a:r>
            <a:r>
              <a:rPr lang="en-US" altLang="zh-TW" sz="2100" dirty="0">
                <a:latin typeface="Calibri" charset="0"/>
                <a:ea typeface="標楷體" charset="-120"/>
              </a:rPr>
              <a:t>(Course Orientation on Artificial Intelligence for Text Analytics)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2 2020/09/24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文本分析的基礎：自然語言處理 </a:t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</a:t>
            </a:r>
            <a:r>
              <a:rPr lang="en-US" altLang="zh-TW" sz="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(Foundations of Text Analytics: Natural Language Processing; NLP)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3 2020/10/01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中秋節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(Mid-Autumn Festival)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放假一天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(Day off)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4 2020/10/08 Python</a:t>
            </a:r>
            <a:r>
              <a:rPr lang="zh-TW" altLang="en-US" sz="2400" dirty="0">
                <a:latin typeface="Calibri" charset="0"/>
                <a:ea typeface="標楷體" charset="-120"/>
              </a:rPr>
              <a:t>自然語言處理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(Python for Natural Language Processing)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5 2020/10/15 </a:t>
            </a:r>
            <a:r>
              <a:rPr lang="zh-TW" altLang="en-US" sz="2400" dirty="0">
                <a:latin typeface="Calibri" charset="0"/>
                <a:ea typeface="標楷體" charset="-120"/>
              </a:rPr>
              <a:t>處理和理解文本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(Processing and Understanding Text)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6 2020/10/22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文本表達特徵工程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(Feature Engineering for Text Representation)</a:t>
            </a:r>
            <a:endParaRPr lang="en-US" altLang="zh-TW" sz="2300" dirty="0">
              <a:solidFill>
                <a:schemeClr val="accent5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91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US" sz="4400" dirty="0"/>
              <a:t>Text Data Mining</a:t>
            </a:r>
          </a:p>
          <a:p>
            <a:r>
              <a:rPr lang="en-US" sz="4400" dirty="0"/>
              <a:t>Knowledge Discovery in </a:t>
            </a:r>
            <a:br>
              <a:rPr lang="en-US" sz="4400" dirty="0"/>
            </a:br>
            <a:r>
              <a:rPr lang="en-US" sz="4400" dirty="0"/>
              <a:t>Textual Databases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778098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Text Mining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440215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5090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Text Mining Technologies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256F6ED4-D993-2C45-8822-E3B5B69D273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文字方塊 32"/>
          <p:cNvSpPr txBox="1">
            <a:spLocks noChangeArrowheads="1"/>
          </p:cNvSpPr>
          <p:nvPr/>
        </p:nvSpPr>
        <p:spPr bwMode="auto">
          <a:xfrm>
            <a:off x="900113" y="6597650"/>
            <a:ext cx="7200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kumimoji="0" lang="en-US" altLang="zh-TW" sz="1000" dirty="0">
                <a:solidFill>
                  <a:srgbClr val="A6A6A6"/>
                </a:solidFill>
              </a:rPr>
              <a:t>Adapted from: </a:t>
            </a:r>
            <a:r>
              <a:rPr kumimoji="0" lang="en-US" altLang="zh-TW" sz="1000" dirty="0" err="1">
                <a:solidFill>
                  <a:srgbClr val="A6A6A6"/>
                </a:solidFill>
              </a:rPr>
              <a:t>Jiawei</a:t>
            </a:r>
            <a:r>
              <a:rPr kumimoji="0" lang="en-US" altLang="zh-TW" sz="1000" dirty="0">
                <a:solidFill>
                  <a:srgbClr val="A6A6A6"/>
                </a:solidFill>
              </a:rPr>
              <a:t> Han and </a:t>
            </a:r>
            <a:r>
              <a:rPr kumimoji="0" lang="en-US" altLang="zh-TW" sz="1000" dirty="0" err="1">
                <a:solidFill>
                  <a:srgbClr val="A6A6A6"/>
                </a:solidFill>
              </a:rPr>
              <a:t>Micheline</a:t>
            </a:r>
            <a:r>
              <a:rPr kumimoji="0" lang="en-US" altLang="zh-TW" sz="1000" dirty="0">
                <a:solidFill>
                  <a:srgbClr val="A6A6A6"/>
                </a:solidFill>
              </a:rPr>
              <a:t> </a:t>
            </a:r>
            <a:r>
              <a:rPr kumimoji="0" lang="en-US" altLang="zh-TW" sz="1000" dirty="0" err="1">
                <a:solidFill>
                  <a:srgbClr val="A6A6A6"/>
                </a:solidFill>
              </a:rPr>
              <a:t>Kamber</a:t>
            </a:r>
            <a:r>
              <a:rPr kumimoji="0" lang="en-US" altLang="zh-TW" sz="1000" dirty="0">
                <a:solidFill>
                  <a:srgbClr val="A6A6A6"/>
                </a:solidFill>
              </a:rPr>
              <a:t> (2011), Data Mining: Concepts and Techniques, Third Edition, Elsevier</a:t>
            </a:r>
            <a:endParaRPr kumimoji="0" lang="zh-TW" altLang="en-US" sz="1000" dirty="0">
              <a:solidFill>
                <a:srgbClr val="A6A6A6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673475" y="3213100"/>
            <a:ext cx="1944688" cy="1008063"/>
          </a:xfrm>
          <a:prstGeom prst="roundRect">
            <a:avLst>
              <a:gd name="adj" fmla="val 4171"/>
            </a:avLst>
          </a:prstGeom>
          <a:solidFill>
            <a:srgbClr val="FFFF99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FF0000"/>
                </a:solidFill>
              </a:rPr>
              <a:t>Text Mining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367347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Machine Learning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54292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Statistics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542925" y="253523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Database Systems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542925" y="3933056"/>
            <a:ext cx="1944688" cy="1121196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984807"/>
                </a:solidFill>
              </a:rPr>
              <a:t>Natural Language Processing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54292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Information Retrieval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6804025" y="3933056"/>
            <a:ext cx="1944688" cy="1121196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Algorithms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6804025" y="253523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Visualization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680402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b="1" dirty="0">
                <a:solidFill>
                  <a:schemeClr val="tx1"/>
                </a:solidFill>
              </a:rPr>
              <a:t>High-performance Computing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367347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680402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Pattern Recognition</a:t>
            </a:r>
          </a:p>
        </p:txBody>
      </p:sp>
      <p:cxnSp>
        <p:nvCxnSpPr>
          <p:cNvPr id="25616" name="Straight Arrow Connector 32"/>
          <p:cNvCxnSpPr>
            <a:cxnSpLocks noChangeShapeType="1"/>
          </p:cNvCxnSpPr>
          <p:nvPr/>
        </p:nvCxnSpPr>
        <p:spPr bwMode="auto">
          <a:xfrm>
            <a:off x="2487613" y="2065338"/>
            <a:ext cx="1579562" cy="11477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17" name="Straight Arrow Connector 32"/>
          <p:cNvCxnSpPr>
            <a:cxnSpLocks noChangeShapeType="1"/>
            <a:stCxn id="10" idx="3"/>
          </p:cNvCxnSpPr>
          <p:nvPr/>
        </p:nvCxnSpPr>
        <p:spPr bwMode="auto">
          <a:xfrm>
            <a:off x="2487613" y="3040063"/>
            <a:ext cx="1185862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18" name="Straight Arrow Connector 32"/>
          <p:cNvCxnSpPr>
            <a:cxnSpLocks noChangeShapeType="1"/>
            <a:stCxn id="11" idx="3"/>
          </p:cNvCxnSpPr>
          <p:nvPr/>
        </p:nvCxnSpPr>
        <p:spPr bwMode="auto">
          <a:xfrm flipV="1">
            <a:off x="2487613" y="3933058"/>
            <a:ext cx="1185862" cy="56059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19" name="Straight Arrow Connector 32"/>
          <p:cNvCxnSpPr>
            <a:cxnSpLocks noChangeShapeType="1"/>
          </p:cNvCxnSpPr>
          <p:nvPr/>
        </p:nvCxnSpPr>
        <p:spPr bwMode="auto">
          <a:xfrm flipV="1">
            <a:off x="2487613" y="4230688"/>
            <a:ext cx="1579562" cy="11620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20" name="Straight Arrow Connector 32"/>
          <p:cNvCxnSpPr>
            <a:cxnSpLocks noChangeShapeType="1"/>
            <a:stCxn id="8" idx="2"/>
            <a:endCxn id="7" idx="0"/>
          </p:cNvCxnSpPr>
          <p:nvPr/>
        </p:nvCxnSpPr>
        <p:spPr bwMode="auto">
          <a:xfrm>
            <a:off x="4645025" y="2114550"/>
            <a:ext cx="0" cy="10985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21" name="Straight Arrow Connector 32"/>
          <p:cNvCxnSpPr>
            <a:cxnSpLocks noChangeShapeType="1"/>
            <a:stCxn id="16" idx="0"/>
            <a:endCxn id="7" idx="2"/>
          </p:cNvCxnSpPr>
          <p:nvPr/>
        </p:nvCxnSpPr>
        <p:spPr bwMode="auto">
          <a:xfrm flipV="1">
            <a:off x="4645819" y="4221163"/>
            <a:ext cx="0" cy="11618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22" name="Straight Arrow Connector 32"/>
          <p:cNvCxnSpPr>
            <a:cxnSpLocks noChangeShapeType="1"/>
          </p:cNvCxnSpPr>
          <p:nvPr/>
        </p:nvCxnSpPr>
        <p:spPr bwMode="auto">
          <a:xfrm flipH="1" flipV="1">
            <a:off x="5364163" y="4230688"/>
            <a:ext cx="1439862" cy="11620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23" name="Straight Arrow Connector 32"/>
          <p:cNvCxnSpPr>
            <a:cxnSpLocks noChangeShapeType="1"/>
            <a:stCxn id="13" idx="1"/>
          </p:cNvCxnSpPr>
          <p:nvPr/>
        </p:nvCxnSpPr>
        <p:spPr bwMode="auto">
          <a:xfrm flipH="1" flipV="1">
            <a:off x="5618163" y="3933058"/>
            <a:ext cx="1185862" cy="56059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24" name="Straight Arrow Connector 32"/>
          <p:cNvCxnSpPr>
            <a:cxnSpLocks noChangeShapeType="1"/>
            <a:stCxn id="14" idx="1"/>
          </p:cNvCxnSpPr>
          <p:nvPr/>
        </p:nvCxnSpPr>
        <p:spPr bwMode="auto">
          <a:xfrm flipH="1">
            <a:off x="5618163" y="3040063"/>
            <a:ext cx="1185862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25" name="Straight Arrow Connector 32"/>
          <p:cNvCxnSpPr>
            <a:cxnSpLocks noChangeShapeType="1"/>
          </p:cNvCxnSpPr>
          <p:nvPr/>
        </p:nvCxnSpPr>
        <p:spPr bwMode="auto">
          <a:xfrm flipH="1">
            <a:off x="5219700" y="2114550"/>
            <a:ext cx="1584325" cy="10985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13562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US" sz="3600" dirty="0"/>
              <a:t>Information extraction</a:t>
            </a:r>
          </a:p>
          <a:p>
            <a:r>
              <a:rPr lang="en-US" sz="3600" dirty="0"/>
              <a:t>Topic tracking </a:t>
            </a:r>
          </a:p>
          <a:p>
            <a:r>
              <a:rPr lang="en-US" sz="3600" dirty="0"/>
              <a:t>Summarization </a:t>
            </a:r>
          </a:p>
          <a:p>
            <a:r>
              <a:rPr lang="en-US" sz="3600" dirty="0"/>
              <a:t>Categorization </a:t>
            </a:r>
          </a:p>
          <a:p>
            <a:r>
              <a:rPr lang="en-US" sz="3600" dirty="0"/>
              <a:t>Clustering </a:t>
            </a:r>
          </a:p>
          <a:p>
            <a:r>
              <a:rPr lang="en-US" sz="3600" dirty="0"/>
              <a:t>Concept linking </a:t>
            </a:r>
          </a:p>
          <a:p>
            <a:r>
              <a:rPr lang="en-US" sz="3600" dirty="0"/>
              <a:t>Question answering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Application Areas of Text Mining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034661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9463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Text-Based Deception-Detection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C7796B-E114-D34B-B5E3-19A254611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1286302"/>
            <a:ext cx="70231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36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8507288" cy="1080120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Multilevel Analysis of Text for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Gene/Protein Interaction Identification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147BDF-A57F-A645-8CF6-5A532FDCD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486"/>
            <a:ext cx="9144000" cy="488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20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6815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Context Diagram for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Text Mining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25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442958-03E3-354C-AEE0-876E2758C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24" y="1772816"/>
            <a:ext cx="75221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4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961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Three-Step/Task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Text Mining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26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724597-5258-EC43-A190-F325A129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6063"/>
            <a:ext cx="9144000" cy="238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89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Term–Document Matrix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27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14E176-CBFD-C14B-A051-0188028D3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4" y="1340768"/>
            <a:ext cx="833828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07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>
                <a:solidFill>
                  <a:srgbClr val="4F81BD"/>
                </a:solidFill>
              </a:rPr>
              <a:t>Emotions</a:t>
            </a:r>
            <a:endParaRPr lang="zh-TW" altLang="en-US">
              <a:solidFill>
                <a:srgbClr val="4F81BD"/>
              </a:solidFill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0A0DC9-FA81-485B-A717-AA0DBAB3A038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1508" name="矩形 4"/>
          <p:cNvSpPr>
            <a:spLocks noChangeArrowheads="1"/>
          </p:cNvSpPr>
          <p:nvPr/>
        </p:nvSpPr>
        <p:spPr bwMode="auto">
          <a:xfrm>
            <a:off x="323850" y="6524625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75656" y="2204864"/>
            <a:ext cx="2592288" cy="93610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Love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47664" y="3573016"/>
            <a:ext cx="2592288" cy="9361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Joy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47664" y="4941168"/>
            <a:ext cx="2592288" cy="93610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Surprise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4859338" y="2205038"/>
            <a:ext cx="2592387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  <a:latin typeface="+mn-lt"/>
                <a:ea typeface="+mn-ea"/>
              </a:rPr>
              <a:t>Anger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4859338" y="3573463"/>
            <a:ext cx="2592387" cy="9350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  <a:latin typeface="+mn-lt"/>
                <a:ea typeface="+mn-ea"/>
              </a:rPr>
              <a:t>Sadness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4859338" y="5013325"/>
            <a:ext cx="2592387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  <a:latin typeface="+mn-lt"/>
                <a:ea typeface="+mn-ea"/>
              </a:rPr>
              <a:t>Fear</a:t>
            </a:r>
          </a:p>
        </p:txBody>
      </p:sp>
      <p:pic>
        <p:nvPicPr>
          <p:cNvPr id="215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058863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39813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249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2255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</a:rPr>
              <a:t>Example of Opinion:</a:t>
            </a:r>
            <a:br>
              <a:rPr lang="en-US" altLang="zh-TW">
                <a:solidFill>
                  <a:schemeClr val="accent1"/>
                </a:solidFill>
              </a:rPr>
            </a:br>
            <a:r>
              <a:rPr lang="en-US" altLang="zh-TW">
                <a:solidFill>
                  <a:schemeClr val="accent1"/>
                </a:solidFill>
              </a:rPr>
              <a:t>review segment on iPhone</a:t>
            </a:r>
            <a:endParaRPr lang="zh-TW" altLang="en-US">
              <a:solidFill>
                <a:schemeClr val="accent1"/>
              </a:solidFill>
            </a:endParaRP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>
          <a:xfrm>
            <a:off x="250825" y="1557338"/>
            <a:ext cx="8435975" cy="45688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z="2800"/>
              <a:t>“I bought an iPhone a few days ago.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It was such a nice phone.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The touch screen was really cool.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The voice quality was clear too.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However, my mother was mad with me as I did not tell her before I bought it.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She also thought the phone was too expensive, and wanted me to return it to the shop. … ”</a:t>
            </a:r>
            <a:endParaRPr lang="zh-TW" altLang="en-US" sz="2800"/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CF89A0-4CC8-4C95-A96F-E4F029D5B5FC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9701" name="矩形 4"/>
          <p:cNvSpPr>
            <a:spLocks noChangeArrowheads="1"/>
          </p:cNvSpPr>
          <p:nvPr/>
        </p:nvSpPr>
        <p:spPr bwMode="auto">
          <a:xfrm>
            <a:off x="323850" y="6524625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88" y="115888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392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7 2020/10/29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人工智慧文本分析個案研究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(Case Study on Artificial Intelligence for Text Analytics I)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8 2020/11/05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文本分類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(Text Classification)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9 2020/11/12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文本摘要和主題模型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(Text Summarization and Topic Models)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10 2020/11/19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11 2020/11/26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文本相似度和分群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 (Text Similarity and Clustering)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12 2020/12/03 </a:t>
            </a:r>
            <a:r>
              <a:rPr lang="zh-TW" altLang="en-US" sz="2400" dirty="0">
                <a:latin typeface="Calibri" charset="0"/>
                <a:ea typeface="標楷體" charset="-120"/>
              </a:rPr>
              <a:t>語意分析和命名實體識別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300" dirty="0">
                <a:latin typeface="Calibri" charset="0"/>
                <a:ea typeface="標楷體" charset="-120"/>
              </a:rPr>
              <a:t>(Semantic Analysis and Named Entity Recognition; NER)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19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內容版面配置區 2"/>
          <p:cNvSpPr>
            <a:spLocks noGrp="1"/>
          </p:cNvSpPr>
          <p:nvPr>
            <p:ph idx="1"/>
          </p:nvPr>
        </p:nvSpPr>
        <p:spPr>
          <a:xfrm>
            <a:off x="250825" y="1557338"/>
            <a:ext cx="8435975" cy="45688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z="2800"/>
              <a:t>“(1) I bought an </a:t>
            </a:r>
            <a:r>
              <a:rPr lang="en-US" altLang="zh-TW" sz="2800" u="sng"/>
              <a:t>iPhone</a:t>
            </a:r>
            <a:r>
              <a:rPr lang="en-US" altLang="zh-TW" sz="2800"/>
              <a:t> a few days ago.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(2) </a:t>
            </a:r>
            <a:r>
              <a:rPr lang="en-US" altLang="zh-TW" sz="2800">
                <a:solidFill>
                  <a:srgbClr val="FF0000"/>
                </a:solidFill>
              </a:rPr>
              <a:t>It was such a </a:t>
            </a:r>
            <a:r>
              <a:rPr lang="en-US" altLang="zh-TW" sz="2800" b="1">
                <a:solidFill>
                  <a:srgbClr val="FF0000"/>
                </a:solidFill>
              </a:rPr>
              <a:t>nice</a:t>
            </a:r>
            <a:r>
              <a:rPr lang="en-US" altLang="zh-TW" sz="2800">
                <a:solidFill>
                  <a:srgbClr val="FF0000"/>
                </a:solidFill>
              </a:rPr>
              <a:t> phone.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(3) </a:t>
            </a:r>
            <a:r>
              <a:rPr lang="en-US" altLang="zh-TW" sz="2800">
                <a:solidFill>
                  <a:srgbClr val="FF0000"/>
                </a:solidFill>
              </a:rPr>
              <a:t>The </a:t>
            </a:r>
            <a:r>
              <a:rPr lang="en-US" altLang="zh-TW" sz="2800" u="sng">
                <a:solidFill>
                  <a:srgbClr val="FF0000"/>
                </a:solidFill>
              </a:rPr>
              <a:t>touch screen </a:t>
            </a:r>
            <a:r>
              <a:rPr lang="en-US" altLang="zh-TW" sz="2800">
                <a:solidFill>
                  <a:srgbClr val="FF0000"/>
                </a:solidFill>
              </a:rPr>
              <a:t>was really </a:t>
            </a:r>
            <a:r>
              <a:rPr lang="en-US" altLang="zh-TW" sz="2800" b="1">
                <a:solidFill>
                  <a:srgbClr val="FF0000"/>
                </a:solidFill>
              </a:rPr>
              <a:t>cool</a:t>
            </a:r>
            <a:r>
              <a:rPr lang="en-US" altLang="zh-TW" sz="2800">
                <a:solidFill>
                  <a:srgbClr val="FF0000"/>
                </a:solidFill>
              </a:rPr>
              <a:t>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(4) </a:t>
            </a:r>
            <a:r>
              <a:rPr lang="en-US" altLang="zh-TW" sz="2800">
                <a:solidFill>
                  <a:srgbClr val="FF0000"/>
                </a:solidFill>
              </a:rPr>
              <a:t>The </a:t>
            </a:r>
            <a:r>
              <a:rPr lang="en-US" altLang="zh-TW" sz="2800" u="sng">
                <a:solidFill>
                  <a:srgbClr val="FF0000"/>
                </a:solidFill>
              </a:rPr>
              <a:t>voice quality </a:t>
            </a:r>
            <a:r>
              <a:rPr lang="en-US" altLang="zh-TW" sz="2800">
                <a:solidFill>
                  <a:srgbClr val="FF0000"/>
                </a:solidFill>
              </a:rPr>
              <a:t>was </a:t>
            </a:r>
            <a:r>
              <a:rPr lang="en-US" altLang="zh-TW" sz="2800" b="1">
                <a:solidFill>
                  <a:srgbClr val="FF0000"/>
                </a:solidFill>
              </a:rPr>
              <a:t>clear</a:t>
            </a:r>
            <a:r>
              <a:rPr lang="en-US" altLang="zh-TW" sz="2800">
                <a:solidFill>
                  <a:srgbClr val="FF0000"/>
                </a:solidFill>
              </a:rPr>
              <a:t> too.</a:t>
            </a:r>
            <a:r>
              <a:rPr lang="en-US" altLang="zh-TW" sz="2800"/>
              <a:t>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(5) </a:t>
            </a:r>
            <a:r>
              <a:rPr lang="en-US" altLang="zh-TW" sz="2800">
                <a:solidFill>
                  <a:srgbClr val="00B050"/>
                </a:solidFill>
              </a:rPr>
              <a:t>However, my mother was mad with me as I did not tell her before I bought it</a:t>
            </a:r>
            <a:r>
              <a:rPr lang="en-US" altLang="zh-TW" sz="2800"/>
              <a:t>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(6) </a:t>
            </a:r>
            <a:r>
              <a:rPr lang="en-US" altLang="zh-TW" sz="2800">
                <a:solidFill>
                  <a:srgbClr val="00B050"/>
                </a:solidFill>
              </a:rPr>
              <a:t>She also thought the phone was too </a:t>
            </a:r>
            <a:r>
              <a:rPr lang="en-US" altLang="zh-TW" sz="2800" b="1" u="sng">
                <a:solidFill>
                  <a:srgbClr val="00B050"/>
                </a:solidFill>
              </a:rPr>
              <a:t>expensive</a:t>
            </a:r>
            <a:r>
              <a:rPr lang="en-US" altLang="zh-TW" sz="2800">
                <a:solidFill>
                  <a:srgbClr val="00B050"/>
                </a:solidFill>
              </a:rPr>
              <a:t>, and wanted me to return it to the shop.</a:t>
            </a:r>
            <a:r>
              <a:rPr lang="en-US" altLang="zh-TW" sz="2800"/>
              <a:t> … ”</a:t>
            </a:r>
            <a:endParaRPr lang="zh-TW" altLang="en-US" sz="2800"/>
          </a:p>
        </p:txBody>
      </p:sp>
      <p:sp>
        <p:nvSpPr>
          <p:cNvPr id="3072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346A3C-8CDA-4E3C-A883-6DE63D7C3010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0724" name="矩形 4"/>
          <p:cNvSpPr>
            <a:spLocks noChangeArrowheads="1"/>
          </p:cNvSpPr>
          <p:nvPr/>
        </p:nvSpPr>
        <p:spPr bwMode="auto">
          <a:xfrm>
            <a:off x="323850" y="6524625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30725" name="文字方塊 5"/>
          <p:cNvSpPr txBox="1">
            <a:spLocks noChangeArrowheads="1"/>
          </p:cNvSpPr>
          <p:nvPr/>
        </p:nvSpPr>
        <p:spPr bwMode="auto">
          <a:xfrm>
            <a:off x="7667625" y="2565400"/>
            <a:ext cx="1476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+Positive Opinion</a:t>
            </a:r>
            <a:endParaRPr lang="zh-TW" altLang="en-US" sz="1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726" name="文字方塊 6"/>
          <p:cNvSpPr txBox="1">
            <a:spLocks noChangeArrowheads="1"/>
          </p:cNvSpPr>
          <p:nvPr/>
        </p:nvSpPr>
        <p:spPr bwMode="auto">
          <a:xfrm>
            <a:off x="7740650" y="5229225"/>
            <a:ext cx="140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Arial" charset="0"/>
              </a:rPr>
              <a:t>-Negative Opinion</a:t>
            </a:r>
            <a:endParaRPr lang="zh-TW" altLang="en-US" sz="1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0727" name="標題 1"/>
          <p:cNvSpPr txBox="1">
            <a:spLocks/>
          </p:cNvSpPr>
          <p:nvPr/>
        </p:nvSpPr>
        <p:spPr bwMode="auto">
          <a:xfrm>
            <a:off x="457200" y="115888"/>
            <a:ext cx="82296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4400" b="1">
                <a:solidFill>
                  <a:schemeClr val="accent1"/>
                </a:solidFill>
                <a:ea typeface="標楷體" pitchFamily="65" charset="-120"/>
              </a:rPr>
              <a:t>Example of Opinion:</a:t>
            </a:r>
            <a:br>
              <a:rPr kumimoji="0" lang="en-US" altLang="zh-TW" sz="4400" b="1">
                <a:solidFill>
                  <a:schemeClr val="accent1"/>
                </a:solidFill>
                <a:ea typeface="標楷體" pitchFamily="65" charset="-120"/>
              </a:rPr>
            </a:br>
            <a:r>
              <a:rPr kumimoji="0" lang="en-US" altLang="zh-TW" sz="4400" b="1">
                <a:solidFill>
                  <a:schemeClr val="accent1"/>
                </a:solidFill>
                <a:ea typeface="標楷體" pitchFamily="65" charset="-120"/>
              </a:rPr>
              <a:t>review segment on iPhone</a:t>
            </a:r>
            <a:endParaRPr kumimoji="0" lang="zh-TW" altLang="en-US" sz="4400" b="1">
              <a:solidFill>
                <a:schemeClr val="accent1"/>
              </a:solidFill>
              <a:ea typeface="標楷體" pitchFamily="65" charset="-120"/>
            </a:endParaRPr>
          </a:p>
        </p:txBody>
      </p:sp>
      <p:pic>
        <p:nvPicPr>
          <p:cNvPr id="307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16175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070475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941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4624"/>
            <a:ext cx="8507288" cy="778098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A Multistep Process to Sentiment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31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ED40F-64D2-494C-AA01-13A3EC64E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859681"/>
            <a:ext cx="3801734" cy="56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69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1019"/>
          </a:xfrm>
        </p:spPr>
        <p:txBody>
          <a:bodyPr/>
          <a:lstStyle/>
          <a:p>
            <a:r>
              <a:rPr lang="en-US" altLang="zh-TW" dirty="0">
                <a:solidFill>
                  <a:srgbClr val="4F81BD"/>
                </a:solidFill>
              </a:rPr>
              <a:t>Sentiment Analysis</a:t>
            </a:r>
            <a:endParaRPr lang="zh-TW" altLang="en-US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354753" y="6519863"/>
            <a:ext cx="754322" cy="365125"/>
          </a:xfrm>
        </p:spPr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32</a:t>
            </a:fld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84380" y="6457890"/>
            <a:ext cx="8175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Kumar Ravi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Vadlamani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Ravi (2015), "A survey on opinion mining and sentiment analysis: tasks, approaches and applications." Knowledge-Based Systems, 89, pp.14-46.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7504" y="2492896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Sentiment Analysis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67744" y="90872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Subjectivity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Classification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44208" y="1484784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Machine Learning based</a:t>
            </a:r>
          </a:p>
        </p:txBody>
      </p:sp>
      <p:cxnSp>
        <p:nvCxnSpPr>
          <p:cNvPr id="11" name="Elbow Connector 10"/>
          <p:cNvCxnSpPr>
            <a:stCxn id="6" idx="3"/>
            <a:endCxn id="7" idx="1"/>
          </p:cNvCxnSpPr>
          <p:nvPr/>
        </p:nvCxnSpPr>
        <p:spPr>
          <a:xfrm flipV="1">
            <a:off x="1619672" y="1232756"/>
            <a:ext cx="648072" cy="172819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267744" y="1700808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Sentiment Classification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267744" y="2564904"/>
            <a:ext cx="1584176" cy="864096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 Usefulness Measurement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267744" y="3645024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Opinion Spam Detection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267744" y="450912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Lexicon Creation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267744" y="522920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Aspect Extraction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267744" y="6021288"/>
            <a:ext cx="1584176" cy="432048"/>
          </a:xfrm>
          <a:prstGeom prst="roundRect">
            <a:avLst>
              <a:gd name="adj" fmla="val 12156"/>
            </a:avLst>
          </a:prstGeom>
          <a:solidFill>
            <a:schemeClr val="accent2">
              <a:lumMod val="20000"/>
              <a:lumOff val="80000"/>
            </a:schemeClr>
          </a:solidFill>
          <a:ln w="19050" cmpd="sng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355976" y="917104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Polarity Determination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55976" y="1709192"/>
            <a:ext cx="1584176" cy="115212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Vagueness resolution in opinionated text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355976" y="2933328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Multi- &amp; Cross- Lingual SC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355976" y="3725416"/>
            <a:ext cx="1584176" cy="567680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Cross-domain SC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444208" y="2276872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Lexicon based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444208" y="3068960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Hybrid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approaches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444208" y="4581128"/>
            <a:ext cx="2428201" cy="432048"/>
          </a:xfrm>
          <a:prstGeom prst="roundRect">
            <a:avLst>
              <a:gd name="adj" fmla="val 8853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Ontology based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444208" y="5157192"/>
            <a:ext cx="2411760" cy="648072"/>
          </a:xfrm>
          <a:prstGeom prst="roundRect">
            <a:avLst>
              <a:gd name="adj" fmla="val 8853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Non-Ontology based</a:t>
            </a:r>
          </a:p>
        </p:txBody>
      </p:sp>
      <p:cxnSp>
        <p:nvCxnSpPr>
          <p:cNvPr id="42" name="Elbow Connector 41"/>
          <p:cNvCxnSpPr>
            <a:stCxn id="6" idx="3"/>
            <a:endCxn id="25" idx="1"/>
          </p:cNvCxnSpPr>
          <p:nvPr/>
        </p:nvCxnSpPr>
        <p:spPr>
          <a:xfrm flipV="1">
            <a:off x="1619672" y="2024844"/>
            <a:ext cx="648072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6" idx="3"/>
            <a:endCxn id="26" idx="1"/>
          </p:cNvCxnSpPr>
          <p:nvPr/>
        </p:nvCxnSpPr>
        <p:spPr>
          <a:xfrm>
            <a:off x="1619672" y="2960948"/>
            <a:ext cx="648072" cy="360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6" idx="3"/>
            <a:endCxn id="27" idx="1"/>
          </p:cNvCxnSpPr>
          <p:nvPr/>
        </p:nvCxnSpPr>
        <p:spPr>
          <a:xfrm>
            <a:off x="1619672" y="2960948"/>
            <a:ext cx="648072" cy="10081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6" idx="3"/>
            <a:endCxn id="28" idx="1"/>
          </p:cNvCxnSpPr>
          <p:nvPr/>
        </p:nvCxnSpPr>
        <p:spPr>
          <a:xfrm>
            <a:off x="1619672" y="2960948"/>
            <a:ext cx="648072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6" idx="3"/>
            <a:endCxn id="29" idx="1"/>
          </p:cNvCxnSpPr>
          <p:nvPr/>
        </p:nvCxnSpPr>
        <p:spPr>
          <a:xfrm>
            <a:off x="1619672" y="2960948"/>
            <a:ext cx="648072" cy="25922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6" idx="3"/>
            <a:endCxn id="30" idx="1"/>
          </p:cNvCxnSpPr>
          <p:nvPr/>
        </p:nvCxnSpPr>
        <p:spPr>
          <a:xfrm>
            <a:off x="1619672" y="2960948"/>
            <a:ext cx="648072" cy="327636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1835696" y="836712"/>
            <a:ext cx="4392488" cy="5112568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283968" y="5085184"/>
            <a:ext cx="1742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Tasks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228184" y="836712"/>
            <a:ext cx="2808312" cy="5112568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336171" y="836712"/>
            <a:ext cx="25563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Approaches</a:t>
            </a:r>
          </a:p>
        </p:txBody>
      </p:sp>
      <p:sp>
        <p:nvSpPr>
          <p:cNvPr id="59" name="Right Brace 58"/>
          <p:cNvSpPr/>
          <p:nvPr/>
        </p:nvSpPr>
        <p:spPr>
          <a:xfrm>
            <a:off x="5940152" y="4581128"/>
            <a:ext cx="360040" cy="1224136"/>
          </a:xfrm>
          <a:prstGeom prst="rightBrace">
            <a:avLst/>
          </a:prstGeom>
          <a:ln w="57150" cmpd="sng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Brace 64"/>
          <p:cNvSpPr/>
          <p:nvPr/>
        </p:nvSpPr>
        <p:spPr>
          <a:xfrm>
            <a:off x="6012160" y="908720"/>
            <a:ext cx="440432" cy="3384376"/>
          </a:xfrm>
          <a:prstGeom prst="rightBrace">
            <a:avLst/>
          </a:prstGeom>
          <a:ln w="57150" cmpd="sng">
            <a:solidFill>
              <a:srgbClr val="FF99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Elbow Connector 65"/>
          <p:cNvCxnSpPr>
            <a:stCxn id="25" idx="3"/>
            <a:endCxn id="33" idx="1"/>
          </p:cNvCxnSpPr>
          <p:nvPr/>
        </p:nvCxnSpPr>
        <p:spPr>
          <a:xfrm>
            <a:off x="3851920" y="2024844"/>
            <a:ext cx="504056" cy="12325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stCxn id="25" idx="3"/>
            <a:endCxn id="31" idx="1"/>
          </p:cNvCxnSpPr>
          <p:nvPr/>
        </p:nvCxnSpPr>
        <p:spPr>
          <a:xfrm flipV="1">
            <a:off x="3851920" y="1241140"/>
            <a:ext cx="504056" cy="7837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25" idx="3"/>
            <a:endCxn id="32" idx="1"/>
          </p:cNvCxnSpPr>
          <p:nvPr/>
        </p:nvCxnSpPr>
        <p:spPr>
          <a:xfrm>
            <a:off x="3851920" y="2024844"/>
            <a:ext cx="504056" cy="260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25" idx="3"/>
            <a:endCxn id="34" idx="1"/>
          </p:cNvCxnSpPr>
          <p:nvPr/>
        </p:nvCxnSpPr>
        <p:spPr>
          <a:xfrm>
            <a:off x="3851920" y="2024844"/>
            <a:ext cx="504056" cy="1984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25" idx="3"/>
            <a:endCxn id="32" idx="1"/>
          </p:cNvCxnSpPr>
          <p:nvPr/>
        </p:nvCxnSpPr>
        <p:spPr>
          <a:xfrm>
            <a:off x="3851920" y="2024844"/>
            <a:ext cx="504056" cy="260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454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864096"/>
          </a:xfrm>
        </p:spPr>
        <p:txBody>
          <a:bodyPr/>
          <a:lstStyle/>
          <a:p>
            <a:r>
              <a:rPr lang="en-US" altLang="zh-TW" dirty="0">
                <a:solidFill>
                  <a:srgbClr val="4F81BD"/>
                </a:solidFill>
              </a:rPr>
              <a:t>Sentiment Classification Techniques</a:t>
            </a:r>
            <a:endParaRPr lang="zh-TW" altLang="en-US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539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7504" y="3212976"/>
            <a:ext cx="1368152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Sentiment Analysis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35696" y="1844824"/>
            <a:ext cx="1512168" cy="122413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Machine Learning Approach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35696" y="4509120"/>
            <a:ext cx="1512168" cy="1224136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Lexicon-based Approach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07904" y="5445224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Corpus-based Approach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07904" y="1412776"/>
            <a:ext cx="1512168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Supervised Learning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07904" y="335699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Unsupervised Learning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07904" y="4221088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Dictionary-based Approach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580112" y="5157192"/>
            <a:ext cx="1512168" cy="504056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Statistical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80112" y="5877272"/>
            <a:ext cx="1512168" cy="504056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Semantic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80112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80112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80112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580112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452320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452320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Deep Learning (DL)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452320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52320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452320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6" name="Elbow Connector 25"/>
          <p:cNvCxnSpPr>
            <a:stCxn id="6" idx="3"/>
            <a:endCxn id="8" idx="1"/>
          </p:cNvCxnSpPr>
          <p:nvPr/>
        </p:nvCxnSpPr>
        <p:spPr>
          <a:xfrm>
            <a:off x="1475656" y="3681028"/>
            <a:ext cx="360040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6" idx="3"/>
            <a:endCxn id="7" idx="1"/>
          </p:cNvCxnSpPr>
          <p:nvPr/>
        </p:nvCxnSpPr>
        <p:spPr>
          <a:xfrm flipV="1">
            <a:off x="1475656" y="2456892"/>
            <a:ext cx="360040" cy="122413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347864" y="1880828"/>
            <a:ext cx="360040" cy="57606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347864" y="2456892"/>
            <a:ext cx="360040" cy="122413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220072" y="1376772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220072" y="1880828"/>
            <a:ext cx="360040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220072" y="1880828"/>
            <a:ext cx="360040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220072" y="1880828"/>
            <a:ext cx="360040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8" idx="3"/>
            <a:endCxn id="10" idx="1"/>
          </p:cNvCxnSpPr>
          <p:nvPr/>
        </p:nvCxnSpPr>
        <p:spPr>
          <a:xfrm>
            <a:off x="3347864" y="5121188"/>
            <a:ext cx="360040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8" idx="3"/>
            <a:endCxn id="14" idx="1"/>
          </p:cNvCxnSpPr>
          <p:nvPr/>
        </p:nvCxnSpPr>
        <p:spPr>
          <a:xfrm flipV="1">
            <a:off x="3347864" y="4689140"/>
            <a:ext cx="360040" cy="43204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10" idx="3"/>
            <a:endCxn id="15" idx="1"/>
          </p:cNvCxnSpPr>
          <p:nvPr/>
        </p:nvCxnSpPr>
        <p:spPr>
          <a:xfrm flipV="1">
            <a:off x="5220072" y="5409220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10" idx="3"/>
            <a:endCxn id="16" idx="1"/>
          </p:cNvCxnSpPr>
          <p:nvPr/>
        </p:nvCxnSpPr>
        <p:spPr>
          <a:xfrm>
            <a:off x="5220072" y="5913276"/>
            <a:ext cx="360040" cy="21602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092280" y="2168860"/>
            <a:ext cx="360040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092280" y="1880828"/>
            <a:ext cx="360040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092280" y="1232756"/>
            <a:ext cx="360040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092280" y="3753036"/>
            <a:ext cx="360040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092280" y="3753036"/>
            <a:ext cx="360040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092280" y="3248980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7452320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44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961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P–N Polarity and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S–O Polarity Relationship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94664-2B8F-B24C-9478-4F8773C89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07448"/>
            <a:ext cx="7541680" cy="446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00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Taxonomy of Web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35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EFEBA-4E47-9D48-B65E-6EFB1E30CA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/>
          <a:stretch/>
        </p:blipFill>
        <p:spPr>
          <a:xfrm>
            <a:off x="35496" y="908720"/>
            <a:ext cx="9108504" cy="56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237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841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Structure of a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Typical Internet Search Engine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36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BAC3A7-88DF-6444-B128-568101C34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73252"/>
            <a:ext cx="8848752" cy="336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63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3DF29-1972-854A-B232-778BAAFF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Web Usage Mining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(Web Analytics)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9A203-6707-F843-A6DB-53EED736B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00" y="1644091"/>
            <a:ext cx="8391552" cy="4525963"/>
          </a:xfrm>
        </p:spPr>
        <p:txBody>
          <a:bodyPr/>
          <a:lstStyle/>
          <a:p>
            <a:r>
              <a:rPr lang="en-US" sz="3600" b="1" dirty="0"/>
              <a:t>Web usage mining </a:t>
            </a:r>
            <a:r>
              <a:rPr lang="en-US" sz="3600" dirty="0"/>
              <a:t>(</a:t>
            </a:r>
            <a:r>
              <a:rPr lang="en-US" sz="3600" b="1" dirty="0"/>
              <a:t>Web analytics</a:t>
            </a:r>
            <a:r>
              <a:rPr lang="en-US" sz="3600" dirty="0"/>
              <a:t>) </a:t>
            </a:r>
            <a:br>
              <a:rPr lang="en-US" sz="3600" dirty="0"/>
            </a:br>
            <a:r>
              <a:rPr lang="en-US" sz="3600" dirty="0"/>
              <a:t>is the extraction of useful information </a:t>
            </a:r>
            <a:br>
              <a:rPr lang="en-US" sz="3600" dirty="0"/>
            </a:br>
            <a:r>
              <a:rPr lang="en-US" sz="3600" dirty="0"/>
              <a:t>from data generated </a:t>
            </a:r>
            <a:br>
              <a:rPr lang="en-US" sz="3600" dirty="0"/>
            </a:br>
            <a:r>
              <a:rPr lang="en-US" sz="3600" dirty="0"/>
              <a:t>through Web page visits and transactions.</a:t>
            </a:r>
          </a:p>
          <a:p>
            <a:r>
              <a:rPr lang="en-US" sz="3600" b="1" dirty="0"/>
              <a:t>Clickstream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2A522-80E6-AE49-A2F2-64E5FB50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37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F46F141-60D7-534E-903D-D6838DA07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75758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1216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Extraction of Knowledge from Web Usage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38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C8718D-BDDC-7444-9D6B-537F687E0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8765945" cy="34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14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AE084-32D5-D04D-85C7-7012CDD7E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Social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5056A-449B-C84F-B996-01AD5FCBD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Social analytics is defined as </a:t>
            </a:r>
            <a:br>
              <a:rPr lang="en-US" sz="3600" dirty="0"/>
            </a:br>
            <a:r>
              <a:rPr lang="en-US" sz="3600" dirty="0"/>
              <a:t>monitoring, analyzing, </a:t>
            </a:r>
            <a:br>
              <a:rPr lang="en-US" sz="3600" dirty="0"/>
            </a:br>
            <a:r>
              <a:rPr lang="en-US" sz="3600" dirty="0"/>
              <a:t>measuring and interpreting </a:t>
            </a:r>
            <a:br>
              <a:rPr lang="en-US" sz="3600" dirty="0"/>
            </a:br>
            <a:r>
              <a:rPr lang="en-US" sz="3600" dirty="0"/>
              <a:t>digital interactions and </a:t>
            </a:r>
            <a:br>
              <a:rPr lang="en-US" sz="3600" dirty="0"/>
            </a:br>
            <a:r>
              <a:rPr lang="en-US" sz="3600" dirty="0"/>
              <a:t>relationships of people, topics, ideas and content.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9C14D-15FF-7A4A-8FBE-2B48EED95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39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C1BBD92-C4B2-2B41-8A44-D87E0B94C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745471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13 2020/12/10 </a:t>
            </a:r>
            <a:r>
              <a:rPr lang="zh-TW" altLang="en-US" sz="2400" dirty="0">
                <a:latin typeface="Calibri" charset="0"/>
                <a:ea typeface="標楷體" charset="-120"/>
              </a:rPr>
              <a:t>情感分析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(Sentiment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14 2020/12/17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人工智慧文本分析個案研究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3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(Case Study on Artificial Intelligence for Text Analytics II)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15 2020/12/24 </a:t>
            </a:r>
            <a:r>
              <a:rPr lang="zh-TW" altLang="en-US" sz="2400" dirty="0">
                <a:latin typeface="Calibri" charset="0"/>
                <a:ea typeface="標楷體" charset="-120"/>
              </a:rPr>
              <a:t>深度學習和通用句子嵌入模型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100" dirty="0">
                <a:latin typeface="Calibri" charset="0"/>
                <a:ea typeface="標楷體" charset="-120"/>
              </a:rPr>
              <a:t>(Deep Learning and Universal Sentence-Embedding Models)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16 2020/12/31 </a:t>
            </a:r>
            <a:r>
              <a:rPr lang="zh-TW" altLang="en-US" sz="2400" dirty="0">
                <a:latin typeface="Calibri" charset="0"/>
                <a:ea typeface="標楷體" charset="-120"/>
              </a:rPr>
              <a:t>問答系統與對話系統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(Question Answering and Dialogue Systems)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17 2021/01/07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I (Final Project Presentation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18 2021/01/14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II (Final Project Presentation II)</a:t>
            </a:r>
            <a:endParaRPr lang="en-US" altLang="zh-TW" sz="2200" dirty="0">
              <a:solidFill>
                <a:schemeClr val="accent6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00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41510-BF98-1B44-A3F9-7B779CBD8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40</a:t>
            </a:fld>
            <a:endParaRPr lang="zh-TW" alt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7C36E74-8B28-724E-B32E-6243758C00D5}"/>
              </a:ext>
            </a:extLst>
          </p:cNvPr>
          <p:cNvSpPr/>
          <p:nvPr/>
        </p:nvSpPr>
        <p:spPr>
          <a:xfrm>
            <a:off x="395536" y="3320988"/>
            <a:ext cx="2880320" cy="12601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Social Analytics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F5A67F-68DC-804E-A48B-680923EACB82}"/>
              </a:ext>
            </a:extLst>
          </p:cNvPr>
          <p:cNvSpPr/>
          <p:nvPr/>
        </p:nvSpPr>
        <p:spPr>
          <a:xfrm>
            <a:off x="4139952" y="1922313"/>
            <a:ext cx="4464496" cy="136815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Social Network Analysis (SNA)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C0E8B8-068F-A049-8F33-2286867CEDCA}"/>
              </a:ext>
            </a:extLst>
          </p:cNvPr>
          <p:cNvSpPr/>
          <p:nvPr/>
        </p:nvSpPr>
        <p:spPr>
          <a:xfrm>
            <a:off x="4139952" y="4581128"/>
            <a:ext cx="4464496" cy="136815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Social Media Analytics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D7069F51-F1CC-DD4C-A9CA-7ED0D91D7470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3275856" y="2606389"/>
            <a:ext cx="864096" cy="1344669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4E891F24-8B52-3845-9089-61A9A50C3DB8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3275856" y="3951058"/>
            <a:ext cx="864096" cy="13141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92B71516-474A-0C42-B994-5902232BD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Branches of Social Analytics</a:t>
            </a:r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58FA9336-B825-6B4B-A171-6D86DCD35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897213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r>
              <a:rPr lang="en-US" sz="9600" dirty="0">
                <a:solidFill>
                  <a:schemeClr val="accent1"/>
                </a:solidFill>
              </a:rPr>
              <a:t>Text Mining</a:t>
            </a:r>
            <a:br>
              <a:rPr lang="en-US" sz="9600" dirty="0">
                <a:solidFill>
                  <a:schemeClr val="accent1"/>
                </a:solidFill>
              </a:rPr>
            </a:br>
            <a:r>
              <a:rPr lang="en-US" sz="9600" dirty="0">
                <a:solidFill>
                  <a:schemeClr val="accent1"/>
                </a:solidFill>
              </a:rPr>
              <a:t>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47907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717032"/>
            <a:ext cx="8301608" cy="2218258"/>
          </a:xfrm>
        </p:spPr>
        <p:txBody>
          <a:bodyPr/>
          <a:lstStyle/>
          <a:p>
            <a:r>
              <a:rPr lang="en-US" sz="5400" b="0" dirty="0">
                <a:solidFill>
                  <a:schemeClr val="accent1"/>
                </a:solidFill>
              </a:rPr>
              <a:t> </a:t>
            </a:r>
            <a:r>
              <a:rPr lang="en-US" sz="5000" dirty="0">
                <a:solidFill>
                  <a:schemeClr val="accent1"/>
                </a:solidFill>
              </a:rPr>
              <a:t>Natural Language Processing </a:t>
            </a:r>
            <a:br>
              <a:rPr lang="en-US" sz="5000" dirty="0">
                <a:solidFill>
                  <a:schemeClr val="accent1"/>
                </a:solidFill>
              </a:rPr>
            </a:br>
            <a:r>
              <a:rPr lang="en-US" sz="5000" dirty="0">
                <a:solidFill>
                  <a:schemeClr val="accent1"/>
                </a:solidFill>
              </a:rPr>
              <a:t>(NLP)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908720"/>
            <a:ext cx="82296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 Text Mining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(TM)</a:t>
            </a:r>
          </a:p>
        </p:txBody>
      </p:sp>
    </p:spTree>
    <p:extLst>
      <p:ext uri="{BB962C8B-B14F-4D97-AF65-F5344CB8AC3E}">
        <p14:creationId xmlns:p14="http://schemas.microsoft.com/office/powerpoint/2010/main" val="509749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Text Mining Concepts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68313" y="1447800"/>
            <a:ext cx="8523287" cy="4800600"/>
          </a:xfrm>
        </p:spPr>
        <p:txBody>
          <a:bodyPr/>
          <a:lstStyle/>
          <a:p>
            <a:pPr eaLnBrk="1" hangingPunct="1"/>
            <a:r>
              <a:rPr lang="en-US" altLang="zh-TW" sz="28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85-90</a:t>
            </a:r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 percent of all corporate data is in some kind of </a:t>
            </a:r>
            <a:r>
              <a:rPr lang="en-US" altLang="zh-TW" sz="28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unstructured form </a:t>
            </a:r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(e.g., </a:t>
            </a:r>
            <a:r>
              <a:rPr lang="en-US" altLang="zh-TW" sz="28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text</a:t>
            </a:r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) </a:t>
            </a:r>
          </a:p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Unstructured corporate data is doubling in size every 18 months</a:t>
            </a:r>
          </a:p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Tapping into these information sources is not an option, but a need to stay competitive</a:t>
            </a:r>
          </a:p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Answer: </a:t>
            </a:r>
            <a:r>
              <a:rPr lang="en-US" altLang="zh-TW" sz="28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text mining</a:t>
            </a:r>
          </a:p>
          <a:p>
            <a:pPr lvl="1" eaLnBrk="1" hangingPunct="1"/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0"/>
              </a:rPr>
              <a:t>A semi-automated process of extracting knowledge from unstructured data sources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a.k.a.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0"/>
              </a:rPr>
              <a:t>text data mining </a:t>
            </a:r>
            <a:r>
              <a:rPr lang="en-US" altLang="zh-TW" sz="2400">
                <a:latin typeface="Calibri" charset="0"/>
                <a:ea typeface="新細明體" charset="0"/>
              </a:rPr>
              <a:t>or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0"/>
              </a:rPr>
              <a:t>knowledge discovery in textual databases</a:t>
            </a:r>
          </a:p>
        </p:txBody>
      </p:sp>
      <p:sp>
        <p:nvSpPr>
          <p:cNvPr id="31747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MS PGothic" charset="0"/>
                <a:cs typeface="MS PGothic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174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F3436E1B-C74E-E34A-ADB1-8DD181BDE981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43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658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431540" y="620688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Text mining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31540" y="3597018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Intelligent Text Analysis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1540" y="2108853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Text Data Mining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1540" y="5085184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Knowledge-Discovery in Text (KDT)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27827015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標題 1"/>
          <p:cNvSpPr>
            <a:spLocks noGrp="1"/>
          </p:cNvSpPr>
          <p:nvPr>
            <p:ph type="title"/>
          </p:nvPr>
        </p:nvSpPr>
        <p:spPr>
          <a:xfrm>
            <a:off x="565150" y="115888"/>
            <a:ext cx="8229600" cy="2305050"/>
          </a:xfrm>
        </p:spPr>
        <p:txBody>
          <a:bodyPr/>
          <a:lstStyle/>
          <a:p>
            <a: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  <a:t>Text Mining</a:t>
            </a:r>
            <a:b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  <a:t>(text data mining)</a:t>
            </a:r>
            <a:endParaRPr lang="zh-TW" altLang="en-US" sz="800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8674" name="內容版面配置區 2"/>
          <p:cNvSpPr>
            <a:spLocks noGrp="1"/>
          </p:cNvSpPr>
          <p:nvPr>
            <p:ph idx="1"/>
          </p:nvPr>
        </p:nvSpPr>
        <p:spPr>
          <a:xfrm>
            <a:off x="395288" y="2997200"/>
            <a:ext cx="8229600" cy="3455988"/>
          </a:xfrm>
        </p:spPr>
        <p:txBody>
          <a:bodyPr/>
          <a:lstStyle/>
          <a:p>
            <a:pPr marL="457200" lvl="1" indent="0" algn="ctr">
              <a:buFont typeface="Arial" pitchFamily="34" charset="0"/>
              <a:buNone/>
              <a:defRPr/>
            </a:pPr>
            <a: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the process of </a:t>
            </a:r>
            <a:b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deriving </a:t>
            </a:r>
            <a:b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high-quality information </a:t>
            </a:r>
            <a:b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from text</a:t>
            </a:r>
          </a:p>
        </p:txBody>
      </p:sp>
      <p:sp>
        <p:nvSpPr>
          <p:cNvPr id="286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29DA3EB-5AB6-8148-889D-C59170120C7E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45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28676" name="矩形 4"/>
          <p:cNvSpPr>
            <a:spLocks noChangeArrowheads="1"/>
          </p:cNvSpPr>
          <p:nvPr/>
        </p:nvSpPr>
        <p:spPr bwMode="auto">
          <a:xfrm>
            <a:off x="2987675" y="6611938"/>
            <a:ext cx="33845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ea typeface="MS PGothic" charset="-128"/>
                <a:hlinkClick r:id="rId2"/>
              </a:rPr>
              <a:t>http://en.wikipedia.org/wiki/Text_mining</a:t>
            </a:r>
            <a:endParaRPr lang="zh-TW" altLang="en-US" sz="100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1347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Text Mining</a:t>
            </a:r>
            <a:r>
              <a:rPr lang="en-US" dirty="0"/>
              <a:t>:</a:t>
            </a:r>
            <a:br>
              <a:rPr lang="en-US" dirty="0"/>
            </a:br>
            <a:r>
              <a:rPr lang="en-US" sz="5400" dirty="0"/>
              <a:t>the </a:t>
            </a:r>
            <a:r>
              <a:rPr lang="en-US" sz="5400" dirty="0">
                <a:solidFill>
                  <a:schemeClr val="accent1"/>
                </a:solidFill>
              </a:rPr>
              <a:t>process</a:t>
            </a:r>
            <a:r>
              <a:rPr lang="en-US" sz="5400" dirty="0"/>
              <a:t> of </a:t>
            </a:r>
            <a:r>
              <a:rPr lang="en-US" sz="5400" dirty="0">
                <a:solidFill>
                  <a:srgbClr val="4F81BD"/>
                </a:solidFill>
              </a:rPr>
              <a:t>extracting</a:t>
            </a:r>
            <a:r>
              <a:rPr lang="en-US" sz="5400" dirty="0"/>
              <a:t> </a:t>
            </a:r>
            <a:r>
              <a:rPr lang="en-US" sz="5400" dirty="0">
                <a:solidFill>
                  <a:schemeClr val="accent4">
                    <a:lumMod val="75000"/>
                  </a:schemeClr>
                </a:solidFill>
              </a:rPr>
              <a:t>interesting</a:t>
            </a:r>
            <a:r>
              <a:rPr lang="en-US" sz="5400" dirty="0"/>
              <a:t> and </a:t>
            </a:r>
            <a:r>
              <a:rPr lang="en-US" sz="5400" dirty="0">
                <a:solidFill>
                  <a:srgbClr val="604A7B"/>
                </a:solidFill>
              </a:rPr>
              <a:t>non-trivial </a:t>
            </a:r>
            <a:br>
              <a:rPr lang="en-US" sz="5400" dirty="0"/>
            </a:b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information and knowledge</a:t>
            </a:r>
            <a:br>
              <a:rPr lang="en-US" sz="5400" dirty="0"/>
            </a:br>
            <a:r>
              <a:rPr lang="en-US" sz="5400" dirty="0"/>
              <a:t>from </a:t>
            </a:r>
            <a:r>
              <a:rPr lang="en-US" sz="5400" dirty="0">
                <a:solidFill>
                  <a:srgbClr val="008000"/>
                </a:solidFill>
              </a:rPr>
              <a:t>unstructured text</a:t>
            </a:r>
            <a:r>
              <a:rPr lang="en-US" sz="5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8250188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Text Mining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discovery</a:t>
            </a:r>
            <a:r>
              <a:rPr lang="en-US" dirty="0"/>
              <a:t> by computer of </a:t>
            </a:r>
            <a:br>
              <a:rPr lang="en-US" dirty="0"/>
            </a:br>
            <a:r>
              <a:rPr lang="en-US" sz="5400" dirty="0">
                <a:solidFill>
                  <a:srgbClr val="FF0000"/>
                </a:solidFill>
              </a:rPr>
              <a:t>new, previously </a:t>
            </a:r>
            <a:br>
              <a:rPr lang="en-US" sz="5400" dirty="0">
                <a:solidFill>
                  <a:srgbClr val="FF0000"/>
                </a:solidFill>
              </a:rPr>
            </a:br>
            <a:r>
              <a:rPr lang="en-US" sz="5400" dirty="0">
                <a:solidFill>
                  <a:srgbClr val="FF0000"/>
                </a:solidFill>
              </a:rPr>
              <a:t>unknown information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by 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automatically </a:t>
            </a:r>
            <a:br>
              <a:rPr lang="en-US" sz="5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extracting information</a:t>
            </a:r>
            <a:r>
              <a:rPr lang="en-US" sz="5400" dirty="0"/>
              <a:t> </a:t>
            </a:r>
            <a:br>
              <a:rPr lang="en-US" dirty="0"/>
            </a:br>
            <a:r>
              <a:rPr lang="en-US" dirty="0"/>
              <a:t>from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different written resources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8029053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131840" y="1700808"/>
            <a:ext cx="3240360" cy="3456384"/>
          </a:xfrm>
          <a:prstGeom prst="roundRect">
            <a:avLst>
              <a:gd name="adj" fmla="val 78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Analyze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 example of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8" name="Rounded Rectangle 7"/>
          <p:cNvSpPr/>
          <p:nvPr/>
        </p:nvSpPr>
        <p:spPr>
          <a:xfrm>
            <a:off x="179512" y="5661248"/>
            <a:ext cx="1296144" cy="720080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 Collection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47664" y="4365104"/>
            <a:ext cx="1296144" cy="1224136"/>
          </a:xfrm>
          <a:prstGeom prst="roundRect">
            <a:avLst>
              <a:gd name="adj" fmla="val 12156"/>
            </a:avLst>
          </a:prstGeom>
          <a:solidFill>
            <a:srgbClr val="FFFF99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Retrieve and preprocess document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75856" y="2348880"/>
            <a:ext cx="2952328" cy="720080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Information Extraction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75856" y="3789040"/>
            <a:ext cx="2952328" cy="57606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Summarization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75856" y="4437112"/>
            <a:ext cx="2952328" cy="504056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Clustering</a:t>
            </a:r>
          </a:p>
        </p:txBody>
      </p:sp>
      <p:sp>
        <p:nvSpPr>
          <p:cNvPr id="15" name="Can 14"/>
          <p:cNvSpPr/>
          <p:nvPr/>
        </p:nvSpPr>
        <p:spPr>
          <a:xfrm>
            <a:off x="6516216" y="2132856"/>
            <a:ext cx="1080120" cy="122413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Management Information System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275856" y="3140968"/>
            <a:ext cx="2952328" cy="57606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Classification</a:t>
            </a:r>
          </a:p>
        </p:txBody>
      </p:sp>
      <p:sp>
        <p:nvSpPr>
          <p:cNvPr id="18" name="Bent-Up Arrow 17"/>
          <p:cNvSpPr/>
          <p:nvPr/>
        </p:nvSpPr>
        <p:spPr>
          <a:xfrm>
            <a:off x="1475656" y="5661248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-Up Arrow 18"/>
          <p:cNvSpPr/>
          <p:nvPr/>
        </p:nvSpPr>
        <p:spPr>
          <a:xfrm>
            <a:off x="2843808" y="5157192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ent-Up Arrow 19"/>
          <p:cNvSpPr/>
          <p:nvPr/>
        </p:nvSpPr>
        <p:spPr>
          <a:xfrm>
            <a:off x="6444208" y="3429000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Bent-Up Arrow 20"/>
          <p:cNvSpPr/>
          <p:nvPr/>
        </p:nvSpPr>
        <p:spPr>
          <a:xfrm>
            <a:off x="7668344" y="2204864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  <p:sp>
        <p:nvSpPr>
          <p:cNvPr id="23" name="等腰三角形 69"/>
          <p:cNvSpPr/>
          <p:nvPr/>
        </p:nvSpPr>
        <p:spPr>
          <a:xfrm>
            <a:off x="7740650" y="1124794"/>
            <a:ext cx="1152525" cy="1008062"/>
          </a:xfrm>
          <a:prstGeom prst="triangle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 altLang="en-US">
              <a:solidFill>
                <a:srgbClr val="FFFFFF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24" name="Text Box 2080"/>
          <p:cNvSpPr txBox="1">
            <a:spLocks noChangeArrowheads="1"/>
          </p:cNvSpPr>
          <p:nvPr/>
        </p:nvSpPr>
        <p:spPr bwMode="auto">
          <a:xfrm>
            <a:off x="7596188" y="1413719"/>
            <a:ext cx="1368425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zh-TW" sz="20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33681908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0162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Overview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Information Extraction based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Text Mining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8" name="Rounded Rectangle 7"/>
          <p:cNvSpPr/>
          <p:nvPr/>
        </p:nvSpPr>
        <p:spPr>
          <a:xfrm>
            <a:off x="251520" y="3645024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051720" y="4005064"/>
            <a:ext cx="1800200" cy="93610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Information Extraction</a:t>
            </a:r>
          </a:p>
        </p:txBody>
      </p:sp>
      <p:sp>
        <p:nvSpPr>
          <p:cNvPr id="14" name="Can 13"/>
          <p:cNvSpPr/>
          <p:nvPr/>
        </p:nvSpPr>
        <p:spPr>
          <a:xfrm>
            <a:off x="4211960" y="3861048"/>
            <a:ext cx="1080120" cy="122413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52120" y="4005064"/>
            <a:ext cx="1800200" cy="93610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Data Mining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23528" y="3789040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95536" y="3897052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3" name="Oval 22"/>
          <p:cNvSpPr/>
          <p:nvPr/>
        </p:nvSpPr>
        <p:spPr>
          <a:xfrm>
            <a:off x="7740352" y="4077072"/>
            <a:ext cx="1187624" cy="792088"/>
          </a:xfrm>
          <a:prstGeom prst="ellipse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Rule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763688" y="2924944"/>
            <a:ext cx="5904656" cy="2664296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11760" y="2924944"/>
            <a:ext cx="46571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Text Data Mining</a:t>
            </a:r>
          </a:p>
        </p:txBody>
      </p:sp>
      <p:cxnSp>
        <p:nvCxnSpPr>
          <p:cNvPr id="26" name="Straight Arrow Connector 32"/>
          <p:cNvCxnSpPr>
            <a:cxnSpLocks noChangeShapeType="1"/>
            <a:stCxn id="22" idx="3"/>
            <a:endCxn id="10" idx="1"/>
          </p:cNvCxnSpPr>
          <p:nvPr/>
        </p:nvCxnSpPr>
        <p:spPr bwMode="auto">
          <a:xfrm>
            <a:off x="1619672" y="4473116"/>
            <a:ext cx="43204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32"/>
          <p:cNvCxnSpPr>
            <a:cxnSpLocks noChangeShapeType="1"/>
            <a:stCxn id="10" idx="3"/>
            <a:endCxn id="14" idx="2"/>
          </p:cNvCxnSpPr>
          <p:nvPr/>
        </p:nvCxnSpPr>
        <p:spPr bwMode="auto">
          <a:xfrm>
            <a:off x="3851920" y="4473116"/>
            <a:ext cx="36004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32"/>
          <p:cNvCxnSpPr>
            <a:cxnSpLocks noChangeShapeType="1"/>
            <a:stCxn id="14" idx="4"/>
            <a:endCxn id="20" idx="1"/>
          </p:cNvCxnSpPr>
          <p:nvPr/>
        </p:nvCxnSpPr>
        <p:spPr bwMode="auto">
          <a:xfrm>
            <a:off x="5292080" y="4473116"/>
            <a:ext cx="36004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Arrow Connector 32"/>
          <p:cNvCxnSpPr>
            <a:cxnSpLocks noChangeShapeType="1"/>
            <a:stCxn id="20" idx="3"/>
            <a:endCxn id="23" idx="2"/>
          </p:cNvCxnSpPr>
          <p:nvPr/>
        </p:nvCxnSpPr>
        <p:spPr bwMode="auto">
          <a:xfrm>
            <a:off x="7452320" y="4473116"/>
            <a:ext cx="28803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8" name="Rectangle 37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1631943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0" dirty="0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19663"/>
          </a:xfrm>
        </p:spPr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</a:rPr>
              <a:t>Text Analytics and Text Mining</a:t>
            </a:r>
          </a:p>
          <a:p>
            <a:r>
              <a:rPr lang="en-US" sz="4400" b="1" dirty="0">
                <a:solidFill>
                  <a:schemeClr val="accent1"/>
                </a:solidFill>
              </a:rPr>
              <a:t>Natural Language Processing (NLP)</a:t>
            </a:r>
          </a:p>
          <a:p>
            <a:r>
              <a:rPr lang="en-US" sz="4400" b="1" dirty="0">
                <a:solidFill>
                  <a:schemeClr val="accent1"/>
                </a:solidFill>
              </a:rPr>
              <a:t>Text Analytics with Python </a:t>
            </a:r>
          </a:p>
          <a:p>
            <a:endParaRPr lang="en-US" sz="4000" b="1" dirty="0">
              <a:solidFill>
                <a:schemeClr val="accent1"/>
              </a:solidFill>
            </a:endParaRPr>
          </a:p>
          <a:p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7088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US" sz="3600" b="1" dirty="0">
                <a:solidFill>
                  <a:srgbClr val="C00000"/>
                </a:solidFill>
              </a:rPr>
              <a:t>Natural language processing (NLP)</a:t>
            </a:r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3600" dirty="0"/>
              <a:t>is an </a:t>
            </a:r>
            <a:r>
              <a:rPr lang="en-US" sz="3600" dirty="0">
                <a:solidFill>
                  <a:srgbClr val="C00000"/>
                </a:solidFill>
              </a:rPr>
              <a:t>important component of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text mining </a:t>
            </a:r>
            <a:r>
              <a:rPr lang="en-US" sz="3600" dirty="0"/>
              <a:t>and </a:t>
            </a:r>
            <a:br>
              <a:rPr lang="en-US" sz="3600" dirty="0"/>
            </a:br>
            <a:r>
              <a:rPr lang="en-US" sz="3600" dirty="0"/>
              <a:t>is a </a:t>
            </a:r>
            <a:r>
              <a:rPr lang="en-US" sz="3600" dirty="0">
                <a:solidFill>
                  <a:srgbClr val="C00000"/>
                </a:solidFill>
              </a:rPr>
              <a:t>subfield of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artificial intelligence </a:t>
            </a:r>
            <a:r>
              <a:rPr lang="en-US" sz="3600" dirty="0">
                <a:solidFill>
                  <a:srgbClr val="C00000"/>
                </a:solidFill>
              </a:rPr>
              <a:t>and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computational linguistics</a:t>
            </a:r>
            <a:r>
              <a:rPr lang="en-US" sz="36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50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5428715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2524"/>
            <a:ext cx="8229600" cy="115456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 and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51</a:t>
            </a:fld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67544" y="134076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Raw text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467544" y="2712020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Tokenization</a:t>
            </a:r>
          </a:p>
        </p:txBody>
      </p:sp>
      <p:sp>
        <p:nvSpPr>
          <p:cNvPr id="9" name="圓角矩形 6"/>
          <p:cNvSpPr/>
          <p:nvPr/>
        </p:nvSpPr>
        <p:spPr>
          <a:xfrm>
            <a:off x="486544" y="408327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Stop word removal</a:t>
            </a:r>
          </a:p>
        </p:txBody>
      </p:sp>
      <p:sp>
        <p:nvSpPr>
          <p:cNvPr id="10" name="圓角矩形 6"/>
          <p:cNvSpPr/>
          <p:nvPr/>
        </p:nvSpPr>
        <p:spPr>
          <a:xfrm>
            <a:off x="490899" y="476889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Stemming</a:t>
            </a:r>
            <a:r>
              <a:rPr lang="en-US" altLang="zh-TW" sz="2400" b="1" dirty="0">
                <a:solidFill>
                  <a:schemeClr val="tx1"/>
                </a:solidFill>
              </a:rPr>
              <a:t> /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Lemmatization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467544" y="3397646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>
                <a:solidFill>
                  <a:schemeClr val="tx1"/>
                </a:solidFill>
              </a:rPr>
              <a:t>Part-of-Speech </a:t>
            </a:r>
            <a:r>
              <a:rPr lang="en-US" altLang="zh-TW" sz="2400" b="1" dirty="0">
                <a:solidFill>
                  <a:schemeClr val="tx1"/>
                </a:solidFill>
              </a:rPr>
              <a:t>(</a:t>
            </a:r>
            <a:r>
              <a:rPr lang="en-US" altLang="zh-TW" sz="2400" b="1">
                <a:solidFill>
                  <a:schemeClr val="tx1"/>
                </a:solidFill>
              </a:rPr>
              <a:t>POS)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  <p:sp>
        <p:nvSpPr>
          <p:cNvPr id="12" name="圓角矩形 6"/>
          <p:cNvSpPr/>
          <p:nvPr/>
        </p:nvSpPr>
        <p:spPr>
          <a:xfrm>
            <a:off x="492315" y="545452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Dependency Parser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24508" y="6616820"/>
            <a:ext cx="68758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Nitin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Hardeniya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NLTK Essentials,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Packt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Publishing; Florian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Leitner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Text mining - from Bayes rule to dependency parsing</a:t>
            </a:r>
          </a:p>
        </p:txBody>
      </p:sp>
      <p:sp>
        <p:nvSpPr>
          <p:cNvPr id="14" name="圓角矩形 6"/>
          <p:cNvSpPr/>
          <p:nvPr/>
        </p:nvSpPr>
        <p:spPr>
          <a:xfrm>
            <a:off x="490899" y="202639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Sentence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512240" y="614015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String Metrics &amp; Matching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0611" y="4253985"/>
            <a:ext cx="2061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word’s stem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am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having 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sym typeface="Wingdings"/>
              </a:rPr>
              <a:t>hav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3192" y="4253985"/>
            <a:ext cx="2233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word’s lemma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 be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having  have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125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 Summarization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52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3291296" y="1227370"/>
            <a:ext cx="2935435" cy="314071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Pre-processing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9" name="Can 8"/>
          <p:cNvSpPr/>
          <p:nvPr/>
        </p:nvSpPr>
        <p:spPr>
          <a:xfrm>
            <a:off x="323528" y="1225734"/>
            <a:ext cx="2170584" cy="741302"/>
          </a:xfrm>
          <a:prstGeom prst="can">
            <a:avLst>
              <a:gd name="adj" fmla="val 16344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Dictionary / Thesaurus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圓角矩形 6"/>
          <p:cNvSpPr/>
          <p:nvPr/>
        </p:nvSpPr>
        <p:spPr>
          <a:xfrm>
            <a:off x="3291296" y="1762044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Text Structure Analysis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3291296" y="692696"/>
            <a:ext cx="2935435" cy="314071"/>
          </a:xfrm>
          <a:prstGeom prst="roundRect">
            <a:avLst>
              <a:gd name="adj" fmla="val 4171"/>
            </a:avLst>
          </a:prstGeom>
          <a:solidFill>
            <a:srgbClr val="FFD57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Text Input</a:t>
            </a:r>
          </a:p>
        </p:txBody>
      </p:sp>
      <p:sp>
        <p:nvSpPr>
          <p:cNvPr id="12" name="圓角矩形 6"/>
          <p:cNvSpPr/>
          <p:nvPr/>
        </p:nvSpPr>
        <p:spPr>
          <a:xfrm>
            <a:off x="3291296" y="6156120"/>
            <a:ext cx="2935435" cy="314071"/>
          </a:xfrm>
          <a:prstGeom prst="roundRect">
            <a:avLst>
              <a:gd name="adj" fmla="val 4171"/>
            </a:avLst>
          </a:prstGeom>
          <a:solidFill>
            <a:srgbClr val="FFD57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Summary Output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13" name="圓角矩形 6"/>
          <p:cNvSpPr/>
          <p:nvPr/>
        </p:nvSpPr>
        <p:spPr>
          <a:xfrm>
            <a:off x="3291296" y="5660947"/>
            <a:ext cx="2935435" cy="314071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Smoothing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14" name="圓角矩形 6"/>
          <p:cNvSpPr/>
          <p:nvPr/>
        </p:nvSpPr>
        <p:spPr>
          <a:xfrm>
            <a:off x="2149130" y="2297809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Word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2909756" y="3356992"/>
            <a:ext cx="3698514" cy="353573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Keyword Extraction</a:t>
            </a:r>
          </a:p>
        </p:txBody>
      </p:sp>
      <p:sp>
        <p:nvSpPr>
          <p:cNvPr id="16" name="圓角矩形 6"/>
          <p:cNvSpPr/>
          <p:nvPr/>
        </p:nvSpPr>
        <p:spPr>
          <a:xfrm>
            <a:off x="2149130" y="2832484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POS Tagging</a:t>
            </a:r>
          </a:p>
        </p:txBody>
      </p:sp>
      <p:sp>
        <p:nvSpPr>
          <p:cNvPr id="17" name="圓角矩形 6"/>
          <p:cNvSpPr/>
          <p:nvPr/>
        </p:nvSpPr>
        <p:spPr>
          <a:xfrm>
            <a:off x="5236965" y="2276872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Occurrence Statistic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18" name="圓角矩形 6"/>
          <p:cNvSpPr/>
          <p:nvPr/>
        </p:nvSpPr>
        <p:spPr>
          <a:xfrm>
            <a:off x="2909756" y="3891667"/>
            <a:ext cx="3698514" cy="369157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Weigh Words &amp; Sentences</a:t>
            </a:r>
          </a:p>
        </p:txBody>
      </p:sp>
      <p:sp>
        <p:nvSpPr>
          <p:cNvPr id="19" name="圓角矩形 6"/>
          <p:cNvSpPr/>
          <p:nvPr/>
        </p:nvSpPr>
        <p:spPr>
          <a:xfrm>
            <a:off x="2909756" y="4491594"/>
            <a:ext cx="3698514" cy="369157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Sentences Selection</a:t>
            </a:r>
          </a:p>
        </p:txBody>
      </p:sp>
      <p:sp>
        <p:nvSpPr>
          <p:cNvPr id="20" name="圓角矩形 6"/>
          <p:cNvSpPr/>
          <p:nvPr/>
        </p:nvSpPr>
        <p:spPr>
          <a:xfrm>
            <a:off x="2909756" y="5071187"/>
            <a:ext cx="3698514" cy="369157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Rough Summary Generation</a:t>
            </a:r>
          </a:p>
        </p:txBody>
      </p:sp>
      <p:cxnSp>
        <p:nvCxnSpPr>
          <p:cNvPr id="22" name="Elbow Connector 21"/>
          <p:cNvCxnSpPr>
            <a:stCxn id="9" idx="3"/>
            <a:endCxn id="14" idx="1"/>
          </p:cNvCxnSpPr>
          <p:nvPr/>
        </p:nvCxnSpPr>
        <p:spPr>
          <a:xfrm rot="16200000" flipH="1">
            <a:off x="1535071" y="1840785"/>
            <a:ext cx="487809" cy="7403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9" idx="3"/>
            <a:endCxn id="16" idx="1"/>
          </p:cNvCxnSpPr>
          <p:nvPr/>
        </p:nvCxnSpPr>
        <p:spPr>
          <a:xfrm rot="16200000" flipH="1">
            <a:off x="1267733" y="2108123"/>
            <a:ext cx="1022484" cy="7403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9" idx="3"/>
            <a:endCxn id="15" idx="1"/>
          </p:cNvCxnSpPr>
          <p:nvPr/>
        </p:nvCxnSpPr>
        <p:spPr>
          <a:xfrm rot="16200000" flipH="1">
            <a:off x="1375917" y="1999939"/>
            <a:ext cx="1566743" cy="1500936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1" idx="2"/>
            <a:endCxn id="8" idx="0"/>
          </p:cNvCxnSpPr>
          <p:nvPr/>
        </p:nvCxnSpPr>
        <p:spPr>
          <a:xfrm>
            <a:off x="4759014" y="1006767"/>
            <a:ext cx="0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2"/>
            <a:endCxn id="10" idx="0"/>
          </p:cNvCxnSpPr>
          <p:nvPr/>
        </p:nvCxnSpPr>
        <p:spPr>
          <a:xfrm>
            <a:off x="4759014" y="1541441"/>
            <a:ext cx="0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0" idx="2"/>
            <a:endCxn id="14" idx="0"/>
          </p:cNvCxnSpPr>
          <p:nvPr/>
        </p:nvCxnSpPr>
        <p:spPr>
          <a:xfrm flipH="1">
            <a:off x="3616848" y="2076116"/>
            <a:ext cx="1142166" cy="2216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7" idx="0"/>
          </p:cNvCxnSpPr>
          <p:nvPr/>
        </p:nvCxnSpPr>
        <p:spPr>
          <a:xfrm>
            <a:off x="4911414" y="2055746"/>
            <a:ext cx="1793269" cy="2211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226730" y="2603906"/>
            <a:ext cx="1" cy="7530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4" idx="2"/>
            <a:endCxn id="16" idx="0"/>
          </p:cNvCxnSpPr>
          <p:nvPr/>
        </p:nvCxnSpPr>
        <p:spPr>
          <a:xfrm>
            <a:off x="3616848" y="2611881"/>
            <a:ext cx="0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6" idx="2"/>
          </p:cNvCxnSpPr>
          <p:nvPr/>
        </p:nvCxnSpPr>
        <p:spPr>
          <a:xfrm flipH="1">
            <a:off x="3616847" y="3146556"/>
            <a:ext cx="1" cy="2104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5" idx="2"/>
            <a:endCxn id="18" idx="0"/>
          </p:cNvCxnSpPr>
          <p:nvPr/>
        </p:nvCxnSpPr>
        <p:spPr>
          <a:xfrm>
            <a:off x="4759013" y="3710565"/>
            <a:ext cx="0" cy="1811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8" idx="2"/>
            <a:endCxn id="19" idx="0"/>
          </p:cNvCxnSpPr>
          <p:nvPr/>
        </p:nvCxnSpPr>
        <p:spPr>
          <a:xfrm>
            <a:off x="4759013" y="4260824"/>
            <a:ext cx="0" cy="2307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9" idx="2"/>
            <a:endCxn id="20" idx="0"/>
          </p:cNvCxnSpPr>
          <p:nvPr/>
        </p:nvCxnSpPr>
        <p:spPr>
          <a:xfrm>
            <a:off x="4759013" y="4860751"/>
            <a:ext cx="0" cy="2104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20" idx="2"/>
            <a:endCxn id="13" idx="0"/>
          </p:cNvCxnSpPr>
          <p:nvPr/>
        </p:nvCxnSpPr>
        <p:spPr>
          <a:xfrm>
            <a:off x="4759013" y="5440344"/>
            <a:ext cx="1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3" idx="2"/>
            <a:endCxn id="12" idx="0"/>
          </p:cNvCxnSpPr>
          <p:nvPr/>
        </p:nvCxnSpPr>
        <p:spPr>
          <a:xfrm>
            <a:off x="4759014" y="5975018"/>
            <a:ext cx="0" cy="1811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4697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Topic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53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076259" cy="48245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41398" y="6579314"/>
            <a:ext cx="72612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David M. "Probabilistic topic models."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Communications of the ACM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55, no. 4 (2012): 77-84.</a:t>
            </a:r>
          </a:p>
        </p:txBody>
      </p:sp>
    </p:spTree>
    <p:extLst>
      <p:ext uri="{BB962C8B-B14F-4D97-AF65-F5344CB8AC3E}">
        <p14:creationId xmlns:p14="http://schemas.microsoft.com/office/powerpoint/2010/main" val="7843171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US" dirty="0"/>
              <a:t>Part-of-speech tagging</a:t>
            </a:r>
          </a:p>
          <a:p>
            <a:r>
              <a:rPr lang="en-US" dirty="0"/>
              <a:t>Text segmentation </a:t>
            </a:r>
          </a:p>
          <a:p>
            <a:r>
              <a:rPr lang="en-US" dirty="0"/>
              <a:t>Word sense disambiguation </a:t>
            </a:r>
          </a:p>
          <a:p>
            <a:r>
              <a:rPr lang="en-US" dirty="0"/>
              <a:t>Syntactic ambiguity </a:t>
            </a:r>
          </a:p>
          <a:p>
            <a:r>
              <a:rPr lang="en-US" dirty="0"/>
              <a:t>Imperfect or irregular input </a:t>
            </a:r>
          </a:p>
          <a:p>
            <a:r>
              <a:rPr lang="en-US" dirty="0"/>
              <a:t>Speech acts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54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7369896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722"/>
            <a:ext cx="8229600" cy="5696745"/>
          </a:xfrm>
        </p:spPr>
        <p:txBody>
          <a:bodyPr/>
          <a:lstStyle/>
          <a:p>
            <a:r>
              <a:rPr lang="en-US" sz="2800" dirty="0"/>
              <a:t>Question answering </a:t>
            </a:r>
          </a:p>
          <a:p>
            <a:r>
              <a:rPr lang="en-US" sz="2800" dirty="0"/>
              <a:t>Automatic summarization </a:t>
            </a:r>
          </a:p>
          <a:p>
            <a:r>
              <a:rPr lang="en-US" sz="2800" dirty="0"/>
              <a:t>Natural language generation</a:t>
            </a:r>
          </a:p>
          <a:p>
            <a:r>
              <a:rPr lang="en-US" sz="2800" dirty="0"/>
              <a:t>Natural language understanding</a:t>
            </a:r>
          </a:p>
          <a:p>
            <a:r>
              <a:rPr lang="en-US" sz="2800" dirty="0"/>
              <a:t>Machine translation </a:t>
            </a:r>
          </a:p>
          <a:p>
            <a:r>
              <a:rPr lang="en-US" sz="2800" dirty="0"/>
              <a:t>Foreign language reading </a:t>
            </a:r>
          </a:p>
          <a:p>
            <a:r>
              <a:rPr lang="en-US" sz="2800" dirty="0"/>
              <a:t>Foreign language writing. </a:t>
            </a:r>
          </a:p>
          <a:p>
            <a:r>
              <a:rPr lang="en-US" sz="2800" dirty="0"/>
              <a:t>Speech recognition </a:t>
            </a:r>
          </a:p>
          <a:p>
            <a:r>
              <a:rPr lang="en-US" sz="2800" dirty="0"/>
              <a:t>Text-to-speech </a:t>
            </a:r>
          </a:p>
          <a:p>
            <a:r>
              <a:rPr lang="en-US" sz="2800" dirty="0"/>
              <a:t>Text proofing </a:t>
            </a:r>
          </a:p>
          <a:p>
            <a:r>
              <a:rPr lang="en-US" sz="2800" dirty="0"/>
              <a:t>Optical character recognition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55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NLP Tasks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3153494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NLP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7" y="677738"/>
            <a:ext cx="7958365" cy="5971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63876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blog.aylien.com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/leveraging-deep-learning-for-multilingual/</a:t>
            </a:r>
          </a:p>
        </p:txBody>
      </p:sp>
    </p:spTree>
    <p:extLst>
      <p:ext uri="{BB962C8B-B14F-4D97-AF65-F5344CB8AC3E}">
        <p14:creationId xmlns:p14="http://schemas.microsoft.com/office/powerpoint/2010/main" val="36295613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68760" y="6628591"/>
            <a:ext cx="6606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fortiema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/talks/blob/master/opendata2016sh/pragmatic-nlp-opendata2016sh.pdf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" y="670293"/>
            <a:ext cx="9144000" cy="5999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NLP Pipeline</a:t>
            </a:r>
          </a:p>
        </p:txBody>
      </p:sp>
    </p:spTree>
    <p:extLst>
      <p:ext uri="{BB962C8B-B14F-4D97-AF65-F5344CB8AC3E}">
        <p14:creationId xmlns:p14="http://schemas.microsoft.com/office/powerpoint/2010/main" val="1719844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NLP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9144000" cy="30559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42720182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Deep Learning NLP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951"/>
            <a:ext cx="9144000" cy="3270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1700879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Analytics </a:t>
            </a:r>
            <a:b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(TA) </a:t>
            </a:r>
            <a:endParaRPr lang="en-US" altLang="en-US" sz="96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9571A7-5618-974A-9A3A-8948314A00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6847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26495-482E-3345-A76E-0C05D078E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171D35-522A-DD4F-93E1-DADDF6A3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Text Classification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B2C13-FE4D-1848-9D0A-362562F51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641889"/>
            <a:ext cx="8102600" cy="4051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5DE156-5EAF-6A47-9CFF-9B3E1E57E201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22631673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A307F-ECAB-404F-AC88-AA3423D6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 Classification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82DDB-F8D8-E747-9C09-00FCE9B34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225949"/>
          </a:xfrm>
        </p:spPr>
        <p:txBody>
          <a:bodyPr/>
          <a:lstStyle/>
          <a:p>
            <a:r>
              <a:rPr lang="en-US" dirty="0"/>
              <a:t>Step 1: Gather Data</a:t>
            </a:r>
          </a:p>
          <a:p>
            <a:r>
              <a:rPr lang="en-US" dirty="0"/>
              <a:t>Step 2: Explore Your Data</a:t>
            </a:r>
          </a:p>
          <a:p>
            <a:r>
              <a:rPr lang="en-US" dirty="0"/>
              <a:t>Step 2.5: Choose a Model*</a:t>
            </a:r>
          </a:p>
          <a:p>
            <a:r>
              <a:rPr lang="en-US" dirty="0"/>
              <a:t>Step 3: Prepare Your Data</a:t>
            </a:r>
          </a:p>
          <a:p>
            <a:r>
              <a:rPr lang="en-US" dirty="0"/>
              <a:t>Step 4: Build, Train, and Evaluate Your Model</a:t>
            </a:r>
          </a:p>
          <a:p>
            <a:r>
              <a:rPr lang="en-US" dirty="0"/>
              <a:t>Step 5: Tune Hyperparameters</a:t>
            </a:r>
          </a:p>
          <a:p>
            <a:r>
              <a:rPr lang="en-US" dirty="0"/>
              <a:t>Step 6: Deploy Your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239F1-2018-814E-9DC7-93A14664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824A06-F557-3242-A12F-8F959B79F8F4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53634A-A287-054D-96DD-01A511BE5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263" y="5279527"/>
            <a:ext cx="6604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305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7B7DD0-0297-AE44-923E-B8B4B68B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145"/>
            <a:ext cx="8229600" cy="85205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Flowchart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169" y="879018"/>
            <a:ext cx="4121660" cy="58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03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7B7DD0-0297-AE44-923E-B8B4B68B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146"/>
            <a:ext cx="8229600" cy="7393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S/W&lt;1500: N-gram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7886" r="41794" b="27047"/>
          <a:stretch/>
        </p:blipFill>
        <p:spPr>
          <a:xfrm>
            <a:off x="2401471" y="826463"/>
            <a:ext cx="4341055" cy="577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503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7B7DD0-0297-AE44-923E-B8B4B68B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80" y="62094"/>
            <a:ext cx="8837112" cy="7393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S/W&gt;=1500: Sequence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9" t="48916" r="1365" b="1795"/>
          <a:stretch/>
        </p:blipFill>
        <p:spPr>
          <a:xfrm>
            <a:off x="1935270" y="905245"/>
            <a:ext cx="5273458" cy="5686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D1C40D-81C0-3E42-9F0C-6FD379007B18}"/>
              </a:ext>
            </a:extLst>
          </p:cNvPr>
          <p:cNvSpPr/>
          <p:nvPr/>
        </p:nvSpPr>
        <p:spPr>
          <a:xfrm>
            <a:off x="1548384" y="801412"/>
            <a:ext cx="2036064" cy="3368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055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3A81-EA4F-484B-A9DB-EE37CEBE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209184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Step 2.5: Choose a Model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Samples</a:t>
            </a:r>
            <a:r>
              <a:rPr lang="en-US" dirty="0">
                <a:solidFill>
                  <a:schemeClr val="accent1"/>
                </a:solidFill>
              </a:rPr>
              <a:t>/Words &lt; </a:t>
            </a:r>
            <a:r>
              <a:rPr lang="en-US" dirty="0">
                <a:solidFill>
                  <a:srgbClr val="7030A0"/>
                </a:solidFill>
              </a:rPr>
              <a:t>1500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150,000</a:t>
            </a:r>
            <a:r>
              <a:rPr lang="en-US" dirty="0">
                <a:solidFill>
                  <a:schemeClr val="accent1"/>
                </a:solidFill>
              </a:rPr>
              <a:t>/100 = </a:t>
            </a:r>
            <a:r>
              <a:rPr lang="en-US" dirty="0">
                <a:solidFill>
                  <a:srgbClr val="7030A0"/>
                </a:solidFill>
              </a:rPr>
              <a:t>1500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5104C-D3DE-184A-ADE1-D756ADF91CD3}"/>
              </a:ext>
            </a:extLst>
          </p:cNvPr>
          <p:cNvSpPr/>
          <p:nvPr/>
        </p:nvSpPr>
        <p:spPr>
          <a:xfrm>
            <a:off x="1763038" y="5959926"/>
            <a:ext cx="4797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2121"/>
                </a:solidFill>
                <a:latin typeface="Roboto"/>
              </a:rPr>
              <a:t>IMDb review dataset, </a:t>
            </a:r>
            <a:br>
              <a:rPr lang="en-US" dirty="0">
                <a:solidFill>
                  <a:srgbClr val="212121"/>
                </a:solidFill>
                <a:latin typeface="Roboto"/>
              </a:rPr>
            </a:br>
            <a:r>
              <a:rPr lang="en-US" dirty="0">
                <a:solidFill>
                  <a:srgbClr val="212121"/>
                </a:solidFill>
                <a:latin typeface="Roboto"/>
              </a:rPr>
              <a:t>the samples/words-per-sample ratio is ~ </a:t>
            </a:r>
            <a:r>
              <a:rPr lang="en-US" dirty="0">
                <a:solidFill>
                  <a:srgbClr val="7030A0"/>
                </a:solidFill>
                <a:latin typeface="Roboto"/>
              </a:rPr>
              <a:t>144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5DDE7-6FEF-E144-B4E5-FDA3FC4CB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3" t="1589" r="2074" b="73692"/>
          <a:stretch/>
        </p:blipFill>
        <p:spPr>
          <a:xfrm>
            <a:off x="457200" y="2127462"/>
            <a:ext cx="8074207" cy="387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21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" t="64962" r="1941" b="1692"/>
          <a:stretch/>
        </p:blipFill>
        <p:spPr>
          <a:xfrm>
            <a:off x="275573" y="2279735"/>
            <a:ext cx="8492646" cy="41962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4ABDA1-1E9C-AE4D-B1B4-115D447B1F9E}"/>
              </a:ext>
            </a:extLst>
          </p:cNvPr>
          <p:cNvSpPr txBox="1">
            <a:spLocks/>
          </p:cNvSpPr>
          <p:nvPr/>
        </p:nvSpPr>
        <p:spPr>
          <a:xfrm>
            <a:off x="461803" y="50104"/>
            <a:ext cx="8229600" cy="2091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Step 2.5: Choose a Model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Samples</a:t>
            </a:r>
            <a:r>
              <a:rPr lang="en-US" dirty="0">
                <a:solidFill>
                  <a:schemeClr val="accent1"/>
                </a:solidFill>
              </a:rPr>
              <a:t>/Words &lt; </a:t>
            </a:r>
            <a:r>
              <a:rPr lang="en-US" dirty="0">
                <a:solidFill>
                  <a:srgbClr val="7030A0"/>
                </a:solidFill>
              </a:rPr>
              <a:t>15,000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1,500,000</a:t>
            </a:r>
            <a:r>
              <a:rPr lang="en-US" dirty="0">
                <a:solidFill>
                  <a:schemeClr val="accent1"/>
                </a:solidFill>
              </a:rPr>
              <a:t>/100 = </a:t>
            </a:r>
            <a:r>
              <a:rPr lang="en-US" dirty="0">
                <a:solidFill>
                  <a:srgbClr val="7030A0"/>
                </a:solidFill>
              </a:rPr>
              <a:t>15,000</a:t>
            </a:r>
          </a:p>
        </p:txBody>
      </p:sp>
    </p:spTree>
    <p:extLst>
      <p:ext uri="{BB962C8B-B14F-4D97-AF65-F5344CB8AC3E}">
        <p14:creationId xmlns:p14="http://schemas.microsoft.com/office/powerpoint/2010/main" val="16020388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E6C7F6-5CCD-D143-A138-FC3345BD48BD}"/>
              </a:ext>
            </a:extLst>
          </p:cNvPr>
          <p:cNvSpPr/>
          <p:nvPr/>
        </p:nvSpPr>
        <p:spPr>
          <a:xfrm>
            <a:off x="319217" y="1417638"/>
            <a:ext cx="861047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Texts: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T1: ’The mouse ran up the clock'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T2: ’The mouse ran down’</a:t>
            </a:r>
          </a:p>
          <a:p>
            <a:endParaRPr lang="en-US" dirty="0">
              <a:latin typeface="Courier" pitchFamily="2" charset="0"/>
              <a:cs typeface="Calibri" panose="020F0502020204030204" pitchFamily="34" charset="0"/>
            </a:endParaRPr>
          </a:p>
          <a:p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Token Index: </a:t>
            </a:r>
          </a:p>
          <a:p>
            <a:r>
              <a:rPr lang="en-US" sz="1600" dirty="0">
                <a:latin typeface="Courier" pitchFamily="2" charset="0"/>
                <a:cs typeface="Calibri" panose="020F0502020204030204" pitchFamily="34" charset="0"/>
              </a:rPr>
              <a:t>{'the': 1, 'mouse’: 2, 'ran': 3, 'up': 4, 'clock': 5, 'down': 6,}.</a:t>
            </a:r>
          </a:p>
          <a:p>
            <a:pPr lvl="1"/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NOTE: 'the' occurs most frequently, </a:t>
            </a:r>
            <a:br>
              <a:rPr lang="en-US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       so the index value of 1 is assigned to it.</a:t>
            </a:r>
          </a:p>
          <a:p>
            <a:pPr lvl="1"/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       Some libraries reserve index 0 for unknown tokens,  </a:t>
            </a:r>
            <a:br>
              <a:rPr lang="en-US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       as is the case here.</a:t>
            </a:r>
          </a:p>
          <a:p>
            <a:endParaRPr lang="en-US" dirty="0">
              <a:latin typeface="Courier" pitchFamily="2" charset="0"/>
              <a:cs typeface="Calibri" panose="020F0502020204030204" pitchFamily="34" charset="0"/>
            </a:endParaRPr>
          </a:p>
          <a:p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Sequence of token indexes: </a:t>
            </a:r>
            <a:br>
              <a:rPr lang="en-US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T1: ‘The mouse ran up the clock’ =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    [1,  2,   3, 4,  1,  5]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T1: ’The mouse ran down’ =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    [1,   2,   3,  6]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6956EF-D4DD-D047-8683-403BE4AE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60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Step 3: Prepare Your Data</a:t>
            </a:r>
          </a:p>
        </p:txBody>
      </p:sp>
    </p:spTree>
    <p:extLst>
      <p:ext uri="{BB962C8B-B14F-4D97-AF65-F5344CB8AC3E}">
        <p14:creationId xmlns:p14="http://schemas.microsoft.com/office/powerpoint/2010/main" val="41894009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One-hot 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8857BE-5896-9D41-B016-4194A369127C}"/>
              </a:ext>
            </a:extLst>
          </p:cNvPr>
          <p:cNvSpPr/>
          <p:nvPr/>
        </p:nvSpPr>
        <p:spPr>
          <a:xfrm>
            <a:off x="2408522" y="1762214"/>
            <a:ext cx="58815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'The mouse ran up the clock’ = </a:t>
            </a:r>
          </a:p>
          <a:p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 [0, 1, 0, 0, 0, 0, 0],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1,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1,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1,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1, 0,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0, 1, 0] ]</a:t>
            </a:r>
          </a:p>
          <a:p>
            <a:endParaRPr lang="en-US" sz="2400" dirty="0">
              <a:latin typeface="Courier" pitchFamily="2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D2F42-FF16-364B-B02E-1580A96579DD}"/>
              </a:ext>
            </a:extLst>
          </p:cNvPr>
          <p:cNvSpPr/>
          <p:nvPr/>
        </p:nvSpPr>
        <p:spPr>
          <a:xfrm>
            <a:off x="2756600" y="5198458"/>
            <a:ext cx="4415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[0, 1, 2, 3, 4, 5, 6]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48463D-68FC-9A46-B8C6-7811361EC3A2}"/>
              </a:ext>
            </a:extLst>
          </p:cNvPr>
          <p:cNvSpPr/>
          <p:nvPr/>
        </p:nvSpPr>
        <p:spPr>
          <a:xfrm>
            <a:off x="172899" y="2545558"/>
            <a:ext cx="6874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mouse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ran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up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clock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0481B8-BEFE-7C40-B12B-7B4C9419C737}"/>
              </a:ext>
            </a:extLst>
          </p:cNvPr>
          <p:cNvSpPr/>
          <p:nvPr/>
        </p:nvSpPr>
        <p:spPr>
          <a:xfrm>
            <a:off x="1763038" y="2545558"/>
            <a:ext cx="4405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2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3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4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600169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87624-061F-4141-80BF-9D59AFCC9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5160"/>
            <a:ext cx="9144000" cy="35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9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Mining </a:t>
            </a:r>
            <a:b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(TM) </a:t>
            </a:r>
            <a:endParaRPr lang="en-US" altLang="en-US" sz="96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9571A7-5618-974A-9A3A-8948314A00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0848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15AF2-8EA1-6E45-8DAC-109774E5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56" y="2185989"/>
            <a:ext cx="8801875" cy="38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775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Sequence to Sequence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(Seq2Seq)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915816" y="6581001"/>
            <a:ext cx="2965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google.github.io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/seq2seq/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25" y="1772816"/>
            <a:ext cx="9144000" cy="46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804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17" y="44394"/>
            <a:ext cx="8723711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45" y="1204270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382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698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644577" y="1311151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900410" y="1779414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6393581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F502-30B3-364F-A451-1E54AEF96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Pre-training of Deep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Bidirectional Transformers for Language Understanding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D0B72-E9A0-3D48-A61F-55793D25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277265-B989-7140-BADC-7D6D7BF47F8E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E8D653-11FC-8B48-B349-CACD866D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3387948"/>
            <a:ext cx="8013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290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809930" cy="121014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Bidirectional Encoder Representations from Transformers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C8BEA-6A5E-744D-B9E5-C86A1E738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1916832"/>
            <a:ext cx="8978900" cy="208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73CF9F-E599-C743-8BD4-F3F9DC7FB07F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F12ECC-3CA8-F747-A59C-23881BD515DF}"/>
              </a:ext>
            </a:extLst>
          </p:cNvPr>
          <p:cNvSpPr/>
          <p:nvPr/>
        </p:nvSpPr>
        <p:spPr>
          <a:xfrm>
            <a:off x="323529" y="4696216"/>
            <a:ext cx="87855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BERT</a:t>
            </a:r>
            <a:r>
              <a:rPr lang="en-US" dirty="0"/>
              <a:t> uses a bidirectional Transformer. </a:t>
            </a:r>
          </a:p>
          <a:p>
            <a:r>
              <a:rPr lang="en-US" b="1" dirty="0" err="1"/>
              <a:t>OpenAI</a:t>
            </a:r>
            <a:r>
              <a:rPr lang="en-US" b="1" dirty="0"/>
              <a:t> GPT </a:t>
            </a:r>
            <a:r>
              <a:rPr lang="en-US" dirty="0"/>
              <a:t>uses a left-to-right Transformer. </a:t>
            </a:r>
          </a:p>
          <a:p>
            <a:r>
              <a:rPr lang="en-US" b="1" dirty="0" err="1"/>
              <a:t>ELMo</a:t>
            </a:r>
            <a:r>
              <a:rPr lang="en-US" b="1" dirty="0"/>
              <a:t> </a:t>
            </a:r>
            <a:r>
              <a:rPr lang="en-US" dirty="0"/>
              <a:t>uses the concatenation of independently trained left-to-right and right- to-left LSTM to generate features for downstream tasks. </a:t>
            </a:r>
          </a:p>
          <a:p>
            <a:r>
              <a:rPr lang="en-US" dirty="0"/>
              <a:t>Among three, only BERT representations are jointly conditioned on both left and right context in all layers.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3AC9BA-11CF-C94F-A127-D75C74770EA4}"/>
              </a:ext>
            </a:extLst>
          </p:cNvPr>
          <p:cNvSpPr/>
          <p:nvPr/>
        </p:nvSpPr>
        <p:spPr>
          <a:xfrm>
            <a:off x="2339752" y="4104092"/>
            <a:ext cx="4921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Pre-training model architectures</a:t>
            </a:r>
          </a:p>
        </p:txBody>
      </p:sp>
    </p:spTree>
    <p:extLst>
      <p:ext uri="{BB962C8B-B14F-4D97-AF65-F5344CB8AC3E}">
        <p14:creationId xmlns:p14="http://schemas.microsoft.com/office/powerpoint/2010/main" val="34774411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179513" y="1311151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85B22-25FE-E447-B270-A8B58C82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57" y="2462674"/>
            <a:ext cx="8675627" cy="30545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ACC94C-7986-214B-B721-49D1FB15D353}"/>
              </a:ext>
            </a:extLst>
          </p:cNvPr>
          <p:cNvSpPr/>
          <p:nvPr/>
        </p:nvSpPr>
        <p:spPr>
          <a:xfrm>
            <a:off x="900410" y="1835668"/>
            <a:ext cx="7449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BERT input representation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6D93B2-0E33-1F4C-9598-EEEF9453B8FC}"/>
              </a:ext>
            </a:extLst>
          </p:cNvPr>
          <p:cNvSpPr/>
          <p:nvPr/>
        </p:nvSpPr>
        <p:spPr>
          <a:xfrm>
            <a:off x="534896" y="5746632"/>
            <a:ext cx="8039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input embeddings is the sum of the token embeddings, </a:t>
            </a:r>
            <a:br>
              <a:rPr lang="en-US" dirty="0"/>
            </a:br>
            <a:r>
              <a:rPr lang="en-US" dirty="0"/>
              <a:t>the segmentation embeddings and the position embeddings.</a:t>
            </a:r>
          </a:p>
        </p:txBody>
      </p:sp>
    </p:spTree>
    <p:extLst>
      <p:ext uri="{BB962C8B-B14F-4D97-AF65-F5344CB8AC3E}">
        <p14:creationId xmlns:p14="http://schemas.microsoft.com/office/powerpoint/2010/main" val="23484865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42" y="790259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59" y="122627"/>
            <a:ext cx="8674308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NLP Tasks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CA2885-1BF7-F646-872C-D9E1BB54DFE5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5775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Sequence-level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7E1B0-93DC-EC41-BE52-5C35F46B8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4" y="1762020"/>
            <a:ext cx="8590726" cy="4259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E8560A-0F42-BD44-9776-8B546B6A4C6F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889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D742E-B871-9841-BFBE-7BD3AB531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70050"/>
            <a:ext cx="8718285" cy="4135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Token-level tasks</a:t>
            </a:r>
          </a:p>
        </p:txBody>
      </p:sp>
    </p:spTree>
    <p:extLst>
      <p:ext uri="{BB962C8B-B14F-4D97-AF65-F5344CB8AC3E}">
        <p14:creationId xmlns:p14="http://schemas.microsoft.com/office/powerpoint/2010/main" val="3674151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Natural Language Processing</a:t>
            </a:r>
            <a:b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(NLP) </a:t>
            </a:r>
            <a:endParaRPr lang="en-US" altLang="en-US" sz="96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84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49A3EB3-FC5E-9849-8171-0A1139604A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8514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General Language Understanding Evaluation  (GLUE) benchmark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GLUE Test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80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F9618-4A68-434E-A3BC-C424C112B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2194855"/>
            <a:ext cx="8978900" cy="2095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CB0C3F-DCEC-4F4C-96F7-69500CBF64B4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085092-FA5B-BE41-B7A4-761AA64E6A83}"/>
              </a:ext>
            </a:extLst>
          </p:cNvPr>
          <p:cNvSpPr/>
          <p:nvPr/>
        </p:nvSpPr>
        <p:spPr>
          <a:xfrm>
            <a:off x="2411760" y="4368799"/>
            <a:ext cx="61006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MNLI</a:t>
            </a:r>
            <a:r>
              <a:rPr lang="en-US" sz="1600" dirty="0"/>
              <a:t>: Multi-Genre Natural Language Inference</a:t>
            </a:r>
          </a:p>
          <a:p>
            <a:r>
              <a:rPr lang="en-US" sz="1600" b="1" dirty="0"/>
              <a:t>QQP</a:t>
            </a:r>
            <a:r>
              <a:rPr lang="en-US" sz="1600" dirty="0"/>
              <a:t>: Quora Question Pairs</a:t>
            </a:r>
          </a:p>
          <a:p>
            <a:r>
              <a:rPr lang="en-US" sz="1600" b="1" dirty="0"/>
              <a:t>QNLI</a:t>
            </a:r>
            <a:r>
              <a:rPr lang="en-US" sz="1600" dirty="0"/>
              <a:t>: Question Natural Language Inference </a:t>
            </a:r>
          </a:p>
          <a:p>
            <a:r>
              <a:rPr lang="en-US" sz="1600" b="1" dirty="0"/>
              <a:t>SST-2</a:t>
            </a:r>
            <a:r>
              <a:rPr lang="en-US" sz="1600" dirty="0"/>
              <a:t>: The Stanford Sentiment Treebank</a:t>
            </a:r>
          </a:p>
          <a:p>
            <a:r>
              <a:rPr lang="en-US" sz="1600" b="1" dirty="0" err="1"/>
              <a:t>CoLA</a:t>
            </a:r>
            <a:r>
              <a:rPr lang="en-US" sz="1600" dirty="0"/>
              <a:t>: The Corpus of Linguistic Acceptability </a:t>
            </a:r>
          </a:p>
          <a:p>
            <a:r>
              <a:rPr lang="en-US" sz="1600" b="1" dirty="0" err="1"/>
              <a:t>STS-B</a:t>
            </a:r>
            <a:r>
              <a:rPr lang="en-US" sz="1600" dirty="0" err="1"/>
              <a:t>:The</a:t>
            </a:r>
            <a:r>
              <a:rPr lang="en-US" sz="1600" dirty="0"/>
              <a:t> Semantic Textual Similarity Benchmark</a:t>
            </a:r>
          </a:p>
          <a:p>
            <a:r>
              <a:rPr lang="en-US" sz="1600" b="1" dirty="0"/>
              <a:t>MRPC</a:t>
            </a:r>
            <a:r>
              <a:rPr lang="en-US" sz="1600" dirty="0"/>
              <a:t>: Microsoft Research Paraphrase Corpus</a:t>
            </a:r>
          </a:p>
          <a:p>
            <a:r>
              <a:rPr lang="en-US" sz="1600" b="1" dirty="0"/>
              <a:t>RTE</a:t>
            </a:r>
            <a:r>
              <a:rPr lang="en-US" sz="1600" dirty="0"/>
              <a:t>: Recognizing Textual Entailment</a:t>
            </a:r>
          </a:p>
        </p:txBody>
      </p:sp>
    </p:spTree>
    <p:extLst>
      <p:ext uri="{BB962C8B-B14F-4D97-AF65-F5344CB8AC3E}">
        <p14:creationId xmlns:p14="http://schemas.microsoft.com/office/powerpoint/2010/main" val="17146389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51C1B-A0CA-1345-8D00-5A5DB5BA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3277"/>
            <a:ext cx="8467283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Language Model (PLM)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C7-7542-584E-AE51-D42213CE2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7F805-014B-B04B-B681-CD85C304C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04966" cy="4896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78BA94-A7E8-894B-8815-494975920A0D}"/>
              </a:ext>
            </a:extLst>
          </p:cNvPr>
          <p:cNvSpPr txBox="1"/>
          <p:nvPr/>
        </p:nvSpPr>
        <p:spPr>
          <a:xfrm>
            <a:off x="2695525" y="6550343"/>
            <a:ext cx="3257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https://github.com/thunlp/PLMpapers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89755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66EE2-23DB-8847-BAAB-EBC698CE5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8" y="116632"/>
            <a:ext cx="873812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Turing Natural Language Generation (T-NLG)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1E80D-0FDE-9C4E-A53B-B703F745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80E04-7A64-9041-BB20-B062D8544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8861648" cy="4987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6FDD40-8C4D-7544-AEFC-6BAF56277E72}"/>
              </a:ext>
            </a:extLst>
          </p:cNvPr>
          <p:cNvSpPr txBox="1"/>
          <p:nvPr/>
        </p:nvSpPr>
        <p:spPr>
          <a:xfrm>
            <a:off x="1081324" y="6597352"/>
            <a:ext cx="6907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https://www.microsoft.com/en-us/research/blog/turing-nlg-a-17-billion-parameter-language-model-by-microsoft/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E7569-03B2-C84B-B1D9-4C0DE95F60A4}"/>
              </a:ext>
            </a:extLst>
          </p:cNvPr>
          <p:cNvSpPr txBox="1"/>
          <p:nvPr/>
        </p:nvSpPr>
        <p:spPr>
          <a:xfrm>
            <a:off x="2699792" y="4725144"/>
            <a:ext cx="1307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BERT-Large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ED7AC-AD88-234E-9476-0002BE54B8C8}"/>
              </a:ext>
            </a:extLst>
          </p:cNvPr>
          <p:cNvSpPr txBox="1"/>
          <p:nvPr/>
        </p:nvSpPr>
        <p:spPr>
          <a:xfrm>
            <a:off x="683568" y="62622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C8432B-8D9A-754C-8FEE-AC36D3524E5A}"/>
              </a:ext>
            </a:extLst>
          </p:cNvPr>
          <p:cNvSpPr txBox="1"/>
          <p:nvPr/>
        </p:nvSpPr>
        <p:spPr>
          <a:xfrm>
            <a:off x="3850683" y="62622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517E7-9AEA-0E49-A375-09767C58BE9E}"/>
              </a:ext>
            </a:extLst>
          </p:cNvPr>
          <p:cNvSpPr txBox="1"/>
          <p:nvPr/>
        </p:nvSpPr>
        <p:spPr>
          <a:xfrm>
            <a:off x="7415284" y="625493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01E867-3D4D-EF4F-BD7A-C0F0E775AC4E}"/>
              </a:ext>
            </a:extLst>
          </p:cNvPr>
          <p:cNvSpPr txBox="1"/>
          <p:nvPr/>
        </p:nvSpPr>
        <p:spPr>
          <a:xfrm>
            <a:off x="4205724" y="4365104"/>
            <a:ext cx="777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GPT-2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16A68D-7CC3-E14C-BCC8-F6D1C33AA089}"/>
              </a:ext>
            </a:extLst>
          </p:cNvPr>
          <p:cNvSpPr txBox="1"/>
          <p:nvPr/>
        </p:nvSpPr>
        <p:spPr>
          <a:xfrm>
            <a:off x="5868144" y="4716433"/>
            <a:ext cx="107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RoBERTa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355m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32030-DF4D-1840-9799-94CEB3819DA8}"/>
              </a:ext>
            </a:extLst>
          </p:cNvPr>
          <p:cNvSpPr txBox="1"/>
          <p:nvPr/>
        </p:nvSpPr>
        <p:spPr>
          <a:xfrm>
            <a:off x="6715970" y="5053360"/>
            <a:ext cx="11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DistilBERT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BF2FB0-7BBE-8745-A1C5-DB45BA000114}"/>
              </a:ext>
            </a:extLst>
          </p:cNvPr>
          <p:cNvSpPr txBox="1"/>
          <p:nvPr/>
        </p:nvSpPr>
        <p:spPr>
          <a:xfrm>
            <a:off x="5732373" y="3132257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MegatronLM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E54D9C-99AB-8341-B8D8-CF6504698272}"/>
              </a:ext>
            </a:extLst>
          </p:cNvPr>
          <p:cNvSpPr txBox="1"/>
          <p:nvPr/>
        </p:nvSpPr>
        <p:spPr>
          <a:xfrm>
            <a:off x="7167506" y="1412776"/>
            <a:ext cx="788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T-NLG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17b</a:t>
            </a:r>
          </a:p>
        </p:txBody>
      </p:sp>
    </p:spTree>
    <p:extLst>
      <p:ext uri="{BB962C8B-B14F-4D97-AF65-F5344CB8AC3E}">
        <p14:creationId xmlns:p14="http://schemas.microsoft.com/office/powerpoint/2010/main" val="34497227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49342-6DBF-8041-B494-5C3D7F600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2293"/>
            <a:ext cx="8229600" cy="4855059"/>
          </a:xfrm>
        </p:spPr>
        <p:txBody>
          <a:bodyPr/>
          <a:lstStyle/>
          <a:p>
            <a:r>
              <a:rPr lang="en-US" sz="2400" dirty="0"/>
              <a:t>Transformers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-transformers 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-pretrained-</a:t>
            </a:r>
            <a:r>
              <a:rPr lang="en-US" sz="2400" dirty="0" err="1"/>
              <a:t>bert</a:t>
            </a:r>
            <a:endParaRPr lang="en-US" sz="2400" dirty="0"/>
          </a:p>
          <a:p>
            <a:r>
              <a:rPr lang="en-US" sz="2400" dirty="0"/>
              <a:t>provides state-of-the-art general-purpose architectures </a:t>
            </a:r>
          </a:p>
          <a:p>
            <a:pPr lvl="1"/>
            <a:r>
              <a:rPr lang="en-US" sz="2400" dirty="0"/>
              <a:t>(BERT, GPT-2, </a:t>
            </a:r>
            <a:r>
              <a:rPr lang="en-US" sz="2400" dirty="0" err="1"/>
              <a:t>RoBERTa</a:t>
            </a:r>
            <a:r>
              <a:rPr lang="en-US" sz="2400" dirty="0"/>
              <a:t>, XLM, </a:t>
            </a:r>
            <a:r>
              <a:rPr lang="en-US" sz="2400" dirty="0" err="1"/>
              <a:t>DistilBert</a:t>
            </a:r>
            <a:r>
              <a:rPr lang="en-US" sz="2400" dirty="0"/>
              <a:t>, </a:t>
            </a:r>
            <a:r>
              <a:rPr lang="en-US" sz="2400" dirty="0" err="1"/>
              <a:t>XLNet</a:t>
            </a:r>
            <a:r>
              <a:rPr lang="en-US" sz="2400" dirty="0"/>
              <a:t>, CTRL...) </a:t>
            </a:r>
          </a:p>
          <a:p>
            <a:pPr lvl="1"/>
            <a:r>
              <a:rPr lang="en-US" sz="2400" dirty="0"/>
              <a:t>for Natural Language Understanding (NLU) and </a:t>
            </a:r>
            <a:br>
              <a:rPr lang="en-US" sz="2400" dirty="0"/>
            </a:br>
            <a:r>
              <a:rPr lang="en-US" sz="2400" dirty="0"/>
              <a:t>Natural Language Generation (NLG) </a:t>
            </a:r>
            <a:br>
              <a:rPr lang="en-US" sz="2400" dirty="0"/>
            </a:br>
            <a:r>
              <a:rPr lang="en-US" sz="2400" dirty="0"/>
              <a:t>with over 32+ pretrained models </a:t>
            </a:r>
            <a:br>
              <a:rPr lang="en-US" sz="2400" dirty="0"/>
            </a:br>
            <a:r>
              <a:rPr lang="en-US" sz="2400" dirty="0"/>
              <a:t>in 100+ languages </a:t>
            </a:r>
            <a:br>
              <a:rPr lang="en-US" sz="2400" dirty="0"/>
            </a:br>
            <a:r>
              <a:rPr lang="en-US" sz="2400" dirty="0"/>
              <a:t>and deep interoperability between </a:t>
            </a:r>
            <a:br>
              <a:rPr lang="en-US" sz="2400" dirty="0"/>
            </a:br>
            <a:r>
              <a:rPr lang="en-US" sz="2400" dirty="0"/>
              <a:t>TensorFlow 2.0 and </a:t>
            </a:r>
            <a:br>
              <a:rPr lang="en-US" sz="2400" dirty="0"/>
            </a:br>
            <a:r>
              <a:rPr lang="en-US" sz="2400" dirty="0" err="1"/>
              <a:t>PyTorch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22ECF-BED0-294A-87F8-11420950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CAA3D3-4707-3F40-B59D-7F218192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7018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Transformers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State-of-the-art Natural Language Processing for TensorFlow 2.0 and </a:t>
            </a:r>
            <a:r>
              <a:rPr lang="en-US" sz="3200" dirty="0" err="1">
                <a:solidFill>
                  <a:schemeClr val="accent1"/>
                </a:solidFill>
              </a:rPr>
              <a:t>PyTorch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13E47-F9E5-2F4D-9763-21A4F32FF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94618"/>
            <a:ext cx="2673921" cy="454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629D2-FD48-F145-89A9-2741C5C47D2D}"/>
              </a:ext>
            </a:extLst>
          </p:cNvPr>
          <p:cNvSpPr txBox="1"/>
          <p:nvPr/>
        </p:nvSpPr>
        <p:spPr>
          <a:xfrm>
            <a:off x="2695525" y="6550343"/>
            <a:ext cx="3752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https://github.com/huggingface/transformers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92751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53CDE-32C3-7F4F-9991-062603D7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Transfer Learning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 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3B6D8-77AC-344B-8D70-0DFD724DB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320CFA-972A-1744-838C-129B3213D331}"/>
              </a:ext>
            </a:extLst>
          </p:cNvPr>
          <p:cNvSpPr/>
          <p:nvPr/>
        </p:nvSpPr>
        <p:spPr>
          <a:xfrm>
            <a:off x="863588" y="6196697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Sebastian Ruder, Matthew E. Peters, </a:t>
            </a:r>
            <a:r>
              <a:rPr lang="en-US" altLang="zh-TW" sz="12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Swabha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2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Swayamdipta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and Thomas Wolf (2019),  "Transfer learning in natural language processing." In Proceedings of the 2019 Conference of the North American Chapter of the Association for Computational Linguistics: Tutorials, pp. 15-18.</a:t>
            </a:r>
          </a:p>
        </p:txBody>
      </p:sp>
    </p:spTree>
    <p:extLst>
      <p:ext uri="{BB962C8B-B14F-4D97-AF65-F5344CB8AC3E}">
        <p14:creationId xmlns:p14="http://schemas.microsoft.com/office/powerpoint/2010/main" val="32746185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High-Level Depiction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DeepQA</a:t>
            </a:r>
            <a:r>
              <a:rPr lang="en-US" dirty="0">
                <a:solidFill>
                  <a:schemeClr val="accent1"/>
                </a:solidFill>
              </a:rPr>
              <a:t>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85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6C7A0F-E04C-494E-87D5-3134A4FE4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6" y="1844824"/>
            <a:ext cx="890428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170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01006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Chatbots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Bot Maturity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25" y="1786828"/>
            <a:ext cx="9144000" cy="4876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0" y="6638767"/>
            <a:ext cx="72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www.capgemini.com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/2017/04/how-can-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chatbots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-meet-expectations-introducing-the-bot-maturity/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996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Customers want to have simpler means to interact with businesses and </a:t>
            </a:r>
            <a:br>
              <a:rPr lang="en-US" sz="24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4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get faster response to a question or complaint.</a:t>
            </a:r>
          </a:p>
        </p:txBody>
      </p:sp>
    </p:spTree>
    <p:extLst>
      <p:ext uri="{BB962C8B-B14F-4D97-AF65-F5344CB8AC3E}">
        <p14:creationId xmlns:p14="http://schemas.microsoft.com/office/powerpoint/2010/main" val="504243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003A4-8FAC-5844-BD59-1F4EEBDE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000" dirty="0">
                <a:solidFill>
                  <a:schemeClr val="accent1"/>
                </a:solidFill>
              </a:rPr>
              <a:t>Dialogue </a:t>
            </a:r>
            <a:br>
              <a:rPr lang="en-US" sz="7000" dirty="0">
                <a:solidFill>
                  <a:schemeClr val="accent1"/>
                </a:solidFill>
              </a:rPr>
            </a:br>
            <a:r>
              <a:rPr lang="en-US" sz="7000" dirty="0">
                <a:solidFill>
                  <a:schemeClr val="accent1"/>
                </a:solidFill>
              </a:rPr>
              <a:t>on</a:t>
            </a:r>
            <a:br>
              <a:rPr lang="en-US" sz="7000" dirty="0">
                <a:solidFill>
                  <a:schemeClr val="accent1"/>
                </a:solidFill>
              </a:rPr>
            </a:br>
            <a:r>
              <a:rPr lang="en-US" sz="7000" dirty="0">
                <a:solidFill>
                  <a:schemeClr val="accent1"/>
                </a:solidFill>
              </a:rPr>
              <a:t>Airline Travel Information System (ATIS)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B101C-6330-9648-A992-5332E75A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8841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A0D16-137D-F843-A6A1-F1FFFA2B6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88025" cy="200464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ATIS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(Airline Travel Information System)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EF402-FDC1-5D4D-9709-0AA0888F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501B4A-F145-5D46-A414-2702706EB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6" y="2558558"/>
            <a:ext cx="8519131" cy="14416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17A095-B10A-0E4A-AE08-0812C968F7FC}"/>
              </a:ext>
            </a:extLst>
          </p:cNvPr>
          <p:cNvSpPr/>
          <p:nvPr/>
        </p:nvSpPr>
        <p:spPr>
          <a:xfrm>
            <a:off x="296987" y="6519446"/>
            <a:ext cx="83898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Haihong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E.,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Peiqing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Niu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Zhongfu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Chen,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Song. "A novel bi-directional interrelated model for joint intent detection and slot filling." In Proceedings of the 57th Annual Meeting of the Association for Computational Linguistics, pp. 5467-5471. 2019.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568097-165B-ED4B-900A-9C16B0804C7B}"/>
              </a:ext>
            </a:extLst>
          </p:cNvPr>
          <p:cNvSpPr/>
          <p:nvPr/>
        </p:nvSpPr>
        <p:spPr>
          <a:xfrm>
            <a:off x="2205891" y="443754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Training samples: 4978</a:t>
            </a:r>
          </a:p>
          <a:p>
            <a:r>
              <a:rPr lang="en-US" sz="2400" dirty="0"/>
              <a:t>Testing samples:  893</a:t>
            </a:r>
          </a:p>
          <a:p>
            <a:r>
              <a:rPr lang="en-US" sz="2400" dirty="0"/>
              <a:t>Vocab size:  943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Slot count:  129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Intent count:   26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949530-BC8C-3845-817B-26A9DC069175}"/>
              </a:ext>
            </a:extLst>
          </p:cNvPr>
          <p:cNvSpPr/>
          <p:nvPr/>
        </p:nvSpPr>
        <p:spPr>
          <a:xfrm>
            <a:off x="1216271" y="2121272"/>
            <a:ext cx="6551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https://www.kaggle.com/siddhadev/atis-dataset-from-ms-cntk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473604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A0D16-137D-F843-A6A1-F1FFFA2B6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3285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SF-ID Network </a:t>
            </a:r>
            <a:r>
              <a:rPr lang="en-US" sz="2400" dirty="0">
                <a:solidFill>
                  <a:schemeClr val="accent1"/>
                </a:solidFill>
              </a:rPr>
              <a:t>(E et al., 2019)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Slot Filling (SF)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Intent Detection (ID)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EF402-FDC1-5D4D-9709-0AA0888F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17A095-B10A-0E4A-AE08-0812C968F7FC}"/>
              </a:ext>
            </a:extLst>
          </p:cNvPr>
          <p:cNvSpPr/>
          <p:nvPr/>
        </p:nvSpPr>
        <p:spPr>
          <a:xfrm>
            <a:off x="296987" y="6519446"/>
            <a:ext cx="83898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Haihong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E.,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Peiqing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Niu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Zhongfu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Chen,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Song. "A novel bi-directional interrelated model for joint intent detection and slot filling." In Proceedings of the 57th Annual Meeting of the Association for Computational Linguistics, pp. 5467-5471. 2019.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F16C0C-F059-514A-9FFB-631708CFD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2" y="2551272"/>
            <a:ext cx="8847013" cy="38164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743C18-F461-E44C-BCED-FFFA5C86D01B}"/>
              </a:ext>
            </a:extLst>
          </p:cNvPr>
          <p:cNvSpPr/>
          <p:nvPr/>
        </p:nvSpPr>
        <p:spPr>
          <a:xfrm>
            <a:off x="99600" y="2084551"/>
            <a:ext cx="8944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latin typeface="Calibri" panose="020F0502020204030204" pitchFamily="34" charset="0"/>
                <a:cs typeface="Calibri" panose="020F0502020204030204" pitchFamily="34" charset="0"/>
              </a:rPr>
              <a:t>A Novel Bi-directional Interrelated Model for Joint Intent Detection and Slot Filling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145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/>
          <a:lstStyle/>
          <a:p>
            <a:r>
              <a:rPr lang="en-US" sz="7200" b="1" dirty="0">
                <a:solidFill>
                  <a:srgbClr val="C00000"/>
                </a:solidFill>
              </a:rPr>
              <a:t>Artificial Intelligence </a:t>
            </a:r>
            <a:r>
              <a:rPr lang="en-US" sz="12000" b="1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61045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F1332-BCC4-A045-A79B-FA3F31EDA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Intent Detection on ATIS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CF7F3-C7EB-6C4A-8EF9-B89F1A99E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39CA28-4763-3044-BA37-9083C1EFF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6" y="1412776"/>
            <a:ext cx="7884914" cy="5131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4BEAAE-4F7A-6F49-8944-DE2F8D2EA799}"/>
              </a:ext>
            </a:extLst>
          </p:cNvPr>
          <p:cNvSpPr/>
          <p:nvPr/>
        </p:nvSpPr>
        <p:spPr>
          <a:xfrm>
            <a:off x="546956" y="6598236"/>
            <a:ext cx="80032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https://paperswithcode.com/sota/intent-detection-on-atis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7066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F1332-BCC4-A045-A79B-FA3F31EDA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Slot Filling on ATIS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CF7F3-C7EB-6C4A-8EF9-B89F1A99E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C44FB-4321-894C-A801-639F89F3B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5" y="1288883"/>
            <a:ext cx="8078105" cy="53084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424358-DDE0-194B-86AA-9478D55C88F7}"/>
              </a:ext>
            </a:extLst>
          </p:cNvPr>
          <p:cNvSpPr/>
          <p:nvPr/>
        </p:nvSpPr>
        <p:spPr>
          <a:xfrm>
            <a:off x="546956" y="6598236"/>
            <a:ext cx="80032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https://paperswithcode.com/sota/slot-filling-on-atis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51038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5932D-E483-6740-8B39-08DB436E6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Restaurants Dialogue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4703E-CF3B-9A45-9524-24F16BB7A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92" y="1600200"/>
            <a:ext cx="8435280" cy="4525963"/>
          </a:xfrm>
        </p:spPr>
        <p:txBody>
          <a:bodyPr/>
          <a:lstStyle/>
          <a:p>
            <a:r>
              <a:rPr lang="en-US" dirty="0"/>
              <a:t>MIT Restaurant Corpus</a:t>
            </a:r>
          </a:p>
          <a:p>
            <a:pPr lvl="1"/>
            <a:r>
              <a:rPr lang="en-US" sz="2400" dirty="0">
                <a:hlinkClick r:id="rId2"/>
              </a:rPr>
              <a:t>https://groups.csail.mit.edu/sls/downloads/restaurant/</a:t>
            </a:r>
            <a:endParaRPr lang="en-US" sz="2400" dirty="0"/>
          </a:p>
          <a:p>
            <a:r>
              <a:rPr lang="en-US" dirty="0"/>
              <a:t>CamRest676 </a:t>
            </a:r>
            <a:br>
              <a:rPr lang="en-US" dirty="0"/>
            </a:br>
            <a:r>
              <a:rPr lang="en-US" dirty="0"/>
              <a:t>(Cambridge restaurant dialogue domain dataset)</a:t>
            </a:r>
          </a:p>
          <a:p>
            <a:pPr lvl="1"/>
            <a:r>
              <a:rPr lang="en-US" sz="2400" dirty="0">
                <a:hlinkClick r:id="rId3"/>
              </a:rPr>
              <a:t>https://www.repository.cam.ac.uk/handle/1810/260970</a:t>
            </a:r>
            <a:endParaRPr lang="en-US" dirty="0"/>
          </a:p>
          <a:p>
            <a:r>
              <a:rPr lang="en-US" dirty="0"/>
              <a:t>DSTC2 (Dialog State Tracking Challenge 2 &amp; 3)</a:t>
            </a:r>
          </a:p>
          <a:p>
            <a:pPr lvl="1"/>
            <a:r>
              <a:rPr lang="en-US" dirty="0">
                <a:hlinkClick r:id="rId4"/>
              </a:rPr>
              <a:t>http://camdial.org/~mh521/dstc/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ABEBC-384F-8846-9BB4-B56BA567A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85849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B482E-F248-AE45-B985-740379CA6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656184"/>
          </a:xfrm>
        </p:spPr>
        <p:txBody>
          <a:bodyPr/>
          <a:lstStyle/>
          <a:p>
            <a:r>
              <a:rPr lang="zh-TW" altLang="en-US" sz="4800" dirty="0">
                <a:solidFill>
                  <a:schemeClr val="accent1"/>
                </a:solidFill>
              </a:rPr>
              <a:t>任務型對話系統</a:t>
            </a:r>
            <a:br>
              <a:rPr lang="zh-TW" alt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The Evaluation of Chinese Human-Computer Dialogue Technology, SMP2019-ECDT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26A21-99BC-F748-AA09-8F69EA02A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12976"/>
            <a:ext cx="8229600" cy="4113187"/>
          </a:xfrm>
        </p:spPr>
        <p:txBody>
          <a:bodyPr/>
          <a:lstStyle/>
          <a:p>
            <a:r>
              <a:rPr lang="zh-TW" altLang="en-US" dirty="0"/>
              <a:t>自然語言理解 </a:t>
            </a:r>
            <a:br>
              <a:rPr lang="en-US" altLang="zh-TW" dirty="0"/>
            </a:br>
            <a:r>
              <a:rPr lang="en-US" dirty="0"/>
              <a:t>Natural Language Understanding (NLU)</a:t>
            </a:r>
          </a:p>
          <a:p>
            <a:r>
              <a:rPr lang="zh-TW" altLang="en-US" dirty="0"/>
              <a:t>對話管理</a:t>
            </a:r>
            <a:r>
              <a:rPr lang="en-US" altLang="zh-TW" dirty="0"/>
              <a:t> </a:t>
            </a:r>
            <a:br>
              <a:rPr lang="en-US" altLang="zh-TW" dirty="0"/>
            </a:br>
            <a:r>
              <a:rPr lang="en-US" dirty="0"/>
              <a:t>Dialog Management (DM)</a:t>
            </a:r>
          </a:p>
          <a:p>
            <a:r>
              <a:rPr lang="zh-TW" altLang="en-US" dirty="0"/>
              <a:t>自然語言生成</a:t>
            </a:r>
            <a:r>
              <a:rPr lang="en-US" altLang="zh-TW" dirty="0"/>
              <a:t> </a:t>
            </a:r>
            <a:br>
              <a:rPr lang="en-US" altLang="zh-TW" dirty="0"/>
            </a:br>
            <a:r>
              <a:rPr lang="en-US" dirty="0"/>
              <a:t>Natural Language Generation (NLG)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044F6-E086-794B-ADFA-0ACD61257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46E239-932C-3042-83D0-A8953FDE9D20}"/>
              </a:ext>
            </a:extLst>
          </p:cNvPr>
          <p:cNvSpPr/>
          <p:nvPr/>
        </p:nvSpPr>
        <p:spPr>
          <a:xfrm>
            <a:off x="683568" y="6351711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http://conference.cipsc.org.cn/smp2019/evaluation.html</a:t>
            </a:r>
            <a:endParaRPr lang="en-US" sz="1200" dirty="0"/>
          </a:p>
          <a:p>
            <a:pPr algn="ctr"/>
            <a:r>
              <a:rPr lang="en-US" sz="1200" dirty="0">
                <a:hlinkClick r:id="rId3"/>
              </a:rPr>
              <a:t>https://github.com/OnionWang/SMP2019-ECDT-NLU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730423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BBA75-280B-CE4F-819D-D713D2872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9000" dirty="0">
                <a:solidFill>
                  <a:srgbClr val="C00000"/>
                </a:solidFill>
              </a:rPr>
              <a:t>NLP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Libraries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and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6F00F-BB92-534A-8160-C08A86D20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48369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Natural Language Processing with Python</a:t>
            </a:r>
            <a:b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2800">
                <a:solidFill>
                  <a:srgbClr val="4F81BD"/>
                </a:solidFill>
                <a:latin typeface="Calibri" charset="0"/>
                <a:ea typeface="標楷體" charset="-120"/>
              </a:rPr>
              <a:t>– Analyzing Text with the Natural Language Toolkit</a:t>
            </a:r>
          </a:p>
        </p:txBody>
      </p:sp>
      <p:sp>
        <p:nvSpPr>
          <p:cNvPr id="151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728A10C-B05D-7E4F-8AFF-FA5A8F4C2C9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51556" name="Rectangle 5"/>
          <p:cNvSpPr>
            <a:spLocks noChangeArrowheads="1"/>
          </p:cNvSpPr>
          <p:nvPr/>
        </p:nvSpPr>
        <p:spPr bwMode="auto">
          <a:xfrm>
            <a:off x="3276600" y="6459538"/>
            <a:ext cx="270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http://www.nltk.org/book/</a:t>
            </a:r>
            <a:endParaRPr lang="en-US" alt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5" y="1124744"/>
            <a:ext cx="8023012" cy="5285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86463" y="1273073"/>
            <a:ext cx="28145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NLTK</a:t>
            </a:r>
          </a:p>
        </p:txBody>
      </p:sp>
    </p:spTree>
    <p:extLst>
      <p:ext uri="{BB962C8B-B14F-4D97-AF65-F5344CB8AC3E}">
        <p14:creationId xmlns:p14="http://schemas.microsoft.com/office/powerpoint/2010/main" val="8850953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sz="7200">
                <a:solidFill>
                  <a:schemeClr val="accent1"/>
                </a:solidFill>
              </a:rPr>
              <a:t>spaCy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1412776"/>
            <a:ext cx="8892480" cy="50295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6693" y="6488668"/>
            <a:ext cx="1770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https://spacy.io/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40059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en-US" sz="7200">
                <a:solidFill>
                  <a:schemeClr val="accent1"/>
                </a:solidFill>
              </a:rPr>
              <a:t>gensim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97</a:t>
            </a:fld>
            <a:endParaRPr lang="zh-TW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47755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7660" y="6488668"/>
            <a:ext cx="360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https://radimrehurek.com/gensim/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821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US" sz="6000" dirty="0" err="1">
                <a:solidFill>
                  <a:schemeClr val="accent1"/>
                </a:solidFill>
              </a:rPr>
              <a:t>TextBlob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6" y="1052013"/>
            <a:ext cx="7524328" cy="5490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38132" y="6528991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https://textblob.readthedocs.io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994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23416-1E8D-AA43-B268-C6E2BBC4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99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D09BAE-094E-2D41-8673-21694ADEA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1268760"/>
            <a:ext cx="8460432" cy="513356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6C724F-5A30-5347-85C1-B2EF20B53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Polyglot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E0420E-4BDE-AF44-B3CC-4FED46DE9B63}"/>
              </a:ext>
            </a:extLst>
          </p:cNvPr>
          <p:cNvSpPr/>
          <p:nvPr/>
        </p:nvSpPr>
        <p:spPr>
          <a:xfrm>
            <a:off x="2483768" y="6488668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https://polyglot.readthedocs.io/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904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14015</TotalTime>
  <Words>8000</Words>
  <Application>Microsoft Macintosh PowerPoint</Application>
  <PresentationFormat>On-screen Show (4:3)</PresentationFormat>
  <Paragraphs>929</Paragraphs>
  <Slides>150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67" baseType="lpstr">
      <vt:lpstr>Arial Unicode MS</vt:lpstr>
      <vt:lpstr>標楷體</vt:lpstr>
      <vt:lpstr>標楷體</vt:lpstr>
      <vt:lpstr>Heiti TC Medium</vt:lpstr>
      <vt:lpstr>MS PGothic</vt:lpstr>
      <vt:lpstr>MS PGothic</vt:lpstr>
      <vt:lpstr>新細明體</vt:lpstr>
      <vt:lpstr>Roboto</vt:lpstr>
      <vt:lpstr>Arial</vt:lpstr>
      <vt:lpstr>Calibri</vt:lpstr>
      <vt:lpstr>Consolas</vt:lpstr>
      <vt:lpstr>Courier</vt:lpstr>
      <vt:lpstr>Mangal</vt:lpstr>
      <vt:lpstr>Tahoma</vt:lpstr>
      <vt:lpstr>Times New Roman</vt:lpstr>
      <vt:lpstr>Wingdings</vt:lpstr>
      <vt:lpstr>Office 佈景主題</vt:lpstr>
      <vt:lpstr>人工智慧文本分析  (AI for Text Analytics) </vt:lpstr>
      <vt:lpstr>PowerPoint Presentation</vt:lpstr>
      <vt:lpstr>PowerPoint Presentation</vt:lpstr>
      <vt:lpstr>PowerPoint Presentation</vt:lpstr>
      <vt:lpstr>Outline</vt:lpstr>
      <vt:lpstr>Text Analytics  (TA) </vt:lpstr>
      <vt:lpstr>Text Mining  (TM) </vt:lpstr>
      <vt:lpstr>Natural Language Processing (NLP) </vt:lpstr>
      <vt:lpstr>Artificial Intelligence (AI) </vt:lpstr>
      <vt:lpstr>Text Analytics and Text Mining</vt:lpstr>
      <vt:lpstr>AI, Big Data, Cloud Computing Evolution of Decision Support, Business Intelligence, and Analytics</vt:lpstr>
      <vt:lpstr>Business Analytics</vt:lpstr>
      <vt:lpstr>Text Analytics  and  Text Mining</vt:lpstr>
      <vt:lpstr> Dipanjan Sarkar (2019),  Text Analytics with Python:  A Practitioner’s Guide to Natural Language Processing,  Second Edition. APress.  </vt:lpstr>
      <vt:lpstr> Benjamin Bengfort, Rebecca Bilbro, and Tony Ojeda (2018),  Applied Text Analysis with Python:  Enabling Language-Aware Data Products with Machine Learning, O’Reilly.  </vt:lpstr>
      <vt:lpstr>Charu C. Aggarwal (2018),  Machine Learning for Text,  Springer</vt:lpstr>
      <vt:lpstr>Gabe Ignatow and Rada F. Mihalcea (2017),  An Introduction to Text Mining:  Research Design, Data Collection, and Analysis,  SAGE Publications.</vt:lpstr>
      <vt:lpstr>Rajesh Arumugam (2018),  Hands-On Natural Language Processing  with Python:  A practical guide to applying deep learning architectures to your NLP applications, Packt</vt:lpstr>
      <vt:lpstr>Text Analytics</vt:lpstr>
      <vt:lpstr>Text Mining</vt:lpstr>
      <vt:lpstr>Text Mining Technologies</vt:lpstr>
      <vt:lpstr>Application Areas of Text Mining</vt:lpstr>
      <vt:lpstr>Text-Based Deception-Detection Process</vt:lpstr>
      <vt:lpstr>Multilevel Analysis of Text for  Gene/Protein Interaction Identification</vt:lpstr>
      <vt:lpstr>Context Diagram for the  Text Mining Process</vt:lpstr>
      <vt:lpstr>The Three-Step/Task  Text Mining Process</vt:lpstr>
      <vt:lpstr> Term–Document Matrix</vt:lpstr>
      <vt:lpstr>Emotions</vt:lpstr>
      <vt:lpstr>Example of Opinion: review segment on iPhone</vt:lpstr>
      <vt:lpstr>PowerPoint Presentation</vt:lpstr>
      <vt:lpstr>A Multistep Process to Sentiment Analysis</vt:lpstr>
      <vt:lpstr>Sentiment Analysis</vt:lpstr>
      <vt:lpstr>Sentiment Classification Techniques</vt:lpstr>
      <vt:lpstr>P–N Polarity and  S–O Polarity Relationship</vt:lpstr>
      <vt:lpstr>Taxonomy of Web Mining</vt:lpstr>
      <vt:lpstr>Structure of a  Typical Internet Search Engine</vt:lpstr>
      <vt:lpstr>Web Usage Mining  (Web Analytics)</vt:lpstr>
      <vt:lpstr>Extraction of Knowledge from Web Usage Data</vt:lpstr>
      <vt:lpstr>Social Analytics</vt:lpstr>
      <vt:lpstr>Branches of Social Analytics</vt:lpstr>
      <vt:lpstr>Text Mining Technologies</vt:lpstr>
      <vt:lpstr> Natural Language Processing  (NLP)</vt:lpstr>
      <vt:lpstr>Text Mining Concepts</vt:lpstr>
      <vt:lpstr>PowerPoint Presentation</vt:lpstr>
      <vt:lpstr>Text Mining (text data mining)</vt:lpstr>
      <vt:lpstr>Text Mining: the process of extracting interesting and non-trivial  information and knowledge from unstructured text.</vt:lpstr>
      <vt:lpstr>Text Mining: discovery by computer of  new, previously  unknown information,  by automatically  extracting information  from different written resources.</vt:lpstr>
      <vt:lpstr>An example of Text Mining</vt:lpstr>
      <vt:lpstr>Overview of  Information Extraction based  Text Mining Framework</vt:lpstr>
      <vt:lpstr>Natural Language Processing (NLP)</vt:lpstr>
      <vt:lpstr>Natural Language Processing (NLP) and Text Mining</vt:lpstr>
      <vt:lpstr>Text Summarization</vt:lpstr>
      <vt:lpstr>Topic Modeling</vt:lpstr>
      <vt:lpstr>Natural Language Processing (NLP)</vt:lpstr>
      <vt:lpstr>NLP Tasks</vt:lpstr>
      <vt:lpstr>NLP</vt:lpstr>
      <vt:lpstr>Modern NLP Pipeline</vt:lpstr>
      <vt:lpstr>Modern NLP Pipeline</vt:lpstr>
      <vt:lpstr>Deep Learning NLP</vt:lpstr>
      <vt:lpstr>Text Classification</vt:lpstr>
      <vt:lpstr>Text Classification Workflow</vt:lpstr>
      <vt:lpstr>Text Classification Flowchart</vt:lpstr>
      <vt:lpstr>Text Classification S/W&lt;1500: N-gram</vt:lpstr>
      <vt:lpstr>Text Classification S/W&gt;=1500: Sequence</vt:lpstr>
      <vt:lpstr>Step 2.5: Choose a Model Samples/Words &lt; 1500 150,000/100 = 1500</vt:lpstr>
      <vt:lpstr>PowerPoint Presentation</vt:lpstr>
      <vt:lpstr>Step 3: Prepare Your Data</vt:lpstr>
      <vt:lpstr>One-hot encoding</vt:lpstr>
      <vt:lpstr>Word embeddings</vt:lpstr>
      <vt:lpstr>Word embeddings</vt:lpstr>
      <vt:lpstr>Sequence to Sequence  (Seq2Seq)</vt:lpstr>
      <vt:lpstr>Transformer (Attention is All You Need)  (Vaswani et al., 2017)</vt:lpstr>
      <vt:lpstr>BERT: Pre-training of Deep Bidirectional Transformers for Language Understanding</vt:lpstr>
      <vt:lpstr>BERT:  Pre-training of Deep  Bidirectional Transformers for Language Understanding</vt:lpstr>
      <vt:lpstr>BERT Bidirectional Encoder Representations from Transformers</vt:lpstr>
      <vt:lpstr>BERT: Pre-training of Deep Bidirectional Transformers for Language Understanding</vt:lpstr>
      <vt:lpstr>Fine-tuning BERT on NLP Tasks</vt:lpstr>
      <vt:lpstr>BERT Sequence-level tasks</vt:lpstr>
      <vt:lpstr>BERT Token-level tasks</vt:lpstr>
      <vt:lpstr>General Language Understanding Evaluation  (GLUE) benchmark  GLUE Test results</vt:lpstr>
      <vt:lpstr>Pre-trained Language Model (PLM)</vt:lpstr>
      <vt:lpstr>Turing Natural Language Generation (T-NLG) </vt:lpstr>
      <vt:lpstr>Transformers State-of-the-art Natural Language Processing for TensorFlow 2.0 and PyTorch</vt:lpstr>
      <vt:lpstr>Transfer Learning  in Natural Language Processing</vt:lpstr>
      <vt:lpstr>A High-Level Depiction of  DeepQA Architecture</vt:lpstr>
      <vt:lpstr>Chatbots Bot Maturity Model</vt:lpstr>
      <vt:lpstr>Dialogue  on Airline Travel Information System (ATIS)  </vt:lpstr>
      <vt:lpstr>The ATIS  (Airline Travel Information System)  Dataset</vt:lpstr>
      <vt:lpstr>SF-ID Network (E et al., 2019) Slot Filling (SF)  Intent Detection (ID)</vt:lpstr>
      <vt:lpstr>Intent Detection on ATIS State-of-the-art</vt:lpstr>
      <vt:lpstr>Slot Filling on ATIS State-of-the-art</vt:lpstr>
      <vt:lpstr>Restaurants Dialogue Datasets</vt:lpstr>
      <vt:lpstr>任務型對話系統 The Evaluation of Chinese Human-Computer Dialogue Technology, SMP2019-ECDT</vt:lpstr>
      <vt:lpstr>NLP  Libraries  and  Tools</vt:lpstr>
      <vt:lpstr>Natural Language Processing with Python – Analyzing Text with the Natural Language Toolkit</vt:lpstr>
      <vt:lpstr>spaCy</vt:lpstr>
      <vt:lpstr>gensim</vt:lpstr>
      <vt:lpstr>TextBlob</vt:lpstr>
      <vt:lpstr>Polyglot</vt:lpstr>
      <vt:lpstr>scikit-learn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NER for News Article</vt:lpstr>
      <vt:lpstr>Stanford Named Entity Tagger (NER)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Vector Representations of Words Word Embeddings Word2Vec GloVe</vt:lpstr>
      <vt:lpstr>Modern NLP Pipeline</vt:lpstr>
      <vt:lpstr>Facebook Research FastText</vt:lpstr>
      <vt:lpstr>Facebook Research FastText Word2Vec: wiki.zh.vec  (861MB) (332647 word 300 vec)</vt:lpstr>
      <vt:lpstr>Word Embeddings in LSTM RNN</vt:lpstr>
      <vt:lpstr>NLP Tools: spaCy vs. NLTK</vt:lpstr>
      <vt:lpstr>Natural Language Processing (NLP) spaCy</vt:lpstr>
      <vt:lpstr>spaCy:  Fastest Syntactic Parser</vt:lpstr>
      <vt:lpstr>Processing Speed of  NLP libraries</vt:lpstr>
      <vt:lpstr>Google SyntaxNet (2016):  Best Syntactic Dependency Parsing Accuracy</vt:lpstr>
      <vt:lpstr>Named Entity Recognition (NER) </vt:lpstr>
      <vt:lpstr>Text Analytics with Python</vt:lpstr>
      <vt:lpstr>PowerPoint Presentation</vt:lpstr>
      <vt:lpstr>spaCy:  Natural Language Processing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MONPA 罔拍： 正體中文斷詞、詞性標註以及命名實體辨識的多任務模型</vt:lpstr>
      <vt:lpstr>jieba words = jieba.cut(sentence)</vt:lpstr>
      <vt:lpstr>NLP Benchmark Datasets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人工智慧文本分析 (Artificial Intelligence for Text Analytics)</dc:title>
  <dc:subject>人工智慧文本分析 (Artificial Intelligence for Text Analytics)</dc:subject>
  <dc:creator>MYDAY</dc:creator>
  <cp:keywords>人工智慧, 文本分析, Artificial Intelligence, Text Analytics</cp:keywords>
  <dc:description>人工智慧文本分析 (Artificial Intelligence for Text Analytics)</dc:description>
  <cp:lastModifiedBy>Microsoft Office User</cp:lastModifiedBy>
  <cp:revision>896</cp:revision>
  <cp:lastPrinted>2020-10-07T14:28:33Z</cp:lastPrinted>
  <dcterms:created xsi:type="dcterms:W3CDTF">2011-02-14T23:24:00Z</dcterms:created>
  <dcterms:modified xsi:type="dcterms:W3CDTF">2020-10-07T14:34:09Z</dcterms:modified>
  <cp:category/>
</cp:coreProperties>
</file>