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848" r:id="rId2"/>
    <p:sldId id="1166" r:id="rId3"/>
    <p:sldId id="2995" r:id="rId4"/>
    <p:sldId id="2996" r:id="rId5"/>
    <p:sldId id="3097" r:id="rId6"/>
    <p:sldId id="1729" r:id="rId7"/>
    <p:sldId id="1824" r:id="rId8"/>
    <p:sldId id="1844" r:id="rId9"/>
    <p:sldId id="1825" r:id="rId10"/>
    <p:sldId id="1826" r:id="rId11"/>
    <p:sldId id="1845" r:id="rId12"/>
    <p:sldId id="1846" r:id="rId13"/>
    <p:sldId id="1848" r:id="rId14"/>
    <p:sldId id="3098" r:id="rId15"/>
    <p:sldId id="3099" r:id="rId16"/>
    <p:sldId id="3100" r:id="rId17"/>
    <p:sldId id="3101" r:id="rId18"/>
    <p:sldId id="3102" r:id="rId19"/>
    <p:sldId id="3103" r:id="rId20"/>
    <p:sldId id="3104" r:id="rId21"/>
    <p:sldId id="1819" r:id="rId22"/>
    <p:sldId id="1838" r:id="rId23"/>
    <p:sldId id="2970" r:id="rId24"/>
    <p:sldId id="3105" r:id="rId25"/>
    <p:sldId id="3005" r:id="rId26"/>
    <p:sldId id="3106" r:id="rId27"/>
    <p:sldId id="1818" r:id="rId28"/>
  </p:sldIdLst>
  <p:sldSz cx="9144000" cy="6858000" type="screen4x3"/>
  <p:notesSz cx="7315200" cy="96012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51" autoAdjust="0"/>
    <p:restoredTop sz="93629"/>
  </p:normalViewPr>
  <p:slideViewPr>
    <p:cSldViewPr>
      <p:cViewPr varScale="1">
        <p:scale>
          <a:sx n="85" d="100"/>
          <a:sy n="85" d="100"/>
        </p:scale>
        <p:origin x="184" y="4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78" y="14448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48" d="100"/>
          <a:sy n="48" d="100"/>
        </p:scale>
        <p:origin x="-1368" y="-102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C72C0129-022D-401F-A52D-1F9820E15368}" type="datetimeFigureOut">
              <a:rPr lang="zh-TW" altLang="en-US"/>
              <a:pPr>
                <a:defRPr/>
              </a:pPr>
              <a:t>2020/11/9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D96E8DF6-B054-4FFE-89D0-5CFE4CCCCF6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828650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fld id="{398B6CEF-DEA6-4B03-93E6-02F71F0913F2}" type="datetimeFigureOut">
              <a:rPr lang="zh-TW" altLang="en-US"/>
              <a:pPr>
                <a:defRPr/>
              </a:pPr>
              <a:t>2020/11/9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6661" tIns="48331" rIns="96661" bIns="48331" numCol="1" anchor="ctr" anchorCtr="0" compatLnSpc="1">
            <a:prstTxWarp prst="textNoShape">
              <a:avLst/>
            </a:prstTxWarp>
          </a:bodyPr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fld id="{CC37BE81-25FA-464E-A2F0-A651BAE83B6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444363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AAEB525A-1002-724B-B51B-6A7D3AF73486}" type="slidenum">
              <a:rPr kumimoji="0" lang="en-US" altLang="zh-TW" sz="1300">
                <a:latin typeface="Calibri" charset="0"/>
                <a:ea typeface="MS PGothic" charset="-128"/>
              </a:rPr>
              <a:pPr eaLnBrk="1" hangingPunct="1"/>
              <a:t>5</a:t>
            </a:fld>
            <a:endParaRPr kumimoji="0" lang="en-US" altLang="zh-TW" sz="1300">
              <a:latin typeface="Calibri" charset="0"/>
              <a:ea typeface="MS PGothic" charset="-128"/>
            </a:endParaRPr>
          </a:p>
        </p:txBody>
      </p:sp>
      <p:sp>
        <p:nvSpPr>
          <p:cNvPr id="14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391291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04368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976903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AAEB525A-1002-724B-B51B-6A7D3AF73486}" type="slidenum">
              <a:rPr kumimoji="0" lang="en-US" altLang="zh-TW" sz="1300">
                <a:latin typeface="Calibri" charset="0"/>
                <a:ea typeface="MS PGothic" charset="-128"/>
              </a:rPr>
              <a:pPr eaLnBrk="1" hangingPunct="1"/>
              <a:t>26</a:t>
            </a:fld>
            <a:endParaRPr kumimoji="0" lang="en-US" altLang="zh-TW" sz="1300">
              <a:latin typeface="Calibri" charset="0"/>
              <a:ea typeface="MS PGothic" charset="-128"/>
            </a:endParaRPr>
          </a:p>
        </p:txBody>
      </p:sp>
      <p:sp>
        <p:nvSpPr>
          <p:cNvPr id="14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598220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 baseline="0">
                <a:latin typeface="Calibri" pitchFamily="34" charset="0"/>
                <a:ea typeface="標楷體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 baseline="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標楷體" pitchFamily="65" charset="-12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-36513" y="6519863"/>
            <a:ext cx="213360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A174DE-7399-4FAF-8713-5B9736F2F8B2}" type="datetime1">
              <a:rPr lang="zh-TW" altLang="en-US"/>
              <a:pPr>
                <a:defRPr/>
              </a:pPr>
              <a:t>2020/11/9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2987675" y="6519863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75475" y="6519863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32B402-6D6A-4C9A-A75A-FDAD2E780D6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6387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B8974-7798-42B3-A1B4-27D4BF8EA247}" type="datetime1">
              <a:rPr lang="zh-TW" altLang="en-US"/>
              <a:pPr>
                <a:defRPr/>
              </a:pPr>
              <a:t>2020/11/9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CEEE9-7387-4C83-BCC0-B99AD344B48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086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49D65A-E779-4EBC-8F20-05FD1E789EF8}" type="datetime1">
              <a:rPr lang="zh-TW" altLang="en-US"/>
              <a:pPr>
                <a:defRPr/>
              </a:pPr>
              <a:t>2020/11/9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3180FC-6B0B-4AD0-8BCE-15C0005B9CF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25692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baseline="0">
                <a:latin typeface="Calibri" pitchFamily="34" charset="0"/>
                <a:ea typeface="標楷體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latin typeface="Calibri" pitchFamily="34" charset="0"/>
                <a:ea typeface="標楷體" pitchFamily="65" charset="-120"/>
              </a:defRPr>
            </a:lvl1pPr>
            <a:lvl2pPr>
              <a:defRPr baseline="0">
                <a:latin typeface="Calibri" pitchFamily="34" charset="0"/>
                <a:ea typeface="標楷體" pitchFamily="65" charset="-120"/>
              </a:defRPr>
            </a:lvl2pPr>
            <a:lvl3pPr>
              <a:defRPr baseline="0">
                <a:latin typeface="Calibri" pitchFamily="34" charset="0"/>
                <a:ea typeface="標楷體" pitchFamily="65" charset="-120"/>
              </a:defRPr>
            </a:lvl3pPr>
            <a:lvl4pPr>
              <a:defRPr baseline="0">
                <a:latin typeface="Calibri" pitchFamily="34" charset="0"/>
                <a:ea typeface="標楷體" pitchFamily="65" charset="-120"/>
              </a:defRPr>
            </a:lvl4pPr>
            <a:lvl5pPr>
              <a:defRPr baseline="0">
                <a:latin typeface="Calibri" pitchFamily="34" charset="0"/>
                <a:ea typeface="標楷體" pitchFamily="65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-36513" y="6519863"/>
            <a:ext cx="213360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7A8117-F5CA-49B3-9AE8-B66B796AEA97}" type="datetime1">
              <a:rPr lang="zh-TW" altLang="en-US"/>
              <a:pPr>
                <a:defRPr/>
              </a:pPr>
              <a:t>2020/11/9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519863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75475" y="6519863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8C9E75-97FD-45D9-8ED3-955348887BB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0704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F01D57-3C38-485F-A5BA-38A4154D1BBF}" type="datetime1">
              <a:rPr lang="zh-TW" altLang="en-US"/>
              <a:pPr>
                <a:defRPr/>
              </a:pPr>
              <a:t>2020/11/9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24E28-1ACB-44F7-99BA-BF1B88651E9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52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077019-D080-4302-A620-8874F806370A}" type="datetime1">
              <a:rPr lang="zh-TW" altLang="en-US"/>
              <a:pPr>
                <a:defRPr/>
              </a:pPr>
              <a:t>2020/11/9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7A9801-FC0E-4D88-8A6C-29F1315C865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39223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75603B-203C-40CF-AAE0-1F27196C21BF}" type="datetime1">
              <a:rPr lang="zh-TW" altLang="en-US"/>
              <a:pPr>
                <a:defRPr/>
              </a:pPr>
              <a:t>2020/11/9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27CFAE-FA54-4E36-B923-24FFDDA53C1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6945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77DD28-F6B9-4809-9190-7B5EF78560CB}" type="datetime1">
              <a:rPr lang="zh-TW" altLang="en-US"/>
              <a:pPr>
                <a:defRPr/>
              </a:pPr>
              <a:t>2020/11/9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302B54-F380-403C-8C88-31ABACEBE62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8518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A7CADA-511E-469A-AB85-F561DD59866F}" type="datetime1">
              <a:rPr lang="zh-TW" altLang="en-US"/>
              <a:pPr>
                <a:defRPr/>
              </a:pPr>
              <a:t>2020/11/9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42FA49-737E-41E5-B3D8-A9D9B250719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85003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143870-5F10-4D76-8D8B-89AAD8A00E82}" type="datetime1">
              <a:rPr lang="zh-TW" altLang="en-US"/>
              <a:pPr>
                <a:defRPr/>
              </a:pPr>
              <a:t>2020/11/9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414FB1-0410-4AE1-B822-F1FE73B2D14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1690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B351BE-0651-4439-A96D-A8AF55668BF6}" type="datetime1">
              <a:rPr lang="zh-TW" altLang="en-US"/>
              <a:pPr>
                <a:defRPr/>
              </a:pPr>
              <a:t>2020/11/9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7D47A4-EEE4-40D9-B3F4-E20BDA7A7E1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63583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kumimoji="0"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3CBE6FA7-69AA-4937-824A-EE5F3C7CC30D}" type="datetime1">
              <a:rPr lang="zh-TW" altLang="en-US"/>
              <a:pPr>
                <a:defRPr/>
              </a:pPr>
              <a:t>2020/11/9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kumimoji="0"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kumimoji="0"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35A37E67-E9F5-4A38-925D-82CDC951CBA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12" r:id="rId1"/>
    <p:sldLayoutId id="2147484413" r:id="rId2"/>
    <p:sldLayoutId id="2147484403" r:id="rId3"/>
    <p:sldLayoutId id="2147484404" r:id="rId4"/>
    <p:sldLayoutId id="2147484405" r:id="rId5"/>
    <p:sldLayoutId id="2147484406" r:id="rId6"/>
    <p:sldLayoutId id="2147484407" r:id="rId7"/>
    <p:sldLayoutId id="2147484408" r:id="rId8"/>
    <p:sldLayoutId id="2147484409" r:id="rId9"/>
    <p:sldLayoutId id="2147484410" r:id="rId10"/>
    <p:sldLayoutId id="214748441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新細明體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新細明體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新細明體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新細明體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tpu.edu.tw/" TargetMode="External"/><Relationship Id="rId13" Type="http://schemas.openxmlformats.org/officeDocument/2006/relationships/image" Target="../media/image5.png"/><Relationship Id="rId3" Type="http://schemas.openxmlformats.org/officeDocument/2006/relationships/image" Target="../media/image2.jpeg"/><Relationship Id="rId7" Type="http://schemas.openxmlformats.org/officeDocument/2006/relationships/hyperlink" Target="http://www.mis.ntpu.edu.tw/en/" TargetMode="External"/><Relationship Id="rId12" Type="http://schemas.openxmlformats.org/officeDocument/2006/relationships/image" Target="../media/image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eb.ntpu.edu.tw/~myday/cindex.htm" TargetMode="External"/><Relationship Id="rId11" Type="http://schemas.openxmlformats.org/officeDocument/2006/relationships/hyperlink" Target="https://web.ntpu.edu.tw/~myday" TargetMode="External"/><Relationship Id="rId5" Type="http://schemas.openxmlformats.org/officeDocument/2006/relationships/hyperlink" Target="https://web.ntpu.edu.tw/~myday/" TargetMode="External"/><Relationship Id="rId10" Type="http://schemas.openxmlformats.org/officeDocument/2006/relationships/hyperlink" Target="http://mail.im.tku.edu.tw/~myday/" TargetMode="External"/><Relationship Id="rId4" Type="http://schemas.openxmlformats.org/officeDocument/2006/relationships/image" Target="../media/image3.jpeg"/><Relationship Id="rId9" Type="http://schemas.openxmlformats.org/officeDocument/2006/relationships/hyperlink" Target="http://www.mis.ntpu.edu.tw/" TargetMode="External"/><Relationship Id="rId14" Type="http://schemas.openxmlformats.org/officeDocument/2006/relationships/image" Target="../media/image6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radimrehurek.com/gensim/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spacy.io/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FEG6DnGvwfUbeo4zJ1zTunjMqf2RkCrT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inyurl.com/imtkupython101" TargetMode="External"/><Relationship Id="rId5" Type="http://schemas.openxmlformats.org/officeDocument/2006/relationships/hyperlink" Target="https://tinyurl.com/aintpupython101" TargetMode="External"/><Relationship Id="rId4" Type="http://schemas.openxmlformats.org/officeDocument/2006/relationships/image" Target="../media/image20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FEG6DnGvwfUbeo4zJ1zTunjMqf2RkCrT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inyurl.com/imtkupython101" TargetMode="External"/><Relationship Id="rId5" Type="http://schemas.openxmlformats.org/officeDocument/2006/relationships/hyperlink" Target="https://tinyurl.com/aintpupython101" TargetMode="External"/><Relationship Id="rId4" Type="http://schemas.openxmlformats.org/officeDocument/2006/relationships/image" Target="../media/image21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reilly.com/library/view/applied-text-analysis/9781491963036/" TargetMode="External"/><Relationship Id="rId2" Type="http://schemas.openxmlformats.org/officeDocument/2006/relationships/hyperlink" Target="https://github.com/Apress/text-analytics-w-python-2e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tinyurl.com/aintpupython101" TargetMode="External"/><Relationship Id="rId4" Type="http://schemas.openxmlformats.org/officeDocument/2006/relationships/hyperlink" Target="https://www.machinelearningplus.com/nlp/topic-modeling-visualization-how-to-present-results-lda-models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標題 1"/>
          <p:cNvSpPr>
            <a:spLocks noGrp="1"/>
          </p:cNvSpPr>
          <p:nvPr>
            <p:ph type="ctrTitle"/>
          </p:nvPr>
        </p:nvSpPr>
        <p:spPr>
          <a:xfrm>
            <a:off x="360363" y="100087"/>
            <a:ext cx="8423275" cy="1295302"/>
          </a:xfrm>
        </p:spPr>
        <p:txBody>
          <a:bodyPr/>
          <a:lstStyle/>
          <a:p>
            <a:pPr eaLnBrk="1" hangingPunct="1"/>
            <a:r>
              <a:rPr lang="zh-TW" altLang="en-US" sz="4800" dirty="0">
                <a:solidFill>
                  <a:schemeClr val="tx2"/>
                </a:solidFill>
              </a:rPr>
              <a:t>人工智慧文本分析 </a:t>
            </a:r>
            <a:br>
              <a:rPr lang="en-US" altLang="zh-TW" sz="4800" dirty="0">
                <a:solidFill>
                  <a:schemeClr val="tx2"/>
                </a:solidFill>
              </a:rPr>
            </a:br>
            <a:r>
              <a:rPr lang="en-US" altLang="zh-TW" sz="4000" dirty="0">
                <a:solidFill>
                  <a:schemeClr val="tx2"/>
                </a:solidFill>
              </a:rPr>
              <a:t>(AI for Text Analytics) </a:t>
            </a:r>
            <a:endParaRPr lang="zh-TW" altLang="en-US" sz="4000" dirty="0">
              <a:solidFill>
                <a:schemeClr val="tx2"/>
              </a:solidFill>
            </a:endParaRPr>
          </a:p>
        </p:txBody>
      </p:sp>
      <p:sp>
        <p:nvSpPr>
          <p:cNvPr id="4099" name="投影片編號版面配置區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2B16B09-038F-44F4-8EB4-975A60D8103E}" type="slidenum">
              <a:rPr lang="zh-TW" altLang="en-US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4101" name="標題 1"/>
          <p:cNvSpPr txBox="1">
            <a:spLocks/>
          </p:cNvSpPr>
          <p:nvPr/>
        </p:nvSpPr>
        <p:spPr bwMode="auto">
          <a:xfrm>
            <a:off x="179512" y="1506191"/>
            <a:ext cx="8784976" cy="1850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800" b="1" dirty="0">
                <a:solidFill>
                  <a:srgbClr val="C00000"/>
                </a:solidFill>
                <a:ea typeface="標楷體" pitchFamily="65" charset="-120"/>
              </a:rPr>
              <a:t>文本摘要和主題模型 </a:t>
            </a:r>
            <a:br>
              <a:rPr lang="zh-TW" altLang="en-US" sz="4800" b="1" dirty="0">
                <a:solidFill>
                  <a:srgbClr val="C00000"/>
                </a:solidFill>
                <a:ea typeface="標楷體" pitchFamily="65" charset="-120"/>
              </a:rPr>
            </a:br>
            <a:r>
              <a:rPr lang="en-US" altLang="zh-TW" sz="4000" b="1" dirty="0">
                <a:solidFill>
                  <a:srgbClr val="C00000"/>
                </a:solidFill>
                <a:ea typeface="標楷體" pitchFamily="65" charset="-120"/>
              </a:rPr>
              <a:t>(Text Summarization and Topic Models)</a:t>
            </a:r>
          </a:p>
        </p:txBody>
      </p:sp>
      <p:pic>
        <p:nvPicPr>
          <p:cNvPr id="4104" name="Picture 5" descr="C:\Users\myday\Downloads\TKU-logo-12c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06" y="148034"/>
            <a:ext cx="633413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5" name="文字方塊 14"/>
          <p:cNvSpPr txBox="1">
            <a:spLocks noChangeArrowheads="1"/>
          </p:cNvSpPr>
          <p:nvPr/>
        </p:nvSpPr>
        <p:spPr bwMode="auto">
          <a:xfrm>
            <a:off x="785019" y="85575"/>
            <a:ext cx="102455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TW" sz="1600" b="1" dirty="0" err="1">
                <a:solidFill>
                  <a:srgbClr val="FF0000"/>
                </a:solidFill>
              </a:rPr>
              <a:t>Tamkang</a:t>
            </a:r>
            <a:r>
              <a:rPr kumimoji="0" lang="en-US" altLang="zh-TW" sz="1600" b="1" dirty="0">
                <a:solidFill>
                  <a:srgbClr val="FF0000"/>
                </a:solidFill>
              </a:rPr>
              <a:t> </a:t>
            </a:r>
            <a:br>
              <a:rPr kumimoji="0" lang="en-US" altLang="zh-TW" sz="1600" b="1" dirty="0">
                <a:solidFill>
                  <a:srgbClr val="FF0000"/>
                </a:solidFill>
              </a:rPr>
            </a:br>
            <a:r>
              <a:rPr kumimoji="0" lang="en-US" altLang="zh-TW" sz="1600" b="1" dirty="0">
                <a:solidFill>
                  <a:srgbClr val="FF0000"/>
                </a:solidFill>
              </a:rPr>
              <a:t>University</a:t>
            </a:r>
            <a:endParaRPr kumimoji="0" lang="zh-TW" altLang="en-US" sz="1600" b="1" dirty="0">
              <a:solidFill>
                <a:srgbClr val="FF0000"/>
              </a:solidFill>
            </a:endParaRPr>
          </a:p>
        </p:txBody>
      </p:sp>
      <p:pic>
        <p:nvPicPr>
          <p:cNvPr id="4107" name="Picture 6" descr="C:\Users\myday\Downloads\TKU-title15c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27" y="635843"/>
            <a:ext cx="895400" cy="235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http://mail.tku.edu.tw/myday/images/Myday_Photo.jpg">
            <a:extLst>
              <a:ext uri="{FF2B5EF4-FFF2-40B4-BE49-F238E27FC236}">
                <a16:creationId xmlns:a16="http://schemas.microsoft.com/office/drawing/2014/main" id="{F7D4E94B-B7BF-954C-A000-94C32CE52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7" t="1544" r="10527" b="25148"/>
          <a:stretch>
            <a:fillRect/>
          </a:stretch>
        </p:blipFill>
        <p:spPr bwMode="auto">
          <a:xfrm>
            <a:off x="2051720" y="4293096"/>
            <a:ext cx="1135063" cy="140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文字方塊 5">
            <a:extLst>
              <a:ext uri="{FF2B5EF4-FFF2-40B4-BE49-F238E27FC236}">
                <a16:creationId xmlns:a16="http://schemas.microsoft.com/office/drawing/2014/main" id="{BBB48059-3942-8645-8062-B43E0C1893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1442" y="3369766"/>
            <a:ext cx="468111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800" dirty="0">
                <a:solidFill>
                  <a:srgbClr val="7F7F7F"/>
                </a:solidFill>
              </a:rPr>
              <a:t>1091AITA07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800" dirty="0">
                <a:solidFill>
                  <a:srgbClr val="7F7F7F"/>
                </a:solidFill>
              </a:rPr>
              <a:t>MBA, IMTKU </a:t>
            </a:r>
            <a:r>
              <a:rPr kumimoji="0" lang="is-IS" altLang="zh-TW" sz="1800" dirty="0">
                <a:solidFill>
                  <a:srgbClr val="7F7F7F"/>
                </a:solidFill>
              </a:rPr>
              <a:t>(M2455) (8418) (Fall 2020)</a:t>
            </a:r>
            <a:br>
              <a:rPr kumimoji="0" lang="is-IS" altLang="zh-TW" sz="1800" dirty="0">
                <a:solidFill>
                  <a:srgbClr val="7F7F7F"/>
                </a:solidFill>
              </a:rPr>
            </a:br>
            <a:r>
              <a:rPr kumimoji="0" lang="en-US" altLang="ja-JP" sz="1800" dirty="0">
                <a:solidFill>
                  <a:srgbClr val="7F7F7F"/>
                </a:solidFill>
              </a:rPr>
              <a:t> Thu 3, 4 (10:10-12:00) (B206)</a:t>
            </a:r>
          </a:p>
        </p:txBody>
      </p:sp>
      <p:sp>
        <p:nvSpPr>
          <p:cNvPr id="12" name="副標題 2">
            <a:extLst>
              <a:ext uri="{FF2B5EF4-FFF2-40B4-BE49-F238E27FC236}">
                <a16:creationId xmlns:a16="http://schemas.microsoft.com/office/drawing/2014/main" id="{48DAF237-5B68-2547-823C-1B16B40A0131}"/>
              </a:ext>
            </a:extLst>
          </p:cNvPr>
          <p:cNvSpPr txBox="1">
            <a:spLocks/>
          </p:cNvSpPr>
          <p:nvPr/>
        </p:nvSpPr>
        <p:spPr bwMode="auto">
          <a:xfrm>
            <a:off x="468313" y="4275089"/>
            <a:ext cx="8207375" cy="2538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en-US" altLang="zh-TW" sz="2400" b="1" dirty="0">
                <a:solidFill>
                  <a:srgbClr val="898989"/>
                </a:solidFill>
                <a:cs typeface="Calibri" panose="020F0502020204030204" pitchFamily="34" charset="0"/>
                <a:hlinkClick r:id="rId5"/>
              </a:rPr>
              <a:t>Min-</a:t>
            </a:r>
            <a:r>
              <a:rPr kumimoji="0" lang="en-US" altLang="zh-TW" sz="2400" b="1" dirty="0" err="1">
                <a:solidFill>
                  <a:srgbClr val="898989"/>
                </a:solidFill>
                <a:cs typeface="Calibri" panose="020F0502020204030204" pitchFamily="34" charset="0"/>
                <a:hlinkClick r:id="rId5"/>
              </a:rPr>
              <a:t>Yuh</a:t>
            </a:r>
            <a:r>
              <a:rPr kumimoji="0" lang="en-US" altLang="zh-TW" sz="2400" b="1" dirty="0">
                <a:solidFill>
                  <a:srgbClr val="898989"/>
                </a:solidFill>
                <a:cs typeface="Calibri" panose="020F0502020204030204" pitchFamily="34" charset="0"/>
                <a:hlinkClick r:id="rId5"/>
              </a:rPr>
              <a:t> Day</a:t>
            </a:r>
            <a:endParaRPr kumimoji="0" lang="en-US" altLang="zh-TW" sz="2400" b="1" dirty="0">
              <a:solidFill>
                <a:srgbClr val="898989"/>
              </a:solidFill>
              <a:cs typeface="Calibri" panose="020F0502020204030204" pitchFamily="34" charset="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b="1" dirty="0">
                <a:solidFill>
                  <a:srgbClr val="898989"/>
                </a:solidFill>
                <a:latin typeface="標楷體" pitchFamily="65" charset="-120"/>
                <a:ea typeface="標楷體" pitchFamily="65" charset="-120"/>
                <a:hlinkClick r:id="rId6"/>
              </a:rPr>
              <a:t>戴敏育</a:t>
            </a:r>
            <a:endParaRPr kumimoji="0" lang="en-US" altLang="zh-TW" sz="2400" b="1" dirty="0">
              <a:latin typeface="標楷體" pitchFamily="65" charset="-12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kumimoji="0" lang="en-US" altLang="zh-TW" sz="2400" b="1" dirty="0">
                <a:solidFill>
                  <a:schemeClr val="tx2"/>
                </a:solidFill>
                <a:cs typeface="Calibri" panose="020F0502020204030204" pitchFamily="34" charset="0"/>
              </a:rPr>
              <a:t>Associate Professor</a:t>
            </a: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b="1" dirty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副教授</a:t>
            </a:r>
            <a:endParaRPr kumimoji="0" lang="en-US" altLang="zh-TW" sz="2400" b="1" dirty="0">
              <a:solidFill>
                <a:schemeClr val="tx2"/>
              </a:solidFill>
              <a:latin typeface="標楷體" pitchFamily="65" charset="-12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Institute of Information Management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National Taipei University</a:t>
            </a:r>
            <a:endParaRPr kumimoji="0" lang="en-US" altLang="zh-TW" sz="1800" b="1" dirty="0">
              <a:solidFill>
                <a:srgbClr val="89898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lang="zh-TW" altLang="en-US" sz="2400" b="1" dirty="0"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  <a:hlinkClick r:id="rId8"/>
              </a:rPr>
              <a:t>國立臺北大學</a:t>
            </a:r>
            <a:r>
              <a:rPr lang="zh-TW" altLang="en-US" sz="2400" b="1" dirty="0"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</a:rPr>
              <a:t> </a:t>
            </a:r>
            <a:r>
              <a:rPr lang="zh-TW" altLang="en-US" sz="2400" b="1" dirty="0"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  <a:hlinkClick r:id="rId9"/>
              </a:rPr>
              <a:t>資訊管理研究所</a:t>
            </a:r>
            <a:endParaRPr kumimoji="0" lang="en-US" altLang="zh-TW" sz="2400" b="1" dirty="0">
              <a:solidFill>
                <a:srgbClr val="898989"/>
              </a:solidFill>
              <a:latin typeface="DFKai-SB" panose="03000509000000000000" pitchFamily="49" charset="-120"/>
              <a:ea typeface="DFKai-SB" panose="03000509000000000000" pitchFamily="49" charset="-120"/>
              <a:cs typeface="DFKai-SB" panose="03000509000000000000" pitchFamily="49" charset="-12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endParaRPr kumimoji="0" lang="en-US" altLang="zh-TW" sz="600" b="1" dirty="0">
              <a:solidFill>
                <a:srgbClr val="898989"/>
              </a:solidFill>
              <a:cs typeface="Times New Roman" pitchFamily="18" charset="0"/>
              <a:hlinkClick r:id="rId1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https://web.ntpu.edu.tw/~myday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kumimoji="0" lang="en-US" altLang="zh-TW" sz="1200" b="1" dirty="0">
                <a:solidFill>
                  <a:srgbClr val="898989"/>
                </a:solidFill>
                <a:cs typeface="Times New Roman" pitchFamily="18" charset="0"/>
              </a:rPr>
              <a:t>2020-11-12</a:t>
            </a:r>
            <a:endParaRPr kumimoji="0" lang="zh-TW" altLang="en-US" sz="2500" b="1" dirty="0">
              <a:solidFill>
                <a:srgbClr val="898989"/>
              </a:solidFill>
              <a:ea typeface="標楷體" pitchFamily="65" charset="-12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1B9EA55-72EE-3E4D-AEDB-19C0711937B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314" y="116632"/>
            <a:ext cx="962066" cy="6206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7A0E771-E373-B14A-A87B-5C6EF747C48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206" y="790309"/>
            <a:ext cx="964282" cy="23504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F80F3F9-11B0-4B44-A188-CCA48F5B935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44408" y="6021288"/>
            <a:ext cx="791692" cy="79169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Deep Learning NLP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10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93951"/>
            <a:ext cx="9144000" cy="327009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96237" y="6611779"/>
            <a:ext cx="676875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mattfortier.me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/2017/01/31/nlp-intro-pt-1-overview/</a:t>
            </a:r>
          </a:p>
        </p:txBody>
      </p:sp>
    </p:spTree>
    <p:extLst>
      <p:ext uri="{BB962C8B-B14F-4D97-AF65-F5344CB8AC3E}">
        <p14:creationId xmlns:p14="http://schemas.microsoft.com/office/powerpoint/2010/main" val="32019063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12524"/>
            <a:ext cx="8229600" cy="115456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Natural Language Processing (NLP) and Text Mining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11</a:t>
            </a:fld>
            <a:endParaRPr lang="zh-TW" altLang="en-US"/>
          </a:p>
        </p:txBody>
      </p:sp>
      <p:sp>
        <p:nvSpPr>
          <p:cNvPr id="7" name="圓角矩形 6"/>
          <p:cNvSpPr/>
          <p:nvPr/>
        </p:nvSpPr>
        <p:spPr>
          <a:xfrm>
            <a:off x="467544" y="1340768"/>
            <a:ext cx="4114800" cy="457200"/>
          </a:xfrm>
          <a:prstGeom prst="roundRect">
            <a:avLst>
              <a:gd name="adj" fmla="val 4171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tx1"/>
                </a:solidFill>
              </a:rPr>
              <a:t>Raw text</a:t>
            </a:r>
          </a:p>
        </p:txBody>
      </p:sp>
      <p:sp>
        <p:nvSpPr>
          <p:cNvPr id="8" name="圓角矩形 6"/>
          <p:cNvSpPr/>
          <p:nvPr/>
        </p:nvSpPr>
        <p:spPr>
          <a:xfrm>
            <a:off x="467544" y="2712020"/>
            <a:ext cx="4114800" cy="457200"/>
          </a:xfrm>
          <a:prstGeom prst="roundRect">
            <a:avLst>
              <a:gd name="adj" fmla="val 4171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tx1"/>
                </a:solidFill>
              </a:rPr>
              <a:t>Tokenization</a:t>
            </a:r>
          </a:p>
        </p:txBody>
      </p:sp>
      <p:sp>
        <p:nvSpPr>
          <p:cNvPr id="9" name="圓角矩形 6"/>
          <p:cNvSpPr/>
          <p:nvPr/>
        </p:nvSpPr>
        <p:spPr>
          <a:xfrm>
            <a:off x="486544" y="4083272"/>
            <a:ext cx="4114800" cy="457200"/>
          </a:xfrm>
          <a:prstGeom prst="roundRect">
            <a:avLst>
              <a:gd name="adj" fmla="val 4171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tx1"/>
                </a:solidFill>
              </a:rPr>
              <a:t>Stop word removal</a:t>
            </a:r>
          </a:p>
        </p:txBody>
      </p:sp>
      <p:sp>
        <p:nvSpPr>
          <p:cNvPr id="10" name="圓角矩形 6"/>
          <p:cNvSpPr/>
          <p:nvPr/>
        </p:nvSpPr>
        <p:spPr>
          <a:xfrm>
            <a:off x="490899" y="4768898"/>
            <a:ext cx="4114800" cy="457200"/>
          </a:xfrm>
          <a:prstGeom prst="roundRect">
            <a:avLst>
              <a:gd name="adj" fmla="val 4171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accent4">
                    <a:lumMod val="75000"/>
                  </a:schemeClr>
                </a:solidFill>
              </a:rPr>
              <a:t>Stemming</a:t>
            </a:r>
            <a:r>
              <a:rPr lang="en-US" altLang="zh-TW" sz="2400" b="1" dirty="0">
                <a:solidFill>
                  <a:schemeClr val="tx1"/>
                </a:solidFill>
              </a:rPr>
              <a:t> / </a:t>
            </a:r>
            <a:r>
              <a:rPr lang="en-US" altLang="zh-TW" sz="2400" b="1" dirty="0">
                <a:solidFill>
                  <a:schemeClr val="accent6">
                    <a:lumMod val="50000"/>
                  </a:schemeClr>
                </a:solidFill>
              </a:rPr>
              <a:t>Lemmatization</a:t>
            </a:r>
          </a:p>
        </p:txBody>
      </p:sp>
      <p:sp>
        <p:nvSpPr>
          <p:cNvPr id="11" name="圓角矩形 6"/>
          <p:cNvSpPr/>
          <p:nvPr/>
        </p:nvSpPr>
        <p:spPr>
          <a:xfrm>
            <a:off x="467544" y="3397646"/>
            <a:ext cx="4114800" cy="457200"/>
          </a:xfrm>
          <a:prstGeom prst="roundRect">
            <a:avLst>
              <a:gd name="adj" fmla="val 4171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>
                <a:solidFill>
                  <a:schemeClr val="tx1"/>
                </a:solidFill>
              </a:rPr>
              <a:t>Part-of-Speech </a:t>
            </a:r>
            <a:r>
              <a:rPr lang="en-US" altLang="zh-TW" sz="2400" b="1" dirty="0">
                <a:solidFill>
                  <a:schemeClr val="tx1"/>
                </a:solidFill>
              </a:rPr>
              <a:t>(</a:t>
            </a:r>
            <a:r>
              <a:rPr lang="en-US" altLang="zh-TW" sz="2400" b="1">
                <a:solidFill>
                  <a:schemeClr val="tx1"/>
                </a:solidFill>
              </a:rPr>
              <a:t>POS)</a:t>
            </a:r>
            <a:endParaRPr lang="en-US" altLang="zh-TW" sz="2400" b="1" dirty="0">
              <a:solidFill>
                <a:schemeClr val="tx1"/>
              </a:solidFill>
            </a:endParaRPr>
          </a:p>
        </p:txBody>
      </p:sp>
      <p:sp>
        <p:nvSpPr>
          <p:cNvPr id="12" name="圓角矩形 6"/>
          <p:cNvSpPr/>
          <p:nvPr/>
        </p:nvSpPr>
        <p:spPr>
          <a:xfrm>
            <a:off x="492315" y="5454524"/>
            <a:ext cx="4114800" cy="457200"/>
          </a:xfrm>
          <a:prstGeom prst="roundRect">
            <a:avLst>
              <a:gd name="adj" fmla="val 4171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tx1"/>
                </a:solidFill>
              </a:rPr>
              <a:t>Dependency Parser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224508" y="6616820"/>
            <a:ext cx="687588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Nitin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Hardeniya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(2015), NLTK Essentials,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Packt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Publishing; Florian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Leitner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(2015), Text mining - from Bayes rule to dependency parsing</a:t>
            </a:r>
          </a:p>
        </p:txBody>
      </p:sp>
      <p:sp>
        <p:nvSpPr>
          <p:cNvPr id="14" name="圓角矩形 6"/>
          <p:cNvSpPr/>
          <p:nvPr/>
        </p:nvSpPr>
        <p:spPr>
          <a:xfrm>
            <a:off x="490899" y="2026394"/>
            <a:ext cx="4114800" cy="457200"/>
          </a:xfrm>
          <a:prstGeom prst="roundRect">
            <a:avLst>
              <a:gd name="adj" fmla="val 4171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tx1"/>
                </a:solidFill>
              </a:rPr>
              <a:t>Sentence Segmentation</a:t>
            </a:r>
          </a:p>
        </p:txBody>
      </p:sp>
      <p:sp>
        <p:nvSpPr>
          <p:cNvPr id="15" name="圓角矩形 6"/>
          <p:cNvSpPr/>
          <p:nvPr/>
        </p:nvSpPr>
        <p:spPr>
          <a:xfrm>
            <a:off x="512240" y="6140152"/>
            <a:ext cx="4114800" cy="457200"/>
          </a:xfrm>
          <a:prstGeom prst="roundRect">
            <a:avLst>
              <a:gd name="adj" fmla="val 4171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tx1"/>
                </a:solidFill>
              </a:rPr>
              <a:t>String Metrics &amp; Matching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750611" y="4253985"/>
            <a:ext cx="20617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word’s stem</a:t>
            </a:r>
          </a:p>
          <a:p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am 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sym typeface="Wingdings"/>
              </a:rPr>
              <a:t> am</a:t>
            </a:r>
          </a:p>
          <a:p>
            <a:r>
              <a:rPr lang="en-US" sz="2400" dirty="0">
                <a:solidFill>
                  <a:schemeClr val="accent4">
                    <a:lumMod val="75000"/>
                  </a:schemeClr>
                </a:solidFill>
                <a:sym typeface="Wingdings"/>
              </a:rPr>
              <a:t>having 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sym typeface="Wingdings"/>
              </a:rPr>
              <a:t>hav</a:t>
            </a:r>
            <a:endParaRPr lang="en-US" sz="24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03192" y="4253985"/>
            <a:ext cx="22333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word’s lemma</a:t>
            </a:r>
          </a:p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am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sym typeface="Wingdings"/>
              </a:rPr>
              <a:t> be</a:t>
            </a:r>
          </a:p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  <a:sym typeface="Wingdings"/>
              </a:rPr>
              <a:t>having  have</a:t>
            </a: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4748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Text Summarization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12</a:t>
            </a:fld>
            <a:endParaRPr lang="zh-TW" altLang="en-US"/>
          </a:p>
        </p:txBody>
      </p:sp>
      <p:sp>
        <p:nvSpPr>
          <p:cNvPr id="7" name="Rectangle 6"/>
          <p:cNvSpPr/>
          <p:nvPr/>
        </p:nvSpPr>
        <p:spPr>
          <a:xfrm>
            <a:off x="1367644" y="6457890"/>
            <a:ext cx="64087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Vishal Gupta and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Gurpreet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S.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Lehal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(2009), "A survey of text mining techniques and applications," 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Journal of emerging technologies in web intelligence, vol. 1, no. 1, pp. 60-76.</a:t>
            </a:r>
          </a:p>
        </p:txBody>
      </p:sp>
      <p:sp>
        <p:nvSpPr>
          <p:cNvPr id="8" name="圓角矩形 6"/>
          <p:cNvSpPr/>
          <p:nvPr/>
        </p:nvSpPr>
        <p:spPr>
          <a:xfrm>
            <a:off x="3291296" y="1227370"/>
            <a:ext cx="2935435" cy="314071"/>
          </a:xfrm>
          <a:prstGeom prst="roundRect">
            <a:avLst>
              <a:gd name="adj" fmla="val 4171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000" b="1">
                <a:solidFill>
                  <a:schemeClr val="tx1"/>
                </a:solidFill>
              </a:rPr>
              <a:t>Pre-processing</a:t>
            </a:r>
            <a:endParaRPr lang="en-US" altLang="zh-TW" sz="2000" b="1" dirty="0">
              <a:solidFill>
                <a:schemeClr val="tx1"/>
              </a:solidFill>
            </a:endParaRPr>
          </a:p>
        </p:txBody>
      </p:sp>
      <p:sp>
        <p:nvSpPr>
          <p:cNvPr id="9" name="Can 8"/>
          <p:cNvSpPr/>
          <p:nvPr/>
        </p:nvSpPr>
        <p:spPr>
          <a:xfrm>
            <a:off x="323528" y="1225734"/>
            <a:ext cx="2170584" cy="741302"/>
          </a:xfrm>
          <a:prstGeom prst="can">
            <a:avLst>
              <a:gd name="adj" fmla="val 16344"/>
            </a:avLst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000000"/>
                </a:solidFill>
              </a:rPr>
              <a:t>Dictionary / Thesaurus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0" name="圓角矩形 6"/>
          <p:cNvSpPr/>
          <p:nvPr/>
        </p:nvSpPr>
        <p:spPr>
          <a:xfrm>
            <a:off x="3291296" y="1762044"/>
            <a:ext cx="2935435" cy="314072"/>
          </a:xfrm>
          <a:prstGeom prst="roundRect">
            <a:avLst>
              <a:gd name="adj" fmla="val 4171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000" b="1" dirty="0">
                <a:solidFill>
                  <a:schemeClr val="tx1"/>
                </a:solidFill>
              </a:rPr>
              <a:t>Text Structure Analysis</a:t>
            </a:r>
          </a:p>
        </p:txBody>
      </p:sp>
      <p:sp>
        <p:nvSpPr>
          <p:cNvPr id="11" name="圓角矩形 6"/>
          <p:cNvSpPr/>
          <p:nvPr/>
        </p:nvSpPr>
        <p:spPr>
          <a:xfrm>
            <a:off x="3291296" y="692696"/>
            <a:ext cx="2935435" cy="314071"/>
          </a:xfrm>
          <a:prstGeom prst="roundRect">
            <a:avLst>
              <a:gd name="adj" fmla="val 4171"/>
            </a:avLst>
          </a:prstGeom>
          <a:solidFill>
            <a:srgbClr val="FFD57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000" b="1" dirty="0">
                <a:solidFill>
                  <a:schemeClr val="tx1"/>
                </a:solidFill>
              </a:rPr>
              <a:t>Text Input</a:t>
            </a:r>
          </a:p>
        </p:txBody>
      </p:sp>
      <p:sp>
        <p:nvSpPr>
          <p:cNvPr id="12" name="圓角矩形 6"/>
          <p:cNvSpPr/>
          <p:nvPr/>
        </p:nvSpPr>
        <p:spPr>
          <a:xfrm>
            <a:off x="3291296" y="6156120"/>
            <a:ext cx="2935435" cy="314071"/>
          </a:xfrm>
          <a:prstGeom prst="roundRect">
            <a:avLst>
              <a:gd name="adj" fmla="val 4171"/>
            </a:avLst>
          </a:prstGeom>
          <a:solidFill>
            <a:srgbClr val="FFD57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000" b="1">
                <a:solidFill>
                  <a:schemeClr val="tx1"/>
                </a:solidFill>
              </a:rPr>
              <a:t>Summary Output</a:t>
            </a:r>
            <a:endParaRPr lang="en-US" altLang="zh-TW" sz="2000" b="1" dirty="0">
              <a:solidFill>
                <a:schemeClr val="tx1"/>
              </a:solidFill>
            </a:endParaRPr>
          </a:p>
        </p:txBody>
      </p:sp>
      <p:sp>
        <p:nvSpPr>
          <p:cNvPr id="13" name="圓角矩形 6"/>
          <p:cNvSpPr/>
          <p:nvPr/>
        </p:nvSpPr>
        <p:spPr>
          <a:xfrm>
            <a:off x="3291296" y="5660947"/>
            <a:ext cx="2935435" cy="314071"/>
          </a:xfrm>
          <a:prstGeom prst="roundRect">
            <a:avLst>
              <a:gd name="adj" fmla="val 4171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000" b="1">
                <a:solidFill>
                  <a:schemeClr val="tx1"/>
                </a:solidFill>
              </a:rPr>
              <a:t>Smoothing</a:t>
            </a:r>
            <a:endParaRPr lang="en-US" altLang="zh-TW" sz="2000" b="1" dirty="0">
              <a:solidFill>
                <a:schemeClr val="tx1"/>
              </a:solidFill>
            </a:endParaRPr>
          </a:p>
        </p:txBody>
      </p:sp>
      <p:sp>
        <p:nvSpPr>
          <p:cNvPr id="14" name="圓角矩形 6"/>
          <p:cNvSpPr/>
          <p:nvPr/>
        </p:nvSpPr>
        <p:spPr>
          <a:xfrm>
            <a:off x="2149130" y="2297809"/>
            <a:ext cx="2935435" cy="314072"/>
          </a:xfrm>
          <a:prstGeom prst="roundRect">
            <a:avLst>
              <a:gd name="adj" fmla="val 4171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000" b="1" dirty="0">
                <a:solidFill>
                  <a:schemeClr val="tx1"/>
                </a:solidFill>
              </a:rPr>
              <a:t>Word Segmentation</a:t>
            </a:r>
          </a:p>
        </p:txBody>
      </p:sp>
      <p:sp>
        <p:nvSpPr>
          <p:cNvPr id="15" name="圓角矩形 6"/>
          <p:cNvSpPr/>
          <p:nvPr/>
        </p:nvSpPr>
        <p:spPr>
          <a:xfrm>
            <a:off x="2909756" y="3356992"/>
            <a:ext cx="3698514" cy="353573"/>
          </a:xfrm>
          <a:prstGeom prst="roundRect">
            <a:avLst>
              <a:gd name="adj" fmla="val 4171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000" b="1" dirty="0">
                <a:solidFill>
                  <a:schemeClr val="tx1"/>
                </a:solidFill>
              </a:rPr>
              <a:t>Keyword Extraction</a:t>
            </a:r>
          </a:p>
        </p:txBody>
      </p:sp>
      <p:sp>
        <p:nvSpPr>
          <p:cNvPr id="16" name="圓角矩形 6"/>
          <p:cNvSpPr/>
          <p:nvPr/>
        </p:nvSpPr>
        <p:spPr>
          <a:xfrm>
            <a:off x="2149130" y="2832484"/>
            <a:ext cx="2935435" cy="314072"/>
          </a:xfrm>
          <a:prstGeom prst="roundRect">
            <a:avLst>
              <a:gd name="adj" fmla="val 4171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000" b="1" dirty="0">
                <a:solidFill>
                  <a:schemeClr val="tx1"/>
                </a:solidFill>
              </a:rPr>
              <a:t>POS Tagging</a:t>
            </a:r>
          </a:p>
        </p:txBody>
      </p:sp>
      <p:sp>
        <p:nvSpPr>
          <p:cNvPr id="17" name="圓角矩形 6"/>
          <p:cNvSpPr/>
          <p:nvPr/>
        </p:nvSpPr>
        <p:spPr>
          <a:xfrm>
            <a:off x="5236965" y="2276872"/>
            <a:ext cx="2935435" cy="314072"/>
          </a:xfrm>
          <a:prstGeom prst="roundRect">
            <a:avLst>
              <a:gd name="adj" fmla="val 4171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000" b="1">
                <a:solidFill>
                  <a:schemeClr val="tx1"/>
                </a:solidFill>
              </a:rPr>
              <a:t>Occurrence Statistic</a:t>
            </a:r>
            <a:endParaRPr lang="en-US" altLang="zh-TW" sz="2000" b="1" dirty="0">
              <a:solidFill>
                <a:schemeClr val="tx1"/>
              </a:solidFill>
            </a:endParaRPr>
          </a:p>
        </p:txBody>
      </p:sp>
      <p:sp>
        <p:nvSpPr>
          <p:cNvPr id="18" name="圓角矩形 6"/>
          <p:cNvSpPr/>
          <p:nvPr/>
        </p:nvSpPr>
        <p:spPr>
          <a:xfrm>
            <a:off x="2909756" y="3891667"/>
            <a:ext cx="3698514" cy="369157"/>
          </a:xfrm>
          <a:prstGeom prst="roundRect">
            <a:avLst>
              <a:gd name="adj" fmla="val 4171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000" b="1" dirty="0">
                <a:solidFill>
                  <a:schemeClr val="tx1"/>
                </a:solidFill>
              </a:rPr>
              <a:t>Weigh Words &amp; Sentences</a:t>
            </a:r>
          </a:p>
        </p:txBody>
      </p:sp>
      <p:sp>
        <p:nvSpPr>
          <p:cNvPr id="19" name="圓角矩形 6"/>
          <p:cNvSpPr/>
          <p:nvPr/>
        </p:nvSpPr>
        <p:spPr>
          <a:xfrm>
            <a:off x="2909756" y="4491594"/>
            <a:ext cx="3698514" cy="369157"/>
          </a:xfrm>
          <a:prstGeom prst="roundRect">
            <a:avLst>
              <a:gd name="adj" fmla="val 4171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000" b="1" dirty="0">
                <a:solidFill>
                  <a:schemeClr val="tx1"/>
                </a:solidFill>
              </a:rPr>
              <a:t>Sentences Selection</a:t>
            </a:r>
          </a:p>
        </p:txBody>
      </p:sp>
      <p:sp>
        <p:nvSpPr>
          <p:cNvPr id="20" name="圓角矩形 6"/>
          <p:cNvSpPr/>
          <p:nvPr/>
        </p:nvSpPr>
        <p:spPr>
          <a:xfrm>
            <a:off x="2909756" y="5071187"/>
            <a:ext cx="3698514" cy="369157"/>
          </a:xfrm>
          <a:prstGeom prst="roundRect">
            <a:avLst>
              <a:gd name="adj" fmla="val 4171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000" b="1" dirty="0">
                <a:solidFill>
                  <a:schemeClr val="tx1"/>
                </a:solidFill>
              </a:rPr>
              <a:t>Rough Summary Generation</a:t>
            </a:r>
          </a:p>
        </p:txBody>
      </p:sp>
      <p:cxnSp>
        <p:nvCxnSpPr>
          <p:cNvPr id="22" name="Elbow Connector 21"/>
          <p:cNvCxnSpPr>
            <a:stCxn id="9" idx="3"/>
            <a:endCxn id="14" idx="1"/>
          </p:cNvCxnSpPr>
          <p:nvPr/>
        </p:nvCxnSpPr>
        <p:spPr>
          <a:xfrm rot="16200000" flipH="1">
            <a:off x="1535071" y="1840785"/>
            <a:ext cx="487809" cy="740310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lbow Connector 24"/>
          <p:cNvCxnSpPr>
            <a:stCxn id="9" idx="3"/>
            <a:endCxn id="16" idx="1"/>
          </p:cNvCxnSpPr>
          <p:nvPr/>
        </p:nvCxnSpPr>
        <p:spPr>
          <a:xfrm rot="16200000" flipH="1">
            <a:off x="1267733" y="2108123"/>
            <a:ext cx="1022484" cy="740310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lbow Connector 27"/>
          <p:cNvCxnSpPr>
            <a:stCxn id="9" idx="3"/>
            <a:endCxn id="15" idx="1"/>
          </p:cNvCxnSpPr>
          <p:nvPr/>
        </p:nvCxnSpPr>
        <p:spPr>
          <a:xfrm rot="16200000" flipH="1">
            <a:off x="1375917" y="1999939"/>
            <a:ext cx="1566743" cy="1500936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11" idx="2"/>
            <a:endCxn id="8" idx="0"/>
          </p:cNvCxnSpPr>
          <p:nvPr/>
        </p:nvCxnSpPr>
        <p:spPr>
          <a:xfrm>
            <a:off x="4759014" y="1006767"/>
            <a:ext cx="0" cy="22060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8" idx="2"/>
            <a:endCxn id="10" idx="0"/>
          </p:cNvCxnSpPr>
          <p:nvPr/>
        </p:nvCxnSpPr>
        <p:spPr>
          <a:xfrm>
            <a:off x="4759014" y="1541441"/>
            <a:ext cx="0" cy="22060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10" idx="2"/>
            <a:endCxn id="14" idx="0"/>
          </p:cNvCxnSpPr>
          <p:nvPr/>
        </p:nvCxnSpPr>
        <p:spPr>
          <a:xfrm flipH="1">
            <a:off x="3616848" y="2076116"/>
            <a:ext cx="1142166" cy="22169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endCxn id="17" idx="0"/>
          </p:cNvCxnSpPr>
          <p:nvPr/>
        </p:nvCxnSpPr>
        <p:spPr>
          <a:xfrm>
            <a:off x="4911414" y="2055746"/>
            <a:ext cx="1793269" cy="22112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6226730" y="2603906"/>
            <a:ext cx="1" cy="75308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14" idx="2"/>
            <a:endCxn id="16" idx="0"/>
          </p:cNvCxnSpPr>
          <p:nvPr/>
        </p:nvCxnSpPr>
        <p:spPr>
          <a:xfrm>
            <a:off x="3616848" y="2611881"/>
            <a:ext cx="0" cy="22060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16" idx="2"/>
          </p:cNvCxnSpPr>
          <p:nvPr/>
        </p:nvCxnSpPr>
        <p:spPr>
          <a:xfrm flipH="1">
            <a:off x="3616847" y="3146556"/>
            <a:ext cx="1" cy="21043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15" idx="2"/>
            <a:endCxn id="18" idx="0"/>
          </p:cNvCxnSpPr>
          <p:nvPr/>
        </p:nvCxnSpPr>
        <p:spPr>
          <a:xfrm>
            <a:off x="4759013" y="3710565"/>
            <a:ext cx="0" cy="18110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stCxn id="18" idx="2"/>
            <a:endCxn id="19" idx="0"/>
          </p:cNvCxnSpPr>
          <p:nvPr/>
        </p:nvCxnSpPr>
        <p:spPr>
          <a:xfrm>
            <a:off x="4759013" y="4260824"/>
            <a:ext cx="0" cy="23077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>
            <a:stCxn id="19" idx="2"/>
            <a:endCxn id="20" idx="0"/>
          </p:cNvCxnSpPr>
          <p:nvPr/>
        </p:nvCxnSpPr>
        <p:spPr>
          <a:xfrm>
            <a:off x="4759013" y="4860751"/>
            <a:ext cx="0" cy="21043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>
            <a:stCxn id="20" idx="2"/>
            <a:endCxn id="13" idx="0"/>
          </p:cNvCxnSpPr>
          <p:nvPr/>
        </p:nvCxnSpPr>
        <p:spPr>
          <a:xfrm>
            <a:off x="4759013" y="5440344"/>
            <a:ext cx="1" cy="22060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stCxn id="13" idx="2"/>
            <a:endCxn id="12" idx="0"/>
          </p:cNvCxnSpPr>
          <p:nvPr/>
        </p:nvCxnSpPr>
        <p:spPr>
          <a:xfrm>
            <a:off x="4759014" y="5975018"/>
            <a:ext cx="0" cy="18110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40177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Topic Modeling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13</a:t>
            </a:fld>
            <a:endParaRPr lang="zh-TW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760"/>
            <a:ext cx="9076259" cy="482453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41398" y="6579314"/>
            <a:ext cx="726120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Blei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David M. "Probabilistic topic models." 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Communications of the ACM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55, no. 4 (2012): 77-84.</a:t>
            </a:r>
          </a:p>
        </p:txBody>
      </p:sp>
    </p:spTree>
    <p:extLst>
      <p:ext uri="{BB962C8B-B14F-4D97-AF65-F5344CB8AC3E}">
        <p14:creationId xmlns:p14="http://schemas.microsoft.com/office/powerpoint/2010/main" val="16737263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F72BF-98EA-CC42-B0C4-47D9C4BCA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30100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Text Summarization and Information Extraction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05D6C2-4F09-954A-BC1F-E0058A36C0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1556792"/>
            <a:ext cx="8435280" cy="4891063"/>
          </a:xfrm>
        </p:spPr>
        <p:txBody>
          <a:bodyPr/>
          <a:lstStyle/>
          <a:p>
            <a:r>
              <a:rPr lang="en-US" dirty="0"/>
              <a:t>Key-phrase extraction</a:t>
            </a:r>
          </a:p>
          <a:p>
            <a:pPr lvl="1"/>
            <a:r>
              <a:rPr lang="en-US" dirty="0"/>
              <a:t>extracting key influential phrases from the documents.</a:t>
            </a:r>
          </a:p>
          <a:p>
            <a:r>
              <a:rPr lang="en-US" dirty="0"/>
              <a:t>Topic modeling</a:t>
            </a:r>
          </a:p>
          <a:p>
            <a:pPr lvl="1"/>
            <a:r>
              <a:rPr lang="en-US" dirty="0"/>
              <a:t>Extract various diverse concepts or topics present in the documents, retaining the major themes.</a:t>
            </a:r>
          </a:p>
          <a:p>
            <a:r>
              <a:rPr lang="en-US" dirty="0"/>
              <a:t>Document summarization</a:t>
            </a:r>
          </a:p>
          <a:p>
            <a:pPr lvl="1"/>
            <a:r>
              <a:rPr lang="en-US" dirty="0"/>
              <a:t>Summarize entire text documents to provide a gist that retains the important parts of the whole corpus.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7D8937-98FD-C64F-A7A8-A6C781C43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11154F-B535-D14E-9F68-D7F1D02DA805}"/>
              </a:ext>
            </a:extLst>
          </p:cNvPr>
          <p:cNvSpPr/>
          <p:nvPr/>
        </p:nvSpPr>
        <p:spPr>
          <a:xfrm>
            <a:off x="606226" y="6607914"/>
            <a:ext cx="807524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Dipanjan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Sarkar (2019), Text Analytics with Python: A Practitioner’s Guide to Natural Language Processing, Second Edition.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APress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3874683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287E6-6B66-A34E-83D1-AF5481D9F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Topic Model in Bioinformatics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1240F2-F0D5-B542-8664-784821D67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65A7D8-2262-2546-91E0-9EC550C5EA7D}"/>
              </a:ext>
            </a:extLst>
          </p:cNvPr>
          <p:cNvSpPr/>
          <p:nvPr/>
        </p:nvSpPr>
        <p:spPr>
          <a:xfrm>
            <a:off x="578361" y="6457890"/>
            <a:ext cx="80752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Liu, Lin, Lin Tang, Wen Dong,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Shaowen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Yao, and Wei Zhou. "An overview of topic modeling and its current applications in bioinformatics."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SpringerPlus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5, no. 1 (2016): 1608.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0B4449-A2D0-5B42-B093-DBF8967F7B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644" y="1700808"/>
            <a:ext cx="8662674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3248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FFC05-1D4E-CA46-AB54-D2F3842A3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Topic Modeling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7F635A-0A7D-C941-AD1C-59AEAAAF2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16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637889-A2A3-1148-8D72-EB52315D1D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628800"/>
            <a:ext cx="8631273" cy="449705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189D5FA-2508-D846-B69D-963CF2F70ABC}"/>
              </a:ext>
            </a:extLst>
          </p:cNvPr>
          <p:cNvSpPr/>
          <p:nvPr/>
        </p:nvSpPr>
        <p:spPr>
          <a:xfrm>
            <a:off x="1342376" y="6485274"/>
            <a:ext cx="65935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Avinash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Navlani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(2018), Latent Semantic Analysis using Python,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www.datacamp.com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/community/tutorials/discovering-hidden-topics-python</a:t>
            </a:r>
          </a:p>
        </p:txBody>
      </p:sp>
    </p:spTree>
    <p:extLst>
      <p:ext uri="{BB962C8B-B14F-4D97-AF65-F5344CB8AC3E}">
        <p14:creationId xmlns:p14="http://schemas.microsoft.com/office/powerpoint/2010/main" val="6102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FFC05-1D4E-CA46-AB54-D2F3842A3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282" y="71023"/>
            <a:ext cx="8387508" cy="1786211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Topic Modeling </a:t>
            </a:r>
            <a:r>
              <a:rPr lang="en-US" sz="3200" dirty="0">
                <a:solidFill>
                  <a:schemeClr val="accent1"/>
                </a:solidFill>
              </a:rPr>
              <a:t>(Unsupervised Learning) 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chemeClr val="accent1"/>
                </a:solidFill>
              </a:rPr>
              <a:t>vs. 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chemeClr val="accent1"/>
                </a:solidFill>
              </a:rPr>
              <a:t>Text Classification </a:t>
            </a:r>
            <a:r>
              <a:rPr lang="en-US" sz="3200" dirty="0">
                <a:solidFill>
                  <a:schemeClr val="accent1"/>
                </a:solidFill>
              </a:rPr>
              <a:t>(Supervised Learning)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7F635A-0A7D-C941-AD1C-59AEAAAF2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17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89D5FA-2508-D846-B69D-963CF2F70ABC}"/>
              </a:ext>
            </a:extLst>
          </p:cNvPr>
          <p:cNvSpPr/>
          <p:nvPr/>
        </p:nvSpPr>
        <p:spPr>
          <a:xfrm>
            <a:off x="1342376" y="6485274"/>
            <a:ext cx="65935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Avinash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Navlani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(2018), Latent Semantic Analysis using Python,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www.datacamp.com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/community/tutorials/discovering-hidden-topics-python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843BFF-20A0-5A42-AEC5-198C4E9570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92" y="2009440"/>
            <a:ext cx="8599812" cy="4299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508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FFC05-1D4E-CA46-AB54-D2F3842A3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4016"/>
            <a:ext cx="8229600" cy="2204864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Topic Modeling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Term Document Matrix to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Topic Distribution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7F635A-0A7D-C941-AD1C-59AEAAAF2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18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89D5FA-2508-D846-B69D-963CF2F70ABC}"/>
              </a:ext>
            </a:extLst>
          </p:cNvPr>
          <p:cNvSpPr/>
          <p:nvPr/>
        </p:nvSpPr>
        <p:spPr>
          <a:xfrm>
            <a:off x="1342376" y="6485274"/>
            <a:ext cx="65935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Avinash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Navlani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(2018), Latent Semantic Analysis using Python,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www.datacamp.com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/community/tutorials/discovering-hidden-topics-python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2CB73D-5D52-3A42-B641-7AEFBC9939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492896"/>
            <a:ext cx="8869289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2387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DD5BE-B15B-F942-8C51-564039E49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213285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Topic Modeling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Latent Dirichlet Allocation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(LDA)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941AF5-B36A-5444-908F-5A11D58C4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19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98F29D-0AE2-9E45-82F4-53FCE9F13B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420888"/>
            <a:ext cx="7534994" cy="21882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A5668D3-C0B0-F54B-BE2B-650982E5BAE6}"/>
              </a:ext>
            </a:extLst>
          </p:cNvPr>
          <p:cNvSpPr txBox="1"/>
          <p:nvPr/>
        </p:nvSpPr>
        <p:spPr>
          <a:xfrm>
            <a:off x="3131840" y="4730679"/>
            <a:ext cx="33843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documents</a:t>
            </a:r>
          </a:p>
          <a:p>
            <a:r>
              <a:rPr 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words</a:t>
            </a:r>
          </a:p>
          <a:p>
            <a:r>
              <a:rPr 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 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topics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E74717-F67A-2847-8499-F0B058820945}"/>
              </a:ext>
            </a:extLst>
          </p:cNvPr>
          <p:cNvSpPr txBox="1"/>
          <p:nvPr/>
        </p:nvSpPr>
        <p:spPr>
          <a:xfrm>
            <a:off x="855174" y="6421856"/>
            <a:ext cx="7344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Hoffman, Matthew D., David M.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Blei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Chong Wang, and John Paisley.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"Stochastic variational inference." The Journal of Machine Learning Research 14, no. 1 (2013): 1303-1347.</a:t>
            </a:r>
          </a:p>
        </p:txBody>
      </p:sp>
    </p:spTree>
    <p:extLst>
      <p:ext uri="{BB962C8B-B14F-4D97-AF65-F5344CB8AC3E}">
        <p14:creationId xmlns:p14="http://schemas.microsoft.com/office/powerpoint/2010/main" val="9258597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內容版面配置區 2"/>
          <p:cNvSpPr>
            <a:spLocks noGrp="1"/>
          </p:cNvSpPr>
          <p:nvPr>
            <p:ph idx="1"/>
          </p:nvPr>
        </p:nvSpPr>
        <p:spPr>
          <a:xfrm>
            <a:off x="107950" y="1125538"/>
            <a:ext cx="8856663" cy="5399087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altLang="en-US" sz="2400" dirty="0">
                <a:latin typeface="Calibri" charset="0"/>
                <a:ea typeface="標楷體" charset="-120"/>
              </a:rPr>
              <a:t>週次 (Week)    日期 (Date)    內容 (Subject/Topics)</a:t>
            </a:r>
          </a:p>
          <a:p>
            <a:pPr marL="0" indent="0">
              <a:buNone/>
            </a:pPr>
            <a:r>
              <a:rPr lang="en-US" altLang="zh-TW" sz="2400" dirty="0">
                <a:latin typeface="Calibri" charset="0"/>
                <a:ea typeface="標楷體" charset="-120"/>
              </a:rPr>
              <a:t>1 2020/09/17 </a:t>
            </a:r>
            <a:r>
              <a:rPr lang="zh-TW" altLang="en-US" sz="2400" dirty="0">
                <a:latin typeface="Calibri" charset="0"/>
                <a:ea typeface="標楷體" charset="-120"/>
              </a:rPr>
              <a:t>人工智慧文本分析課程介紹 </a:t>
            </a:r>
            <a:br>
              <a:rPr lang="en-US" altLang="zh-TW" sz="2400" dirty="0">
                <a:latin typeface="Calibri" charset="0"/>
                <a:ea typeface="標楷體" charset="-120"/>
              </a:rPr>
            </a:br>
            <a:r>
              <a:rPr lang="en-US" altLang="zh-TW" sz="2400" dirty="0">
                <a:latin typeface="Calibri" charset="0"/>
                <a:ea typeface="標楷體" charset="-120"/>
              </a:rPr>
              <a:t>                          </a:t>
            </a:r>
            <a:r>
              <a:rPr lang="en-US" altLang="zh-TW" sz="2100" dirty="0">
                <a:latin typeface="Calibri" charset="0"/>
                <a:ea typeface="標楷體" charset="-120"/>
              </a:rPr>
              <a:t>(Course Orientation on Artificial Intelligence for Text Analytics)</a:t>
            </a:r>
          </a:p>
          <a:p>
            <a:pPr marL="0" indent="0">
              <a:buNone/>
            </a:pPr>
            <a:r>
              <a:rPr lang="en-US" altLang="zh-TW" sz="2400" dirty="0">
                <a:latin typeface="Calibri" charset="0"/>
                <a:ea typeface="標楷體" charset="-120"/>
              </a:rPr>
              <a:t>2 2020/09/24 </a:t>
            </a:r>
            <a:r>
              <a:rPr lang="zh-TW" altLang="en-US" sz="2400" dirty="0">
                <a:latin typeface="Calibri" charset="0"/>
                <a:ea typeface="標楷體" charset="-120"/>
              </a:rPr>
              <a:t>文本分析的基礎：自然語言處理 </a:t>
            </a:r>
            <a:br>
              <a:rPr lang="en-US" altLang="zh-TW" sz="2400" dirty="0">
                <a:latin typeface="Calibri" charset="0"/>
                <a:ea typeface="標楷體" charset="-120"/>
              </a:rPr>
            </a:br>
            <a:r>
              <a:rPr lang="en-US" altLang="zh-TW" sz="2400" dirty="0">
                <a:latin typeface="Calibri" charset="0"/>
                <a:ea typeface="標楷體" charset="-120"/>
              </a:rPr>
              <a:t>                          </a:t>
            </a:r>
            <a:r>
              <a:rPr lang="en-US" altLang="zh-TW" sz="2000" dirty="0">
                <a:latin typeface="Calibri" charset="0"/>
                <a:ea typeface="標楷體" charset="-120"/>
              </a:rPr>
              <a:t>(Foundations of Text Analytics: Natural Language Processing; NLP)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標楷體" charset="-120"/>
              </a:rPr>
              <a:t>3 2020/10/01 </a:t>
            </a:r>
            <a:r>
              <a:rPr lang="zh-TW" altLang="en-US" sz="2400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標楷體" charset="-120"/>
              </a:rPr>
              <a:t>中秋節 </a:t>
            </a:r>
            <a:r>
              <a:rPr lang="en-US" altLang="zh-TW" sz="2400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標楷體" charset="-120"/>
              </a:rPr>
              <a:t>(Mid-Autumn Festival) </a:t>
            </a:r>
            <a:r>
              <a:rPr lang="zh-TW" altLang="en-US" sz="2400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標楷體" charset="-120"/>
              </a:rPr>
              <a:t>放假一天 </a:t>
            </a:r>
            <a:r>
              <a:rPr lang="en-US" altLang="zh-TW" sz="2400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標楷體" charset="-120"/>
              </a:rPr>
              <a:t>(Day off)</a:t>
            </a:r>
          </a:p>
          <a:p>
            <a:pPr marL="0" indent="0">
              <a:buNone/>
            </a:pPr>
            <a:r>
              <a:rPr lang="en-US" altLang="zh-TW" sz="2400" dirty="0">
                <a:latin typeface="Calibri" charset="0"/>
                <a:ea typeface="標楷體" charset="-120"/>
              </a:rPr>
              <a:t>4 2020/10/08 Python</a:t>
            </a:r>
            <a:r>
              <a:rPr lang="zh-TW" altLang="en-US" sz="2400" dirty="0">
                <a:latin typeface="Calibri" charset="0"/>
                <a:ea typeface="標楷體" charset="-120"/>
              </a:rPr>
              <a:t>自然語言處理 </a:t>
            </a:r>
            <a:br>
              <a:rPr lang="en-US" altLang="zh-TW" sz="2400" dirty="0">
                <a:latin typeface="Calibri" charset="0"/>
                <a:ea typeface="標楷體" charset="-120"/>
              </a:rPr>
            </a:br>
            <a:r>
              <a:rPr lang="en-US" altLang="zh-TW" sz="2400" dirty="0">
                <a:latin typeface="Calibri" charset="0"/>
                <a:ea typeface="標楷體" charset="-120"/>
              </a:rPr>
              <a:t>                          (Python for Natural Language Processing)</a:t>
            </a:r>
          </a:p>
          <a:p>
            <a:pPr marL="0" indent="0">
              <a:buNone/>
            </a:pPr>
            <a:r>
              <a:rPr lang="en-US" altLang="zh-TW" sz="2400" dirty="0">
                <a:latin typeface="Calibri" charset="0"/>
                <a:ea typeface="標楷體" charset="-120"/>
              </a:rPr>
              <a:t>5 2020/10/15 </a:t>
            </a:r>
            <a:r>
              <a:rPr lang="zh-TW" altLang="en-US" sz="2400" dirty="0">
                <a:latin typeface="Calibri" charset="0"/>
                <a:ea typeface="標楷體" charset="-120"/>
              </a:rPr>
              <a:t>處理和理解文本 </a:t>
            </a:r>
            <a:br>
              <a:rPr lang="en-US" altLang="zh-TW" sz="2400" dirty="0">
                <a:latin typeface="Calibri" charset="0"/>
                <a:ea typeface="標楷體" charset="-120"/>
              </a:rPr>
            </a:br>
            <a:r>
              <a:rPr lang="en-US" altLang="zh-TW" sz="2400" dirty="0">
                <a:latin typeface="Calibri" charset="0"/>
                <a:ea typeface="標楷體" charset="-120"/>
              </a:rPr>
              <a:t>                          (Processing and Understanding Text)</a:t>
            </a:r>
          </a:p>
          <a:p>
            <a:pPr marL="0" indent="0">
              <a:buNone/>
            </a:pPr>
            <a:r>
              <a:rPr lang="en-US" altLang="zh-TW" sz="2400" dirty="0">
                <a:latin typeface="Calibri" charset="0"/>
                <a:ea typeface="標楷體" charset="-120"/>
              </a:rPr>
              <a:t>6 2020/10/22 </a:t>
            </a:r>
            <a:r>
              <a:rPr lang="zh-TW" altLang="en-US" sz="2400" dirty="0">
                <a:latin typeface="Calibri" charset="0"/>
                <a:ea typeface="標楷體" charset="-120"/>
              </a:rPr>
              <a:t>文本表達特徵工程 </a:t>
            </a:r>
            <a:br>
              <a:rPr lang="en-US" altLang="zh-TW" sz="2400" dirty="0">
                <a:latin typeface="Calibri" charset="0"/>
                <a:ea typeface="標楷體" charset="-120"/>
              </a:rPr>
            </a:br>
            <a:r>
              <a:rPr lang="en-US" altLang="zh-TW" sz="2400" dirty="0">
                <a:latin typeface="Calibri" charset="0"/>
                <a:ea typeface="標楷體" charset="-120"/>
              </a:rPr>
              <a:t>                          (Feature Engineering for Text Representation)</a:t>
            </a:r>
            <a:endParaRPr lang="en-US" altLang="zh-TW" sz="2300" dirty="0">
              <a:latin typeface="Calibri" charset="0"/>
              <a:ea typeface="標楷體" charset="-120"/>
            </a:endParaRPr>
          </a:p>
        </p:txBody>
      </p:sp>
      <p:sp>
        <p:nvSpPr>
          <p:cNvPr id="10243" name="矩形 4"/>
          <p:cNvSpPr>
            <a:spLocks noChangeArrowheads="1"/>
          </p:cNvSpPr>
          <p:nvPr/>
        </p:nvSpPr>
        <p:spPr bwMode="auto">
          <a:xfrm>
            <a:off x="395288" y="260350"/>
            <a:ext cx="81375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400" b="1">
                <a:solidFill>
                  <a:schemeClr val="tx2"/>
                </a:solidFill>
                <a:ea typeface="標楷體" charset="-120"/>
              </a:rPr>
              <a:t>課程大綱 </a:t>
            </a:r>
            <a:r>
              <a:rPr lang="en-US" altLang="zh-TW" sz="4400" b="1">
                <a:solidFill>
                  <a:schemeClr val="tx2"/>
                </a:solidFill>
                <a:ea typeface="標楷體" charset="-120"/>
              </a:rPr>
              <a:t>(Syllabus)</a:t>
            </a:r>
            <a:endParaRPr lang="zh-TW" altLang="en-US" sz="4400" b="1">
              <a:solidFill>
                <a:schemeClr val="tx2"/>
              </a:solidFill>
              <a:ea typeface="標楷體" charset="-120"/>
            </a:endParaRPr>
          </a:p>
        </p:txBody>
      </p:sp>
      <p:sp>
        <p:nvSpPr>
          <p:cNvPr id="10244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87230C8-8BCB-294A-A0DB-72C01E7CEC70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8912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1B7A33-BBDA-DB44-AC12-D5C401764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20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0A9E2E-FB03-2944-B44F-A28227C91A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413" y="162791"/>
            <a:ext cx="6509590" cy="65396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E253F7E-29A6-664C-B76A-4F76E1BB2D80}"/>
              </a:ext>
            </a:extLst>
          </p:cNvPr>
          <p:cNvSpPr txBox="1"/>
          <p:nvPr/>
        </p:nvSpPr>
        <p:spPr>
          <a:xfrm>
            <a:off x="179512" y="548680"/>
            <a:ext cx="201622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Latent Dirichlet Allocation </a:t>
            </a:r>
            <a:br>
              <a:rPr lang="en-US" sz="2800" dirty="0">
                <a:solidFill>
                  <a:schemeClr val="accent1"/>
                </a:solidFill>
              </a:rPr>
            </a:br>
            <a:r>
              <a:rPr lang="en-US" sz="2800" dirty="0">
                <a:solidFill>
                  <a:schemeClr val="accent1"/>
                </a:solidFill>
              </a:rPr>
              <a:t>(</a:t>
            </a:r>
            <a:r>
              <a:rPr lang="en-US" sz="2800" dirty="0" err="1">
                <a:solidFill>
                  <a:schemeClr val="accent1"/>
                </a:solidFill>
              </a:rPr>
              <a:t>Blei</a:t>
            </a:r>
            <a:r>
              <a:rPr lang="en-US" sz="2800" dirty="0">
                <a:solidFill>
                  <a:schemeClr val="accent1"/>
                </a:solidFill>
              </a:rPr>
              <a:t> et al., 2003)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80EE2A-630D-064B-8A39-F3A544735577}"/>
              </a:ext>
            </a:extLst>
          </p:cNvPr>
          <p:cNvSpPr txBox="1"/>
          <p:nvPr/>
        </p:nvSpPr>
        <p:spPr>
          <a:xfrm>
            <a:off x="827584" y="6669940"/>
            <a:ext cx="734481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Blei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David M., Andrew Y. Ng, and Michael I. Jordan. "Latent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dirichlet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allocation." Journal of machine Learning research 3, no. Jan (2003): 993-1022.</a:t>
            </a:r>
          </a:p>
        </p:txBody>
      </p:sp>
    </p:spTree>
    <p:extLst>
      <p:ext uri="{BB962C8B-B14F-4D97-AF65-F5344CB8AC3E}">
        <p14:creationId xmlns:p14="http://schemas.microsoft.com/office/powerpoint/2010/main" val="29386830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52128"/>
          </a:xfrm>
        </p:spPr>
        <p:txBody>
          <a:bodyPr/>
          <a:lstStyle/>
          <a:p>
            <a:r>
              <a:rPr lang="en-US" sz="7200">
                <a:solidFill>
                  <a:schemeClr val="accent1"/>
                </a:solidFill>
              </a:rPr>
              <a:t>gensim</a:t>
            </a:r>
            <a:endParaRPr lang="en-US" sz="72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21</a:t>
            </a:fld>
            <a:endParaRPr lang="zh-TW" alt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760"/>
            <a:ext cx="9144000" cy="477557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767660" y="6488668"/>
            <a:ext cx="36086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https://radimrehurek.com/gensim/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7304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/>
          <a:lstStyle/>
          <a:p>
            <a:r>
              <a:rPr lang="en-US" sz="7200">
                <a:solidFill>
                  <a:schemeClr val="accent1"/>
                </a:solidFill>
              </a:rPr>
              <a:t>spaCy</a:t>
            </a:r>
            <a:endParaRPr lang="en-US" sz="72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22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60" y="1412776"/>
            <a:ext cx="8892480" cy="502958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86693" y="6488668"/>
            <a:ext cx="17706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https://spacy.io/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8125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23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4B9879A-8D87-474F-8AC1-298DCFDC2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6284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Python in Google </a:t>
            </a:r>
            <a:r>
              <a:rPr lang="en-US" b="1" dirty="0" err="1">
                <a:solidFill>
                  <a:schemeClr val="accent1"/>
                </a:solidFill>
              </a:rPr>
              <a:t>Colab</a:t>
            </a:r>
            <a:r>
              <a:rPr lang="en-US" b="1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3442E7-C01F-2842-8023-FB5950B04B95}"/>
              </a:ext>
            </a:extLst>
          </p:cNvPr>
          <p:cNvSpPr/>
          <p:nvPr/>
        </p:nvSpPr>
        <p:spPr>
          <a:xfrm>
            <a:off x="107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https://colab.research.google.com/drive/1FEG6DnGvwfUbeo4zJ1zTunjMqf2RkCrT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9008D11-7F53-6041-B330-C55D4BCCF3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9053"/>
            <a:ext cx="9144000" cy="515428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F9626E0-8EF9-A44F-B6D6-06DA1540CC1C}"/>
              </a:ext>
            </a:extLst>
          </p:cNvPr>
          <p:cNvSpPr/>
          <p:nvPr/>
        </p:nvSpPr>
        <p:spPr>
          <a:xfrm>
            <a:off x="2729188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latin typeface="Calibri" charset="0"/>
                <a:ea typeface="標楷體" charset="-120"/>
                <a:hlinkClick r:id="rId5"/>
              </a:rPr>
              <a:t>https://tinyurl.com/aintpupython101</a:t>
            </a:r>
            <a:endParaRPr lang="en-US" dirty="0">
              <a:hlinkClick r:id="rId6"/>
            </a:endParaRPr>
          </a:p>
        </p:txBody>
      </p:sp>
    </p:spTree>
    <p:extLst>
      <p:ext uri="{BB962C8B-B14F-4D97-AF65-F5344CB8AC3E}">
        <p14:creationId xmlns:p14="http://schemas.microsoft.com/office/powerpoint/2010/main" val="14466298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24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4B9879A-8D87-474F-8AC1-298DCFDC2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6284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Python in Google </a:t>
            </a:r>
            <a:r>
              <a:rPr lang="en-US" b="1" dirty="0" err="1">
                <a:solidFill>
                  <a:schemeClr val="accent1"/>
                </a:solidFill>
              </a:rPr>
              <a:t>Colab</a:t>
            </a:r>
            <a:r>
              <a:rPr lang="en-US" b="1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3442E7-C01F-2842-8023-FB5950B04B95}"/>
              </a:ext>
            </a:extLst>
          </p:cNvPr>
          <p:cNvSpPr/>
          <p:nvPr/>
        </p:nvSpPr>
        <p:spPr>
          <a:xfrm>
            <a:off x="107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https://colab.research.google.com/drive/1FEG6DnGvwfUbeo4zJ1zTunjMqf2RkCrT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0ECF3D-A99F-9847-BF55-08B19A9FAD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67" y="1259126"/>
            <a:ext cx="8244408" cy="523701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55F593B-B8C5-5746-8553-553BE445BAE9}"/>
              </a:ext>
            </a:extLst>
          </p:cNvPr>
          <p:cNvSpPr/>
          <p:nvPr/>
        </p:nvSpPr>
        <p:spPr>
          <a:xfrm>
            <a:off x="2729188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latin typeface="Calibri" charset="0"/>
                <a:ea typeface="標楷體" charset="-120"/>
                <a:hlinkClick r:id="rId5"/>
              </a:rPr>
              <a:t>https://tinyurl.com/aintpupython101</a:t>
            </a:r>
            <a:endParaRPr lang="en-US" dirty="0">
              <a:hlinkClick r:id="rId6"/>
            </a:endParaRPr>
          </a:p>
        </p:txBody>
      </p:sp>
    </p:spTree>
    <p:extLst>
      <p:ext uri="{BB962C8B-B14F-4D97-AF65-F5344CB8AC3E}">
        <p14:creationId xmlns:p14="http://schemas.microsoft.com/office/powerpoint/2010/main" val="34321289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25D55-61BD-7F43-BE7F-07597689D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0622"/>
            <a:ext cx="8229600" cy="634082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NLP Benchmark Datasets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7DF114-6B22-B44D-AC12-C46522A83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25</a:t>
            </a:fld>
            <a:endParaRPr lang="zh-TW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5AF656-FFB8-6241-8A64-4BBACBC37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795104"/>
            <a:ext cx="7956376" cy="573024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B56BAE8-8D36-304E-BB70-31D4CA18944C}"/>
              </a:ext>
            </a:extLst>
          </p:cNvPr>
          <p:cNvSpPr/>
          <p:nvPr/>
        </p:nvSpPr>
        <p:spPr>
          <a:xfrm>
            <a:off x="557951" y="6516708"/>
            <a:ext cx="80280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Source: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Amirsina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Torfi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,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Rouzbeh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 A.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Shirvani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,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Yaser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Keneshloo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, Nader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Tavvaf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, and Edward A. Fox  (2020). </a:t>
            </a:r>
            <a:b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</a:b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"Natural Language Processing Advancements By Deep Learning: A Survey."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arXiv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 preprint arXiv:2003.01200.</a:t>
            </a:r>
          </a:p>
        </p:txBody>
      </p:sp>
    </p:spTree>
    <p:extLst>
      <p:ext uri="{BB962C8B-B14F-4D97-AF65-F5344CB8AC3E}">
        <p14:creationId xmlns:p14="http://schemas.microsoft.com/office/powerpoint/2010/main" val="26709897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624"/>
            <a:ext cx="8229600" cy="850900"/>
          </a:xfrm>
        </p:spPr>
        <p:txBody>
          <a:bodyPr/>
          <a:lstStyle/>
          <a:p>
            <a:pPr eaLnBrk="1" hangingPunct="1"/>
            <a:r>
              <a:rPr lang="en-US" altLang="zh-TW" sz="7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Summary</a:t>
            </a:r>
          </a:p>
        </p:txBody>
      </p:sp>
      <p:sp>
        <p:nvSpPr>
          <p:cNvPr id="142338" name="投影片編號版面配置區 5"/>
          <p:cNvSpPr>
            <a:spLocks noGrp="1"/>
          </p:cNvSpPr>
          <p:nvPr>
            <p:ph type="sldNum" sz="quarter" idx="12"/>
          </p:nvPr>
        </p:nvSpPr>
        <p:spPr bwMode="auto">
          <a:xfrm>
            <a:off x="8101013" y="6597650"/>
            <a:ext cx="1008062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6D96C178-6047-CA48-ABEA-383FDC994EFD}" type="slidenum">
              <a:rPr kumimoji="0" lang="en-US" altLang="zh-TW" sz="1200">
                <a:solidFill>
                  <a:srgbClr val="898989"/>
                </a:solidFill>
                <a:latin typeface="Calibri" charset="0"/>
                <a:ea typeface="MS PGothic" charset="-128"/>
              </a:rPr>
              <a:pPr eaLnBrk="1" hangingPunct="1"/>
              <a:t>26</a:t>
            </a:fld>
            <a:endParaRPr kumimoji="0" lang="en-US" altLang="zh-TW" sz="1200">
              <a:solidFill>
                <a:srgbClr val="898989"/>
              </a:solidFill>
              <a:latin typeface="Calibri" charset="0"/>
              <a:ea typeface="MS PGothic" charset="-128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2310212-DAF1-6C44-A0C9-8D50156E3E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1125538"/>
            <a:ext cx="8785225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altLang="zh-TW" sz="4400" dirty="0">
                <a:latin typeface="Calibri" charset="0"/>
                <a:ea typeface="MS PGothic" charset="-128"/>
              </a:rPr>
              <a:t>Text Summarization</a:t>
            </a: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altLang="zh-TW" sz="4400" dirty="0">
                <a:latin typeface="Calibri" charset="0"/>
                <a:ea typeface="MS PGothic" charset="-128"/>
              </a:rPr>
              <a:t>Topic Models</a:t>
            </a:r>
          </a:p>
          <a:p>
            <a:pPr lvl="1"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altLang="zh-TW" sz="4000" dirty="0">
                <a:latin typeface="Calibri" charset="0"/>
                <a:ea typeface="MS PGothic" charset="-128"/>
              </a:rPr>
              <a:t>Topic Modeling</a:t>
            </a:r>
          </a:p>
          <a:p>
            <a:pPr lvl="1"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altLang="zh-TW" sz="4000" dirty="0">
                <a:latin typeface="Calibri" charset="0"/>
                <a:ea typeface="MS PGothic" charset="-128"/>
              </a:rPr>
              <a:t>Latent Dirichlet Allocation </a:t>
            </a:r>
            <a:br>
              <a:rPr lang="en-US" altLang="zh-TW" sz="4000" dirty="0">
                <a:latin typeface="Calibri" charset="0"/>
                <a:ea typeface="MS PGothic" charset="-128"/>
              </a:rPr>
            </a:br>
            <a:r>
              <a:rPr lang="en-US" altLang="zh-TW" sz="4000" dirty="0">
                <a:latin typeface="Calibri" charset="0"/>
                <a:ea typeface="MS PGothic" charset="-128"/>
              </a:rPr>
              <a:t>(LDA)</a:t>
            </a:r>
          </a:p>
          <a:p>
            <a:pPr lvl="1" eaLnBrk="1" hangingPunct="1">
              <a:spcBef>
                <a:spcPct val="20000"/>
              </a:spcBef>
              <a:buFont typeface="Arial" charset="0"/>
              <a:buChar char="•"/>
            </a:pPr>
            <a:endParaRPr lang="en-US" altLang="zh-TW" sz="4000" dirty="0">
              <a:latin typeface="Calibri" charset="0"/>
              <a:ea typeface="標楷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4855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標題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719137"/>
          </a:xfrm>
        </p:spPr>
        <p:txBody>
          <a:bodyPr/>
          <a:lstStyle/>
          <a:p>
            <a:pPr eaLnBrk="1" hangingPunct="1"/>
            <a:r>
              <a:rPr lang="en-US" altLang="zh-TW">
                <a:solidFill>
                  <a:srgbClr val="4F81BD"/>
                </a:solidFill>
                <a:latin typeface="Calibri" charset="0"/>
                <a:ea typeface="標楷體" charset="-120"/>
              </a:rPr>
              <a:t>References</a:t>
            </a:r>
            <a:endParaRPr lang="zh-TW" altLang="en-US">
              <a:solidFill>
                <a:srgbClr val="4F81BD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144386" name="內容版面配置區 2"/>
          <p:cNvSpPr>
            <a:spLocks noGrp="1"/>
          </p:cNvSpPr>
          <p:nvPr>
            <p:ph idx="1"/>
          </p:nvPr>
        </p:nvSpPr>
        <p:spPr>
          <a:xfrm>
            <a:off x="250825" y="908050"/>
            <a:ext cx="8642350" cy="5761310"/>
          </a:xfrm>
        </p:spPr>
        <p:txBody>
          <a:bodyPr/>
          <a:lstStyle/>
          <a:p>
            <a:pPr eaLnBrk="1" hangingPunct="1"/>
            <a:r>
              <a:rPr lang="en-US" altLang="zh-TW" sz="2000" dirty="0" err="1">
                <a:latin typeface="Calibri" charset="0"/>
                <a:ea typeface="標楷體" charset="-120"/>
              </a:rPr>
              <a:t>Dipanjan</a:t>
            </a:r>
            <a:r>
              <a:rPr lang="en-US" altLang="zh-TW" sz="2000" dirty="0">
                <a:latin typeface="Calibri" charset="0"/>
                <a:ea typeface="標楷體" charset="-120"/>
              </a:rPr>
              <a:t> Sarkar (2019), </a:t>
            </a:r>
            <a:br>
              <a:rPr lang="en-US" altLang="zh-TW" sz="2000" dirty="0">
                <a:latin typeface="Calibri" charset="0"/>
                <a:ea typeface="標楷體" charset="-120"/>
              </a:rPr>
            </a:br>
            <a:r>
              <a:rPr lang="en-US" altLang="zh-TW" sz="2000" dirty="0">
                <a:latin typeface="Calibri" charset="0"/>
                <a:ea typeface="標楷體" charset="-120"/>
              </a:rPr>
              <a:t>Text Analytics with Python: A Practitioner’s Guide to Natural Language Processing, Second Edition. </a:t>
            </a:r>
            <a:r>
              <a:rPr lang="en-US" altLang="zh-TW" sz="2000" dirty="0" err="1">
                <a:latin typeface="Calibri" charset="0"/>
                <a:ea typeface="標楷體" charset="-120"/>
              </a:rPr>
              <a:t>APress</a:t>
            </a:r>
            <a:r>
              <a:rPr lang="en-US" altLang="zh-TW" sz="2000" dirty="0">
                <a:latin typeface="Calibri" charset="0"/>
                <a:ea typeface="標楷體" charset="-120"/>
              </a:rPr>
              <a:t>. </a:t>
            </a:r>
            <a:r>
              <a:rPr lang="en-US" altLang="zh-TW" sz="1400" dirty="0">
                <a:latin typeface="Calibri" charset="0"/>
                <a:ea typeface="標楷體" charset="-120"/>
                <a:hlinkClick r:id="rId2"/>
              </a:rPr>
              <a:t>https://github.com/Apress/text-analytics-w-python-2e</a:t>
            </a:r>
            <a:endParaRPr lang="en-US" altLang="zh-TW" sz="1400" dirty="0">
              <a:latin typeface="Calibri" charset="0"/>
              <a:ea typeface="標楷體" charset="-120"/>
            </a:endParaRPr>
          </a:p>
          <a:p>
            <a:pPr eaLnBrk="1" hangingPunct="1"/>
            <a:r>
              <a:rPr lang="en-US" altLang="zh-TW" sz="2000" dirty="0">
                <a:latin typeface="Calibri" charset="0"/>
                <a:ea typeface="標楷體" charset="-120"/>
              </a:rPr>
              <a:t>Benjamin Bengfort, Rebecca </a:t>
            </a:r>
            <a:r>
              <a:rPr lang="en-US" altLang="zh-TW" sz="2000" dirty="0" err="1">
                <a:latin typeface="Calibri" charset="0"/>
                <a:ea typeface="標楷體" charset="-120"/>
              </a:rPr>
              <a:t>Bilbro</a:t>
            </a:r>
            <a:r>
              <a:rPr lang="en-US" altLang="zh-TW" sz="2000" dirty="0">
                <a:latin typeface="Calibri" charset="0"/>
                <a:ea typeface="標楷體" charset="-120"/>
              </a:rPr>
              <a:t>, and Tony Ojeda (2018), Applied Text Analysis with Python, </a:t>
            </a:r>
            <a:br>
              <a:rPr lang="en-US" altLang="zh-TW" sz="2000" dirty="0">
                <a:latin typeface="Calibri" charset="0"/>
                <a:ea typeface="標楷體" charset="-120"/>
              </a:rPr>
            </a:br>
            <a:r>
              <a:rPr lang="en-US" altLang="zh-TW" sz="2000" dirty="0">
                <a:latin typeface="Calibri" charset="0"/>
                <a:ea typeface="標楷體" charset="-120"/>
              </a:rPr>
              <a:t>O'Reilly Media.</a:t>
            </a:r>
            <a:br>
              <a:rPr lang="en-US" altLang="zh-TW" sz="2000" dirty="0">
                <a:latin typeface="Calibri" charset="0"/>
                <a:ea typeface="標楷體" charset="-120"/>
              </a:rPr>
            </a:br>
            <a:r>
              <a:rPr lang="en-US" sz="1400" dirty="0">
                <a:hlinkClick r:id="rId3"/>
              </a:rPr>
              <a:t>https://www.oreilly.com/library/view/applied-text-analysis/9781491963036/</a:t>
            </a:r>
            <a:endParaRPr lang="en-US" sz="1400" dirty="0"/>
          </a:p>
          <a:p>
            <a:pPr eaLnBrk="1" hangingPunct="1"/>
            <a:r>
              <a:rPr lang="en-US" altLang="zh-TW" sz="2000" dirty="0" err="1">
                <a:latin typeface="Calibri" charset="0"/>
                <a:ea typeface="標楷體" charset="-120"/>
              </a:rPr>
              <a:t>Selva</a:t>
            </a:r>
            <a:r>
              <a:rPr lang="en-US" altLang="zh-TW" sz="2000" dirty="0">
                <a:latin typeface="Calibri" charset="0"/>
                <a:ea typeface="標楷體" charset="-120"/>
              </a:rPr>
              <a:t> Prabhakaran (2020), Topic modeling visualization – How to present the results of LDA models?, </a:t>
            </a:r>
            <a:r>
              <a:rPr lang="en-US" altLang="zh-TW" sz="2000" dirty="0">
                <a:latin typeface="Calibri" charset="0"/>
                <a:ea typeface="標楷體" charset="-120"/>
                <a:hlinkClick r:id="rId4"/>
              </a:rPr>
              <a:t>https://www.machinelearningplus.com/nlp/topic-modeling-visualization-how-to-present-results-lda-models/</a:t>
            </a:r>
            <a:endParaRPr lang="en-US" altLang="zh-TW" sz="2000" dirty="0">
              <a:latin typeface="Calibri" charset="0"/>
              <a:ea typeface="標楷體" charset="-120"/>
            </a:endParaRPr>
          </a:p>
          <a:p>
            <a:pPr eaLnBrk="1" hangingPunct="1"/>
            <a:r>
              <a:rPr lang="en-US" altLang="zh-TW" sz="2000" dirty="0">
                <a:latin typeface="Calibri" charset="0"/>
                <a:ea typeface="標楷體" charset="-120"/>
              </a:rPr>
              <a:t>Min-</a:t>
            </a:r>
            <a:r>
              <a:rPr lang="en-US" altLang="zh-TW" sz="2000" dirty="0" err="1">
                <a:latin typeface="Calibri" charset="0"/>
                <a:ea typeface="標楷體" charset="-120"/>
              </a:rPr>
              <a:t>Yuh</a:t>
            </a:r>
            <a:r>
              <a:rPr lang="en-US" altLang="zh-TW" sz="2000" dirty="0">
                <a:latin typeface="Calibri" charset="0"/>
                <a:ea typeface="標楷體" charset="-120"/>
              </a:rPr>
              <a:t> Day (2020), Python 101,</a:t>
            </a:r>
            <a:r>
              <a:rPr lang="zh-TW" altLang="en-US" sz="2000" dirty="0">
                <a:latin typeface="Calibri" charset="0"/>
                <a:ea typeface="標楷體" charset="-120"/>
              </a:rPr>
              <a:t> </a:t>
            </a:r>
            <a:r>
              <a:rPr lang="en-US" altLang="zh-TW" sz="2000" dirty="0">
                <a:latin typeface="Calibri" charset="0"/>
                <a:ea typeface="標楷體" charset="-120"/>
                <a:hlinkClick r:id="rId5"/>
              </a:rPr>
              <a:t>https://tinyurl.com/aintpupython101</a:t>
            </a:r>
            <a:endParaRPr lang="en-US" altLang="zh-TW" sz="2000" dirty="0">
              <a:latin typeface="Calibri" charset="0"/>
              <a:ea typeface="標楷體" charset="-120"/>
            </a:endParaRPr>
          </a:p>
          <a:p>
            <a:pPr eaLnBrk="1" hangingPunct="1"/>
            <a:endParaRPr lang="en-US" altLang="zh-TW" sz="1400" dirty="0">
              <a:latin typeface="Calibri" charset="0"/>
              <a:ea typeface="標楷體" charset="-120"/>
            </a:endParaRPr>
          </a:p>
          <a:p>
            <a:pPr marL="0" indent="0" eaLnBrk="1" hangingPunct="1">
              <a:buNone/>
            </a:pPr>
            <a:endParaRPr lang="en-US" altLang="zh-TW" sz="1400" dirty="0">
              <a:latin typeface="Calibri" charset="0"/>
              <a:ea typeface="標楷體" charset="-120"/>
            </a:endParaRPr>
          </a:p>
          <a:p>
            <a:pPr eaLnBrk="1" hangingPunct="1"/>
            <a:endParaRPr lang="en-US" altLang="zh-TW" sz="1800" dirty="0">
              <a:latin typeface="Calibri" charset="0"/>
              <a:ea typeface="標楷體" charset="-120"/>
            </a:endParaRPr>
          </a:p>
        </p:txBody>
      </p:sp>
      <p:sp>
        <p:nvSpPr>
          <p:cNvPr id="14438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0F9B038A-02CF-644D-BAD5-0819065A699B}" type="slidenum">
              <a:rPr kumimoji="0" lang="zh-TW" altLang="en-US" sz="1200">
                <a:solidFill>
                  <a:srgbClr val="898989"/>
                </a:solidFill>
                <a:latin typeface="Calibri" charset="0"/>
                <a:ea typeface="MS PGothic" charset="-128"/>
              </a:rPr>
              <a:pPr eaLnBrk="1" hangingPunct="1"/>
              <a:t>27</a:t>
            </a:fld>
            <a:endParaRPr kumimoji="0" lang="zh-TW" altLang="en-US" sz="1200" dirty="0">
              <a:solidFill>
                <a:srgbClr val="898989"/>
              </a:solidFill>
              <a:latin typeface="Calibri" charset="0"/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100195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內容版面配置區 2"/>
          <p:cNvSpPr>
            <a:spLocks noGrp="1"/>
          </p:cNvSpPr>
          <p:nvPr>
            <p:ph idx="1"/>
          </p:nvPr>
        </p:nvSpPr>
        <p:spPr>
          <a:xfrm>
            <a:off x="107950" y="1125538"/>
            <a:ext cx="8856663" cy="5399087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altLang="en-US" sz="2400" dirty="0">
                <a:latin typeface="Calibri" charset="0"/>
                <a:ea typeface="標楷體" charset="-120"/>
              </a:rPr>
              <a:t>週次 (Week)    日期 (Date)    內容 (Subject/Topics)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7 2020/10/29 </a:t>
            </a:r>
            <a:r>
              <a:rPr lang="zh-TW" altLang="en-US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人工智慧文本分析個案研究 </a:t>
            </a: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I </a:t>
            </a:r>
            <a:br>
              <a:rPr lang="en-US" altLang="zh-TW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</a:b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                          (Case Study on Artificial Intelligence for Text Analytics I)</a:t>
            </a:r>
          </a:p>
          <a:p>
            <a:pPr marL="0" indent="0">
              <a:buNone/>
            </a:pPr>
            <a:r>
              <a:rPr lang="en-US" altLang="zh-TW" sz="2400" dirty="0">
                <a:latin typeface="Calibri" charset="0"/>
                <a:ea typeface="標楷體" charset="-120"/>
              </a:rPr>
              <a:t>8 2020/11/05 </a:t>
            </a:r>
            <a:r>
              <a:rPr lang="zh-TW" altLang="en-US" sz="2400" dirty="0">
                <a:latin typeface="Calibri" charset="0"/>
                <a:ea typeface="標楷體" charset="-120"/>
              </a:rPr>
              <a:t>文本分類 </a:t>
            </a:r>
            <a:br>
              <a:rPr lang="en-US" altLang="zh-TW" sz="2400" dirty="0">
                <a:latin typeface="Calibri" charset="0"/>
                <a:ea typeface="標楷體" charset="-120"/>
              </a:rPr>
            </a:br>
            <a:r>
              <a:rPr lang="en-US" altLang="zh-TW" sz="2400" dirty="0">
                <a:latin typeface="Calibri" charset="0"/>
                <a:ea typeface="標楷體" charset="-120"/>
              </a:rPr>
              <a:t>                          (Text Classification)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9 2020/11/12 </a:t>
            </a:r>
            <a:r>
              <a:rPr lang="zh-TW" altLang="en-US" sz="2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文本摘要和主題模型 </a:t>
            </a:r>
            <a:br>
              <a:rPr lang="en-US" altLang="zh-TW" sz="2400" dirty="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zh-TW" sz="2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                          (Text Summarization and Topic Models)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  <a:latin typeface="Calibri" charset="0"/>
                <a:ea typeface="標楷體" charset="-120"/>
              </a:rPr>
              <a:t>10 2020/11/19 </a:t>
            </a:r>
            <a:r>
              <a:rPr lang="zh-TW" altLang="en-US" sz="2400" dirty="0">
                <a:solidFill>
                  <a:schemeClr val="accent6">
                    <a:lumMod val="75000"/>
                  </a:schemeClr>
                </a:solidFill>
                <a:latin typeface="Calibri" charset="0"/>
                <a:ea typeface="標楷體" charset="-120"/>
              </a:rPr>
              <a:t>期中報告 </a:t>
            </a: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  <a:latin typeface="Calibri" charset="0"/>
                <a:ea typeface="標楷體" charset="-120"/>
              </a:rPr>
              <a:t>(Midterm Project Report)</a:t>
            </a:r>
          </a:p>
          <a:p>
            <a:pPr marL="0" indent="0">
              <a:buNone/>
            </a:pPr>
            <a:r>
              <a:rPr lang="en-US" altLang="zh-TW" sz="2400" dirty="0">
                <a:latin typeface="Calibri" charset="0"/>
                <a:ea typeface="標楷體" charset="-120"/>
              </a:rPr>
              <a:t>11 2020/11/26 </a:t>
            </a:r>
            <a:r>
              <a:rPr lang="zh-TW" altLang="en-US" sz="2400" dirty="0">
                <a:latin typeface="Calibri" charset="0"/>
                <a:ea typeface="標楷體" charset="-120"/>
              </a:rPr>
              <a:t>文本相似度和分群 </a:t>
            </a:r>
            <a:br>
              <a:rPr lang="en-US" altLang="zh-TW" sz="2400" dirty="0">
                <a:latin typeface="Calibri" charset="0"/>
                <a:ea typeface="標楷體" charset="-120"/>
              </a:rPr>
            </a:br>
            <a:r>
              <a:rPr lang="en-US" altLang="zh-TW" sz="2400" dirty="0">
                <a:latin typeface="Calibri" charset="0"/>
                <a:ea typeface="標楷體" charset="-120"/>
              </a:rPr>
              <a:t>                             (Text Similarity and Clustering)</a:t>
            </a:r>
          </a:p>
          <a:p>
            <a:pPr marL="0" indent="0">
              <a:buNone/>
            </a:pPr>
            <a:r>
              <a:rPr lang="en-US" altLang="zh-TW" sz="2400" dirty="0">
                <a:latin typeface="Calibri" charset="0"/>
                <a:ea typeface="標楷體" charset="-120"/>
              </a:rPr>
              <a:t>12 2020/12/03 </a:t>
            </a:r>
            <a:r>
              <a:rPr lang="zh-TW" altLang="en-US" sz="2400" dirty="0">
                <a:latin typeface="Calibri" charset="0"/>
                <a:ea typeface="標楷體" charset="-120"/>
              </a:rPr>
              <a:t>語意分析和命名實體識別 </a:t>
            </a:r>
            <a:br>
              <a:rPr lang="en-US" altLang="zh-TW" sz="2400" dirty="0">
                <a:latin typeface="Calibri" charset="0"/>
                <a:ea typeface="標楷體" charset="-120"/>
              </a:rPr>
            </a:br>
            <a:r>
              <a:rPr lang="en-US" altLang="zh-TW" sz="2400" dirty="0">
                <a:latin typeface="Calibri" charset="0"/>
                <a:ea typeface="標楷體" charset="-120"/>
              </a:rPr>
              <a:t>                            </a:t>
            </a:r>
            <a:r>
              <a:rPr lang="en-US" altLang="zh-TW" sz="2300" dirty="0">
                <a:latin typeface="Calibri" charset="0"/>
                <a:ea typeface="標楷體" charset="-120"/>
              </a:rPr>
              <a:t>(Semantic Analysis and Named Entity Recognition; NER)</a:t>
            </a:r>
          </a:p>
        </p:txBody>
      </p:sp>
      <p:sp>
        <p:nvSpPr>
          <p:cNvPr id="10243" name="矩形 4"/>
          <p:cNvSpPr>
            <a:spLocks noChangeArrowheads="1"/>
          </p:cNvSpPr>
          <p:nvPr/>
        </p:nvSpPr>
        <p:spPr bwMode="auto">
          <a:xfrm>
            <a:off x="395288" y="260350"/>
            <a:ext cx="81375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400" b="1">
                <a:solidFill>
                  <a:schemeClr val="tx2"/>
                </a:solidFill>
                <a:ea typeface="標楷體" charset="-120"/>
              </a:rPr>
              <a:t>課程大綱 </a:t>
            </a:r>
            <a:r>
              <a:rPr lang="en-US" altLang="zh-TW" sz="4400" b="1">
                <a:solidFill>
                  <a:schemeClr val="tx2"/>
                </a:solidFill>
                <a:ea typeface="標楷體" charset="-120"/>
              </a:rPr>
              <a:t>(Syllabus)</a:t>
            </a:r>
            <a:endParaRPr lang="zh-TW" altLang="en-US" sz="4400" b="1">
              <a:solidFill>
                <a:schemeClr val="tx2"/>
              </a:solidFill>
              <a:ea typeface="標楷體" charset="-120"/>
            </a:endParaRPr>
          </a:p>
        </p:txBody>
      </p:sp>
      <p:sp>
        <p:nvSpPr>
          <p:cNvPr id="10244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87230C8-8BCB-294A-A0DB-72C01E7CEC70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5192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內容版面配置區 2"/>
          <p:cNvSpPr>
            <a:spLocks noGrp="1"/>
          </p:cNvSpPr>
          <p:nvPr>
            <p:ph idx="1"/>
          </p:nvPr>
        </p:nvSpPr>
        <p:spPr>
          <a:xfrm>
            <a:off x="107950" y="1125538"/>
            <a:ext cx="8856663" cy="5399087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altLang="en-US" sz="2400" dirty="0">
                <a:latin typeface="Calibri" charset="0"/>
                <a:ea typeface="標楷體" charset="-120"/>
              </a:rPr>
              <a:t>週次 (Week)    日期 (Date)    內容 (Subject/Topics)</a:t>
            </a:r>
          </a:p>
          <a:p>
            <a:pPr marL="0" indent="0">
              <a:buNone/>
            </a:pPr>
            <a:r>
              <a:rPr lang="en-US" altLang="zh-TW" sz="2400" dirty="0">
                <a:latin typeface="Calibri" charset="0"/>
                <a:ea typeface="標楷體" charset="-120"/>
              </a:rPr>
              <a:t>13 2020/12/10 </a:t>
            </a:r>
            <a:r>
              <a:rPr lang="zh-TW" altLang="en-US" sz="2400" dirty="0">
                <a:latin typeface="Calibri" charset="0"/>
                <a:ea typeface="標楷體" charset="-120"/>
              </a:rPr>
              <a:t>情感分析 </a:t>
            </a:r>
            <a:br>
              <a:rPr lang="en-US" altLang="zh-TW" sz="2400" dirty="0">
                <a:latin typeface="Calibri" charset="0"/>
                <a:ea typeface="標楷體" charset="-120"/>
              </a:rPr>
            </a:br>
            <a:r>
              <a:rPr lang="en-US" altLang="zh-TW" sz="2400" dirty="0">
                <a:latin typeface="Calibri" charset="0"/>
                <a:ea typeface="標楷體" charset="-120"/>
              </a:rPr>
              <a:t>                            (Sentiment Analysis)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14 2020/12/17 </a:t>
            </a:r>
            <a:r>
              <a:rPr lang="zh-TW" altLang="en-US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人工智慧文本分析個案研究 </a:t>
            </a: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II </a:t>
            </a:r>
            <a:br>
              <a:rPr lang="en-US" altLang="zh-TW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</a:b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                            </a:t>
            </a:r>
            <a:r>
              <a:rPr lang="en-US" altLang="zh-TW" sz="23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(Case Study on Artificial Intelligence for Text Analytics II)</a:t>
            </a:r>
          </a:p>
          <a:p>
            <a:pPr marL="0" indent="0">
              <a:buNone/>
            </a:pPr>
            <a:r>
              <a:rPr lang="en-US" altLang="zh-TW" sz="2400" dirty="0">
                <a:latin typeface="Calibri" charset="0"/>
                <a:ea typeface="標楷體" charset="-120"/>
              </a:rPr>
              <a:t>15 2020/12/24 </a:t>
            </a:r>
            <a:r>
              <a:rPr lang="zh-TW" altLang="en-US" sz="2400" dirty="0">
                <a:latin typeface="Calibri" charset="0"/>
                <a:ea typeface="標楷體" charset="-120"/>
              </a:rPr>
              <a:t>深度學習和通用句子嵌入模型 </a:t>
            </a:r>
            <a:br>
              <a:rPr lang="en-US" altLang="zh-TW" sz="2400" dirty="0">
                <a:latin typeface="Calibri" charset="0"/>
                <a:ea typeface="標楷體" charset="-120"/>
              </a:rPr>
            </a:br>
            <a:r>
              <a:rPr lang="en-US" altLang="zh-TW" sz="2400" dirty="0">
                <a:latin typeface="Calibri" charset="0"/>
                <a:ea typeface="標楷體" charset="-120"/>
              </a:rPr>
              <a:t>                            </a:t>
            </a:r>
            <a:r>
              <a:rPr lang="en-US" altLang="zh-TW" sz="2100" dirty="0">
                <a:latin typeface="Calibri" charset="0"/>
                <a:ea typeface="標楷體" charset="-120"/>
              </a:rPr>
              <a:t>(Deep Learning and Universal Sentence-Embedding Models)</a:t>
            </a:r>
          </a:p>
          <a:p>
            <a:pPr marL="0" indent="0">
              <a:buNone/>
            </a:pPr>
            <a:r>
              <a:rPr lang="en-US" altLang="zh-TW" sz="2400" dirty="0">
                <a:latin typeface="Calibri" charset="0"/>
                <a:ea typeface="標楷體" charset="-120"/>
              </a:rPr>
              <a:t>16 2020/12/31 </a:t>
            </a:r>
            <a:r>
              <a:rPr lang="zh-TW" altLang="en-US" sz="2400" dirty="0">
                <a:latin typeface="Calibri" charset="0"/>
                <a:ea typeface="標楷體" charset="-120"/>
              </a:rPr>
              <a:t>問答系統與對話系統 </a:t>
            </a:r>
            <a:br>
              <a:rPr lang="en-US" altLang="zh-TW" sz="2400" dirty="0">
                <a:latin typeface="Calibri" charset="0"/>
                <a:ea typeface="標楷體" charset="-120"/>
              </a:rPr>
            </a:br>
            <a:r>
              <a:rPr lang="en-US" altLang="zh-TW" sz="2400" dirty="0">
                <a:latin typeface="Calibri" charset="0"/>
                <a:ea typeface="標楷體" charset="-120"/>
              </a:rPr>
              <a:t>                            (Question Answering and Dialogue Systems)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  <a:latin typeface="Calibri" charset="0"/>
                <a:ea typeface="標楷體" charset="-120"/>
              </a:rPr>
              <a:t>17 2021/01/07 </a:t>
            </a:r>
            <a:r>
              <a:rPr lang="zh-TW" altLang="en-US" sz="2400" dirty="0">
                <a:solidFill>
                  <a:schemeClr val="accent6">
                    <a:lumMod val="75000"/>
                  </a:schemeClr>
                </a:solidFill>
                <a:latin typeface="Calibri" charset="0"/>
                <a:ea typeface="標楷體" charset="-120"/>
              </a:rPr>
              <a:t>期末報告 </a:t>
            </a: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  <a:latin typeface="Calibri" charset="0"/>
                <a:ea typeface="標楷體" charset="-120"/>
              </a:rPr>
              <a:t>I (Final Project Presentation I)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  <a:latin typeface="Calibri" charset="0"/>
                <a:ea typeface="標楷體" charset="-120"/>
              </a:rPr>
              <a:t>18 2021/01/14 </a:t>
            </a:r>
            <a:r>
              <a:rPr lang="zh-TW" altLang="en-US" sz="2400" dirty="0">
                <a:solidFill>
                  <a:schemeClr val="accent6">
                    <a:lumMod val="75000"/>
                  </a:schemeClr>
                </a:solidFill>
                <a:latin typeface="Calibri" charset="0"/>
                <a:ea typeface="標楷體" charset="-120"/>
              </a:rPr>
              <a:t>期末報告 </a:t>
            </a: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  <a:latin typeface="Calibri" charset="0"/>
                <a:ea typeface="標楷體" charset="-120"/>
              </a:rPr>
              <a:t>II (Final Project Presentation II)</a:t>
            </a:r>
            <a:endParaRPr lang="en-US" altLang="zh-TW" sz="2200" dirty="0">
              <a:solidFill>
                <a:schemeClr val="accent6">
                  <a:lumMod val="75000"/>
                </a:schemeClr>
              </a:solidFill>
              <a:latin typeface="Calibri" charset="0"/>
              <a:ea typeface="標楷體" charset="-120"/>
            </a:endParaRPr>
          </a:p>
        </p:txBody>
      </p:sp>
      <p:sp>
        <p:nvSpPr>
          <p:cNvPr id="10243" name="矩形 4"/>
          <p:cNvSpPr>
            <a:spLocks noChangeArrowheads="1"/>
          </p:cNvSpPr>
          <p:nvPr/>
        </p:nvSpPr>
        <p:spPr bwMode="auto">
          <a:xfrm>
            <a:off x="395288" y="260350"/>
            <a:ext cx="81375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400" b="1">
                <a:solidFill>
                  <a:schemeClr val="tx2"/>
                </a:solidFill>
                <a:ea typeface="標楷體" charset="-120"/>
              </a:rPr>
              <a:t>課程大綱 </a:t>
            </a:r>
            <a:r>
              <a:rPr lang="en-US" altLang="zh-TW" sz="4400" b="1">
                <a:solidFill>
                  <a:schemeClr val="tx2"/>
                </a:solidFill>
                <a:ea typeface="標楷體" charset="-120"/>
              </a:rPr>
              <a:t>(Syllabus)</a:t>
            </a:r>
            <a:endParaRPr lang="zh-TW" altLang="en-US" sz="4400" b="1">
              <a:solidFill>
                <a:schemeClr val="tx2"/>
              </a:solidFill>
              <a:ea typeface="標楷體" charset="-120"/>
            </a:endParaRPr>
          </a:p>
        </p:txBody>
      </p:sp>
      <p:sp>
        <p:nvSpPr>
          <p:cNvPr id="10244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87230C8-8BCB-294A-A0DB-72C01E7CEC70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4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2002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624"/>
            <a:ext cx="8229600" cy="850900"/>
          </a:xfrm>
        </p:spPr>
        <p:txBody>
          <a:bodyPr/>
          <a:lstStyle/>
          <a:p>
            <a:pPr eaLnBrk="1" hangingPunct="1"/>
            <a:r>
              <a:rPr lang="en-US" altLang="zh-TW" sz="7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Outline</a:t>
            </a:r>
          </a:p>
        </p:txBody>
      </p:sp>
      <p:sp>
        <p:nvSpPr>
          <p:cNvPr id="142338" name="投影片編號版面配置區 5"/>
          <p:cNvSpPr>
            <a:spLocks noGrp="1"/>
          </p:cNvSpPr>
          <p:nvPr>
            <p:ph type="sldNum" sz="quarter" idx="12"/>
          </p:nvPr>
        </p:nvSpPr>
        <p:spPr bwMode="auto">
          <a:xfrm>
            <a:off x="8101013" y="6597650"/>
            <a:ext cx="1008062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6D96C178-6047-CA48-ABEA-383FDC994EFD}" type="slidenum">
              <a:rPr kumimoji="0" lang="en-US" altLang="zh-TW" sz="1200">
                <a:solidFill>
                  <a:srgbClr val="898989"/>
                </a:solidFill>
                <a:latin typeface="Calibri" charset="0"/>
                <a:ea typeface="MS PGothic" charset="-128"/>
              </a:rPr>
              <a:pPr eaLnBrk="1" hangingPunct="1"/>
              <a:t>5</a:t>
            </a:fld>
            <a:endParaRPr kumimoji="0" lang="en-US" altLang="zh-TW" sz="1200">
              <a:solidFill>
                <a:srgbClr val="898989"/>
              </a:solidFill>
              <a:latin typeface="Calibri" charset="0"/>
              <a:ea typeface="MS PGothic" charset="-128"/>
            </a:endParaRPr>
          </a:p>
        </p:txBody>
      </p:sp>
      <p:sp>
        <p:nvSpPr>
          <p:cNvPr id="142339" name="Rectangle 3"/>
          <p:cNvSpPr txBox="1">
            <a:spLocks noChangeArrowheads="1"/>
          </p:cNvSpPr>
          <p:nvPr/>
        </p:nvSpPr>
        <p:spPr bwMode="auto">
          <a:xfrm>
            <a:off x="179512" y="1125538"/>
            <a:ext cx="8785225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altLang="zh-TW" sz="4400" dirty="0">
                <a:latin typeface="Calibri" charset="0"/>
                <a:ea typeface="MS PGothic" charset="-128"/>
              </a:rPr>
              <a:t>Text Summarization</a:t>
            </a: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altLang="zh-TW" sz="4400" dirty="0">
                <a:latin typeface="Calibri" charset="0"/>
                <a:ea typeface="MS PGothic" charset="-128"/>
              </a:rPr>
              <a:t>Topic Models</a:t>
            </a:r>
          </a:p>
          <a:p>
            <a:pPr lvl="1"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altLang="zh-TW" sz="4000" dirty="0">
                <a:latin typeface="Calibri" charset="0"/>
                <a:ea typeface="MS PGothic" charset="-128"/>
              </a:rPr>
              <a:t>Topic Modeling</a:t>
            </a:r>
          </a:p>
          <a:p>
            <a:pPr lvl="1"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altLang="zh-TW" sz="4000" dirty="0">
                <a:latin typeface="Calibri" charset="0"/>
                <a:ea typeface="MS PGothic" charset="-128"/>
              </a:rPr>
              <a:t>Latent Dirichlet Allocation </a:t>
            </a:r>
            <a:br>
              <a:rPr lang="en-US" altLang="zh-TW" sz="4000" dirty="0">
                <a:latin typeface="Calibri" charset="0"/>
                <a:ea typeface="MS PGothic" charset="-128"/>
              </a:rPr>
            </a:br>
            <a:r>
              <a:rPr lang="en-US" altLang="zh-TW" sz="4000" dirty="0">
                <a:latin typeface="Calibri" charset="0"/>
                <a:ea typeface="MS PGothic" charset="-128"/>
              </a:rPr>
              <a:t>(LDA)</a:t>
            </a:r>
          </a:p>
          <a:p>
            <a:pPr lvl="1" eaLnBrk="1" hangingPunct="1">
              <a:spcBef>
                <a:spcPct val="20000"/>
              </a:spcBef>
              <a:buFont typeface="Arial" charset="0"/>
              <a:buChar char="•"/>
            </a:pPr>
            <a:endParaRPr lang="en-US" altLang="zh-TW" sz="4000" dirty="0">
              <a:latin typeface="Calibri" charset="0"/>
              <a:ea typeface="標楷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083610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34087"/>
          </a:xfrm>
        </p:spPr>
        <p:txBody>
          <a:bodyPr/>
          <a:lstStyle/>
          <a:p>
            <a:r>
              <a:rPr lang="en-US" altLang="zh-TW" sz="80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Text Summarization and </a:t>
            </a:r>
            <a:br>
              <a:rPr lang="en-US" altLang="zh-TW" sz="8000" dirty="0">
                <a:solidFill>
                  <a:srgbClr val="C00000"/>
                </a:solidFill>
                <a:latin typeface="Calibri" charset="0"/>
                <a:ea typeface="標楷體" charset="-120"/>
              </a:rPr>
            </a:br>
            <a:r>
              <a:rPr lang="en-US" altLang="zh-TW" sz="80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Topic Models</a:t>
            </a:r>
            <a:endParaRPr lang="en-US" altLang="en-US" sz="8000" dirty="0">
              <a:solidFill>
                <a:srgbClr val="C00000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15360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C08EAB8C-93D2-2144-9253-06580194A94E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6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04516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/>
          <a:lstStyle/>
          <a:p>
            <a:r>
              <a:rPr lang="en-US" altLang="zh-TW" dirty="0">
                <a:solidFill>
                  <a:schemeClr val="accent1"/>
                </a:solidFill>
              </a:rPr>
              <a:t>NLP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7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817" y="677738"/>
            <a:ext cx="7958365" cy="597153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86000" y="6638767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zh-TW" sz="1000">
                <a:solidFill>
                  <a:schemeClr val="bg1">
                    <a:lumMod val="75000"/>
                  </a:schemeClr>
                </a:solidFill>
                <a:ea typeface="Arial" charset="0"/>
                <a:cs typeface="Arial" charset="0"/>
              </a:rPr>
              <a:t>Source: </a:t>
            </a:r>
            <a:r>
              <a:rPr lang="en-US" sz="1000">
                <a:solidFill>
                  <a:schemeClr val="bg1">
                    <a:lumMod val="75000"/>
                  </a:schemeClr>
                </a:solidFill>
                <a:ea typeface="Arial" charset="0"/>
                <a:cs typeface="Arial" charset="0"/>
              </a:rPr>
              <a:t>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Arial" charset="0"/>
                <a:cs typeface="Arial" charset="0"/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Arial" charset="0"/>
                <a:cs typeface="Arial" charset="0"/>
              </a:rPr>
              <a:t>blog.aylien.com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Arial" charset="0"/>
                <a:cs typeface="Arial" charset="0"/>
              </a:rPr>
              <a:t>/leveraging-deep-learning-for-multilingual/</a:t>
            </a:r>
          </a:p>
        </p:txBody>
      </p:sp>
    </p:spTree>
    <p:extLst>
      <p:ext uri="{BB962C8B-B14F-4D97-AF65-F5344CB8AC3E}">
        <p14:creationId xmlns:p14="http://schemas.microsoft.com/office/powerpoint/2010/main" val="38457268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8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268760" y="6628591"/>
            <a:ext cx="660648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github.com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fortiema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/talks/blob/master/opendata2016sh/pragmatic-nlp-opendata2016sh.pdf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" y="670293"/>
            <a:ext cx="9144000" cy="5999067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Modern NLP Pipeline</a:t>
            </a:r>
          </a:p>
        </p:txBody>
      </p:sp>
    </p:spTree>
    <p:extLst>
      <p:ext uri="{BB962C8B-B14F-4D97-AF65-F5344CB8AC3E}">
        <p14:creationId xmlns:p14="http://schemas.microsoft.com/office/powerpoint/2010/main" val="5054009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Modern NLP Pipeline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9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48880"/>
            <a:ext cx="9144000" cy="305597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96237" y="6611779"/>
            <a:ext cx="676875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mattfortier.me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/2017/01/31/nlp-intro-pt-1-overview/</a:t>
            </a:r>
          </a:p>
        </p:txBody>
      </p:sp>
    </p:spTree>
    <p:extLst>
      <p:ext uri="{BB962C8B-B14F-4D97-AF65-F5344CB8AC3E}">
        <p14:creationId xmlns:p14="http://schemas.microsoft.com/office/powerpoint/2010/main" val="331783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14243</TotalTime>
  <Words>1313</Words>
  <Application>Microsoft Macintosh PowerPoint</Application>
  <PresentationFormat>On-screen Show (4:3)</PresentationFormat>
  <Paragraphs>162</Paragraphs>
  <Slides>27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DFKai-SB</vt:lpstr>
      <vt:lpstr>DFKai-SB</vt:lpstr>
      <vt:lpstr>MS PGothic</vt:lpstr>
      <vt:lpstr>新細明體</vt:lpstr>
      <vt:lpstr>Arial</vt:lpstr>
      <vt:lpstr>Calibri</vt:lpstr>
      <vt:lpstr>Times New Roman</vt:lpstr>
      <vt:lpstr>Wingdings</vt:lpstr>
      <vt:lpstr>Office 佈景主題</vt:lpstr>
      <vt:lpstr>人工智慧文本分析  (AI for Text Analytics) </vt:lpstr>
      <vt:lpstr>PowerPoint Presentation</vt:lpstr>
      <vt:lpstr>PowerPoint Presentation</vt:lpstr>
      <vt:lpstr>PowerPoint Presentation</vt:lpstr>
      <vt:lpstr>Outline</vt:lpstr>
      <vt:lpstr>Text Summarization and  Topic Models</vt:lpstr>
      <vt:lpstr>NLP</vt:lpstr>
      <vt:lpstr>Modern NLP Pipeline</vt:lpstr>
      <vt:lpstr>Modern NLP Pipeline</vt:lpstr>
      <vt:lpstr>Deep Learning NLP</vt:lpstr>
      <vt:lpstr>Natural Language Processing (NLP) and Text Mining</vt:lpstr>
      <vt:lpstr>Text Summarization</vt:lpstr>
      <vt:lpstr>Topic Modeling</vt:lpstr>
      <vt:lpstr>Text Summarization and Information Extraction</vt:lpstr>
      <vt:lpstr>Topic Model in Bioinformatics</vt:lpstr>
      <vt:lpstr>Topic Modeling</vt:lpstr>
      <vt:lpstr>Topic Modeling (Unsupervised Learning)  vs.  Text Classification (Supervised Learning)</vt:lpstr>
      <vt:lpstr>Topic Modeling Term Document Matrix to  Topic Distribution</vt:lpstr>
      <vt:lpstr>Topic Modeling Latent Dirichlet Allocation  (LDA)</vt:lpstr>
      <vt:lpstr>PowerPoint Presentation</vt:lpstr>
      <vt:lpstr>gensim</vt:lpstr>
      <vt:lpstr>spaCy</vt:lpstr>
      <vt:lpstr>Python in Google Colab (Python101)</vt:lpstr>
      <vt:lpstr>Python in Google Colab (Python101)</vt:lpstr>
      <vt:lpstr>NLP Benchmark Datasets</vt:lpstr>
      <vt:lpstr>Summary</vt:lpstr>
      <vt:lpstr>References</vt:lpstr>
    </vt:vector>
  </TitlesOfParts>
  <Manager/>
  <Company>TKU</Company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人工智慧文本分析 (Artificial Intelligence for Text Analytics)</dc:title>
  <dc:subject>人工智慧文本分析 (Artificial Intelligence for Text Analytics)</dc:subject>
  <dc:creator>MYDAY</dc:creator>
  <cp:keywords>人工智慧, 文本分析, Artificial Intelligence, Text Analytics</cp:keywords>
  <dc:description>人工智慧文本分析 (Artificial Intelligence for Text Analytics)</dc:description>
  <cp:lastModifiedBy>Microsoft Office User</cp:lastModifiedBy>
  <cp:revision>913</cp:revision>
  <cp:lastPrinted>2020-11-04T05:50:00Z</cp:lastPrinted>
  <dcterms:created xsi:type="dcterms:W3CDTF">2011-02-14T23:24:00Z</dcterms:created>
  <dcterms:modified xsi:type="dcterms:W3CDTF">2020-11-09T03:42:58Z</dcterms:modified>
  <cp:category/>
</cp:coreProperties>
</file>