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848" r:id="rId2"/>
    <p:sldId id="1166" r:id="rId3"/>
    <p:sldId id="2995" r:id="rId4"/>
    <p:sldId id="2996" r:id="rId5"/>
    <p:sldId id="1729" r:id="rId6"/>
    <p:sldId id="3117" r:id="rId7"/>
    <p:sldId id="3093" r:id="rId8"/>
    <p:sldId id="3118" r:id="rId9"/>
    <p:sldId id="3094" r:id="rId10"/>
    <p:sldId id="1824" r:id="rId11"/>
    <p:sldId id="1844" r:id="rId12"/>
    <p:sldId id="1825" r:id="rId13"/>
    <p:sldId id="1826" r:id="rId14"/>
    <p:sldId id="1845" r:id="rId15"/>
    <p:sldId id="3095" r:id="rId16"/>
    <p:sldId id="3096" r:id="rId17"/>
    <p:sldId id="3097" r:id="rId18"/>
    <p:sldId id="3098" r:id="rId19"/>
    <p:sldId id="3099" r:id="rId20"/>
    <p:sldId id="3100" r:id="rId21"/>
    <p:sldId id="3102" r:id="rId22"/>
    <p:sldId id="2792" r:id="rId23"/>
    <p:sldId id="2793" r:id="rId24"/>
    <p:sldId id="3104" r:id="rId25"/>
    <p:sldId id="3105" r:id="rId26"/>
    <p:sldId id="2970" r:id="rId27"/>
    <p:sldId id="3103" r:id="rId28"/>
    <p:sldId id="3027" r:id="rId29"/>
    <p:sldId id="3119" r:id="rId30"/>
    <p:sldId id="1818" r:id="rId3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3629"/>
  </p:normalViewPr>
  <p:slideViewPr>
    <p:cSldViewPr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6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062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09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55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29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80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pu.edu.tw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hyperlink" Target="http://www.mis.ntpu.edu.tw/en/" TargetMode="External"/><Relationship Id="rId12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/cindex.htm" TargetMode="External"/><Relationship Id="rId11" Type="http://schemas.openxmlformats.org/officeDocument/2006/relationships/hyperlink" Target="https://web.ntpu.edu.tw/~myday" TargetMode="External"/><Relationship Id="rId5" Type="http://schemas.openxmlformats.org/officeDocument/2006/relationships/hyperlink" Target="https://web.ntpu.edu.tw/~myday/" TargetMode="External"/><Relationship Id="rId10" Type="http://schemas.openxmlformats.org/officeDocument/2006/relationships/hyperlink" Target="http://mail.im.tku.edu.tw/~myday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mis.ntpu.edu.tw/" TargetMode="External"/><Relationship Id="rId1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s://huggingface.co/transformers/notebooks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net.princeton.ed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295302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人工智慧文本分析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(AI for Text Analytics) 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06191"/>
            <a:ext cx="8784976" cy="185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  <a:t>語意分析和命名實體識別 </a:t>
            </a:r>
            <a:b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(Semantic Analysis and </a:t>
            </a:r>
            <a:b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Named Entity Recognition; NER)</a:t>
            </a: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48034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85019" y="85575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7" y="635843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F7D4E94B-B7BF-954C-A000-94C32CE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720" y="4293096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5">
            <a:extLst>
              <a:ext uri="{FF2B5EF4-FFF2-40B4-BE49-F238E27FC236}">
                <a16:creationId xmlns:a16="http://schemas.microsoft.com/office/drawing/2014/main" id="{BBB48059-3942-8645-8062-B43E0C18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369766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1091AITA09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IMTKU </a:t>
            </a:r>
            <a:r>
              <a:rPr kumimoji="0" lang="is-IS" altLang="zh-TW" sz="1800" dirty="0">
                <a:solidFill>
                  <a:srgbClr val="7F7F7F"/>
                </a:solidFill>
              </a:rPr>
              <a:t>(M2455) (8418)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Thu 3, 4 (10:10-12:00) (B206)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48DAF237-5B68-2547-823C-1B16B40A0131}"/>
              </a:ext>
            </a:extLst>
          </p:cNvPr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8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9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1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2020-12-03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B9EA55-72EE-3E4D-AEDB-19C0711937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4" y="116632"/>
            <a:ext cx="962066" cy="62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0E771-E373-B14A-A87B-5C6EF747C4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6" y="790309"/>
            <a:ext cx="964282" cy="235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0F3F9-11B0-4B44-A188-CCA48F5B9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56573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107955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08209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04736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5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7419-294D-3B4F-8349-148A2B3B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Analyzing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Lexical Semantic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87401-7CF5-DB4B-9F13-CA842A3A7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Entailments</a:t>
            </a:r>
          </a:p>
          <a:p>
            <a:r>
              <a:rPr lang="en-US" dirty="0"/>
              <a:t>Homonyms and Homographs</a:t>
            </a:r>
          </a:p>
          <a:p>
            <a:r>
              <a:rPr lang="en-US" dirty="0"/>
              <a:t>Synonyms and Antonyms</a:t>
            </a:r>
          </a:p>
          <a:p>
            <a:r>
              <a:rPr lang="en-US" dirty="0"/>
              <a:t>Hyponyms and Hypernyms</a:t>
            </a:r>
          </a:p>
          <a:p>
            <a:r>
              <a:rPr lang="en-US" dirty="0" err="1"/>
              <a:t>Holonyms</a:t>
            </a:r>
            <a:r>
              <a:rPr lang="en-US" dirty="0"/>
              <a:t> and Meronyms</a:t>
            </a:r>
          </a:p>
          <a:p>
            <a:r>
              <a:rPr lang="en-US" dirty="0"/>
              <a:t>Semantic Relationships and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CAFF6-3A9D-9044-987D-37FCC793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A732E8-93E2-F146-B38F-4BFD970A8BD2}"/>
              </a:ext>
            </a:extLst>
          </p:cNvPr>
          <p:cNvSpPr/>
          <p:nvPr/>
        </p:nvSpPr>
        <p:spPr>
          <a:xfrm>
            <a:off x="899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8681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6CB6-3626-9F41-B3D5-7EF2E49E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Sense Disambiguation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044BE-32DD-6D47-BF42-5E7684DB8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Lesk</a:t>
            </a:r>
            <a:r>
              <a:rPr lang="en-US" dirty="0"/>
              <a:t> algorithm (</a:t>
            </a:r>
            <a:r>
              <a:rPr lang="en-US" dirty="0" err="1"/>
              <a:t>Lesk</a:t>
            </a:r>
            <a:r>
              <a:rPr lang="en-US" dirty="0"/>
              <a:t>, 1986)</a:t>
            </a:r>
          </a:p>
          <a:p>
            <a:pPr lvl="1"/>
            <a:r>
              <a:rPr lang="en-US" dirty="0"/>
              <a:t>leverage dictionary or </a:t>
            </a:r>
            <a:r>
              <a:rPr lang="en-US" dirty="0">
                <a:solidFill>
                  <a:srgbClr val="C00000"/>
                </a:solidFill>
              </a:rPr>
              <a:t>vocabulary definitions </a:t>
            </a:r>
            <a:r>
              <a:rPr lang="en-US" dirty="0"/>
              <a:t>for a word we want to disambiguate in a body of text and compare the words in these </a:t>
            </a:r>
            <a:r>
              <a:rPr lang="en-US" dirty="0">
                <a:solidFill>
                  <a:srgbClr val="C00000"/>
                </a:solidFill>
              </a:rPr>
              <a:t>definitions</a:t>
            </a:r>
            <a:r>
              <a:rPr lang="en-US" dirty="0"/>
              <a:t> with a section of text surrounding our word of interest.</a:t>
            </a:r>
          </a:p>
          <a:p>
            <a:pPr lvl="1"/>
            <a:r>
              <a:rPr lang="en-US" dirty="0"/>
              <a:t>The main objective is to return the </a:t>
            </a:r>
            <a:r>
              <a:rPr lang="en-US" dirty="0" err="1">
                <a:solidFill>
                  <a:srgbClr val="C00000"/>
                </a:solidFill>
              </a:rPr>
              <a:t>synset</a:t>
            </a:r>
            <a:r>
              <a:rPr lang="en-US" dirty="0"/>
              <a:t> with the maximum number of overlapping words or terms between the context sentence and the </a:t>
            </a:r>
            <a:r>
              <a:rPr lang="en-US" dirty="0">
                <a:solidFill>
                  <a:srgbClr val="C00000"/>
                </a:solidFill>
              </a:rPr>
              <a:t>different definitions from each </a:t>
            </a:r>
            <a:r>
              <a:rPr lang="en-US" dirty="0" err="1">
                <a:solidFill>
                  <a:srgbClr val="C00000"/>
                </a:solidFill>
              </a:rPr>
              <a:t>synset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for the word we target for </a:t>
            </a:r>
            <a:r>
              <a:rPr lang="en-US" dirty="0">
                <a:solidFill>
                  <a:srgbClr val="C00000"/>
                </a:solidFill>
              </a:rPr>
              <a:t>disambiguation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FC65D-42F7-8E4F-A9B0-D209ABD7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758D02-1A18-C045-AC26-7B456DBA0448}"/>
              </a:ext>
            </a:extLst>
          </p:cNvPr>
          <p:cNvSpPr/>
          <p:nvPr/>
        </p:nvSpPr>
        <p:spPr>
          <a:xfrm>
            <a:off x="899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58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Named Entity Recognition (NER)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038B1-9F53-5C40-992B-A2903370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Named entities</a:t>
            </a:r>
          </a:p>
          <a:p>
            <a:pPr lvl="1"/>
            <a:r>
              <a:rPr lang="en-US" dirty="0"/>
              <a:t>represent real-world objects</a:t>
            </a:r>
          </a:p>
          <a:p>
            <a:pPr lvl="1"/>
            <a:r>
              <a:rPr lang="en-US" dirty="0"/>
              <a:t>people, places, organizations</a:t>
            </a:r>
          </a:p>
          <a:p>
            <a:pPr lvl="1"/>
            <a:r>
              <a:rPr lang="en-US" dirty="0"/>
              <a:t>proper names</a:t>
            </a:r>
          </a:p>
          <a:p>
            <a:r>
              <a:rPr lang="en-US" b="1" dirty="0"/>
              <a:t>Named entity recognition</a:t>
            </a:r>
          </a:p>
          <a:p>
            <a:pPr lvl="1"/>
            <a:r>
              <a:rPr lang="en-US" dirty="0"/>
              <a:t>Entity chunking</a:t>
            </a:r>
          </a:p>
          <a:p>
            <a:pPr lvl="1"/>
            <a:r>
              <a:rPr lang="en-US" dirty="0"/>
              <a:t>Entity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05BEA-DCDC-334B-A00F-4240E7734E44}"/>
              </a:ext>
            </a:extLst>
          </p:cNvPr>
          <p:cNvSpPr/>
          <p:nvPr/>
        </p:nvSpPr>
        <p:spPr>
          <a:xfrm>
            <a:off x="899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844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84790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NER: </a:t>
            </a:r>
            <a:r>
              <a:rPr lang="en-US" dirty="0" err="1">
                <a:solidFill>
                  <a:schemeClr val="accent1"/>
                </a:solidFill>
              </a:rPr>
              <a:t>OntoNotes</a:t>
            </a:r>
            <a:r>
              <a:rPr lang="en-US" dirty="0">
                <a:solidFill>
                  <a:schemeClr val="accent1"/>
                </a:solidFill>
              </a:rPr>
              <a:t> 5 </a:t>
            </a:r>
            <a:r>
              <a:rPr lang="en-US" b="0" dirty="0">
                <a:solidFill>
                  <a:schemeClr val="accent1"/>
                </a:solidFill>
              </a:rPr>
              <a:t>Named Entities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1763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6264218-9C67-3A4B-8FB9-C7FA93008C9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1124674"/>
          <a:ext cx="8229600" cy="5393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29">
                  <a:extLst>
                    <a:ext uri="{9D8B030D-6E8A-4147-A177-3AD203B41FA5}">
                      <a16:colId xmlns:a16="http://schemas.microsoft.com/office/drawing/2014/main" val="3509520174"/>
                    </a:ext>
                  </a:extLst>
                </a:gridCol>
                <a:gridCol w="1692063">
                  <a:extLst>
                    <a:ext uri="{9D8B030D-6E8A-4147-A177-3AD203B41FA5}">
                      <a16:colId xmlns:a16="http://schemas.microsoft.com/office/drawing/2014/main" val="2516667051"/>
                    </a:ext>
                  </a:extLst>
                </a:gridCol>
                <a:gridCol w="5987008">
                  <a:extLst>
                    <a:ext uri="{9D8B030D-6E8A-4147-A177-3AD203B41FA5}">
                      <a16:colId xmlns:a16="http://schemas.microsoft.com/office/drawing/2014/main" val="3404210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TYPE</a:t>
                      </a:r>
                      <a:endParaRPr lang="en-US" sz="18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DESCRIPTION</a:t>
                      </a:r>
                      <a:endParaRPr lang="en-US" sz="16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5747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PERSON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People, including fictional.</a:t>
                      </a:r>
                      <a:endParaRPr lang="en-US" sz="16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43859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NORP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Nationalities or religious or political groups.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00490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FAC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Buildings, airports, highways, bridges,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70480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ORG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Companies, agencies, institutions,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649607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GPE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Countries, cities, states.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90768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LOC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Non-GPE locations, mountain ranges, bodies of water.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1022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PRODUCT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Objects, vehicles, foods, etc. (Not services.)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233593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EVENT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Named hurricanes, battles, wars, sports events,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9561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WORK_OF_ART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Titles of books, songs,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5842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LAW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Named documents made into laws.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09072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LANGUAGE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Any named language.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7841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accent1"/>
                          </a:solidFill>
                          <a:effectLst/>
                        </a:rPr>
                        <a:t>DATE</a:t>
                      </a:r>
                      <a:endParaRPr lang="en-US" sz="1800" b="0" i="0" u="none" strike="noStrike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Absolute or relative dates or periods.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48451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TIME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Times smaller than a day.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097194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PERCENT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Percentage, including ”%“.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7955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MONEY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Monetary values, including unit.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50836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QUANTITY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Measurements, as of weight or distance.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34599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ORDINAL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“first”, “second”,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55352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CARDINAL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Numerals that do not fall under another type.</a:t>
                      </a:r>
                      <a:endParaRPr lang="en-US" sz="16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717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7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790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NER: Wikipedia </a:t>
            </a:r>
            <a:r>
              <a:rPr lang="en-US" b="0" dirty="0">
                <a:solidFill>
                  <a:schemeClr val="accent1"/>
                </a:solidFill>
              </a:rPr>
              <a:t>Named Entities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1763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BCE152-6CE9-7E4D-ABF9-230E9F5391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1484784"/>
          <a:ext cx="8229600" cy="4860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8188">
                  <a:extLst>
                    <a:ext uri="{9D8B030D-6E8A-4147-A177-3AD203B41FA5}">
                      <a16:colId xmlns:a16="http://schemas.microsoft.com/office/drawing/2014/main" val="2888851369"/>
                    </a:ext>
                  </a:extLst>
                </a:gridCol>
                <a:gridCol w="1403874">
                  <a:extLst>
                    <a:ext uri="{9D8B030D-6E8A-4147-A177-3AD203B41FA5}">
                      <a16:colId xmlns:a16="http://schemas.microsoft.com/office/drawing/2014/main" val="3086209148"/>
                    </a:ext>
                  </a:extLst>
                </a:gridCol>
                <a:gridCol w="5857538">
                  <a:extLst>
                    <a:ext uri="{9D8B030D-6E8A-4147-A177-3AD203B41FA5}">
                      <a16:colId xmlns:a16="http://schemas.microsoft.com/office/drawing/2014/main" val="3483592362"/>
                    </a:ext>
                  </a:extLst>
                </a:gridCol>
              </a:tblGrid>
              <a:tr h="415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SID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TYPE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4441592"/>
                  </a:ext>
                </a:extLst>
              </a:tr>
              <a:tr h="550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Named person or family.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6146658"/>
                  </a:ext>
                </a:extLst>
              </a:tr>
              <a:tr h="1901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LOC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Name of politically or geographically defined location (cities, provinces, countries, international regions, bodies of water, mountains).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0178446"/>
                  </a:ext>
                </a:extLst>
              </a:tr>
              <a:tr h="9558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ORG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Named corporate, governmental, or other organizational entity.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325661"/>
                  </a:ext>
                </a:extLst>
              </a:tr>
              <a:tr h="9558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MISC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Miscellaneous entities, e.g. events, nationalities, products or works of art.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994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03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2020/09/17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人工智慧文本分析課程介紹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(Course Orientation on Artificial Intelligence for Text Analytics)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2020/09/24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文本分析的基礎：自然語言處理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000" dirty="0">
                <a:latin typeface="Calibri" charset="0"/>
                <a:ea typeface="標楷體" charset="-120"/>
              </a:rPr>
              <a:t>(Foundations of Text Analytics: Natural Language Processing; NLP)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3 2020/10/01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中秋節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(Mid-Autumn Festival)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2020/10/08 Python</a:t>
            </a:r>
            <a:r>
              <a:rPr lang="zh-TW" altLang="en-US" sz="2400" dirty="0"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(Python for Natural Language Processing)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2020/10/15 </a:t>
            </a:r>
            <a:r>
              <a:rPr lang="zh-TW" altLang="en-US" sz="2400" dirty="0">
                <a:latin typeface="Calibri" charset="0"/>
                <a:ea typeface="標楷體" charset="-120"/>
              </a:rPr>
              <a:t>處理和理解文本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(Processing and Understanding Text)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6 2020/10/22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文本表達特徵工程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(Feature Engineering for Text Representation)</a:t>
            </a:r>
            <a:endParaRPr lang="en-US" altLang="zh-TW" sz="2300" dirty="0"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NER </a:t>
            </a:r>
            <a:r>
              <a:rPr lang="en-US" sz="5400" dirty="0">
                <a:solidFill>
                  <a:srgbClr val="C00000"/>
                </a:solidFill>
              </a:rPr>
              <a:t>IOB</a:t>
            </a:r>
            <a:r>
              <a:rPr lang="en-US" sz="5400" dirty="0">
                <a:solidFill>
                  <a:schemeClr val="accent1"/>
                </a:solidFill>
              </a:rPr>
              <a:t> Scheme</a:t>
            </a:r>
            <a:endParaRPr lang="en-US" sz="5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1763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D3572B-EFDA-3541-8F20-115A77B0CE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3911" y="1412776"/>
          <a:ext cx="7992889" cy="4752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411">
                  <a:extLst>
                    <a:ext uri="{9D8B030D-6E8A-4147-A177-3AD203B41FA5}">
                      <a16:colId xmlns:a16="http://schemas.microsoft.com/office/drawing/2014/main" val="2169478698"/>
                    </a:ext>
                  </a:extLst>
                </a:gridCol>
                <a:gridCol w="1078468">
                  <a:extLst>
                    <a:ext uri="{9D8B030D-6E8A-4147-A177-3AD203B41FA5}">
                      <a16:colId xmlns:a16="http://schemas.microsoft.com/office/drawing/2014/main" val="3912973214"/>
                    </a:ext>
                  </a:extLst>
                </a:gridCol>
                <a:gridCol w="5813010">
                  <a:extLst>
                    <a:ext uri="{9D8B030D-6E8A-4147-A177-3AD203B41FA5}">
                      <a16:colId xmlns:a16="http://schemas.microsoft.com/office/drawing/2014/main" val="3355819689"/>
                    </a:ext>
                  </a:extLst>
                </a:gridCol>
              </a:tblGrid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TAG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ID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764813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"I"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Token is </a:t>
                      </a:r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inside</a:t>
                      </a:r>
                      <a:r>
                        <a:rPr lang="en-US" sz="3200" u="none" strike="noStrike" dirty="0">
                          <a:effectLst/>
                        </a:rPr>
                        <a:t> an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493050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"O"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Token is </a:t>
                      </a:r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outside</a:t>
                      </a:r>
                      <a:r>
                        <a:rPr lang="en-US" sz="3200" u="none" strike="noStrike" dirty="0">
                          <a:effectLst/>
                        </a:rPr>
                        <a:t> an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4791999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"B"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Token </a:t>
                      </a:r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begins</a:t>
                      </a:r>
                      <a:r>
                        <a:rPr lang="en-US" sz="3200" u="none" strike="noStrike" dirty="0">
                          <a:effectLst/>
                        </a:rPr>
                        <a:t> an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0171259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""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0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No entity tag is set (missing value).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2253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136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NER </a:t>
            </a:r>
            <a:r>
              <a:rPr lang="en-US" sz="5400" dirty="0">
                <a:solidFill>
                  <a:srgbClr val="C00000"/>
                </a:solidFill>
              </a:rPr>
              <a:t>BILUO</a:t>
            </a:r>
            <a:r>
              <a:rPr lang="en-US" sz="5400" dirty="0">
                <a:solidFill>
                  <a:schemeClr val="accent1"/>
                </a:solidFill>
              </a:rPr>
              <a:t> Scheme</a:t>
            </a:r>
            <a:endParaRPr lang="en-US" sz="5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1763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198182-3838-6446-8294-C64A2F1DF5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1556792"/>
          <a:ext cx="8229600" cy="461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4560">
                  <a:extLst>
                    <a:ext uri="{9D8B030D-6E8A-4147-A177-3AD203B41FA5}">
                      <a16:colId xmlns:a16="http://schemas.microsoft.com/office/drawing/2014/main" val="855785107"/>
                    </a:ext>
                  </a:extLst>
                </a:gridCol>
                <a:gridCol w="6275040">
                  <a:extLst>
                    <a:ext uri="{9D8B030D-6E8A-4147-A177-3AD203B41FA5}">
                      <a16:colId xmlns:a16="http://schemas.microsoft.com/office/drawing/2014/main" val="3379268015"/>
                    </a:ext>
                  </a:extLst>
                </a:gridCol>
              </a:tblGrid>
              <a:tr h="528177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TAG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extLst>
                  <a:ext uri="{0D108BD9-81ED-4DB2-BD59-A6C34878D82A}">
                    <a16:rowId xmlns:a16="http://schemas.microsoft.com/office/drawing/2014/main" val="1646902458"/>
                  </a:ext>
                </a:extLst>
              </a:tr>
              <a:tr h="92811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B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EGIN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The first token of a multi-token entity.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extLst>
                  <a:ext uri="{0D108BD9-81ED-4DB2-BD59-A6C34878D82A}">
                    <a16:rowId xmlns:a16="http://schemas.microsoft.com/office/drawing/2014/main" val="3798079419"/>
                  </a:ext>
                </a:extLst>
              </a:tr>
              <a:tr h="1048325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An inner token of a multi-token entity.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extLst>
                  <a:ext uri="{0D108BD9-81ED-4DB2-BD59-A6C34878D82A}">
                    <a16:rowId xmlns:a16="http://schemas.microsoft.com/office/drawing/2014/main" val="1137072961"/>
                  </a:ext>
                </a:extLst>
              </a:tr>
              <a:tr h="1048325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L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AST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The final token of a multi-token entity.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extLst>
                  <a:ext uri="{0D108BD9-81ED-4DB2-BD59-A6C34878D82A}">
                    <a16:rowId xmlns:a16="http://schemas.microsoft.com/office/drawing/2014/main" val="3774633783"/>
                  </a:ext>
                </a:extLst>
              </a:tr>
              <a:tr h="53329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U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NIT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A single-token entity.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extLst>
                  <a:ext uri="{0D108BD9-81ED-4DB2-BD59-A6C34878D82A}">
                    <a16:rowId xmlns:a16="http://schemas.microsoft.com/office/drawing/2014/main" val="3454782094"/>
                  </a:ext>
                </a:extLst>
              </a:tr>
              <a:tr h="528177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O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UT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A non-entity token.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b"/>
                </a:tc>
                <a:extLst>
                  <a:ext uri="{0D108BD9-81ED-4DB2-BD59-A6C34878D82A}">
                    <a16:rowId xmlns:a16="http://schemas.microsoft.com/office/drawing/2014/main" val="2795723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58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4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330159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/>
          <a:stretch/>
        </p:blipFill>
        <p:spPr>
          <a:xfrm>
            <a:off x="248861" y="1340768"/>
            <a:ext cx="8646277" cy="5090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NER: Single Sentence Tagging</a:t>
            </a:r>
          </a:p>
        </p:txBody>
      </p:sp>
    </p:spTree>
    <p:extLst>
      <p:ext uri="{BB962C8B-B14F-4D97-AF65-F5344CB8AC3E}">
        <p14:creationId xmlns:p14="http://schemas.microsoft.com/office/powerpoint/2010/main" val="2018891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6888-5C06-5C46-A90D-44D8C79C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3010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NER: Fine-tuning BERT with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Bi-LSTM CRF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DE6CC-FD1B-F742-8E84-BB23CC12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B1A18-C3A2-824E-8BCF-0045C2418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419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E04010-CA00-194E-802D-BFC724FD85A7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Zhang,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Xiaohui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Yaoyun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Zhang, Qin Zhang,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Yuankai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Ren,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Tinglin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Qiu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Jianhui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Ma, and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Qiang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Sun. "Extracting comprehensive clinical information for breast cancer using deep learning methods." International Journal of Medical Informatics 132 (2019): 103985.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19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E335-C179-1542-9BF8-CD76D846A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394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A14526-38E3-3541-B17C-91B8B7273B91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421347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B2BB5-E434-234C-ABE0-8F0B76C1F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385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E62060-CC95-994B-AC35-5C1C3B19C759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054326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406359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29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A42F30-CDE3-EE42-BB37-8C3A1A36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Semantic Analysis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WordNet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Word sense disambiguation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Named Entity Recognition (NER)</a:t>
            </a:r>
            <a:br>
              <a:rPr lang="en-US" altLang="zh-TW" sz="4000" dirty="0">
                <a:latin typeface="Calibri" charset="0"/>
                <a:ea typeface="標楷體" charset="-120"/>
              </a:rPr>
            </a:br>
            <a:endParaRPr lang="en-US" altLang="zh-TW" sz="4400" dirty="0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296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7 2020/10/29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(Case Study on Artificial Intelligence for Text Analytics 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8 2020/11/05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文本分類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Classification)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2020/11/12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文本摘要和主題模型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Summarization and Topic Models)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10 2020/11/19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2020/11/26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文本相似度和分群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(Text Similarity and Clustering)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12 2020/12/03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語意分析和命名實體識別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(Semantic Analysis and Named Entity Recognition; NER)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20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20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2000" dirty="0">
                <a:latin typeface="Calibri" charset="0"/>
                <a:ea typeface="標楷體" charset="-120"/>
              </a:rPr>
            </a:br>
            <a:r>
              <a:rPr lang="en-US" altLang="zh-TW" sz="20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2000" dirty="0">
                <a:latin typeface="Calibri" charset="0"/>
                <a:ea typeface="標楷體" charset="-120"/>
              </a:rPr>
              <a:t>. </a:t>
            </a:r>
            <a:r>
              <a:rPr lang="en-US" altLang="zh-TW" sz="14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20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2000" dirty="0">
                <a:latin typeface="Calibri" charset="0"/>
                <a:ea typeface="標楷體" charset="-120"/>
              </a:rPr>
              <a:t>, and Tony Ojeda (2018), </a:t>
            </a:r>
            <a:br>
              <a:rPr lang="en-US" altLang="zh-TW" sz="2000" dirty="0">
                <a:latin typeface="Calibri" charset="0"/>
                <a:ea typeface="標楷體" charset="-120"/>
              </a:rPr>
            </a:br>
            <a:r>
              <a:rPr lang="en-US" altLang="zh-TW" sz="2000" dirty="0">
                <a:latin typeface="Calibri" charset="0"/>
                <a:ea typeface="標楷體" charset="-120"/>
              </a:rPr>
              <a:t>Applied Text Analysis with Python, O'Reilly Media.</a:t>
            </a:r>
            <a:br>
              <a:rPr lang="en-US" altLang="zh-TW" sz="2000" dirty="0">
                <a:latin typeface="Calibri" charset="0"/>
                <a:ea typeface="標楷體" charset="-120"/>
              </a:rPr>
            </a:br>
            <a:r>
              <a:rPr lang="en-US" sz="1400" dirty="0">
                <a:hlinkClick r:id="rId3"/>
              </a:rPr>
              <a:t>https://www.oreilly.com/library/view/applied-text-analysis/9781491963036/</a:t>
            </a:r>
            <a:endParaRPr lang="en-US" sz="1400" dirty="0"/>
          </a:p>
          <a:p>
            <a:pPr eaLnBrk="1" hangingPunct="1"/>
            <a:r>
              <a:rPr lang="en-US" sz="2000" dirty="0" err="1"/>
              <a:t>HuggingFace</a:t>
            </a:r>
            <a:r>
              <a:rPr lang="en-US" sz="2000" dirty="0"/>
              <a:t> (2020), Transformers Notebook, </a:t>
            </a:r>
            <a:r>
              <a:rPr lang="en-US" sz="1400" dirty="0">
                <a:hlinkClick r:id="rId4"/>
              </a:rPr>
              <a:t>https://huggingface.co/transformers/notebooks.html</a:t>
            </a:r>
            <a:endParaRPr lang="en-US" sz="1400" dirty="0"/>
          </a:p>
          <a:p>
            <a:pPr eaLnBrk="1" hangingPunct="1"/>
            <a:r>
              <a:rPr lang="en-US" sz="2000" dirty="0"/>
              <a:t>The Super Duper NLP Repo, </a:t>
            </a:r>
            <a:r>
              <a:rPr lang="en-US" sz="1400" dirty="0">
                <a:hlinkClick r:id="rId5"/>
              </a:rPr>
              <a:t>https://notebooks.quantumstat.com/</a:t>
            </a:r>
            <a:endParaRPr lang="en-US" sz="1400" dirty="0"/>
          </a:p>
          <a:p>
            <a:pPr eaLnBrk="1" hangingPunct="1"/>
            <a:r>
              <a:rPr lang="en-US" altLang="zh-TW" sz="2000" dirty="0">
                <a:latin typeface="Calibri" charset="0"/>
                <a:ea typeface="標楷體" charset="-120"/>
              </a:rPr>
              <a:t>Min-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20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4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30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716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13 2020/12/10 </a:t>
            </a:r>
            <a:r>
              <a:rPr lang="zh-TW" altLang="en-US" sz="2400" dirty="0">
                <a:latin typeface="Calibri" charset="0"/>
                <a:ea typeface="標楷體" charset="-120"/>
              </a:rPr>
              <a:t>情感分析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(Sentiment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2020/12/17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Text Analytics II)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2020/12/24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深度學習和通用句子嵌入模型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(Deep Learning and Universal Sentence-Embedding Models)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2020/12/31 </a:t>
            </a:r>
            <a:r>
              <a:rPr lang="zh-TW" altLang="en-US" sz="2400" dirty="0">
                <a:latin typeface="Calibri" charset="0"/>
                <a:ea typeface="標楷體" charset="-120"/>
              </a:rPr>
              <a:t>問答系統與對話系統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(Question Answering and Dialogue Systems)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17 2021/01/07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18 2021/01/14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  <a:endParaRPr lang="en-US" altLang="zh-TW" sz="2200" dirty="0">
              <a:solidFill>
                <a:schemeClr val="accent6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Semantic Analysis and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Named Entity Recognition (NER)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3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6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Semantic Analysis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WordNet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Word sense disambiguation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Named Entity Recognition (NER)</a:t>
            </a:r>
            <a:br>
              <a:rPr lang="en-US" altLang="zh-TW" sz="4000" dirty="0">
                <a:latin typeface="Calibri" charset="0"/>
                <a:ea typeface="標楷體" charset="-120"/>
              </a:rPr>
            </a:br>
            <a:endParaRPr lang="en-US" altLang="zh-TW" sz="4400" dirty="0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23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FC2A-B928-1F42-BCD0-EA39E0F3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Semantic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8D6DA-BC65-424B-A513-94D3F14F6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Semantics</a:t>
            </a:r>
          </a:p>
          <a:p>
            <a:pPr lvl="1"/>
            <a:r>
              <a:rPr lang="en-US" sz="3200" dirty="0"/>
              <a:t>the study of meaning</a:t>
            </a:r>
          </a:p>
          <a:p>
            <a:r>
              <a:rPr lang="en-US" b="1" dirty="0"/>
              <a:t>Linguistic semantics</a:t>
            </a:r>
          </a:p>
          <a:p>
            <a:pPr lvl="1"/>
            <a:r>
              <a:rPr lang="en-US" sz="3200" dirty="0"/>
              <a:t>the study of meaning in natural language.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E7F8-FED9-A442-9E6E-E090B6AC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3EFB88-6261-B24D-9039-2DCB41117D1E}"/>
              </a:ext>
            </a:extLst>
          </p:cNvPr>
          <p:cNvSpPr/>
          <p:nvPr/>
        </p:nvSpPr>
        <p:spPr>
          <a:xfrm>
            <a:off x="899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72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2111-3D58-A24F-A419-956F63F3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222"/>
            <a:ext cx="8229600" cy="9697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Semantic Analysis and 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9D3C-FECE-ED41-B4FF-1085339A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13" y="1340768"/>
            <a:ext cx="8651875" cy="4857403"/>
          </a:xfrm>
        </p:spPr>
        <p:txBody>
          <a:bodyPr/>
          <a:lstStyle/>
          <a:p>
            <a:r>
              <a:rPr lang="en-US" sz="3600" dirty="0"/>
              <a:t>WordNet and </a:t>
            </a:r>
            <a:r>
              <a:rPr lang="en-US" sz="3600" dirty="0" err="1"/>
              <a:t>synsets</a:t>
            </a:r>
            <a:endParaRPr lang="en-US" sz="3600" dirty="0"/>
          </a:p>
          <a:p>
            <a:pPr lvl="1"/>
            <a:r>
              <a:rPr lang="en-US" sz="3200" dirty="0"/>
              <a:t>Analyzing lexical semantic relations</a:t>
            </a:r>
          </a:p>
          <a:p>
            <a:pPr lvl="1"/>
            <a:r>
              <a:rPr lang="en-US" sz="3200" dirty="0"/>
              <a:t>Word sense disambiguation</a:t>
            </a:r>
          </a:p>
          <a:p>
            <a:r>
              <a:rPr lang="en-US" sz="3600" dirty="0"/>
              <a:t>Named entity recognition</a:t>
            </a:r>
          </a:p>
          <a:p>
            <a:r>
              <a:rPr lang="en-US" sz="3600" dirty="0"/>
              <a:t>Analyzing semantic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83A0C-D0C3-9741-9346-EE61E0AA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A5A38C-C8CC-C54B-81B7-548B5F3EA552}"/>
              </a:ext>
            </a:extLst>
          </p:cNvPr>
          <p:cNvSpPr/>
          <p:nvPr/>
        </p:nvSpPr>
        <p:spPr>
          <a:xfrm>
            <a:off x="899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46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1AA6-70A4-EB43-B747-A63414E8E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WordNet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A Lexical Database for English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CE4CC-2C65-CD4F-BB9E-3A00F48C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EAE54-C0EC-8348-855D-A30034A2C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2589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BCC86A-3DC9-964A-B43E-058EB1536F23}"/>
              </a:ext>
            </a:extLst>
          </p:cNvPr>
          <p:cNvSpPr/>
          <p:nvPr/>
        </p:nvSpPr>
        <p:spPr>
          <a:xfrm>
            <a:off x="2960020" y="6527668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https://wordnet.princeton.edu/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01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14438</TotalTime>
  <Words>1744</Words>
  <Application>Microsoft Macintosh PowerPoint</Application>
  <PresentationFormat>On-screen Show (4:3)</PresentationFormat>
  <Paragraphs>277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標楷體</vt:lpstr>
      <vt:lpstr>標楷體</vt:lpstr>
      <vt:lpstr>MS PGothic</vt:lpstr>
      <vt:lpstr>新細明體</vt:lpstr>
      <vt:lpstr>Var(--font-code)</vt:lpstr>
      <vt:lpstr>Arial</vt:lpstr>
      <vt:lpstr>Calibri</vt:lpstr>
      <vt:lpstr>Times New Roman</vt:lpstr>
      <vt:lpstr>Wingdings</vt:lpstr>
      <vt:lpstr>Office 佈景主題</vt:lpstr>
      <vt:lpstr>人工智慧文本分析  (AI for Text Analytics) </vt:lpstr>
      <vt:lpstr>PowerPoint Presentation</vt:lpstr>
      <vt:lpstr>PowerPoint Presentation</vt:lpstr>
      <vt:lpstr>PowerPoint Presentation</vt:lpstr>
      <vt:lpstr>Semantic Analysis and  Named Entity Recognition (NER)</vt:lpstr>
      <vt:lpstr>Outline</vt:lpstr>
      <vt:lpstr>Semantic Analysis</vt:lpstr>
      <vt:lpstr>Semantic Analysis and NER</vt:lpstr>
      <vt:lpstr>WordNet A Lexical Database for English</vt:lpstr>
      <vt:lpstr>NLP</vt:lpstr>
      <vt:lpstr>Modern NLP Pipeline</vt:lpstr>
      <vt:lpstr>Modern NLP Pipeline</vt:lpstr>
      <vt:lpstr>Deep Learning NLP</vt:lpstr>
      <vt:lpstr>Natural Language Processing (NLP) and Text Mining</vt:lpstr>
      <vt:lpstr>Analyzing  Lexical Semantic Relationships</vt:lpstr>
      <vt:lpstr>Word Sense Disambiguation</vt:lpstr>
      <vt:lpstr>Named Entity Recognition (NER)</vt:lpstr>
      <vt:lpstr>NER: OntoNotes 5 Named Entities</vt:lpstr>
      <vt:lpstr>NER: Wikipedia Named Entities</vt:lpstr>
      <vt:lpstr>NER IOB Scheme</vt:lpstr>
      <vt:lpstr>NER BILUO Scheme</vt:lpstr>
      <vt:lpstr>BERT Sequence-level tasks</vt:lpstr>
      <vt:lpstr>BERT Token-level tasks</vt:lpstr>
      <vt:lpstr>NER: Single Sentence Tagging</vt:lpstr>
      <vt:lpstr>NER: Fine-tuning BERT with  Bi-LSTM CRF</vt:lpstr>
      <vt:lpstr>Python in Google Colab (Python101)</vt:lpstr>
      <vt:lpstr>Python in Google Colab (Python101)</vt:lpstr>
      <vt:lpstr>NLP Benchmark Datasets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人工智慧文本分析 (Artificial Intelligence for Text Analytics)</dc:title>
  <dc:subject>人工智慧文本分析 (Artificial Intelligence for Text Analytics)</dc:subject>
  <dc:creator>MYDAY</dc:creator>
  <cp:keywords>人工智慧, 文本分析, Artificial Intelligence, Text Analytics</cp:keywords>
  <dc:description>人工智慧文本分析 (Artificial Intelligence for Text Analytics)</dc:description>
  <cp:lastModifiedBy>Microsoft Office User</cp:lastModifiedBy>
  <cp:revision>922</cp:revision>
  <cp:lastPrinted>2020-12-02T15:55:37Z</cp:lastPrinted>
  <dcterms:created xsi:type="dcterms:W3CDTF">2011-02-14T23:24:00Z</dcterms:created>
  <dcterms:modified xsi:type="dcterms:W3CDTF">2020-12-02T15:56:12Z</dcterms:modified>
  <cp:category/>
</cp:coreProperties>
</file>