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848" r:id="rId2"/>
    <p:sldId id="1166" r:id="rId3"/>
    <p:sldId id="2995" r:id="rId4"/>
    <p:sldId id="2996" r:id="rId5"/>
    <p:sldId id="2716" r:id="rId6"/>
    <p:sldId id="3133" r:id="rId7"/>
    <p:sldId id="3134" r:id="rId8"/>
    <p:sldId id="3135" r:id="rId9"/>
    <p:sldId id="3136" r:id="rId10"/>
    <p:sldId id="3137" r:id="rId11"/>
    <p:sldId id="3138" r:id="rId12"/>
    <p:sldId id="3139" r:id="rId13"/>
    <p:sldId id="1679" r:id="rId14"/>
    <p:sldId id="3090" r:id="rId15"/>
    <p:sldId id="3091" r:id="rId16"/>
    <p:sldId id="3092" r:id="rId17"/>
    <p:sldId id="3140" r:id="rId18"/>
    <p:sldId id="3141" r:id="rId19"/>
    <p:sldId id="3142" r:id="rId20"/>
    <p:sldId id="3143" r:id="rId21"/>
    <p:sldId id="1074" r:id="rId22"/>
    <p:sldId id="1073" r:id="rId23"/>
    <p:sldId id="1075" r:id="rId24"/>
    <p:sldId id="2860" r:id="rId25"/>
    <p:sldId id="2986" r:id="rId26"/>
    <p:sldId id="2977" r:id="rId27"/>
    <p:sldId id="2978" r:id="rId28"/>
    <p:sldId id="2979" r:id="rId29"/>
    <p:sldId id="2980" r:id="rId30"/>
    <p:sldId id="2981" r:id="rId31"/>
    <p:sldId id="2982" r:id="rId32"/>
    <p:sldId id="2983" r:id="rId33"/>
    <p:sldId id="2984" r:id="rId34"/>
    <p:sldId id="2985" r:id="rId35"/>
    <p:sldId id="3146" r:id="rId36"/>
    <p:sldId id="3147" r:id="rId37"/>
    <p:sldId id="3148" r:id="rId38"/>
    <p:sldId id="3149" r:id="rId39"/>
    <p:sldId id="3127" r:id="rId40"/>
    <p:sldId id="3128" r:id="rId41"/>
    <p:sldId id="2987" r:id="rId42"/>
    <p:sldId id="2992" r:id="rId43"/>
    <p:sldId id="3005" r:id="rId44"/>
    <p:sldId id="3150" r:id="rId45"/>
    <p:sldId id="3129" r:id="rId46"/>
    <p:sldId id="3046" r:id="rId47"/>
    <p:sldId id="3081" r:id="rId48"/>
    <p:sldId id="3071" r:id="rId49"/>
    <p:sldId id="3047" r:id="rId50"/>
    <p:sldId id="3082" r:id="rId51"/>
    <p:sldId id="3048" r:id="rId52"/>
    <p:sldId id="3049" r:id="rId53"/>
    <p:sldId id="3050" r:id="rId54"/>
    <p:sldId id="3051" r:id="rId55"/>
    <p:sldId id="3052" r:id="rId56"/>
    <p:sldId id="3053" r:id="rId57"/>
    <p:sldId id="3054" r:id="rId58"/>
    <p:sldId id="3055" r:id="rId59"/>
    <p:sldId id="3084" r:id="rId60"/>
    <p:sldId id="3083" r:id="rId61"/>
    <p:sldId id="3056" r:id="rId62"/>
    <p:sldId id="3057" r:id="rId63"/>
    <p:sldId id="3058" r:id="rId64"/>
    <p:sldId id="3059" r:id="rId65"/>
    <p:sldId id="3060" r:id="rId66"/>
    <p:sldId id="3061" r:id="rId67"/>
    <p:sldId id="3062" r:id="rId68"/>
    <p:sldId id="3063" r:id="rId69"/>
    <p:sldId id="3064" r:id="rId70"/>
    <p:sldId id="3065" r:id="rId71"/>
    <p:sldId id="3066" r:id="rId72"/>
    <p:sldId id="3067" r:id="rId73"/>
    <p:sldId id="3045" r:id="rId74"/>
    <p:sldId id="3041" r:id="rId75"/>
    <p:sldId id="2994" r:id="rId76"/>
    <p:sldId id="3004" r:id="rId77"/>
    <p:sldId id="3144" r:id="rId78"/>
    <p:sldId id="3117" r:id="rId79"/>
    <p:sldId id="2993" r:id="rId80"/>
    <p:sldId id="3118" r:id="rId81"/>
    <p:sldId id="3119" r:id="rId82"/>
    <p:sldId id="3145" r:id="rId83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1" autoAdjust="0"/>
    <p:restoredTop sz="93629"/>
  </p:normalViewPr>
  <p:slideViewPr>
    <p:cSldViewPr>
      <p:cViewPr varScale="1">
        <p:scale>
          <a:sx n="85" d="100"/>
          <a:sy n="85" d="100"/>
        </p:scale>
        <p:origin x="184" y="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7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5812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929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4447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81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3029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tpu.edu.tw/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hyperlink" Target="http://www.mis.ntpu.edu.tw/en/" TargetMode="External"/><Relationship Id="rId12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/cindex.htm" TargetMode="External"/><Relationship Id="rId11" Type="http://schemas.openxmlformats.org/officeDocument/2006/relationships/hyperlink" Target="https://web.ntpu.edu.tw/~myday" TargetMode="External"/><Relationship Id="rId5" Type="http://schemas.openxmlformats.org/officeDocument/2006/relationships/hyperlink" Target="https://web.ntpu.edu.tw/~myday/" TargetMode="External"/><Relationship Id="rId10" Type="http://schemas.openxmlformats.org/officeDocument/2006/relationships/hyperlink" Target="http://mail.im.tku.edu.tw/~myday/" TargetMode="External"/><Relationship Id="rId4" Type="http://schemas.openxmlformats.org/officeDocument/2006/relationships/image" Target="../media/image3.jpeg"/><Relationship Id="rId9" Type="http://schemas.openxmlformats.org/officeDocument/2006/relationships/hyperlink" Target="http://www.mis.ntpu.edu.tw/" TargetMode="External"/><Relationship Id="rId1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tfhub.dev/google/universal-sentence-encoder/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tfhub.dev/google/universal-sentence-encoder/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fhub.dev/google/universal-sentence-encoder/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bert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jalammar.github.io/illustrated-bert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jalammar.github.io/illustrated-bert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jalammar.github.io/illustrated-bert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hyperlink" Target="https://colab.research.google.com/github/jalammar/jalammar.github.io/blob/master/notebooks/bert/A_Visual_Notebook_to_Using_BERT_for_the_First_Time.ipynb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unlp/PLMpapers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blog/turing-nlg-a-17-billion-parameter-language-model-by-microsoft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uggingface/transformers" TargetMode="External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illy.com/library/view/applied-text-analysis/9781491963036/" TargetMode="External"/><Relationship Id="rId2" Type="http://schemas.openxmlformats.org/officeDocument/2006/relationships/hyperlink" Target="https://github.com/Apress/text-analytics-w-python-2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aintpupython101" TargetMode="External"/><Relationship Id="rId5" Type="http://schemas.openxmlformats.org/officeDocument/2006/relationships/hyperlink" Target="https://notebooks.quantumstat.com/" TargetMode="External"/><Relationship Id="rId4" Type="http://schemas.openxmlformats.org/officeDocument/2006/relationships/hyperlink" Target="https://huggingface.co/transformers/notebooks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100087"/>
            <a:ext cx="8423275" cy="1295302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人工智慧文本分析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000" dirty="0">
                <a:solidFill>
                  <a:schemeClr val="tx2"/>
                </a:solidFill>
              </a:rPr>
              <a:t>(AI for Text Analytics) </a:t>
            </a:r>
            <a:endParaRPr lang="zh-TW" altLang="en-US" sz="4000" dirty="0">
              <a:solidFill>
                <a:schemeClr val="tx2"/>
              </a:solidFill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506191"/>
            <a:ext cx="8784976" cy="185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800" b="1" dirty="0">
                <a:solidFill>
                  <a:srgbClr val="C00000"/>
                </a:solidFill>
                <a:ea typeface="標楷體" pitchFamily="65" charset="-120"/>
              </a:rPr>
              <a:t>深度學習和通用句子嵌入模型 </a:t>
            </a:r>
            <a:br>
              <a:rPr lang="zh-TW" altLang="en-US" sz="48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400" b="1" dirty="0">
                <a:solidFill>
                  <a:srgbClr val="C00000"/>
                </a:solidFill>
                <a:ea typeface="標楷體" pitchFamily="65" charset="-120"/>
              </a:rPr>
              <a:t>(Deep Learning and Universal Sentence-Embedding Models)</a:t>
            </a:r>
          </a:p>
        </p:txBody>
      </p:sp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" y="148034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85019" y="85575"/>
            <a:ext cx="10245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 dirty="0" err="1">
                <a:solidFill>
                  <a:srgbClr val="FF0000"/>
                </a:solidFill>
              </a:rPr>
              <a:t>Tamkang</a:t>
            </a:r>
            <a:r>
              <a:rPr kumimoji="0" lang="en-US" altLang="zh-TW" sz="1600" b="1" dirty="0">
                <a:solidFill>
                  <a:srgbClr val="FF0000"/>
                </a:solidFill>
              </a:rPr>
              <a:t> </a:t>
            </a:r>
            <a:br>
              <a:rPr kumimoji="0" lang="en-US" altLang="zh-TW" sz="1600" b="1" dirty="0">
                <a:solidFill>
                  <a:srgbClr val="FF0000"/>
                </a:solidFill>
              </a:rPr>
            </a:br>
            <a:r>
              <a:rPr kumimoji="0" lang="en-US" altLang="zh-TW" sz="1600" b="1" dirty="0">
                <a:solidFill>
                  <a:srgbClr val="FF0000"/>
                </a:solidFill>
              </a:rPr>
              <a:t>University</a:t>
            </a:r>
            <a:endParaRPr kumimoji="0" lang="zh-TW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27" y="635843"/>
            <a:ext cx="895400" cy="23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F7D4E94B-B7BF-954C-A000-94C32CE5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720" y="4293096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5">
            <a:extLst>
              <a:ext uri="{FF2B5EF4-FFF2-40B4-BE49-F238E27FC236}">
                <a16:creationId xmlns:a16="http://schemas.microsoft.com/office/drawing/2014/main" id="{BBB48059-3942-8645-8062-B43E0C189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369766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1091AITA11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IMTKU </a:t>
            </a:r>
            <a:r>
              <a:rPr kumimoji="0" lang="is-IS" altLang="zh-TW" sz="1800" dirty="0">
                <a:solidFill>
                  <a:srgbClr val="7F7F7F"/>
                </a:solidFill>
              </a:rPr>
              <a:t>(M2455) (8418) (Fall 2020)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Thu 3, 4 (10:10-12:00) (B206)</a:t>
            </a:r>
          </a:p>
        </p:txBody>
      </p:sp>
      <p:sp>
        <p:nvSpPr>
          <p:cNvPr id="12" name="副標題 2">
            <a:extLst>
              <a:ext uri="{FF2B5EF4-FFF2-40B4-BE49-F238E27FC236}">
                <a16:creationId xmlns:a16="http://schemas.microsoft.com/office/drawing/2014/main" id="{48DAF237-5B68-2547-823C-1B16B40A0131}"/>
              </a:ext>
            </a:extLst>
          </p:cNvPr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6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8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9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1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2020-12-24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B9EA55-72EE-3E4D-AEDB-19C0711937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14" y="116632"/>
            <a:ext cx="962066" cy="620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A0E771-E373-B14A-A87B-5C6EF747C4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06" y="790309"/>
            <a:ext cx="964282" cy="2350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80F3F9-11B0-4B44-A188-CCA48F5B93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NLP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9144000" cy="30559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1797570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Deep Learning NLP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951"/>
            <a:ext cx="9144000" cy="3270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2011312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2524"/>
            <a:ext cx="8229600" cy="115456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 and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67544" y="134076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Raw text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467544" y="2712020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Tokenization</a:t>
            </a:r>
          </a:p>
        </p:txBody>
      </p:sp>
      <p:sp>
        <p:nvSpPr>
          <p:cNvPr id="9" name="圓角矩形 6"/>
          <p:cNvSpPr/>
          <p:nvPr/>
        </p:nvSpPr>
        <p:spPr>
          <a:xfrm>
            <a:off x="486544" y="408327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Stop word removal</a:t>
            </a:r>
          </a:p>
        </p:txBody>
      </p:sp>
      <p:sp>
        <p:nvSpPr>
          <p:cNvPr id="10" name="圓角矩形 6"/>
          <p:cNvSpPr/>
          <p:nvPr/>
        </p:nvSpPr>
        <p:spPr>
          <a:xfrm>
            <a:off x="490899" y="476889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Stemming</a:t>
            </a:r>
            <a:r>
              <a:rPr lang="en-US" altLang="zh-TW" sz="2400" b="1" dirty="0">
                <a:solidFill>
                  <a:schemeClr val="tx1"/>
                </a:solidFill>
              </a:rPr>
              <a:t> /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Lemmatization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467544" y="3397646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>
                <a:solidFill>
                  <a:schemeClr val="tx1"/>
                </a:solidFill>
              </a:rPr>
              <a:t>Part-of-Speech </a:t>
            </a:r>
            <a:r>
              <a:rPr lang="en-US" altLang="zh-TW" sz="2400" b="1" dirty="0">
                <a:solidFill>
                  <a:schemeClr val="tx1"/>
                </a:solidFill>
              </a:rPr>
              <a:t>(</a:t>
            </a:r>
            <a:r>
              <a:rPr lang="en-US" altLang="zh-TW" sz="2400" b="1">
                <a:solidFill>
                  <a:schemeClr val="tx1"/>
                </a:solidFill>
              </a:rPr>
              <a:t>POS)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  <p:sp>
        <p:nvSpPr>
          <p:cNvPr id="12" name="圓角矩形 6"/>
          <p:cNvSpPr/>
          <p:nvPr/>
        </p:nvSpPr>
        <p:spPr>
          <a:xfrm>
            <a:off x="492315" y="545452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Dependency Parser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24508" y="6616820"/>
            <a:ext cx="68758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Nitin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Hardeniya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NLTK Essentials,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Packt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Publishing; Florian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Leitner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Text mining - from Bayes rule to dependency parsing</a:t>
            </a:r>
          </a:p>
        </p:txBody>
      </p:sp>
      <p:sp>
        <p:nvSpPr>
          <p:cNvPr id="14" name="圓角矩形 6"/>
          <p:cNvSpPr/>
          <p:nvPr/>
        </p:nvSpPr>
        <p:spPr>
          <a:xfrm>
            <a:off x="490899" y="202639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Sentence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512240" y="614015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String Metrics &amp; Matching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0611" y="4253985"/>
            <a:ext cx="2061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word’s stem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am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having 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sym typeface="Wingdings"/>
              </a:rPr>
              <a:t>hav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3192" y="4253985"/>
            <a:ext cx="2233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word’s lemma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 be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having  have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6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B831E1-DB53-174C-8967-B56766CFBC23}"/>
              </a:ext>
            </a:extLst>
          </p:cNvPr>
          <p:cNvSpPr/>
          <p:nvPr/>
        </p:nvSpPr>
        <p:spPr>
          <a:xfrm>
            <a:off x="2570763" y="1095118"/>
            <a:ext cx="1951117" cy="436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Science Python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3BED25-28D7-DD4C-B07F-39B7554F1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383" y="1145997"/>
            <a:ext cx="1427488" cy="403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71519-FFD3-2D4A-A760-1764CD207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22" y="836712"/>
            <a:ext cx="1034366" cy="299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93D1DB-A520-9E4E-8331-012861317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146" y="799379"/>
            <a:ext cx="1709982" cy="3466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49833B-CBA8-3146-BAF3-57C01D1E6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068961"/>
            <a:ext cx="1377751" cy="5040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9E6157-1CB4-7E47-8DED-E2C04A0BF4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58" y="3140968"/>
            <a:ext cx="1059986" cy="3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35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D495A-B9E2-594C-8963-2B6BCF03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Universal Sentence Encoder (USE)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5AE35-FED7-4149-B8AE-CF76FC8DD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17638"/>
            <a:ext cx="8857554" cy="470852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Universal Sentence Encoder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u="sng" dirty="0">
                <a:solidFill>
                  <a:srgbClr val="C00000"/>
                </a:solidFill>
              </a:rPr>
              <a:t>encodes </a:t>
            </a:r>
            <a:r>
              <a:rPr lang="en-US" b="1" u="sng" dirty="0">
                <a:solidFill>
                  <a:srgbClr val="C00000"/>
                </a:solidFill>
              </a:rPr>
              <a:t>text</a:t>
            </a:r>
            <a:r>
              <a:rPr lang="en-US" u="sng" dirty="0">
                <a:solidFill>
                  <a:srgbClr val="C00000"/>
                </a:solidFill>
              </a:rPr>
              <a:t> into high-dimensional </a:t>
            </a:r>
            <a:r>
              <a:rPr lang="en-US" b="1" u="sng" dirty="0">
                <a:solidFill>
                  <a:srgbClr val="C00000"/>
                </a:solidFill>
              </a:rPr>
              <a:t>vectors</a:t>
            </a:r>
            <a:r>
              <a:rPr lang="en-US" u="sng" dirty="0">
                <a:solidFill>
                  <a:srgbClr val="C00000"/>
                </a:solidFill>
              </a:rPr>
              <a:t> </a:t>
            </a:r>
            <a:r>
              <a:rPr lang="en-US" dirty="0"/>
              <a:t>that can be used for </a:t>
            </a:r>
            <a:br>
              <a:rPr lang="en-US" dirty="0"/>
            </a:br>
            <a:r>
              <a:rPr lang="en-US" dirty="0"/>
              <a:t>text classification, </a:t>
            </a:r>
            <a:br>
              <a:rPr lang="en-US" dirty="0"/>
            </a:br>
            <a:r>
              <a:rPr lang="en-US" dirty="0"/>
              <a:t>semantic similarity, </a:t>
            </a:r>
            <a:br>
              <a:rPr lang="en-US" dirty="0"/>
            </a:br>
            <a:r>
              <a:rPr lang="en-US" dirty="0"/>
              <a:t>clustering and </a:t>
            </a:r>
            <a:br>
              <a:rPr lang="en-US" dirty="0"/>
            </a:br>
            <a:r>
              <a:rPr lang="en-US" dirty="0"/>
              <a:t>other natural language tasks.</a:t>
            </a:r>
          </a:p>
          <a:p>
            <a:r>
              <a:rPr lang="en-US" dirty="0"/>
              <a:t>The universal-sentence-encoder model is trained with a </a:t>
            </a:r>
            <a:r>
              <a:rPr lang="en-US" b="1" dirty="0">
                <a:solidFill>
                  <a:srgbClr val="C00000"/>
                </a:solidFill>
              </a:rPr>
              <a:t>deep averaging network (DAN) </a:t>
            </a:r>
            <a:r>
              <a:rPr lang="en-US" dirty="0"/>
              <a:t>encoder.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B49D3-DBBF-9245-938C-DD18AA287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278CE4-18CC-ED4C-9A2F-12E675CACF16}"/>
              </a:ext>
            </a:extLst>
          </p:cNvPr>
          <p:cNvSpPr txBox="1"/>
          <p:nvPr/>
        </p:nvSpPr>
        <p:spPr>
          <a:xfrm>
            <a:off x="2364504" y="6563925"/>
            <a:ext cx="4414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https://tfhub.dev/google/universal-sentence-encoder/4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2408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E2AA4-4055-DB48-8080-22318F9C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Universal Sentence Encoder (USE)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Semantic Similarity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0DF06-3507-B94D-AF31-CDCAD003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0AD75-C688-3541-A1C9-8B75DCA8E38E}"/>
              </a:ext>
            </a:extLst>
          </p:cNvPr>
          <p:cNvSpPr txBox="1"/>
          <p:nvPr/>
        </p:nvSpPr>
        <p:spPr>
          <a:xfrm>
            <a:off x="2364504" y="6563925"/>
            <a:ext cx="4414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https://tfhub.dev/google/universal-sentence-encoder/4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787C65-F02F-DA4B-B195-AC284142C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54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E2AA4-4055-DB48-8080-22318F9C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Universal Sentence Encoder (USE)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0DF06-3507-B94D-AF31-CDCAD003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0AD75-C688-3541-A1C9-8B75DCA8E38E}"/>
              </a:ext>
            </a:extLst>
          </p:cNvPr>
          <p:cNvSpPr txBox="1"/>
          <p:nvPr/>
        </p:nvSpPr>
        <p:spPr>
          <a:xfrm>
            <a:off x="2364504" y="6563925"/>
            <a:ext cx="4414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https://tfhub.dev/google/universal-sentence-encoder/4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80EF5-3BF0-3F41-8B12-0A380B4EC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15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4B6F-CAEC-D844-AE7C-8875C764E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Universal Sentence Encoder (USE)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BB391-9243-4E4D-838E-02ECD826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B9F27-259C-B744-8956-31EB96544A4C}"/>
              </a:ext>
            </a:extLst>
          </p:cNvPr>
          <p:cNvSpPr txBox="1"/>
          <p:nvPr/>
        </p:nvSpPr>
        <p:spPr>
          <a:xfrm>
            <a:off x="457200" y="645789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Yang, Sheng-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Kong, Nan Hua, Nicole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Limtiaco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Rhomni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St. John, Noah Constant, Mario Guajardo-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Céspedes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Steve Yuan, Chris Tar, Yun-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Hsuan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Sung, Brian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Strope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Ray Kurzweil. Universal Sentence Encoder. arXiv:1803.11175, 2018.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160F9E-E12B-CF41-AB39-7CA27ACC0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863392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1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4B6F-CAEC-D844-AE7C-8875C764E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Multilingual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Universal Sentence Encoder (MUSE)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BB391-9243-4E4D-838E-02ECD826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B9F27-259C-B744-8956-31EB96544A4C}"/>
              </a:ext>
            </a:extLst>
          </p:cNvPr>
          <p:cNvSpPr txBox="1"/>
          <p:nvPr/>
        </p:nvSpPr>
        <p:spPr>
          <a:xfrm>
            <a:off x="948426" y="6457890"/>
            <a:ext cx="7247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Yang,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Amin Ahmad, Mandy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Jax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Law, Noah Constant, Gustavo Hernandez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Abrego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, Steve Yuan, Chris Tar, Yun-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hsuan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Sung, Ray Kurzweil. Multilingual Universal Sentence Encoder for Semantic Retrieval. July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F5611-DDC5-9A42-BE4A-9A4D7997F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7" y="2457835"/>
            <a:ext cx="8897205" cy="37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17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0BA86-462D-B24B-838C-66BDFEC19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1183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623E89-E55F-2140-81C3-F234817E058D}"/>
              </a:ext>
            </a:extLst>
          </p:cNvPr>
          <p:cNvSpPr/>
          <p:nvPr/>
        </p:nvSpPr>
        <p:spPr>
          <a:xfrm>
            <a:off x="2690716" y="6480691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https://tinyurl.com/aintpupython101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69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 2020/09/17 </a:t>
            </a:r>
            <a:r>
              <a:rPr lang="zh-TW" altLang="en-US" sz="2400" dirty="0">
                <a:latin typeface="Calibri" charset="0"/>
                <a:ea typeface="標楷體" charset="-120"/>
              </a:rPr>
              <a:t>人工智慧文本分析課程介紹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</a:t>
            </a:r>
            <a:r>
              <a:rPr lang="en-US" altLang="zh-TW" sz="2100" dirty="0">
                <a:latin typeface="Calibri" charset="0"/>
                <a:ea typeface="標楷體" charset="-120"/>
              </a:rPr>
              <a:t>(Course Orientation on Artificial Intelligence for Text Analytics)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2 2020/09/24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文本分析的基礎：自然語言處理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</a:t>
            </a:r>
            <a:r>
              <a:rPr lang="en-US" altLang="zh-TW" sz="2000" dirty="0">
                <a:latin typeface="Calibri" charset="0"/>
                <a:ea typeface="標楷體" charset="-120"/>
              </a:rPr>
              <a:t>(Foundations of Text Analytics: Natural Language Processing; NLP)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3 2020/10/01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中秋節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(Mid-Autumn Festival)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放假一天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(Day off)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4 2020/10/08 Python</a:t>
            </a:r>
            <a:r>
              <a:rPr lang="zh-TW" altLang="en-US" sz="2400" dirty="0">
                <a:latin typeface="Calibri" charset="0"/>
                <a:ea typeface="標楷體" charset="-120"/>
              </a:rPr>
              <a:t>自然語言處理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(Python for Natural Language Processing)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5 2020/10/15 </a:t>
            </a:r>
            <a:r>
              <a:rPr lang="zh-TW" altLang="en-US" sz="2400" dirty="0">
                <a:latin typeface="Calibri" charset="0"/>
                <a:ea typeface="標楷體" charset="-120"/>
              </a:rPr>
              <a:t>處理和理解文本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(Processing and Understanding Text)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6 2020/10/22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文本表達特徵工程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(Feature Engineering for Text Representation)</a:t>
            </a:r>
            <a:endParaRPr lang="en-US" altLang="zh-TW" sz="2300" dirty="0">
              <a:latin typeface="Calibri" charset="0"/>
              <a:ea typeface="標楷體" charset="-120"/>
            </a:endParaRP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91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5E5C7-E460-0C4C-97FE-660D5C494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07" y="1120462"/>
            <a:ext cx="6868962" cy="5399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EC3598-A4E8-164C-B1E5-CB4100F6EF3C}"/>
              </a:ext>
            </a:extLst>
          </p:cNvPr>
          <p:cNvSpPr/>
          <p:nvPr/>
        </p:nvSpPr>
        <p:spPr>
          <a:xfrm>
            <a:off x="2690716" y="6480691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https://tinyurl.com/aintpupython101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14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One-hot 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8857BE-5896-9D41-B016-4194A369127C}"/>
              </a:ext>
            </a:extLst>
          </p:cNvPr>
          <p:cNvSpPr/>
          <p:nvPr/>
        </p:nvSpPr>
        <p:spPr>
          <a:xfrm>
            <a:off x="2408522" y="1762214"/>
            <a:ext cx="58815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'The mouse ran up the clock’ = </a:t>
            </a:r>
          </a:p>
          <a:p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 [0, 1, 0, 0, 0, 0, 0],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1,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1,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1,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1, 0,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0, 1, 0] ]</a:t>
            </a:r>
          </a:p>
          <a:p>
            <a:endParaRPr lang="en-US" sz="2400" dirty="0">
              <a:latin typeface="Courier" pitchFamily="2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D2F42-FF16-364B-B02E-1580A96579DD}"/>
              </a:ext>
            </a:extLst>
          </p:cNvPr>
          <p:cNvSpPr/>
          <p:nvPr/>
        </p:nvSpPr>
        <p:spPr>
          <a:xfrm>
            <a:off x="2756600" y="5198458"/>
            <a:ext cx="4415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[0, 1, 2, 3, 4, 5, 6]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48463D-68FC-9A46-B8C6-7811361EC3A2}"/>
              </a:ext>
            </a:extLst>
          </p:cNvPr>
          <p:cNvSpPr/>
          <p:nvPr/>
        </p:nvSpPr>
        <p:spPr>
          <a:xfrm>
            <a:off x="172899" y="2545558"/>
            <a:ext cx="6874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mouse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ran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up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clock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0481B8-BEFE-7C40-B12B-7B4C9419C737}"/>
              </a:ext>
            </a:extLst>
          </p:cNvPr>
          <p:cNvSpPr/>
          <p:nvPr/>
        </p:nvSpPr>
        <p:spPr>
          <a:xfrm>
            <a:off x="1763038" y="2545558"/>
            <a:ext cx="4405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2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3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4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33957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87624-061F-4141-80BF-9D59AFCC9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5160"/>
            <a:ext cx="9144000" cy="35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4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15AF2-8EA1-6E45-8DAC-109774E5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56" y="2185989"/>
            <a:ext cx="8801875" cy="38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28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Sequence to Sequence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(Seq2Seq)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915816" y="6581001"/>
            <a:ext cx="2965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google.github.io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/seq2seq/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25" y="1772816"/>
            <a:ext cx="9144000" cy="46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00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17" y="44394"/>
            <a:ext cx="8723711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45" y="1204270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382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20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C37630-884A-904E-8C65-7F3458FBA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24" y="2368131"/>
            <a:ext cx="8899951" cy="23237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8538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9902"/>
            <a:ext cx="8229600" cy="1267736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Encoder Decoder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8C4E0-7C82-8E42-9362-322417A9F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40" y="1575872"/>
            <a:ext cx="7947417" cy="498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88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97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Encoder Decoder Stack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D17C23-765E-3C4D-BB56-95D540836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331" y="1608289"/>
            <a:ext cx="7382721" cy="48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87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97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Encoder Self-Attention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7A81E6-B8BA-7C47-A83A-074F06A1B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7" y="1813956"/>
            <a:ext cx="8486902" cy="43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05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7 2020/10/29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人工智慧文本分析個案研究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(Case Study on Artificial Intelligence for Text Analytics I)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8 2020/11/05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文本分類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(Text Classification)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9 2020/11/12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文本摘要和主題模型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(Text Summarization and Topic Models)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10 2020/11/19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11 2020/11/26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文本相似度和分群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 (Text Similarity and Clustering)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12 2020/12/03 </a:t>
            </a:r>
            <a:r>
              <a:rPr lang="zh-TW" altLang="en-US" sz="2400" dirty="0">
                <a:latin typeface="Calibri" charset="0"/>
                <a:ea typeface="標楷體" charset="-120"/>
              </a:rPr>
              <a:t>語意分析和命名實體識別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300" dirty="0">
                <a:latin typeface="Calibri" charset="0"/>
                <a:ea typeface="標楷體" charset="-120"/>
              </a:rPr>
              <a:t>(Semantic Analysis and Named Entity Recognition; NER)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19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97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Decoder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D4C99-C30E-AD46-AF5F-127BE7B98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29" y="2576887"/>
            <a:ext cx="8906738" cy="282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55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969"/>
            <a:ext cx="8229600" cy="2148665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Encoder with Tensors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991D4D-366F-E24A-B9C6-7B1D86CD7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059" y="2298565"/>
            <a:ext cx="6518431" cy="41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27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970"/>
            <a:ext cx="8229600" cy="152899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Self-Attention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736074-4FBF-A245-9E0C-8001507C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85" y="1741371"/>
            <a:ext cx="5084825" cy="48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87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970"/>
            <a:ext cx="9144000" cy="152899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Positional Encoding Vectors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6117E4-BA75-3C44-88AF-19D656425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99" y="1723870"/>
            <a:ext cx="8491698" cy="467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9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970"/>
            <a:ext cx="9144000" cy="152899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Self-Attention </a:t>
            </a:r>
            <a:r>
              <a:rPr lang="en-US" sz="6000" dirty="0" err="1">
                <a:solidFill>
                  <a:schemeClr val="accent1"/>
                </a:solidFill>
              </a:rPr>
              <a:t>Softmax</a:t>
            </a:r>
            <a:r>
              <a:rPr lang="en-US" sz="6000" dirty="0">
                <a:solidFill>
                  <a:schemeClr val="accent1"/>
                </a:solidFill>
              </a:rPr>
              <a:t>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A23535-BD16-FE48-A205-B0F53CCA5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711" y="1699686"/>
            <a:ext cx="5103837" cy="48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7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0" y="1320373"/>
            <a:ext cx="92865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3" y="2881580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99803" y="2293015"/>
            <a:ext cx="86646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2102305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431721" y="1383159"/>
            <a:ext cx="846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85B22-25FE-E447-B270-A8B58C82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36" y="2728040"/>
            <a:ext cx="8594005" cy="25978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ACC94C-7986-214B-B721-49D1FB15D353}"/>
              </a:ext>
            </a:extLst>
          </p:cNvPr>
          <p:cNvSpPr/>
          <p:nvPr/>
        </p:nvSpPr>
        <p:spPr>
          <a:xfrm>
            <a:off x="1006838" y="1922917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BERT input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1470818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BERT, </a:t>
            </a:r>
            <a:r>
              <a:rPr lang="en-US" dirty="0" err="1">
                <a:solidFill>
                  <a:schemeClr val="accent1"/>
                </a:solidFill>
              </a:rPr>
              <a:t>OpenAI</a:t>
            </a:r>
            <a:r>
              <a:rPr lang="en-US" dirty="0">
                <a:solidFill>
                  <a:schemeClr val="accent1"/>
                </a:solidFill>
              </a:rPr>
              <a:t> GPT, </a:t>
            </a:r>
            <a:r>
              <a:rPr lang="en-US" dirty="0" err="1">
                <a:solidFill>
                  <a:schemeClr val="accent1"/>
                </a:solidFill>
              </a:rPr>
              <a:t>ELMo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F34A25-E2F5-E741-8AA3-3122C6951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9" y="2653209"/>
            <a:ext cx="90170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30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42" y="790259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59" y="122627"/>
            <a:ext cx="8674308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Different Tasks</a:t>
            </a:r>
          </a:p>
        </p:txBody>
      </p:sp>
    </p:spTree>
    <p:extLst>
      <p:ext uri="{BB962C8B-B14F-4D97-AF65-F5344CB8AC3E}">
        <p14:creationId xmlns:p14="http://schemas.microsoft.com/office/powerpoint/2010/main" val="1280674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Sequence-level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39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7E1B0-93DC-EC41-BE52-5C35F46B8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4" y="1762020"/>
            <a:ext cx="8590726" cy="4259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E8560A-0F42-BD44-9776-8B546B6A4C6F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31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13 2020/12/10 </a:t>
            </a:r>
            <a:r>
              <a:rPr lang="zh-TW" altLang="en-US" sz="2400" dirty="0">
                <a:latin typeface="Calibri" charset="0"/>
                <a:ea typeface="標楷體" charset="-120"/>
              </a:rPr>
              <a:t>情感分析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(Sentiment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14 2020/12/17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人工智慧文本分析個案研究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3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(Case Study on Artificial Intelligence for Text Analytics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15 2020/12/24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深度學習和通用句子嵌入模型 </a:t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1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(Deep Learning and Universal Sentence-Embedding Models)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16 2020/12/31 </a:t>
            </a:r>
            <a:r>
              <a:rPr lang="zh-TW" altLang="en-US" sz="2400" dirty="0">
                <a:latin typeface="Calibri" charset="0"/>
                <a:ea typeface="標楷體" charset="-120"/>
              </a:rPr>
              <a:t>問答系統與對話系統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(Question Answering and Dialogue Systems)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17 2021/01/07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I (Final Project Presentation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18 2021/01/14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II (Final Project Presentation II)</a:t>
            </a:r>
            <a:endParaRPr lang="en-US" altLang="zh-TW" sz="2200" dirty="0">
              <a:solidFill>
                <a:schemeClr val="accent6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00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D742E-B871-9841-BFBE-7BD3AB531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70050"/>
            <a:ext cx="8718285" cy="4135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Token-level tasks</a:t>
            </a:r>
          </a:p>
        </p:txBody>
      </p:sp>
    </p:spTree>
    <p:extLst>
      <p:ext uri="{BB962C8B-B14F-4D97-AF65-F5344CB8AC3E}">
        <p14:creationId xmlns:p14="http://schemas.microsoft.com/office/powerpoint/2010/main" val="1359084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45DA-C080-3546-B48A-9D0984B4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Illustrated BERT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D2D5F-8FF5-464F-8A11-1170424A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7926D-93B4-6048-8329-8913F2F51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38" y="1417638"/>
            <a:ext cx="8674100" cy="47719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6A1131-7F6B-5243-809E-7AA79204D3D5}"/>
              </a:ext>
            </a:extLst>
          </p:cNvPr>
          <p:cNvSpPr/>
          <p:nvPr/>
        </p:nvSpPr>
        <p:spPr>
          <a:xfrm>
            <a:off x="883690" y="6396335"/>
            <a:ext cx="7401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BERT,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ELMo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co. (How NLP Cracked Transfer Learning),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  <a:hlinkClick r:id="rId3"/>
              </a:rPr>
              <a:t>http://jalammar.github.io/illustrated-bert/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7189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45DA-C080-3546-B48A-9D0984B4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Classification Input Output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D2D5F-8FF5-464F-8A11-1170424A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6A1131-7F6B-5243-809E-7AA79204D3D5}"/>
              </a:ext>
            </a:extLst>
          </p:cNvPr>
          <p:cNvSpPr/>
          <p:nvPr/>
        </p:nvSpPr>
        <p:spPr>
          <a:xfrm>
            <a:off x="883690" y="6396335"/>
            <a:ext cx="7401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BERT,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ELMo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co. (How NLP Cracked Transfer Learning),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  <a:hlinkClick r:id="rId2"/>
              </a:rPr>
              <a:t>http://jalammar.github.io/illustrated-bert/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2A6D5-63FD-7241-9C00-050E6D58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841500"/>
            <a:ext cx="85598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45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45DA-C080-3546-B48A-9D0984B4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Encoder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D2D5F-8FF5-464F-8A11-1170424A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6A1131-7F6B-5243-809E-7AA79204D3D5}"/>
              </a:ext>
            </a:extLst>
          </p:cNvPr>
          <p:cNvSpPr/>
          <p:nvPr/>
        </p:nvSpPr>
        <p:spPr>
          <a:xfrm>
            <a:off x="883690" y="6396335"/>
            <a:ext cx="7401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BERT,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ELMo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co. (How NLP Cracked Transfer Learning),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  <a:hlinkClick r:id="rId2"/>
              </a:rPr>
              <a:t>http://jalammar.github.io/illustrated-bert/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05A5A4-B8A4-9540-8605-C828A06A7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" y="1417639"/>
            <a:ext cx="9055100" cy="49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660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45DA-C080-3546-B48A-9D0984B4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Classifier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D2D5F-8FF5-464F-8A11-1170424A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6A1131-7F6B-5243-809E-7AA79204D3D5}"/>
              </a:ext>
            </a:extLst>
          </p:cNvPr>
          <p:cNvSpPr/>
          <p:nvPr/>
        </p:nvSpPr>
        <p:spPr>
          <a:xfrm>
            <a:off x="883690" y="6396335"/>
            <a:ext cx="7401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BERT,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ELMo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co. (How NLP Cracked Transfer Learning),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  <a:hlinkClick r:id="rId2"/>
              </a:rPr>
              <a:t>http://jalammar.github.io/illustrated-bert/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A468-7E27-1541-8D91-C841AA511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1295500"/>
            <a:ext cx="91059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79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1958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Sentiment Analysis: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Single Sentence Classification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A33A5-5F7A-AD45-B8DF-5A41E6DFA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b="5072"/>
          <a:stretch/>
        </p:blipFill>
        <p:spPr>
          <a:xfrm>
            <a:off x="611560" y="1484784"/>
            <a:ext cx="828092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414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06" y="57858"/>
            <a:ext cx="8316987" cy="1589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Visual Guide to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Using BERT for the First Time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(Jay </a:t>
            </a:r>
            <a:r>
              <a:rPr lang="en-US" sz="2400" dirty="0" err="1">
                <a:solidFill>
                  <a:schemeClr val="accent1"/>
                </a:solidFill>
              </a:rPr>
              <a:t>Alammar</a:t>
            </a:r>
            <a:r>
              <a:rPr lang="en-US" sz="2400" dirty="0">
                <a:solidFill>
                  <a:schemeClr val="accent1"/>
                </a:solidFill>
              </a:rPr>
              <a:t>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07C6C-10F7-5444-992D-EDD2788A2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772816"/>
            <a:ext cx="91313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23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Sentiment Classification: SST2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Sentences from movie reviews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AD850A-7C57-E64E-8A1F-3FD94C625EDE}"/>
              </a:ext>
            </a:extLst>
          </p:cNvPr>
          <p:cNvGraphicFramePr>
            <a:graphicFrameLocks noGrp="1"/>
          </p:cNvGraphicFramePr>
          <p:nvPr/>
        </p:nvGraphicFramePr>
        <p:xfrm>
          <a:off x="374848" y="1898808"/>
          <a:ext cx="8445624" cy="4266496"/>
        </p:xfrm>
        <a:graphic>
          <a:graphicData uri="http://schemas.openxmlformats.org/drawingml/2006/table">
            <a:tbl>
              <a:tblPr/>
              <a:tblGrid>
                <a:gridCol w="7632848">
                  <a:extLst>
                    <a:ext uri="{9D8B030D-6E8A-4147-A177-3AD203B41FA5}">
                      <a16:colId xmlns:a16="http://schemas.microsoft.com/office/drawing/2014/main" val="686452343"/>
                    </a:ext>
                  </a:extLst>
                </a:gridCol>
                <a:gridCol w="812776">
                  <a:extLst>
                    <a:ext uri="{9D8B030D-6E8A-4147-A177-3AD203B41FA5}">
                      <a16:colId xmlns:a16="http://schemas.microsoft.com/office/drawing/2014/main" val="2205770999"/>
                    </a:ext>
                  </a:extLst>
                </a:gridCol>
              </a:tblGrid>
              <a:tr h="598290">
                <a:tc>
                  <a:txBody>
                    <a:bodyPr/>
                    <a:lstStyle/>
                    <a:p>
                      <a:pPr algn="ctr" fontAlgn="base"/>
                      <a:r>
                        <a:rPr lang="en-US" b="1">
                          <a:solidFill>
                            <a:srgbClr val="7CB342"/>
                          </a:solidFill>
                          <a:effectLst/>
                          <a:latin typeface="inherit"/>
                        </a:rPr>
                        <a:t>sentence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b="1">
                          <a:solidFill>
                            <a:srgbClr val="8E24AA"/>
                          </a:solidFill>
                          <a:effectLst/>
                          <a:latin typeface="inherit"/>
                        </a:rPr>
                        <a:t>label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246196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effectLst/>
                        </a:rPr>
                        <a:t>a stirring , funny and finally transporting re imagining of beauty and the beast and 1930s horror films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329222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apparently reassembled from the cutting room floor of any given daytime soap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0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557644"/>
                  </a:ext>
                </a:extLst>
              </a:tr>
              <a:tr h="451170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they presume their audience won't sit still for a sociology lesson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0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648450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this is a visually stunning rumination on love , memory , history and the war between art and commerce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31195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jonathan parker 's bartleby should have been the be all end all of the modern office anomie films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32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2749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37" y="120256"/>
            <a:ext cx="8886525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Movie Review Sentiment Classifier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6ED710-4E11-6741-B6B2-E8DB53ECF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2127250"/>
            <a:ext cx="88138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446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74577"/>
            <a:ext cx="9217024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Movie Review Sentiment Classifier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08899-5598-4F4C-89D5-62A021BAE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2139950"/>
            <a:ext cx="91059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80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AI for Text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8" y="764704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557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74577"/>
            <a:ext cx="9217024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Movie Review Sentiment Classifier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Model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89E75-19CB-B746-968D-9D76095B5C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2" r="11298"/>
          <a:stretch/>
        </p:blipFill>
        <p:spPr>
          <a:xfrm>
            <a:off x="355827" y="1484784"/>
            <a:ext cx="8432346" cy="49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162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40"/>
            <a:ext cx="8316987" cy="16080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Step # 1 Use </a:t>
            </a:r>
            <a:r>
              <a:rPr lang="en-US" dirty="0" err="1">
                <a:solidFill>
                  <a:schemeClr val="accent1"/>
                </a:solidFill>
              </a:rPr>
              <a:t>distilBERT</a:t>
            </a:r>
            <a:r>
              <a:rPr lang="en-US" dirty="0">
                <a:solidFill>
                  <a:schemeClr val="accent1"/>
                </a:solidFill>
              </a:rPr>
              <a:t> to Generate Sentence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2A14E-7034-2A4D-A32B-93EEEE1CED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r="2130" b="7298"/>
          <a:stretch/>
        </p:blipFill>
        <p:spPr>
          <a:xfrm>
            <a:off x="165550" y="1735557"/>
            <a:ext cx="8870946" cy="45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954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Step #2:Test/Train Split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Model #2, Logistic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E6CCF-55FC-BF49-99EB-3D2ECBAF9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6" r="13847"/>
          <a:stretch/>
        </p:blipFill>
        <p:spPr>
          <a:xfrm>
            <a:off x="389009" y="1484784"/>
            <a:ext cx="8316987" cy="498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520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575478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Step #3 Train the logistic regression model using the training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BAB9A-4B01-4142-8FA0-A3C07B427B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4" r="9101"/>
          <a:stretch/>
        </p:blipFill>
        <p:spPr>
          <a:xfrm>
            <a:off x="635455" y="1476990"/>
            <a:ext cx="8143255" cy="50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775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1"/>
            <a:ext cx="8316987" cy="74551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Tokenization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6F44F0-A048-FB44-BF6C-9C06DBFC74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"/>
          <a:stretch/>
        </p:blipFill>
        <p:spPr>
          <a:xfrm>
            <a:off x="0" y="1640390"/>
            <a:ext cx="9144000" cy="48129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1FF333-0C13-4D4B-90B2-03B27FF602EA}"/>
              </a:ext>
            </a:extLst>
          </p:cNvPr>
          <p:cNvSpPr txBox="1"/>
          <p:nvPr/>
        </p:nvSpPr>
        <p:spPr>
          <a:xfrm>
            <a:off x="144587" y="777456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[CLS] </a:t>
            </a:r>
            <a:r>
              <a:rPr lang="en-US" sz="2400" dirty="0"/>
              <a:t>a visually stunning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rum ##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ination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/>
              <a:t>on love </a:t>
            </a:r>
            <a:r>
              <a:rPr lang="en-US" sz="2400" dirty="0">
                <a:solidFill>
                  <a:srgbClr val="C00000"/>
                </a:solidFill>
              </a:rPr>
              <a:t>[SEP]</a:t>
            </a:r>
          </a:p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 visually stunning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rumination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on love</a:t>
            </a:r>
          </a:p>
        </p:txBody>
      </p:sp>
    </p:spTree>
    <p:extLst>
      <p:ext uri="{BB962C8B-B14F-4D97-AF65-F5344CB8AC3E}">
        <p14:creationId xmlns:p14="http://schemas.microsoft.com/office/powerpoint/2010/main" val="28897290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BF3606-FBD9-0049-8165-C9862F73F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3" y="1520530"/>
            <a:ext cx="9144000" cy="49328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5D7D842-B80F-1943-A4A5-48A25709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1"/>
            <a:ext cx="8316987" cy="76470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Tokenization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4FACBA-852E-8646-852B-0D35D21A05BD}"/>
              </a:ext>
            </a:extLst>
          </p:cNvPr>
          <p:cNvSpPr/>
          <p:nvPr/>
        </p:nvSpPr>
        <p:spPr>
          <a:xfrm>
            <a:off x="34925" y="764704"/>
            <a:ext cx="9109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Courier" pitchFamily="2" charset="0"/>
              </a:rPr>
              <a:t>tokenizer</a:t>
            </a:r>
            <a:r>
              <a:rPr lang="en-US" sz="2000" dirty="0" err="1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sz="2000" dirty="0" err="1">
                <a:latin typeface="Courier" pitchFamily="2" charset="0"/>
              </a:rPr>
              <a:t>encode</a:t>
            </a:r>
            <a:r>
              <a:rPr lang="en-US" sz="2000" dirty="0">
                <a:latin typeface="Courier" pitchFamily="2" charset="0"/>
              </a:rPr>
              <a:t>(</a:t>
            </a:r>
            <a:r>
              <a:rPr lang="en-US" sz="2000" dirty="0">
                <a:solidFill>
                  <a:srgbClr val="BA2121"/>
                </a:solidFill>
                <a:latin typeface="Courier" pitchFamily="2" charset="0"/>
              </a:rPr>
              <a:t>"a visually stunning rumination on love"</a:t>
            </a:r>
            <a:r>
              <a:rPr lang="en-US" sz="2000" dirty="0">
                <a:latin typeface="Courier" pitchFamily="2" charset="0"/>
              </a:rPr>
              <a:t>, </a:t>
            </a:r>
            <a:r>
              <a:rPr lang="en-US" sz="2000" dirty="0" err="1">
                <a:latin typeface="Courier" pitchFamily="2" charset="0"/>
              </a:rPr>
              <a:t>add_special_tokens</a:t>
            </a:r>
            <a:r>
              <a:rPr lang="en-US" sz="2000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sz="2000" dirty="0">
                <a:solidFill>
                  <a:srgbClr val="008000"/>
                </a:solidFill>
                <a:latin typeface="Courier" pitchFamily="2" charset="0"/>
              </a:rPr>
              <a:t>True</a:t>
            </a:r>
            <a:r>
              <a:rPr lang="en-US" sz="2000" dirty="0">
                <a:latin typeface="Courier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70020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70392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Tokenization for BERT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859CF-5C6F-F74F-B15D-4B7708945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0"/>
          <a:stretch/>
        </p:blipFill>
        <p:spPr>
          <a:xfrm>
            <a:off x="258491" y="1124744"/>
            <a:ext cx="8705997" cy="52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679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Flowing Through </a:t>
            </a:r>
            <a:r>
              <a:rPr lang="en-US" dirty="0" err="1">
                <a:solidFill>
                  <a:schemeClr val="accent1"/>
                </a:solidFill>
              </a:rPr>
              <a:t>DistilBERT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(768 features)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AE0F88-72D3-8C44-A004-A83D99729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40"/>
            <a:ext cx="9144000" cy="486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436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44624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Model #1 Output </a:t>
            </a:r>
            <a:r>
              <a:rPr lang="en-US" dirty="0">
                <a:solidFill>
                  <a:srgbClr val="FF40FF"/>
                </a:solidFill>
              </a:rPr>
              <a:t>Class</a:t>
            </a:r>
            <a:r>
              <a:rPr lang="en-US" dirty="0">
                <a:solidFill>
                  <a:schemeClr val="accent1"/>
                </a:solidFill>
              </a:rPr>
              <a:t> vector as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Model #2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0FCF0-7FD0-E243-9B36-9DBC6310B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76" y="1443739"/>
            <a:ext cx="83693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554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59" y="122626"/>
            <a:ext cx="8674308" cy="114613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Single Sentence Classification Tasks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81009-6FE3-2649-ADAD-208FEA5F7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57" y="1535122"/>
            <a:ext cx="5496898" cy="484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15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Universal </a:t>
            </a:r>
            <a:b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Sentence-Embedding Models</a:t>
            </a:r>
            <a:endParaRPr lang="en-US" altLang="en-US" sz="7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344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Model #1 Output </a:t>
            </a:r>
            <a:r>
              <a:rPr lang="en-US" dirty="0">
                <a:solidFill>
                  <a:srgbClr val="FF40FF"/>
                </a:solidFill>
              </a:rPr>
              <a:t>Class</a:t>
            </a:r>
            <a:r>
              <a:rPr lang="en-US" dirty="0">
                <a:solidFill>
                  <a:schemeClr val="accent1"/>
                </a:solidFill>
              </a:rPr>
              <a:t> vector as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Model #2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2C10DA-A0C4-9F49-842D-2F4AE29A01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03" b="53601"/>
          <a:stretch/>
        </p:blipFill>
        <p:spPr>
          <a:xfrm>
            <a:off x="259154" y="1735557"/>
            <a:ext cx="8625692" cy="41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077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Logistic Regression Model to classify </a:t>
            </a:r>
            <a:r>
              <a:rPr lang="en-US" dirty="0">
                <a:solidFill>
                  <a:srgbClr val="FF40FF"/>
                </a:solidFill>
              </a:rPr>
              <a:t>Class</a:t>
            </a:r>
            <a:r>
              <a:rPr lang="en-US" dirty="0">
                <a:solidFill>
                  <a:schemeClr val="accent1"/>
                </a:solidFill>
              </a:rPr>
              <a:t> vector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A5347F-F1DD-B149-94DA-D52ACC0B6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3" y="2500170"/>
            <a:ext cx="85598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009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421E19-36F8-0547-8023-7F0A5ED5A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0" y="2112662"/>
            <a:ext cx="7780200" cy="40699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B2C88E-C526-494A-821F-EEF726FE6039}"/>
              </a:ext>
            </a:extLst>
          </p:cNvPr>
          <p:cNvSpPr/>
          <p:nvPr/>
        </p:nvSpPr>
        <p:spPr>
          <a:xfrm>
            <a:off x="393868" y="332656"/>
            <a:ext cx="8496944" cy="1477328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 err="1">
                <a:latin typeface="Courier" pitchFamily="2" charset="0"/>
              </a:rPr>
              <a:t>df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pd</a:t>
            </a:r>
            <a:r>
              <a:rPr lang="en-US" dirty="0" err="1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dirty="0" err="1">
                <a:latin typeface="Courier" pitchFamily="2" charset="0"/>
              </a:rPr>
              <a:t>read_csv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'https://</a:t>
            </a:r>
            <a:r>
              <a:rPr lang="en-US" dirty="0" err="1">
                <a:solidFill>
                  <a:srgbClr val="BA2121"/>
                </a:solidFill>
                <a:latin typeface="Courier" pitchFamily="2" charset="0"/>
              </a:rPr>
              <a:t>github.com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/</a:t>
            </a:r>
            <a:r>
              <a:rPr lang="en-US" dirty="0" err="1">
                <a:solidFill>
                  <a:srgbClr val="BA2121"/>
                </a:solidFill>
                <a:latin typeface="Courier" pitchFamily="2" charset="0"/>
              </a:rPr>
              <a:t>clairett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/</a:t>
            </a:r>
            <a:r>
              <a:rPr lang="en-US" dirty="0" err="1">
                <a:solidFill>
                  <a:srgbClr val="BA2121"/>
                </a:solidFill>
                <a:latin typeface="Courier" pitchFamily="2" charset="0"/>
              </a:rPr>
              <a:t>pytorch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-sentiment-classification/raw/master/data/SST2/</a:t>
            </a:r>
            <a:r>
              <a:rPr lang="en-US" dirty="0" err="1">
                <a:solidFill>
                  <a:srgbClr val="BA2121"/>
                </a:solidFill>
                <a:latin typeface="Courier" pitchFamily="2" charset="0"/>
              </a:rPr>
              <a:t>train.tsv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'</a:t>
            </a:r>
            <a:r>
              <a:rPr lang="en-US" dirty="0">
                <a:latin typeface="Courier" pitchFamily="2" charset="0"/>
              </a:rPr>
              <a:t>, delimiter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'</a:t>
            </a:r>
            <a:r>
              <a:rPr lang="en-US" b="1" dirty="0">
                <a:solidFill>
                  <a:srgbClr val="BB6622"/>
                </a:solidFill>
                <a:latin typeface="Courier" pitchFamily="2" charset="0"/>
              </a:rPr>
              <a:t>\t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'</a:t>
            </a:r>
            <a:r>
              <a:rPr lang="en-US" dirty="0">
                <a:latin typeface="Courier" pitchFamily="2" charset="0"/>
              </a:rPr>
              <a:t>, header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solidFill>
                  <a:srgbClr val="008000"/>
                </a:solidFill>
                <a:latin typeface="Courier" pitchFamily="2" charset="0"/>
              </a:rPr>
              <a:t>None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df.head</a:t>
            </a:r>
            <a:r>
              <a:rPr lang="en-US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8750404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Tokenization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D95C93-39CC-2046-A69B-9B3AF78D4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3429000"/>
            <a:ext cx="9042400" cy="2527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A61702-D7DA-9B41-BEFE-F1237F544B8B}"/>
              </a:ext>
            </a:extLst>
          </p:cNvPr>
          <p:cNvSpPr/>
          <p:nvPr/>
        </p:nvSpPr>
        <p:spPr>
          <a:xfrm>
            <a:off x="264132" y="1941365"/>
            <a:ext cx="8647486" cy="646331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tokenized 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df</a:t>
            </a:r>
            <a:r>
              <a:rPr lang="en-US" dirty="0">
                <a:latin typeface="Courier" pitchFamily="2" charset="0"/>
              </a:rPr>
              <a:t>[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0</a:t>
            </a:r>
            <a:r>
              <a:rPr lang="en-US" dirty="0">
                <a:latin typeface="Courier" pitchFamily="2" charset="0"/>
              </a:rPr>
              <a:t>]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dirty="0">
                <a:solidFill>
                  <a:srgbClr val="008000"/>
                </a:solidFill>
                <a:latin typeface="Courier" pitchFamily="2" charset="0"/>
              </a:rPr>
              <a:t>apply</a:t>
            </a:r>
            <a:r>
              <a:rPr lang="en-US" dirty="0">
                <a:latin typeface="Courier" pitchFamily="2" charset="0"/>
              </a:rPr>
              <a:t>((</a:t>
            </a:r>
            <a:r>
              <a:rPr lang="en-US" b="1" dirty="0">
                <a:solidFill>
                  <a:srgbClr val="008000"/>
                </a:solidFill>
                <a:latin typeface="Courier" pitchFamily="2" charset="0"/>
              </a:rPr>
              <a:t>lambda</a:t>
            </a:r>
            <a:r>
              <a:rPr lang="en-US" dirty="0">
                <a:latin typeface="Courier" pitchFamily="2" charset="0"/>
              </a:rPr>
              <a:t> x: </a:t>
            </a:r>
            <a:r>
              <a:rPr lang="en-US" dirty="0" err="1">
                <a:latin typeface="Courier" pitchFamily="2" charset="0"/>
              </a:rPr>
              <a:t>tokenizer</a:t>
            </a:r>
            <a:r>
              <a:rPr lang="en-US" dirty="0" err="1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dirty="0" err="1">
                <a:latin typeface="Courier" pitchFamily="2" charset="0"/>
              </a:rPr>
              <a:t>encode</a:t>
            </a:r>
            <a:r>
              <a:rPr lang="en-US" dirty="0">
                <a:latin typeface="Courier" pitchFamily="2" charset="0"/>
              </a:rPr>
              <a:t>(x, </a:t>
            </a:r>
            <a:r>
              <a:rPr lang="en-US" dirty="0" err="1">
                <a:latin typeface="Courier" pitchFamily="2" charset="0"/>
              </a:rPr>
              <a:t>add_special_tokens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solidFill>
                  <a:srgbClr val="008000"/>
                </a:solidFill>
                <a:latin typeface="Courier" pitchFamily="2" charset="0"/>
              </a:rPr>
              <a:t>True</a:t>
            </a:r>
            <a:r>
              <a:rPr lang="en-US" dirty="0">
                <a:latin typeface="Courier" pitchFamily="2" charset="0"/>
              </a:rPr>
              <a:t>)))</a:t>
            </a:r>
          </a:p>
        </p:txBody>
      </p:sp>
    </p:spTree>
    <p:extLst>
      <p:ext uri="{BB962C8B-B14F-4D97-AF65-F5344CB8AC3E}">
        <p14:creationId xmlns:p14="http://schemas.microsoft.com/office/powerpoint/2010/main" val="18038651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Input Tensor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7480B-2206-4E4A-AC7A-F9B31E3C0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1" y="1735557"/>
            <a:ext cx="7776864" cy="46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745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-99392"/>
            <a:ext cx="8316987" cy="83065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Processing with </a:t>
            </a:r>
            <a:r>
              <a:rPr lang="en-US" dirty="0" err="1">
                <a:solidFill>
                  <a:schemeClr val="accent1"/>
                </a:solidFill>
              </a:rPr>
              <a:t>DistilBERT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74D8E-1261-4847-B6D2-C6B3101F2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97" y="1473369"/>
            <a:ext cx="9144000" cy="5029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E9E6B5-33AC-1240-BDEF-38BAC466DB97}"/>
              </a:ext>
            </a:extLst>
          </p:cNvPr>
          <p:cNvSpPr/>
          <p:nvPr/>
        </p:nvSpPr>
        <p:spPr>
          <a:xfrm>
            <a:off x="791076" y="675055"/>
            <a:ext cx="79271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Courier" pitchFamily="2" charset="0"/>
              </a:rPr>
              <a:t>input_ids</a:t>
            </a:r>
            <a:r>
              <a:rPr lang="en-US" sz="2400" dirty="0">
                <a:latin typeface="Courier" pitchFamily="2" charset="0"/>
              </a:rPr>
              <a:t> = </a:t>
            </a:r>
            <a:r>
              <a:rPr lang="en-US" sz="2400" dirty="0" err="1">
                <a:latin typeface="Courier" pitchFamily="2" charset="0"/>
              </a:rPr>
              <a:t>torch.tensor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np.array</a:t>
            </a:r>
            <a:r>
              <a:rPr lang="en-US" sz="2400" dirty="0">
                <a:latin typeface="Courier" pitchFamily="2" charset="0"/>
              </a:rPr>
              <a:t>(padded))</a:t>
            </a:r>
          </a:p>
          <a:p>
            <a:r>
              <a:rPr lang="en-US" sz="2400" dirty="0" err="1">
                <a:latin typeface="Courier" pitchFamily="2" charset="0"/>
              </a:rPr>
              <a:t>last_hidden_states</a:t>
            </a:r>
            <a:r>
              <a:rPr lang="en-US" sz="2400" dirty="0">
                <a:latin typeface="Courier" pitchFamily="2" charset="0"/>
              </a:rPr>
              <a:t> </a:t>
            </a:r>
            <a:r>
              <a:rPr lang="en-US" sz="2400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sz="2400" dirty="0">
                <a:latin typeface="Courier" pitchFamily="2" charset="0"/>
              </a:rPr>
              <a:t> model(</a:t>
            </a:r>
            <a:r>
              <a:rPr lang="en-US" sz="2400" dirty="0" err="1">
                <a:latin typeface="Courier" pitchFamily="2" charset="0"/>
              </a:rPr>
              <a:t>input_ids</a:t>
            </a:r>
            <a:r>
              <a:rPr lang="en-US" sz="2400" dirty="0">
                <a:latin typeface="Courier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99800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88778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Unpacking the BERT output tensor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3CEB91-F147-A94D-8B05-C85A440590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t="6211" r="20149" b="6591"/>
          <a:stretch/>
        </p:blipFill>
        <p:spPr>
          <a:xfrm>
            <a:off x="827584" y="908090"/>
            <a:ext cx="7488832" cy="555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367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17582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Sentence to </a:t>
            </a:r>
            <a:r>
              <a:rPr lang="en-US" dirty="0" err="1">
                <a:solidFill>
                  <a:schemeClr val="accent1"/>
                </a:solidFill>
              </a:rPr>
              <a:t>last_hidden_state</a:t>
            </a:r>
            <a:r>
              <a:rPr lang="en-US" dirty="0">
                <a:solidFill>
                  <a:schemeClr val="accent1"/>
                </a:solidFill>
              </a:rPr>
              <a:t>[0]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824C8-17E8-B340-AF8A-9E9697F18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3" y="1268761"/>
            <a:ext cx="9144000" cy="51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731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44624"/>
            <a:ext cx="8316987" cy="81578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BERT’s output for the [CLS] tokens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979F4F-E7B4-9F4D-8272-5C7C08C74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894467"/>
            <a:ext cx="9029700" cy="4558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C6462C-506E-A74B-811F-FDE0DDA901B2}"/>
              </a:ext>
            </a:extLst>
          </p:cNvPr>
          <p:cNvSpPr/>
          <p:nvPr/>
        </p:nvSpPr>
        <p:spPr>
          <a:xfrm>
            <a:off x="539552" y="895419"/>
            <a:ext cx="8431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408080"/>
                </a:solidFill>
                <a:latin typeface="Courier" pitchFamily="2" charset="0"/>
              </a:rPr>
              <a:t># Slice the output for the first position for all the sequences, take all hidden unit outputs </a:t>
            </a:r>
          </a:p>
          <a:p>
            <a:r>
              <a:rPr lang="en-US" dirty="0">
                <a:latin typeface="Courier" pitchFamily="2" charset="0"/>
              </a:rPr>
              <a:t>features 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last_hidden_states</a:t>
            </a:r>
            <a:r>
              <a:rPr lang="en-US" dirty="0">
                <a:latin typeface="Courier" pitchFamily="2" charset="0"/>
              </a:rPr>
              <a:t>[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0</a:t>
            </a:r>
            <a:r>
              <a:rPr lang="en-US" dirty="0">
                <a:latin typeface="Courier" pitchFamily="2" charset="0"/>
              </a:rPr>
              <a:t>][:,</a:t>
            </a:r>
            <a:r>
              <a:rPr lang="en-US" dirty="0">
                <a:solidFill>
                  <a:srgbClr val="FF40FF"/>
                </a:solidFill>
                <a:latin typeface="Courier" pitchFamily="2" charset="0"/>
              </a:rPr>
              <a:t>0</a:t>
            </a:r>
            <a:r>
              <a:rPr lang="en-US" dirty="0">
                <a:latin typeface="Courier" pitchFamily="2" charset="0"/>
              </a:rPr>
              <a:t>,:]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dirty="0" err="1">
                <a:latin typeface="Courier" pitchFamily="2" charset="0"/>
              </a:rPr>
              <a:t>numpy</a:t>
            </a:r>
            <a:r>
              <a:rPr lang="en-US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8558038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48" y="161240"/>
            <a:ext cx="8863510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tensor sliced from BERT's output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40FF"/>
                </a:solidFill>
              </a:rPr>
              <a:t>Sentence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EB4B85-4F9A-F247-B8AD-380ACA4FB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3" y="2239063"/>
            <a:ext cx="88138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2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7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142339" name="Rectangle 3"/>
          <p:cNvSpPr txBox="1">
            <a:spLocks noChangeArrowheads="1"/>
          </p:cNvSpPr>
          <p:nvPr/>
        </p:nvSpPr>
        <p:spPr bwMode="auto">
          <a:xfrm>
            <a:off x="179512" y="1125538"/>
            <a:ext cx="87852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CC88163-2511-484F-B32F-BFC0C23BC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1125538"/>
            <a:ext cx="8496944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Universal Sentence Encoder (USE)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Universal Sentence Encoder Multilingual (USEM)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Semantic Similarity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9033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Dataset for Logistic Regression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(768 Features)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9BA59F-7166-7744-B205-7FE52229D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8" y="1979796"/>
            <a:ext cx="8155899" cy="44457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182E1C-B33C-8843-89A1-8C061B165F9C}"/>
              </a:ext>
            </a:extLst>
          </p:cNvPr>
          <p:cNvSpPr/>
          <p:nvPr/>
        </p:nvSpPr>
        <p:spPr>
          <a:xfrm>
            <a:off x="106933" y="1534427"/>
            <a:ext cx="8929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features are the output vectors of BERT for the [CLS] token (position #0)</a:t>
            </a:r>
          </a:p>
        </p:txBody>
      </p:sp>
    </p:spTree>
    <p:extLst>
      <p:ext uri="{BB962C8B-B14F-4D97-AF65-F5344CB8AC3E}">
        <p14:creationId xmlns:p14="http://schemas.microsoft.com/office/powerpoint/2010/main" val="42631826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B012E9-D4FE-094C-8DFB-B70E98CFD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r="13461"/>
          <a:stretch/>
        </p:blipFill>
        <p:spPr>
          <a:xfrm>
            <a:off x="1137227" y="1246656"/>
            <a:ext cx="7281893" cy="52382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FFD5EC-9FD5-674D-8DFC-4C01ECFD98D2}"/>
              </a:ext>
            </a:extLst>
          </p:cNvPr>
          <p:cNvSpPr/>
          <p:nvPr/>
        </p:nvSpPr>
        <p:spPr>
          <a:xfrm>
            <a:off x="181332" y="253465"/>
            <a:ext cx="8855164" cy="923330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labels 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df</a:t>
            </a:r>
            <a:r>
              <a:rPr lang="en-US" dirty="0">
                <a:latin typeface="Courier" pitchFamily="2" charset="0"/>
              </a:rPr>
              <a:t>[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1</a:t>
            </a:r>
            <a:r>
              <a:rPr lang="en-US" dirty="0">
                <a:latin typeface="Courier" pitchFamily="2" charset="0"/>
              </a:rPr>
              <a:t>]</a:t>
            </a:r>
          </a:p>
          <a:p>
            <a:r>
              <a:rPr lang="en-US" dirty="0" err="1">
                <a:latin typeface="Courier" pitchFamily="2" charset="0"/>
              </a:rPr>
              <a:t>train_features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test_features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train_labels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test_labels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train_test_split</a:t>
            </a:r>
            <a:r>
              <a:rPr lang="en-US" dirty="0">
                <a:latin typeface="Courier" pitchFamily="2" charset="0"/>
              </a:rPr>
              <a:t>(features, labels)</a:t>
            </a:r>
          </a:p>
        </p:txBody>
      </p:sp>
    </p:spTree>
    <p:extLst>
      <p:ext uri="{BB962C8B-B14F-4D97-AF65-F5344CB8AC3E}">
        <p14:creationId xmlns:p14="http://schemas.microsoft.com/office/powerpoint/2010/main" val="34793164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83509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Score Benchmarks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Logistic Regression Model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SST-2 Dataset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D12EE1-A995-1A41-A181-1571C4DBB660}"/>
              </a:ext>
            </a:extLst>
          </p:cNvPr>
          <p:cNvSpPr/>
          <p:nvPr/>
        </p:nvSpPr>
        <p:spPr>
          <a:xfrm>
            <a:off x="215516" y="2129160"/>
            <a:ext cx="8712968" cy="4154984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Training</a:t>
            </a:r>
          </a:p>
          <a:p>
            <a:r>
              <a:rPr lang="en-US" sz="2400" dirty="0" err="1">
                <a:latin typeface="Courier" pitchFamily="2" charset="0"/>
              </a:rPr>
              <a:t>lr_clf</a:t>
            </a:r>
            <a:r>
              <a:rPr lang="en-US" sz="2400" dirty="0">
                <a:latin typeface="Courier" pitchFamily="2" charset="0"/>
              </a:rPr>
              <a:t> </a:t>
            </a:r>
            <a:r>
              <a:rPr lang="en-US" sz="2400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sz="2400" dirty="0">
                <a:latin typeface="Courier" pitchFamily="2" charset="0"/>
              </a:rPr>
              <a:t> </a:t>
            </a:r>
            <a:r>
              <a:rPr lang="en-US" sz="2400" dirty="0" err="1">
                <a:latin typeface="Courier" pitchFamily="2" charset="0"/>
              </a:rPr>
              <a:t>LogisticRegression</a:t>
            </a:r>
            <a:r>
              <a:rPr lang="en-US" sz="2400" dirty="0">
                <a:latin typeface="Courier" pitchFamily="2" charset="0"/>
              </a:rPr>
              <a:t>() </a:t>
            </a:r>
          </a:p>
          <a:p>
            <a:r>
              <a:rPr lang="en-US" sz="2400" dirty="0" err="1">
                <a:latin typeface="Courier" pitchFamily="2" charset="0"/>
              </a:rPr>
              <a:t>lr_clf</a:t>
            </a:r>
            <a:r>
              <a:rPr lang="en-US" sz="2400" dirty="0" err="1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sz="2400" dirty="0" err="1">
                <a:latin typeface="Courier" pitchFamily="2" charset="0"/>
              </a:rPr>
              <a:t>fit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train_features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train_labels</a:t>
            </a:r>
            <a:r>
              <a:rPr lang="en-US" sz="2400" dirty="0">
                <a:latin typeface="Courier" pitchFamily="2" charset="0"/>
              </a:rPr>
              <a:t>)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#Testing</a:t>
            </a:r>
          </a:p>
          <a:p>
            <a:r>
              <a:rPr lang="en-US" sz="2400" dirty="0" err="1">
                <a:latin typeface="Courier" pitchFamily="2" charset="0"/>
              </a:rPr>
              <a:t>lr_clf.score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test_features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test_labels</a:t>
            </a:r>
            <a:r>
              <a:rPr lang="en-US" sz="2400" dirty="0">
                <a:latin typeface="Courier" pitchFamily="2" charset="0"/>
              </a:rPr>
              <a:t>)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 Accuracy: 81%</a:t>
            </a:r>
          </a:p>
          <a:p>
            <a:r>
              <a:rPr lang="en-US" sz="2400" dirty="0">
                <a:latin typeface="Courier" pitchFamily="2" charset="0"/>
              </a:rPr>
              <a:t># Highest accuracy: 96.8%</a:t>
            </a:r>
          </a:p>
          <a:p>
            <a:r>
              <a:rPr lang="en-US" sz="2400" dirty="0">
                <a:latin typeface="Courier" pitchFamily="2" charset="0"/>
              </a:rPr>
              <a:t># Fine-tuned </a:t>
            </a:r>
            <a:r>
              <a:rPr lang="en-US" sz="2400" dirty="0" err="1">
                <a:latin typeface="Courier" pitchFamily="2" charset="0"/>
              </a:rPr>
              <a:t>DistilBERT</a:t>
            </a:r>
            <a:r>
              <a:rPr lang="en-US" sz="2400" dirty="0">
                <a:latin typeface="Courier" pitchFamily="2" charset="0"/>
              </a:rPr>
              <a:t>: 90.7%</a:t>
            </a:r>
          </a:p>
          <a:p>
            <a:r>
              <a:rPr lang="en-US" sz="2400" dirty="0">
                <a:latin typeface="Courier" pitchFamily="2" charset="0"/>
              </a:rPr>
              <a:t># Full size BERT model: 94.9%</a:t>
            </a:r>
          </a:p>
        </p:txBody>
      </p:sp>
    </p:spTree>
    <p:extLst>
      <p:ext uri="{BB962C8B-B14F-4D97-AF65-F5344CB8AC3E}">
        <p14:creationId xmlns:p14="http://schemas.microsoft.com/office/powerpoint/2010/main" val="28680660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Sentiment Classification: SST2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Sentences from movie reviews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AD850A-7C57-E64E-8A1F-3FD94C625ED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4848" y="1898808"/>
          <a:ext cx="8445624" cy="4266496"/>
        </p:xfrm>
        <a:graphic>
          <a:graphicData uri="http://schemas.openxmlformats.org/drawingml/2006/table">
            <a:tbl>
              <a:tblPr/>
              <a:tblGrid>
                <a:gridCol w="7632848">
                  <a:extLst>
                    <a:ext uri="{9D8B030D-6E8A-4147-A177-3AD203B41FA5}">
                      <a16:colId xmlns:a16="http://schemas.microsoft.com/office/drawing/2014/main" val="686452343"/>
                    </a:ext>
                  </a:extLst>
                </a:gridCol>
                <a:gridCol w="812776">
                  <a:extLst>
                    <a:ext uri="{9D8B030D-6E8A-4147-A177-3AD203B41FA5}">
                      <a16:colId xmlns:a16="http://schemas.microsoft.com/office/drawing/2014/main" val="2205770999"/>
                    </a:ext>
                  </a:extLst>
                </a:gridCol>
              </a:tblGrid>
              <a:tr h="598290">
                <a:tc>
                  <a:txBody>
                    <a:bodyPr/>
                    <a:lstStyle/>
                    <a:p>
                      <a:pPr algn="ctr" fontAlgn="base"/>
                      <a:r>
                        <a:rPr lang="en-US" b="1">
                          <a:solidFill>
                            <a:srgbClr val="7CB342"/>
                          </a:solidFill>
                          <a:effectLst/>
                          <a:latin typeface="inherit"/>
                        </a:rPr>
                        <a:t>sentence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b="1">
                          <a:solidFill>
                            <a:srgbClr val="8E24AA"/>
                          </a:solidFill>
                          <a:effectLst/>
                          <a:latin typeface="inherit"/>
                        </a:rPr>
                        <a:t>label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246196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effectLst/>
                        </a:rPr>
                        <a:t>a stirring , funny and finally transporting re imagining of beauty and the beast and 1930s horror films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329222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apparently reassembled from the cutting room floor of any given daytime soap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0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557644"/>
                  </a:ext>
                </a:extLst>
              </a:tr>
              <a:tr h="451170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they presume their audience won't sit still for a sociology lesson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0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648450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this is a visually stunning rumination on love , memory , history and the war between art and commerce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31195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jonathan parker 's bartleby should have been the be all end all of the modern office anomie films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32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408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AA1E8-4336-2047-A3E4-C32E9529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05" y="18119"/>
            <a:ext cx="8229600" cy="126835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Visual Notebook to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Using BERT for the First Time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C750E-FE29-BF47-85E2-8932E5368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AA7F23-4746-5B45-A8AF-4356BC5288DB}"/>
              </a:ext>
            </a:extLst>
          </p:cNvPr>
          <p:cNvSpPr/>
          <p:nvPr/>
        </p:nvSpPr>
        <p:spPr>
          <a:xfrm>
            <a:off x="612493" y="6289030"/>
            <a:ext cx="8075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https://colab.research.google.com/github/jalammar/jalammar.github.io/blob/master/notebooks/bert/A_Visual_Notebook_to_Using_BERT_for_the_First_Time.ipynb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E36B8C-9DB3-5641-A506-B384DDB95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7" y="1396008"/>
            <a:ext cx="8730212" cy="483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37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51C1B-A0CA-1345-8D00-5A5DB5BA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3277"/>
            <a:ext cx="8467283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Language Model (PLM)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C7-7542-584E-AE51-D42213CE2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7F805-014B-B04B-B681-CD85C304C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04966" cy="4896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78BA94-A7E8-894B-8815-494975920A0D}"/>
              </a:ext>
            </a:extLst>
          </p:cNvPr>
          <p:cNvSpPr txBox="1"/>
          <p:nvPr/>
        </p:nvSpPr>
        <p:spPr>
          <a:xfrm>
            <a:off x="2695525" y="6550343"/>
            <a:ext cx="3257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https://github.com/thunlp/PLMpapers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255046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66EE2-23DB-8847-BAAB-EBC698CE5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8" y="116632"/>
            <a:ext cx="873812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Turing Natural Language Generation (T-NLG)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1E80D-0FDE-9C4E-A53B-B703F745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80E04-7A64-9041-BB20-B062D8544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8861648" cy="4987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6FDD40-8C4D-7544-AEFC-6BAF56277E72}"/>
              </a:ext>
            </a:extLst>
          </p:cNvPr>
          <p:cNvSpPr txBox="1"/>
          <p:nvPr/>
        </p:nvSpPr>
        <p:spPr>
          <a:xfrm>
            <a:off x="1081324" y="6597352"/>
            <a:ext cx="6907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https://www.microsoft.com/en-us/research/blog/turing-nlg-a-17-billion-parameter-language-model-by-microsoft/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E7569-03B2-C84B-B1D9-4C0DE95F60A4}"/>
              </a:ext>
            </a:extLst>
          </p:cNvPr>
          <p:cNvSpPr txBox="1"/>
          <p:nvPr/>
        </p:nvSpPr>
        <p:spPr>
          <a:xfrm>
            <a:off x="2699792" y="4725144"/>
            <a:ext cx="1307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BERT-Large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ED7AC-AD88-234E-9476-0002BE54B8C8}"/>
              </a:ext>
            </a:extLst>
          </p:cNvPr>
          <p:cNvSpPr txBox="1"/>
          <p:nvPr/>
        </p:nvSpPr>
        <p:spPr>
          <a:xfrm>
            <a:off x="683568" y="62622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C8432B-8D9A-754C-8FEE-AC36D3524E5A}"/>
              </a:ext>
            </a:extLst>
          </p:cNvPr>
          <p:cNvSpPr txBox="1"/>
          <p:nvPr/>
        </p:nvSpPr>
        <p:spPr>
          <a:xfrm>
            <a:off x="3850683" y="62622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517E7-9AEA-0E49-A375-09767C58BE9E}"/>
              </a:ext>
            </a:extLst>
          </p:cNvPr>
          <p:cNvSpPr txBox="1"/>
          <p:nvPr/>
        </p:nvSpPr>
        <p:spPr>
          <a:xfrm>
            <a:off x="7415284" y="625493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01E867-3D4D-EF4F-BD7A-C0F0E775AC4E}"/>
              </a:ext>
            </a:extLst>
          </p:cNvPr>
          <p:cNvSpPr txBox="1"/>
          <p:nvPr/>
        </p:nvSpPr>
        <p:spPr>
          <a:xfrm>
            <a:off x="4205724" y="4365104"/>
            <a:ext cx="777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GPT-2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16A68D-7CC3-E14C-BCC8-F6D1C33AA089}"/>
              </a:ext>
            </a:extLst>
          </p:cNvPr>
          <p:cNvSpPr txBox="1"/>
          <p:nvPr/>
        </p:nvSpPr>
        <p:spPr>
          <a:xfrm>
            <a:off x="5868144" y="4716433"/>
            <a:ext cx="107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RoBERTa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355m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32030-DF4D-1840-9799-94CEB3819DA8}"/>
              </a:ext>
            </a:extLst>
          </p:cNvPr>
          <p:cNvSpPr txBox="1"/>
          <p:nvPr/>
        </p:nvSpPr>
        <p:spPr>
          <a:xfrm>
            <a:off x="6715970" y="5053360"/>
            <a:ext cx="11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DistilBERT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BF2FB0-7BBE-8745-A1C5-DB45BA000114}"/>
              </a:ext>
            </a:extLst>
          </p:cNvPr>
          <p:cNvSpPr txBox="1"/>
          <p:nvPr/>
        </p:nvSpPr>
        <p:spPr>
          <a:xfrm>
            <a:off x="5732373" y="3132257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MegatronLM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E54D9C-99AB-8341-B8D8-CF6504698272}"/>
              </a:ext>
            </a:extLst>
          </p:cNvPr>
          <p:cNvSpPr txBox="1"/>
          <p:nvPr/>
        </p:nvSpPr>
        <p:spPr>
          <a:xfrm>
            <a:off x="7167506" y="1412776"/>
            <a:ext cx="788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T-NLG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17b</a:t>
            </a:r>
          </a:p>
        </p:txBody>
      </p:sp>
    </p:spTree>
    <p:extLst>
      <p:ext uri="{BB962C8B-B14F-4D97-AF65-F5344CB8AC3E}">
        <p14:creationId xmlns:p14="http://schemas.microsoft.com/office/powerpoint/2010/main" val="20336274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7578-0ED1-D948-B38F-D78F14A52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50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Models (PTM)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C5418-15B3-2E4F-94DD-C3B6636BA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061743-ADDB-C045-862E-00B31059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06" y="835024"/>
            <a:ext cx="7349988" cy="5684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C975E8-9CEF-654C-877C-9CB151E30E1C}"/>
              </a:ext>
            </a:extLst>
          </p:cNvPr>
          <p:cNvSpPr txBox="1"/>
          <p:nvPr/>
        </p:nvSpPr>
        <p:spPr>
          <a:xfrm>
            <a:off x="323528" y="65253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Xipeng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Tianxiang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Yige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Yunfan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Shao, Ning Dai,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Xuanjing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Huang. "Pre-trained Models for Natural Language Processing: A Survey."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arXiv:2003.08271 (2020).</a:t>
            </a:r>
          </a:p>
        </p:txBody>
      </p:sp>
    </p:spTree>
    <p:extLst>
      <p:ext uri="{BB962C8B-B14F-4D97-AF65-F5344CB8AC3E}">
        <p14:creationId xmlns:p14="http://schemas.microsoft.com/office/powerpoint/2010/main" val="20405502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648CB-850D-8641-9A6E-DCA5D0F5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59B01-3AD1-594F-9317-80400EC3A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82352"/>
            <a:ext cx="8305800" cy="5715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0A8986-8592-344F-834A-AB2E673F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50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Models (PTM)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8D36A-0654-A341-9962-36553415780E}"/>
              </a:ext>
            </a:extLst>
          </p:cNvPr>
          <p:cNvSpPr txBox="1"/>
          <p:nvPr/>
        </p:nvSpPr>
        <p:spPr>
          <a:xfrm>
            <a:off x="323528" y="65253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Xipeng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Tianxiang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Yige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Yunfan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Shao, Ning Dai,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Xuanjing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Huang. "Pre-trained Models for Natural Language Processing: A Survey."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arXiv:2003.08271 (2020).</a:t>
            </a:r>
          </a:p>
        </p:txBody>
      </p:sp>
    </p:spTree>
    <p:extLst>
      <p:ext uri="{BB962C8B-B14F-4D97-AF65-F5344CB8AC3E}">
        <p14:creationId xmlns:p14="http://schemas.microsoft.com/office/powerpoint/2010/main" val="20422525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49342-6DBF-8041-B494-5C3D7F600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2293"/>
            <a:ext cx="8229600" cy="4855059"/>
          </a:xfrm>
        </p:spPr>
        <p:txBody>
          <a:bodyPr/>
          <a:lstStyle/>
          <a:p>
            <a:r>
              <a:rPr lang="en-US" sz="2400" dirty="0"/>
              <a:t>Transformers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-transformers 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-pretrained-</a:t>
            </a:r>
            <a:r>
              <a:rPr lang="en-US" sz="2400" dirty="0" err="1"/>
              <a:t>bert</a:t>
            </a:r>
            <a:endParaRPr lang="en-US" sz="2400" dirty="0"/>
          </a:p>
          <a:p>
            <a:r>
              <a:rPr lang="en-US" sz="2400" dirty="0"/>
              <a:t>provides state-of-the-art general-purpose architectures </a:t>
            </a:r>
          </a:p>
          <a:p>
            <a:pPr lvl="1"/>
            <a:r>
              <a:rPr lang="en-US" sz="2400" dirty="0"/>
              <a:t>(BERT, GPT-2, </a:t>
            </a:r>
            <a:r>
              <a:rPr lang="en-US" sz="2400" dirty="0" err="1"/>
              <a:t>RoBERTa</a:t>
            </a:r>
            <a:r>
              <a:rPr lang="en-US" sz="2400" dirty="0"/>
              <a:t>, XLM, </a:t>
            </a:r>
            <a:r>
              <a:rPr lang="en-US" sz="2400" dirty="0" err="1"/>
              <a:t>DistilBert</a:t>
            </a:r>
            <a:r>
              <a:rPr lang="en-US" sz="2400" dirty="0"/>
              <a:t>, </a:t>
            </a:r>
            <a:r>
              <a:rPr lang="en-US" sz="2400" dirty="0" err="1"/>
              <a:t>XLNet</a:t>
            </a:r>
            <a:r>
              <a:rPr lang="en-US" sz="2400" dirty="0"/>
              <a:t>, CTRL...) </a:t>
            </a:r>
          </a:p>
          <a:p>
            <a:pPr lvl="1"/>
            <a:r>
              <a:rPr lang="en-US" sz="2400" dirty="0"/>
              <a:t>for Natural Language Understanding (NLU) and </a:t>
            </a:r>
            <a:br>
              <a:rPr lang="en-US" sz="2400" dirty="0"/>
            </a:br>
            <a:r>
              <a:rPr lang="en-US" sz="2400" dirty="0"/>
              <a:t>Natural Language Generation (NLG) </a:t>
            </a:r>
            <a:br>
              <a:rPr lang="en-US" sz="2400" dirty="0"/>
            </a:br>
            <a:r>
              <a:rPr lang="en-US" sz="2400" dirty="0"/>
              <a:t>with over 32+ pretrained models </a:t>
            </a:r>
            <a:br>
              <a:rPr lang="en-US" sz="2400" dirty="0"/>
            </a:br>
            <a:r>
              <a:rPr lang="en-US" sz="2400" dirty="0"/>
              <a:t>in 100+ languages </a:t>
            </a:r>
            <a:br>
              <a:rPr lang="en-US" sz="2400" dirty="0"/>
            </a:br>
            <a:r>
              <a:rPr lang="en-US" sz="2400" dirty="0"/>
              <a:t>and deep interoperability between </a:t>
            </a:r>
            <a:br>
              <a:rPr lang="en-US" sz="2400" dirty="0"/>
            </a:br>
            <a:r>
              <a:rPr lang="en-US" sz="2400" dirty="0"/>
              <a:t>TensorFlow 2.0 and </a:t>
            </a:r>
            <a:br>
              <a:rPr lang="en-US" sz="2400" dirty="0"/>
            </a:br>
            <a:r>
              <a:rPr lang="en-US" sz="2400" dirty="0" err="1"/>
              <a:t>PyTorch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22ECF-BED0-294A-87F8-11420950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CAA3D3-4707-3F40-B59D-7F218192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7018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Transformers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State-of-the-art Natural Language Processing for TensorFlow 2.0 and </a:t>
            </a:r>
            <a:r>
              <a:rPr lang="en-US" sz="3200" dirty="0" err="1">
                <a:solidFill>
                  <a:schemeClr val="accent1"/>
                </a:solidFill>
              </a:rPr>
              <a:t>PyTorch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13E47-F9E5-2F4D-9763-21A4F32FF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94618"/>
            <a:ext cx="2673921" cy="454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629D2-FD48-F145-89A9-2741C5C47D2D}"/>
              </a:ext>
            </a:extLst>
          </p:cNvPr>
          <p:cNvSpPr txBox="1"/>
          <p:nvPr/>
        </p:nvSpPr>
        <p:spPr>
          <a:xfrm>
            <a:off x="2695525" y="6550343"/>
            <a:ext cx="3752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https://github.com/huggingface/transformers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8151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NLP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7" y="677738"/>
            <a:ext cx="7958365" cy="5971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63876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blog.aylien.com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/leveraging-deep-learning-for-multilingual/</a:t>
            </a:r>
          </a:p>
        </p:txBody>
      </p:sp>
    </p:spTree>
    <p:extLst>
      <p:ext uri="{BB962C8B-B14F-4D97-AF65-F5344CB8AC3E}">
        <p14:creationId xmlns:p14="http://schemas.microsoft.com/office/powerpoint/2010/main" val="22940551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5D55-61BD-7F43-BE7F-07597689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63408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NLP Benchmark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DF114-6B22-B44D-AC12-C46522A8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AF656-FFB8-6241-8A64-4BBACBC37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95104"/>
            <a:ext cx="7956376" cy="5730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56BAE8-8D36-304E-BB70-31D4CA18944C}"/>
              </a:ext>
            </a:extLst>
          </p:cNvPr>
          <p:cNvSpPr/>
          <p:nvPr/>
        </p:nvSpPr>
        <p:spPr>
          <a:xfrm>
            <a:off x="557951" y="6516708"/>
            <a:ext cx="8028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Amirsina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Torfi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Rouzbeh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A.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Shirvani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Yaser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Keneshloo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Nader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Tavvaf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and Edward A. Fox  (2020).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"Natural Language Processing Advancements By Deep Learning: A Survey."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arXiv:2003.01200.</a:t>
            </a:r>
          </a:p>
        </p:txBody>
      </p:sp>
    </p:spTree>
    <p:extLst>
      <p:ext uri="{BB962C8B-B14F-4D97-AF65-F5344CB8AC3E}">
        <p14:creationId xmlns:p14="http://schemas.microsoft.com/office/powerpoint/2010/main" val="42666224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81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A42F30-CDE3-EE42-BB37-8C3A1A36B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1125538"/>
            <a:ext cx="8496944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Universal Sentence Encoder (USE)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Universal Sentence Encoder Multilingual (USEM)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Semantic Similarity</a:t>
            </a:r>
          </a:p>
        </p:txBody>
      </p:sp>
    </p:spTree>
    <p:extLst>
      <p:ext uri="{BB962C8B-B14F-4D97-AF65-F5344CB8AC3E}">
        <p14:creationId xmlns:p14="http://schemas.microsoft.com/office/powerpoint/2010/main" val="5353507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pPr eaLnBrk="1" hangingPunct="1"/>
            <a:r>
              <a:rPr lang="en-US" altLang="zh-TW" dirty="0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250825" y="908050"/>
            <a:ext cx="8642350" cy="5761310"/>
          </a:xfrm>
        </p:spPr>
        <p:txBody>
          <a:bodyPr/>
          <a:lstStyle/>
          <a:p>
            <a:pPr eaLnBrk="1" hangingPunct="1"/>
            <a:r>
              <a:rPr lang="en-US" altLang="zh-TW" sz="1600" dirty="0" err="1">
                <a:latin typeface="Calibri" charset="0"/>
                <a:ea typeface="標楷體" charset="-120"/>
              </a:rPr>
              <a:t>Dipanjan</a:t>
            </a:r>
            <a:r>
              <a:rPr lang="en-US" altLang="zh-TW" sz="1600" dirty="0">
                <a:latin typeface="Calibri" charset="0"/>
                <a:ea typeface="標楷體" charset="-120"/>
              </a:rPr>
              <a:t> Sarkar (2019), </a:t>
            </a:r>
            <a:br>
              <a:rPr lang="en-US" altLang="zh-TW" sz="1600" dirty="0">
                <a:latin typeface="Calibri" charset="0"/>
                <a:ea typeface="標楷體" charset="-120"/>
              </a:rPr>
            </a:br>
            <a:r>
              <a:rPr lang="en-US" altLang="zh-TW" sz="1600" dirty="0">
                <a:latin typeface="Calibri" charset="0"/>
                <a:ea typeface="標楷體" charset="-120"/>
              </a:rPr>
              <a:t>Text Analytics with Python: A Practitioner’s Guide to Natural Language Processing, Second Edition.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APress</a:t>
            </a:r>
            <a:r>
              <a:rPr lang="en-US" altLang="zh-TW" sz="1600" dirty="0">
                <a:latin typeface="Calibri" charset="0"/>
                <a:ea typeface="標楷體" charset="-120"/>
              </a:rPr>
              <a:t>. </a:t>
            </a:r>
            <a:r>
              <a:rPr lang="en-US" altLang="zh-TW" sz="1600" dirty="0">
                <a:latin typeface="Calibri" charset="0"/>
                <a:ea typeface="標楷體" charset="-120"/>
                <a:hlinkClick r:id="rId2"/>
              </a:rPr>
              <a:t>https://github.com/Apress/text-analytics-w-python-2e</a:t>
            </a:r>
            <a:endParaRPr lang="en-US" altLang="zh-TW" sz="16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600" dirty="0">
                <a:latin typeface="Calibri" charset="0"/>
                <a:ea typeface="標楷體" charset="-120"/>
              </a:rPr>
              <a:t>Benjamin Bengfort, Rebecca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Bilbro</a:t>
            </a:r>
            <a:r>
              <a:rPr lang="en-US" altLang="zh-TW" sz="1600" dirty="0">
                <a:latin typeface="Calibri" charset="0"/>
                <a:ea typeface="標楷體" charset="-120"/>
              </a:rPr>
              <a:t>, and Tony Ojeda (2018), </a:t>
            </a:r>
            <a:br>
              <a:rPr lang="en-US" altLang="zh-TW" sz="1600" dirty="0">
                <a:latin typeface="Calibri" charset="0"/>
                <a:ea typeface="標楷體" charset="-120"/>
              </a:rPr>
            </a:br>
            <a:r>
              <a:rPr lang="en-US" altLang="zh-TW" sz="1600" dirty="0">
                <a:latin typeface="Calibri" charset="0"/>
                <a:ea typeface="標楷體" charset="-120"/>
              </a:rPr>
              <a:t>Applied Text Analysis with Python, O'Reilly Media.</a:t>
            </a:r>
            <a:br>
              <a:rPr lang="en-US" altLang="zh-TW" sz="1600" dirty="0">
                <a:latin typeface="Calibri" charset="0"/>
                <a:ea typeface="標楷體" charset="-120"/>
              </a:rPr>
            </a:br>
            <a:r>
              <a:rPr lang="en-US" sz="1600" dirty="0">
                <a:hlinkClick r:id="rId3"/>
              </a:rPr>
              <a:t>https://www.oreilly.com/library/view/applied-text-analysis/9781491963036/</a:t>
            </a:r>
            <a:endParaRPr lang="en-US" sz="1600" dirty="0"/>
          </a:p>
          <a:p>
            <a:pPr eaLnBrk="1" hangingPunct="1"/>
            <a:r>
              <a:rPr lang="en-US" sz="1600" dirty="0"/>
              <a:t>Daniel </a:t>
            </a:r>
            <a:r>
              <a:rPr lang="en-US" sz="1600" dirty="0" err="1"/>
              <a:t>Cer</a:t>
            </a:r>
            <a:r>
              <a:rPr lang="en-US" sz="1600" dirty="0"/>
              <a:t>, </a:t>
            </a:r>
            <a:r>
              <a:rPr lang="en-US" sz="1600" dirty="0" err="1"/>
              <a:t>Yinfei</a:t>
            </a:r>
            <a:r>
              <a:rPr lang="en-US" sz="1600" dirty="0"/>
              <a:t> Yang, Sheng-</a:t>
            </a:r>
            <a:r>
              <a:rPr lang="en-US" sz="1600" dirty="0" err="1"/>
              <a:t>yi</a:t>
            </a:r>
            <a:r>
              <a:rPr lang="en-US" sz="1600" dirty="0"/>
              <a:t> Kong, Nan Hua, Nicole </a:t>
            </a:r>
            <a:r>
              <a:rPr lang="en-US" sz="1600" dirty="0" err="1"/>
              <a:t>Limtiaco</a:t>
            </a:r>
            <a:r>
              <a:rPr lang="en-US" sz="1600" dirty="0"/>
              <a:t>, </a:t>
            </a:r>
            <a:r>
              <a:rPr lang="en-US" sz="1600" dirty="0" err="1"/>
              <a:t>Rhomni</a:t>
            </a:r>
            <a:r>
              <a:rPr lang="en-US" sz="1600" dirty="0"/>
              <a:t> St. John, Noah Constant, Mario Guajardo-</a:t>
            </a:r>
            <a:r>
              <a:rPr lang="en-US" sz="1600" dirty="0" err="1"/>
              <a:t>Céspedes</a:t>
            </a:r>
            <a:r>
              <a:rPr lang="en-US" sz="1600" dirty="0"/>
              <a:t>, Steve Yuan, Chris Tar, Yun-</a:t>
            </a:r>
            <a:r>
              <a:rPr lang="en-US" sz="1600" dirty="0" err="1"/>
              <a:t>Hsuan</a:t>
            </a:r>
            <a:r>
              <a:rPr lang="en-US" sz="1600" dirty="0"/>
              <a:t> Sung, Brian </a:t>
            </a:r>
            <a:r>
              <a:rPr lang="en-US" sz="1600" dirty="0" err="1"/>
              <a:t>Strope</a:t>
            </a:r>
            <a:r>
              <a:rPr lang="en-US" sz="1600" dirty="0"/>
              <a:t>, Ray Kurzweil (2018). Universal Sentence Encoder. arXiv:1803.11175.</a:t>
            </a:r>
          </a:p>
          <a:p>
            <a:pPr eaLnBrk="1" hangingPunct="1"/>
            <a:r>
              <a:rPr lang="en-US" sz="1600" dirty="0" err="1"/>
              <a:t>Yinfei</a:t>
            </a:r>
            <a:r>
              <a:rPr lang="en-US" sz="1600" dirty="0"/>
              <a:t> Yang, Daniel </a:t>
            </a:r>
            <a:r>
              <a:rPr lang="en-US" sz="1600" dirty="0" err="1"/>
              <a:t>Cer</a:t>
            </a:r>
            <a:r>
              <a:rPr lang="en-US" sz="1600" dirty="0"/>
              <a:t>, Amin Ahmad, Mandy Guo, </a:t>
            </a:r>
            <a:r>
              <a:rPr lang="en-US" sz="1600" dirty="0" err="1"/>
              <a:t>Jax</a:t>
            </a:r>
            <a:r>
              <a:rPr lang="en-US" sz="1600" dirty="0"/>
              <a:t> Law, Noah Constant, Gustavo Hernandez </a:t>
            </a:r>
            <a:r>
              <a:rPr lang="en-US" sz="1600" dirty="0" err="1"/>
              <a:t>Abrego</a:t>
            </a:r>
            <a:r>
              <a:rPr lang="en-US" sz="1600" dirty="0"/>
              <a:t> , Steve Yuan, Chris Tar, Yun-</a:t>
            </a:r>
            <a:r>
              <a:rPr lang="en-US" sz="1600" dirty="0" err="1"/>
              <a:t>hsuan</a:t>
            </a:r>
            <a:r>
              <a:rPr lang="en-US" sz="1600" dirty="0"/>
              <a:t> Sung, Ray Kurzweil (2019). Multilingual Universal Sentence Encoder for Semantic Retrieval.</a:t>
            </a:r>
          </a:p>
          <a:p>
            <a:pPr eaLnBrk="1" hangingPunct="1"/>
            <a:r>
              <a:rPr lang="en-US" sz="1600" dirty="0" err="1"/>
              <a:t>Xipeng</a:t>
            </a:r>
            <a:r>
              <a:rPr lang="en-US" sz="1600" dirty="0"/>
              <a:t> </a:t>
            </a:r>
            <a:r>
              <a:rPr lang="en-US" sz="1600" dirty="0" err="1"/>
              <a:t>Qiu</a:t>
            </a:r>
            <a:r>
              <a:rPr lang="en-US" sz="1600" dirty="0"/>
              <a:t>, </a:t>
            </a:r>
            <a:r>
              <a:rPr lang="en-US" sz="1600" dirty="0" err="1"/>
              <a:t>Tianxiang</a:t>
            </a:r>
            <a:r>
              <a:rPr lang="en-US" sz="1600" dirty="0"/>
              <a:t> Sun, </a:t>
            </a:r>
            <a:r>
              <a:rPr lang="en-US" sz="1600" dirty="0" err="1"/>
              <a:t>Yige</a:t>
            </a:r>
            <a:r>
              <a:rPr lang="en-US" sz="1600" dirty="0"/>
              <a:t> Xu, </a:t>
            </a:r>
            <a:r>
              <a:rPr lang="en-US" sz="1600" dirty="0" err="1"/>
              <a:t>Yunfan</a:t>
            </a:r>
            <a:r>
              <a:rPr lang="en-US" sz="1600" dirty="0"/>
              <a:t> Shao, Ning Dai, and </a:t>
            </a:r>
            <a:r>
              <a:rPr lang="en-US" sz="1600" dirty="0" err="1"/>
              <a:t>Xuanjing</a:t>
            </a:r>
            <a:r>
              <a:rPr lang="en-US" sz="1600" dirty="0"/>
              <a:t> Huang (2020). "Pre-trained Models for Natural Language Processing: A Survey." </a:t>
            </a:r>
            <a:r>
              <a:rPr lang="en-US" sz="1600" dirty="0" err="1"/>
              <a:t>arXiv</a:t>
            </a:r>
            <a:r>
              <a:rPr lang="en-US" sz="1600" dirty="0"/>
              <a:t> preprint arXiv:2003.08271.</a:t>
            </a:r>
          </a:p>
          <a:p>
            <a:pPr eaLnBrk="1" hangingPunct="1"/>
            <a:r>
              <a:rPr lang="en-US" sz="1600" dirty="0" err="1"/>
              <a:t>HuggingFace</a:t>
            </a:r>
            <a:r>
              <a:rPr lang="en-US" sz="1600" dirty="0"/>
              <a:t> (2020), Transformers Notebook, </a:t>
            </a:r>
            <a:r>
              <a:rPr lang="en-US" sz="1600" dirty="0">
                <a:hlinkClick r:id="rId4"/>
              </a:rPr>
              <a:t>https://huggingface.co/transformers/notebooks.html</a:t>
            </a:r>
            <a:endParaRPr lang="en-US" sz="1600" dirty="0"/>
          </a:p>
          <a:p>
            <a:pPr eaLnBrk="1" hangingPunct="1"/>
            <a:r>
              <a:rPr lang="en-US" sz="1600" dirty="0"/>
              <a:t>The Super Duper NLP Repo, </a:t>
            </a:r>
            <a:r>
              <a:rPr lang="en-US" sz="1600" dirty="0">
                <a:hlinkClick r:id="rId5"/>
              </a:rPr>
              <a:t>https://notebooks.quantumstat.com/</a:t>
            </a:r>
            <a:endParaRPr lang="en-US" sz="1600" dirty="0"/>
          </a:p>
          <a:p>
            <a:pPr eaLnBrk="1" hangingPunct="1"/>
            <a:r>
              <a:rPr lang="en-US" altLang="zh-TW" sz="1600" dirty="0">
                <a:latin typeface="Calibri" charset="0"/>
                <a:ea typeface="標楷體" charset="-120"/>
              </a:rPr>
              <a:t>Min-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600" dirty="0">
                <a:latin typeface="Calibri" charset="0"/>
                <a:ea typeface="標楷體" charset="-120"/>
              </a:rPr>
              <a:t> Day (2020), Python 101, </a:t>
            </a:r>
            <a:r>
              <a:rPr lang="en-US" altLang="zh-TW" sz="1600" dirty="0">
                <a:latin typeface="Calibri" charset="0"/>
                <a:ea typeface="標楷體" charset="-120"/>
                <a:hlinkClick r:id="rId6"/>
              </a:rPr>
              <a:t>https://tinyurl.com/aintpupython101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pPr marL="0" indent="0" eaLnBrk="1" hangingPunct="1">
              <a:buNone/>
            </a:pP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80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82</a:t>
            </a:fld>
            <a:endParaRPr kumimoji="0" lang="zh-TW" altLang="en-US" sz="1200" dirty="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2638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68760" y="6628591"/>
            <a:ext cx="6606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fortiema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/talks/blob/master/opendata2016sh/pragmatic-nlp-opendata2016sh.pdf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" y="670293"/>
            <a:ext cx="9144000" cy="5999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NLP Pipeline</a:t>
            </a:r>
          </a:p>
        </p:txBody>
      </p:sp>
    </p:spTree>
    <p:extLst>
      <p:ext uri="{BB962C8B-B14F-4D97-AF65-F5344CB8AC3E}">
        <p14:creationId xmlns:p14="http://schemas.microsoft.com/office/powerpoint/2010/main" val="1336760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14479</TotalTime>
  <Words>4123</Words>
  <Application>Microsoft Macintosh PowerPoint</Application>
  <PresentationFormat>On-screen Show (4:3)</PresentationFormat>
  <Paragraphs>418</Paragraphs>
  <Slides>82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3" baseType="lpstr">
      <vt:lpstr>標楷體</vt:lpstr>
      <vt:lpstr>標楷體</vt:lpstr>
      <vt:lpstr>inherit</vt:lpstr>
      <vt:lpstr>MS PGothic</vt:lpstr>
      <vt:lpstr>新細明體</vt:lpstr>
      <vt:lpstr>Arial</vt:lpstr>
      <vt:lpstr>Calibri</vt:lpstr>
      <vt:lpstr>Courier</vt:lpstr>
      <vt:lpstr>Times New Roman</vt:lpstr>
      <vt:lpstr>Wingdings</vt:lpstr>
      <vt:lpstr>Office 佈景主題</vt:lpstr>
      <vt:lpstr>人工智慧文本分析  (AI for Text Analytics) </vt:lpstr>
      <vt:lpstr>PowerPoint Presentation</vt:lpstr>
      <vt:lpstr>PowerPoint Presentation</vt:lpstr>
      <vt:lpstr>PowerPoint Presentation</vt:lpstr>
      <vt:lpstr>AI for Text Analytics</vt:lpstr>
      <vt:lpstr>Deep Learning  and  Universal  Sentence-Embedding Models</vt:lpstr>
      <vt:lpstr>Outline</vt:lpstr>
      <vt:lpstr>NLP</vt:lpstr>
      <vt:lpstr>Modern NLP Pipeline</vt:lpstr>
      <vt:lpstr>Modern NLP Pipeline</vt:lpstr>
      <vt:lpstr>Deep Learning NLP</vt:lpstr>
      <vt:lpstr>Natural Language Processing (NLP) and Text Mining</vt:lpstr>
      <vt:lpstr>Data Science Python Stack</vt:lpstr>
      <vt:lpstr>Universal Sentence Encoder (USE)</vt:lpstr>
      <vt:lpstr>Universal Sentence Encoder (USE) Semantic Similarity</vt:lpstr>
      <vt:lpstr>Universal Sentence Encoder (USE) Classification</vt:lpstr>
      <vt:lpstr>Universal Sentence Encoder (USE)</vt:lpstr>
      <vt:lpstr>Multilingual  Universal Sentence Encoder (MUSE)</vt:lpstr>
      <vt:lpstr>Python in Google Colab (Python101)</vt:lpstr>
      <vt:lpstr>Python in Google Colab (Python101)</vt:lpstr>
      <vt:lpstr>One-hot encoding</vt:lpstr>
      <vt:lpstr>Word embeddings</vt:lpstr>
      <vt:lpstr>Word embeddings</vt:lpstr>
      <vt:lpstr>Sequence to Sequence  (Seq2Seq)</vt:lpstr>
      <vt:lpstr>Transformer (Attention is All You Need)  (Vaswani et al., 2017)</vt:lpstr>
      <vt:lpstr>Transformer</vt:lpstr>
      <vt:lpstr>Transformer  Encoder Decoder</vt:lpstr>
      <vt:lpstr>Transformer  Encoder Decoder Stack</vt:lpstr>
      <vt:lpstr>Transformer  Encoder Self-Attention</vt:lpstr>
      <vt:lpstr>Transformer  Decoder</vt:lpstr>
      <vt:lpstr>Transformer  Encoder with Tensors Word Embeddings</vt:lpstr>
      <vt:lpstr>Transformer  Self-Attention Visualization</vt:lpstr>
      <vt:lpstr>Transformer  Positional Encoding Vectors</vt:lpstr>
      <vt:lpstr>Transformer  Self-Attention Softmax Output</vt:lpstr>
      <vt:lpstr>BERT: Pre-training of Deep Bidirectional Transformers for Language Understanding</vt:lpstr>
      <vt:lpstr>BERT: Pre-training of Deep Bidirectional Transformers for Language Understanding</vt:lpstr>
      <vt:lpstr>BERT, OpenAI GPT, ELMo</vt:lpstr>
      <vt:lpstr>Fine-tuning BERT on Different Tasks</vt:lpstr>
      <vt:lpstr>BERT Sequence-level tasks</vt:lpstr>
      <vt:lpstr>BERT Token-level tasks</vt:lpstr>
      <vt:lpstr>Illustrated BERT</vt:lpstr>
      <vt:lpstr>BERT Classification Input Output </vt:lpstr>
      <vt:lpstr>BERT Encoder Input</vt:lpstr>
      <vt:lpstr>BERT Classifier</vt:lpstr>
      <vt:lpstr>Sentiment Analysis:  Single Sentence Classification</vt:lpstr>
      <vt:lpstr>A Visual Guide to  Using BERT for the First Time (Jay Alammar, 2019)</vt:lpstr>
      <vt:lpstr>Sentiment Classification: SST2 Sentences from movie reviews</vt:lpstr>
      <vt:lpstr>Movie Review Sentiment Classifier</vt:lpstr>
      <vt:lpstr>Movie Review Sentiment Classifier</vt:lpstr>
      <vt:lpstr>Movie Review Sentiment Classifier Model Training</vt:lpstr>
      <vt:lpstr>Step # 1 Use distilBERT to Generate Sentence Embeddings</vt:lpstr>
      <vt:lpstr>Step #2:Test/Train Split for  Model #2, Logistic Regression</vt:lpstr>
      <vt:lpstr>Step #3 Train the logistic regression model using the training set</vt:lpstr>
      <vt:lpstr>Tokenization</vt:lpstr>
      <vt:lpstr>Tokenization</vt:lpstr>
      <vt:lpstr>Tokenization for BERT Model</vt:lpstr>
      <vt:lpstr>Flowing Through DistilBERT (768 features)</vt:lpstr>
      <vt:lpstr>Model #1 Output Class vector as  Model #2 Input</vt:lpstr>
      <vt:lpstr>Fine-tuning BERT on  Single Sentence Classification Tasks</vt:lpstr>
      <vt:lpstr>Model #1 Output Class vector as  Model #2 Input</vt:lpstr>
      <vt:lpstr>Logistic Regression Model to classify Class vector </vt:lpstr>
      <vt:lpstr>PowerPoint Presentation</vt:lpstr>
      <vt:lpstr>Tokenization</vt:lpstr>
      <vt:lpstr>BERT Input Tensor</vt:lpstr>
      <vt:lpstr>Processing with DistilBERT</vt:lpstr>
      <vt:lpstr>Unpacking the BERT output tensor</vt:lpstr>
      <vt:lpstr>Sentence to last_hidden_state[0]</vt:lpstr>
      <vt:lpstr>BERT’s output for the [CLS] tokens</vt:lpstr>
      <vt:lpstr>The tensor sliced from BERT's output Sentence Embeddings</vt:lpstr>
      <vt:lpstr>Dataset for Logistic Regression (768 Features)</vt:lpstr>
      <vt:lpstr>PowerPoint Presentation</vt:lpstr>
      <vt:lpstr>Score Benchmarks Logistic Regression Model  on SST-2 Dataset </vt:lpstr>
      <vt:lpstr>Sentiment Classification: SST2 Sentences from movie reviews</vt:lpstr>
      <vt:lpstr>A Visual Notebook to  Using BERT for the First Time </vt:lpstr>
      <vt:lpstr>Pre-trained Language Model (PLM)</vt:lpstr>
      <vt:lpstr>Turing Natural Language Generation (T-NLG) </vt:lpstr>
      <vt:lpstr>Pre-trained Models (PTM)</vt:lpstr>
      <vt:lpstr>Pre-trained Models (PTM)</vt:lpstr>
      <vt:lpstr>Transformers State-of-the-art Natural Language Processing for TensorFlow 2.0 and PyTorch</vt:lpstr>
      <vt:lpstr>NLP Benchmark Datasets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人工智慧文本分析 (Artificial Intelligence for Text Analytics)</dc:title>
  <dc:subject>人工智慧文本分析 (Artificial Intelligence for Text Analytics)</dc:subject>
  <dc:creator>MYDAY</dc:creator>
  <cp:keywords>人工智慧, 文本分析, Artificial Intelligence, Text Analytics</cp:keywords>
  <dc:description>人工智慧文本分析 (Artificial Intelligence for Text Analytics)</dc:description>
  <cp:lastModifiedBy>Microsoft Office User</cp:lastModifiedBy>
  <cp:revision>931</cp:revision>
  <cp:lastPrinted>2020-12-23T12:58:48Z</cp:lastPrinted>
  <dcterms:created xsi:type="dcterms:W3CDTF">2011-02-14T23:24:00Z</dcterms:created>
  <dcterms:modified xsi:type="dcterms:W3CDTF">2020-12-23T12:58:50Z</dcterms:modified>
  <cp:category/>
</cp:coreProperties>
</file>