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029" r:id="rId2"/>
    <p:sldId id="1382" r:id="rId3"/>
    <p:sldId id="3023" r:id="rId4"/>
    <p:sldId id="2993" r:id="rId5"/>
    <p:sldId id="2997" r:id="rId6"/>
    <p:sldId id="2998" r:id="rId7"/>
    <p:sldId id="2999" r:id="rId8"/>
    <p:sldId id="3000" r:id="rId9"/>
    <p:sldId id="3001" r:id="rId10"/>
    <p:sldId id="3002" r:id="rId11"/>
    <p:sldId id="3003" r:id="rId12"/>
    <p:sldId id="3004" r:id="rId13"/>
    <p:sldId id="2994" r:id="rId14"/>
    <p:sldId id="2996" r:id="rId15"/>
    <p:sldId id="2995" r:id="rId16"/>
    <p:sldId id="3005" r:id="rId17"/>
    <p:sldId id="3007" r:id="rId18"/>
    <p:sldId id="3008" r:id="rId19"/>
    <p:sldId id="3009" r:id="rId20"/>
    <p:sldId id="2946" r:id="rId21"/>
    <p:sldId id="1270" r:id="rId22"/>
    <p:sldId id="1151" r:id="rId23"/>
    <p:sldId id="1273" r:id="rId24"/>
    <p:sldId id="938" r:id="rId25"/>
    <p:sldId id="2958" r:id="rId26"/>
    <p:sldId id="2965" r:id="rId27"/>
    <p:sldId id="936" r:id="rId28"/>
    <p:sldId id="3028" r:id="rId29"/>
    <p:sldId id="3029" r:id="rId30"/>
    <p:sldId id="3030" r:id="rId31"/>
    <p:sldId id="3031" r:id="rId32"/>
    <p:sldId id="3027" r:id="rId33"/>
    <p:sldId id="3026" r:id="rId34"/>
    <p:sldId id="1774" r:id="rId35"/>
    <p:sldId id="920" r:id="rId36"/>
    <p:sldId id="921" r:id="rId37"/>
    <p:sldId id="935" r:id="rId38"/>
    <p:sldId id="865" r:id="rId39"/>
    <p:sldId id="866" r:id="rId40"/>
    <p:sldId id="867" r:id="rId41"/>
    <p:sldId id="868" r:id="rId42"/>
    <p:sldId id="869" r:id="rId43"/>
    <p:sldId id="870" r:id="rId44"/>
    <p:sldId id="907" r:id="rId45"/>
    <p:sldId id="908" r:id="rId46"/>
    <p:sldId id="947" r:id="rId47"/>
    <p:sldId id="347" r:id="rId48"/>
    <p:sldId id="900" r:id="rId49"/>
    <p:sldId id="877" r:id="rId50"/>
    <p:sldId id="878" r:id="rId51"/>
    <p:sldId id="879" r:id="rId52"/>
    <p:sldId id="880" r:id="rId53"/>
    <p:sldId id="881" r:id="rId54"/>
    <p:sldId id="882" r:id="rId55"/>
    <p:sldId id="883" r:id="rId56"/>
    <p:sldId id="884" r:id="rId57"/>
    <p:sldId id="885" r:id="rId58"/>
    <p:sldId id="886" r:id="rId59"/>
    <p:sldId id="910" r:id="rId60"/>
    <p:sldId id="909" r:id="rId61"/>
    <p:sldId id="3024" r:id="rId62"/>
    <p:sldId id="3025" r:id="rId63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 autoAdjust="0"/>
    <p:restoredTop sz="92903"/>
  </p:normalViewPr>
  <p:slideViewPr>
    <p:cSldViewPr>
      <p:cViewPr varScale="1">
        <p:scale>
          <a:sx n="85" d="100"/>
          <a:sy n="85" d="100"/>
        </p:scale>
        <p:origin x="18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D54009-904C-EC4E-984C-FE91AD629703}" type="slidenum">
              <a:rPr lang="en-US" altLang="zh-TW" sz="1300"/>
              <a:pPr eaLnBrk="1" hangingPunct="1">
                <a:spcBef>
                  <a:spcPct val="0"/>
                </a:spcBef>
              </a:pPr>
              <a:t>45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61551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B40A12-749F-8B43-BABD-E2F0D11C9DAA}" type="slidenum">
              <a:rPr lang="en-US" altLang="zh-TW" sz="1300"/>
              <a:pPr eaLnBrk="1" hangingPunct="1">
                <a:spcBef>
                  <a:spcPct val="0"/>
                </a:spcBef>
              </a:pPr>
              <a:t>48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53218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www.amazon.com/Python-Finance-powerful-quantitative-analysis/dp/1787125696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hyperlink" Target="https://www.amazon.com/Network-Analysis-Applications-Lecture-Networks/dp/331978195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ageron/handson-ml2/blob/master/15_processing_sequences_using_rnns_and_cnns.ipynb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aintpupython10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aintpupython10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eb.ntpu.edu.tw/~myday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mis.ntpu.edu.tw/e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s.ntp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ntpu.edu.tw/" TargetMode="External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aintpupython10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aintpupython10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hyperlink" Target="http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product/146656870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Social-Data-Mining-Hiroshi-Ishikawa/dp/149871093X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www.amazon.com/Data-Mining-Machine-Learning-Practitioners/dp/1118618041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Analytics-Turning-Money/dp/1118147596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Revolution-Transform-Mayer-Schonberger/dp/B00D81X2Y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web.ntpu.edu.tw/~myday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mis.ntpu.edu.tw/e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s.ntp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ntpu.edu.tw/" TargetMode="External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463880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C00000"/>
                </a:solidFill>
                <a:ea typeface="標楷體" pitchFamily="65" charset="-120"/>
              </a:rPr>
              <a:t>大數據分析介紹 </a:t>
            </a:r>
            <a:br>
              <a:rPr lang="en-US" altLang="zh-TW" sz="6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  <a:t>(Introduction to Big Data Analysis)  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2020-09-16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大數據分析</a:t>
            </a:r>
            <a:br>
              <a:rPr lang="zh-TW" altLang="en-US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(Big Data Analysis)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25750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1091BDA01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(M5127) (Fall 2020)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Wed 7, ,8, 9 (15:10-18:00)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校四大基本素養</a:t>
            </a:r>
            <a:br>
              <a:rPr lang="zh-TW" altLang="en-US" dirty="0">
                <a:solidFill>
                  <a:schemeClr val="tx2"/>
                </a:solidFill>
              </a:rPr>
            </a:br>
            <a:r>
              <a:rPr lang="en-US" altLang="zh-TW" sz="4000" dirty="0">
                <a:solidFill>
                  <a:schemeClr val="tx2"/>
                </a:solidFill>
              </a:rPr>
              <a:t>(Four Fundamental Qualities)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465765"/>
            <a:ext cx="8507288" cy="5324889"/>
          </a:xfrm>
        </p:spPr>
        <p:txBody>
          <a:bodyPr/>
          <a:lstStyle/>
          <a:p>
            <a:r>
              <a:rPr lang="zh-TW" altLang="en-US" sz="2400" dirty="0">
                <a:solidFill>
                  <a:srgbClr val="C00000"/>
                </a:solidFill>
              </a:rPr>
              <a:t>專業</a:t>
            </a:r>
            <a:r>
              <a:rPr lang="en-US" altLang="zh-TW" sz="2400" dirty="0">
                <a:solidFill>
                  <a:srgbClr val="C00000"/>
                </a:solidFill>
              </a:rPr>
              <a:t> (Professionalism)</a:t>
            </a:r>
          </a:p>
          <a:p>
            <a:pPr lvl="1"/>
            <a:r>
              <a:rPr lang="zh-TW" altLang="en-US" sz="2400" dirty="0">
                <a:solidFill>
                  <a:srgbClr val="C00000"/>
                </a:solidFill>
              </a:rPr>
              <a:t>創意思考與問題解決</a:t>
            </a:r>
            <a:r>
              <a:rPr lang="en-US" altLang="zh-TW" sz="2400" dirty="0">
                <a:solidFill>
                  <a:srgbClr val="C00000"/>
                </a:solidFill>
              </a:rPr>
              <a:t> </a:t>
            </a:r>
            <a:r>
              <a:rPr lang="en-US" altLang="zh-TW" sz="2000" dirty="0">
                <a:solidFill>
                  <a:srgbClr val="C00000"/>
                </a:solidFill>
              </a:rPr>
              <a:t>(Creative thinking and Problem-solving) 30 %</a:t>
            </a:r>
          </a:p>
          <a:p>
            <a:pPr lvl="1"/>
            <a:r>
              <a:rPr lang="zh-TW" altLang="en-US" sz="2400" dirty="0">
                <a:solidFill>
                  <a:srgbClr val="C00000"/>
                </a:solidFill>
              </a:rPr>
              <a:t>綜合統整</a:t>
            </a:r>
            <a:r>
              <a:rPr lang="en-US" altLang="zh-TW" sz="2400" dirty="0">
                <a:solidFill>
                  <a:srgbClr val="C00000"/>
                </a:solidFill>
              </a:rPr>
              <a:t>(Comprehensive Integration) 30 %</a:t>
            </a:r>
          </a:p>
          <a:p>
            <a:r>
              <a:rPr lang="zh-TW" altLang="en-US" sz="2400" dirty="0">
                <a:solidFill>
                  <a:schemeClr val="accent1"/>
                </a:solidFill>
              </a:rPr>
              <a:t>人際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Interpersonal Relationship)</a:t>
            </a:r>
          </a:p>
          <a:p>
            <a:pPr lvl="1"/>
            <a:r>
              <a:rPr lang="zh-TW" altLang="en-US" sz="2400" dirty="0">
                <a:solidFill>
                  <a:schemeClr val="accent1"/>
                </a:solidFill>
              </a:rPr>
              <a:t>溝通協調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Communication and Coordination) 10 %</a:t>
            </a:r>
          </a:p>
          <a:p>
            <a:pPr lvl="1"/>
            <a:r>
              <a:rPr lang="zh-TW" altLang="en-US" sz="2400" dirty="0">
                <a:solidFill>
                  <a:schemeClr val="accent1"/>
                </a:solidFill>
              </a:rPr>
              <a:t>團隊合作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Teamwork) 10 %</a:t>
            </a:r>
          </a:p>
          <a:p>
            <a:r>
              <a:rPr lang="zh-TW" altLang="en-US" sz="2400" dirty="0"/>
              <a:t>倫理</a:t>
            </a:r>
            <a:r>
              <a:rPr lang="en-US" altLang="zh-TW" sz="2400" dirty="0"/>
              <a:t> (Ethics)</a:t>
            </a:r>
          </a:p>
          <a:p>
            <a:pPr lvl="1"/>
            <a:r>
              <a:rPr lang="zh-TW" altLang="en-US" sz="2400" dirty="0"/>
              <a:t>誠信正直</a:t>
            </a:r>
            <a:r>
              <a:rPr lang="en-US" altLang="zh-TW" sz="2400" dirty="0"/>
              <a:t>(Honesty and Integrity) 5 %</a:t>
            </a:r>
          </a:p>
          <a:p>
            <a:pPr lvl="1"/>
            <a:r>
              <a:rPr lang="zh-TW" altLang="en-US" sz="2400" dirty="0"/>
              <a:t>尊重自省</a:t>
            </a:r>
            <a:r>
              <a:rPr lang="en-US" altLang="zh-TW" sz="2400" dirty="0"/>
              <a:t>(Self-Esteem and Self-reflection) 5 %</a:t>
            </a:r>
          </a:p>
          <a:p>
            <a:r>
              <a:rPr lang="zh-TW" altLang="en-US" sz="2400" dirty="0"/>
              <a:t>國際觀</a:t>
            </a:r>
            <a:r>
              <a:rPr lang="en-US" altLang="zh-TW" sz="2400" dirty="0"/>
              <a:t> (International Vision)</a:t>
            </a:r>
          </a:p>
          <a:p>
            <a:pPr lvl="1"/>
            <a:r>
              <a:rPr lang="zh-TW" altLang="en-US" sz="2400" dirty="0"/>
              <a:t>多元關懷</a:t>
            </a:r>
            <a:r>
              <a:rPr lang="en-US" altLang="zh-TW" sz="2400" dirty="0"/>
              <a:t> (Caring for Diversity) 5 %</a:t>
            </a:r>
          </a:p>
          <a:p>
            <a:pPr lvl="1"/>
            <a:r>
              <a:rPr lang="zh-TW" altLang="en-US" sz="2400" dirty="0"/>
              <a:t>跨界宏觀</a:t>
            </a:r>
            <a:r>
              <a:rPr lang="en-US" altLang="zh-TW" sz="2400" dirty="0"/>
              <a:t> (Interdisciplinary Vision) 5 %</a:t>
            </a:r>
          </a:p>
          <a:p>
            <a:pPr lvl="1"/>
            <a:endParaRPr lang="en-US" altLang="zh-TW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74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商學院學習目標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(College Learning Goals)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en-US" altLang="zh-TW" sz="4000" dirty="0"/>
              <a:t>Ethics/Corporate Social Responsibility</a:t>
            </a:r>
          </a:p>
          <a:p>
            <a:r>
              <a:rPr lang="en-US" altLang="zh-TW" sz="4000" dirty="0"/>
              <a:t>Global Knowledge/Awareness</a:t>
            </a:r>
          </a:p>
          <a:p>
            <a:r>
              <a:rPr lang="en-US" altLang="zh-TW" sz="4000" dirty="0"/>
              <a:t>Communication</a:t>
            </a:r>
          </a:p>
          <a:p>
            <a:r>
              <a:rPr lang="en-US" altLang="zh-TW" sz="4000" dirty="0"/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63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系所學習目標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(Department Learning Goals)</a:t>
            </a:r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en-US" altLang="zh-TW" sz="4000" dirty="0"/>
              <a:t>Information Technologies and System Development Capabilities</a:t>
            </a:r>
          </a:p>
          <a:p>
            <a:r>
              <a:rPr lang="en-US" altLang="zh-TW" sz="4000" dirty="0"/>
              <a:t>Internet Marketing Management Capabilities</a:t>
            </a:r>
          </a:p>
          <a:p>
            <a:r>
              <a:rPr lang="en-US" altLang="zh-TW" sz="4000" dirty="0"/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82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rgbClr val="C00000"/>
                </a:solidFill>
              </a:rPr>
              <a:t>1  2020/09/16  </a:t>
            </a:r>
            <a:r>
              <a:rPr lang="zh-TW" altLang="en-US" sz="2400" dirty="0">
                <a:solidFill>
                  <a:srgbClr val="C00000"/>
                </a:solidFill>
              </a:rPr>
              <a:t>大數據分析介紹 </a:t>
            </a:r>
            <a:r>
              <a:rPr lang="en-US" altLang="zh-TW" sz="2400" dirty="0">
                <a:solidFill>
                  <a:srgbClr val="C00000"/>
                </a:solidFill>
              </a:rPr>
              <a:t>(Introduction to Big Data Analysis)</a:t>
            </a:r>
          </a:p>
          <a:p>
            <a:pPr marL="0" indent="0">
              <a:buNone/>
            </a:pPr>
            <a:r>
              <a:rPr lang="en-US" altLang="zh-TW" sz="2400" dirty="0"/>
              <a:t>2  2020/09/23  AI</a:t>
            </a:r>
            <a:r>
              <a:rPr lang="zh-TW" altLang="en-US" sz="2400" dirty="0"/>
              <a:t>人工智慧與大數據分析 </a:t>
            </a:r>
            <a:br>
              <a:rPr lang="en-US" altLang="zh-TW" sz="2400" dirty="0"/>
            </a:br>
            <a:r>
              <a:rPr lang="en-US" altLang="zh-TW" sz="2400" dirty="0"/>
              <a:t>                            (AI and Big Data Analysis)</a:t>
            </a:r>
          </a:p>
          <a:p>
            <a:pPr marL="0" indent="0">
              <a:buNone/>
            </a:pPr>
            <a:r>
              <a:rPr lang="en-US" altLang="zh-TW" sz="2400" dirty="0"/>
              <a:t>3  2020/09/30  Python </a:t>
            </a:r>
            <a:r>
              <a:rPr lang="zh-TW" altLang="en-US" sz="2400" dirty="0"/>
              <a:t>大數據分析基礎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Big Data Analysis in Python)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4  2020/10/07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數位沙盒第一堂課：數位沙盒服務平台簡介</a:t>
            </a: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(Digital Sandbox Lesson 1: Introduction to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</a:t>
            </a:r>
            <a:r>
              <a:rPr lang="en-US" altLang="zh-TW" sz="2400" dirty="0" err="1">
                <a:solidFill>
                  <a:schemeClr val="accent3">
                    <a:lumMod val="75000"/>
                  </a:schemeClr>
                </a:solidFill>
              </a:rPr>
              <a:t>FintechSpace</a:t>
            </a: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Digital Sandbox)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5  2020/10/14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數位沙盒第二堂課：工程師操作說明與實作教學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(Digital Sandbox Lesson 2: Hands-on Practices)</a:t>
            </a:r>
          </a:p>
          <a:p>
            <a:pPr marL="0" indent="0">
              <a:buNone/>
            </a:pPr>
            <a:r>
              <a:rPr lang="en-US" altLang="zh-TW" sz="2400" dirty="0"/>
              <a:t>6  2020/10/21  Python Pandas </a:t>
            </a:r>
            <a:r>
              <a:rPr lang="zh-TW" altLang="en-US" sz="2400" dirty="0"/>
              <a:t>大數據量化分析 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en-US" altLang="zh-TW" sz="2200" dirty="0"/>
              <a:t>(Quantitative Big Data Analysis with Pandas in Python)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3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7  2020/10/28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數位沙盒第三堂課：</a:t>
            </a:r>
            <a:r>
              <a:rPr lang="zh-TW" altLang="en-US" sz="2200" dirty="0">
                <a:solidFill>
                  <a:schemeClr val="accent3">
                    <a:lumMod val="75000"/>
                  </a:schemeClr>
                </a:solidFill>
              </a:rPr>
              <a:t>學生小組討論實作與成果發表 </a:t>
            </a:r>
            <a:br>
              <a:rPr lang="en-US" altLang="zh-TW" sz="2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(Digital Sandbox Lesson 3: Learning Teams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2200" dirty="0">
                <a:solidFill>
                  <a:schemeClr val="accent3">
                    <a:lumMod val="75000"/>
                  </a:schemeClr>
                </a:solidFill>
              </a:rPr>
              <a:t>Hands-on Project Discussion and Project Presentation)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8  2020/11/04  Python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</a:rPr>
              <a:t>機器學習 </a:t>
            </a:r>
            <a:r>
              <a:rPr lang="en-US" altLang="zh-TW" sz="2400" dirty="0">
                <a:solidFill>
                  <a:schemeClr val="accent1"/>
                </a:solidFill>
              </a:rPr>
              <a:t>I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In Python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2020/11/11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10  2020/11/18  Python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</a:rPr>
              <a:t>機器學習 </a:t>
            </a:r>
            <a:r>
              <a:rPr lang="en-US" altLang="zh-TW" sz="2400" dirty="0">
                <a:solidFill>
                  <a:schemeClr val="accent1"/>
                </a:solidFill>
              </a:rPr>
              <a:t>II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In Python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2020/11/25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12  2020/12/02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大數據分析個案研究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Big Data Analysis)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0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13  2020/12/09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2020/12/16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III)</a:t>
            </a:r>
          </a:p>
          <a:p>
            <a:pPr marL="0" indent="0">
              <a:buNone/>
            </a:pPr>
            <a:r>
              <a:rPr lang="en-US" altLang="zh-TW" sz="2400" dirty="0"/>
              <a:t>15  2020/12/23  AI </a:t>
            </a:r>
            <a:r>
              <a:rPr lang="zh-TW" altLang="en-US" sz="2400" dirty="0"/>
              <a:t>機器人理財顧問 </a:t>
            </a:r>
            <a:br>
              <a:rPr lang="en-US" altLang="zh-TW" sz="2400" dirty="0"/>
            </a:br>
            <a:r>
              <a:rPr lang="en-US" altLang="zh-TW" sz="2400" dirty="0"/>
              <a:t>                              (Artificial Intelligence for </a:t>
            </a:r>
            <a:r>
              <a:rPr lang="en-US" altLang="zh-TW" sz="2400" dirty="0" err="1"/>
              <a:t>Robo</a:t>
            </a:r>
            <a:r>
              <a:rPr lang="en-US" altLang="zh-TW" sz="2400" dirty="0"/>
              <a:t>-Advisors)</a:t>
            </a:r>
          </a:p>
          <a:p>
            <a:pPr marL="0" indent="0">
              <a:buNone/>
            </a:pPr>
            <a:r>
              <a:rPr lang="en-US" altLang="zh-TW" sz="2400" dirty="0"/>
              <a:t>16  2020/12/30  </a:t>
            </a:r>
            <a:r>
              <a:rPr lang="zh-TW" altLang="en-US" sz="2400" dirty="0"/>
              <a:t>金融科技智慧型交談機器人 </a:t>
            </a:r>
            <a:br>
              <a:rPr lang="en-US" altLang="zh-TW" sz="2400" dirty="0"/>
            </a:br>
            <a:r>
              <a:rPr lang="en-US" altLang="zh-TW" sz="2400" dirty="0"/>
              <a:t>                              (Conversational Commerce and </a:t>
            </a:r>
            <a:br>
              <a:rPr lang="en-US" altLang="zh-TW" sz="2400" dirty="0"/>
            </a:br>
            <a:r>
              <a:rPr lang="en-US" altLang="zh-TW" sz="2400" dirty="0"/>
              <a:t>                              Intelligent Chatbots for Fintech)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2021/01/06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2021/01/13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教學方法與教學活動</a:t>
            </a:r>
            <a:br>
              <a:rPr lang="zh-TW" altLang="en-US" dirty="0">
                <a:solidFill>
                  <a:schemeClr val="tx2"/>
                </a:solidFill>
              </a:rPr>
            </a:br>
            <a:r>
              <a:rPr lang="en-US" altLang="zh-TW" sz="3600" dirty="0">
                <a:solidFill>
                  <a:schemeClr val="tx2"/>
                </a:solidFill>
              </a:rPr>
              <a:t>(Teaching methods and activities)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zh-TW" altLang="en-US" sz="4000" dirty="0"/>
              <a:t>講授</a:t>
            </a:r>
            <a:r>
              <a:rPr lang="en-US" altLang="zh-TW" sz="4000" dirty="0"/>
              <a:t> (Lecture)</a:t>
            </a:r>
          </a:p>
          <a:p>
            <a:r>
              <a:rPr lang="zh-TW" altLang="en-US" sz="4000" dirty="0"/>
              <a:t>討論</a:t>
            </a:r>
            <a:r>
              <a:rPr lang="en-US" altLang="zh-TW" sz="4000" dirty="0"/>
              <a:t> (Discussion)</a:t>
            </a:r>
          </a:p>
          <a:p>
            <a:r>
              <a:rPr lang="zh-TW" altLang="en-US" sz="4000" dirty="0"/>
              <a:t>實習</a:t>
            </a:r>
            <a:r>
              <a:rPr lang="en-US" altLang="zh-TW" sz="4000" dirty="0"/>
              <a:t> (Practicum)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0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評量方式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(Evaluation Methods)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zh-TW" altLang="en-US" sz="3600" dirty="0"/>
              <a:t>個人報告</a:t>
            </a:r>
            <a:r>
              <a:rPr lang="en-US" altLang="zh-TW" sz="3600" dirty="0"/>
              <a:t> (Individual Presentation) 60 %</a:t>
            </a:r>
          </a:p>
          <a:p>
            <a:r>
              <a:rPr lang="zh-TW" altLang="en-US" sz="3600" dirty="0"/>
              <a:t>團體報告</a:t>
            </a:r>
            <a:r>
              <a:rPr lang="en-US" altLang="zh-TW" sz="3600" dirty="0"/>
              <a:t> (Group Presentation) 10 %</a:t>
            </a:r>
          </a:p>
          <a:p>
            <a:r>
              <a:rPr lang="zh-TW" altLang="en-US" sz="3600" dirty="0"/>
              <a:t>個案分析報告</a:t>
            </a:r>
            <a:r>
              <a:rPr lang="en-US" altLang="zh-TW" sz="3600" dirty="0"/>
              <a:t> (Case Report) 10 %</a:t>
            </a:r>
          </a:p>
          <a:p>
            <a:r>
              <a:rPr lang="zh-TW" altLang="en-US" sz="3600" dirty="0"/>
              <a:t>課堂參與</a:t>
            </a:r>
            <a:r>
              <a:rPr lang="en-US" altLang="zh-TW" sz="3600" dirty="0"/>
              <a:t> (Class Participation) 10 %</a:t>
            </a:r>
          </a:p>
          <a:p>
            <a:r>
              <a:rPr lang="zh-TW" altLang="en-US" sz="3600" dirty="0"/>
              <a:t>作業</a:t>
            </a:r>
            <a:r>
              <a:rPr lang="en-US" altLang="zh-TW" sz="3600" dirty="0"/>
              <a:t> (Assignment)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67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指定用書</a:t>
            </a:r>
            <a:r>
              <a:rPr lang="en-US" altLang="zh-TW" dirty="0">
                <a:solidFill>
                  <a:schemeClr val="tx2"/>
                </a:solidFill>
              </a:rPr>
              <a:t> 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(Required Texts)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00808"/>
            <a:ext cx="8507288" cy="5089846"/>
          </a:xfrm>
        </p:spPr>
        <p:txBody>
          <a:bodyPr/>
          <a:lstStyle/>
          <a:p>
            <a:r>
              <a:rPr lang="en-US" altLang="zh-TW" sz="2800" dirty="0" err="1"/>
              <a:t>Aurélien</a:t>
            </a:r>
            <a:r>
              <a:rPr lang="en-US" altLang="zh-TW" sz="2800" dirty="0"/>
              <a:t> </a:t>
            </a:r>
            <a:r>
              <a:rPr lang="en-US" altLang="zh-TW" sz="2800" dirty="0" err="1"/>
              <a:t>Géron</a:t>
            </a:r>
            <a:r>
              <a:rPr lang="en-US" altLang="zh-TW" sz="2800" dirty="0"/>
              <a:t> (2019), </a:t>
            </a:r>
            <a:br>
              <a:rPr lang="en-US" altLang="zh-TW" sz="2800" dirty="0"/>
            </a:br>
            <a:r>
              <a:rPr lang="en-US" altLang="zh-TW" sz="2800" dirty="0"/>
              <a:t>Hands-On Machine Learning with </a:t>
            </a:r>
            <a:r>
              <a:rPr lang="en-US" altLang="zh-TW" sz="2800" dirty="0" err="1"/>
              <a:t>Scikit</a:t>
            </a:r>
            <a:r>
              <a:rPr lang="en-US" altLang="zh-TW" sz="2800" dirty="0"/>
              <a:t>-Learn, </a:t>
            </a:r>
            <a:r>
              <a:rPr lang="en-US" altLang="zh-TW" sz="2800" dirty="0" err="1"/>
              <a:t>Keras</a:t>
            </a:r>
            <a:r>
              <a:rPr lang="en-US" altLang="zh-TW" sz="2800" dirty="0"/>
              <a:t>, and TensorFlow: Concepts, Tools, and Techniques to Build Intelligent Systems, </a:t>
            </a:r>
            <a:br>
              <a:rPr lang="en-US" altLang="zh-TW" sz="2800" dirty="0"/>
            </a:br>
            <a:r>
              <a:rPr lang="en-US" altLang="zh-TW" sz="2800" dirty="0"/>
              <a:t>2nd Edition, O’Reilly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46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參考書目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(Reference Books)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7"/>
            <a:ext cx="8507288" cy="5017838"/>
          </a:xfrm>
        </p:spPr>
        <p:txBody>
          <a:bodyPr/>
          <a:lstStyle/>
          <a:p>
            <a:r>
              <a:rPr lang="en-US" altLang="zh-TW" sz="2800" dirty="0"/>
              <a:t>Yves </a:t>
            </a:r>
            <a:r>
              <a:rPr lang="en-US" altLang="zh-TW" sz="2800" dirty="0" err="1"/>
              <a:t>Hilpisch</a:t>
            </a:r>
            <a:r>
              <a:rPr lang="en-US" altLang="zh-TW" sz="2800" dirty="0"/>
              <a:t> (2018), </a:t>
            </a:r>
            <a:br>
              <a:rPr lang="en-US" altLang="zh-TW" sz="2800" dirty="0"/>
            </a:br>
            <a:r>
              <a:rPr lang="en-US" altLang="zh-TW" sz="2800" dirty="0"/>
              <a:t>Python for Finance: Mastering Data-Driven Finance, 2nd Edition, O'Reilly Media.</a:t>
            </a:r>
          </a:p>
          <a:p>
            <a:r>
              <a:rPr lang="zh-TW" altLang="en-US" sz="2800" dirty="0"/>
              <a:t>其他參考資料</a:t>
            </a:r>
            <a:r>
              <a:rPr lang="en-US" altLang="zh-TW" sz="2800" dirty="0"/>
              <a:t>(Other References)</a:t>
            </a:r>
            <a:r>
              <a:rPr lang="zh-TW" altLang="en-US" sz="2800" dirty="0"/>
              <a:t>：</a:t>
            </a:r>
          </a:p>
          <a:p>
            <a:pPr lvl="1"/>
            <a:r>
              <a:rPr lang="en-US" altLang="zh-TW" dirty="0"/>
              <a:t>Paolo </a:t>
            </a:r>
            <a:r>
              <a:rPr lang="en-US" altLang="zh-TW" dirty="0" err="1"/>
              <a:t>Sironi</a:t>
            </a:r>
            <a:r>
              <a:rPr lang="en-US" altLang="zh-TW" dirty="0"/>
              <a:t> (2016), FinTech Innovation: From </a:t>
            </a:r>
            <a:r>
              <a:rPr lang="en-US" altLang="zh-TW" dirty="0" err="1"/>
              <a:t>Robo</a:t>
            </a:r>
            <a:r>
              <a:rPr lang="en-US" altLang="zh-TW" dirty="0"/>
              <a:t>-Advisors to Goal Based Investing and Gamification, Wiley.</a:t>
            </a:r>
          </a:p>
          <a:p>
            <a:pPr lvl="1"/>
            <a:r>
              <a:rPr lang="en-US" altLang="zh-TW" dirty="0" err="1"/>
              <a:t>Yuxing</a:t>
            </a:r>
            <a:r>
              <a:rPr lang="en-US" altLang="zh-TW" dirty="0"/>
              <a:t> Yan (2017), Python for Finance: Apply powerful finance models and quantitative analysis with Python, Second Edition, </a:t>
            </a:r>
            <a:r>
              <a:rPr lang="en-US" altLang="zh-TW" dirty="0" err="1"/>
              <a:t>Packt</a:t>
            </a:r>
            <a:r>
              <a:rPr lang="en-US" altLang="zh-TW" dirty="0"/>
              <a:t>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副教授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訪問學人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博士</a:t>
            </a:r>
            <a:endParaRPr lang="en-US" altLang="zh-TW" sz="2800" dirty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08B6D-F954-E341-94FB-A8EB0DD0D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369503-9807-D84D-B264-8C397C59F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6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82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2124075" y="6611938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56792"/>
            <a:ext cx="3775248" cy="49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70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637317"/>
            <a:ext cx="3255569" cy="4984334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1152036" y="6639163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395"/>
            <a:ext cx="8435280" cy="1619409"/>
          </a:xfrm>
        </p:spPr>
        <p:txBody>
          <a:bodyPr/>
          <a:lstStyle/>
          <a:p>
            <a:r>
              <a:rPr lang="en-US" altLang="zh-TW" sz="2400" dirty="0">
                <a:solidFill>
                  <a:schemeClr val="accent1"/>
                </a:solidFill>
              </a:rPr>
              <a:t>Paolo </a:t>
            </a:r>
            <a:r>
              <a:rPr lang="en-US" altLang="zh-TW" sz="240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dirty="0">
                <a:solidFill>
                  <a:schemeClr val="accent1"/>
                </a:solidFill>
              </a:rPr>
              <a:t> (2016)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FinTech Innovation: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Wiley</a:t>
            </a:r>
          </a:p>
        </p:txBody>
      </p:sp>
    </p:spTree>
    <p:extLst>
      <p:ext uri="{BB962C8B-B14F-4D97-AF65-F5344CB8AC3E}">
        <p14:creationId xmlns:p14="http://schemas.microsoft.com/office/powerpoint/2010/main" val="1935031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84175"/>
          </a:xfrm>
        </p:spPr>
        <p:txBody>
          <a:bodyPr/>
          <a:lstStyle/>
          <a:p>
            <a:r>
              <a:rPr lang="en-US" sz="2400" dirty="0" err="1">
                <a:solidFill>
                  <a:schemeClr val="accent1"/>
                </a:solidFill>
              </a:rPr>
              <a:t>Yuxing</a:t>
            </a:r>
            <a:r>
              <a:rPr lang="en-US" sz="2400" dirty="0">
                <a:solidFill>
                  <a:schemeClr val="accent1"/>
                </a:solidFill>
              </a:rPr>
              <a:t> Yan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Python for Finance: Apply powerful finance models and quantitative analysis with Python</a:t>
            </a:r>
            <a:r>
              <a:rPr lang="en-US" sz="2400" dirty="0">
                <a:solidFill>
                  <a:schemeClr val="accent1"/>
                </a:solidFill>
              </a:rPr>
              <a:t>, Second Edition, </a:t>
            </a:r>
            <a:r>
              <a:rPr lang="en-US" sz="2400" dirty="0" err="1">
                <a:solidFill>
                  <a:schemeClr val="accent1"/>
                </a:solidFill>
              </a:rPr>
              <a:t>Packt</a:t>
            </a:r>
            <a:r>
              <a:rPr lang="en-US" sz="2400" dirty="0">
                <a:solidFill>
                  <a:schemeClr val="accent1"/>
                </a:solidFill>
              </a:rPr>
              <a:t>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6" name="矩形 4"/>
          <p:cNvSpPr/>
          <p:nvPr/>
        </p:nvSpPr>
        <p:spPr>
          <a:xfrm>
            <a:off x="665773" y="6567155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  <a:hlinkClick r:id="rId2"/>
              </a:rPr>
              <a:t>https://www.amazon.com/Python-Finance-powerful-quantitative-analysis/dp/1787125696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7814-CBB2-E74A-BC69-9B6ED6B7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972" y="1844495"/>
            <a:ext cx="3712744" cy="45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70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https://www.amazon.com/Network-Analysis-Applications-Lecture-Networks/dp/3319781952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Social Network Based Big Data Analysis and Applications,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Lecture Notes in Social Networks,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Mehmet Kaya, Jalal </a:t>
            </a:r>
            <a:r>
              <a:rPr lang="en-US" sz="2400" b="1" dirty="0" err="1">
                <a:solidFill>
                  <a:schemeClr val="accent1"/>
                </a:solidFill>
              </a:rPr>
              <a:t>Kawash</a:t>
            </a:r>
            <a:r>
              <a:rPr lang="en-US" sz="2400" b="1" dirty="0">
                <a:solidFill>
                  <a:schemeClr val="accent1"/>
                </a:solidFill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</a:rPr>
              <a:t>Suheil</a:t>
            </a:r>
            <a:r>
              <a:rPr lang="en-US" sz="2400" b="1" dirty="0">
                <a:solidFill>
                  <a:schemeClr val="accent1"/>
                </a:solidFill>
              </a:rPr>
              <a:t> Khoury, Min-</a:t>
            </a:r>
            <a:r>
              <a:rPr lang="en-US" sz="2400" b="1" dirty="0" err="1">
                <a:solidFill>
                  <a:schemeClr val="accent1"/>
                </a:solidFill>
              </a:rPr>
              <a:t>Yuh</a:t>
            </a:r>
            <a:r>
              <a:rPr lang="en-US" sz="2400" b="1" dirty="0">
                <a:solidFill>
                  <a:schemeClr val="accent1"/>
                </a:solidFill>
              </a:rPr>
              <a:t> Day,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Springer International Publishing, 2018.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78504-922E-AA4C-80A7-07B105A3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828" y="1533020"/>
            <a:ext cx="3174343" cy="50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22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2"/>
              </a:rPr>
              <a:t>Training Deep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7"/>
              </a:rPr>
              <a:t>Natural Language Processing with RNNs and Attention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9"/>
              </a:rPr>
              <a:t>Reinforcement Learning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92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99857-3646-1E48-950A-3196A6FB0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07" y="188640"/>
            <a:ext cx="8229600" cy="7071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Sequences using RNNs and CNNs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A5C29-C5C4-E946-AB66-3462C2C7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DAD82-4291-8942-9DA7-396BCEE4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6" y="1123208"/>
            <a:ext cx="8887344" cy="5186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036427-E55D-F242-8369-67828F18F002}"/>
              </a:ext>
            </a:extLst>
          </p:cNvPr>
          <p:cNvSpPr/>
          <p:nvPr/>
        </p:nvSpPr>
        <p:spPr>
          <a:xfrm>
            <a:off x="269614" y="6558776"/>
            <a:ext cx="86305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https://colab.research.google.com/github/ageron/handson-ml2/blob/master/15_processing_sequences_using_rnns_and_cnns.ipynb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8335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023"/>
            <a:ext cx="8229600" cy="797689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Google </a:t>
            </a:r>
            <a:r>
              <a:rPr lang="en-US" sz="6600" b="1" dirty="0" err="1">
                <a:solidFill>
                  <a:schemeClr val="accent1"/>
                </a:solidFill>
              </a:rPr>
              <a:t>Colab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1054100" y="6572671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320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E75F4-177D-594C-8C43-AAF96553B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421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1A8D03-FC6C-3641-B1DD-E2767A46B124}"/>
              </a:ext>
            </a:extLst>
          </p:cNvPr>
          <p:cNvSpPr/>
          <p:nvPr/>
        </p:nvSpPr>
        <p:spPr>
          <a:xfrm>
            <a:off x="2748424" y="6488668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http://tinyurl.com/aintpupython101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86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CC5D5-43F2-4F41-83A9-56DFEC1D1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086"/>
            <a:ext cx="9144000" cy="5203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7FAA2B-8AD9-3640-BA38-6570B950F294}"/>
              </a:ext>
            </a:extLst>
          </p:cNvPr>
          <p:cNvSpPr/>
          <p:nvPr/>
        </p:nvSpPr>
        <p:spPr>
          <a:xfrm>
            <a:off x="2748424" y="6488668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http://tinyurl.com/aintpupython101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39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B5A89-9D1B-194C-A60A-C68B7BBD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A569E-4CEF-AD46-A368-42553882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98" y="1780877"/>
            <a:ext cx="1335615" cy="162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5A562-D361-7446-AF5D-949BAF96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7" y="5085184"/>
            <a:ext cx="1621822" cy="1621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27BB3-3580-EF42-A60C-C147190F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7" y="3429000"/>
            <a:ext cx="1621822" cy="1621822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20A2D32B-EA83-6144-AE1E-64245BA3A474}"/>
              </a:ext>
            </a:extLst>
          </p:cNvPr>
          <p:cNvSpPr txBox="1">
            <a:spLocks/>
          </p:cNvSpPr>
          <p:nvPr/>
        </p:nvSpPr>
        <p:spPr bwMode="auto">
          <a:xfrm>
            <a:off x="507473" y="35115"/>
            <a:ext cx="8712968" cy="196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solidFill>
                  <a:srgbClr val="FF0000"/>
                </a:solidFill>
              </a:rPr>
              <a:t>大數據分析</a:t>
            </a:r>
            <a:br>
              <a:rPr kumimoji="0" lang="zh-TW" altLang="en-US" dirty="0">
                <a:solidFill>
                  <a:srgbClr val="FF0000"/>
                </a:solidFill>
              </a:rPr>
            </a:br>
            <a:r>
              <a:rPr kumimoji="0" lang="en-US" altLang="zh-TW" dirty="0">
                <a:solidFill>
                  <a:srgbClr val="FF0000"/>
                </a:solidFill>
              </a:rPr>
              <a:t>(Big Data Analysis)</a:t>
            </a:r>
          </a:p>
          <a:p>
            <a:pPr eaLnBrk="1" hangingPunct="1"/>
            <a:r>
              <a:rPr kumimoji="0"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Contact Information</a:t>
            </a:r>
            <a:endParaRPr kumimoji="0"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0A7D17D5-A87C-BD43-B7AD-4E4B94C87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2155016"/>
            <a:ext cx="6624736" cy="4652904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b="1" dirty="0">
                <a:latin typeface="+mn-lt"/>
              </a:rPr>
              <a:t>戴敏育 博士 </a:t>
            </a:r>
            <a:r>
              <a:rPr lang="en-US" altLang="zh-TW" sz="4100" b="1" dirty="0">
                <a:latin typeface="+mn-lt"/>
              </a:rPr>
              <a:t>(Min-</a:t>
            </a:r>
            <a:r>
              <a:rPr lang="en-US" altLang="zh-TW" sz="4100" b="1" dirty="0" err="1">
                <a:latin typeface="+mn-lt"/>
              </a:rPr>
              <a:t>Yuh</a:t>
            </a:r>
            <a:r>
              <a:rPr lang="en-US" altLang="zh-TW" sz="4100" b="1" dirty="0">
                <a:latin typeface="+mn-lt"/>
              </a:rPr>
              <a:t> Day, Ph.D.)</a:t>
            </a:r>
            <a:endParaRPr lang="zh-TW" altLang="en-US" sz="4100" dirty="0">
              <a:latin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dirty="0">
                <a:latin typeface="+mn-lt"/>
              </a:rPr>
              <a:t>副教授</a:t>
            </a:r>
            <a:r>
              <a:rPr lang="en-US" altLang="zh-TW" sz="4100" dirty="0">
                <a:latin typeface="+mn-lt"/>
              </a:rPr>
              <a:t> (Associate Professor)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5"/>
              </a:rPr>
              <a:t>國立臺北大學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資訊管理研究所</a:t>
            </a:r>
            <a:endParaRPr lang="en-US" altLang="zh-TW" sz="4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National Taipei University</a:t>
            </a:r>
            <a:endParaRPr lang="en-US" altLang="zh-TW" sz="19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電話： </a:t>
            </a:r>
            <a:r>
              <a:rPr lang="en-US" altLang="zh-TW" dirty="0">
                <a:latin typeface="+mn-lt"/>
              </a:rPr>
              <a:t>02-86741111 ext. 66873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研究室： 商</a:t>
            </a:r>
            <a:r>
              <a:rPr lang="en-US" altLang="zh-TW" dirty="0">
                <a:latin typeface="+mn-lt"/>
              </a:rPr>
              <a:t>8F12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地址： </a:t>
            </a:r>
            <a:r>
              <a:rPr lang="en-US" altLang="zh-TW" dirty="0">
                <a:latin typeface="+mn-lt"/>
              </a:rPr>
              <a:t>23741 </a:t>
            </a:r>
            <a:r>
              <a:rPr lang="zh-TW" altLang="en-US" dirty="0">
                <a:latin typeface="+mn-lt"/>
              </a:rPr>
              <a:t>新北市三峽區大學路 </a:t>
            </a:r>
            <a:r>
              <a:rPr lang="en-US" altLang="zh-TW" dirty="0">
                <a:latin typeface="+mn-lt"/>
              </a:rPr>
              <a:t>151 </a:t>
            </a:r>
            <a:r>
              <a:rPr lang="zh-TW" altLang="en-US" dirty="0">
                <a:latin typeface="+mn-lt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>
                <a:latin typeface="+mn-lt"/>
              </a:rPr>
              <a:t>Email</a:t>
            </a:r>
            <a:r>
              <a:rPr lang="zh-TW" altLang="en-US" dirty="0">
                <a:latin typeface="+mn-lt"/>
              </a:rPr>
              <a:t>：</a:t>
            </a:r>
            <a:r>
              <a:rPr lang="en-US" altLang="zh-TW" dirty="0" err="1">
                <a:latin typeface="+mn-lt"/>
              </a:rPr>
              <a:t>myday@gm.ntpu.edu.tw</a:t>
            </a: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網址：</a:t>
            </a:r>
            <a:r>
              <a:rPr lang="en-US" altLang="zh-TW" dirty="0">
                <a:latin typeface="+mn-lt"/>
                <a:hlinkClick r:id="rId8"/>
              </a:rPr>
              <a:t>http://web.ntpu.edu.tw/~myday/</a:t>
            </a:r>
            <a:endParaRPr lang="en-US" altLang="zh-TW" dirty="0">
              <a:latin typeface="+mn-lt"/>
            </a:endParaRPr>
          </a:p>
        </p:txBody>
      </p:sp>
      <p:pic>
        <p:nvPicPr>
          <p:cNvPr id="13" name="Picture 4" descr="http://mail.tku.edu.tw/myday/images/Myday_Photo.jpg">
            <a:extLst>
              <a:ext uri="{FF2B5EF4-FFF2-40B4-BE49-F238E27FC236}">
                <a16:creationId xmlns:a16="http://schemas.microsoft.com/office/drawing/2014/main" id="{7C5F493A-E21B-9B44-B238-E2555B57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92" y="115888"/>
            <a:ext cx="1294721" cy="16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27051-20B2-8444-9F30-9C69BC91D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DA568-8E41-2E42-9BC3-5AA7B6F6B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98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E1A8C-B953-E849-AB2C-F9A17B22F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122"/>
            <a:ext cx="9144000" cy="50872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C07F4A-A7C4-7042-AB1C-174123E98858}"/>
              </a:ext>
            </a:extLst>
          </p:cNvPr>
          <p:cNvSpPr/>
          <p:nvPr/>
        </p:nvSpPr>
        <p:spPr>
          <a:xfrm>
            <a:off x="2748424" y="6488668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http://tinyurl.com/aintpupython101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327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1C654-DDFB-D94E-B1C6-4456CB1A8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087"/>
            <a:ext cx="9144000" cy="52002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C85897-1B81-4D41-B128-52D9B5281D8C}"/>
              </a:ext>
            </a:extLst>
          </p:cNvPr>
          <p:cNvSpPr/>
          <p:nvPr/>
        </p:nvSpPr>
        <p:spPr>
          <a:xfrm>
            <a:off x="2748424" y="6488668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http://tinyurl.com/aintpupython101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45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44631-B64F-3543-BDC9-2E1DEB51B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C6DED9-7462-784E-8464-A871A6C7B7F7}"/>
              </a:ext>
            </a:extLst>
          </p:cNvPr>
          <p:cNvSpPr/>
          <p:nvPr/>
        </p:nvSpPr>
        <p:spPr>
          <a:xfrm>
            <a:off x="2748424" y="6488668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http://tinyurl.com/aintpupython101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8594A8-1B14-404C-B8C2-45A4A12E2D71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B39B24-441A-FA4B-BA5C-31E546F40432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250DF-0205-A544-A3FF-5DCA2BEAE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8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85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FF0000"/>
                </a:solidFill>
              </a:rPr>
              <a:t>Big </a:t>
            </a:r>
            <a:br>
              <a:rPr lang="en-US" altLang="zh-TW" sz="12000" dirty="0">
                <a:solidFill>
                  <a:srgbClr val="FF0000"/>
                </a:solidFill>
              </a:rPr>
            </a:br>
            <a:r>
              <a:rPr lang="en-US" altLang="zh-TW" sz="12000" dirty="0">
                <a:solidFill>
                  <a:srgbClr val="FF0000"/>
                </a:solidFill>
              </a:rPr>
              <a:t>Data Analysis</a:t>
            </a:r>
            <a:endParaRPr lang="zh-TW" altLang="en-US" sz="12000" dirty="0">
              <a:solidFill>
                <a:schemeClr val="accent1"/>
              </a:solidFill>
            </a:endParaRPr>
          </a:p>
        </p:txBody>
      </p:sp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0F676D-C9E1-4619-8CDF-E67387369B84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74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172343" y="3802243"/>
            <a:ext cx="87392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678535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357"/>
          </a:xfrm>
        </p:spPr>
        <p:txBody>
          <a:bodyPr/>
          <a:lstStyle/>
          <a:p>
            <a:r>
              <a:rPr lang="en-US" sz="5600" dirty="0">
                <a:solidFill>
                  <a:schemeClr val="accent1"/>
                </a:solidFill>
              </a:rPr>
              <a:t>Big </a:t>
            </a:r>
            <a:r>
              <a:rPr lang="en-US" sz="5600">
                <a:solidFill>
                  <a:schemeClr val="accent1"/>
                </a:solidFill>
              </a:rPr>
              <a:t>Data 4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475656" y="6611779"/>
            <a:ext cx="601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https://www-01.ibm.com/software/data/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bigdata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6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3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5225"/>
          </a:xfrm>
        </p:spPr>
        <p:txBody>
          <a:bodyPr/>
          <a:lstStyle/>
          <a:p>
            <a:r>
              <a:rPr lang="en-US" altLang="zh-TW" sz="24000">
                <a:solidFill>
                  <a:srgbClr val="FF0000"/>
                </a:solidFill>
              </a:rPr>
              <a:t>Value</a:t>
            </a:r>
            <a:endParaRPr lang="zh-TW" altLang="en-US" sz="24000" dirty="0">
              <a:solidFill>
                <a:schemeClr val="accent1"/>
              </a:solidFill>
            </a:endParaRPr>
          </a:p>
        </p:txBody>
      </p:sp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0F676D-C9E1-4619-8CDF-E67387369B84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38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40" y="72008"/>
            <a:ext cx="8857556" cy="126876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Artificial </a:t>
            </a:r>
            <a:r>
              <a:rPr lang="en-US" dirty="0">
                <a:solidFill>
                  <a:schemeClr val="accent1"/>
                </a:solidFill>
              </a:rPr>
              <a:t>Intelligence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6649963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524019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344488" y="0"/>
            <a:ext cx="8229600" cy="1143000"/>
          </a:xfrm>
        </p:spPr>
        <p:txBody>
          <a:bodyPr/>
          <a:lstStyle/>
          <a:p>
            <a:r>
              <a:rPr lang="en-US" altLang="zh-TW" sz="1800">
                <a:latin typeface="Calibri" charset="0"/>
                <a:ea typeface="標楷體" charset="-120"/>
              </a:rPr>
              <a:t>Stephan Kudyba (2014),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Data, Mining, and Analytics: </a:t>
            </a:r>
            <a:b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Components of Strategic Decision Making</a:t>
            </a:r>
            <a:r>
              <a:rPr lang="en-US" altLang="zh-TW" sz="1800">
                <a:latin typeface="Calibri" charset="0"/>
                <a:ea typeface="標楷體" charset="-120"/>
              </a:rPr>
              <a:t>, Auerbach Publications</a:t>
            </a:r>
            <a:endParaRPr lang="zh-TW" altLang="en-US" sz="1800">
              <a:latin typeface="Calibri" charset="0"/>
              <a:ea typeface="標楷體" charset="-120"/>
            </a:endParaRPr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05E0F4D-E113-DF44-B159-9D09693FDC8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268413"/>
            <a:ext cx="3536950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12963" y="6538913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http://www.amazon.com/gp/product/1466568704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1825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3CC532-5872-1440-99B8-6C468BF12E8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9471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Sources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Transformation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Platforms &amp; Tools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Applications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Transformed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Raw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cxnSp>
        <p:nvCxnSpPr>
          <p:cNvPr id="1948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58260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376388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國立臺北大學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109</a:t>
            </a: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學年度第</a:t>
            </a: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1</a:t>
            </a: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學期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課程大綱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Fall 2020 (2020.09 - 2021.01)</a:t>
            </a:r>
            <a:endParaRPr lang="zh-TW" altLang="en-US" dirty="0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251520" y="2708920"/>
            <a:ext cx="8641655" cy="3960168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課程名稱</a:t>
            </a:r>
            <a:r>
              <a:rPr lang="zh-TW" altLang="en-US" dirty="0">
                <a:latin typeface="標楷體" charset="-120"/>
                <a:ea typeface="標楷體" charset="-120"/>
              </a:rPr>
              <a:t>：</a:t>
            </a:r>
            <a:r>
              <a:rPr lang="zh-TW" altLang="en-US" sz="4400" b="1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大數據分析</a:t>
            </a:r>
            <a:r>
              <a:rPr lang="en-US" altLang="zh-TW" sz="2800" b="1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 (Big Data Analysis)</a:t>
            </a:r>
            <a:endParaRPr lang="en-US" altLang="zh-TW" sz="2800" b="1" dirty="0">
              <a:solidFill>
                <a:srgbClr val="FF0000"/>
              </a:solidFill>
              <a:ea typeface="標楷體" charset="-120"/>
              <a:cs typeface="Calibri" panose="020F0502020204030204" pitchFamily="34" charset="0"/>
            </a:endParaRPr>
          </a:p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授課教師：戴敏育 </a:t>
            </a:r>
            <a:r>
              <a:rPr lang="en-US" altLang="zh-TW" dirty="0">
                <a:latin typeface="Calibri" charset="0"/>
                <a:ea typeface="標楷體" charset="-120"/>
              </a:rPr>
              <a:t>(Min-</a:t>
            </a:r>
            <a:r>
              <a:rPr lang="en-US" altLang="zh-TW" dirty="0" err="1">
                <a:latin typeface="Calibri" charset="0"/>
                <a:ea typeface="標楷體" charset="-120"/>
              </a:rPr>
              <a:t>Yuh</a:t>
            </a:r>
            <a:r>
              <a:rPr lang="en-US" altLang="zh-TW" dirty="0">
                <a:latin typeface="Calibri" charset="0"/>
                <a:ea typeface="標楷體" charset="-120"/>
              </a:rPr>
              <a:t> Day)</a:t>
            </a:r>
          </a:p>
          <a:p>
            <a:pPr eaLnBrk="1" hangingPunct="1"/>
            <a:r>
              <a:rPr lang="zh-TW" altLang="en-US" dirty="0"/>
              <a:t>開課系所：資管所碩士班 </a:t>
            </a:r>
            <a:endParaRPr lang="en-US" altLang="zh-TW" dirty="0"/>
          </a:p>
          <a:p>
            <a:pPr eaLnBrk="1" hangingPunct="1"/>
            <a:r>
              <a:rPr lang="zh-TW" altLang="en-US" dirty="0"/>
              <a:t>開課資料：選修 半學年</a:t>
            </a:r>
            <a:r>
              <a:rPr lang="en-US" altLang="zh-TW" dirty="0"/>
              <a:t> 3 </a:t>
            </a:r>
            <a:r>
              <a:rPr lang="zh-TW" altLang="en-US" dirty="0"/>
              <a:t>學分 </a:t>
            </a:r>
            <a:r>
              <a:rPr lang="en-US" altLang="zh-TW" sz="2400" dirty="0"/>
              <a:t>(3 Credits, Elective)</a:t>
            </a:r>
          </a:p>
          <a:p>
            <a:pPr eaLnBrk="1" hangingPunct="1"/>
            <a:r>
              <a:rPr lang="zh-TW" altLang="en-US" dirty="0"/>
              <a:t>上課時間：</a:t>
            </a:r>
            <a:r>
              <a:rPr lang="zh-TW" altLang="en-US" dirty="0">
                <a:solidFill>
                  <a:schemeClr val="accent1"/>
                </a:solidFill>
              </a:rPr>
              <a:t>週三 </a:t>
            </a:r>
            <a:r>
              <a:rPr lang="en-US" altLang="zh-TW" dirty="0">
                <a:solidFill>
                  <a:schemeClr val="accent1"/>
                </a:solidFill>
              </a:rPr>
              <a:t>7, 8, 9 (15:10-18:00)</a:t>
            </a:r>
          </a:p>
          <a:p>
            <a:pPr eaLnBrk="1" hangingPunct="1"/>
            <a:r>
              <a:rPr lang="zh-TW" altLang="en-US" dirty="0"/>
              <a:t>上課教室：</a:t>
            </a:r>
            <a:r>
              <a:rPr lang="zh-TW" altLang="en-US" dirty="0">
                <a:solidFill>
                  <a:schemeClr val="accent1"/>
                </a:solidFill>
              </a:rPr>
              <a:t>商</a:t>
            </a:r>
            <a:r>
              <a:rPr lang="en-US" altLang="zh-TW" dirty="0">
                <a:solidFill>
                  <a:schemeClr val="accent1"/>
                </a:solidFill>
              </a:rPr>
              <a:t>8F40 (</a:t>
            </a:r>
            <a:r>
              <a:rPr lang="zh-TW" altLang="en-US" dirty="0">
                <a:solidFill>
                  <a:schemeClr val="accent1"/>
                </a:solidFill>
              </a:rPr>
              <a:t>台北大學三峽校區</a:t>
            </a:r>
            <a:r>
              <a:rPr lang="en-US" altLang="zh-TW" dirty="0">
                <a:solidFill>
                  <a:schemeClr val="accent1"/>
                </a:solidFill>
              </a:rPr>
              <a:t>)</a:t>
            </a:r>
            <a:endParaRPr lang="zh-TW" altLang="en-US" dirty="0">
              <a:solidFill>
                <a:schemeClr val="accent1"/>
              </a:solidFill>
              <a:latin typeface="標楷體" pitchFamily="65" charset="-120"/>
            </a:endParaRPr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9004-3FEC-CD43-BBC7-B9E5EE716EB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9E442-6A6A-3546-9760-FBA0C0070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2D5CE0-CA5C-C140-A87D-4C83B2E88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87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04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D70C85-A806-F947-835B-71698C9B52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20495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6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7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8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9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0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Sources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Transformation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Platforms &amp; Tools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Applications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Transformed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Raw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cxnSp>
        <p:nvCxnSpPr>
          <p:cNvPr id="20508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9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0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圓角矩形 30"/>
          <p:cNvSpPr/>
          <p:nvPr/>
        </p:nvSpPr>
        <p:spPr>
          <a:xfrm>
            <a:off x="1619250" y="2163763"/>
            <a:ext cx="5889625" cy="4360862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>
                <a:solidFill>
                  <a:srgbClr val="FF0000"/>
                </a:solidFill>
              </a:rPr>
              <a:t>Data Mining</a:t>
            </a:r>
          </a:p>
          <a:p>
            <a:pPr algn="ctr">
              <a:defRPr/>
            </a:pPr>
            <a:r>
              <a:rPr lang="en-US" altLang="zh-TW" sz="7200" b="1" dirty="0">
                <a:solidFill>
                  <a:schemeClr val="accent1"/>
                </a:solidFill>
              </a:rPr>
              <a:t>Big Data Analytics Applications</a:t>
            </a:r>
          </a:p>
        </p:txBody>
      </p:sp>
    </p:spTree>
    <p:extLst>
      <p:ext uri="{BB962C8B-B14F-4D97-AF65-F5344CB8AC3E}">
        <p14:creationId xmlns:p14="http://schemas.microsoft.com/office/powerpoint/2010/main" val="3363947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981075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9356EB0-271E-1C49-BF3B-AC0AF736394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19188"/>
            <a:ext cx="35290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63713" y="6519863"/>
            <a:ext cx="616426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http://www.amazon.com/Social-Data-Mining-Hiroshi-Ishikawa/dp/149871093X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2855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>
            <a:spLocks noChangeArrowheads="1"/>
          </p:cNvSpPr>
          <p:nvPr/>
        </p:nvSpPr>
        <p:spPr bwMode="auto">
          <a:xfrm>
            <a:off x="2559050" y="5156200"/>
            <a:ext cx="4316413" cy="1228725"/>
          </a:xfrm>
          <a:prstGeom prst="parallelogram">
            <a:avLst>
              <a:gd name="adj" fmla="val 24981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584326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Architecture for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/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dirty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DB5D910-7910-7F42-A9C6-766B9EFA03B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流程圖: 磁碟 4"/>
          <p:cNvSpPr>
            <a:spLocks noChangeArrowheads="1"/>
          </p:cNvSpPr>
          <p:nvPr/>
        </p:nvSpPr>
        <p:spPr bwMode="auto">
          <a:xfrm>
            <a:off x="2663825" y="54451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" name="流程圖: 磁碟 6"/>
          <p:cNvSpPr>
            <a:spLocks noChangeArrowheads="1"/>
          </p:cNvSpPr>
          <p:nvPr/>
        </p:nvSpPr>
        <p:spPr bwMode="auto">
          <a:xfrm>
            <a:off x="2555875" y="56610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8" name="流程圖: 磁碟 7"/>
          <p:cNvSpPr>
            <a:spLocks noChangeArrowheads="1"/>
          </p:cNvSpPr>
          <p:nvPr/>
        </p:nvSpPr>
        <p:spPr bwMode="auto">
          <a:xfrm>
            <a:off x="2411413" y="5876925"/>
            <a:ext cx="360362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9" name="流程圖: 磁碟 8"/>
          <p:cNvSpPr>
            <a:spLocks noChangeArrowheads="1"/>
          </p:cNvSpPr>
          <p:nvPr/>
        </p:nvSpPr>
        <p:spPr bwMode="auto">
          <a:xfrm>
            <a:off x="6696075" y="5300663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0" name="流程圖: 磁碟 9"/>
          <p:cNvSpPr>
            <a:spLocks noChangeArrowheads="1"/>
          </p:cNvSpPr>
          <p:nvPr/>
        </p:nvSpPr>
        <p:spPr bwMode="auto">
          <a:xfrm>
            <a:off x="6591300" y="5516563"/>
            <a:ext cx="360363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1" name="流程圖: 磁碟 10"/>
          <p:cNvSpPr>
            <a:spLocks noChangeArrowheads="1"/>
          </p:cNvSpPr>
          <p:nvPr/>
        </p:nvSpPr>
        <p:spPr bwMode="auto">
          <a:xfrm>
            <a:off x="6446838" y="5732463"/>
            <a:ext cx="360362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3" name="平行四邊形 12"/>
          <p:cNvSpPr>
            <a:spLocks noChangeArrowheads="1"/>
          </p:cNvSpPr>
          <p:nvPr/>
        </p:nvSpPr>
        <p:spPr bwMode="auto">
          <a:xfrm>
            <a:off x="2846388" y="1844675"/>
            <a:ext cx="4318000" cy="1368425"/>
          </a:xfrm>
          <a:prstGeom prst="parallelogram">
            <a:avLst>
              <a:gd name="adj" fmla="val 24995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5" name="平行四邊形 14"/>
          <p:cNvSpPr>
            <a:spLocks noChangeArrowheads="1"/>
          </p:cNvSpPr>
          <p:nvPr/>
        </p:nvSpPr>
        <p:spPr bwMode="auto">
          <a:xfrm>
            <a:off x="2654300" y="3429000"/>
            <a:ext cx="4318000" cy="1547813"/>
          </a:xfrm>
          <a:prstGeom prst="parallelogram">
            <a:avLst>
              <a:gd name="adj" fmla="val 25004"/>
            </a:avLst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7" name="平行四邊形 16"/>
          <p:cNvSpPr>
            <a:spLocks noChangeArrowheads="1"/>
          </p:cNvSpPr>
          <p:nvPr/>
        </p:nvSpPr>
        <p:spPr bwMode="auto">
          <a:xfrm>
            <a:off x="4464050" y="5661025"/>
            <a:ext cx="1633538" cy="396875"/>
          </a:xfrm>
          <a:prstGeom prst="parallelogram">
            <a:avLst>
              <a:gd name="adj" fmla="val 25001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Hardware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8" name="平行四邊形 17"/>
          <p:cNvSpPr>
            <a:spLocks noChangeArrowheads="1"/>
          </p:cNvSpPr>
          <p:nvPr/>
        </p:nvSpPr>
        <p:spPr bwMode="auto">
          <a:xfrm>
            <a:off x="3335338" y="5300663"/>
            <a:ext cx="1631950" cy="396875"/>
          </a:xfrm>
          <a:prstGeom prst="parallelogram">
            <a:avLst>
              <a:gd name="adj" fmla="val 24977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Software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291138" y="5229225"/>
            <a:ext cx="1241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Social 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113338" y="6083300"/>
            <a:ext cx="1511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新細明體" pitchFamily="18" charset="-120"/>
              </a:rPr>
              <a:t>Physical Layer</a:t>
            </a:r>
            <a:endParaRPr lang="zh-TW" altLang="en-US" b="1" dirty="0">
              <a:solidFill>
                <a:schemeClr val="accent3">
                  <a:lumMod val="50000"/>
                </a:schemeClr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292725" y="4652963"/>
            <a:ext cx="13985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tx2"/>
                </a:solidFill>
                <a:latin typeface="+mn-lt"/>
                <a:ea typeface="新細明體" pitchFamily="18" charset="-120"/>
              </a:rPr>
              <a:t>Logical Layer</a:t>
            </a:r>
            <a:endParaRPr lang="zh-TW" altLang="en-US" b="1" dirty="0">
              <a:solidFill>
                <a:schemeClr val="tx2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14" name="橢圓 13"/>
          <p:cNvSpPr>
            <a:spLocks noChangeArrowheads="1"/>
          </p:cNvSpPr>
          <p:nvPr/>
        </p:nvSpPr>
        <p:spPr bwMode="auto">
          <a:xfrm>
            <a:off x="3167063" y="1952625"/>
            <a:ext cx="3365500" cy="93186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dk1"/>
                </a:solidFill>
                <a:latin typeface="+mn-lt"/>
                <a:ea typeface="+mn-ea"/>
              </a:rPr>
              <a:t>Integrated analysis</a:t>
            </a:r>
            <a:endParaRPr lang="zh-TW" altLang="en-US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4" name="橢圓 23"/>
          <p:cNvSpPr>
            <a:spLocks noChangeArrowheads="1"/>
          </p:cNvSpPr>
          <p:nvPr/>
        </p:nvSpPr>
        <p:spPr bwMode="auto">
          <a:xfrm>
            <a:off x="2879725" y="421481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  <a:latin typeface="+mn-lt"/>
                <a:ea typeface="+mn-ea"/>
              </a:rPr>
              <a:t>Multivariate analysis</a:t>
            </a: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5" name="橢圓 24"/>
          <p:cNvSpPr>
            <a:spLocks noChangeArrowheads="1"/>
          </p:cNvSpPr>
          <p:nvPr/>
        </p:nvSpPr>
        <p:spPr bwMode="auto">
          <a:xfrm>
            <a:off x="4294188" y="4149725"/>
            <a:ext cx="1327150" cy="5826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  <a:latin typeface="+mn-lt"/>
                <a:ea typeface="+mn-ea"/>
              </a:rPr>
              <a:t>Application specific task</a:t>
            </a: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8" name="橢圓 27"/>
          <p:cNvSpPr>
            <a:spLocks noChangeArrowheads="1"/>
          </p:cNvSpPr>
          <p:nvPr/>
        </p:nvSpPr>
        <p:spPr bwMode="auto">
          <a:xfrm>
            <a:off x="5834063" y="2273300"/>
            <a:ext cx="430212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3827463" y="2160588"/>
            <a:ext cx="2006600" cy="539750"/>
          </a:xfrm>
          <a:prstGeom prst="ellipse">
            <a:avLst/>
          </a:prstGeom>
          <a:noFill/>
          <a:ln w="28575"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31" name="橢圓 30"/>
          <p:cNvSpPr>
            <a:spLocks noChangeArrowheads="1"/>
          </p:cNvSpPr>
          <p:nvPr/>
        </p:nvSpPr>
        <p:spPr bwMode="auto">
          <a:xfrm>
            <a:off x="4597400" y="2565400"/>
            <a:ext cx="430213" cy="2905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32" name="橢圓 31"/>
          <p:cNvSpPr>
            <a:spLocks noChangeArrowheads="1"/>
          </p:cNvSpPr>
          <p:nvPr/>
        </p:nvSpPr>
        <p:spPr bwMode="auto">
          <a:xfrm>
            <a:off x="3397250" y="2273300"/>
            <a:ext cx="430213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33" name="直線接點 32"/>
          <p:cNvCxnSpPr>
            <a:stCxn id="32" idx="2"/>
            <a:endCxn id="24" idx="2"/>
          </p:cNvCxnSpPr>
          <p:nvPr/>
        </p:nvCxnSpPr>
        <p:spPr>
          <a:xfrm flipH="1">
            <a:off x="2879725" y="2419350"/>
            <a:ext cx="517525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stCxn id="32" idx="6"/>
            <a:endCxn id="24" idx="6"/>
          </p:cNvCxnSpPr>
          <p:nvPr/>
        </p:nvCxnSpPr>
        <p:spPr>
          <a:xfrm>
            <a:off x="3827463" y="2419350"/>
            <a:ext cx="379412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31" idx="2"/>
            <a:endCxn id="25" idx="2"/>
          </p:cNvCxnSpPr>
          <p:nvPr/>
        </p:nvCxnSpPr>
        <p:spPr>
          <a:xfrm flipH="1">
            <a:off x="4294188" y="2709863"/>
            <a:ext cx="303212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1" idx="6"/>
            <a:endCxn id="25" idx="6"/>
          </p:cNvCxnSpPr>
          <p:nvPr/>
        </p:nvCxnSpPr>
        <p:spPr>
          <a:xfrm>
            <a:off x="5027613" y="2709863"/>
            <a:ext cx="593725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>
            <a:spLocks noChangeArrowheads="1"/>
          </p:cNvSpPr>
          <p:nvPr/>
        </p:nvSpPr>
        <p:spPr bwMode="auto">
          <a:xfrm>
            <a:off x="5291138" y="357346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  <a:t>Data </a:t>
            </a:r>
            <a:b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</a:br>
            <a: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  <a:t>Mining</a:t>
            </a:r>
            <a:endParaRPr lang="zh-TW" altLang="en-US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cxnSp>
        <p:nvCxnSpPr>
          <p:cNvPr id="45" name="直線接點 44"/>
          <p:cNvCxnSpPr>
            <a:stCxn id="28" idx="6"/>
            <a:endCxn id="26" idx="6"/>
          </p:cNvCxnSpPr>
          <p:nvPr/>
        </p:nvCxnSpPr>
        <p:spPr>
          <a:xfrm>
            <a:off x="6264275" y="2419350"/>
            <a:ext cx="354013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stCxn id="28" idx="2"/>
          </p:cNvCxnSpPr>
          <p:nvPr/>
        </p:nvCxnSpPr>
        <p:spPr>
          <a:xfrm flipH="1">
            <a:off x="5280025" y="2419350"/>
            <a:ext cx="554038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5087938" y="2916238"/>
            <a:ext cx="18240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新細明體" pitchFamily="18" charset="-120"/>
              </a:rPr>
              <a:t>Conceptual Layer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79388" y="1763713"/>
            <a:ext cx="2282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Enabling Technologies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32713" y="1763713"/>
            <a:ext cx="9858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Analysts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7092950" y="2133600"/>
            <a:ext cx="1954213" cy="4302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Model Construction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Explanation by Model 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115175" y="3357563"/>
            <a:ext cx="1825625" cy="17224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Construction and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confirmation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of individual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hypothesis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Description and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execution of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application-specific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task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79375" y="2192338"/>
            <a:ext cx="2203450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Integrated analysis model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79375" y="3486150"/>
            <a:ext cx="2417763" cy="12938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Natural Language Processing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Information Extraction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Anomaly Detection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Discovery of relationships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among heterogeneous data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Large-scale visualization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68263" y="2133600"/>
            <a:ext cx="2525712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79375" y="5283200"/>
            <a:ext cx="2462213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Parallel distrusted processing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7121525" y="2095500"/>
            <a:ext cx="1925638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84438" y="6638925"/>
            <a:ext cx="4572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+mn-lt"/>
                <a:ea typeface="新細明體" pitchFamily="18" charset="-120"/>
              </a:rPr>
              <a:t>Source: Hiroshi Ishikawa (2015), Social Big Data Mining, CRC Press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  <a:latin typeface="+mn-lt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1447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312738" y="115888"/>
            <a:ext cx="8580437" cy="792162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 (BI) Infrastructure</a:t>
            </a:r>
            <a:endParaRPr lang="zh-TW" altLang="en-US" sz="4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224871-2C42-1A47-93B7-62B43DBD08D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6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" y="908050"/>
            <a:ext cx="7988300" cy="5478463"/>
          </a:xfrm>
        </p:spPr>
      </p:pic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1000">
                <a:solidFill>
                  <a:srgbClr val="898989"/>
                </a:solidFill>
                <a:latin typeface="Calibri" charset="0"/>
              </a:rPr>
              <a:t>Source: Kenneth C. Laudon &amp; Jane P. Laudon (2014), Management Information Systems: Managing the Digital Firm, Thirteenth Edition, Pearson. </a:t>
            </a:r>
            <a:endParaRPr kumimoji="0" lang="es-ES" altLang="zh-TW" sz="10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308850" y="5734050"/>
            <a:ext cx="1189038" cy="32702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0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88913"/>
            <a:ext cx="8686800" cy="936625"/>
          </a:xfrm>
        </p:spPr>
        <p:txBody>
          <a:bodyPr lIns="92075" tIns="46038" rIns="92075" bIns="46038"/>
          <a:lstStyle/>
          <a:p>
            <a:r>
              <a:rPr lang="en-US" altLang="zh-TW" sz="4000">
                <a:solidFill>
                  <a:srgbClr val="17375E"/>
                </a:solidFill>
                <a:latin typeface="Calibri" charset="0"/>
                <a:ea typeface="標楷體" charset="-120"/>
              </a:rPr>
              <a:t>Data Warehouse</a:t>
            </a:r>
            <a:br>
              <a:rPr lang="en-US" altLang="zh-TW" sz="4000"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 sz="4000">
                <a:latin typeface="Calibri" charset="0"/>
                <a:ea typeface="標楷體" charset="-120"/>
              </a:rPr>
              <a:t>and </a:t>
            </a:r>
            <a:r>
              <a:rPr lang="en-US" altLang="zh-TW" sz="4000">
                <a:solidFill>
                  <a:srgbClr val="FFC000"/>
                </a:solidFill>
                <a:latin typeface="Calibri" charset="0"/>
                <a:ea typeface="標楷體" charset="-120"/>
              </a:rPr>
              <a:t>Business Intelligence </a:t>
            </a:r>
          </a:p>
        </p:txBody>
      </p:sp>
      <p:sp>
        <p:nvSpPr>
          <p:cNvPr id="24579" name="AutoShape 1027"/>
          <p:cNvSpPr>
            <a:spLocks noChangeArrowheads="1"/>
          </p:cNvSpPr>
          <p:nvPr/>
        </p:nvSpPr>
        <p:spPr bwMode="auto">
          <a:xfrm>
            <a:off x="762000" y="1447800"/>
            <a:ext cx="7467600" cy="50292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24580" name="Line 1028"/>
          <p:cNvSpPr>
            <a:spLocks noChangeShapeType="1"/>
          </p:cNvSpPr>
          <p:nvPr/>
        </p:nvSpPr>
        <p:spPr bwMode="auto">
          <a:xfrm>
            <a:off x="1219200" y="58674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1029"/>
          <p:cNvSpPr>
            <a:spLocks noChangeShapeType="1"/>
          </p:cNvSpPr>
          <p:nvPr/>
        </p:nvSpPr>
        <p:spPr bwMode="auto">
          <a:xfrm>
            <a:off x="1676400" y="52578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1030"/>
          <p:cNvSpPr>
            <a:spLocks noChangeShapeType="1"/>
          </p:cNvSpPr>
          <p:nvPr/>
        </p:nvSpPr>
        <p:spPr bwMode="auto">
          <a:xfrm>
            <a:off x="2209800" y="4495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1031"/>
          <p:cNvSpPr>
            <a:spLocks noChangeShapeType="1"/>
          </p:cNvSpPr>
          <p:nvPr/>
        </p:nvSpPr>
        <p:spPr bwMode="auto">
          <a:xfrm>
            <a:off x="2819400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1032"/>
          <p:cNvSpPr>
            <a:spLocks noChangeShapeType="1"/>
          </p:cNvSpPr>
          <p:nvPr/>
        </p:nvSpPr>
        <p:spPr bwMode="auto">
          <a:xfrm>
            <a:off x="3429000" y="2895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033"/>
          <p:cNvSpPr>
            <a:spLocks noChangeShapeType="1"/>
          </p:cNvSpPr>
          <p:nvPr/>
        </p:nvSpPr>
        <p:spPr bwMode="auto">
          <a:xfrm flipV="1">
            <a:off x="5334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034"/>
          <p:cNvSpPr>
            <a:spLocks noChangeShapeType="1"/>
          </p:cNvSpPr>
          <p:nvPr/>
        </p:nvSpPr>
        <p:spPr bwMode="auto">
          <a:xfrm flipV="1">
            <a:off x="88392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 Box 1035"/>
          <p:cNvSpPr txBox="1">
            <a:spLocks noChangeArrowheads="1"/>
          </p:cNvSpPr>
          <p:nvPr/>
        </p:nvSpPr>
        <p:spPr bwMode="auto">
          <a:xfrm>
            <a:off x="593725" y="1509713"/>
            <a:ext cx="192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Increasing potential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to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business decisions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7748588" y="1955800"/>
            <a:ext cx="100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End User</a:t>
            </a:r>
            <a:endParaRPr kumimoji="0" lang="en-US" altLang="zh-TW" sz="1600">
              <a:latin typeface="Times New Roman" charset="0"/>
            </a:endParaRPr>
          </a:p>
        </p:txBody>
      </p:sp>
      <p:sp>
        <p:nvSpPr>
          <p:cNvPr id="24589" name="Text Box 1037"/>
          <p:cNvSpPr txBox="1">
            <a:spLocks noChangeArrowheads="1"/>
          </p:cNvSpPr>
          <p:nvPr/>
        </p:nvSpPr>
        <p:spPr bwMode="auto">
          <a:xfrm>
            <a:off x="7751763" y="2946400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Business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  Analyst</a:t>
            </a:r>
          </a:p>
        </p:txBody>
      </p:sp>
      <p:sp>
        <p:nvSpPr>
          <p:cNvPr id="24590" name="Text Box 1038"/>
          <p:cNvSpPr txBox="1">
            <a:spLocks noChangeArrowheads="1"/>
          </p:cNvSpPr>
          <p:nvPr/>
        </p:nvSpPr>
        <p:spPr bwMode="auto">
          <a:xfrm>
            <a:off x="7840663" y="3784600"/>
            <a:ext cx="85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     Data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Analyst</a:t>
            </a:r>
          </a:p>
        </p:txBody>
      </p:sp>
      <p:sp>
        <p:nvSpPr>
          <p:cNvPr id="24591" name="Text Box 1039"/>
          <p:cNvSpPr txBox="1">
            <a:spLocks noChangeArrowheads="1"/>
          </p:cNvSpPr>
          <p:nvPr/>
        </p:nvSpPr>
        <p:spPr bwMode="auto">
          <a:xfrm>
            <a:off x="8102600" y="5689600"/>
            <a:ext cx="61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DBA</a:t>
            </a:r>
          </a:p>
        </p:txBody>
      </p:sp>
      <p:sp>
        <p:nvSpPr>
          <p:cNvPr id="24592" name="Text Box 1040"/>
          <p:cNvSpPr txBox="1">
            <a:spLocks noChangeArrowheads="1"/>
          </p:cNvSpPr>
          <p:nvPr/>
        </p:nvSpPr>
        <p:spPr bwMode="auto">
          <a:xfrm>
            <a:off x="3886200" y="217805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C000"/>
                </a:solidFill>
              </a:rPr>
              <a:t>Decision</a:t>
            </a:r>
            <a:r>
              <a:rPr kumimoji="0" lang="en-US" altLang="zh-TW" sz="1800">
                <a:solidFill>
                  <a:srgbClr val="FFC000"/>
                </a:solidFill>
              </a:rPr>
              <a:t> </a:t>
            </a:r>
            <a:r>
              <a:rPr kumimoji="0" lang="en-US" altLang="zh-TW" sz="1800" b="1">
                <a:solidFill>
                  <a:srgbClr val="FFC000"/>
                </a:solidFill>
              </a:rPr>
              <a:t>Making</a:t>
            </a:r>
          </a:p>
        </p:txBody>
      </p:sp>
      <p:sp>
        <p:nvSpPr>
          <p:cNvPr id="24593" name="Text Box 1041"/>
          <p:cNvSpPr txBox="1">
            <a:spLocks noChangeArrowheads="1"/>
          </p:cNvSpPr>
          <p:nvPr/>
        </p:nvSpPr>
        <p:spPr bwMode="auto">
          <a:xfrm>
            <a:off x="3352800" y="2992438"/>
            <a:ext cx="226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Presentation</a:t>
            </a:r>
          </a:p>
        </p:txBody>
      </p:sp>
      <p:sp>
        <p:nvSpPr>
          <p:cNvPr id="24594" name="Text Box 1042"/>
          <p:cNvSpPr txBox="1">
            <a:spLocks noChangeArrowheads="1"/>
          </p:cNvSpPr>
          <p:nvPr/>
        </p:nvSpPr>
        <p:spPr bwMode="auto">
          <a:xfrm>
            <a:off x="3276600" y="3352800"/>
            <a:ext cx="257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Visualization Techniques</a:t>
            </a:r>
          </a:p>
        </p:txBody>
      </p:sp>
      <p:sp>
        <p:nvSpPr>
          <p:cNvPr id="24595" name="Text Box 1043"/>
          <p:cNvSpPr txBox="1">
            <a:spLocks noChangeArrowheads="1"/>
          </p:cNvSpPr>
          <p:nvPr/>
        </p:nvSpPr>
        <p:spPr bwMode="auto">
          <a:xfrm>
            <a:off x="3657600" y="3765550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24596" name="Text Box 1044"/>
          <p:cNvSpPr txBox="1">
            <a:spLocks noChangeArrowheads="1"/>
          </p:cNvSpPr>
          <p:nvPr/>
        </p:nvSpPr>
        <p:spPr bwMode="auto">
          <a:xfrm>
            <a:off x="3581400" y="4038600"/>
            <a:ext cx="232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Information Discovery</a:t>
            </a:r>
          </a:p>
        </p:txBody>
      </p:sp>
      <p:sp>
        <p:nvSpPr>
          <p:cNvPr id="24597" name="Text Box 1045"/>
          <p:cNvSpPr txBox="1">
            <a:spLocks noChangeArrowheads="1"/>
          </p:cNvSpPr>
          <p:nvPr/>
        </p:nvSpPr>
        <p:spPr bwMode="auto">
          <a:xfrm>
            <a:off x="3368675" y="45720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Exploration</a:t>
            </a:r>
          </a:p>
        </p:txBody>
      </p:sp>
      <p:sp>
        <p:nvSpPr>
          <p:cNvPr id="24598" name="Text Box 1047"/>
          <p:cNvSpPr txBox="1">
            <a:spLocks noChangeArrowheads="1"/>
          </p:cNvSpPr>
          <p:nvPr/>
        </p:nvSpPr>
        <p:spPr bwMode="auto">
          <a:xfrm>
            <a:off x="2133600" y="48768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Statistical Summary, Querying, and Reporting</a:t>
            </a:r>
            <a:endParaRPr kumimoji="0" lang="en-US" altLang="zh-TW" sz="1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239" name="Text Box 1048"/>
          <p:cNvSpPr txBox="1">
            <a:spLocks noChangeArrowheads="1"/>
          </p:cNvSpPr>
          <p:nvPr/>
        </p:nvSpPr>
        <p:spPr bwMode="auto">
          <a:xfrm>
            <a:off x="1600200" y="541020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zh-TW" b="1" dirty="0">
                <a:latin typeface="Calibri" pitchFamily="34" charset="0"/>
                <a:ea typeface="新細明體" pitchFamily="18" charset="-120"/>
              </a:rPr>
              <a:t>Data Preprocessing/Integration, </a:t>
            </a:r>
            <a:r>
              <a:rPr kumimoji="0" lang="en-US" altLang="zh-TW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新細明體" pitchFamily="18" charset="-120"/>
              </a:rPr>
              <a:t>Data Warehouses</a:t>
            </a:r>
          </a:p>
        </p:txBody>
      </p:sp>
      <p:sp>
        <p:nvSpPr>
          <p:cNvPr id="24600" name="Text Box 1049"/>
          <p:cNvSpPr txBox="1">
            <a:spLocks noChangeArrowheads="1"/>
          </p:cNvSpPr>
          <p:nvPr/>
        </p:nvSpPr>
        <p:spPr bwMode="auto">
          <a:xfrm>
            <a:off x="3581400" y="5791200"/>
            <a:ext cx="1697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Sources</a:t>
            </a:r>
            <a:endParaRPr kumimoji="0" lang="en-US" altLang="zh-TW" sz="1800" b="1">
              <a:solidFill>
                <a:schemeClr val="bg1"/>
              </a:solidFill>
            </a:endParaRPr>
          </a:p>
        </p:txBody>
      </p:sp>
      <p:sp>
        <p:nvSpPr>
          <p:cNvPr id="24601" name="Text Box 1050"/>
          <p:cNvSpPr txBox="1">
            <a:spLocks noChangeArrowheads="1"/>
          </p:cNvSpPr>
          <p:nvPr/>
        </p:nvSpPr>
        <p:spPr bwMode="auto">
          <a:xfrm>
            <a:off x="1066800" y="6096000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Paper, Files, Web documents, Scientific experiments, Database Systems</a:t>
            </a:r>
          </a:p>
        </p:txBody>
      </p:sp>
      <p:sp>
        <p:nvSpPr>
          <p:cNvPr id="24602" name="Line 1051"/>
          <p:cNvSpPr>
            <a:spLocks noChangeShapeType="1"/>
          </p:cNvSpPr>
          <p:nvPr/>
        </p:nvSpPr>
        <p:spPr bwMode="auto">
          <a:xfrm>
            <a:off x="457200" y="6477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B084202-3812-7D41-B9FE-226935964D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36" name="文字方塊 32"/>
          <p:cNvSpPr txBox="1">
            <a:spLocks noChangeArrowheads="1"/>
          </p:cNvSpPr>
          <p:nvPr/>
        </p:nvSpPr>
        <p:spPr bwMode="auto">
          <a:xfrm>
            <a:off x="900113" y="6597650"/>
            <a:ext cx="750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Jiawei Han and Micheline </a:t>
            </a:r>
            <a:r>
              <a:rPr kumimoji="0" lang="en-US" altLang="zh-TW" sz="1200" dirty="0" err="1">
                <a:solidFill>
                  <a:schemeClr val="bg1">
                    <a:lumMod val="65000"/>
                  </a:schemeClr>
                </a:solidFill>
              </a:rPr>
              <a:t>Kamber</a:t>
            </a: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 (2006), Data Mining: Concepts and Techniques, Second Edition, Elsevier</a:t>
            </a:r>
            <a:endParaRPr kumimoji="0"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987675" y="3751263"/>
            <a:ext cx="2917825" cy="6540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7561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Evolution of BI Capabilities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927100"/>
            <a:ext cx="613092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2560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58F8F09-182D-014B-A5E0-9FD8095862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195513" y="5943600"/>
            <a:ext cx="1152525" cy="509588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72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53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66947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https://www.amazon.com/Data-Mining-Machine-Learning-Practitioners/dp/1118618041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Big Data, Data Mining, and Machine Learning: Value Creation for Business Leaders and Practitioners,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Jared Dean,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Wiley, 2014.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AB81C-1C3C-4C4A-B0B0-EF4D5A6D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591" y="1524561"/>
            <a:ext cx="3322817" cy="49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79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64463" cy="1044575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>
                <a:latin typeface="Calibri" charset="0"/>
                <a:ea typeface="標楷體" charset="-120"/>
              </a:rPr>
              <a:t>at the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Intersection of Many Disciplines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96975"/>
            <a:ext cx="59372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286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6C17F5-7516-D341-9DDE-25745447695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78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7523B1-5C65-9A4B-B1F9-958CE6F12B6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4813"/>
            <a:ext cx="41370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446213" y="6581775"/>
            <a:ext cx="625157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  <a:hlinkClick r:id="rId3"/>
              </a:rPr>
              <a:t>http://www.amazon.com/Big-Data-Analytics-Turning-Money/dp/1118147596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316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E2F0-9FBF-234B-9D25-9256F38F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教學目標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C84CE-18E3-2C4C-92F3-C756CFB61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瞭解</a:t>
            </a:r>
            <a:r>
              <a:rPr lang="zh-TW" altLang="en-US" sz="4000" u="sng" dirty="0"/>
              <a:t>大數據分析</a:t>
            </a:r>
            <a:r>
              <a:rPr lang="zh-TW" altLang="en-US" sz="4000" dirty="0">
                <a:solidFill>
                  <a:srgbClr val="C00000"/>
                </a:solidFill>
              </a:rPr>
              <a:t>基本概念</a:t>
            </a:r>
            <a:r>
              <a:rPr lang="zh-TW" altLang="en-US" sz="4000" dirty="0"/>
              <a:t>與</a:t>
            </a:r>
            <a:br>
              <a:rPr lang="en-US" altLang="zh-TW" sz="4000" dirty="0"/>
            </a:br>
            <a:r>
              <a:rPr lang="zh-TW" altLang="en-US" sz="4000" dirty="0">
                <a:solidFill>
                  <a:srgbClr val="C00000"/>
                </a:solidFill>
              </a:rPr>
              <a:t>研究議題</a:t>
            </a:r>
            <a:r>
              <a:rPr lang="zh-TW" altLang="en-US" sz="4000" dirty="0"/>
              <a:t>。。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具備</a:t>
            </a:r>
            <a:r>
              <a:rPr lang="zh-TW" altLang="en-US" sz="4000" u="sng" dirty="0"/>
              <a:t>大數據分析</a:t>
            </a:r>
            <a:r>
              <a:rPr lang="zh-TW" altLang="en-US" sz="4000" dirty="0">
                <a:solidFill>
                  <a:srgbClr val="C00000"/>
                </a:solidFill>
              </a:rPr>
              <a:t>實務操作</a:t>
            </a:r>
            <a:r>
              <a:rPr lang="zh-TW" altLang="en-US" sz="4000" dirty="0"/>
              <a:t>能力。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進行</a:t>
            </a:r>
            <a:r>
              <a:rPr lang="zh-TW" altLang="en-US" sz="4000" u="sng" dirty="0"/>
              <a:t>大數據分析</a:t>
            </a:r>
            <a:r>
              <a:rPr lang="zh-TW" altLang="en-US" sz="4000" dirty="0"/>
              <a:t>相關之</a:t>
            </a:r>
            <a:br>
              <a:rPr lang="en-US" altLang="zh-TW" sz="4000" dirty="0"/>
            </a:br>
            <a:r>
              <a:rPr lang="zh-TW" altLang="en-US" sz="4000" dirty="0">
                <a:solidFill>
                  <a:srgbClr val="C00000"/>
                </a:solidFill>
              </a:rPr>
              <a:t>資訊管理研究</a:t>
            </a:r>
            <a:r>
              <a:rPr lang="zh-TW" altLang="en-US" sz="4000" dirty="0"/>
              <a:t>。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222CF-7DA9-FF4F-9CCE-621E8C8B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0C5A7-2104-DA4F-B975-D497C69EC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8D7F9-9BD0-4E4B-94B1-1834DF301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45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6F3F56-FCE6-2E43-816B-E7CB2257D4F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41288"/>
            <a:ext cx="4217988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39750" y="6597650"/>
            <a:ext cx="820896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新細明體" pitchFamily="18" charset="-120"/>
                <a:hlinkClick r:id="rId3"/>
              </a:rPr>
              <a:t>http://www.amazon.com/Big-Data-Revolution-Transform-Mayer-Schonberger/dp/B00D81X2YE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77586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D74B4FE-BC17-7F44-BD51-7BD56842952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5843" name="Picture 2" descr="https://www.thalesgroup.com/sites/default/files/styles/original/public/assets/images/big_data_0.png?itok=nwyPBe1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14325"/>
            <a:ext cx="8202613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73075" y="6597650"/>
            <a:ext cx="820261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ea typeface="新細明體" pitchFamily="18" charset="-120"/>
              </a:rPr>
              <a:t>Source: https://www.thalesgroup.com/en/worldwide/big-data/big-data-big-analytics-visual-analytics-what-does-it-all-mean</a:t>
            </a:r>
          </a:p>
        </p:txBody>
      </p:sp>
    </p:spTree>
    <p:extLst>
      <p:ext uri="{BB962C8B-B14F-4D97-AF65-F5344CB8AC3E}">
        <p14:creationId xmlns:p14="http://schemas.microsoft.com/office/powerpoint/2010/main" val="2705336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6477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with Hadoop Architecture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68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32A252-42D9-A14F-9CFE-A733EA8D6CC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78486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020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ADE34A-F8D8-644A-89C5-48ECA9F42F6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65313"/>
            <a:ext cx="7561263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606550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Logical Architecture</a:t>
            </a:r>
            <a:b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Processing: </a:t>
            </a:r>
            <a:r>
              <a:rPr lang="en-US" altLang="zh-TW" sz="3200" dirty="0" err="1">
                <a:solidFill>
                  <a:schemeClr val="accent1">
                    <a:lumMod val="75000"/>
                  </a:schemeClr>
                </a:solidFill>
              </a:rPr>
              <a:t>MapReduce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B8D44C-CD6F-7B45-BF84-113CE2D0A91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843088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Logical Architecture</a:t>
            </a:r>
            <a:b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Storage: HDFS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271713"/>
            <a:ext cx="87312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6580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F83599-286B-6445-BD27-55CF985E051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58975"/>
            <a:ext cx="83153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843088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Process Flow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128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9B15EF-382A-3447-9DA3-3A374740D4F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70453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319213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Hadoop Cluster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979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Traditional ETL Architecture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19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52BC91-619B-1E46-81C5-D3309F0378E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86296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212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B5A68F-0C47-984A-81BD-40761237FC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71663"/>
            <a:ext cx="877093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Offload ETL with Hadoop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(Big Data Architecture)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2775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and Hadoop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60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47F7585-88B9-6941-99AE-E8F76465ACB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4" name="Picture 2" descr="http://spark.apache.org/images/spark-runs-everywhe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035050"/>
            <a:ext cx="70389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564487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E2F0-9FBF-234B-9D25-9256F38F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Course Objectives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C84CE-18E3-2C4C-92F3-C756CFB61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/>
              <a:t>big data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/>
              <a:t>big data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/>
              <a:t>big data analysis</a:t>
            </a:r>
            <a:r>
              <a:rPr lang="en-US" altLang="zh-TW" sz="3600" dirty="0"/>
              <a:t>.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222CF-7DA9-FF4F-9CCE-621E8C8B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F005B-13FC-9E49-BA8E-8F4871C56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247961-F151-934C-A50B-5FA57596B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989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Ecosystem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71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EDDAE75-6D10-1E46-87D8-72E1CC0FD77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8" name="Picture 2" descr="http://spark.apache.org/images/spark-st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85645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矩形 6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2118985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Summary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48513"/>
            <a:ext cx="8568952" cy="5620847"/>
          </a:xfrm>
        </p:spPr>
        <p:txBody>
          <a:bodyPr/>
          <a:lstStyle/>
          <a:p>
            <a:r>
              <a:rPr lang="en-US" altLang="zh-TW" sz="2400" dirty="0"/>
              <a:t>This course introduces the </a:t>
            </a:r>
            <a:r>
              <a:rPr lang="en-US" altLang="zh-TW" sz="2400" dirty="0">
                <a:solidFill>
                  <a:srgbClr val="C00000"/>
                </a:solidFill>
              </a:rPr>
              <a:t>fundamental concepts</a:t>
            </a:r>
            <a:r>
              <a:rPr lang="en-US" altLang="zh-TW" sz="2400" dirty="0"/>
              <a:t>, </a:t>
            </a:r>
            <a:r>
              <a:rPr lang="en-US" altLang="zh-TW" sz="2400" dirty="0">
                <a:solidFill>
                  <a:srgbClr val="C00000"/>
                </a:solidFill>
              </a:rPr>
              <a:t>research issues</a:t>
            </a:r>
            <a:r>
              <a:rPr lang="en-US" altLang="zh-TW" sz="2400" dirty="0"/>
              <a:t>, and </a:t>
            </a:r>
            <a:r>
              <a:rPr lang="en-US" altLang="zh-TW" sz="2400" dirty="0">
                <a:solidFill>
                  <a:srgbClr val="C00000"/>
                </a:solidFill>
              </a:rPr>
              <a:t>hands-on practices</a:t>
            </a:r>
            <a:r>
              <a:rPr lang="en-US" altLang="zh-TW" sz="2400" dirty="0"/>
              <a:t> of </a:t>
            </a:r>
            <a:r>
              <a:rPr lang="en-US" altLang="zh-TW" sz="2400" dirty="0">
                <a:solidFill>
                  <a:srgbClr val="C00000"/>
                </a:solidFill>
              </a:rPr>
              <a:t>big data analysis</a:t>
            </a:r>
            <a:r>
              <a:rPr lang="en-US" altLang="zh-TW" sz="2400" dirty="0"/>
              <a:t>. </a:t>
            </a:r>
          </a:p>
          <a:p>
            <a:r>
              <a:rPr lang="en-US" altLang="zh-TW" sz="2400" dirty="0"/>
              <a:t>Topics include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Introduction to Big Data 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AI and Big Data 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Foundations of Big Data Analysis in Python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Quantitative Big Data Analysis with Pandas in Python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Machine Learning with </a:t>
            </a:r>
            <a:r>
              <a:rPr lang="en-US" altLang="zh-TW" sz="2400" dirty="0" err="1"/>
              <a:t>Scikit</a:t>
            </a:r>
            <a:r>
              <a:rPr lang="en-US" altLang="zh-TW" sz="2400" dirty="0"/>
              <a:t>-Learn In Python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300" dirty="0"/>
              <a:t>Deep Learning for Finance Big Data Analysis with TensorFlow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Artificial Intelligence for </a:t>
            </a:r>
            <a:r>
              <a:rPr lang="en-US" altLang="zh-TW" sz="2400" dirty="0" err="1"/>
              <a:t>Robo</a:t>
            </a:r>
            <a:r>
              <a:rPr lang="en-US" altLang="zh-TW" sz="2400" dirty="0"/>
              <a:t>-Advisors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300" dirty="0"/>
              <a:t>Conversational Commerce and Intelligent Chatbots for Fintech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Hands-on Practices with </a:t>
            </a:r>
            <a:r>
              <a:rPr lang="en-US" altLang="zh-TW" sz="2400" dirty="0" err="1"/>
              <a:t>FintechSpace</a:t>
            </a:r>
            <a:r>
              <a:rPr lang="en-US" altLang="zh-TW" sz="2400" dirty="0"/>
              <a:t> Digital Sandbox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Case Study on Big Data Analysis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3F84-C54C-3748-8578-3698B8E10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FF6B82-1E8F-914C-A7FC-C66FF6A18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940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B5A89-9D1B-194C-A60A-C68B7BBD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A569E-4CEF-AD46-A368-42553882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98" y="1780877"/>
            <a:ext cx="1335615" cy="162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5A562-D361-7446-AF5D-949BAF96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7" y="5085184"/>
            <a:ext cx="1621822" cy="1621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27BB3-3580-EF42-A60C-C147190F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7" y="3429000"/>
            <a:ext cx="1621822" cy="1621822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20A2D32B-EA83-6144-AE1E-64245BA3A474}"/>
              </a:ext>
            </a:extLst>
          </p:cNvPr>
          <p:cNvSpPr txBox="1">
            <a:spLocks/>
          </p:cNvSpPr>
          <p:nvPr/>
        </p:nvSpPr>
        <p:spPr bwMode="auto">
          <a:xfrm>
            <a:off x="507473" y="35115"/>
            <a:ext cx="8712968" cy="196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solidFill>
                  <a:srgbClr val="FF0000"/>
                </a:solidFill>
              </a:rPr>
              <a:t>大數據分析</a:t>
            </a:r>
            <a:br>
              <a:rPr kumimoji="0" lang="zh-TW" altLang="en-US" dirty="0">
                <a:solidFill>
                  <a:srgbClr val="FF0000"/>
                </a:solidFill>
              </a:rPr>
            </a:br>
            <a:r>
              <a:rPr kumimoji="0" lang="en-US" altLang="zh-TW" dirty="0">
                <a:solidFill>
                  <a:srgbClr val="FF0000"/>
                </a:solidFill>
              </a:rPr>
              <a:t>(Big Data Analysis)</a:t>
            </a:r>
          </a:p>
          <a:p>
            <a:pPr eaLnBrk="1" hangingPunct="1"/>
            <a:r>
              <a:rPr kumimoji="0"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Contact Information</a:t>
            </a:r>
            <a:endParaRPr kumimoji="0"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0A7D17D5-A87C-BD43-B7AD-4E4B94C87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2155016"/>
            <a:ext cx="6624736" cy="4652904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b="1" dirty="0">
                <a:latin typeface="+mn-lt"/>
              </a:rPr>
              <a:t>戴敏育 博士 </a:t>
            </a:r>
            <a:r>
              <a:rPr lang="en-US" altLang="zh-TW" sz="4100" b="1" dirty="0">
                <a:latin typeface="+mn-lt"/>
              </a:rPr>
              <a:t>(Min-</a:t>
            </a:r>
            <a:r>
              <a:rPr lang="en-US" altLang="zh-TW" sz="4100" b="1" dirty="0" err="1">
                <a:latin typeface="+mn-lt"/>
              </a:rPr>
              <a:t>Yuh</a:t>
            </a:r>
            <a:r>
              <a:rPr lang="en-US" altLang="zh-TW" sz="4100" b="1" dirty="0">
                <a:latin typeface="+mn-lt"/>
              </a:rPr>
              <a:t> Day, Ph.D.)</a:t>
            </a:r>
            <a:endParaRPr lang="zh-TW" altLang="en-US" sz="4100" dirty="0">
              <a:latin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dirty="0">
                <a:latin typeface="+mn-lt"/>
              </a:rPr>
              <a:t>副教授</a:t>
            </a:r>
            <a:r>
              <a:rPr lang="en-US" altLang="zh-TW" sz="4100" dirty="0">
                <a:latin typeface="+mn-lt"/>
              </a:rPr>
              <a:t> (Associate Professor)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5"/>
              </a:rPr>
              <a:t>國立臺北大學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資訊管理研究所</a:t>
            </a:r>
            <a:endParaRPr lang="en-US" altLang="zh-TW" sz="4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National Taipei University</a:t>
            </a:r>
            <a:endParaRPr lang="en-US" altLang="zh-TW" sz="19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電話： </a:t>
            </a:r>
            <a:r>
              <a:rPr lang="en-US" altLang="zh-TW" dirty="0">
                <a:latin typeface="+mn-lt"/>
              </a:rPr>
              <a:t>02-86741111 ext. 66873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研究室： 商</a:t>
            </a:r>
            <a:r>
              <a:rPr lang="en-US" altLang="zh-TW" dirty="0">
                <a:latin typeface="+mn-lt"/>
              </a:rPr>
              <a:t>8F12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地址： </a:t>
            </a:r>
            <a:r>
              <a:rPr lang="en-US" altLang="zh-TW" dirty="0">
                <a:latin typeface="+mn-lt"/>
              </a:rPr>
              <a:t>23741 </a:t>
            </a:r>
            <a:r>
              <a:rPr lang="zh-TW" altLang="en-US" dirty="0">
                <a:latin typeface="+mn-lt"/>
              </a:rPr>
              <a:t>新北市三峽區大學路 </a:t>
            </a:r>
            <a:r>
              <a:rPr lang="en-US" altLang="zh-TW" dirty="0">
                <a:latin typeface="+mn-lt"/>
              </a:rPr>
              <a:t>151 </a:t>
            </a:r>
            <a:r>
              <a:rPr lang="zh-TW" altLang="en-US" dirty="0">
                <a:latin typeface="+mn-lt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>
                <a:latin typeface="+mn-lt"/>
              </a:rPr>
              <a:t>Email</a:t>
            </a:r>
            <a:r>
              <a:rPr lang="zh-TW" altLang="en-US" dirty="0">
                <a:latin typeface="+mn-lt"/>
              </a:rPr>
              <a:t>：</a:t>
            </a:r>
            <a:r>
              <a:rPr lang="en-US" altLang="zh-TW" dirty="0" err="1">
                <a:latin typeface="+mn-lt"/>
              </a:rPr>
              <a:t>myday@gm.ntpu.edu.tw</a:t>
            </a: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網址：</a:t>
            </a:r>
            <a:r>
              <a:rPr lang="en-US" altLang="zh-TW" dirty="0">
                <a:latin typeface="+mn-lt"/>
                <a:hlinkClick r:id="rId8"/>
              </a:rPr>
              <a:t>http://web.ntpu.edu.tw/~myday/</a:t>
            </a:r>
            <a:endParaRPr lang="en-US" altLang="zh-TW" dirty="0">
              <a:latin typeface="+mn-lt"/>
            </a:endParaRPr>
          </a:p>
        </p:txBody>
      </p:sp>
      <p:pic>
        <p:nvPicPr>
          <p:cNvPr id="13" name="Picture 4" descr="http://mail.tku.edu.tw/myday/images/Myday_Photo.jpg">
            <a:extLst>
              <a:ext uri="{FF2B5EF4-FFF2-40B4-BE49-F238E27FC236}">
                <a16:creationId xmlns:a16="http://schemas.microsoft.com/office/drawing/2014/main" id="{7C5F493A-E21B-9B44-B238-E2555B57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92" y="115888"/>
            <a:ext cx="1294721" cy="16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27051-20B2-8444-9F30-9C69BC91D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DA568-8E41-2E42-9BC3-5AA7B6F6B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3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730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內容綱要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48513"/>
            <a:ext cx="8568952" cy="5620847"/>
          </a:xfrm>
        </p:spPr>
        <p:txBody>
          <a:bodyPr/>
          <a:lstStyle/>
          <a:p>
            <a:r>
              <a:rPr lang="zh-TW" altLang="en-US" sz="2400" dirty="0"/>
              <a:t>本課程介紹</a:t>
            </a:r>
            <a:r>
              <a:rPr lang="zh-TW" altLang="en-US" sz="2400" dirty="0">
                <a:solidFill>
                  <a:srgbClr val="C00000"/>
                </a:solidFill>
              </a:rPr>
              <a:t>大數據分析基本概念</a:t>
            </a:r>
            <a:r>
              <a:rPr lang="zh-TW" altLang="en-US" sz="2400" dirty="0"/>
              <a:t>、</a:t>
            </a:r>
            <a:r>
              <a:rPr lang="zh-TW" altLang="en-US" sz="2400" dirty="0">
                <a:solidFill>
                  <a:srgbClr val="C00000"/>
                </a:solidFill>
              </a:rPr>
              <a:t>研究議題</a:t>
            </a:r>
            <a:r>
              <a:rPr lang="zh-TW" altLang="en-US" sz="2400" dirty="0"/>
              <a:t>、與</a:t>
            </a:r>
            <a:r>
              <a:rPr lang="zh-TW" altLang="en-US" sz="2400" dirty="0">
                <a:solidFill>
                  <a:srgbClr val="C00000"/>
                </a:solidFill>
              </a:rPr>
              <a:t>實務操作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r>
              <a:rPr lang="zh-TW" altLang="en-US" sz="2400" dirty="0"/>
              <a:t>課程內容包括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大數據分析介紹 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AI</a:t>
            </a:r>
            <a:r>
              <a:rPr lang="zh-TW" altLang="en-US" sz="2400" dirty="0"/>
              <a:t>人工智慧與大數據分析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Python </a:t>
            </a:r>
            <a:r>
              <a:rPr lang="zh-TW" altLang="en-US" sz="2400" dirty="0"/>
              <a:t>大數據分析基礎 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Python Pandas </a:t>
            </a:r>
            <a:r>
              <a:rPr lang="zh-TW" altLang="en-US" sz="2400" dirty="0"/>
              <a:t>大數據量化分析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Python </a:t>
            </a:r>
            <a:r>
              <a:rPr lang="en-US" altLang="zh-TW" sz="2400" dirty="0" err="1"/>
              <a:t>Scikit</a:t>
            </a:r>
            <a:r>
              <a:rPr lang="en-US" altLang="zh-TW" sz="2400" dirty="0"/>
              <a:t>-Learn </a:t>
            </a:r>
            <a:r>
              <a:rPr lang="zh-TW" altLang="en-US" sz="2400" dirty="0"/>
              <a:t>機器學習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TensorFlow </a:t>
            </a:r>
            <a:r>
              <a:rPr lang="zh-TW" altLang="en-US" sz="2400" dirty="0"/>
              <a:t>深度學習金融大數據分析 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AI </a:t>
            </a:r>
            <a:r>
              <a:rPr lang="zh-TW" altLang="en-US" sz="2400" dirty="0"/>
              <a:t>機器人理財顧問 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金融科技智慧型交談機器人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金融科技數位沙盒實作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大數據分析個案研究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45C46-3318-EC43-AFCA-1AFA9739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C661D-A277-A64C-BFD8-21ADA8BE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4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Course Outline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48513"/>
            <a:ext cx="8568952" cy="5620847"/>
          </a:xfrm>
        </p:spPr>
        <p:txBody>
          <a:bodyPr/>
          <a:lstStyle/>
          <a:p>
            <a:r>
              <a:rPr lang="en-US" altLang="zh-TW" sz="2400" dirty="0"/>
              <a:t>This course introduces the </a:t>
            </a:r>
            <a:r>
              <a:rPr lang="en-US" altLang="zh-TW" sz="2400" dirty="0">
                <a:solidFill>
                  <a:srgbClr val="C00000"/>
                </a:solidFill>
              </a:rPr>
              <a:t>fundamental concepts</a:t>
            </a:r>
            <a:r>
              <a:rPr lang="en-US" altLang="zh-TW" sz="2400" dirty="0"/>
              <a:t>, </a:t>
            </a:r>
            <a:br>
              <a:rPr lang="en-US" altLang="zh-TW" sz="2400" dirty="0"/>
            </a:br>
            <a:r>
              <a:rPr lang="en-US" altLang="zh-TW" sz="2400" dirty="0">
                <a:solidFill>
                  <a:srgbClr val="C00000"/>
                </a:solidFill>
              </a:rPr>
              <a:t>research issues</a:t>
            </a:r>
            <a:r>
              <a:rPr lang="en-US" altLang="zh-TW" sz="2400" dirty="0"/>
              <a:t>, and </a:t>
            </a:r>
            <a:r>
              <a:rPr lang="en-US" altLang="zh-TW" sz="2400" dirty="0">
                <a:solidFill>
                  <a:srgbClr val="C00000"/>
                </a:solidFill>
              </a:rPr>
              <a:t>hands-on practices</a:t>
            </a:r>
            <a:r>
              <a:rPr lang="en-US" altLang="zh-TW" sz="2400" dirty="0"/>
              <a:t> of </a:t>
            </a:r>
            <a:r>
              <a:rPr lang="en-US" altLang="zh-TW" sz="2400" dirty="0">
                <a:solidFill>
                  <a:srgbClr val="C00000"/>
                </a:solidFill>
              </a:rPr>
              <a:t>big data analysis</a:t>
            </a:r>
            <a:r>
              <a:rPr lang="en-US" altLang="zh-TW" sz="2400" dirty="0"/>
              <a:t>. </a:t>
            </a:r>
          </a:p>
          <a:p>
            <a:r>
              <a:rPr lang="en-US" altLang="zh-TW" sz="2400" dirty="0"/>
              <a:t>Topics include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Introduction to Big Data 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AI and Big Data 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Foundations of Big Data Analysis in Python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Quantitative Big Data Analysis with Pandas in Python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Machine Learning with </a:t>
            </a:r>
            <a:r>
              <a:rPr lang="en-US" altLang="zh-TW" sz="2400" dirty="0" err="1"/>
              <a:t>Scikit</a:t>
            </a:r>
            <a:r>
              <a:rPr lang="en-US" altLang="zh-TW" sz="2400" dirty="0"/>
              <a:t>-Learn In Python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300" dirty="0"/>
              <a:t>Deep Learning for Finance Big Data Analysis with TensorFlow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Artificial Intelligence for </a:t>
            </a:r>
            <a:r>
              <a:rPr lang="en-US" altLang="zh-TW" sz="2400" dirty="0" err="1"/>
              <a:t>Robo</a:t>
            </a:r>
            <a:r>
              <a:rPr lang="en-US" altLang="zh-TW" sz="2400" dirty="0"/>
              <a:t>-Advisors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300" dirty="0"/>
              <a:t>Conversational Commerce and Intelligent Chatbots for Fintech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Hands-on Practices with </a:t>
            </a:r>
            <a:r>
              <a:rPr lang="en-US" altLang="zh-TW" sz="2400" dirty="0" err="1"/>
              <a:t>FintechSpace</a:t>
            </a:r>
            <a:r>
              <a:rPr lang="en-US" altLang="zh-TW" sz="2400" dirty="0"/>
              <a:t> Digital Sandbox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Case Study on Big Data Analysis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3F84-C54C-3748-8578-3698B8E10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FF6B82-1E8F-914C-A7FC-C66FF6A18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18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資訊管理研究所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zh-TW" altLang="en-US" dirty="0">
                <a:solidFill>
                  <a:schemeClr val="tx2"/>
                </a:solidFill>
              </a:rPr>
              <a:t>系核心能力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(Core Competence)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資訊科技新知探索與系統開發應用</a:t>
            </a:r>
            <a:r>
              <a:rPr lang="zh-TW" altLang="en-US" dirty="0"/>
              <a:t>  </a:t>
            </a:r>
            <a:r>
              <a:rPr lang="en-US" altLang="zh-TW" dirty="0"/>
              <a:t>80 %</a:t>
            </a:r>
          </a:p>
          <a:p>
            <a:r>
              <a:rPr lang="zh-TW" altLang="en-US" dirty="0">
                <a:solidFill>
                  <a:srgbClr val="C00000"/>
                </a:solidFill>
              </a:rPr>
              <a:t>網路行銷企劃能力</a:t>
            </a:r>
            <a:r>
              <a:rPr lang="en-US" altLang="zh-TW" dirty="0"/>
              <a:t> 10 %</a:t>
            </a:r>
          </a:p>
          <a:p>
            <a:r>
              <a:rPr lang="zh-TW" altLang="en-US" dirty="0">
                <a:solidFill>
                  <a:srgbClr val="C00000"/>
                </a:solidFill>
              </a:rPr>
              <a:t>論文寫作與獨立研究能力  </a:t>
            </a:r>
            <a:r>
              <a:rPr lang="en-US" altLang="zh-TW" dirty="0"/>
              <a:t>10 %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51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17123</TotalTime>
  <Words>3122</Words>
  <Application>Microsoft Macintosh PowerPoint</Application>
  <PresentationFormat>On-screen Show (4:3)</PresentationFormat>
  <Paragraphs>455</Paragraphs>
  <Slides>62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 Unicode MS</vt:lpstr>
      <vt:lpstr>DFKai-SB</vt:lpstr>
      <vt:lpstr>DFKai-SB</vt:lpstr>
      <vt:lpstr>新細明體</vt:lpstr>
      <vt:lpstr>Arial</vt:lpstr>
      <vt:lpstr>Calibri</vt:lpstr>
      <vt:lpstr>Helvetica Neue</vt:lpstr>
      <vt:lpstr>Times New Roman</vt:lpstr>
      <vt:lpstr>Office 佈景主題</vt:lpstr>
      <vt:lpstr>大數據分析 (Big Data Analysis)</vt:lpstr>
      <vt:lpstr>戴敏育 博士  (Min-Yuh Day, Ph.D.)</vt:lpstr>
      <vt:lpstr>PowerPoint Presentation</vt:lpstr>
      <vt:lpstr>國立臺北大學 109學年度第1學期 課程大綱 Fall 2020 (2020.09 - 2021.01)</vt:lpstr>
      <vt:lpstr>教學目標</vt:lpstr>
      <vt:lpstr>Course Objectives</vt:lpstr>
      <vt:lpstr>內容綱要</vt:lpstr>
      <vt:lpstr>Course Outline</vt:lpstr>
      <vt:lpstr>資訊管理研究所 系核心能力 (Core Competence) </vt:lpstr>
      <vt:lpstr>校四大基本素養 (Four Fundamental Qualities)</vt:lpstr>
      <vt:lpstr>商學院學習目標 (College Learning Goals)</vt:lpstr>
      <vt:lpstr>系所學習目標 (Department Learning Goals)</vt:lpstr>
      <vt:lpstr>PowerPoint Presentation</vt:lpstr>
      <vt:lpstr>PowerPoint Presentation</vt:lpstr>
      <vt:lpstr>PowerPoint Presentation</vt:lpstr>
      <vt:lpstr>教學方法與教學活動 (Teaching methods and activities)</vt:lpstr>
      <vt:lpstr>評量方式 (Evaluation Methods)</vt:lpstr>
      <vt:lpstr>指定用書  (Required Texts)</vt:lpstr>
      <vt:lpstr>參考書目 (Reference Books)</vt:lpstr>
      <vt:lpstr> Aurélien Géron (2019),  Hands-On Machine Learning with Scikit-Learn, Keras, and TensorFlow: Concepts, Tools, and Techniques to Build Intelligent Systems, 2nd Edition O’Reilly Media, 2019</vt:lpstr>
      <vt:lpstr>Yves Hilpisch (2018),  Python for Finance: Mastering Data-Driven Finance, O'Reilly</vt:lpstr>
      <vt:lpstr>Paolo Sironi (2016) FinTech Innovation:  From Robo-Advisors to Goal Based Investing and Gamification,  Wiley</vt:lpstr>
      <vt:lpstr>Yuxing Yan (2017),  Python for Finance: Apply powerful finance models and quantitative analysis with Python, Second Edition, Packt Publishing</vt:lpstr>
      <vt:lpstr>Social Network Based Big Data Analysis and Applications,  Lecture Notes in Social Networks,  Mehmet Kaya, Jalal Kawash, Suheil Khoury, Min-Yuh Day,  Springer International Publishing, 2018.</vt:lpstr>
      <vt:lpstr>Hands-On Machine Learning with  Scikit-Learn, Keras, and TensorFlow</vt:lpstr>
      <vt:lpstr>Sequences using RNNs and CNNs</vt:lpstr>
      <vt:lpstr>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 Data Analysis</vt:lpstr>
      <vt:lpstr>AI, Big Data, Cloud Computing Evolution of Decision Support, Business Intelligence, and Analytics</vt:lpstr>
      <vt:lpstr>Big Data 4 V</vt:lpstr>
      <vt:lpstr>Value</vt:lpstr>
      <vt:lpstr>Artificial Intelligence Machine Learning &amp; Deep Learning</vt:lpstr>
      <vt:lpstr>Stephan Kudyba (2014),  Big Data, Mining, and Analytics:  Components of Strategic Decision Making, Auerbach Publications</vt:lpstr>
      <vt:lpstr>Architecture of Big Data Analytics</vt:lpstr>
      <vt:lpstr>Architecture of Big Data Analytics</vt:lpstr>
      <vt:lpstr>Social Big Data Mining (Hiroshi Ishikawa, 2015)</vt:lpstr>
      <vt:lpstr>Architecture for  Social Big Data Mining (Hiroshi Ishikawa, 2015)</vt:lpstr>
      <vt:lpstr>Business Intelligence (BI) Infrastructure</vt:lpstr>
      <vt:lpstr>Data Warehouse Data Mining and Business Intelligence </vt:lpstr>
      <vt:lpstr>The Evolution of BI Capabilities</vt:lpstr>
      <vt:lpstr>Three Types of Analytics </vt:lpstr>
      <vt:lpstr>Big Data, Data Mining, and Machine Learning: Value Creation for Business Leaders and Practitioners,  Jared Dean,  Wiley, 2014.</vt:lpstr>
      <vt:lpstr>Data Mining at the  Intersection of Many Disciplines</vt:lpstr>
      <vt:lpstr>PowerPoint Presentation</vt:lpstr>
      <vt:lpstr>PowerPoint Presentation</vt:lpstr>
      <vt:lpstr>PowerPoint Presentation</vt:lpstr>
      <vt:lpstr>Big Data with Hadoop Architecture</vt:lpstr>
      <vt:lpstr>Big Data with Hadoop Architecture Logical Architecture Processing: MapReduce</vt:lpstr>
      <vt:lpstr>Big Data with Hadoop Architecture Logical Architecture Storage: HDFS</vt:lpstr>
      <vt:lpstr>Big Data with Hadoop Architecture Process Flow</vt:lpstr>
      <vt:lpstr>Big Data with Hadoop Architecture Hadoop Cluster</vt:lpstr>
      <vt:lpstr>Traditional ETL Architecture</vt:lpstr>
      <vt:lpstr>Offload ETL with Hadoop  (Big Data Architecture)</vt:lpstr>
      <vt:lpstr>Spark and Hadoop</vt:lpstr>
      <vt:lpstr>Spark Ecosystem</vt:lpstr>
      <vt:lpstr>Summary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大數據分析 (Big Data Analysis)</dc:title>
  <dc:subject/>
  <dc:creator>myday</dc:creator>
  <cp:keywords>大數據分析, Big Data Analysis</cp:keywords>
  <dc:description>大數據分析 (Big Data Analysis)</dc:description>
  <cp:lastModifiedBy>Microsoft Office User</cp:lastModifiedBy>
  <cp:revision>1009</cp:revision>
  <cp:lastPrinted>2020-09-15T22:56:13Z</cp:lastPrinted>
  <dcterms:created xsi:type="dcterms:W3CDTF">2011-02-14T23:24:00Z</dcterms:created>
  <dcterms:modified xsi:type="dcterms:W3CDTF">2020-09-15T23:01:33Z</dcterms:modified>
  <cp:category/>
</cp:coreProperties>
</file>