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handoutMasterIdLst>
    <p:handoutMasterId r:id="rId123"/>
  </p:handoutMasterIdLst>
  <p:sldIdLst>
    <p:sldId id="2029" r:id="rId2"/>
    <p:sldId id="2994" r:id="rId3"/>
    <p:sldId id="2996" r:id="rId4"/>
    <p:sldId id="2995" r:id="rId5"/>
    <p:sldId id="2928" r:id="rId6"/>
    <p:sldId id="2935" r:id="rId7"/>
    <p:sldId id="2901" r:id="rId8"/>
    <p:sldId id="2804" r:id="rId9"/>
    <p:sldId id="2846" r:id="rId10"/>
    <p:sldId id="3196" r:id="rId11"/>
    <p:sldId id="1151" r:id="rId12"/>
    <p:sldId id="1493" r:id="rId13"/>
    <p:sldId id="3204" r:id="rId14"/>
    <p:sldId id="1492" r:id="rId15"/>
    <p:sldId id="1247" r:id="rId16"/>
    <p:sldId id="1405" r:id="rId17"/>
    <p:sldId id="944" r:id="rId18"/>
    <p:sldId id="1476" r:id="rId19"/>
    <p:sldId id="1477" r:id="rId20"/>
    <p:sldId id="1478" r:id="rId21"/>
    <p:sldId id="1479" r:id="rId22"/>
    <p:sldId id="1480" r:id="rId23"/>
    <p:sldId id="3176" r:id="rId24"/>
    <p:sldId id="1774" r:id="rId25"/>
    <p:sldId id="3201" r:id="rId26"/>
    <p:sldId id="3164" r:id="rId27"/>
    <p:sldId id="1724" r:id="rId28"/>
    <p:sldId id="1413" r:id="rId29"/>
    <p:sldId id="1414" r:id="rId30"/>
    <p:sldId id="1415" r:id="rId31"/>
    <p:sldId id="3202" r:id="rId32"/>
    <p:sldId id="3203" r:id="rId33"/>
    <p:sldId id="1625" r:id="rId34"/>
    <p:sldId id="1626" r:id="rId35"/>
    <p:sldId id="1490" r:id="rId36"/>
    <p:sldId id="1416" r:id="rId37"/>
    <p:sldId id="1417" r:id="rId38"/>
    <p:sldId id="1418" r:id="rId39"/>
    <p:sldId id="1419" r:id="rId40"/>
    <p:sldId id="1420" r:id="rId41"/>
    <p:sldId id="2929" r:id="rId42"/>
    <p:sldId id="2930" r:id="rId43"/>
    <p:sldId id="1423" r:id="rId44"/>
    <p:sldId id="1491" r:id="rId45"/>
    <p:sldId id="1501" r:id="rId46"/>
    <p:sldId id="1424" r:id="rId47"/>
    <p:sldId id="1425" r:id="rId48"/>
    <p:sldId id="1426" r:id="rId49"/>
    <p:sldId id="1427" r:id="rId50"/>
    <p:sldId id="1428" r:id="rId51"/>
    <p:sldId id="1429" r:id="rId52"/>
    <p:sldId id="1430" r:id="rId53"/>
    <p:sldId id="1431" r:id="rId54"/>
    <p:sldId id="1432" r:id="rId55"/>
    <p:sldId id="1433" r:id="rId56"/>
    <p:sldId id="1434" r:id="rId57"/>
    <p:sldId id="1435" r:id="rId58"/>
    <p:sldId id="1436" r:id="rId59"/>
    <p:sldId id="1437" r:id="rId60"/>
    <p:sldId id="1438" r:id="rId61"/>
    <p:sldId id="2934" r:id="rId62"/>
    <p:sldId id="1439" r:id="rId63"/>
    <p:sldId id="1440" r:id="rId64"/>
    <p:sldId id="1441" r:id="rId65"/>
    <p:sldId id="1442" r:id="rId66"/>
    <p:sldId id="1443" r:id="rId67"/>
    <p:sldId id="1444" r:id="rId68"/>
    <p:sldId id="1445" r:id="rId69"/>
    <p:sldId id="1446" r:id="rId70"/>
    <p:sldId id="1447" r:id="rId71"/>
    <p:sldId id="1448" r:id="rId72"/>
    <p:sldId id="1449" r:id="rId73"/>
    <p:sldId id="1450" r:id="rId74"/>
    <p:sldId id="1451" r:id="rId75"/>
    <p:sldId id="2932" r:id="rId76"/>
    <p:sldId id="1452" r:id="rId77"/>
    <p:sldId id="2933" r:id="rId78"/>
    <p:sldId id="1453" r:id="rId79"/>
    <p:sldId id="1454" r:id="rId80"/>
    <p:sldId id="1455" r:id="rId81"/>
    <p:sldId id="1456" r:id="rId82"/>
    <p:sldId id="1457" r:id="rId83"/>
    <p:sldId id="1458" r:id="rId84"/>
    <p:sldId id="1459" r:id="rId85"/>
    <p:sldId id="1460" r:id="rId86"/>
    <p:sldId id="1461" r:id="rId87"/>
    <p:sldId id="1462" r:id="rId88"/>
    <p:sldId id="1463" r:id="rId89"/>
    <p:sldId id="1464" r:id="rId90"/>
    <p:sldId id="1465" r:id="rId91"/>
    <p:sldId id="1466" r:id="rId92"/>
    <p:sldId id="1467" r:id="rId93"/>
    <p:sldId id="1468" r:id="rId94"/>
    <p:sldId id="1469" r:id="rId95"/>
    <p:sldId id="1470" r:id="rId96"/>
    <p:sldId id="1471" r:id="rId97"/>
    <p:sldId id="1472" r:id="rId98"/>
    <p:sldId id="1473" r:id="rId99"/>
    <p:sldId id="1474" r:id="rId100"/>
    <p:sldId id="1494" r:id="rId101"/>
    <p:sldId id="1495" r:id="rId102"/>
    <p:sldId id="1496" r:id="rId103"/>
    <p:sldId id="1497" r:id="rId104"/>
    <p:sldId id="1498" r:id="rId105"/>
    <p:sldId id="3197" r:id="rId106"/>
    <p:sldId id="3198" r:id="rId107"/>
    <p:sldId id="3199" r:id="rId108"/>
    <p:sldId id="3200" r:id="rId109"/>
    <p:sldId id="2926" r:id="rId110"/>
    <p:sldId id="2921" r:id="rId111"/>
    <p:sldId id="2922" r:id="rId112"/>
    <p:sldId id="2923" r:id="rId113"/>
    <p:sldId id="2924" r:id="rId114"/>
    <p:sldId id="1422" r:id="rId115"/>
    <p:sldId id="1421" r:id="rId116"/>
    <p:sldId id="2910" r:id="rId117"/>
    <p:sldId id="3205" r:id="rId118"/>
    <p:sldId id="1499" r:id="rId119"/>
    <p:sldId id="1500" r:id="rId120"/>
    <p:sldId id="1475" r:id="rId12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serve.tca.org.tw/award.asp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opian.com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lthfront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ces.com/fintechmap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lthfront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wealthfront.com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ment.co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storjunkie.com/16817/wealthfront-review/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investorjunkie.com/8745/betterment-revie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investorjunkie.com/go/wealthfront-bwvs9" TargetMode="External"/><Relationship Id="rId4" Type="http://schemas.openxmlformats.org/officeDocument/2006/relationships/hyperlink" Target="https://investorjunkie.com/go/betterment-bwvs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sEhmyoTXmGk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innoserve.tca.org.tw/award.aspx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463880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  <a:t>AI </a:t>
            </a: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機器人理財顧問 </a:t>
            </a:r>
            <a:b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800" b="1" dirty="0">
                <a:solidFill>
                  <a:srgbClr val="C00000"/>
                </a:solidFill>
                <a:ea typeface="標楷體" pitchFamily="65" charset="-120"/>
              </a:rPr>
              <a:t>(Artificial Intelligence for </a:t>
            </a:r>
            <a:r>
              <a:rPr lang="en-US" altLang="zh-TW" sz="3800" b="1" dirty="0" err="1">
                <a:solidFill>
                  <a:srgbClr val="C00000"/>
                </a:solidFill>
                <a:ea typeface="標楷體" pitchFamily="65" charset="-120"/>
              </a:rPr>
              <a:t>Robo</a:t>
            </a:r>
            <a:r>
              <a:rPr lang="en-US" altLang="zh-TW" sz="3800" b="1" dirty="0">
                <a:solidFill>
                  <a:srgbClr val="C00000"/>
                </a:solidFill>
                <a:ea typeface="標楷體" pitchFamily="65" charset="-120"/>
              </a:rPr>
              <a:t>-Advisors)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2020-12-23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大數據分析</a:t>
            </a:r>
            <a:br>
              <a:rPr lang="zh-TW" altLang="en-US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(Big Data Analysis)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1091BDA07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(M5127)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7, ,8, 9 (15:10-18:00)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7112-A330-3E4C-9B49-13C9E30D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583170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</a:rPr>
              <a:t> 2018 International ICT Innovative Services Awards (</a:t>
            </a:r>
            <a:r>
              <a:rPr lang="en-US" altLang="zh-TW" sz="3200" dirty="0" err="1">
                <a:solidFill>
                  <a:schemeClr val="accent1"/>
                </a:solidFill>
              </a:rPr>
              <a:t>InnoServe</a:t>
            </a:r>
            <a:r>
              <a:rPr lang="en-US" altLang="zh-TW" sz="3200" dirty="0">
                <a:solidFill>
                  <a:schemeClr val="accent1"/>
                </a:solidFill>
              </a:rPr>
              <a:t> Awards 2018) </a:t>
            </a:r>
            <a:br>
              <a:rPr lang="en-US" altLang="zh-TW" sz="32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chemeClr val="accent1"/>
                </a:solidFill>
              </a:rPr>
              <a:t>(2018</a:t>
            </a:r>
            <a:r>
              <a:rPr lang="zh-TW" altLang="en-US" sz="3200" dirty="0">
                <a:solidFill>
                  <a:schemeClr val="accent1"/>
                </a:solidFill>
              </a:rPr>
              <a:t>第</a:t>
            </a:r>
            <a:r>
              <a:rPr lang="en-US" altLang="zh-TW" sz="3200" dirty="0">
                <a:solidFill>
                  <a:schemeClr val="accent1"/>
                </a:solidFill>
              </a:rPr>
              <a:t>23</a:t>
            </a:r>
            <a:r>
              <a:rPr lang="zh-TW" altLang="en-US" sz="3200" dirty="0">
                <a:solidFill>
                  <a:schemeClr val="accent1"/>
                </a:solidFill>
              </a:rPr>
              <a:t>屆大專校院資訊應用服務創新競賽</a:t>
            </a:r>
            <a:r>
              <a:rPr lang="en-US" altLang="zh-TW" sz="3200" dirty="0">
                <a:solidFill>
                  <a:schemeClr val="accent1"/>
                </a:solidFill>
              </a:rPr>
              <a:t>)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EB519-F37B-BE40-91DC-8A077105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75FD9-AF36-7341-AECE-D910D742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9" y="1652743"/>
            <a:ext cx="7641720" cy="486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6B3FF7-9037-8240-A31C-103902076737}"/>
              </a:ext>
            </a:extLst>
          </p:cNvPr>
          <p:cNvSpPr/>
          <p:nvPr/>
        </p:nvSpPr>
        <p:spPr>
          <a:xfrm>
            <a:off x="2479119" y="651565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https://innoserve.tca.org.tw/award.aspx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870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Portfolio Theory and Investment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Securities</a:t>
            </a:r>
          </a:p>
          <a:p>
            <a:r>
              <a:rPr lang="en-US" dirty="0"/>
              <a:t>Financial Markets</a:t>
            </a:r>
          </a:p>
          <a:p>
            <a:r>
              <a:rPr lang="en-US" dirty="0"/>
              <a:t>The Characteristics of the Opportunity Set Under Risk</a:t>
            </a:r>
          </a:p>
          <a:p>
            <a:r>
              <a:rPr lang="en-US" dirty="0"/>
              <a:t>Delineating Efficient Portfolios</a:t>
            </a:r>
          </a:p>
          <a:p>
            <a:r>
              <a:rPr lang="en-US" dirty="0"/>
              <a:t>Techniques for Calculating the Efficient Frontier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683568" y="6454686"/>
            <a:ext cx="7931224" cy="40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Edwin J. Elton, Martin J. Gruber, Stephen J. Brown, and William N.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Goetzmann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(2014),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Modern Portfolio Theory and Investment Analysis, 9th Edition, Wiley.</a:t>
            </a:r>
          </a:p>
        </p:txBody>
      </p:sp>
    </p:spTree>
    <p:extLst>
      <p:ext uri="{BB962C8B-B14F-4D97-AF65-F5344CB8AC3E}">
        <p14:creationId xmlns:p14="http://schemas.microsoft.com/office/powerpoint/2010/main" val="24815479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The Correlation Structure of Security Returns:</a:t>
            </a:r>
          </a:p>
          <a:p>
            <a:pPr lvl="1"/>
            <a:r>
              <a:rPr lang="en-US" dirty="0"/>
              <a:t>The Single-Index Model</a:t>
            </a:r>
          </a:p>
          <a:p>
            <a:pPr lvl="1"/>
            <a:r>
              <a:rPr lang="en-US" dirty="0"/>
              <a:t>Multi-Index Models and Grouping Techniques</a:t>
            </a:r>
          </a:p>
          <a:p>
            <a:r>
              <a:rPr lang="en-US" dirty="0"/>
              <a:t>Simple Techniques for Determining the Efficient Frontier</a:t>
            </a:r>
          </a:p>
          <a:p>
            <a:r>
              <a:rPr lang="en-US" dirty="0"/>
              <a:t>Estimating Expected Returns</a:t>
            </a:r>
          </a:p>
          <a:p>
            <a:r>
              <a:rPr lang="en-US" dirty="0"/>
              <a:t>How to Select Among the Portfolios in the Opportunity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Portfolio Theory and Investment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6454686"/>
            <a:ext cx="7931224" cy="40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Edwin J. Elton, Martin J. Gruber, Stephen J. Brown, and William N.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Goetzmann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(2014),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Modern Portfolio Theory and Investment Analysis, 9th Edition, Wiley.</a:t>
            </a:r>
          </a:p>
        </p:txBody>
      </p:sp>
    </p:spTree>
    <p:extLst>
      <p:ext uri="{BB962C8B-B14F-4D97-AF65-F5344CB8AC3E}">
        <p14:creationId xmlns:p14="http://schemas.microsoft.com/office/powerpoint/2010/main" val="2383465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Diversification</a:t>
            </a:r>
          </a:p>
          <a:p>
            <a:r>
              <a:rPr lang="en-US" dirty="0"/>
              <a:t>The Standard Capital Asset Pricing Model</a:t>
            </a:r>
          </a:p>
          <a:p>
            <a:r>
              <a:rPr lang="en-US" dirty="0"/>
              <a:t>Nonstandard Forms of Capital Asset Pricing Models</a:t>
            </a:r>
          </a:p>
          <a:p>
            <a:r>
              <a:rPr lang="en-US" dirty="0"/>
              <a:t>Empirical Tests of Equilibrium Models</a:t>
            </a:r>
          </a:p>
          <a:p>
            <a:r>
              <a:rPr lang="en-US" dirty="0"/>
              <a:t>The Arbitrage Pricing Model APT </a:t>
            </a:r>
          </a:p>
          <a:p>
            <a:pPr lvl="1"/>
            <a:r>
              <a:rPr lang="en-US" dirty="0"/>
              <a:t>A Multifactor Approach to Explaining Asset Prices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Portfolio Theory and Investment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6454686"/>
            <a:ext cx="7931224" cy="40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Edwin J. Elton, Martin J. Gruber, Stephen J. Brown, and William N.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Goetzmann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(2014),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Modern Portfolio Theory and Investment Analysis, 9th Edition, Wiley.</a:t>
            </a:r>
          </a:p>
        </p:txBody>
      </p:sp>
    </p:spTree>
    <p:extLst>
      <p:ext uri="{BB962C8B-B14F-4D97-AF65-F5344CB8AC3E}">
        <p14:creationId xmlns:p14="http://schemas.microsoft.com/office/powerpoint/2010/main" val="25513924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 Markets</a:t>
            </a:r>
          </a:p>
          <a:p>
            <a:r>
              <a:rPr lang="en-US" dirty="0"/>
              <a:t>The Valuation Process</a:t>
            </a:r>
          </a:p>
          <a:p>
            <a:r>
              <a:rPr lang="en-US" dirty="0"/>
              <a:t>Earnings Estimation</a:t>
            </a:r>
          </a:p>
          <a:p>
            <a:r>
              <a:rPr lang="en-US" dirty="0"/>
              <a:t>Behavioral Finance, Investor Decision Making, and Asset Prices</a:t>
            </a:r>
          </a:p>
          <a:p>
            <a:r>
              <a:rPr lang="en-US" dirty="0"/>
              <a:t>Interest Rate Theory and the Pricing of Bonds</a:t>
            </a:r>
          </a:p>
          <a:p>
            <a:r>
              <a:rPr lang="en-US" dirty="0"/>
              <a:t>The Management of Bond Portfolios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Portfolio Theory and Investment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6454686"/>
            <a:ext cx="7931224" cy="40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Edwin J. Elton, Martin J. Gruber, Stephen J. Brown, and William N.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Goetzmann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(2014),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Modern Portfolio Theory and Investment Analysis, 9th Edition, Wiley.</a:t>
            </a:r>
          </a:p>
        </p:txBody>
      </p:sp>
    </p:spTree>
    <p:extLst>
      <p:ext uri="{BB962C8B-B14F-4D97-AF65-F5344CB8AC3E}">
        <p14:creationId xmlns:p14="http://schemas.microsoft.com/office/powerpoint/2010/main" val="41880917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Pricing Theory</a:t>
            </a:r>
          </a:p>
          <a:p>
            <a:r>
              <a:rPr lang="en-US" dirty="0"/>
              <a:t>The Valuation and Uses of Financial Futures</a:t>
            </a:r>
          </a:p>
          <a:p>
            <a:r>
              <a:rPr lang="en-US" dirty="0"/>
              <a:t>Mutual Funds</a:t>
            </a:r>
          </a:p>
          <a:p>
            <a:r>
              <a:rPr lang="en-US" dirty="0"/>
              <a:t>Evaluation of Portfolio Performance</a:t>
            </a:r>
          </a:p>
          <a:p>
            <a:r>
              <a:rPr lang="en-US" dirty="0"/>
              <a:t>Evaluation of Security Analysis</a:t>
            </a:r>
          </a:p>
          <a:p>
            <a:r>
              <a:rPr lang="en-US" dirty="0"/>
              <a:t>Portfolio Management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Portfolio Theory and Investment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6454686"/>
            <a:ext cx="7931224" cy="40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Edwin J. Elton, Martin J. Gruber, Stephen J. Brown, and William N.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Goetzmann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(2014),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Modern Portfolio Theory and Investment Analysis, 9th Edition, Wiley.</a:t>
            </a:r>
          </a:p>
        </p:txBody>
      </p:sp>
    </p:spTree>
    <p:extLst>
      <p:ext uri="{BB962C8B-B14F-4D97-AF65-F5344CB8AC3E}">
        <p14:creationId xmlns:p14="http://schemas.microsoft.com/office/powerpoint/2010/main" val="10935228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3"/>
            <a:ext cx="8229600" cy="2490886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The </a:t>
            </a:r>
            <a:r>
              <a:rPr lang="en-US" sz="4800" dirty="0">
                <a:solidFill>
                  <a:srgbClr val="FF0000"/>
                </a:solidFill>
              </a:rPr>
              <a:t>New Alpha</a:t>
            </a:r>
            <a:r>
              <a:rPr lang="en-US" sz="4800" dirty="0">
                <a:solidFill>
                  <a:schemeClr val="accent1"/>
                </a:solidFill>
              </a:rPr>
              <a:t>: 30+ Startups Providing Alternative Data For Sophisticated Investors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/blog/alternative-data-startups-market-map-company-list/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639169"/>
            <a:ext cx="80752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New sources of </a:t>
            </a:r>
            <a:r>
              <a:rPr lang="en-US" sz="4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data mined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by startups like </a:t>
            </a:r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Foursquare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Premise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4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Orbital Insight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are letting investors understand </a:t>
            </a:r>
            <a:r>
              <a:rPr lang="en-US" sz="4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trends</a:t>
            </a:r>
            <a:r>
              <a:rPr lang="en-US" sz="44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before they happen.</a:t>
            </a:r>
          </a:p>
        </p:txBody>
      </p:sp>
    </p:spTree>
    <p:extLst>
      <p:ext uri="{BB962C8B-B14F-4D97-AF65-F5344CB8AC3E}">
        <p14:creationId xmlns:p14="http://schemas.microsoft.com/office/powerpoint/2010/main" val="31750724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3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The New Alpha: 30+ Startups Providing Alternative Data For Sophisticated Investors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/blog/alternative-data-startups-market-map-company-list/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1195916"/>
            <a:ext cx="8069560" cy="54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38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8" y="854439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952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95529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17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952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2377328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B866-25D6-7B40-B61C-9B0C3165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AI Humanoid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 err="1">
                <a:solidFill>
                  <a:srgbClr val="FF0000"/>
                </a:solidFill>
              </a:rPr>
              <a:t>Robo</a:t>
            </a:r>
            <a:r>
              <a:rPr lang="en-US" sz="7200" dirty="0">
                <a:solidFill>
                  <a:srgbClr val="FF0000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F5C3-D371-5A4C-9643-1DE85B83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22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96752"/>
            <a:ext cx="3543601" cy="5425316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115616" y="6638767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396"/>
            <a:ext cx="8435280" cy="1107864"/>
          </a:xfrm>
        </p:spPr>
        <p:txBody>
          <a:bodyPr/>
          <a:lstStyle/>
          <a:p>
            <a:r>
              <a:rPr lang="en-US" altLang="zh-TW" sz="2400" dirty="0" err="1">
                <a:solidFill>
                  <a:schemeClr val="accent1"/>
                </a:solidFill>
              </a:rPr>
              <a:t>FinTech</a:t>
            </a:r>
            <a:r>
              <a:rPr lang="en-US" altLang="zh-TW" sz="2400" dirty="0">
                <a:solidFill>
                  <a:schemeClr val="accent1"/>
                </a:solidFill>
              </a:rPr>
              <a:t>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accent1"/>
                </a:solidFill>
              </a:rPr>
              <a:t>Paolo </a:t>
            </a:r>
            <a:r>
              <a:rPr lang="en-US" altLang="zh-TW" sz="2400" b="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b="0" dirty="0">
                <a:solidFill>
                  <a:schemeClr val="accent1"/>
                </a:solidFill>
              </a:rPr>
              <a:t>, Wiley, 2016</a:t>
            </a:r>
          </a:p>
        </p:txBody>
      </p:sp>
    </p:spTree>
    <p:extLst>
      <p:ext uri="{BB962C8B-B14F-4D97-AF65-F5344CB8AC3E}">
        <p14:creationId xmlns:p14="http://schemas.microsoft.com/office/powerpoint/2010/main" val="35885495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C59E-4113-774D-BE1F-8664429C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97768"/>
            <a:ext cx="9001571" cy="1143000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AI Humanoid </a:t>
            </a:r>
            <a:r>
              <a:rPr lang="en-US" sz="4800" dirty="0" err="1">
                <a:solidFill>
                  <a:schemeClr val="accent1"/>
                </a:solidFill>
              </a:rPr>
              <a:t>Robo</a:t>
            </a:r>
            <a:r>
              <a:rPr lang="en-US" sz="4800" dirty="0">
                <a:solidFill>
                  <a:schemeClr val="accent1"/>
                </a:solidFill>
              </a:rPr>
              <a:t>-Advisor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Multi-channel Conversational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3108B-7662-314B-B03B-2E14F166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5" name="圓角矩形 5">
            <a:extLst>
              <a:ext uri="{FF2B5EF4-FFF2-40B4-BE49-F238E27FC236}">
                <a16:creationId xmlns:a16="http://schemas.microsoft.com/office/drawing/2014/main" id="{E36A21FB-5C23-9F41-9DE9-EFB26C19048B}"/>
              </a:ext>
            </a:extLst>
          </p:cNvPr>
          <p:cNvSpPr/>
          <p:nvPr/>
        </p:nvSpPr>
        <p:spPr>
          <a:xfrm>
            <a:off x="446246" y="2032248"/>
            <a:ext cx="4572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Portfolio</a:t>
            </a:r>
          </a:p>
          <a:p>
            <a:pPr algn="ctr">
              <a:defRPr/>
            </a:pPr>
            <a:r>
              <a:rPr lang="en-US" altLang="zh-TW" sz="3600" b="1" dirty="0"/>
              <a:t>Asset Allocation</a:t>
            </a:r>
            <a:endParaRPr lang="zh-TW" altLang="en-US" sz="3600" b="1" dirty="0"/>
          </a:p>
        </p:txBody>
      </p:sp>
      <p:sp>
        <p:nvSpPr>
          <p:cNvPr id="6" name="圓角矩形 93">
            <a:extLst>
              <a:ext uri="{FF2B5EF4-FFF2-40B4-BE49-F238E27FC236}">
                <a16:creationId xmlns:a16="http://schemas.microsoft.com/office/drawing/2014/main" id="{902EA011-35CB-5E4D-8196-E6428A07FBB2}"/>
              </a:ext>
            </a:extLst>
          </p:cNvPr>
          <p:cNvSpPr/>
          <p:nvPr/>
        </p:nvSpPr>
        <p:spPr>
          <a:xfrm>
            <a:off x="446246" y="4293096"/>
            <a:ext cx="4572000" cy="1828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Conversation</a:t>
            </a:r>
          </a:p>
          <a:p>
            <a:pPr algn="ctr">
              <a:defRPr/>
            </a:pPr>
            <a:r>
              <a:rPr lang="en-US" altLang="zh-TW" sz="3600" b="1" dirty="0"/>
              <a:t>Dialog System</a:t>
            </a:r>
            <a:endParaRPr lang="zh-TW" altLang="en-US" sz="3600" b="1" dirty="0"/>
          </a:p>
        </p:txBody>
      </p:sp>
      <p:sp>
        <p:nvSpPr>
          <p:cNvPr id="7" name="圓角矩形 94">
            <a:extLst>
              <a:ext uri="{FF2B5EF4-FFF2-40B4-BE49-F238E27FC236}">
                <a16:creationId xmlns:a16="http://schemas.microsoft.com/office/drawing/2014/main" id="{36A6E313-2A9A-CC42-9CAA-0778C0E75648}"/>
              </a:ext>
            </a:extLst>
          </p:cNvPr>
          <p:cNvSpPr/>
          <p:nvPr/>
        </p:nvSpPr>
        <p:spPr>
          <a:xfrm>
            <a:off x="5796136" y="2032248"/>
            <a:ext cx="3024336" cy="40896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Multichannel</a:t>
            </a:r>
          </a:p>
          <a:p>
            <a:pPr algn="ctr">
              <a:defRPr/>
            </a:pPr>
            <a:r>
              <a:rPr lang="en-US" altLang="zh-TW" sz="3600" b="1" dirty="0"/>
              <a:t>Platforms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Web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LINE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Facebook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Humanoid Robot</a:t>
            </a:r>
          </a:p>
        </p:txBody>
      </p:sp>
      <p:cxnSp>
        <p:nvCxnSpPr>
          <p:cNvPr id="8" name="肘形接點 8">
            <a:extLst>
              <a:ext uri="{FF2B5EF4-FFF2-40B4-BE49-F238E27FC236}">
                <a16:creationId xmlns:a16="http://schemas.microsoft.com/office/drawing/2014/main" id="{BF8EBD17-C41F-3B4D-9C84-48AC21B338A7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5018246" y="2946648"/>
            <a:ext cx="777890" cy="113042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肘形接點 95">
            <a:extLst>
              <a:ext uri="{FF2B5EF4-FFF2-40B4-BE49-F238E27FC236}">
                <a16:creationId xmlns:a16="http://schemas.microsoft.com/office/drawing/2014/main" id="{EA868EA7-FF60-7E40-B3F7-6FC2EFAE329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18246" y="4077072"/>
            <a:ext cx="777890" cy="113042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177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09A7-1F50-5F40-9CA4-FCCA8F16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35"/>
            <a:ext cx="8229600" cy="12742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System Architecture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Humanoid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19A6F-296B-1641-BE49-B787133F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pic>
        <p:nvPicPr>
          <p:cNvPr id="5" name="Content Placeholder 4" descr="Picture2.png">
            <a:extLst>
              <a:ext uri="{FF2B5EF4-FFF2-40B4-BE49-F238E27FC236}">
                <a16:creationId xmlns:a16="http://schemas.microsoft.com/office/drawing/2014/main" id="{AC2A6970-7859-5745-8455-4BE6C51017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7C1FFF-EAA3-AB4A-A85F-C14D2AB4B6DF}"/>
              </a:ext>
            </a:extLst>
          </p:cNvPr>
          <p:cNvSpPr/>
          <p:nvPr/>
        </p:nvSpPr>
        <p:spPr>
          <a:xfrm>
            <a:off x="323528" y="4005064"/>
            <a:ext cx="6480720" cy="2376264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2F5F8B-6B1B-4540-8331-ADD77D588F74}"/>
              </a:ext>
            </a:extLst>
          </p:cNvPr>
          <p:cNvSpPr/>
          <p:nvPr/>
        </p:nvSpPr>
        <p:spPr>
          <a:xfrm>
            <a:off x="323528" y="1556792"/>
            <a:ext cx="6480720" cy="2304256"/>
          </a:xfrm>
          <a:prstGeom prst="round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46E396-B2F1-474F-A5DB-65B85818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49" y="1585651"/>
            <a:ext cx="1192894" cy="11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F17A90-8235-0141-9AB7-C70AE262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58" y="4509120"/>
            <a:ext cx="1024257" cy="116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024C57-96E3-4549-8226-526B70C80BE9}"/>
              </a:ext>
            </a:extLst>
          </p:cNvPr>
          <p:cNvSpPr/>
          <p:nvPr/>
        </p:nvSpPr>
        <p:spPr>
          <a:xfrm>
            <a:off x="7236296" y="1551311"/>
            <a:ext cx="1800200" cy="483001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FD3EB-597C-7940-8211-9F041F4C71EB}"/>
              </a:ext>
            </a:extLst>
          </p:cNvPr>
          <p:cNvSpPr txBox="1"/>
          <p:nvPr/>
        </p:nvSpPr>
        <p:spPr>
          <a:xfrm>
            <a:off x="7386879" y="5734997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 Humanoid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Robo</a:t>
            </a:r>
            <a:r>
              <a:rPr lang="en-US" dirty="0">
                <a:solidFill>
                  <a:srgbClr val="FF0000"/>
                </a:solidFill>
              </a:rPr>
              <a:t>-advisor </a:t>
            </a:r>
          </a:p>
        </p:txBody>
      </p:sp>
    </p:spTree>
    <p:extLst>
      <p:ext uri="{BB962C8B-B14F-4D97-AF65-F5344CB8AC3E}">
        <p14:creationId xmlns:p14="http://schemas.microsoft.com/office/powerpoint/2010/main" val="24129510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ACBB-F888-ED43-9F47-53977219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7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(LINE, FB Messenger)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5561F-E653-D646-87CD-FAB054E1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78E919-03EE-1E4C-AF9B-D512CD80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9" y="1268760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174CE0-1F92-D84E-93BB-A534EB09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9" y="1272917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595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41-42E5-3945-8166-6A8D24E5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80720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Multichannel UI/UX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3888E-EF82-AE4C-BD57-467F1C95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pic>
        <p:nvPicPr>
          <p:cNvPr id="5" name="Picture 4" descr="C:\Users\myday\Downloads\TKU-logo-12cm.jpg">
            <a:extLst>
              <a:ext uri="{FF2B5EF4-FFF2-40B4-BE49-F238E27FC236}">
                <a16:creationId xmlns:a16="http://schemas.microsoft.com/office/drawing/2014/main" id="{A4A4A9E7-49D0-4544-9667-B0BC1D09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陳元致\Downloads\messageImage_1527601070920.jpg">
            <a:extLst>
              <a:ext uri="{FF2B5EF4-FFF2-40B4-BE49-F238E27FC236}">
                <a16:creationId xmlns:a16="http://schemas.microsoft.com/office/drawing/2014/main" id="{4756A56C-6151-9A41-9465-572AACE8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72" y="985645"/>
            <a:ext cx="1067966" cy="10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C03DFE-5E84-294D-B941-1E7444327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2448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0605CA-3C76-9445-B100-B4D13D4A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2840"/>
            <a:ext cx="3114678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7">
            <a:extLst>
              <a:ext uri="{FF2B5EF4-FFF2-40B4-BE49-F238E27FC236}">
                <a16:creationId xmlns:a16="http://schemas.microsoft.com/office/drawing/2014/main" id="{75D2326C-565F-CF4B-B01F-987BA687033C}"/>
              </a:ext>
            </a:extLst>
          </p:cNvPr>
          <p:cNvSpPr txBox="1"/>
          <p:nvPr/>
        </p:nvSpPr>
        <p:spPr>
          <a:xfrm>
            <a:off x="827584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ALPHA 2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文字方塊 11">
            <a:extLst>
              <a:ext uri="{FF2B5EF4-FFF2-40B4-BE49-F238E27FC236}">
                <a16:creationId xmlns:a16="http://schemas.microsoft.com/office/drawing/2014/main" id="{A89C40F3-88B5-D645-BBB0-3B841A720458}"/>
              </a:ext>
            </a:extLst>
          </p:cNvPr>
          <p:cNvSpPr txBox="1"/>
          <p:nvPr/>
        </p:nvSpPr>
        <p:spPr>
          <a:xfrm>
            <a:off x="4919886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ZENBO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849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49FD-D892-9F4F-B957-FDB31C40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Portfolio Performance in 2016 Annual Portfolio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2B4E2-E79F-F64E-A830-FDE58C0F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1C54A1-848B-2342-9BDE-D7E2BAE285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1484784"/>
          <a:ext cx="8229601" cy="4963068"/>
        </p:xfrm>
        <a:graphic>
          <a:graphicData uri="http://schemas.openxmlformats.org/drawingml/2006/table">
            <a:tbl>
              <a:tblPr firstRow="1" firstCol="1" bandRow="1"/>
              <a:tblGrid>
                <a:gridCol w="1843331">
                  <a:extLst>
                    <a:ext uri="{9D8B030D-6E8A-4147-A177-3AD203B41FA5}">
                      <a16:colId xmlns:a16="http://schemas.microsoft.com/office/drawing/2014/main" val="1549616167"/>
                    </a:ext>
                  </a:extLst>
                </a:gridCol>
                <a:gridCol w="1730048">
                  <a:extLst>
                    <a:ext uri="{9D8B030D-6E8A-4147-A177-3AD203B41FA5}">
                      <a16:colId xmlns:a16="http://schemas.microsoft.com/office/drawing/2014/main" val="2189087148"/>
                    </a:ext>
                  </a:extLst>
                </a:gridCol>
                <a:gridCol w="1463088">
                  <a:extLst>
                    <a:ext uri="{9D8B030D-6E8A-4147-A177-3AD203B41FA5}">
                      <a16:colId xmlns:a16="http://schemas.microsoft.com/office/drawing/2014/main" val="266533906"/>
                    </a:ext>
                  </a:extLst>
                </a:gridCol>
                <a:gridCol w="1596567">
                  <a:extLst>
                    <a:ext uri="{9D8B030D-6E8A-4147-A177-3AD203B41FA5}">
                      <a16:colId xmlns:a16="http://schemas.microsoft.com/office/drawing/2014/main" val="2404932212"/>
                    </a:ext>
                  </a:extLst>
                </a:gridCol>
                <a:gridCol w="1596567">
                  <a:extLst>
                    <a:ext uri="{9D8B030D-6E8A-4147-A177-3AD203B41FA5}">
                      <a16:colId xmlns:a16="http://schemas.microsoft.com/office/drawing/2014/main" val="3973724054"/>
                    </a:ext>
                  </a:extLst>
                </a:gridCol>
              </a:tblGrid>
              <a:tr h="1323487">
                <a:tc>
                  <a:txBody>
                    <a:bodyPr/>
                    <a:lstStyle/>
                    <a:p>
                      <a:endParaRPr lang="en-US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Black-Litterman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the LSTM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Investor Views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Markowitz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Equally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Weighted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S&amp;P 500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Index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048535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return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16.151%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15.172%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12.428%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9.643%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71910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volatility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13.897%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14.365%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15.870%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13.169%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365427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Sharpe ratio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1.14697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1.05534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0.81762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0.76492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307284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0.82500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0.82515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0.82514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0.78754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620581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drawdown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-10.105%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-10.465%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-12.529%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-10.306%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81594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Skew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-0.35652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-0.52985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-0.56976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-0.36795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725403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Kurtosis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2.49845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3.00613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2.41894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2.21958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18245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Daily value at risk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-1.688%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-1.750%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-1.948%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-1.619%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458650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Alpha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0.06445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0.05354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0.02158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0.00000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48669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1.01485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1.04816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1.15631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1.00000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467866"/>
                  </a:ext>
                </a:extLst>
              </a:tr>
              <a:tr h="3308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ratio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0.10935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0.09129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0.04655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459" marR="624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3659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3E5AED9-F139-F646-94B2-F363DDDD7621}"/>
              </a:ext>
            </a:extLst>
          </p:cNvPr>
          <p:cNvSpPr/>
          <p:nvPr/>
        </p:nvSpPr>
        <p:spPr>
          <a:xfrm>
            <a:off x="827584" y="6550909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Day,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Tun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-Kung Cheng and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-Gang Li (2018), "AI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Robo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-Advisor with Big Data Analytics for Financial Services", in Proceedings of the 2018 IEEE/ACM International Conference on Advances in Social Networks Analysis and Mining (ASONAM 2018), Barcelona, Spain, August 28-31, 2018.</a:t>
            </a:r>
          </a:p>
        </p:txBody>
      </p:sp>
    </p:spTree>
    <p:extLst>
      <p:ext uri="{BB962C8B-B14F-4D97-AF65-F5344CB8AC3E}">
        <p14:creationId xmlns:p14="http://schemas.microsoft.com/office/powerpoint/2010/main" val="19435185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47F2C-A73E-3A4E-8AB5-513068E3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Portfolio Cumulative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23E07-B740-0E46-8F1C-9BC0FDE1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pic>
        <p:nvPicPr>
          <p:cNvPr id="5" name="Picture 4" descr="C:\Users\Alice\AppData\Local\Microsoft\Windows\INetCache\Content.Word\Portfolios_Comparison_20180221_173207.png">
            <a:extLst>
              <a:ext uri="{FF2B5EF4-FFF2-40B4-BE49-F238E27FC236}">
                <a16:creationId xmlns:a16="http://schemas.microsoft.com/office/drawing/2014/main" id="{D83E8EAB-25C3-A548-AAB9-5C855DEF41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7529" r="8265" b="8401"/>
          <a:stretch/>
        </p:blipFill>
        <p:spPr bwMode="auto">
          <a:xfrm>
            <a:off x="457200" y="877714"/>
            <a:ext cx="8003232" cy="5575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E34D8B-834C-D640-9084-421850456EFB}"/>
              </a:ext>
            </a:extLst>
          </p:cNvPr>
          <p:cNvSpPr/>
          <p:nvPr/>
        </p:nvSpPr>
        <p:spPr>
          <a:xfrm>
            <a:off x="827584" y="6550909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Day,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Tun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-Kung Cheng and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-Gang Li (2018), "AI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Robo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-Advisor with Big Data Analytics for Financial Services", in Proceedings of the 2018 IEEE/ACM International Conference on Advances in Social Networks Analysis and Mining (ASONAM 2018), Barcelona, Spain, August 28-31, 2018.</a:t>
            </a:r>
          </a:p>
        </p:txBody>
      </p:sp>
    </p:spTree>
    <p:extLst>
      <p:ext uri="{BB962C8B-B14F-4D97-AF65-F5344CB8AC3E}">
        <p14:creationId xmlns:p14="http://schemas.microsoft.com/office/powerpoint/2010/main" val="18574224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04846-7159-1B40-9816-3E2983A8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Cumulative Returns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Markowitz </a:t>
            </a:r>
            <a:r>
              <a:rPr lang="en-US" dirty="0" err="1">
                <a:solidFill>
                  <a:schemeClr val="accent1"/>
                </a:solidFill>
              </a:rPr>
              <a:t>v.s</a:t>
            </a:r>
            <a:r>
              <a:rPr lang="en-US" dirty="0">
                <a:solidFill>
                  <a:schemeClr val="accent1"/>
                </a:solidFill>
              </a:rPr>
              <a:t>. Black-</a:t>
            </a:r>
            <a:r>
              <a:rPr lang="en-US" dirty="0" err="1">
                <a:solidFill>
                  <a:schemeClr val="accent1"/>
                </a:solidFill>
              </a:rPr>
              <a:t>litterment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256C4-E2B4-A749-AE69-660EE4B9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EE41A3-1ED5-9444-AED7-5800C39E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85" y="1628799"/>
            <a:ext cx="8677826" cy="48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1DB0DB-EAA6-1544-AB9A-899E28C46C64}"/>
              </a:ext>
            </a:extLst>
          </p:cNvPr>
          <p:cNvSpPr/>
          <p:nvPr/>
        </p:nvSpPr>
        <p:spPr>
          <a:xfrm>
            <a:off x="728269" y="6519863"/>
            <a:ext cx="7687462" cy="338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Day, Jian-Ting Lin and Yuan-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Chih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Chen (2018), "Artificial Intelligence for Conversational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Robo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-Advisor", in Proceedings of the 2018 IEEE/ACM International Conference on Advances in Social Networks Analysis and Mining (ASONAM 2018), Barcelona, Spain, August 28-31, 2018</a:t>
            </a:r>
          </a:p>
        </p:txBody>
      </p:sp>
    </p:spTree>
    <p:extLst>
      <p:ext uri="{BB962C8B-B14F-4D97-AF65-F5344CB8AC3E}">
        <p14:creationId xmlns:p14="http://schemas.microsoft.com/office/powerpoint/2010/main" val="22607983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C4F9D-7147-8246-BB56-D35D9D56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B7478-02FC-334D-97FC-3061444F1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359"/>
            <a:ext cx="9144000" cy="48229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0C9B0C-BD24-304A-B8C6-EA9EDD9ED276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accent1"/>
                </a:solidFill>
              </a:rPr>
              <a:t>Python in Google </a:t>
            </a:r>
            <a:r>
              <a:rPr kumimoji="0" lang="en-US" dirty="0" err="1">
                <a:solidFill>
                  <a:schemeClr val="accent1"/>
                </a:solidFill>
              </a:rPr>
              <a:t>Colab</a:t>
            </a:r>
            <a:r>
              <a:rPr kumimoji="0"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1838F-2EF0-D24B-83D9-548A82DBD7E4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077BA5-12FD-764D-A518-3A34B721C4A6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68D60F-9FE1-5B45-8770-F8784B7DEF18}"/>
              </a:ext>
            </a:extLst>
          </p:cNvPr>
          <p:cNvSpPr/>
          <p:nvPr/>
        </p:nvSpPr>
        <p:spPr>
          <a:xfrm>
            <a:off x="1908248" y="1048687"/>
            <a:ext cx="626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Portfolio Optimization and Algorithmic Trading</a:t>
            </a:r>
          </a:p>
          <a:p>
            <a:r>
              <a:rPr lang="en-US" b="1" dirty="0">
                <a:solidFill>
                  <a:srgbClr val="C00000"/>
                </a:solidFill>
              </a:rPr>
              <a:t>Efficient Frontier Portfolio </a:t>
            </a:r>
            <a:r>
              <a:rPr lang="en-US" b="1" dirty="0" err="1">
                <a:solidFill>
                  <a:srgbClr val="C00000"/>
                </a:solidFill>
              </a:rPr>
              <a:t>Optimisation</a:t>
            </a:r>
            <a:r>
              <a:rPr lang="en-US" b="1" dirty="0">
                <a:solidFill>
                  <a:srgbClr val="C00000"/>
                </a:solidFill>
              </a:rPr>
              <a:t> in Python</a:t>
            </a:r>
          </a:p>
        </p:txBody>
      </p:sp>
    </p:spTree>
    <p:extLst>
      <p:ext uri="{BB962C8B-B14F-4D97-AF65-F5344CB8AC3E}">
        <p14:creationId xmlns:p14="http://schemas.microsoft.com/office/powerpoint/2010/main" val="25217412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12988495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sz="9600" dirty="0" err="1">
                <a:solidFill>
                  <a:schemeClr val="accent1"/>
                </a:solidFill>
              </a:rPr>
              <a:t>Quantopian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989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4840" y="6488668"/>
            <a:ext cx="313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https://www.quantopian.com/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16632"/>
            <a:ext cx="8964488" cy="1224136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Edwin J. Elton, Martin J. Gruber, Stephen J. Brown, and William N. </a:t>
            </a:r>
            <a:r>
              <a:rPr lang="en-US" sz="1800" dirty="0" err="1">
                <a:solidFill>
                  <a:schemeClr val="accent1"/>
                </a:solidFill>
              </a:rPr>
              <a:t>Goetzmann</a:t>
            </a:r>
            <a:r>
              <a:rPr lang="en-US" sz="1800" dirty="0">
                <a:solidFill>
                  <a:schemeClr val="accent1"/>
                </a:solidFill>
              </a:rPr>
              <a:t> (2014), </a:t>
            </a:r>
            <a:r>
              <a:rPr lang="en-US" sz="3000" dirty="0">
                <a:solidFill>
                  <a:srgbClr val="FF0000"/>
                </a:solidFill>
              </a:rPr>
              <a:t>Modern Portfolio Theory and Investment Analysis</a:t>
            </a:r>
            <a:r>
              <a:rPr lang="en-US" sz="18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9th Edition, Wiley.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297308"/>
            <a:ext cx="3646629" cy="519905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115616" y="6638767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/Modern-Portfolio-Theory-Investment-Analysis/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/1118469941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09314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en-US" altLang="zh-TW">
                <a:solidFill>
                  <a:srgbClr val="4F81BD"/>
                </a:solidFill>
              </a:rPr>
              <a:t>References</a:t>
            </a:r>
          </a:p>
        </p:txBody>
      </p:sp>
      <p:sp>
        <p:nvSpPr>
          <p:cNvPr id="183299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949280"/>
          </a:xfrm>
        </p:spPr>
        <p:txBody>
          <a:bodyPr/>
          <a:lstStyle/>
          <a:p>
            <a:pPr eaLnBrk="1" hangingPunct="1"/>
            <a:r>
              <a:rPr lang="en-US" altLang="zh-TW" sz="1200" dirty="0"/>
              <a:t>Susanne Chishti and Janos </a:t>
            </a:r>
            <a:r>
              <a:rPr lang="en-US" altLang="zh-TW" sz="1200" dirty="0" err="1"/>
              <a:t>Barberis</a:t>
            </a:r>
            <a:r>
              <a:rPr lang="en-US" altLang="zh-TW" sz="1200" dirty="0"/>
              <a:t> (2016), “The FINTECH Book: The Financial Technology Handbook for Investors, Entrepreneurs and Visionaries”, Wiley.</a:t>
            </a:r>
          </a:p>
          <a:p>
            <a:pPr eaLnBrk="1" hangingPunct="1"/>
            <a:r>
              <a:rPr lang="en-US" altLang="zh-TW" sz="1200" dirty="0"/>
              <a:t>Paolo </a:t>
            </a:r>
            <a:r>
              <a:rPr lang="en-US" altLang="zh-TW" sz="1200" dirty="0" err="1"/>
              <a:t>Sironi</a:t>
            </a:r>
            <a:r>
              <a:rPr lang="en-US" altLang="zh-TW" sz="1200" dirty="0"/>
              <a:t> (2016), “</a:t>
            </a:r>
            <a:r>
              <a:rPr lang="en-US" altLang="zh-TW" sz="1200" dirty="0" err="1"/>
              <a:t>FinTech</a:t>
            </a:r>
            <a:r>
              <a:rPr lang="en-US" altLang="zh-TW" sz="1200" dirty="0"/>
              <a:t> Innovation: From </a:t>
            </a:r>
            <a:r>
              <a:rPr lang="en-US" altLang="zh-TW" sz="1200" dirty="0" err="1"/>
              <a:t>Robo</a:t>
            </a:r>
            <a:r>
              <a:rPr lang="en-US" altLang="zh-TW" sz="1200" dirty="0"/>
              <a:t>-Advisors to Goal Based Investing and Gamification”, Wiley.</a:t>
            </a:r>
          </a:p>
          <a:p>
            <a:pPr eaLnBrk="1" hangingPunct="1"/>
            <a:r>
              <a:rPr lang="en-US" altLang="zh-TW" sz="1200" dirty="0"/>
              <a:t>Charles P. Jones (2012), Investments: Analysis and Management, 12th Edition, Wiley.</a:t>
            </a:r>
          </a:p>
          <a:p>
            <a:pPr eaLnBrk="1" hangingPunct="1"/>
            <a:r>
              <a:rPr lang="en-US" altLang="zh-TW" sz="1200" dirty="0"/>
              <a:t>Edwin J. Elton, Martin J. Gruber, Stephen J. Brown, and William N. </a:t>
            </a:r>
            <a:r>
              <a:rPr lang="en-US" altLang="zh-TW" sz="1200" dirty="0" err="1"/>
              <a:t>Goetzmann</a:t>
            </a:r>
            <a:r>
              <a:rPr lang="en-US" altLang="zh-TW" sz="1200" dirty="0"/>
              <a:t> (2014), Modern Portfolio Theory and Investment Analysis, 9th Edition, Wiley.</a:t>
            </a:r>
          </a:p>
          <a:p>
            <a:pPr eaLnBrk="1" hangingPunct="1"/>
            <a:r>
              <a:rPr lang="en-US" altLang="zh-TW" sz="1200" dirty="0" err="1"/>
              <a:t>Zvi</a:t>
            </a:r>
            <a:r>
              <a:rPr lang="en-US" altLang="zh-TW" sz="1200" dirty="0"/>
              <a:t> Bodie, Alex Kane, Alan Marcus (2018), Essentials of Investments, 11th Edition, McGraw-Hill.</a:t>
            </a:r>
          </a:p>
          <a:p>
            <a:pPr eaLnBrk="1" hangingPunct="1"/>
            <a:r>
              <a:rPr lang="en-US" altLang="zh-TW" sz="1200" dirty="0" err="1"/>
              <a:t>Musto</a:t>
            </a:r>
            <a:r>
              <a:rPr lang="en-US" altLang="zh-TW" sz="1200" dirty="0"/>
              <a:t>, C., </a:t>
            </a:r>
            <a:r>
              <a:rPr lang="en-US" altLang="zh-TW" sz="1200" dirty="0" err="1"/>
              <a:t>Semeraro</a:t>
            </a:r>
            <a:r>
              <a:rPr lang="en-US" altLang="zh-TW" sz="1200" dirty="0"/>
              <a:t>, G., Lops, P., de </a:t>
            </a:r>
            <a:r>
              <a:rPr lang="en-US" altLang="zh-TW" sz="1200" dirty="0" err="1"/>
              <a:t>Gemmis</a:t>
            </a:r>
            <a:r>
              <a:rPr lang="en-US" altLang="zh-TW" sz="1200" dirty="0"/>
              <a:t>, M., &amp; </a:t>
            </a:r>
            <a:r>
              <a:rPr lang="en-US" altLang="zh-TW" sz="1200" dirty="0" err="1"/>
              <a:t>Lekkas</a:t>
            </a:r>
            <a:r>
              <a:rPr lang="en-US" altLang="zh-TW" sz="1200" dirty="0"/>
              <a:t>, G. (2015). Personalized finance advisory through case-based recommender systems and diversification strategies. Decision Support Systems, 77, 100-111.</a:t>
            </a:r>
          </a:p>
          <a:p>
            <a:pPr eaLnBrk="1" hangingPunct="1"/>
            <a:r>
              <a:rPr lang="en-US" altLang="zh-TW" sz="1200" dirty="0" err="1"/>
              <a:t>Rubino</a:t>
            </a:r>
            <a:r>
              <a:rPr lang="en-US" altLang="zh-TW" sz="1200" dirty="0"/>
              <a:t>, J. (2016). My Favorite Robot. CFA Institute Magazine, 27(3), 43-46.</a:t>
            </a:r>
          </a:p>
          <a:p>
            <a:pPr eaLnBrk="1" hangingPunct="1"/>
            <a:r>
              <a:rPr lang="en-US" altLang="zh-TW" sz="1200" dirty="0" err="1"/>
              <a:t>Cocca</a:t>
            </a:r>
            <a:r>
              <a:rPr lang="en-US" altLang="zh-TW" sz="1200" dirty="0"/>
              <a:t>, Teodoro (2016). "Potential and Limitations of Virtual Advice in Wealth Management." Journal of Financial Transformation, 44, 45-57.</a:t>
            </a:r>
          </a:p>
          <a:p>
            <a:pPr eaLnBrk="1" hangingPunct="1"/>
            <a:r>
              <a:rPr lang="en-US" altLang="zh-TW" sz="1200" dirty="0"/>
              <a:t>Van Thiel, </a:t>
            </a:r>
            <a:r>
              <a:rPr lang="en-US" altLang="zh-TW" sz="1200" dirty="0" err="1"/>
              <a:t>Diederick</a:t>
            </a:r>
            <a:r>
              <a:rPr lang="en-US" altLang="zh-TW" sz="1200" dirty="0"/>
              <a:t>, and Fred Van </a:t>
            </a:r>
            <a:r>
              <a:rPr lang="en-US" altLang="zh-TW" sz="1200" dirty="0" err="1"/>
              <a:t>Raaij</a:t>
            </a:r>
            <a:r>
              <a:rPr lang="en-US" altLang="zh-TW" sz="1200" dirty="0"/>
              <a:t> (2017). "Explaining Customer Experience of Digital Financial Advice." Economics 5, no. 1, 69-84.</a:t>
            </a:r>
          </a:p>
          <a:p>
            <a:pPr eaLnBrk="1" hangingPunct="1"/>
            <a:r>
              <a:rPr lang="en-US" altLang="zh-TW" sz="1200" dirty="0"/>
              <a:t>Zheng, Xiao-</a:t>
            </a:r>
            <a:r>
              <a:rPr lang="en-US" altLang="zh-TW" sz="1200" dirty="0" err="1"/>
              <a:t>lin</a:t>
            </a:r>
            <a:r>
              <a:rPr lang="en-US" altLang="zh-TW" sz="1200" dirty="0"/>
              <a:t>, Meng-</a:t>
            </a:r>
            <a:r>
              <a:rPr lang="en-US" altLang="zh-TW" sz="1200" dirty="0" err="1"/>
              <a:t>ying</a:t>
            </a:r>
            <a:r>
              <a:rPr lang="en-US" altLang="zh-TW" sz="1200" dirty="0"/>
              <a:t> Zhu, Qi-</a:t>
            </a:r>
            <a:r>
              <a:rPr lang="en-US" altLang="zh-TW" sz="1200" dirty="0" err="1"/>
              <a:t>bing</a:t>
            </a:r>
            <a:r>
              <a:rPr lang="en-US" altLang="zh-TW" sz="1200" dirty="0"/>
              <a:t> Li, Chao-chao Chen, and Yan-chao Tan (2019), "</a:t>
            </a:r>
            <a:r>
              <a:rPr lang="en-US" altLang="zh-TW" sz="1200" dirty="0" err="1"/>
              <a:t>Finbrain</a:t>
            </a:r>
            <a:r>
              <a:rPr lang="en-US" altLang="zh-TW" sz="1200" dirty="0"/>
              <a:t>: When finance meets AI 2.0." Frontiers of Information Technology &amp; Electronic Engineering 20, no. 7, pp. 914-924, 2019.</a:t>
            </a:r>
          </a:p>
          <a:p>
            <a:pPr eaLnBrk="1" hangingPunct="1"/>
            <a:r>
              <a:rPr lang="en-US" altLang="zh-TW" sz="1200" dirty="0"/>
              <a:t>Stuart Russell and Peter </a:t>
            </a:r>
            <a:r>
              <a:rPr lang="en-US" altLang="zh-TW" sz="1200" dirty="0" err="1"/>
              <a:t>Norvig</a:t>
            </a:r>
            <a:r>
              <a:rPr lang="en-US" altLang="zh-TW" sz="1200" dirty="0"/>
              <a:t> (2020), Artificial Intelligence: A Modern Approach, 4th Edition, Pearson.</a:t>
            </a:r>
          </a:p>
          <a:p>
            <a:pPr eaLnBrk="1" hangingPunct="1"/>
            <a:r>
              <a:rPr lang="en-US" altLang="zh-TW" sz="1200" dirty="0"/>
              <a:t>Min-</a:t>
            </a:r>
            <a:r>
              <a:rPr lang="en-US" altLang="zh-TW" sz="1200" dirty="0" err="1"/>
              <a:t>Yuh</a:t>
            </a:r>
            <a:r>
              <a:rPr lang="en-US" altLang="zh-TW" sz="1200" dirty="0"/>
              <a:t> Day and Jian-Ting Lin (2019), "Artificial Intelligence for ETF Market Prediction and Portfolio Optimization", in Proceedings of The 2019 IEEE/ACM International Conference on Advances in Social Networks Analysis and Mining (ASONAM 2019), Vancouver, Canada, August 27-30. 2019.</a:t>
            </a:r>
          </a:p>
          <a:p>
            <a:pPr eaLnBrk="1" hangingPunct="1"/>
            <a:r>
              <a:rPr lang="en-US" altLang="zh-TW" sz="1200" dirty="0"/>
              <a:t>Min-</a:t>
            </a:r>
            <a:r>
              <a:rPr lang="en-US" altLang="zh-TW" sz="1200" dirty="0" err="1"/>
              <a:t>Yuh</a:t>
            </a:r>
            <a:r>
              <a:rPr lang="en-US" altLang="zh-TW" sz="1200" dirty="0"/>
              <a:t> Day and Chi-Sheng Hung (2019), "AI Affective Conversational Robot with Hybrid Generative-based and Retrieval-based Dialogue Models", in Proceedings of The 20th IEEE International Conference on Information Reuse and Integration for Data Science (IEEE IRI 2019), Los Angeles, CA, USA, July 30 - August 1, 2019.</a:t>
            </a:r>
          </a:p>
          <a:p>
            <a:pPr eaLnBrk="1" hangingPunct="1"/>
            <a:r>
              <a:rPr lang="en-US" altLang="zh-TW" sz="1200" dirty="0"/>
              <a:t>Min-</a:t>
            </a:r>
            <a:r>
              <a:rPr lang="en-US" altLang="zh-TW" sz="1200" dirty="0" err="1"/>
              <a:t>Yuh</a:t>
            </a:r>
            <a:r>
              <a:rPr lang="en-US" altLang="zh-TW" sz="1200" dirty="0"/>
              <a:t> Day, </a:t>
            </a:r>
            <a:r>
              <a:rPr lang="en-US" altLang="zh-TW" sz="1200" dirty="0" err="1"/>
              <a:t>Tun</a:t>
            </a:r>
            <a:r>
              <a:rPr lang="en-US" altLang="zh-TW" sz="1200" dirty="0"/>
              <a:t>-Kung Cheng and </a:t>
            </a:r>
            <a:r>
              <a:rPr lang="en-US" altLang="zh-TW" sz="1200" dirty="0" err="1"/>
              <a:t>Jheng</a:t>
            </a:r>
            <a:r>
              <a:rPr lang="en-US" altLang="zh-TW" sz="1200" dirty="0"/>
              <a:t>-Gang Li  (2018). “AI </a:t>
            </a:r>
            <a:r>
              <a:rPr lang="en-US" altLang="zh-TW" sz="1200" dirty="0" err="1"/>
              <a:t>Robo</a:t>
            </a:r>
            <a:r>
              <a:rPr lang="en-US" altLang="zh-TW" sz="1200" dirty="0"/>
              <a:t>-Advisor with Big Data Analytics for Financial Services”, submitted to MSNDS 2018 in the 2018 IEEE/ACM International Conference on Advances in Social Networks Analysis and Mining (ASONAM 2018), Barcelona, Spain, August 28-31. 2018.</a:t>
            </a:r>
          </a:p>
          <a:p>
            <a:pPr eaLnBrk="1" hangingPunct="1"/>
            <a:r>
              <a:rPr lang="en-US" altLang="zh-TW" sz="1200" dirty="0"/>
              <a:t>Min-</a:t>
            </a:r>
            <a:r>
              <a:rPr lang="en-US" altLang="zh-TW" sz="1200" dirty="0" err="1"/>
              <a:t>Yuh</a:t>
            </a:r>
            <a:r>
              <a:rPr lang="en-US" altLang="zh-TW" sz="1200" dirty="0"/>
              <a:t> Day, Jian-Ting Lin and Yuan-</a:t>
            </a:r>
            <a:r>
              <a:rPr lang="en-US" altLang="zh-TW" sz="1200" dirty="0" err="1"/>
              <a:t>Chih</a:t>
            </a:r>
            <a:r>
              <a:rPr lang="en-US" altLang="zh-TW" sz="1200" dirty="0"/>
              <a:t> Chen (2018). “Artificial Intelligence for Conversational </a:t>
            </a:r>
            <a:r>
              <a:rPr lang="en-US" altLang="zh-TW" sz="1200" dirty="0" err="1"/>
              <a:t>Robo</a:t>
            </a:r>
            <a:r>
              <a:rPr lang="en-US" altLang="zh-TW" sz="1200" dirty="0"/>
              <a:t>-Advisor.” submitted to MSNDS 2018 in the 2018 IEEE/ACM International Conference on Advances in Social Networks Analysis and Mining (ASONAM 2018), Barcelona, Spain, August 28-31, 2018.</a:t>
            </a:r>
          </a:p>
          <a:p>
            <a:pPr eaLnBrk="1" hangingPunct="1"/>
            <a:endParaRPr lang="en-US" altLang="zh-TW" sz="1200" dirty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1331581-46B0-4EFB-9CB3-F4EEDED589C5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6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16632"/>
            <a:ext cx="8964488" cy="1224136"/>
          </a:xfrm>
        </p:spPr>
        <p:txBody>
          <a:bodyPr/>
          <a:lstStyle/>
          <a:p>
            <a:r>
              <a:rPr lang="en-US" sz="2400" dirty="0" err="1">
                <a:solidFill>
                  <a:schemeClr val="accent1"/>
                </a:solidFill>
              </a:rPr>
              <a:t>Zvi</a:t>
            </a:r>
            <a:r>
              <a:rPr lang="en-US" sz="2400" dirty="0">
                <a:solidFill>
                  <a:schemeClr val="accent1"/>
                </a:solidFill>
              </a:rPr>
              <a:t> Bodie, Alex Kane, Alan Marcus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Essentials of Investments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11th Edition, McGraw-Hill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1115616" y="6638767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/Essentials-Investments-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Zvi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-Bodie-Professor/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/1260013928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E716-67F5-2D49-A72F-3C97FBAA0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01" y="1490265"/>
            <a:ext cx="4076717" cy="5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2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26876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Charles P. Jones (2012),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Investments: Analysis and Management</a:t>
            </a:r>
            <a:r>
              <a:rPr lang="en-US" sz="4000" dirty="0">
                <a:solidFill>
                  <a:schemeClr val="accent1"/>
                </a:solidFill>
              </a:rPr>
              <a:t>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12th Edition, 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13" y="1476880"/>
            <a:ext cx="4109774" cy="5137218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115616" y="6638767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/Investments-Analysis-Management-Charles-Jones/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/1118363299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687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</a:rPr>
              <a:t>Artificial Intelligence 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(AI)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74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Investment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87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6034682"/>
          </a:xfrm>
        </p:spPr>
        <p:txBody>
          <a:bodyPr/>
          <a:lstStyle/>
          <a:p>
            <a:r>
              <a:rPr lang="mr-IN" altLang="zh-TW" sz="10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Robo-Advisors</a:t>
            </a:r>
            <a:endParaRPr lang="zh-TW" altLang="en-US" sz="10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63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7000" dirty="0">
                <a:solidFill>
                  <a:srgbClr val="FF0000"/>
                </a:solidFill>
              </a:rPr>
              <a:t>Artificial Intelligence </a:t>
            </a:r>
            <a:br>
              <a:rPr lang="en-US" altLang="zh-TW" sz="7000" dirty="0">
                <a:solidFill>
                  <a:srgbClr val="FF0000"/>
                </a:solidFill>
              </a:rPr>
            </a:br>
            <a:r>
              <a:rPr lang="en-US" altLang="zh-TW" sz="7000" dirty="0">
                <a:solidFill>
                  <a:srgbClr val="FF0000"/>
                </a:solidFill>
              </a:rPr>
              <a:t>and </a:t>
            </a:r>
            <a:br>
              <a:rPr lang="en-US" altLang="zh-TW" sz="7000" dirty="0">
                <a:solidFill>
                  <a:srgbClr val="FF0000"/>
                </a:solidFill>
              </a:rPr>
            </a:br>
            <a:r>
              <a:rPr lang="en-US" altLang="zh-TW" sz="9600" dirty="0">
                <a:solidFill>
                  <a:srgbClr val="FF0000"/>
                </a:solidFill>
              </a:rPr>
              <a:t>Deep Learning </a:t>
            </a:r>
            <a:br>
              <a:rPr lang="en-US" altLang="zh-TW" sz="7000" dirty="0">
                <a:solidFill>
                  <a:srgbClr val="FF0000"/>
                </a:solidFill>
              </a:rPr>
            </a:br>
            <a:r>
              <a:rPr lang="en-US" altLang="zh-TW" sz="7000" dirty="0">
                <a:solidFill>
                  <a:srgbClr val="FF0000"/>
                </a:solidFill>
              </a:rPr>
              <a:t>for </a:t>
            </a:r>
            <a:br>
              <a:rPr lang="en-US" altLang="zh-TW" sz="7000" dirty="0">
                <a:solidFill>
                  <a:srgbClr val="FF0000"/>
                </a:solidFill>
              </a:rPr>
            </a:br>
            <a:r>
              <a:rPr lang="en-US" altLang="zh-TW" sz="9600" dirty="0">
                <a:solidFill>
                  <a:srgbClr val="FF0000"/>
                </a:solidFill>
              </a:rPr>
              <a:t>Fintech</a:t>
            </a:r>
            <a:endParaRPr lang="en-US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893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76672"/>
            <a:ext cx="9073008" cy="5904656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From </a:t>
            </a:r>
            <a:r>
              <a:rPr lang="en-US" sz="6000" dirty="0">
                <a:solidFill>
                  <a:srgbClr val="FF0000"/>
                </a:solidFill>
              </a:rPr>
              <a:t>Algorithmic Trading </a:t>
            </a:r>
            <a:br>
              <a:rPr lang="en-US" sz="6000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to </a:t>
            </a:r>
            <a:r>
              <a:rPr lang="en-US" sz="6000" dirty="0">
                <a:solidFill>
                  <a:srgbClr val="FF0000"/>
                </a:solidFill>
              </a:rPr>
              <a:t>Personal Finance Bots</a:t>
            </a:r>
            <a:r>
              <a:rPr lang="en-US" sz="6000" dirty="0">
                <a:solidFill>
                  <a:schemeClr val="accent1"/>
                </a:solidFill>
              </a:rPr>
              <a:t>: 41 Startups Bringing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AI</a:t>
            </a:r>
            <a:r>
              <a:rPr lang="en-US" sz="12000" dirty="0">
                <a:solidFill>
                  <a:schemeClr val="accent1"/>
                </a:solidFill>
              </a:rPr>
              <a:t> to </a:t>
            </a:r>
            <a:r>
              <a:rPr lang="en-US" sz="12000" dirty="0">
                <a:solidFill>
                  <a:srgbClr val="FF0000"/>
                </a:solidFill>
              </a:rPr>
              <a:t>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</p:spTree>
    <p:extLst>
      <p:ext uri="{BB962C8B-B14F-4D97-AF65-F5344CB8AC3E}">
        <p14:creationId xmlns:p14="http://schemas.microsoft.com/office/powerpoint/2010/main" val="213428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2020/09/16  </a:t>
            </a:r>
            <a:r>
              <a:rPr lang="zh-TW" altLang="en-US" sz="2400" dirty="0"/>
              <a:t>大數據分析介紹 </a:t>
            </a:r>
            <a:r>
              <a:rPr lang="en-US" altLang="zh-TW" sz="2400" dirty="0"/>
              <a:t>(Introduction to Big Data Analysis)</a:t>
            </a:r>
          </a:p>
          <a:p>
            <a:pPr marL="0" indent="0">
              <a:buNone/>
            </a:pPr>
            <a:r>
              <a:rPr lang="en-US" altLang="zh-TW" sz="2400" dirty="0"/>
              <a:t>2  2020/09/23  AI</a:t>
            </a:r>
            <a:r>
              <a:rPr lang="zh-TW" altLang="en-US" sz="2400" dirty="0"/>
              <a:t>人工智慧與大數據分析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(AI and Big Data Analysis)</a:t>
            </a:r>
          </a:p>
          <a:p>
            <a:pPr marL="0" indent="0">
              <a:buNone/>
            </a:pPr>
            <a:r>
              <a:rPr lang="en-US" altLang="zh-TW" sz="2400" dirty="0"/>
              <a:t>3  2020/09/30  Python </a:t>
            </a:r>
            <a:r>
              <a:rPr lang="zh-TW" altLang="en-US" sz="2400" dirty="0"/>
              <a:t>大數據分析基礎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Big Data Analysis in Python)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4  2020/10/07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數位沙盒第一堂課：數位沙盒服務平台簡介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1: Introduction to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</a:t>
            </a:r>
            <a:r>
              <a:rPr lang="en-US" altLang="zh-TW" sz="2400" dirty="0" err="1">
                <a:solidFill>
                  <a:schemeClr val="accent3">
                    <a:lumMod val="75000"/>
                  </a:schemeClr>
                </a:solidFill>
              </a:rPr>
              <a:t>FintechSpace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Digital Sandbox)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5  2020/10/14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數位沙盒第二堂課：工程師操作說明與實作教學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2: Hands-on Practices)</a:t>
            </a:r>
          </a:p>
          <a:p>
            <a:pPr marL="0" indent="0">
              <a:buNone/>
            </a:pPr>
            <a:r>
              <a:rPr lang="en-US" altLang="zh-TW" sz="2400" dirty="0"/>
              <a:t>6  2020/10/21  Python Pandas </a:t>
            </a:r>
            <a:r>
              <a:rPr lang="zh-TW" altLang="en-US" sz="2400" dirty="0"/>
              <a:t>大數據量化分析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(Quantitative Big Data Analysis with Pandas in Python)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3"/>
            <a:ext cx="9073008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From Algorithmic Trading To Personal Finance Bots: 41 Startups Bringing AI To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73492"/>
            <a:ext cx="8922846" cy="47238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213" y="1075383"/>
            <a:ext cx="4433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AI 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</p:spTree>
    <p:extLst>
      <p:ext uri="{BB962C8B-B14F-4D97-AF65-F5344CB8AC3E}">
        <p14:creationId xmlns:p14="http://schemas.microsoft.com/office/powerpoint/2010/main" val="3453758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0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Fintech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3142" r="53539" b="17342"/>
          <a:stretch/>
        </p:blipFill>
        <p:spPr>
          <a:xfrm>
            <a:off x="869420" y="816876"/>
            <a:ext cx="7446996" cy="58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67271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Fintech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2678" r="4646" b="2070"/>
          <a:stretch/>
        </p:blipFill>
        <p:spPr>
          <a:xfrm>
            <a:off x="1151620" y="839063"/>
            <a:ext cx="6840760" cy="5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7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38439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060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840198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3209025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33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7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009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4292470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7  2020/10/28 </a:t>
            </a:r>
            <a:r>
              <a:rPr lang="zh-TW" altLang="en-US" sz="2400" dirty="0">
                <a:solidFill>
                  <a:schemeClr val="accent1"/>
                </a:solidFill>
              </a:rPr>
              <a:t>  </a:t>
            </a:r>
            <a:r>
              <a:rPr lang="en-US" altLang="zh-TW" sz="2400" dirty="0">
                <a:solidFill>
                  <a:schemeClr val="accent1"/>
                </a:solidFill>
              </a:rPr>
              <a:t>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I)</a:t>
            </a:r>
            <a:endParaRPr lang="en-US" altLang="zh-TW" sz="2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8  2020/11/04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數位沙盒第三堂課：</a:t>
            </a:r>
            <a:r>
              <a:rPr lang="zh-TW" altLang="en-US" sz="2200" dirty="0">
                <a:solidFill>
                  <a:schemeClr val="accent3">
                    <a:lumMod val="75000"/>
                  </a:schemeClr>
                </a:solidFill>
              </a:rPr>
              <a:t>學生小組討論實作與成果發表 </a:t>
            </a:r>
            <a:b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(Digital Sandbox Lesson 3: Learning Teams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  <a:t>Hands-on Project Discussion and Project Presentation)</a:t>
            </a:r>
            <a:endParaRPr lang="en-US" altLang="zh-TW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2020/11/11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2020/11/18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2020/11/25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2020/12/02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大數據分析個案研究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Big Data Analysis)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280937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3977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8754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300142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134115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09075" cy="5890666"/>
          </a:xfrm>
        </p:spPr>
        <p:txBody>
          <a:bodyPr/>
          <a:lstStyle/>
          <a:p>
            <a:r>
              <a:rPr lang="en-US" sz="16000" dirty="0">
                <a:solidFill>
                  <a:srgbClr val="FF0000"/>
                </a:solidFill>
              </a:rPr>
              <a:t>AI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and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Cognitive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66403" y="6519863"/>
            <a:ext cx="5975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research.ibm.com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/cognitive-computing/</a:t>
            </a:r>
          </a:p>
        </p:txBody>
      </p:sp>
    </p:spTree>
    <p:extLst>
      <p:ext uri="{BB962C8B-B14F-4D97-AF65-F5344CB8AC3E}">
        <p14:creationId xmlns:p14="http://schemas.microsoft.com/office/powerpoint/2010/main" val="1035112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  <a:solidFill>
            <a:srgbClr val="FFC000"/>
          </a:solidFill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30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834506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628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8" y="105740"/>
            <a:ext cx="8229600" cy="80298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9607" y="6579314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1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6000" dirty="0">
                <a:solidFill>
                  <a:srgbClr val="FF0000"/>
                </a:solidFill>
              </a:rPr>
              <a:t>Money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22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2020/12/09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2020/12/16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15  2020/12/23  AI </a:t>
            </a:r>
            <a:r>
              <a:rPr lang="zh-TW" altLang="en-US" sz="2400" dirty="0">
                <a:solidFill>
                  <a:srgbClr val="FF0000"/>
                </a:solidFill>
              </a:rPr>
              <a:t>機器人理財顧問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(Artificial Intelligence for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-Advisors)</a:t>
            </a:r>
          </a:p>
          <a:p>
            <a:pPr marL="0" indent="0">
              <a:buNone/>
            </a:pPr>
            <a:r>
              <a:rPr lang="en-US" altLang="zh-TW" sz="2400" dirty="0"/>
              <a:t>16  2020/12/30  </a:t>
            </a:r>
            <a:r>
              <a:rPr lang="zh-TW" altLang="en-US" sz="2400" dirty="0"/>
              <a:t>金融科技智慧型交談機器人 </a:t>
            </a:r>
            <a:br>
              <a:rPr lang="en-US" altLang="zh-TW" sz="2400" dirty="0"/>
            </a:br>
            <a:r>
              <a:rPr lang="en-US" altLang="zh-TW" sz="2400" dirty="0"/>
              <a:t>                              (Conversational Commerce and </a:t>
            </a:r>
            <a:br>
              <a:rPr lang="en-US" altLang="zh-TW" sz="2400" dirty="0"/>
            </a:br>
            <a:r>
              <a:rPr lang="en-US" altLang="zh-TW" sz="2400" dirty="0"/>
              <a:t>                              Intelligent Chatbots for Fintech)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2021/01/06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2021/01/13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286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" y="1196752"/>
            <a:ext cx="852094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245225"/>
          </a:xfrm>
        </p:spPr>
        <p:txBody>
          <a:bodyPr/>
          <a:lstStyle/>
          <a:p>
            <a:r>
              <a:rPr lang="en-US" altLang="zh-TW" sz="16000">
                <a:solidFill>
                  <a:srgbClr val="FF0000"/>
                </a:solidFill>
              </a:rPr>
              <a:t>Money</a:t>
            </a:r>
            <a:br>
              <a:rPr lang="en-US" altLang="zh-TW" sz="16000">
                <a:solidFill>
                  <a:srgbClr val="FF0000"/>
                </a:solidFill>
              </a:rPr>
            </a:br>
            <a:r>
              <a:rPr lang="en-US" altLang="zh-TW" sz="16000">
                <a:solidFill>
                  <a:srgbClr val="FF0000"/>
                </a:solidFill>
              </a:rPr>
              <a:t>Makes</a:t>
            </a:r>
            <a:br>
              <a:rPr lang="en-US" altLang="zh-TW" sz="16000">
                <a:solidFill>
                  <a:srgbClr val="FF0000"/>
                </a:solidFill>
              </a:rPr>
            </a:br>
            <a:r>
              <a:rPr lang="en-US" altLang="zh-TW" sz="16000">
                <a:solidFill>
                  <a:srgbClr val="FF0000"/>
                </a:solidFill>
              </a:rPr>
              <a:t>Money</a:t>
            </a:r>
            <a:endParaRPr lang="en-US" sz="1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979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3"/>
            <a:ext cx="8229600" cy="93706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664804" y="6632820"/>
            <a:ext cx="581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/money/treasure/treasure_chest_3.png.html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35" y="908720"/>
            <a:ext cx="5241661" cy="55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94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6245225"/>
          </a:xfrm>
        </p:spPr>
        <p:txBody>
          <a:bodyPr/>
          <a:lstStyle/>
          <a:p>
            <a:r>
              <a:rPr lang="en-US" altLang="zh-TW" sz="18000" dirty="0">
                <a:solidFill>
                  <a:srgbClr val="FF0000"/>
                </a:solidFill>
              </a:rPr>
              <a:t>Wealth </a:t>
            </a:r>
            <a:r>
              <a:rPr lang="en-US" altLang="zh-TW" sz="12000" dirty="0">
                <a:solidFill>
                  <a:srgbClr val="FF0000"/>
                </a:solidFill>
              </a:rPr>
              <a:t>Management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309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6245225"/>
          </a:xfrm>
        </p:spPr>
        <p:txBody>
          <a:bodyPr/>
          <a:lstStyle/>
          <a:p>
            <a:r>
              <a:rPr lang="en-US" sz="14000">
                <a:solidFill>
                  <a:srgbClr val="FF0000"/>
                </a:solidFill>
              </a:rPr>
              <a:t>Investment Analysis</a:t>
            </a:r>
            <a:endParaRPr lang="en-US" sz="1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839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Time Value of Money</a:t>
            </a:r>
            <a:br>
              <a:rPr lang="en-US" sz="14000" dirty="0">
                <a:solidFill>
                  <a:srgbClr val="FF0000"/>
                </a:solidFill>
              </a:rPr>
            </a:br>
            <a:r>
              <a:rPr lang="en-US" sz="14000" dirty="0">
                <a:solidFill>
                  <a:srgbClr val="FF0000"/>
                </a:solidFill>
              </a:rPr>
              <a:t>Risk</a:t>
            </a:r>
            <a:br>
              <a:rPr lang="en-US" sz="14000" dirty="0">
                <a:solidFill>
                  <a:srgbClr val="FF0000"/>
                </a:solidFill>
              </a:rPr>
            </a:br>
            <a:r>
              <a:rPr lang="en-US" sz="14000" dirty="0">
                <a:solidFill>
                  <a:srgbClr val="FF0000"/>
                </a:solidFill>
              </a:rPr>
              <a:t>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8656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FF0000"/>
                </a:solidFill>
              </a:rPr>
              <a:t>Fintech</a:t>
            </a:r>
            <a:br>
              <a:rPr lang="en-US" altLang="zh-TW" sz="12000" dirty="0">
                <a:solidFill>
                  <a:srgbClr val="FF0000"/>
                </a:solidFill>
              </a:rPr>
            </a:br>
            <a:r>
              <a:rPr lang="en-US" altLang="zh-TW" sz="12000" dirty="0" err="1">
                <a:solidFill>
                  <a:srgbClr val="FF0000"/>
                </a:solidFill>
              </a:rPr>
              <a:t>Robo</a:t>
            </a:r>
            <a:r>
              <a:rPr lang="en-US" altLang="zh-TW" sz="12000" dirty="0">
                <a:solidFill>
                  <a:srgbClr val="FF0000"/>
                </a:solidFill>
              </a:rPr>
              <a:t> Advisors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2629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</a:rPr>
              <a:t>Big Data Driven Disruption: 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9600" dirty="0" err="1">
                <a:solidFill>
                  <a:srgbClr val="FF0000"/>
                </a:solidFill>
              </a:rPr>
              <a:t>Robo</a:t>
            </a:r>
            <a:r>
              <a:rPr lang="en-US" sz="9600" dirty="0">
                <a:solidFill>
                  <a:srgbClr val="FF0000"/>
                </a:solidFill>
              </a:rPr>
              <a:t>-Advisor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520788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/?p=2329</a:t>
            </a:r>
          </a:p>
        </p:txBody>
      </p:sp>
    </p:spTree>
    <p:extLst>
      <p:ext uri="{BB962C8B-B14F-4D97-AF65-F5344CB8AC3E}">
        <p14:creationId xmlns:p14="http://schemas.microsoft.com/office/powerpoint/2010/main" val="2278868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2123728" y="3573016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457200" y="4100065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5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03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54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 dirty="0">
                <a:solidFill>
                  <a:schemeClr val="accent1"/>
                </a:solidFill>
              </a:rPr>
              <a:t> Advisors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52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9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11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43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75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977" y="6591840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242305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for </a:t>
            </a:r>
            <a:r>
              <a:rPr lang="en-US" altLang="zh-TW" sz="7200" dirty="0" err="1">
                <a:solidFill>
                  <a:srgbClr val="C00000"/>
                </a:solidFill>
              </a:rPr>
              <a:t>Robo</a:t>
            </a:r>
            <a:r>
              <a:rPr lang="en-US" altLang="zh-TW" sz="7200" dirty="0">
                <a:solidFill>
                  <a:srgbClr val="C00000"/>
                </a:solidFill>
              </a:rPr>
              <a:t>-Advisors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68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33" y="188641"/>
            <a:ext cx="8029699" cy="6331222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Financial Services Innovation</a:t>
            </a:r>
            <a:br>
              <a:rPr lang="en-US" sz="4800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06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" y="182374"/>
            <a:ext cx="7266438" cy="6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38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6146"/>
            <a:ext cx="8316416" cy="585803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</p:spTree>
    <p:extLst>
      <p:ext uri="{BB962C8B-B14F-4D97-AF65-F5344CB8AC3E}">
        <p14:creationId xmlns:p14="http://schemas.microsoft.com/office/powerpoint/2010/main" val="425138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2267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03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409"/>
            <a:ext cx="9144000" cy="33848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21328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Investment Management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Empowered Investors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Process Externalization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3152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1043608" y="814975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9242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38110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72008"/>
            <a:ext cx="9109075" cy="198884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Market Provisioning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Smarter, Faster Machines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New Market Platforms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0518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Fintech: Financial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1187276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 Startups </a:t>
            </a:r>
            <a:b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Wells Fargo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Citi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Bank of America</a:t>
            </a:r>
          </a:p>
        </p:txBody>
      </p:sp>
    </p:spTree>
    <p:extLst>
      <p:ext uri="{BB962C8B-B14F-4D97-AF65-F5344CB8AC3E}">
        <p14:creationId xmlns:p14="http://schemas.microsoft.com/office/powerpoint/2010/main" val="1183085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Fintech: </a:t>
            </a:r>
            <a:r>
              <a:rPr lang="en-US" sz="5400" dirty="0" err="1">
                <a:solidFill>
                  <a:schemeClr val="accent1"/>
                </a:solidFill>
              </a:rPr>
              <a:t>Unbunding</a:t>
            </a:r>
            <a:r>
              <a:rPr lang="en-US" sz="5400" dirty="0">
                <a:solidFill>
                  <a:schemeClr val="accent1"/>
                </a:solidFill>
              </a:rPr>
              <a:t> the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851477"/>
            <a:ext cx="8244408" cy="58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451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Fintech: </a:t>
            </a:r>
            <a:r>
              <a:rPr lang="en-US" sz="5400" dirty="0" err="1">
                <a:solidFill>
                  <a:schemeClr val="accent1"/>
                </a:solidFill>
              </a:rPr>
              <a:t>Unbunding</a:t>
            </a:r>
            <a:r>
              <a:rPr lang="en-US" sz="5400" dirty="0">
                <a:solidFill>
                  <a:schemeClr val="accent1"/>
                </a:solidFill>
              </a:rPr>
              <a:t> the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3317" b="54361"/>
          <a:stretch/>
        </p:blipFill>
        <p:spPr>
          <a:xfrm>
            <a:off x="229381" y="1911620"/>
            <a:ext cx="8685238" cy="352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364" y="981828"/>
            <a:ext cx="6657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Wealth Management: </a:t>
            </a:r>
            <a:r>
              <a:rPr lang="en-US" sz="3200" b="1" dirty="0" err="1">
                <a:solidFill>
                  <a:srgbClr val="FF0000"/>
                </a:solidFill>
              </a:rPr>
              <a:t>Wealthfront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83968" y="3501008"/>
            <a:ext cx="864096" cy="144016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3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</a:rPr>
              <a:t>Robotic </a:t>
            </a:r>
            <a:br>
              <a:rPr lang="en-US" altLang="zh-TW" sz="10000" dirty="0">
                <a:solidFill>
                  <a:srgbClr val="C00000"/>
                </a:solidFill>
              </a:rPr>
            </a:br>
            <a:r>
              <a:rPr lang="en-US" altLang="zh-TW" sz="10000" dirty="0">
                <a:solidFill>
                  <a:srgbClr val="C00000"/>
                </a:solidFill>
              </a:rPr>
              <a:t>Process </a:t>
            </a:r>
            <a:br>
              <a:rPr lang="en-US" altLang="zh-TW" sz="10000" dirty="0">
                <a:solidFill>
                  <a:srgbClr val="C00000"/>
                </a:solidFill>
              </a:rPr>
            </a:br>
            <a:r>
              <a:rPr lang="en-US" altLang="zh-TW" sz="10000" dirty="0">
                <a:solidFill>
                  <a:srgbClr val="C00000"/>
                </a:solidFill>
              </a:rPr>
              <a:t>Automation</a:t>
            </a:r>
            <a:br>
              <a:rPr lang="en-US" altLang="zh-TW" sz="10000" dirty="0">
                <a:solidFill>
                  <a:srgbClr val="C00000"/>
                </a:solidFill>
              </a:rPr>
            </a:br>
            <a:r>
              <a:rPr lang="en-US" altLang="zh-TW" sz="10000" dirty="0">
                <a:solidFill>
                  <a:srgbClr val="C00000"/>
                </a:solidFill>
              </a:rPr>
              <a:t>(RPA)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652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756708"/>
            <a:ext cx="9144000" cy="579254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691994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: Fintech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0060" y="6583170"/>
            <a:ext cx="2463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https://www.wealthfront.com/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9282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5CC5-01D7-8549-A085-41662D2D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507288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Advisor FinTech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E4B49-4B9E-C24A-8C6F-93F9A88C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A9392-3240-884F-9FDE-77D9E230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88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D95753-2409-A949-BCF9-ECF9927DFC80}"/>
              </a:ext>
            </a:extLst>
          </p:cNvPr>
          <p:cNvSpPr/>
          <p:nvPr/>
        </p:nvSpPr>
        <p:spPr>
          <a:xfrm>
            <a:off x="3018754" y="6534283"/>
            <a:ext cx="3106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https://www.kitces.com/fintechmap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018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classic workflow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686800" cy="5351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52" y="6484878"/>
            <a:ext cx="837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Musto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C.,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Semeraro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G., Lops, P., de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Gemmis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&amp;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Lekkas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G. (2015).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Personalized finance advisory through case-based recommender systems and diversification strategies.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Decision Support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77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100-111.</a:t>
            </a:r>
          </a:p>
        </p:txBody>
      </p:sp>
    </p:spTree>
    <p:extLst>
      <p:ext uri="{BB962C8B-B14F-4D97-AF65-F5344CB8AC3E}">
        <p14:creationId xmlns:p14="http://schemas.microsoft.com/office/powerpoint/2010/main" val="1742120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Process of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advisesure.com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/blog/what-is-meaning-of-term-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-advisor-and--their-benefits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907300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777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Benefits of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2"/>
          <a:stretch/>
        </p:blipFill>
        <p:spPr>
          <a:xfrm>
            <a:off x="251520" y="2019180"/>
            <a:ext cx="8640960" cy="4290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advisesure.com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/blog/what-is-meaning-of-term-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-advisor-and--their-benefits</a:t>
            </a:r>
          </a:p>
        </p:txBody>
      </p:sp>
    </p:spTree>
    <p:extLst>
      <p:ext uri="{BB962C8B-B14F-4D97-AF65-F5344CB8AC3E}">
        <p14:creationId xmlns:p14="http://schemas.microsoft.com/office/powerpoint/2010/main" val="3187752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Full service online </a:t>
            </a:r>
            <a:r>
              <a:rPr lang="en-US" b="1" dirty="0" err="1"/>
              <a:t>Robo</a:t>
            </a:r>
            <a:r>
              <a:rPr lang="en-US" b="1" dirty="0"/>
              <a:t>-advisor</a:t>
            </a:r>
          </a:p>
          <a:p>
            <a:pPr lvl="1"/>
            <a:r>
              <a:rPr lang="en-US" dirty="0"/>
              <a:t>100% automated without any human element</a:t>
            </a:r>
          </a:p>
          <a:p>
            <a:r>
              <a:rPr lang="en-US" b="1" dirty="0"/>
              <a:t>Hybrid </a:t>
            </a:r>
            <a:r>
              <a:rPr lang="en-US" b="1" dirty="0" err="1"/>
              <a:t>Robo</a:t>
            </a:r>
            <a:r>
              <a:rPr lang="en-US" b="1" dirty="0"/>
              <a:t>-advisor model </a:t>
            </a:r>
          </a:p>
          <a:p>
            <a:pPr lvl="1"/>
            <a:r>
              <a:rPr lang="en-US" dirty="0"/>
              <a:t>being pioneered by firms like </a:t>
            </a:r>
            <a:br>
              <a:rPr lang="en-US" dirty="0"/>
            </a:br>
            <a:r>
              <a:rPr lang="en-US" dirty="0"/>
              <a:t>Vanguard &amp; Charles Schwab</a:t>
            </a:r>
          </a:p>
          <a:p>
            <a:r>
              <a:rPr lang="en-US" b="1" dirty="0"/>
              <a:t>Pure online advisor </a:t>
            </a:r>
          </a:p>
          <a:p>
            <a:pPr lvl="1"/>
            <a:r>
              <a:rPr lang="en-US" dirty="0"/>
              <a:t>primarily human in 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Business Models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/?p=2329</a:t>
            </a:r>
          </a:p>
        </p:txBody>
      </p:sp>
    </p:spTree>
    <p:extLst>
      <p:ext uri="{BB962C8B-B14F-4D97-AF65-F5344CB8AC3E}">
        <p14:creationId xmlns:p14="http://schemas.microsoft.com/office/powerpoint/2010/main" val="3163320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Full service online </a:t>
            </a:r>
            <a:r>
              <a:rPr lang="en-US" b="1" dirty="0" err="1"/>
              <a:t>Robo</a:t>
            </a:r>
            <a:r>
              <a:rPr lang="en-US" b="1" dirty="0"/>
              <a:t>-advisor</a:t>
            </a:r>
          </a:p>
          <a:p>
            <a:pPr lvl="1"/>
            <a:r>
              <a:rPr lang="en-US" dirty="0"/>
              <a:t>100% automated without any human element</a:t>
            </a:r>
          </a:p>
          <a:p>
            <a:r>
              <a:rPr lang="en-US" b="1" dirty="0"/>
              <a:t>Hybrid </a:t>
            </a:r>
            <a:r>
              <a:rPr lang="en-US" b="1" dirty="0" err="1"/>
              <a:t>Robo</a:t>
            </a:r>
            <a:r>
              <a:rPr lang="en-US" b="1" dirty="0"/>
              <a:t>-advisor model </a:t>
            </a:r>
          </a:p>
          <a:p>
            <a:pPr lvl="1"/>
            <a:r>
              <a:rPr lang="en-US" dirty="0"/>
              <a:t>being pioneered by firms like </a:t>
            </a:r>
            <a:br>
              <a:rPr lang="en-US" dirty="0"/>
            </a:br>
            <a:r>
              <a:rPr lang="en-US" dirty="0"/>
              <a:t>Vanguard &amp; Charles Schwab</a:t>
            </a:r>
          </a:p>
          <a:p>
            <a:r>
              <a:rPr lang="en-US" b="1" dirty="0"/>
              <a:t>Pure online advisor </a:t>
            </a:r>
          </a:p>
          <a:p>
            <a:pPr lvl="1"/>
            <a:r>
              <a:rPr lang="en-US" dirty="0"/>
              <a:t>primarily human in 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Business Models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/?p=2329</a:t>
            </a:r>
          </a:p>
        </p:txBody>
      </p:sp>
    </p:spTree>
    <p:extLst>
      <p:ext uri="{BB962C8B-B14F-4D97-AF65-F5344CB8AC3E}">
        <p14:creationId xmlns:p14="http://schemas.microsoft.com/office/powerpoint/2010/main" val="13682269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9" y="125760"/>
            <a:ext cx="8229600" cy="98455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Usecases</a:t>
            </a:r>
            <a:r>
              <a:rPr lang="en-US" dirty="0">
                <a:solidFill>
                  <a:schemeClr val="accent1"/>
                </a:solidFill>
              </a:rPr>
              <a:t> of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3539" cy="51845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Determine individual </a:t>
            </a:r>
            <a:r>
              <a:rPr lang="en-US" sz="2800" dirty="0">
                <a:solidFill>
                  <a:srgbClr val="FF0000"/>
                </a:solidFill>
              </a:rPr>
              <a:t>Client profiles &amp; preferences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Identify </a:t>
            </a:r>
            <a:r>
              <a:rPr lang="en-US" sz="2800" dirty="0">
                <a:solidFill>
                  <a:srgbClr val="FF0000"/>
                </a:solidFill>
              </a:rPr>
              <a:t>appropriate financial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Establish correct </a:t>
            </a:r>
            <a:r>
              <a:rPr lang="en-US" sz="2800" dirty="0">
                <a:solidFill>
                  <a:srgbClr val="FF0000"/>
                </a:solidFill>
              </a:rPr>
              <a:t>Investment Mix for the client’s profile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a </a:t>
            </a:r>
            <a:r>
              <a:rPr lang="en-US" sz="2800" dirty="0">
                <a:solidFill>
                  <a:srgbClr val="FF0000"/>
                </a:solidFill>
              </a:rPr>
              <a:t>algorithmic approach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choose the appropriate securities</a:t>
            </a:r>
            <a:r>
              <a:rPr lang="en-US" sz="2800" dirty="0"/>
              <a:t> for each client account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Continuously </a:t>
            </a:r>
            <a:r>
              <a:rPr lang="en-US" sz="2800" dirty="0">
                <a:solidFill>
                  <a:srgbClr val="FF0000"/>
                </a:solidFill>
              </a:rPr>
              <a:t>monitor the portfolio &amp; transactions </a:t>
            </a:r>
            <a:r>
              <a:rPr lang="en-US" sz="2800" dirty="0"/>
              <a:t>within it to tune performance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Provide </a:t>
            </a:r>
            <a:r>
              <a:rPr lang="en-US" sz="2800" dirty="0">
                <a:solidFill>
                  <a:srgbClr val="FF0000"/>
                </a:solidFill>
              </a:rPr>
              <a:t>value added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Ensure the </a:t>
            </a:r>
            <a:r>
              <a:rPr lang="en-US" sz="2800" dirty="0">
                <a:solidFill>
                  <a:srgbClr val="FF0000"/>
                </a:solidFill>
              </a:rPr>
              <a:t>best user experience </a:t>
            </a:r>
            <a:r>
              <a:rPr lang="en-US" sz="2800" dirty="0"/>
              <a:t>by handling a whole range of 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/?p=2418</a:t>
            </a:r>
          </a:p>
        </p:txBody>
      </p:sp>
    </p:spTree>
    <p:extLst>
      <p:ext uri="{BB962C8B-B14F-4D97-AF65-F5344CB8AC3E}">
        <p14:creationId xmlns:p14="http://schemas.microsoft.com/office/powerpoint/2010/main" val="3930398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9" y="116633"/>
            <a:ext cx="8229600" cy="12817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Business Requirements for a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Collect Individual Client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Client Segmentation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Algorithm Based Investment Allocation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Portfolio Rebalancing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Tax Loss Harvesting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 Single View of a Client’s Financial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3415291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1" y="125760"/>
            <a:ext cx="8471569" cy="127258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Algorithms for a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r>
              <a:rPr lang="en-US" sz="2800" dirty="0"/>
              <a:t>Leverage </a:t>
            </a:r>
            <a:r>
              <a:rPr lang="en-US" sz="2800" dirty="0">
                <a:solidFill>
                  <a:srgbClr val="FF0000"/>
                </a:solidFill>
              </a:rPr>
              <a:t>data science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FF0000"/>
                </a:solidFill>
              </a:rPr>
              <a:t>statistical modeling </a:t>
            </a:r>
            <a:r>
              <a:rPr lang="en-US" sz="2800" dirty="0"/>
              <a:t>to automatically allocate client wealth across different asset classes (such as domestic/foreign stocks, bonds &amp; real estate related securities) to </a:t>
            </a:r>
            <a:r>
              <a:rPr lang="en-US" sz="2800" dirty="0">
                <a:solidFill>
                  <a:srgbClr val="FF0000"/>
                </a:solidFill>
              </a:rPr>
              <a:t>automatically rebalance portfolio</a:t>
            </a:r>
            <a:r>
              <a:rPr lang="en-US" sz="2800" dirty="0"/>
              <a:t> positions based on changing market conditions or client preferences. </a:t>
            </a:r>
          </a:p>
          <a:p>
            <a:pPr lvl="1"/>
            <a:r>
              <a:rPr lang="en-US" dirty="0"/>
              <a:t>These investment decisions are also made based on detailed </a:t>
            </a:r>
            <a:r>
              <a:rPr lang="en-US" dirty="0">
                <a:solidFill>
                  <a:srgbClr val="FF0000"/>
                </a:solidFill>
              </a:rPr>
              <a:t>behavioral understanding </a:t>
            </a:r>
            <a:r>
              <a:rPr lang="en-US" dirty="0"/>
              <a:t>of a client’s </a:t>
            </a:r>
            <a:r>
              <a:rPr lang="en-US" dirty="0">
                <a:solidFill>
                  <a:srgbClr val="FF0000"/>
                </a:solidFill>
              </a:rPr>
              <a:t>financial journey metrics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 – Age, Risk Appetite &amp; other related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116585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</a:rPr>
              <a:t>AI </a:t>
            </a:r>
            <a:br>
              <a:rPr lang="en-US" altLang="zh-TW" sz="10000" dirty="0">
                <a:solidFill>
                  <a:srgbClr val="C00000"/>
                </a:solidFill>
              </a:rPr>
            </a:br>
            <a:r>
              <a:rPr lang="en-US" altLang="zh-TW" sz="10000" dirty="0" err="1">
                <a:solidFill>
                  <a:srgbClr val="C00000"/>
                </a:solidFill>
              </a:rPr>
              <a:t>Robo</a:t>
            </a:r>
            <a:r>
              <a:rPr lang="en-US" altLang="zh-TW" sz="10000" dirty="0">
                <a:solidFill>
                  <a:srgbClr val="C00000"/>
                </a:solidFill>
              </a:rPr>
              <a:t>-Advisor</a:t>
            </a:r>
            <a:br>
              <a:rPr lang="en-US" altLang="zh-TW" sz="10000" dirty="0">
                <a:solidFill>
                  <a:srgbClr val="C00000"/>
                </a:solidFill>
              </a:rPr>
            </a:br>
            <a:r>
              <a:rPr lang="en-US" altLang="zh-TW" sz="10000" dirty="0">
                <a:solidFill>
                  <a:srgbClr val="C00000"/>
                </a:solidFill>
              </a:rPr>
              <a:t>in </a:t>
            </a:r>
            <a:br>
              <a:rPr lang="en-US" altLang="zh-TW" sz="10000" dirty="0">
                <a:solidFill>
                  <a:srgbClr val="C00000"/>
                </a:solidFill>
              </a:rPr>
            </a:br>
            <a:r>
              <a:rPr lang="en-US" altLang="zh-TW" sz="10000" dirty="0">
                <a:solidFill>
                  <a:srgbClr val="C00000"/>
                </a:solidFill>
              </a:rPr>
              <a:t>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4047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1" y="125760"/>
            <a:ext cx="8471569" cy="127258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Algorithms for a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r>
              <a:rPr lang="en-US" dirty="0"/>
              <a:t>RA platforms also provide </a:t>
            </a:r>
            <a:br>
              <a:rPr lang="en-US" dirty="0"/>
            </a:br>
            <a:r>
              <a:rPr lang="en-US" dirty="0"/>
              <a:t>24×7 tracking of </a:t>
            </a:r>
            <a:r>
              <a:rPr lang="en-US" dirty="0">
                <a:solidFill>
                  <a:srgbClr val="FF0000"/>
                </a:solidFill>
              </a:rPr>
              <a:t>market movements </a:t>
            </a:r>
            <a:br>
              <a:rPr lang="en-US" dirty="0"/>
            </a:br>
            <a:r>
              <a:rPr lang="en-US" dirty="0"/>
              <a:t>to use that to track </a:t>
            </a:r>
            <a:r>
              <a:rPr lang="en-US" dirty="0">
                <a:solidFill>
                  <a:srgbClr val="FF0000"/>
                </a:solidFill>
              </a:rPr>
              <a:t>rebalancing </a:t>
            </a:r>
            <a:r>
              <a:rPr lang="en-US">
                <a:solidFill>
                  <a:srgbClr val="FF0000"/>
                </a:solidFill>
              </a:rPr>
              <a:t>decisions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/>
              <a:t>from </a:t>
            </a:r>
            <a:r>
              <a:rPr lang="en-US" dirty="0"/>
              <a:t>not just a portfolio </a:t>
            </a:r>
            <a:r>
              <a:rPr lang="en-US"/>
              <a:t>standpoint </a:t>
            </a:r>
            <a:br>
              <a:rPr lang="en-US"/>
            </a:br>
            <a:r>
              <a:rPr lang="en-US"/>
              <a:t>but </a:t>
            </a:r>
            <a:r>
              <a:rPr lang="en-US" dirty="0"/>
              <a:t>also from a taxation standpoint.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3794413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1" y="125760"/>
            <a:ext cx="8471569" cy="127258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Algorithms for a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3539" cy="489654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mixture</a:t>
            </a:r>
            <a:r>
              <a:rPr lang="en-US" dirty="0"/>
              <a:t> of different </a:t>
            </a:r>
            <a:r>
              <a:rPr lang="en-US" dirty="0">
                <a:solidFill>
                  <a:srgbClr val="FF0000"/>
                </a:solidFill>
              </a:rPr>
              <a:t>algorithms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can be used such as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Modern Portfolio Theory (MPT)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Capital Asset Pricing Model (CAPM)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Black </a:t>
            </a:r>
            <a:r>
              <a:rPr lang="en-US" dirty="0" err="1">
                <a:solidFill>
                  <a:srgbClr val="FF0000"/>
                </a:solidFill>
              </a:rPr>
              <a:t>Litterman</a:t>
            </a:r>
            <a:r>
              <a:rPr lang="en-US" dirty="0">
                <a:solidFill>
                  <a:srgbClr val="FF0000"/>
                </a:solidFill>
              </a:rPr>
              <a:t> Model</a:t>
            </a:r>
            <a:r>
              <a:rPr lang="en-US" dirty="0"/>
              <a:t>, </a:t>
            </a:r>
            <a:br>
              <a:rPr lang="en-US" sz="2800" dirty="0"/>
            </a:br>
            <a:r>
              <a:rPr lang="en-US" dirty="0"/>
              <a:t>the </a:t>
            </a:r>
            <a:r>
              <a:rPr lang="en-US" dirty="0" err="1">
                <a:solidFill>
                  <a:srgbClr val="FF0000"/>
                </a:solidFill>
              </a:rPr>
              <a:t>Fama</a:t>
            </a:r>
            <a:r>
              <a:rPr lang="en-US" dirty="0">
                <a:solidFill>
                  <a:srgbClr val="FF0000"/>
                </a:solidFill>
              </a:rPr>
              <a:t>-French </a:t>
            </a:r>
            <a:r>
              <a:rPr lang="en-US" dirty="0"/>
              <a:t>etc. </a:t>
            </a:r>
          </a:p>
          <a:p>
            <a:pPr lvl="1"/>
            <a:r>
              <a:rPr lang="en-US" sz="3200" dirty="0"/>
              <a:t>These are used to allocate assets as well as to adjust positions based on market movements and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2963666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30"/>
            <a:ext cx="8712968" cy="553913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Sample Portfolios – for an aggressive investor</a:t>
            </a:r>
          </a:p>
          <a:p>
            <a:pPr marL="0" indent="0">
              <a:buNone/>
            </a:pPr>
            <a:r>
              <a:rPr lang="en-US" sz="1800" b="1" dirty="0"/>
              <a:t>       1. Equity  – 85%</a:t>
            </a:r>
          </a:p>
          <a:p>
            <a:pPr marL="0" indent="0">
              <a:buNone/>
            </a:pPr>
            <a:r>
              <a:rPr lang="en-US" sz="1800" dirty="0"/>
              <a:t>             A) US Domestic Stock (50%) </a:t>
            </a:r>
          </a:p>
          <a:p>
            <a:pPr marL="0" indent="0">
              <a:buNone/>
            </a:pPr>
            <a:r>
              <a:rPr lang="en-US" sz="1800" dirty="0"/>
              <a:t>	– Large Cap – 30%, Medium Cap – 10% , Small Cap – 10%, Dividend Stocks – 0%</a:t>
            </a:r>
          </a:p>
          <a:p>
            <a:pPr marL="0" indent="0">
              <a:buNone/>
            </a:pPr>
            <a:r>
              <a:rPr lang="en-US" sz="1800" dirty="0"/>
              <a:t>             B) Foreign Stock – (35%) </a:t>
            </a:r>
            <a:br>
              <a:rPr lang="en-US" sz="1800" dirty="0"/>
            </a:br>
            <a:r>
              <a:rPr lang="en-US" sz="1800" dirty="0"/>
              <a:t>                  –  Emerging Markets – 18%, Developed Markets – 17% </a:t>
            </a:r>
          </a:p>
          <a:p>
            <a:pPr marL="0" indent="0">
              <a:buNone/>
            </a:pPr>
            <a:r>
              <a:rPr lang="en-US" sz="1800" b="1" dirty="0"/>
              <a:t>       2. Fixed Income – 5%</a:t>
            </a:r>
          </a:p>
          <a:p>
            <a:pPr marL="0" indent="0">
              <a:buNone/>
            </a:pPr>
            <a:r>
              <a:rPr lang="en-US" sz="1800" dirty="0"/>
              <a:t>             A) Developed Market Bonds  – 2%</a:t>
            </a:r>
          </a:p>
          <a:p>
            <a:pPr marL="0" indent="0">
              <a:buNone/>
            </a:pPr>
            <a:r>
              <a:rPr lang="en-US" sz="1800" dirty="0"/>
              <a:t>             B) US Bonds – 1%</a:t>
            </a:r>
          </a:p>
          <a:p>
            <a:pPr marL="0" indent="0">
              <a:buNone/>
            </a:pPr>
            <a:r>
              <a:rPr lang="en-US" sz="1800" dirty="0"/>
              <a:t>             C) International Bonds – 1%</a:t>
            </a:r>
          </a:p>
          <a:p>
            <a:pPr marL="0" indent="0">
              <a:buNone/>
            </a:pPr>
            <a:r>
              <a:rPr lang="en-US" sz="1800" dirty="0"/>
              <a:t>             D) Emerging Markets Bonds – 1%</a:t>
            </a:r>
          </a:p>
          <a:p>
            <a:pPr marL="0" indent="0">
              <a:buNone/>
            </a:pPr>
            <a:r>
              <a:rPr lang="en-US" sz="1800" b="1" dirty="0"/>
              <a:t>      3. Other – 5%</a:t>
            </a:r>
          </a:p>
          <a:p>
            <a:pPr marL="0" indent="0">
              <a:buNone/>
            </a:pPr>
            <a:r>
              <a:rPr lang="en-US" sz="1800" dirty="0"/>
              <a:t>             A) Real Estate  – 3%</a:t>
            </a:r>
          </a:p>
          <a:p>
            <a:pPr marL="0" indent="0">
              <a:buNone/>
            </a:pPr>
            <a:r>
              <a:rPr lang="en-US" sz="1800" dirty="0"/>
              <a:t>             B) Currencies – 0%</a:t>
            </a:r>
          </a:p>
          <a:p>
            <a:pPr marL="0" indent="0">
              <a:buNone/>
            </a:pPr>
            <a:r>
              <a:rPr lang="en-US" sz="1800" dirty="0"/>
              <a:t>             C) Gold and Precious Metals – 0%</a:t>
            </a:r>
          </a:p>
          <a:p>
            <a:pPr marL="0" indent="0">
              <a:buNone/>
            </a:pPr>
            <a:r>
              <a:rPr lang="en-US" sz="1800" dirty="0"/>
              <a:t>             D) Commodities – 2%</a:t>
            </a:r>
          </a:p>
          <a:p>
            <a:pPr marL="0" indent="0">
              <a:buNone/>
            </a:pPr>
            <a:r>
              <a:rPr lang="en-US" sz="1800" b="1" dirty="0"/>
              <a:t>       4. Cash – 5%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125761"/>
            <a:ext cx="8892479" cy="85496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(RA) Sample Portfolios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www.vamsitalkstech.com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/?p=2354</a:t>
            </a:r>
          </a:p>
        </p:txBody>
      </p:sp>
    </p:spTree>
    <p:extLst>
      <p:ext uri="{BB962C8B-B14F-4D97-AF65-F5344CB8AC3E}">
        <p14:creationId xmlns:p14="http://schemas.microsoft.com/office/powerpoint/2010/main" val="20936323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Architecture of a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 (RA)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835696" y="66117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hortonworks.com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/blog/architecture-of-a-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roboadvisor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8830" b="18159"/>
          <a:stretch/>
        </p:blipFill>
        <p:spPr>
          <a:xfrm>
            <a:off x="323528" y="1050897"/>
            <a:ext cx="8579870" cy="55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4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1" y="2132856"/>
            <a:ext cx="8452668" cy="1854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2" y="4509120"/>
            <a:ext cx="7806427" cy="171237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4131" y="260648"/>
            <a:ext cx="8452667" cy="1350078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600" b="1" dirty="0" err="1">
                <a:solidFill>
                  <a:schemeClr val="accent1"/>
                </a:solidFill>
              </a:rPr>
              <a:t>Robo</a:t>
            </a:r>
            <a:r>
              <a:rPr lang="en-US" altLang="zh-TW" sz="9600" b="1" dirty="0">
                <a:solidFill>
                  <a:schemeClr val="accent1"/>
                </a:solidFill>
              </a:rPr>
              <a:t>-</a:t>
            </a:r>
            <a:r>
              <a:rPr lang="en-US" sz="9600" b="1" dirty="0">
                <a:solidFill>
                  <a:schemeClr val="accent1"/>
                </a:solidFill>
              </a:rPr>
              <a:t>Advisor</a:t>
            </a:r>
          </a:p>
        </p:txBody>
      </p:sp>
    </p:spTree>
    <p:extLst>
      <p:ext uri="{BB962C8B-B14F-4D97-AF65-F5344CB8AC3E}">
        <p14:creationId xmlns:p14="http://schemas.microsoft.com/office/powerpoint/2010/main" val="4005048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CA09-A936-2447-90E7-65BEE4EC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2008"/>
            <a:ext cx="8892480" cy="126876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Financial Planning &amp; </a:t>
            </a:r>
            <a:r>
              <a:rPr lang="en-US" sz="3200" dirty="0" err="1">
                <a:solidFill>
                  <a:schemeClr val="accent1"/>
                </a:solidFill>
              </a:rPr>
              <a:t>Robo</a:t>
            </a:r>
            <a:r>
              <a:rPr lang="en-US" sz="3200" dirty="0">
                <a:solidFill>
                  <a:schemeClr val="accent1"/>
                </a:solidFill>
              </a:rPr>
              <a:t>-Investing for Millennials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DABF7-8F83-804C-8C34-9B6E6573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A8DB7-7702-974E-ADBB-46447FF28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346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03D0D2-A234-6C43-A354-633A7AB8B1F6}"/>
              </a:ext>
            </a:extLst>
          </p:cNvPr>
          <p:cNvSpPr/>
          <p:nvPr/>
        </p:nvSpPr>
        <p:spPr>
          <a:xfrm>
            <a:off x="3011284" y="6522365"/>
            <a:ext cx="312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https://www.wealthfront.com/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445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691994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: Fintech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0060" y="6583170"/>
            <a:ext cx="2463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https://www.wealthfront.com/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963"/>
            <a:ext cx="9144000" cy="51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44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1F7-04B5-7D4D-9971-E23D8720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Betterment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Online Financial 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5E73D-077B-744C-8E9B-80CE3D4A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6389B-6CF2-EF44-8C70-362CB2154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5441"/>
            <a:ext cx="8686800" cy="4885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AE95E-0A7B-B247-97C5-AF9972DC5109}"/>
              </a:ext>
            </a:extLst>
          </p:cNvPr>
          <p:cNvSpPr/>
          <p:nvPr/>
        </p:nvSpPr>
        <p:spPr>
          <a:xfrm>
            <a:off x="3024108" y="6453336"/>
            <a:ext cx="309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https://www.betterment.com/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87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2446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208" y="64714"/>
            <a:ext cx="8229600" cy="69199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Betterment: Fintech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</a:t>
            </a:r>
          </a:p>
        </p:txBody>
      </p:sp>
      <p:sp>
        <p:nvSpPr>
          <p:cNvPr id="7" name="Rectangle 6"/>
          <p:cNvSpPr/>
          <p:nvPr/>
        </p:nvSpPr>
        <p:spPr>
          <a:xfrm>
            <a:off x="3433708" y="6639163"/>
            <a:ext cx="2276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www.betterment.com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604480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248"/>
            <a:ext cx="8229600" cy="66046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Betterment vs. </a:t>
            </a:r>
            <a:r>
              <a:rPr lang="en-US" dirty="0" err="1">
                <a:solidFill>
                  <a:schemeClr val="accent1"/>
                </a:solidFill>
              </a:rPr>
              <a:t>Wealthfront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162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investorjunkie.com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/36355/betterment-vs-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wealthfront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80695" y="1052736"/>
          <a:ext cx="8511785" cy="5351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5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Robo</a:t>
                      </a:r>
                      <a:r>
                        <a:rPr lang="en-US" sz="2400" u="none" strike="noStrike" dirty="0">
                          <a:effectLst/>
                        </a:rPr>
                        <a:t>-Advisor</a:t>
                      </a:r>
                      <a:endParaRPr lang="en-US" sz="2400" b="1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 dirty="0">
                          <a:effectLst/>
                          <a:hlinkClick r:id="rId2"/>
                        </a:rPr>
                        <a:t>Betterment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 dirty="0">
                          <a:effectLst/>
                          <a:hlinkClick r:id="rId3"/>
                        </a:rPr>
                        <a:t>Wealthfront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Investor Junkie Rating</a:t>
                      </a:r>
                      <a:endParaRPr lang="en-US" sz="2400" b="1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30323B"/>
                          </a:solidFill>
                          <a:effectLst/>
                          <a:latin typeface="FontAwesome" charset="0"/>
                        </a:rPr>
                        <a:t>4.5 star</a:t>
                      </a: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30323B"/>
                          </a:solidFill>
                          <a:effectLst/>
                          <a:latin typeface="FontAwesome" charset="0"/>
                        </a:rPr>
                        <a:t>5 star</a:t>
                      </a: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Promotions</a:t>
                      </a:r>
                      <a:endParaRPr lang="en-US" sz="2400" b="1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 dirty="0">
                          <a:effectLst/>
                          <a:hlinkClick r:id="rId4"/>
                        </a:rPr>
                        <a:t>One Month Free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>
                          <a:effectLst/>
                          <a:hlinkClick r:id="rId5"/>
                        </a:rPr>
                        <a:t>First $15k for Free</a:t>
                      </a:r>
                      <a:endParaRPr lang="en-US" sz="2400" b="0" i="0" u="sng" strike="noStrike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444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Fees</a:t>
                      </a:r>
                      <a:endParaRPr lang="en-US" sz="2400" b="1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0.25%/</a:t>
                      </a:r>
                      <a:r>
                        <a:rPr lang="mr-IN" sz="2000" u="none" strike="noStrike" dirty="0" err="1">
                          <a:effectLst/>
                        </a:rPr>
                        <a:t>yr</a:t>
                      </a:r>
                      <a:endParaRPr lang="mr-IN" sz="20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None first $10k;</a:t>
                      </a:r>
                      <a:endParaRPr lang="en-US" sz="20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0.25%/</a:t>
                      </a:r>
                      <a:r>
                        <a:rPr lang="en-US" sz="2000" u="none" strike="noStrike" dirty="0" err="1">
                          <a:effectLst/>
                        </a:rPr>
                        <a:t>yr</a:t>
                      </a:r>
                      <a:r>
                        <a:rPr lang="en-US" sz="2000" u="none" strike="noStrike" dirty="0">
                          <a:effectLst/>
                        </a:rPr>
                        <a:t> for more</a:t>
                      </a:r>
                      <a:endParaRPr lang="en-US" sz="20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Minimum Deposit</a:t>
                      </a:r>
                      <a:endParaRPr lang="en-US" sz="2400" b="1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None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$500</a:t>
                      </a:r>
                      <a:endParaRPr lang="en-US" sz="2400" b="0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Human Advisors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Yes —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Additional Fee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49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Automatic Rebalancing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Yes</a:t>
                      </a:r>
                      <a:endParaRPr lang="en-US" sz="2400" b="0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Tax Loss Harvesting</a:t>
                      </a:r>
                      <a:endParaRPr lang="en-US" sz="2400" b="1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Yes</a:t>
                      </a:r>
                      <a:endParaRPr lang="en-US" sz="2400" b="0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Direct Indexing</a:t>
                      </a:r>
                      <a:endParaRPr lang="en-US" sz="2400" b="1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No</a:t>
                      </a:r>
                      <a:endParaRPr lang="en-US" sz="2400" b="0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Fractional Shares</a:t>
                      </a:r>
                      <a:endParaRPr lang="en-US" sz="2400" b="1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Yes</a:t>
                      </a:r>
                      <a:endParaRPr lang="en-US" sz="2400" b="0" i="0" u="none" strike="noStrike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No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749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Assets Under Management</a:t>
                      </a:r>
                      <a:endParaRPr lang="en-US" sz="2400" b="1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$8.0B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$5.0B</a:t>
                      </a:r>
                      <a:endParaRPr lang="en-US" sz="2400" b="0" i="0" u="none" strike="noStrike" dirty="0">
                        <a:solidFill>
                          <a:srgbClr val="30323B"/>
                        </a:solidFill>
                        <a:effectLst/>
                        <a:latin typeface="Inherit" charset="0"/>
                      </a:endParaRPr>
                    </a:p>
                  </a:txBody>
                  <a:tcPr marL="4877" marR="4877" marT="487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80728"/>
            <a:ext cx="2306577" cy="505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80728"/>
            <a:ext cx="2381863" cy="5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13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995A-FC54-8645-8C54-9C3ABAD6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AIWISFIN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人工智慧對話式理財機器人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C06D2-32FC-D148-8FEF-FF0DD0B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351" y="6519863"/>
            <a:ext cx="1368723" cy="365125"/>
          </a:xfrm>
        </p:spPr>
        <p:txBody>
          <a:bodyPr/>
          <a:lstStyle/>
          <a:p>
            <a:pPr>
              <a:defRPr/>
            </a:pPr>
            <a:endParaRPr lang="en-US" altLang="zh-TW" dirty="0"/>
          </a:p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044FA-9B1A-4B4A-834E-37A77C2E25E6}"/>
              </a:ext>
            </a:extLst>
          </p:cNvPr>
          <p:cNvSpPr/>
          <p:nvPr/>
        </p:nvSpPr>
        <p:spPr>
          <a:xfrm>
            <a:off x="1700808" y="6444044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https://www.youtube.com/watch?v=sEhmyoTXmGk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4417A-57F3-2D44-9C5A-969766803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85924"/>
            <a:ext cx="3386385" cy="3558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9B6627-4E47-C947-8CEB-028F27BDEB60}"/>
              </a:ext>
            </a:extLst>
          </p:cNvPr>
          <p:cNvSpPr/>
          <p:nvPr/>
        </p:nvSpPr>
        <p:spPr>
          <a:xfrm>
            <a:off x="1428799" y="2088375"/>
            <a:ext cx="62864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C00000"/>
                </a:solidFill>
              </a:rPr>
              <a:t>First Place, </a:t>
            </a:r>
            <a:r>
              <a:rPr lang="en-US" altLang="zh-TW" sz="3000" dirty="0" err="1">
                <a:solidFill>
                  <a:srgbClr val="C00000"/>
                </a:solidFill>
              </a:rPr>
              <a:t>InnoServe</a:t>
            </a:r>
            <a:r>
              <a:rPr lang="en-US" altLang="zh-TW" sz="3000" dirty="0">
                <a:solidFill>
                  <a:srgbClr val="C00000"/>
                </a:solidFill>
              </a:rPr>
              <a:t> Awards 2018</a:t>
            </a:r>
            <a:endParaRPr lang="en-US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2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94421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0.25%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Flat annual advisory fee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No</a:t>
            </a:r>
            <a:r>
              <a:rPr lang="en-US" sz="3600" dirty="0"/>
              <a:t> trading commissions or </a:t>
            </a:r>
            <a:r>
              <a:rPr lang="en-US" sz="3600" dirty="0">
                <a:solidFill>
                  <a:srgbClr val="FF0000"/>
                </a:solidFill>
              </a:rPr>
              <a:t>hidden fees</a:t>
            </a:r>
          </a:p>
          <a:p>
            <a:r>
              <a:rPr lang="en-US" sz="3600" dirty="0"/>
              <a:t>Portfolio of </a:t>
            </a:r>
            <a:r>
              <a:rPr lang="en-US" sz="3600" dirty="0">
                <a:solidFill>
                  <a:srgbClr val="FF0000"/>
                </a:solidFill>
              </a:rPr>
              <a:t>low-cost ETFs</a:t>
            </a:r>
          </a:p>
          <a:p>
            <a:r>
              <a:rPr lang="en-US" sz="3600" dirty="0"/>
              <a:t>Your first </a:t>
            </a:r>
            <a:r>
              <a:rPr lang="en-US" sz="3600" dirty="0">
                <a:solidFill>
                  <a:srgbClr val="FF0000"/>
                </a:solidFill>
              </a:rPr>
              <a:t>$10,000 </a:t>
            </a:r>
            <a:r>
              <a:rPr lang="en-US" sz="3600" dirty="0"/>
              <a:t>managed free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3063" cy="47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3708" y="6639163"/>
            <a:ext cx="2276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www.wealthfront.com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72669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29" y="1538264"/>
            <a:ext cx="6047142" cy="49571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452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Powering your financial life with technology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3433708" y="6639163"/>
            <a:ext cx="2276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www.wealthfront.com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3063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440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4" y="1478656"/>
            <a:ext cx="8696411" cy="50167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</a:t>
            </a:r>
          </a:p>
        </p:txBody>
      </p:sp>
      <p:sp>
        <p:nvSpPr>
          <p:cNvPr id="7" name="Rectangle 6"/>
          <p:cNvSpPr/>
          <p:nvPr/>
        </p:nvSpPr>
        <p:spPr>
          <a:xfrm>
            <a:off x="3433708" y="6639163"/>
            <a:ext cx="2276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www.wealthfront.com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3063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019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37" y="1221176"/>
            <a:ext cx="6714554" cy="52778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>
                <a:solidFill>
                  <a:schemeClr val="accent1"/>
                </a:solidFill>
              </a:rPr>
              <a:t> Advisor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708" y="6639163"/>
            <a:ext cx="22765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www.wealthfront.com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3063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0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558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3"/>
            <a:ext cx="9073008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Millennial Personal Finance: 63 Fintech Startups Targeting Millennials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/blog/fin-tech-startups-millennials/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069427"/>
            <a:ext cx="8424936" cy="55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57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241"/>
            <a:ext cx="8229600" cy="114300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Marketing to </a:t>
            </a:r>
            <a:r>
              <a:rPr lang="en-US" sz="5400" dirty="0" err="1">
                <a:solidFill>
                  <a:schemeClr val="accent1"/>
                </a:solidFill>
              </a:rPr>
              <a:t>Millenials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488668"/>
            <a:ext cx="699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www.digitalinformationworld.com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/2016/07/infographic-how-millennials-view-your-site-and-why-it-matters.html?utm_source=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feedburner&amp;utm_medium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email&amp;utm_campaign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=Feed:+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blogspot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qtdAg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+(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Digital+Information+World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b="87010"/>
          <a:stretch/>
        </p:blipFill>
        <p:spPr>
          <a:xfrm>
            <a:off x="107504" y="1700808"/>
            <a:ext cx="8786732" cy="43924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2132856"/>
            <a:ext cx="2602632" cy="3960440"/>
          </a:xfrm>
          <a:prstGeom prst="roundRect">
            <a:avLst>
              <a:gd name="adj" fmla="val 36318"/>
            </a:avLst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89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96"/>
            <a:ext cx="8229600" cy="115055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Marketing to </a:t>
            </a:r>
            <a:r>
              <a:rPr lang="en-US" sz="5400" dirty="0" err="1">
                <a:solidFill>
                  <a:schemeClr val="accent1"/>
                </a:solidFill>
              </a:rPr>
              <a:t>Millenials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488668"/>
            <a:ext cx="699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www.digitalinformationworld.com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/2016/07/infographic-how-millennials-view-your-site-and-why-it-matters.html?utm_source=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feedburner&amp;utm_medium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email&amp;utm_campaign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=Feed:+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blogspot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qtdAg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+(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Digital+Information+World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13549" r="1813" b="76305"/>
          <a:stretch/>
        </p:blipFill>
        <p:spPr>
          <a:xfrm>
            <a:off x="1146448" y="1033774"/>
            <a:ext cx="6737920" cy="54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70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96"/>
            <a:ext cx="8229600" cy="115055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Marketing to </a:t>
            </a:r>
            <a:r>
              <a:rPr lang="en-US" sz="5400" dirty="0" err="1">
                <a:solidFill>
                  <a:schemeClr val="accent1"/>
                </a:solidFill>
              </a:rPr>
              <a:t>Millenials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488668"/>
            <a:ext cx="699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www.digitalinformationworld.com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/2016/07/infographic-how-millennials-view-your-site-and-why-it-matters.html?utm_source=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feedburner&amp;utm_medium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email&amp;utm_campaign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=Feed:+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blogspot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qtdAg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+(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Digital+Information+World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83825" r="4199" b="6197"/>
          <a:stretch/>
        </p:blipFill>
        <p:spPr>
          <a:xfrm>
            <a:off x="1187624" y="1052736"/>
            <a:ext cx="6521896" cy="54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160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Fintech for Millennials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1" y="1408514"/>
          <a:ext cx="8363272" cy="5116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u="none" strike="noStrike" dirty="0">
                          <a:effectLst/>
                        </a:rPr>
                        <a:t>Fintech Category</a:t>
                      </a:r>
                      <a:endParaRPr lang="en-US" sz="4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#Company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Crowdfunding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 dirty="0">
                          <a:effectLst/>
                        </a:rPr>
                        <a:t>2</a:t>
                      </a:r>
                      <a:endParaRPr lang="is-I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Insurance (Non-Health)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Loans &amp; Credit Risk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 dirty="0">
                          <a:effectLst/>
                        </a:rPr>
                        <a:t>20</a:t>
                      </a:r>
                      <a:endParaRPr lang="is-I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Mobile Banking &amp; Payments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8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Personal Investing</a:t>
                      </a:r>
                      <a:endParaRPr lang="en-US" sz="3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3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Savings &amp; Finances Tracking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10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Wealth Management</a:t>
                      </a:r>
                      <a:endParaRPr lang="en-US" sz="3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US" sz="3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029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Total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200" u="none" strike="noStrike" dirty="0">
                          <a:effectLst/>
                        </a:rPr>
                        <a:t>63</a:t>
                      </a:r>
                      <a:endParaRPr lang="is-I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/blog/fin-tech-startups-millennials/</a:t>
            </a:r>
          </a:p>
        </p:txBody>
      </p:sp>
    </p:spTree>
    <p:extLst>
      <p:ext uri="{BB962C8B-B14F-4D97-AF65-F5344CB8AC3E}">
        <p14:creationId xmlns:p14="http://schemas.microsoft.com/office/powerpoint/2010/main" val="19740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78B0-4EDE-8345-B17C-67D6C9ED2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78744"/>
          </a:xfrm>
        </p:spPr>
        <p:txBody>
          <a:bodyPr/>
          <a:lstStyle/>
          <a:p>
            <a:r>
              <a:rPr lang="en-US" dirty="0"/>
              <a:t>Annual ICT application competition held for university and college students</a:t>
            </a:r>
          </a:p>
          <a:p>
            <a:r>
              <a:rPr lang="en-US" dirty="0"/>
              <a:t>The largest and the most significant contest in Taiwan.</a:t>
            </a:r>
          </a:p>
          <a:p>
            <a:r>
              <a:rPr lang="en-US" dirty="0"/>
              <a:t>More than </a:t>
            </a:r>
            <a:r>
              <a:rPr lang="en-US" dirty="0">
                <a:solidFill>
                  <a:srgbClr val="C00000"/>
                </a:solidFill>
              </a:rPr>
              <a:t>ten thousand teachers and students</a:t>
            </a:r>
            <a:r>
              <a:rPr lang="en-US" dirty="0"/>
              <a:t> from over </a:t>
            </a:r>
            <a:r>
              <a:rPr lang="en-US" dirty="0">
                <a:solidFill>
                  <a:srgbClr val="C00000"/>
                </a:solidFill>
              </a:rPr>
              <a:t>one hundred universities and colleges</a:t>
            </a:r>
            <a:r>
              <a:rPr lang="en-US" dirty="0"/>
              <a:t> have participated in the Contest.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F0063-850D-E240-B28A-170BB5A2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0178C4-939B-5048-B5DA-E6958B76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2027188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 2018 The 23</a:t>
            </a:r>
            <a:r>
              <a:rPr lang="en-US" altLang="zh-TW" baseline="30000" dirty="0">
                <a:solidFill>
                  <a:schemeClr val="accent1"/>
                </a:solidFill>
              </a:rPr>
              <a:t>th</a:t>
            </a:r>
            <a:r>
              <a:rPr lang="en-US" altLang="zh-TW" dirty="0">
                <a:solidFill>
                  <a:schemeClr val="accent1"/>
                </a:solidFill>
              </a:rPr>
              <a:t> International ICT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Innovative Services Awards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</a:t>
            </a:r>
            <a:r>
              <a:rPr lang="en-US" altLang="zh-TW" dirty="0" err="1">
                <a:solidFill>
                  <a:schemeClr val="accent1"/>
                </a:solidFill>
              </a:rPr>
              <a:t>InnoServe</a:t>
            </a:r>
            <a:r>
              <a:rPr lang="en-US" altLang="zh-TW" dirty="0">
                <a:solidFill>
                  <a:schemeClr val="accent1"/>
                </a:solidFill>
              </a:rPr>
              <a:t> Awards 2018)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558A1-7388-F84C-8B9C-968A54AFC870}"/>
              </a:ext>
            </a:extLst>
          </p:cNvPr>
          <p:cNvSpPr/>
          <p:nvPr/>
        </p:nvSpPr>
        <p:spPr>
          <a:xfrm>
            <a:off x="2479119" y="651565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https://innoserve.tca.org.tw/award.aspx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FC456-E374-A24C-A72F-93E32B87F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r="53259"/>
          <a:stretch/>
        </p:blipFill>
        <p:spPr>
          <a:xfrm>
            <a:off x="3600837" y="2027188"/>
            <a:ext cx="1907267" cy="7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8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8" y="-27384"/>
            <a:ext cx="86868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Fintech: </a:t>
            </a:r>
            <a:r>
              <a:rPr lang="en-US" sz="5400" dirty="0">
                <a:solidFill>
                  <a:srgbClr val="FF0000"/>
                </a:solidFill>
              </a:rPr>
              <a:t>Wealth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/blog/fin-tech-startups-millennials/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908720"/>
          <a:ext cx="8136904" cy="5670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0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04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Company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Select Investors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5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Wealthfront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DAG Ventures, Index Ventures, </a:t>
                      </a:r>
                      <a:r>
                        <a:rPr lang="en-US" sz="1800" u="none" strike="noStrike" dirty="0" err="1">
                          <a:effectLst/>
                        </a:rPr>
                        <a:t>Greylock</a:t>
                      </a:r>
                      <a:r>
                        <a:rPr lang="en-US" sz="1800" u="none" strike="noStrike" dirty="0">
                          <a:effectLst/>
                        </a:rPr>
                        <a:t> Partners, The </a:t>
                      </a:r>
                      <a:r>
                        <a:rPr lang="en-US" sz="1800" u="none" strike="noStrike" dirty="0" err="1">
                          <a:effectLst/>
                        </a:rPr>
                        <a:t>Social+Capital</a:t>
                      </a:r>
                      <a:r>
                        <a:rPr lang="en-US" sz="1800" u="none" strike="noStrike" dirty="0">
                          <a:effectLst/>
                        </a:rPr>
                        <a:t> Partnership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21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Betterment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Bessemer Venture Partners, </a:t>
                      </a:r>
                      <a:r>
                        <a:rPr lang="en-US" sz="1800" u="none" strike="noStrike" dirty="0" err="1">
                          <a:effectLst/>
                        </a:rPr>
                        <a:t>Athemis</a:t>
                      </a:r>
                      <a:r>
                        <a:rPr lang="en-US" sz="1800" u="none" strike="noStrike" dirty="0">
                          <a:effectLst/>
                        </a:rPr>
                        <a:t> Group, Menlo Ventures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21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SigFig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Doll Capital Management, Union Square Ventures, Bain Capital Ventures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Aspiration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Renren</a:t>
                      </a:r>
                      <a:r>
                        <a:rPr lang="en-US" sz="1800" u="none" strike="noStrike" dirty="0">
                          <a:effectLst/>
                        </a:rPr>
                        <a:t>, GSV Capital, Capricorn Investment Group, IGSB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4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Blooom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Commerce Ventures, DST Systems, Hyde Park VP, QED Investors, UMB Financial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59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Rebalance IRA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 err="1">
                          <a:effectLst/>
                        </a:rPr>
                        <a:t>N</a:t>
                      </a:r>
                      <a:r>
                        <a:rPr lang="mr-IN" sz="1800" u="none" strike="noStrike" dirty="0">
                          <a:effectLst/>
                        </a:rPr>
                        <a:t>/</a:t>
                      </a:r>
                      <a:r>
                        <a:rPr lang="mr-IN" sz="1800" u="none" strike="noStrike" dirty="0" err="1">
                          <a:effectLst/>
                        </a:rPr>
                        <a:t>A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59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Hedgeable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SixThirty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04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WiseBanyan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VegasTech</a:t>
                      </a:r>
                      <a:r>
                        <a:rPr lang="en-US" sz="1800" u="none" strike="noStrike" dirty="0">
                          <a:effectLst/>
                        </a:rPr>
                        <a:t> Fund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77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Personal Capital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Institutional Venture Partners, </a:t>
                      </a:r>
                      <a:r>
                        <a:rPr lang="en-US" sz="1800" u="none" strike="noStrike" dirty="0" err="1">
                          <a:effectLst/>
                        </a:rPr>
                        <a:t>Venrock</a:t>
                      </a:r>
                      <a:r>
                        <a:rPr lang="en-US" sz="1800" u="none" strike="noStrike" dirty="0">
                          <a:effectLst/>
                        </a:rPr>
                        <a:t>, Crosslink 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1834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8" y="-27384"/>
            <a:ext cx="86868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Fintech: </a:t>
            </a:r>
            <a:r>
              <a:rPr lang="en-US" sz="5400" dirty="0">
                <a:solidFill>
                  <a:srgbClr val="FF0000"/>
                </a:solidFill>
              </a:rPr>
              <a:t>Personal Investing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/blog/fin-tech-startups-millennials/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7544" y="1166813"/>
          <a:ext cx="8280920" cy="5272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3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Company</a:t>
                      </a:r>
                      <a:endParaRPr lang="en-US" sz="32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Select Investors</a:t>
                      </a:r>
                      <a:endParaRPr lang="en-US" sz="32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eToro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BRM Group, Ping An Ventures, Spark 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Openfolio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FinTech</a:t>
                      </a:r>
                      <a:r>
                        <a:rPr lang="en-US" sz="1800" u="none" strike="noStrike" dirty="0">
                          <a:effectLst/>
                        </a:rPr>
                        <a:t> Collective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DriveWealth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Route 66 Ventures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Tip’d</a:t>
                      </a:r>
                      <a:r>
                        <a:rPr lang="en-US" sz="2800" u="none" strike="noStrike" dirty="0">
                          <a:effectLst/>
                        </a:rPr>
                        <a:t> Off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Raj Parekh, Bill Crane, Shaun Coleman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Kapitall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Bendigo Partners, Linden Venture Fund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Stash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>
                          <a:effectLst/>
                        </a:rPr>
                        <a:t> </a:t>
                      </a:r>
                      <a:r>
                        <a:rPr lang="mr-IN" sz="1800" u="none" strike="noStrike" dirty="0" err="1">
                          <a:effectLst/>
                        </a:rPr>
                        <a:t>N</a:t>
                      </a:r>
                      <a:r>
                        <a:rPr lang="mr-IN" sz="1800" u="none" strike="noStrike" dirty="0">
                          <a:effectLst/>
                        </a:rPr>
                        <a:t>/</a:t>
                      </a:r>
                      <a:r>
                        <a:rPr lang="mr-IN" sz="1800" u="none" strike="noStrike" dirty="0" err="1">
                          <a:effectLst/>
                        </a:rPr>
                        <a:t>A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Stox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SingulariTeam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88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Robinhood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Google Ventures, Index Ventures, Andreessen Horowitz, Ribbit Capital, NEA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0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Motif Investing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Norwest Venture Partners, Foundation Capital, Ignition Capital, Goldman Sachs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Loyal3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DNS Capital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877" marR="3877" marT="387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9943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Investment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72816"/>
            <a:ext cx="8856984" cy="474704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000" dirty="0"/>
              <a:t>Identify an ideal </a:t>
            </a:r>
            <a:r>
              <a:rPr lang="en-US" sz="3000" dirty="0">
                <a:solidFill>
                  <a:srgbClr val="FF0000"/>
                </a:solidFill>
              </a:rPr>
              <a:t>set of asset classes </a:t>
            </a:r>
            <a:r>
              <a:rPr lang="en-US" sz="3000" dirty="0"/>
              <a:t>for the current investment 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Select </a:t>
            </a:r>
            <a:r>
              <a:rPr lang="en-US" sz="3000" dirty="0">
                <a:solidFill>
                  <a:srgbClr val="FF0000"/>
                </a:solidFill>
              </a:rPr>
              <a:t>low cost ETFs </a:t>
            </a:r>
            <a:r>
              <a:rPr lang="en-US" sz="3000" dirty="0"/>
              <a:t>to represent each asset class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Determine your </a:t>
            </a:r>
            <a:r>
              <a:rPr lang="en-US" sz="3000" dirty="0">
                <a:solidFill>
                  <a:srgbClr val="FF0000"/>
                </a:solidFill>
              </a:rPr>
              <a:t>risk tolerance </a:t>
            </a:r>
            <a:r>
              <a:rPr lang="en-US" sz="3000" dirty="0"/>
              <a:t>to create the </a:t>
            </a:r>
            <a:r>
              <a:rPr lang="en-US" sz="3000" dirty="0">
                <a:solidFill>
                  <a:srgbClr val="FF0000"/>
                </a:solidFill>
              </a:rPr>
              <a:t>appropriate portfolio </a:t>
            </a:r>
            <a:r>
              <a:rPr lang="en-US" sz="3000" dirty="0"/>
              <a:t>for you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Apply </a:t>
            </a:r>
            <a:r>
              <a:rPr lang="en-US" sz="3000" dirty="0">
                <a:solidFill>
                  <a:srgbClr val="FF0000"/>
                </a:solidFill>
              </a:rPr>
              <a:t>Modern Portfolio Theory </a:t>
            </a:r>
            <a:r>
              <a:rPr lang="en-US" sz="3000" dirty="0"/>
              <a:t>to allocate among the chosen </a:t>
            </a:r>
            <a:r>
              <a:rPr lang="en-US" sz="3000" dirty="0">
                <a:solidFill>
                  <a:srgbClr val="FF0000"/>
                </a:solidFill>
              </a:rPr>
              <a:t>asset classes </a:t>
            </a:r>
            <a:r>
              <a:rPr lang="en-US" sz="3000" dirty="0"/>
              <a:t>for your </a:t>
            </a:r>
            <a:r>
              <a:rPr lang="en-US" sz="3000" dirty="0">
                <a:solidFill>
                  <a:srgbClr val="FF0000"/>
                </a:solidFill>
              </a:rPr>
              <a:t>risk tolerance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Monitor and periodically </a:t>
            </a:r>
            <a:r>
              <a:rPr lang="en-US" sz="3000" dirty="0">
                <a:solidFill>
                  <a:srgbClr val="FF0000"/>
                </a:solidFill>
              </a:rPr>
              <a:t>rebalance</a:t>
            </a:r>
            <a:r>
              <a:rPr lang="en-US" sz="3000" dirty="0"/>
              <a:t> your portfolio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511660" y="6579315"/>
            <a:ext cx="6120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research.wealthfront.com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/whitepapers/investment-methodology/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3063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16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083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Wealth Management Value 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664804" y="6519863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Cocca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Teodoro (2016). "Potential and Limitations of Virtual Advice in Wealth Management." Journal of Financial Transformation, 44, 45-57.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84083"/>
            <a:ext cx="6945796" cy="570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92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48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Wealth Management Service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Potential for virtualization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664804" y="6519863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Cocca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Teodoro (2016). "Potential and Limitations of Virtual Advice in Wealth Management." Journal of Financial Transformation, 44, 45-57.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29848"/>
            <a:ext cx="7643192" cy="51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50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87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AI and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 Advisor Virtualization Dimensions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664804" y="6519863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Cocca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Teodoro (2016). "Potential and Limitations of Virtual Advice in Wealth Management." Journal of Financial Transformation, 44, 45-57.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254249"/>
            <a:ext cx="7632700" cy="52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115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98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Degree of Digitalization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Wealth Management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664804" y="6519863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Cocca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Teodoro (2016). "Potential and Limitations of Virtual Advice in Wealth Management." Journal of Financial Transformation, 44, 45-57.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52" y="1212965"/>
            <a:ext cx="6425096" cy="53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58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Use of Online Services by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Hybrid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664804" y="6519863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Cocca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Teodoro (2016). "Potential and Limitations of Virtual Advice in Wealth Management." Journal of Financial Transformation, 44, 45-57.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7" y="1294628"/>
            <a:ext cx="4939926" cy="52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680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664804" y="6519863"/>
            <a:ext cx="581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Cocca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Teodoro (2016). "Potential and Limitations of Virtual Advice in Wealth Management." Journal of Financial Transformation, 44, 45-57.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12776"/>
            <a:ext cx="6997700" cy="5092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Use of Online Services by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Hybrid Customers</a:t>
            </a:r>
          </a:p>
        </p:txBody>
      </p:sp>
    </p:spTree>
    <p:extLst>
      <p:ext uri="{BB962C8B-B14F-4D97-AF65-F5344CB8AC3E}">
        <p14:creationId xmlns:p14="http://schemas.microsoft.com/office/powerpoint/2010/main" val="3281377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Explaining Customer Experience of Digital Financial Advice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1520" y="6579314"/>
            <a:ext cx="8435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Van Thiel,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Diederick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Fred Van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Raaij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(2017). "Explaining Customer Experience of Digital Financial Advice." Economics 5, no. 1, 69-84.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85903"/>
            <a:ext cx="8806693" cy="46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32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18486</TotalTime>
  <Words>5333</Words>
  <Application>Microsoft Macintosh PowerPoint</Application>
  <PresentationFormat>On-screen Show (4:3)</PresentationFormat>
  <Paragraphs>703</Paragraphs>
  <Slides>120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9" baseType="lpstr">
      <vt:lpstr>標楷體</vt:lpstr>
      <vt:lpstr>標楷體</vt:lpstr>
      <vt:lpstr>FontAwesome</vt:lpstr>
      <vt:lpstr>Inherit</vt:lpstr>
      <vt:lpstr>新細明體</vt:lpstr>
      <vt:lpstr>Arial</vt:lpstr>
      <vt:lpstr>Calibri</vt:lpstr>
      <vt:lpstr>Times New Roman</vt:lpstr>
      <vt:lpstr>Office 佈景主題</vt:lpstr>
      <vt:lpstr>大數據分析 (Big Data Analysis)</vt:lpstr>
      <vt:lpstr>PowerPoint Presentation</vt:lpstr>
      <vt:lpstr>PowerPoint Presentation</vt:lpstr>
      <vt:lpstr>PowerPoint Presentation</vt:lpstr>
      <vt:lpstr>Artificial Intelligence for Robo-Advisors</vt:lpstr>
      <vt:lpstr>Robotic  Process  Automation (RPA)</vt:lpstr>
      <vt:lpstr>AI  Robo-Advisor in  FinTech</vt:lpstr>
      <vt:lpstr>AIWISFIN  AI Conversational Robo-Advisor (人工智慧對話式理財機器人)</vt:lpstr>
      <vt:lpstr> 2018 The 23th International ICT  Innovative Services Awards  (InnoServe Awards 2018) </vt:lpstr>
      <vt:lpstr> 2018 International ICT Innovative Services Awards (InnoServe Awards 2018)  (2018第23屆大專校院資訊應用服務創新競賽)</vt:lpstr>
      <vt:lpstr>FinTech Innovation:  From Robo-Advisors to Goal Based Investing and Gamification,  Paolo Sironi, Wiley, 2016</vt:lpstr>
      <vt:lpstr>Edwin J. Elton, Martin J. Gruber, Stephen J. Brown, and William N. Goetzmann (2014), Modern Portfolio Theory and Investment Analysis,  9th Edition, Wiley.</vt:lpstr>
      <vt:lpstr>Zvi Bodie, Alex Kane, Alan Marcus (2018),  Essentials of Investments,  11th Edition, McGraw-Hill</vt:lpstr>
      <vt:lpstr>Charles P. Jones (2012),  Investments: Analysis and Management,  12th Edition, Wiley</vt:lpstr>
      <vt:lpstr>Artificial Intelligence  (AI)</vt:lpstr>
      <vt:lpstr>Investment Analysis</vt:lpstr>
      <vt:lpstr>Robo-Advisors</vt:lpstr>
      <vt:lpstr>Artificial Intelligence  and  Deep Learning  for  Fintech</vt:lpstr>
      <vt:lpstr>From Algorithmic Trading  to Personal Finance Bots: 41 Startups Bringing  AI to Fintech</vt:lpstr>
      <vt:lpstr>From Algorithmic Trading To Personal Finance Bots: 41 Startups Bringing AI To Fintech</vt:lpstr>
      <vt:lpstr>PowerPoint Presentation</vt:lpstr>
      <vt:lpstr>PowerPoint Presentation</vt:lpstr>
      <vt:lpstr>Stuart Russell and Peter Norvig (2020),  Artificial Intelligence: A Modern Approach,  4th Edition, Pearson</vt:lpstr>
      <vt:lpstr>AI, Big Data, Cloud Computing Evolution of Decision Support, Business Intelligence, and Analytics</vt:lpstr>
      <vt:lpstr>Artificial Intelligence (A.I.) Timeline </vt:lpstr>
      <vt:lpstr>The Rise of AI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  and  Cognitive Computing</vt:lpstr>
      <vt:lpstr>Financial Technology FinTech</vt:lpstr>
      <vt:lpstr>Financial Services</vt:lpstr>
      <vt:lpstr>Financial Services</vt:lpstr>
      <vt:lpstr>Money</vt:lpstr>
      <vt:lpstr>Money</vt:lpstr>
      <vt:lpstr>Money Makes Money</vt:lpstr>
      <vt:lpstr>Treasure</vt:lpstr>
      <vt:lpstr>Wealth Management</vt:lpstr>
      <vt:lpstr>Investment Analysis</vt:lpstr>
      <vt:lpstr>Time Value of Money Risk Return</vt:lpstr>
      <vt:lpstr>Fintech Robo Advisors</vt:lpstr>
      <vt:lpstr>Big Data Driven Disruption:  Robo-Advisor</vt:lpstr>
      <vt:lpstr>FinTech high-level classification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PowerPoint Presentation</vt:lpstr>
      <vt:lpstr> FinTech: Financial Services Innovation</vt:lpstr>
      <vt:lpstr> FinTech: Investment Management</vt:lpstr>
      <vt:lpstr> FinTech: Investment Management Empowered Investors Process Externalization</vt:lpstr>
      <vt:lpstr> FinTech: Market Provisioning</vt:lpstr>
      <vt:lpstr>FinTech: Market Provisioning Smarter, Faster Machines New Market Platforms</vt:lpstr>
      <vt:lpstr>Fintech: Financial Technology</vt:lpstr>
      <vt:lpstr>Fintech: Unbunding the Bank</vt:lpstr>
      <vt:lpstr>Fintech: Unbunding the Bank</vt:lpstr>
      <vt:lpstr>Wealthfront: Fintech Robo Advisor</vt:lpstr>
      <vt:lpstr>Financial Advisor FinTech Solutions</vt:lpstr>
      <vt:lpstr>A classic workflow for  financial recommendations</vt:lpstr>
      <vt:lpstr>Process of Robo Advisors</vt:lpstr>
      <vt:lpstr>Benefits of Robo Advisors</vt:lpstr>
      <vt:lpstr>Robo-Advisor Business Models</vt:lpstr>
      <vt:lpstr>Robo-Advisor Business Models</vt:lpstr>
      <vt:lpstr>Usecases of Robo-Advisors</vt:lpstr>
      <vt:lpstr>Business Requirements for a Robo-Advisor (RA)</vt:lpstr>
      <vt:lpstr>Algorithms for a Robo-Advisor (RA)</vt:lpstr>
      <vt:lpstr>Algorithms for a Robo-Advisor (RA)</vt:lpstr>
      <vt:lpstr>Algorithms for a Robo-Advisor (RA)</vt:lpstr>
      <vt:lpstr>Robo-Advisor (RA) Sample Portfolios </vt:lpstr>
      <vt:lpstr>Architecture of a Robo-Advisor (RA)</vt:lpstr>
      <vt:lpstr>PowerPoint Presentation</vt:lpstr>
      <vt:lpstr>Wealthfront Financial Planning &amp; Robo-Investing for Millennials</vt:lpstr>
      <vt:lpstr>Wealthfront: Fintech Robo Advisor</vt:lpstr>
      <vt:lpstr>Betterment Online Financial Advisor</vt:lpstr>
      <vt:lpstr>Betterment: Fintech Robo Advisor</vt:lpstr>
      <vt:lpstr>Betterment vs. Wealthfront</vt:lpstr>
      <vt:lpstr>Wealthfront:  0.25% Flat annual advisory fee</vt:lpstr>
      <vt:lpstr>Wealthfront  Powering your financial life with technology</vt:lpstr>
      <vt:lpstr>Wealthfront Robo Advisor</vt:lpstr>
      <vt:lpstr>Wealthfront Robo Advisor</vt:lpstr>
      <vt:lpstr>Financial Revolution with Fintech</vt:lpstr>
      <vt:lpstr>Millennial Personal Finance: 63 Fintech Startups Targeting Millennials</vt:lpstr>
      <vt:lpstr>Marketing to Millenials</vt:lpstr>
      <vt:lpstr>Marketing to Millenials</vt:lpstr>
      <vt:lpstr>Marketing to Millenials</vt:lpstr>
      <vt:lpstr>Fintech for Millennials</vt:lpstr>
      <vt:lpstr>Fintech: Wealth Management</vt:lpstr>
      <vt:lpstr>Fintech: Personal Investing</vt:lpstr>
      <vt:lpstr>Wealthfront  Investment Methodology</vt:lpstr>
      <vt:lpstr>Wealth Management Value Chain</vt:lpstr>
      <vt:lpstr>Wealth Management Service and  Potential for virtualization</vt:lpstr>
      <vt:lpstr> AI and Robo Advisor Virtualization Dimensions</vt:lpstr>
      <vt:lpstr> Degree of Digitalization of  Wealth Management Customers</vt:lpstr>
      <vt:lpstr>Use of Online Services by  Hybrid Customers</vt:lpstr>
      <vt:lpstr>Use of Online Services by  Hybrid Customers</vt:lpstr>
      <vt:lpstr>Explaining Customer Experience of Digital Financial Advice</vt:lpstr>
      <vt:lpstr>Modern Portfolio Theory and Investment Analysis</vt:lpstr>
      <vt:lpstr>Modern Portfolio Theory and Investment Analysis</vt:lpstr>
      <vt:lpstr>Modern Portfolio Theory and Investment Analysis</vt:lpstr>
      <vt:lpstr>Modern Portfolio Theory and Investment Analysis</vt:lpstr>
      <vt:lpstr>Modern Portfolio Theory and Investment Analysis</vt:lpstr>
      <vt:lpstr>The New Alpha: 30+ Startups Providing Alternative Data For Sophisticated Investors</vt:lpstr>
      <vt:lpstr>The New Alpha: 30+ Startups Providing Alternative Data For Sophisticated Investors</vt:lpstr>
      <vt:lpstr>FinBrain: when Finance meets AI 2.0 (Zheng et al., 2019)</vt:lpstr>
      <vt:lpstr>Technology-driven  Financial Industry Development</vt:lpstr>
      <vt:lpstr>AI Humanoid  Robo-Advisor</vt:lpstr>
      <vt:lpstr>AI Humanoid Robo-Advisor for Multi-channel Conversational Commerce</vt:lpstr>
      <vt:lpstr>System Architecture of  AI Humanoid Robo-Advisor</vt:lpstr>
      <vt:lpstr>Conversational Model  (LINE, FB Messenger)</vt:lpstr>
      <vt:lpstr>Conversational Robo-Advisor Multichannel UI/UX  Robots</vt:lpstr>
      <vt:lpstr> Portfolio Performance in 2016 Annual Portfolio Statistics</vt:lpstr>
      <vt:lpstr>Portfolio Cumulative Returns</vt:lpstr>
      <vt:lpstr>Cumulative Returns  Markowitz v.s. Black-litterment</vt:lpstr>
      <vt:lpstr>PowerPoint Presentation</vt:lpstr>
      <vt:lpstr>The Quant Finance PyData Stack</vt:lpstr>
      <vt:lpstr>Quantopian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大數據分析 (Big Data Analysis)</dc:title>
  <dc:subject/>
  <dc:creator>myday</dc:creator>
  <cp:keywords>大數據分析, Big Data Analysis</cp:keywords>
  <dc:description>大數據分析 (Big Data Analysis)</dc:description>
  <cp:lastModifiedBy>Microsoft Office User</cp:lastModifiedBy>
  <cp:revision>1095</cp:revision>
  <cp:lastPrinted>2020-12-22T23:43:27Z</cp:lastPrinted>
  <dcterms:created xsi:type="dcterms:W3CDTF">2011-02-14T23:24:00Z</dcterms:created>
  <dcterms:modified xsi:type="dcterms:W3CDTF">2020-12-22T23:43:34Z</dcterms:modified>
  <cp:category/>
</cp:coreProperties>
</file>