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029" r:id="rId2"/>
    <p:sldId id="1382" r:id="rId3"/>
    <p:sldId id="3023" r:id="rId4"/>
    <p:sldId id="2993" r:id="rId5"/>
    <p:sldId id="2997" r:id="rId6"/>
    <p:sldId id="2998" r:id="rId7"/>
    <p:sldId id="2999" r:id="rId8"/>
    <p:sldId id="3000" r:id="rId9"/>
    <p:sldId id="3001" r:id="rId10"/>
    <p:sldId id="3002" r:id="rId11"/>
    <p:sldId id="3003" r:id="rId12"/>
    <p:sldId id="3004" r:id="rId13"/>
    <p:sldId id="2994" r:id="rId14"/>
    <p:sldId id="2996" r:id="rId15"/>
    <p:sldId id="2995" r:id="rId16"/>
    <p:sldId id="3005" r:id="rId17"/>
    <p:sldId id="3007" r:id="rId18"/>
    <p:sldId id="3008" r:id="rId19"/>
    <p:sldId id="3009" r:id="rId20"/>
    <p:sldId id="3010" r:id="rId21"/>
    <p:sldId id="3011" r:id="rId22"/>
    <p:sldId id="3012" r:id="rId23"/>
    <p:sldId id="3024" r:id="rId24"/>
    <p:sldId id="1045" r:id="rId25"/>
    <p:sldId id="819" r:id="rId26"/>
    <p:sldId id="823" r:id="rId27"/>
    <p:sldId id="3013" r:id="rId28"/>
    <p:sldId id="3015" r:id="rId29"/>
    <p:sldId id="3014" r:id="rId30"/>
    <p:sldId id="3016" r:id="rId31"/>
    <p:sldId id="3017" r:id="rId32"/>
    <p:sldId id="3019" r:id="rId33"/>
    <p:sldId id="3018" r:id="rId34"/>
    <p:sldId id="899" r:id="rId35"/>
    <p:sldId id="896" r:id="rId36"/>
    <p:sldId id="897" r:id="rId37"/>
    <p:sldId id="895" r:id="rId38"/>
    <p:sldId id="898" r:id="rId39"/>
    <p:sldId id="874" r:id="rId40"/>
    <p:sldId id="3022" r:id="rId41"/>
    <p:sldId id="3021" r:id="rId42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1" autoAdjust="0"/>
    <p:restoredTop sz="92903"/>
  </p:normalViewPr>
  <p:slideViewPr>
    <p:cSldViewPr>
      <p:cViewPr varScale="1">
        <p:scale>
          <a:sx n="85" d="100"/>
          <a:sy n="85" d="100"/>
        </p:scale>
        <p:origin x="184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2C0129-022D-401F-A52D-1F9820E15368}" type="datetimeFigureOut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96E8DF6-B054-4FFE-89D0-5CFE4CCCCF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86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398B6CEF-DEA6-4B03-93E6-02F71F0913F2}" type="datetimeFigureOut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CC37BE81-25FA-464E-A2F0-A651BAE83B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43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7BE81-25FA-464E-A2F0-A651BAE83B62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8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74DE-7399-4FAF-8713-5B9736F2F8B2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2B402-6D6A-4C9A-A75A-FDAD2E780D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3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B8974-7798-42B3-A1B4-27D4BF8EA247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EEE9-7387-4C83-BCC0-B99AD344B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D65A-E779-4EBC-8F20-05FD1E789EF8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80FC-6B0B-4AD0-8BCE-15C0005B9C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69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8117-F5CA-49B3-9AE8-B66B796AEA97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9E75-97FD-45D9-8ED3-955348887B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70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1D57-3C38-485F-A5BA-38A4154D1BBF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4E28-1ACB-44F7-99BA-BF1B88651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7019-D080-4302-A620-8874F806370A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9801-FC0E-4D88-8A6C-29F1315C86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2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603B-203C-40CF-AAE0-1F27196C21BF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CFAE-FA54-4E36-B923-24FFDDA53C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9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DD28-F6B9-4809-9190-7B5EF78560CB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2B54-F380-403C-8C88-31ABACEBE6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5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CADA-511E-469A-AB85-F561DD59866F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FA49-737E-41E5-B3D8-A9D9B25071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3870-5F10-4D76-8D8B-89AAD8A00E82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4FB1-0410-4AE1-B822-F1FE73B2D1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6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51BE-0651-4439-A96D-A8AF55668BF6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47A4-EEE4-40D9-B3F4-E20BDA7A7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58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CBE6FA7-69AA-4937-824A-EE5F3C7CC30D}" type="datetime1">
              <a:rPr lang="zh-TW" altLang="en-US"/>
              <a:pPr>
                <a:defRPr/>
              </a:pPr>
              <a:t>2020/9/15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5A37E67-E9F5-4A38-925D-82CDC951CB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13" Type="http://schemas.openxmlformats.org/officeDocument/2006/relationships/image" Target="../media/image4.tiff"/><Relationship Id="rId3" Type="http://schemas.openxmlformats.org/officeDocument/2006/relationships/hyperlink" Target="https://web.ntpu.edu.tw/~myday/" TargetMode="External"/><Relationship Id="rId7" Type="http://schemas.openxmlformats.org/officeDocument/2006/relationships/hyperlink" Target="http://www.mis.ntpu.edu.tw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tpu.edu.tw/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://www.mis.ntpu.edu.tw/en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eb.ntpu.edu.tw/~myday/cindex.htm" TargetMode="External"/><Relationship Id="rId9" Type="http://schemas.openxmlformats.org/officeDocument/2006/relationships/hyperlink" Target="https://web.ntpu.edu.tw/~myda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Engineering-Software-Products-Ian-Sommerville/dp/013521064X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amazon.com/Software-Engineering-10th-Ian-Sommerville/dp/013394303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amazon.com/Software-Engineering-Google-Lessons-Programming/dp/149208279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eb.ntpu.edu.tw/~myday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://www.mis.ntpu.edu.tw/en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s.ntpu.edu.tw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ntpu.edu.tw/" TargetMode="External"/><Relationship Id="rId10" Type="http://schemas.openxmlformats.org/officeDocument/2006/relationships/image" Target="../media/image2.jpg"/><Relationship Id="rId4" Type="http://schemas.openxmlformats.org/officeDocument/2006/relationships/image" Target="../media/image10.png"/><Relationship Id="rId9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eb.ntpu.edu.tw/~myday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://www.mis.ntpu.edu.tw/en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s.ntpu.edu.tw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ntpu.edu.tw/" TargetMode="External"/><Relationship Id="rId10" Type="http://schemas.openxmlformats.org/officeDocument/2006/relationships/image" Target="../media/image2.jpg"/><Relationship Id="rId4" Type="http://schemas.openxmlformats.org/officeDocument/2006/relationships/image" Target="../media/image10.png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標題 1"/>
          <p:cNvSpPr txBox="1">
            <a:spLocks/>
          </p:cNvSpPr>
          <p:nvPr/>
        </p:nvSpPr>
        <p:spPr bwMode="auto">
          <a:xfrm>
            <a:off x="179512" y="1463880"/>
            <a:ext cx="8784976" cy="173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000" b="1" dirty="0">
                <a:solidFill>
                  <a:srgbClr val="C00000"/>
                </a:solidFill>
                <a:ea typeface="標楷體" pitchFamily="65" charset="-120"/>
              </a:rPr>
              <a:t>軟體工程概論 </a:t>
            </a:r>
            <a:b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  <a:t>(Introduction to Software Engineering) </a:t>
            </a: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B16B09-038F-44F4-8EB4-975A60D8103E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13" name="副標題 2"/>
          <p:cNvSpPr txBox="1">
            <a:spLocks/>
          </p:cNvSpPr>
          <p:nvPr/>
        </p:nvSpPr>
        <p:spPr bwMode="auto">
          <a:xfrm>
            <a:off x="468313" y="4275089"/>
            <a:ext cx="8207375" cy="25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Min-</a:t>
            </a:r>
            <a:r>
              <a:rPr kumimoji="0" lang="en-US" altLang="zh-TW" sz="2400" b="1" dirty="0" err="1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Yuh</a:t>
            </a: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 Day</a:t>
            </a:r>
            <a:endParaRPr kumimoji="0" lang="en-US" altLang="zh-TW" sz="2400" b="1" dirty="0">
              <a:solidFill>
                <a:srgbClr val="898989"/>
              </a:solidFill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hlinkClick r:id="rId4"/>
              </a:rPr>
              <a:t>戴敏育</a:t>
            </a:r>
            <a:endParaRPr kumimoji="0" lang="en-US" altLang="zh-TW" sz="2400" b="1" dirty="0"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cs typeface="Calibri" panose="020F0502020204030204" pitchFamily="34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Institute of Information Management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National Taipei University</a:t>
            </a:r>
            <a:endParaRPr kumimoji="0" lang="en-US" altLang="zh-TW" sz="18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國立臺北大學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7"/>
              </a:rPr>
              <a:t>資訊管理研究所</a:t>
            </a:r>
            <a:endParaRPr kumimoji="0" lang="en-US" altLang="zh-TW" sz="2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600" b="1" dirty="0">
              <a:solidFill>
                <a:srgbClr val="898989"/>
              </a:solidFill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https://web.ntpu.edu.tw/~myday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cs typeface="Times New Roman" pitchFamily="18" charset="0"/>
              </a:rPr>
              <a:t>2020-09-15</a:t>
            </a:r>
            <a:endParaRPr kumimoji="0" lang="zh-TW" altLang="en-US" sz="2500" b="1" dirty="0">
              <a:solidFill>
                <a:srgbClr val="898989"/>
              </a:solidFill>
              <a:ea typeface="標楷體" pitchFamily="65" charset="-120"/>
            </a:endParaRPr>
          </a:p>
        </p:txBody>
      </p:sp>
      <p:pic>
        <p:nvPicPr>
          <p:cNvPr id="14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256311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BFA1A4-AC60-1C47-BA18-7524ED7AAE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2BED8B-FC41-4348-9A46-5D09945BBE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66FCE0F-C2EA-8046-B2DA-92E24A6449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44408" y="6021288"/>
            <a:ext cx="791692" cy="791692"/>
          </a:xfrm>
          <a:prstGeom prst="rect">
            <a:avLst/>
          </a:prstGeom>
        </p:spPr>
      </p:pic>
      <p:sp>
        <p:nvSpPr>
          <p:cNvPr id="9" name="標題 1">
            <a:extLst>
              <a:ext uri="{FF2B5EF4-FFF2-40B4-BE49-F238E27FC236}">
                <a16:creationId xmlns:a16="http://schemas.microsoft.com/office/drawing/2014/main" id="{A34BDED1-F1F5-204A-B6DA-992C3692A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636" y="71465"/>
            <a:ext cx="6552728" cy="1339425"/>
          </a:xfrm>
        </p:spPr>
        <p:txBody>
          <a:bodyPr/>
          <a:lstStyle/>
          <a:p>
            <a:pPr eaLnBrk="1" hangingPunct="1"/>
            <a:r>
              <a:rPr lang="zh-TW" altLang="en-US" sz="4800" dirty="0">
                <a:solidFill>
                  <a:schemeClr val="tx2"/>
                </a:solidFill>
              </a:rPr>
              <a:t>軟體工程</a:t>
            </a:r>
            <a:br>
              <a:rPr lang="zh-TW" altLang="en-US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(Software Engineering)</a:t>
            </a:r>
          </a:p>
        </p:txBody>
      </p:sp>
      <p:sp>
        <p:nvSpPr>
          <p:cNvPr id="12" name="文字方塊 5">
            <a:extLst>
              <a:ext uri="{FF2B5EF4-FFF2-40B4-BE49-F238E27FC236}">
                <a16:creationId xmlns:a16="http://schemas.microsoft.com/office/drawing/2014/main" id="{CB47C35F-F35B-AF46-BF6C-377746D99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442" y="3225750"/>
            <a:ext cx="46811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1091SE01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MBA, IM, NTPU </a:t>
            </a:r>
            <a:r>
              <a:rPr kumimoji="0" lang="is-IS" altLang="zh-TW" sz="1800" dirty="0">
                <a:solidFill>
                  <a:srgbClr val="7F7F7F"/>
                </a:solidFill>
              </a:rPr>
              <a:t>(M5118) (Fall 2020)</a:t>
            </a:r>
            <a:br>
              <a:rPr kumimoji="0" lang="is-IS" altLang="zh-TW" sz="1800" dirty="0">
                <a:solidFill>
                  <a:srgbClr val="7F7F7F"/>
                </a:solidFill>
              </a:rPr>
            </a:br>
            <a:r>
              <a:rPr kumimoji="0" lang="en-US" altLang="ja-JP" sz="1800" dirty="0">
                <a:solidFill>
                  <a:srgbClr val="7F7F7F"/>
                </a:solidFill>
              </a:rPr>
              <a:t> Tue 2, 3, 4 (9:10-12:00) (B8F40)</a:t>
            </a:r>
          </a:p>
        </p:txBody>
      </p:sp>
    </p:spTree>
    <p:extLst>
      <p:ext uri="{BB962C8B-B14F-4D97-AF65-F5344CB8AC3E}">
        <p14:creationId xmlns:p14="http://schemas.microsoft.com/office/powerpoint/2010/main" val="219250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校四大基本素養</a:t>
            </a:r>
            <a:br>
              <a:rPr lang="zh-TW" altLang="en-US" dirty="0">
                <a:solidFill>
                  <a:schemeClr val="tx2"/>
                </a:solidFill>
              </a:rPr>
            </a:br>
            <a:r>
              <a:rPr lang="en-US" altLang="zh-TW" sz="4000" dirty="0">
                <a:solidFill>
                  <a:schemeClr val="tx2"/>
                </a:solidFill>
              </a:rPr>
              <a:t>(Four Fundamental Qualities)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465765"/>
            <a:ext cx="8507288" cy="5324889"/>
          </a:xfrm>
        </p:spPr>
        <p:txBody>
          <a:bodyPr/>
          <a:lstStyle/>
          <a:p>
            <a:r>
              <a:rPr lang="zh-TW" altLang="en-US" sz="2400" dirty="0">
                <a:solidFill>
                  <a:srgbClr val="C00000"/>
                </a:solidFill>
              </a:rPr>
              <a:t>專業</a:t>
            </a:r>
            <a:r>
              <a:rPr lang="en-US" altLang="zh-TW" sz="2400" dirty="0">
                <a:solidFill>
                  <a:srgbClr val="C00000"/>
                </a:solidFill>
              </a:rPr>
              <a:t> (Professionalism)</a:t>
            </a:r>
          </a:p>
          <a:p>
            <a:pPr lvl="1"/>
            <a:r>
              <a:rPr lang="zh-TW" altLang="en-US" sz="2400" dirty="0">
                <a:solidFill>
                  <a:srgbClr val="C00000"/>
                </a:solidFill>
              </a:rPr>
              <a:t>創意思考與問題解決</a:t>
            </a:r>
            <a:r>
              <a:rPr lang="en-US" altLang="zh-TW" sz="2400" dirty="0">
                <a:solidFill>
                  <a:srgbClr val="C00000"/>
                </a:solidFill>
              </a:rPr>
              <a:t> </a:t>
            </a:r>
            <a:r>
              <a:rPr lang="en-US" altLang="zh-TW" sz="2000" dirty="0">
                <a:solidFill>
                  <a:srgbClr val="C00000"/>
                </a:solidFill>
              </a:rPr>
              <a:t>(Creative thinking and Problem-solving) 30 %</a:t>
            </a:r>
          </a:p>
          <a:p>
            <a:pPr lvl="1"/>
            <a:r>
              <a:rPr lang="zh-TW" altLang="en-US" sz="2400" dirty="0">
                <a:solidFill>
                  <a:srgbClr val="C00000"/>
                </a:solidFill>
              </a:rPr>
              <a:t>綜合統整</a:t>
            </a:r>
            <a:r>
              <a:rPr lang="en-US" altLang="zh-TW" sz="2400" dirty="0">
                <a:solidFill>
                  <a:srgbClr val="C00000"/>
                </a:solidFill>
              </a:rPr>
              <a:t>(Comprehensive Integration) 30 %</a:t>
            </a:r>
          </a:p>
          <a:p>
            <a:r>
              <a:rPr lang="zh-TW" altLang="en-US" sz="2400" dirty="0">
                <a:solidFill>
                  <a:schemeClr val="accent1"/>
                </a:solidFill>
              </a:rPr>
              <a:t>人際</a:t>
            </a:r>
            <a:r>
              <a:rPr lang="en-US" altLang="zh-TW" sz="2400" dirty="0">
                <a:solidFill>
                  <a:schemeClr val="accent1"/>
                </a:solidFill>
              </a:rPr>
              <a:t> (</a:t>
            </a:r>
            <a:r>
              <a:rPr lang="en-US" sz="2400" dirty="0">
                <a:solidFill>
                  <a:schemeClr val="accent1"/>
                </a:solidFill>
              </a:rPr>
              <a:t>Interpersonal Relationship)</a:t>
            </a:r>
          </a:p>
          <a:p>
            <a:pPr lvl="1"/>
            <a:r>
              <a:rPr lang="zh-TW" altLang="en-US" sz="2400" dirty="0">
                <a:solidFill>
                  <a:schemeClr val="accent1"/>
                </a:solidFill>
              </a:rPr>
              <a:t>溝通協調</a:t>
            </a:r>
            <a:r>
              <a:rPr lang="en-US" altLang="zh-TW" sz="2400" dirty="0">
                <a:solidFill>
                  <a:schemeClr val="accent1"/>
                </a:solidFill>
              </a:rPr>
              <a:t> (</a:t>
            </a:r>
            <a:r>
              <a:rPr lang="en-US" sz="2400" dirty="0">
                <a:solidFill>
                  <a:schemeClr val="accent1"/>
                </a:solidFill>
              </a:rPr>
              <a:t>Communication and Coordination) 10 %</a:t>
            </a:r>
          </a:p>
          <a:p>
            <a:pPr lvl="1"/>
            <a:r>
              <a:rPr lang="zh-TW" altLang="en-US" sz="2400" dirty="0">
                <a:solidFill>
                  <a:schemeClr val="accent1"/>
                </a:solidFill>
              </a:rPr>
              <a:t>團隊合作</a:t>
            </a:r>
            <a:r>
              <a:rPr lang="en-US" altLang="zh-TW" sz="2400" dirty="0">
                <a:solidFill>
                  <a:schemeClr val="accent1"/>
                </a:solidFill>
              </a:rPr>
              <a:t> (</a:t>
            </a:r>
            <a:r>
              <a:rPr lang="en-US" sz="2400" dirty="0">
                <a:solidFill>
                  <a:schemeClr val="accent1"/>
                </a:solidFill>
              </a:rPr>
              <a:t>Teamwork) 10 %</a:t>
            </a:r>
          </a:p>
          <a:p>
            <a:r>
              <a:rPr lang="zh-TW" altLang="en-US" sz="2400" dirty="0"/>
              <a:t>倫理</a:t>
            </a:r>
            <a:r>
              <a:rPr lang="en-US" altLang="zh-TW" sz="2400" dirty="0"/>
              <a:t> (Ethics)</a:t>
            </a:r>
          </a:p>
          <a:p>
            <a:pPr lvl="1"/>
            <a:r>
              <a:rPr lang="zh-TW" altLang="en-US" sz="2400" dirty="0"/>
              <a:t>誠信正直</a:t>
            </a:r>
            <a:r>
              <a:rPr lang="en-US" altLang="zh-TW" sz="2400" dirty="0"/>
              <a:t>(Honesty and Integrity) 5 %</a:t>
            </a:r>
          </a:p>
          <a:p>
            <a:pPr lvl="1"/>
            <a:r>
              <a:rPr lang="zh-TW" altLang="en-US" sz="2400" dirty="0"/>
              <a:t>尊重自省</a:t>
            </a:r>
            <a:r>
              <a:rPr lang="en-US" altLang="zh-TW" sz="2400" dirty="0"/>
              <a:t>(Self-Esteem and Self-reflection) 5 %</a:t>
            </a:r>
          </a:p>
          <a:p>
            <a:r>
              <a:rPr lang="zh-TW" altLang="en-US" sz="2400" dirty="0"/>
              <a:t>國際觀</a:t>
            </a:r>
            <a:r>
              <a:rPr lang="en-US" altLang="zh-TW" sz="2400" dirty="0"/>
              <a:t> (International Vision)</a:t>
            </a:r>
          </a:p>
          <a:p>
            <a:pPr lvl="1"/>
            <a:r>
              <a:rPr lang="zh-TW" altLang="en-US" sz="2400" dirty="0"/>
              <a:t>多元關懷</a:t>
            </a:r>
            <a:r>
              <a:rPr lang="en-US" altLang="zh-TW" sz="2400" dirty="0"/>
              <a:t> (Caring for Diversity) 5 %</a:t>
            </a:r>
          </a:p>
          <a:p>
            <a:pPr lvl="1"/>
            <a:r>
              <a:rPr lang="zh-TW" altLang="en-US" sz="2400" dirty="0"/>
              <a:t>跨界宏觀</a:t>
            </a:r>
            <a:r>
              <a:rPr lang="en-US" altLang="zh-TW" sz="2400" dirty="0"/>
              <a:t> (Interdisciplinary Vision) 5 %</a:t>
            </a:r>
          </a:p>
          <a:p>
            <a:pPr lvl="1"/>
            <a:endParaRPr lang="en-US" altLang="zh-TW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7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商學院學習目標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(College Learning Goals)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6"/>
            <a:ext cx="8507288" cy="5017838"/>
          </a:xfrm>
        </p:spPr>
        <p:txBody>
          <a:bodyPr/>
          <a:lstStyle/>
          <a:p>
            <a:r>
              <a:rPr lang="en-US" altLang="zh-TW" sz="4000" dirty="0"/>
              <a:t>Ethics/Corporate Social Responsibility</a:t>
            </a:r>
          </a:p>
          <a:p>
            <a:r>
              <a:rPr lang="en-US" altLang="zh-TW" sz="4000" dirty="0"/>
              <a:t>Global Knowledge/Awareness</a:t>
            </a:r>
          </a:p>
          <a:p>
            <a:r>
              <a:rPr lang="en-US" altLang="zh-TW" sz="4000" dirty="0"/>
              <a:t>Communication</a:t>
            </a:r>
          </a:p>
          <a:p>
            <a:r>
              <a:rPr lang="en-US" altLang="zh-TW" sz="4000" dirty="0"/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6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系所學習目標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(Department Learning Goals)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6"/>
            <a:ext cx="8507288" cy="5017838"/>
          </a:xfrm>
        </p:spPr>
        <p:txBody>
          <a:bodyPr/>
          <a:lstStyle/>
          <a:p>
            <a:r>
              <a:rPr lang="en-US" altLang="zh-TW" sz="4000" dirty="0"/>
              <a:t>Information Technologies and System Development Capabilities</a:t>
            </a:r>
          </a:p>
          <a:p>
            <a:r>
              <a:rPr lang="en-US" altLang="zh-TW" sz="4000" dirty="0"/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82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82BF6-CA49-0940-8E3D-111BA6C3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</a:rPr>
              <a:t>1   2020/09/15   </a:t>
            </a:r>
            <a:r>
              <a:rPr lang="zh-TW" altLang="en-US" sz="2400" dirty="0">
                <a:solidFill>
                  <a:srgbClr val="FF0000"/>
                </a:solidFill>
              </a:rPr>
              <a:t>軟體工程概論 </a:t>
            </a:r>
            <a:r>
              <a:rPr lang="en-US" altLang="zh-TW" sz="2200" dirty="0">
                <a:solidFill>
                  <a:srgbClr val="FF0000"/>
                </a:solidFill>
              </a:rPr>
              <a:t>(</a:t>
            </a:r>
            <a:r>
              <a:rPr lang="en-US" sz="2200" dirty="0">
                <a:solidFill>
                  <a:srgbClr val="FF0000"/>
                </a:solidFill>
              </a:rPr>
              <a:t>Introduction to Software Engineering)</a:t>
            </a:r>
          </a:p>
          <a:p>
            <a:pPr marL="0" indent="0">
              <a:buNone/>
            </a:pPr>
            <a:r>
              <a:rPr lang="en-US" sz="2400" dirty="0"/>
              <a:t>2   2020/09/22   </a:t>
            </a:r>
            <a:r>
              <a:rPr lang="zh-TW" altLang="en-US" sz="2400" dirty="0"/>
              <a:t>軟體產品與專案管理：</a:t>
            </a:r>
            <a:r>
              <a:rPr lang="zh-TW" altLang="en-US" sz="2200" dirty="0"/>
              <a:t>軟體產品管理，原型設計 </a:t>
            </a:r>
            <a:r>
              <a:rPr lang="en-US" altLang="zh-TW" sz="2200" dirty="0"/>
              <a:t> </a:t>
            </a:r>
            <a:br>
              <a:rPr lang="en-US" altLang="zh-TW" sz="2400" dirty="0"/>
            </a:br>
            <a:r>
              <a:rPr lang="en-US" altLang="zh-TW" sz="2200" dirty="0"/>
              <a:t>                               (</a:t>
            </a:r>
            <a:r>
              <a:rPr lang="en-US" sz="2200" dirty="0"/>
              <a:t>Software Products and Project Management: </a:t>
            </a:r>
            <a:br>
              <a:rPr lang="en-US" sz="2200" dirty="0"/>
            </a:br>
            <a:r>
              <a:rPr lang="en-US" sz="2200" dirty="0"/>
              <a:t>                                 Software product management and prototyping)</a:t>
            </a:r>
          </a:p>
          <a:p>
            <a:pPr marL="0" indent="0">
              <a:buNone/>
            </a:pPr>
            <a:r>
              <a:rPr lang="en-US" sz="2400" dirty="0"/>
              <a:t>3   2020/09/29   </a:t>
            </a:r>
            <a:r>
              <a:rPr lang="zh-TW" altLang="en-US" sz="2400" dirty="0"/>
              <a:t>敏捷軟體工程：</a:t>
            </a:r>
            <a:r>
              <a:rPr lang="zh-TW" altLang="en-US" sz="2200" dirty="0"/>
              <a:t>敏捷方法、</a:t>
            </a:r>
            <a:r>
              <a:rPr lang="en-US" sz="2200" dirty="0"/>
              <a:t>Scrum、</a:t>
            </a:r>
            <a:r>
              <a:rPr lang="zh-TW" altLang="en-US" sz="2200" dirty="0"/>
              <a:t>極限程式設計</a:t>
            </a:r>
            <a:r>
              <a:rPr lang="en-US" altLang="zh-TW" sz="2200" dirty="0"/>
              <a:t> </a:t>
            </a:r>
            <a:br>
              <a:rPr lang="en-US" altLang="zh-TW" sz="2000" dirty="0"/>
            </a:br>
            <a:r>
              <a:rPr lang="en-US" altLang="zh-TW" sz="2000" dirty="0"/>
              <a:t>                                  </a:t>
            </a:r>
            <a:r>
              <a:rPr lang="zh-TW" altLang="en-US" sz="2400" dirty="0"/>
              <a:t> </a:t>
            </a:r>
            <a:r>
              <a:rPr lang="en-US" altLang="zh-TW" sz="2200" dirty="0"/>
              <a:t>(</a:t>
            </a:r>
            <a:r>
              <a:rPr lang="en-US" sz="2200" dirty="0"/>
              <a:t>Agile Software Engineering:  Agile methods, Scrum, </a:t>
            </a:r>
            <a:br>
              <a:rPr lang="en-US" sz="2200" dirty="0"/>
            </a:br>
            <a:r>
              <a:rPr lang="en-US" sz="2200" dirty="0"/>
              <a:t>                                  and Extreme Programming)</a:t>
            </a:r>
          </a:p>
          <a:p>
            <a:pPr marL="0" indent="0">
              <a:buNone/>
            </a:pPr>
            <a:r>
              <a:rPr lang="en-US" sz="2400" dirty="0"/>
              <a:t>4   2020/10/06   </a:t>
            </a:r>
            <a:r>
              <a:rPr lang="zh-TW" altLang="en-US" sz="2400" dirty="0"/>
              <a:t>功能、場景和故事</a:t>
            </a:r>
            <a:r>
              <a:rPr lang="zh-TW" altLang="en-US" sz="2200" dirty="0"/>
              <a:t> </a:t>
            </a:r>
            <a:r>
              <a:rPr lang="en-US" altLang="zh-TW" sz="2200" dirty="0"/>
              <a:t>(</a:t>
            </a:r>
            <a:r>
              <a:rPr lang="en-US" sz="2200" dirty="0"/>
              <a:t>Features, Scenarios, and Stories)</a:t>
            </a:r>
          </a:p>
          <a:p>
            <a:pPr marL="0" indent="0">
              <a:buNone/>
            </a:pPr>
            <a:r>
              <a:rPr lang="en-US" sz="2400" dirty="0"/>
              <a:t>5   2020/10/13   </a:t>
            </a:r>
            <a:r>
              <a:rPr lang="zh-TW" altLang="en-US" sz="2400" dirty="0"/>
              <a:t>軟體架構：</a:t>
            </a:r>
            <a:r>
              <a:rPr lang="zh-TW" altLang="en-US" sz="2200" dirty="0"/>
              <a:t>架構設計、系統分解、分散式架構</a:t>
            </a:r>
            <a:br>
              <a:rPr lang="en-US" altLang="zh-TW" sz="2000" dirty="0"/>
            </a:br>
            <a:r>
              <a:rPr lang="en-US" altLang="zh-TW" sz="2000" dirty="0"/>
              <a:t>                                    </a:t>
            </a:r>
            <a:r>
              <a:rPr lang="en-US" altLang="zh-TW" sz="2200" dirty="0"/>
              <a:t>(</a:t>
            </a:r>
            <a:r>
              <a:rPr lang="en-US" sz="2200" dirty="0"/>
              <a:t>Software Architecture: Architectural design, </a:t>
            </a:r>
            <a:br>
              <a:rPr lang="en-US" sz="2200" dirty="0"/>
            </a:br>
            <a:r>
              <a:rPr lang="en-US" sz="2200" dirty="0"/>
              <a:t>                                  System decomposition, and Distribution architecture)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6   2020/10/20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</a:rPr>
              <a:t>軟體工程個案研究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 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                             (Case Study on Software Engineering 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6F75CD-B593-224B-8AC9-E30D7E9A7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0DF8FA-EA10-5A4B-BCA5-6EE87D30A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9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82BF6-CA49-0940-8E3D-111BA6C3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7   2020/10/27   </a:t>
            </a:r>
            <a:r>
              <a:rPr lang="zh-TW" altLang="en-US" sz="2400" dirty="0"/>
              <a:t>基於雲的軟體：虛擬化和容器、軟體即服務</a:t>
            </a:r>
            <a:br>
              <a:rPr lang="en-US" altLang="zh-TW" sz="2400" dirty="0"/>
            </a:br>
            <a:r>
              <a:rPr lang="en-US" altLang="zh-TW" sz="2400" dirty="0"/>
              <a:t>                             </a:t>
            </a:r>
            <a:r>
              <a:rPr lang="zh-TW" altLang="en-US" sz="2400" dirty="0"/>
              <a:t> </a:t>
            </a:r>
            <a:r>
              <a:rPr lang="en-US" altLang="zh-TW" sz="2400" dirty="0"/>
              <a:t>(Cloud-Based Software: </a:t>
            </a:r>
            <a:r>
              <a:rPr lang="en-US" altLang="zh-TW" sz="2200" dirty="0"/>
              <a:t>Virtualization and containers,</a:t>
            </a:r>
            <a:br>
              <a:rPr lang="en-US" altLang="zh-TW" sz="2200" dirty="0"/>
            </a:br>
            <a:r>
              <a:rPr lang="en-US" altLang="zh-TW" sz="2200" dirty="0"/>
              <a:t>                                  Everything as a service, Software as a service)</a:t>
            </a:r>
          </a:p>
          <a:p>
            <a:pPr marL="0" indent="0">
              <a:buNone/>
            </a:pPr>
            <a:r>
              <a:rPr lang="en-US" altLang="zh-TW" sz="2400" dirty="0"/>
              <a:t>8   2020/11/03   </a:t>
            </a:r>
            <a:r>
              <a:rPr lang="zh-TW" altLang="en-US" sz="2400" dirty="0"/>
              <a:t>雲端運算與雲軟體架構 </a:t>
            </a:r>
            <a:br>
              <a:rPr lang="en-US" altLang="zh-TW" sz="2400" dirty="0"/>
            </a:br>
            <a:r>
              <a:rPr lang="en-US" altLang="zh-TW" sz="2400" dirty="0"/>
              <a:t>                              </a:t>
            </a:r>
            <a:r>
              <a:rPr lang="en-US" altLang="zh-TW" sz="2300" dirty="0"/>
              <a:t>(Cloud Computing and Cloud Software Architecture)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9   2020/11/10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期中報告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(Midterm Project Report)</a:t>
            </a:r>
          </a:p>
          <a:p>
            <a:pPr marL="0" indent="0">
              <a:buNone/>
            </a:pPr>
            <a:r>
              <a:rPr lang="en-US" altLang="zh-TW" sz="2400" dirty="0"/>
              <a:t>10   2020/11/17   </a:t>
            </a:r>
            <a:r>
              <a:rPr lang="zh-TW" altLang="en-US" sz="2400" dirty="0"/>
              <a:t>微服務架構：</a:t>
            </a:r>
            <a:r>
              <a:rPr lang="en-US" altLang="zh-TW" sz="2400" dirty="0"/>
              <a:t>RESTful</a:t>
            </a:r>
            <a:r>
              <a:rPr lang="zh-TW" altLang="en-US" sz="2400" dirty="0"/>
              <a:t>服務、服務部署</a:t>
            </a:r>
            <a:br>
              <a:rPr lang="en-US" altLang="zh-TW" sz="2400" dirty="0"/>
            </a:br>
            <a:r>
              <a:rPr lang="en-US" altLang="zh-TW" sz="2400" dirty="0"/>
              <a:t>                               </a:t>
            </a:r>
            <a:r>
              <a:rPr lang="zh-TW" altLang="en-US" sz="2400" dirty="0"/>
              <a:t> </a:t>
            </a:r>
            <a:r>
              <a:rPr lang="en-US" altLang="zh-TW" sz="2200" dirty="0"/>
              <a:t>(Microservices Architecture, RESTful services, </a:t>
            </a:r>
            <a:br>
              <a:rPr lang="en-US" altLang="zh-TW" sz="2200" dirty="0"/>
            </a:br>
            <a:r>
              <a:rPr lang="en-US" altLang="zh-TW" sz="2200" dirty="0"/>
              <a:t>                                     Service deployment)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</a:rPr>
              <a:t>11   2020/11/24   </a:t>
            </a: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</a:rPr>
              <a:t>軟體工程產業實務 </a:t>
            </a:r>
            <a:br>
              <a:rPr lang="en-US" altLang="zh-TW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</a:rPr>
              <a:t>                                 (Industry Practices of Software Engineering)</a:t>
            </a:r>
          </a:p>
          <a:p>
            <a:pPr marL="0" indent="0">
              <a:buNone/>
            </a:pPr>
            <a:r>
              <a:rPr lang="en-US" altLang="zh-TW" sz="2400" dirty="0"/>
              <a:t>12   2020/12/01   </a:t>
            </a:r>
            <a:r>
              <a:rPr lang="zh-TW" altLang="en-US" sz="2400" dirty="0"/>
              <a:t>安全和隱私 </a:t>
            </a:r>
            <a:r>
              <a:rPr lang="en-US" altLang="zh-TW" sz="2400" dirty="0"/>
              <a:t>(Security and Privacy)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6274DE-EE88-D64F-AEF1-CB6EFD44D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50032B-D024-554F-81C9-57B20F3C3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82BF6-CA49-0940-8E3D-111BA6C3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>
                <a:latin typeface="Calibri" charset="0"/>
                <a:ea typeface="標楷體" charset="-120"/>
              </a:rPr>
              <a:t>週次</a:t>
            </a:r>
            <a:r>
              <a:rPr lang="en-US" altLang="en-US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日期</a:t>
            </a:r>
            <a:r>
              <a:rPr lang="en-US" altLang="en-US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 err="1">
                <a:latin typeface="Calibri" charset="0"/>
                <a:ea typeface="標楷體" charset="-120"/>
              </a:rPr>
              <a:t>內容</a:t>
            </a:r>
            <a:r>
              <a:rPr lang="en-US" altLang="en-US" sz="2400" dirty="0">
                <a:latin typeface="Calibri" charset="0"/>
                <a:ea typeface="標楷體" charset="-120"/>
              </a:rPr>
              <a:t> (Subject/Topics)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13   2020/12/08   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</a:rPr>
              <a:t>軟體工程個案研究 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II </a:t>
            </a:r>
            <a:b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</a:rPr>
              <a:t>                                 (Case Study on Software Engineering II)</a:t>
            </a:r>
          </a:p>
          <a:p>
            <a:pPr marL="0" indent="0">
              <a:buNone/>
            </a:pPr>
            <a:r>
              <a:rPr lang="en-US" altLang="zh-TW" sz="2400" dirty="0"/>
              <a:t>14   2020/12/15   </a:t>
            </a:r>
            <a:r>
              <a:rPr lang="zh-TW" altLang="en-US" sz="2400" dirty="0"/>
              <a:t>可靠的程式設計 </a:t>
            </a:r>
            <a:r>
              <a:rPr lang="en-US" altLang="zh-TW" sz="2400" dirty="0"/>
              <a:t>(Reliable Programming)</a:t>
            </a:r>
          </a:p>
          <a:p>
            <a:pPr marL="0" indent="0">
              <a:buNone/>
            </a:pPr>
            <a:r>
              <a:rPr lang="en-US" altLang="zh-TW" sz="2400" dirty="0"/>
              <a:t>15   2020/12/22   </a:t>
            </a:r>
            <a:r>
              <a:rPr lang="zh-TW" altLang="en-US" sz="2400" dirty="0"/>
              <a:t>測試：功能測試、測試自動化、</a:t>
            </a:r>
            <a:br>
              <a:rPr lang="en-US" altLang="zh-TW" sz="2400" dirty="0"/>
            </a:br>
            <a:r>
              <a:rPr lang="en-US" altLang="zh-TW" sz="2400" dirty="0"/>
              <a:t>                                </a:t>
            </a:r>
            <a:r>
              <a:rPr lang="zh-TW" altLang="en-US" sz="2400" dirty="0"/>
              <a:t>測試驅動的開發、程式碼審查 </a:t>
            </a:r>
            <a:br>
              <a:rPr lang="en-US" altLang="zh-TW" sz="2400" dirty="0"/>
            </a:br>
            <a:r>
              <a:rPr lang="en-US" altLang="zh-TW" sz="2400" dirty="0"/>
              <a:t>                                 (Testing: Functional testing, Test automation, </a:t>
            </a:r>
            <a:br>
              <a:rPr lang="en-US" altLang="zh-TW" sz="2400" dirty="0"/>
            </a:br>
            <a:r>
              <a:rPr lang="en-US" altLang="zh-TW" sz="2400" dirty="0"/>
              <a:t>                                  Test-driven development, and Code reviews)</a:t>
            </a:r>
          </a:p>
          <a:p>
            <a:pPr marL="0" indent="0">
              <a:buNone/>
            </a:pPr>
            <a:r>
              <a:rPr lang="en-US" altLang="zh-TW" sz="2400" dirty="0"/>
              <a:t>16   2020/12/29   DevOps</a:t>
            </a:r>
            <a:r>
              <a:rPr lang="zh-TW" altLang="en-US" sz="2400" dirty="0"/>
              <a:t>和程式碼管理：</a:t>
            </a:r>
            <a:br>
              <a:rPr lang="en-US" altLang="zh-TW" sz="2400" dirty="0"/>
            </a:br>
            <a:r>
              <a:rPr lang="en-US" altLang="zh-TW" sz="2400" dirty="0"/>
              <a:t>                                </a:t>
            </a:r>
            <a:r>
              <a:rPr lang="zh-TW" altLang="en-US" sz="2200" dirty="0"/>
              <a:t>程式碼管理和</a:t>
            </a:r>
            <a:r>
              <a:rPr lang="en-US" altLang="zh-TW" sz="2200" dirty="0"/>
              <a:t>DevOps</a:t>
            </a:r>
            <a:r>
              <a:rPr lang="zh-TW" altLang="en-US" sz="2200" dirty="0"/>
              <a:t>自動化</a:t>
            </a:r>
            <a:r>
              <a:rPr lang="zh-TW" altLang="en-US" sz="2400" dirty="0"/>
              <a:t> </a:t>
            </a:r>
            <a:br>
              <a:rPr lang="en-US" altLang="zh-TW" sz="2400" dirty="0"/>
            </a:br>
            <a:r>
              <a:rPr lang="en-US" altLang="zh-TW" sz="2400" dirty="0"/>
              <a:t>                                (DevOps and Code Management: </a:t>
            </a:r>
            <a:br>
              <a:rPr lang="en-US" altLang="zh-TW" sz="2400" dirty="0"/>
            </a:br>
            <a:r>
              <a:rPr lang="en-US" altLang="zh-TW" sz="2400" dirty="0"/>
              <a:t>                                 Code management and DevOps automation)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17   2021/01/05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I (Final Project Report I)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18   2021/01/12   </a:t>
            </a:r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II (Final Project Report 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87740-7342-4346-B2E0-F69CCB27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3FDB645-4535-D947-9FA2-92EAE75A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6774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 dirty="0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 dirty="0">
              <a:solidFill>
                <a:schemeClr val="tx2"/>
              </a:solidFill>
              <a:ea typeface="標楷體" charset="-12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1C78D-7CB2-1A47-8289-B30F1D0DA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EA55C6-7913-C64F-85E6-497D1797A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教學方法與教學活動</a:t>
            </a:r>
            <a:br>
              <a:rPr lang="zh-TW" altLang="en-US" dirty="0">
                <a:solidFill>
                  <a:schemeClr val="tx2"/>
                </a:solidFill>
              </a:rPr>
            </a:br>
            <a:r>
              <a:rPr lang="en-US" altLang="zh-TW" sz="3600" dirty="0">
                <a:solidFill>
                  <a:schemeClr val="tx2"/>
                </a:solidFill>
              </a:rPr>
              <a:t>(Teaching methods and activities)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6"/>
            <a:ext cx="8507288" cy="5017838"/>
          </a:xfrm>
        </p:spPr>
        <p:txBody>
          <a:bodyPr/>
          <a:lstStyle/>
          <a:p>
            <a:r>
              <a:rPr lang="zh-TW" altLang="en-US" sz="4000" dirty="0"/>
              <a:t>講授</a:t>
            </a:r>
            <a:r>
              <a:rPr lang="en-US" altLang="zh-TW" sz="4000" dirty="0"/>
              <a:t> (Lecture)</a:t>
            </a:r>
          </a:p>
          <a:p>
            <a:r>
              <a:rPr lang="zh-TW" altLang="en-US" sz="4000" dirty="0"/>
              <a:t>討論</a:t>
            </a:r>
            <a:r>
              <a:rPr lang="en-US" altLang="zh-TW" sz="4000" dirty="0"/>
              <a:t> (Discussion)</a:t>
            </a:r>
          </a:p>
          <a:p>
            <a:r>
              <a:rPr lang="zh-TW" altLang="en-US" sz="4000" dirty="0"/>
              <a:t>實習</a:t>
            </a:r>
            <a:r>
              <a:rPr lang="en-US" altLang="zh-TW" sz="4000" dirty="0"/>
              <a:t> (Practicum)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0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評量方式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(Evaluation Methods)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6"/>
            <a:ext cx="8507288" cy="5017838"/>
          </a:xfrm>
        </p:spPr>
        <p:txBody>
          <a:bodyPr/>
          <a:lstStyle/>
          <a:p>
            <a:r>
              <a:rPr lang="zh-TW" altLang="en-US" sz="3600" dirty="0"/>
              <a:t>個人報告</a:t>
            </a:r>
            <a:r>
              <a:rPr lang="en-US" altLang="zh-TW" sz="3600" dirty="0"/>
              <a:t> (Individual Presentation) 60 %</a:t>
            </a:r>
          </a:p>
          <a:p>
            <a:r>
              <a:rPr lang="zh-TW" altLang="en-US" sz="3600" dirty="0"/>
              <a:t>團體報告</a:t>
            </a:r>
            <a:r>
              <a:rPr lang="en-US" altLang="zh-TW" sz="3600" dirty="0"/>
              <a:t> (Group Presentation) 10 %</a:t>
            </a:r>
          </a:p>
          <a:p>
            <a:r>
              <a:rPr lang="zh-TW" altLang="en-US" sz="3600" dirty="0"/>
              <a:t>個案分析報告</a:t>
            </a:r>
            <a:r>
              <a:rPr lang="en-US" altLang="zh-TW" sz="3600" dirty="0"/>
              <a:t> (Case Report) 10 %</a:t>
            </a:r>
          </a:p>
          <a:p>
            <a:r>
              <a:rPr lang="zh-TW" altLang="en-US" sz="3600" dirty="0"/>
              <a:t>課堂參與</a:t>
            </a:r>
            <a:r>
              <a:rPr lang="en-US" altLang="zh-TW" sz="3600" dirty="0"/>
              <a:t> (Class Participation) 10 %</a:t>
            </a:r>
          </a:p>
          <a:p>
            <a:r>
              <a:rPr lang="zh-TW" altLang="en-US" sz="3600" dirty="0"/>
              <a:t>作業</a:t>
            </a:r>
            <a:r>
              <a:rPr lang="en-US" altLang="zh-TW" sz="3600" dirty="0"/>
              <a:t> (Assignment)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67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指定用書</a:t>
            </a:r>
            <a:r>
              <a:rPr lang="en-US" altLang="zh-TW" dirty="0">
                <a:solidFill>
                  <a:schemeClr val="tx2"/>
                </a:solidFill>
              </a:rPr>
              <a:t> 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(Required Texts)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00808"/>
            <a:ext cx="8507288" cy="5089846"/>
          </a:xfrm>
        </p:spPr>
        <p:txBody>
          <a:bodyPr/>
          <a:lstStyle/>
          <a:p>
            <a:r>
              <a:rPr lang="en-US" altLang="zh-TW" sz="2800" dirty="0"/>
              <a:t>Ian Sommerville (2019), </a:t>
            </a:r>
            <a:br>
              <a:rPr lang="en-US" altLang="zh-TW" sz="2800" dirty="0"/>
            </a:br>
            <a:r>
              <a:rPr lang="en-US" altLang="zh-TW" sz="2800" dirty="0"/>
              <a:t>Engineering Software Products: </a:t>
            </a:r>
            <a:br>
              <a:rPr lang="en-US" altLang="zh-TW" sz="2800" dirty="0"/>
            </a:br>
            <a:r>
              <a:rPr lang="en-US" altLang="zh-TW" sz="2800" dirty="0"/>
              <a:t>An Introduction to Modern Software Engineering, </a:t>
            </a:r>
            <a:br>
              <a:rPr lang="en-US" altLang="zh-TW" sz="2800" dirty="0"/>
            </a:br>
            <a:r>
              <a:rPr lang="en-US" altLang="zh-TW" sz="2800" dirty="0"/>
              <a:t>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950CAD-0BC9-0B45-A3ED-41AE337060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00" y="3344863"/>
            <a:ext cx="25654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4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參考書目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(Reference Books)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7"/>
            <a:ext cx="8507288" cy="5017838"/>
          </a:xfrm>
        </p:spPr>
        <p:txBody>
          <a:bodyPr/>
          <a:lstStyle/>
          <a:p>
            <a:r>
              <a:rPr lang="en-US" altLang="zh-TW" sz="2800" dirty="0"/>
              <a:t>Ian Sommerville (2015), </a:t>
            </a:r>
            <a:br>
              <a:rPr lang="en-US" altLang="zh-TW" sz="2800" dirty="0"/>
            </a:br>
            <a:r>
              <a:rPr lang="en-US" altLang="zh-TW" sz="2800" dirty="0"/>
              <a:t>Software Engineering, </a:t>
            </a:r>
            <a:br>
              <a:rPr lang="en-US" altLang="zh-TW" sz="2800" dirty="0"/>
            </a:br>
            <a:r>
              <a:rPr lang="en-US" altLang="zh-TW" sz="2800" dirty="0"/>
              <a:t>10th Edition, Pearson.</a:t>
            </a:r>
          </a:p>
          <a:p>
            <a:r>
              <a:rPr lang="en-US" altLang="zh-TW" sz="2800" dirty="0"/>
              <a:t>Titus Winters, Tom </a:t>
            </a:r>
            <a:r>
              <a:rPr lang="en-US" altLang="zh-TW" sz="2800" dirty="0" err="1"/>
              <a:t>Manshreck</a:t>
            </a:r>
            <a:r>
              <a:rPr lang="en-US" altLang="zh-TW" sz="2800" dirty="0"/>
              <a:t>, and Hyrum Wright (2020), </a:t>
            </a:r>
            <a:br>
              <a:rPr lang="en-US" altLang="zh-TW" sz="2800" dirty="0"/>
            </a:br>
            <a:r>
              <a:rPr lang="en-US" altLang="zh-TW" sz="2800" dirty="0"/>
              <a:t>Software Engineering at Google: Lessons Learned from Programming Over Time, O'Reilly Media.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3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/>
                </a:solidFill>
              </a:rPr>
              <a:t>戴敏育 博士 </a:t>
            </a:r>
            <a:br>
              <a:rPr lang="en-US" altLang="zh-TW" dirty="0">
                <a:solidFill>
                  <a:schemeClr val="accent1"/>
                </a:solidFill>
              </a:rPr>
            </a:br>
            <a:r>
              <a:rPr lang="en-US" altLang="zh-TW" dirty="0">
                <a:solidFill>
                  <a:schemeClr val="accent1"/>
                </a:solidFill>
              </a:rPr>
              <a:t>(Min-</a:t>
            </a:r>
            <a:r>
              <a:rPr lang="en-US" altLang="zh-TW" dirty="0" err="1">
                <a:solidFill>
                  <a:schemeClr val="accent1"/>
                </a:solidFill>
              </a:rPr>
              <a:t>Yuh</a:t>
            </a:r>
            <a:r>
              <a:rPr lang="en-US" altLang="zh-TW" dirty="0">
                <a:solidFill>
                  <a:schemeClr val="accent1"/>
                </a:solidFill>
              </a:rPr>
              <a:t> Day, Ph.D.)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68313" y="1556792"/>
            <a:ext cx="8301037" cy="3519289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rgbClr val="C00000"/>
                </a:solidFill>
              </a:rPr>
              <a:t>國立台北大學</a:t>
            </a:r>
            <a:r>
              <a:rPr lang="en-US" altLang="zh-TW" sz="2800" dirty="0">
                <a:solidFill>
                  <a:srgbClr val="C00000"/>
                </a:solidFill>
              </a:rPr>
              <a:t> </a:t>
            </a:r>
            <a:r>
              <a:rPr lang="zh-TW" altLang="en-US" sz="2800" dirty="0">
                <a:solidFill>
                  <a:srgbClr val="C00000"/>
                </a:solidFill>
              </a:rPr>
              <a:t>資訊管理研究所</a:t>
            </a:r>
            <a:r>
              <a:rPr lang="en-US" altLang="zh-TW" sz="2800" dirty="0">
                <a:solidFill>
                  <a:srgbClr val="C00000"/>
                </a:solidFill>
              </a:rPr>
              <a:t> </a:t>
            </a:r>
            <a:r>
              <a:rPr lang="zh-TW" altLang="en-US" sz="2800" dirty="0">
                <a:solidFill>
                  <a:srgbClr val="C00000"/>
                </a:solidFill>
              </a:rPr>
              <a:t>副教授</a:t>
            </a:r>
            <a:endParaRPr lang="en-US" altLang="zh-TW" sz="2800" dirty="0">
              <a:solidFill>
                <a:srgbClr val="C0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chemeClr val="tx2"/>
                </a:solidFill>
              </a:rPr>
              <a:t>中央研究院</a:t>
            </a:r>
            <a:r>
              <a:rPr lang="en-US" altLang="zh-TW" sz="2800" dirty="0">
                <a:solidFill>
                  <a:schemeClr val="tx2"/>
                </a:solidFill>
              </a:rPr>
              <a:t> </a:t>
            </a:r>
            <a:r>
              <a:rPr lang="zh-TW" altLang="en-US" sz="2800" dirty="0">
                <a:solidFill>
                  <a:schemeClr val="tx2"/>
                </a:solidFill>
              </a:rPr>
              <a:t>資訊科學研究所</a:t>
            </a:r>
            <a:r>
              <a:rPr lang="en-US" altLang="zh-TW" sz="2800" dirty="0">
                <a:solidFill>
                  <a:schemeClr val="tx2"/>
                </a:solidFill>
              </a:rPr>
              <a:t> </a:t>
            </a:r>
            <a:r>
              <a:rPr lang="zh-TW" altLang="en-US" sz="2800" dirty="0">
                <a:solidFill>
                  <a:schemeClr val="tx2"/>
                </a:solidFill>
              </a:rPr>
              <a:t>訪問學人</a:t>
            </a:r>
            <a:endParaRPr lang="en-US" altLang="zh-TW" sz="2800" dirty="0">
              <a:solidFill>
                <a:schemeClr val="tx2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rgbClr val="984807"/>
                </a:solidFill>
              </a:rPr>
              <a:t>國立台灣大學</a:t>
            </a:r>
            <a:r>
              <a:rPr lang="en-US" altLang="zh-TW" sz="2800" dirty="0">
                <a:solidFill>
                  <a:srgbClr val="984807"/>
                </a:solidFill>
              </a:rPr>
              <a:t> </a:t>
            </a:r>
            <a:r>
              <a:rPr lang="zh-TW" altLang="en-US" sz="2800" dirty="0">
                <a:solidFill>
                  <a:srgbClr val="984807"/>
                </a:solidFill>
              </a:rPr>
              <a:t>資訊管理</a:t>
            </a:r>
            <a:r>
              <a:rPr lang="en-US" altLang="zh-TW" sz="2800" dirty="0">
                <a:solidFill>
                  <a:srgbClr val="984807"/>
                </a:solidFill>
              </a:rPr>
              <a:t> </a:t>
            </a:r>
            <a:r>
              <a:rPr lang="zh-TW" altLang="en-US" sz="2800" dirty="0">
                <a:solidFill>
                  <a:srgbClr val="984807"/>
                </a:solidFill>
              </a:rPr>
              <a:t>博士</a:t>
            </a:r>
            <a:endParaRPr lang="en-US" altLang="zh-TW" sz="2800" dirty="0">
              <a:solidFill>
                <a:srgbClr val="984807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Publications Co-Chairs, IEEE/ACM International Conference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Advances in Social Networks Analysis and Mining (ASONAM 2013- 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Program Co-Chair, IEEE International Workshop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Empirical Methods for Recognizing Inference in </a:t>
            </a:r>
            <a:r>
              <a:rPr lang="en-US" altLang="zh-TW" sz="2000" dirty="0" err="1">
                <a:solidFill>
                  <a:srgbClr val="17375E"/>
                </a:solidFill>
              </a:rPr>
              <a:t>TExt</a:t>
            </a:r>
            <a:r>
              <a:rPr lang="en-US" altLang="zh-TW" sz="2000" dirty="0">
                <a:solidFill>
                  <a:srgbClr val="17375E"/>
                </a:solidFill>
              </a:rPr>
              <a:t> (IEEE EM-RITE 2012- 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Publications Chair, The IEEE International Conference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Information Reuse and Integration (IEEE IRI)</a:t>
            </a:r>
            <a:endParaRPr lang="zh-TW" altLang="en-US" sz="2000" dirty="0">
              <a:solidFill>
                <a:srgbClr val="17375E"/>
              </a:solidFill>
            </a:endParaRPr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FCAA9B1-8267-4402-9C83-BAE1C2B13B7C}" type="slidenum">
              <a:rPr kumimoji="0" lang="zh-TW" alt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kumimoji="0" lang="zh-TW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6388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http://mail.tku.edu.tw/myday/images/AS_Logo1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5119337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http://mail.tku.edu.tw/myday/images/NTU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5157192"/>
            <a:ext cx="159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4C7FE4C-DBC2-A74B-8BCD-C557AA9446EA}"/>
              </a:ext>
            </a:extLst>
          </p:cNvPr>
          <p:cNvGrpSpPr/>
          <p:nvPr/>
        </p:nvGrpSpPr>
        <p:grpSpPr>
          <a:xfrm>
            <a:off x="1856254" y="5178296"/>
            <a:ext cx="1563618" cy="1491064"/>
            <a:chOff x="1940523" y="5229200"/>
            <a:chExt cx="1563618" cy="149106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B0FAAB0-5F2D-0A45-91D0-BB05F45FA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523" y="5229200"/>
              <a:ext cx="1563618" cy="100878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A70F94B-7014-7845-B18F-AA6F50AF3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523" y="6339133"/>
              <a:ext cx="1563618" cy="381131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7C08B6D-F954-E341-94FB-A8EB0DD0DB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69503-9807-D84D-B264-8C397C59F8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66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US" sz="2800" dirty="0"/>
              <a:t>Ian Sommerville (2019), </a:t>
            </a:r>
            <a:br>
              <a:rPr lang="en-US" sz="2800" dirty="0"/>
            </a:br>
            <a:r>
              <a:rPr lang="en-US" sz="4000" dirty="0">
                <a:solidFill>
                  <a:srgbClr val="C00000"/>
                </a:solidFill>
              </a:rPr>
              <a:t>Engineering Software Products: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An Introduction to Modern Software Engineering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400" dirty="0"/>
              <a:t>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1ABBC0-328E-4D49-8605-37D3151CB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54365"/>
            <a:ext cx="3531751" cy="437097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altLang="zh-TW" sz="1000" dirty="0">
                <a:hlinkClick r:id="rId3"/>
              </a:rPr>
              <a:t>https://www.amazon.com/Engineering-Software-Products-Ian-Sommerville/dp/013521064X</a:t>
            </a:r>
            <a:endParaRPr lang="en-U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0549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r>
              <a:rPr lang="en-US" sz="2800" dirty="0"/>
              <a:t>Ian Sommerville (2015), </a:t>
            </a:r>
            <a:br>
              <a:rPr lang="en-US" sz="2800" dirty="0"/>
            </a:br>
            <a:r>
              <a:rPr lang="en-US" sz="4000" dirty="0">
                <a:solidFill>
                  <a:srgbClr val="C00000"/>
                </a:solidFill>
              </a:rPr>
              <a:t>Software Engineering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400" dirty="0"/>
              <a:t>10</a:t>
            </a:r>
            <a:r>
              <a:rPr lang="en-US" sz="2400" baseline="30000" dirty="0"/>
              <a:t>th</a:t>
            </a:r>
            <a:r>
              <a:rPr lang="en-US" sz="2400" dirty="0"/>
              <a:t> Edition, 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sz="1000" dirty="0">
                <a:hlinkClick r:id="rId2"/>
              </a:rPr>
              <a:t>https://www.amazon.com/Software-Engineering-10th-Ian-Sommerville/dp/0133943038</a:t>
            </a:r>
            <a:endParaRPr lang="en-US" altLang="zh-TW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FAF81-675A-BB43-8E9D-3A7455E4F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39738"/>
            <a:ext cx="3996106" cy="49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47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r>
              <a:rPr lang="en-US" sz="2400" dirty="0"/>
              <a:t>Titus Winters, Tom </a:t>
            </a:r>
            <a:r>
              <a:rPr lang="en-US" sz="2400" dirty="0" err="1"/>
              <a:t>Manshreck</a:t>
            </a:r>
            <a:r>
              <a:rPr lang="en-US" sz="2400" dirty="0"/>
              <a:t>, and Hyrum Wright (2020), </a:t>
            </a:r>
            <a:br>
              <a:rPr lang="en-US" sz="2800" dirty="0"/>
            </a:br>
            <a:r>
              <a:rPr lang="en-US" sz="3600" dirty="0">
                <a:solidFill>
                  <a:srgbClr val="C00000"/>
                </a:solidFill>
              </a:rPr>
              <a:t>Software Engineering at Google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Lessons Learned from Programming Over Time, </a:t>
            </a:r>
            <a:br>
              <a:rPr lang="en-US" sz="2800" dirty="0"/>
            </a:br>
            <a:r>
              <a:rPr lang="en-US" sz="2400" dirty="0"/>
              <a:t>O'Reilly Media.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sz="1000" dirty="0">
                <a:hlinkClick r:id="rId2"/>
              </a:rPr>
              <a:t>https://www.amazon.com/Software-Engineering-Google-Lessons-Programming/dp/1492082791</a:t>
            </a:r>
            <a:endParaRPr lang="en-US" altLang="zh-TW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D88B9-28F0-1246-AA03-1F869DD4A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26" y="1772816"/>
            <a:ext cx="3690074" cy="48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2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2000" dirty="0">
                <a:solidFill>
                  <a:srgbClr val="C00000"/>
                </a:solidFill>
              </a:rPr>
              <a:t>Software </a:t>
            </a:r>
            <a:br>
              <a:rPr lang="en-US" altLang="zh-TW" sz="12000" dirty="0">
                <a:solidFill>
                  <a:srgbClr val="C00000"/>
                </a:solidFill>
              </a:rPr>
            </a:br>
            <a:r>
              <a:rPr lang="en-US" altLang="zh-TW" sz="12000" dirty="0">
                <a:solidFill>
                  <a:srgbClr val="C00000"/>
                </a:solidFill>
              </a:rPr>
              <a:t>Engineering</a:t>
            </a:r>
            <a:endParaRPr lang="zh-TW" altLang="en-US" sz="12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982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</a:rPr>
              <a:t>Information Management </a:t>
            </a:r>
            <a:br>
              <a:rPr lang="en-US" altLang="zh-TW" sz="5400" dirty="0">
                <a:solidFill>
                  <a:srgbClr val="FF0000"/>
                </a:solidFill>
              </a:rPr>
            </a:br>
            <a:br>
              <a:rPr lang="en-US" altLang="zh-TW" sz="5400" dirty="0">
                <a:solidFill>
                  <a:srgbClr val="FF0000"/>
                </a:solidFill>
              </a:rPr>
            </a:br>
            <a:r>
              <a:rPr lang="en-US" altLang="zh-TW" sz="5400" dirty="0">
                <a:solidFill>
                  <a:srgbClr val="FF0000"/>
                </a:solidFill>
              </a:rPr>
              <a:t> </a:t>
            </a:r>
            <a:r>
              <a:rPr lang="en-US" altLang="zh-TW" sz="5400" dirty="0">
                <a:solidFill>
                  <a:srgbClr val="C00000"/>
                </a:solidFill>
              </a:rPr>
              <a:t>Management </a:t>
            </a:r>
            <a:br>
              <a:rPr lang="en-US" altLang="zh-TW" sz="5400" dirty="0">
                <a:solidFill>
                  <a:srgbClr val="C00000"/>
                </a:solidFill>
              </a:rPr>
            </a:br>
            <a:r>
              <a:rPr lang="en-US" altLang="zh-TW" sz="5400" dirty="0">
                <a:solidFill>
                  <a:srgbClr val="C00000"/>
                </a:solidFill>
              </a:rPr>
              <a:t>Information Systems (MIS)</a:t>
            </a:r>
            <a:br>
              <a:rPr lang="en-US" altLang="zh-TW" sz="5400" dirty="0">
                <a:solidFill>
                  <a:srgbClr val="C00000"/>
                </a:solidFill>
              </a:rPr>
            </a:br>
            <a:br>
              <a:rPr lang="en-US" altLang="zh-TW" sz="5400" dirty="0">
                <a:solidFill>
                  <a:srgbClr val="C00000"/>
                </a:solidFill>
              </a:rPr>
            </a:br>
            <a:r>
              <a:rPr lang="en-US" altLang="zh-TW" sz="6000" dirty="0">
                <a:solidFill>
                  <a:srgbClr val="FF0000"/>
                </a:solidFill>
              </a:rPr>
              <a:t>Information Systems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42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Information Management (MIS)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Information Systems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3F112-14A5-4234-9468-B1413C10EC68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pic>
        <p:nvPicPr>
          <p:cNvPr id="5125" name="Picture Placeholder 10" descr="Fig-1-4_MIS_12e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" b="395"/>
          <a:stretch>
            <a:fillRect/>
          </a:stretch>
        </p:blipFill>
        <p:spPr bwMode="auto">
          <a:xfrm>
            <a:off x="1508085" y="1705694"/>
            <a:ext cx="594423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039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569325" cy="1081088"/>
          </a:xfrm>
        </p:spPr>
        <p:txBody>
          <a:bodyPr/>
          <a:lstStyle/>
          <a:p>
            <a:pPr>
              <a:defRPr/>
            </a:pPr>
            <a:r>
              <a:rPr lang="en-US" altLang="zh-TW" sz="4800" dirty="0">
                <a:solidFill>
                  <a:srgbClr val="FF0000"/>
                </a:solidFill>
              </a:rPr>
              <a:t>Fundamental MIS Concepts</a:t>
            </a:r>
            <a:endParaRPr lang="zh-TW" alt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0CC56-6FAA-4993-945A-B30ECCD67ADF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806544" y="2765040"/>
            <a:ext cx="1695928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Management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6544" y="4207455"/>
            <a:ext cx="1695740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Organization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806544" y="5649869"/>
            <a:ext cx="1695740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Technology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633091" y="4207455"/>
            <a:ext cx="1695928" cy="811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Information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System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633091" y="1412776"/>
            <a:ext cx="1695928" cy="8113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Business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Challenges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836512" y="4207455"/>
            <a:ext cx="1695928" cy="8113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bg1"/>
                </a:solidFill>
              </a:rPr>
              <a:t>Business </a:t>
            </a:r>
            <a:br>
              <a:rPr lang="en-US" altLang="zh-TW" sz="2000" b="1" dirty="0">
                <a:solidFill>
                  <a:schemeClr val="bg1"/>
                </a:solidFill>
              </a:rPr>
            </a:br>
            <a:r>
              <a:rPr lang="en-US" altLang="zh-TW" sz="2000" b="1" dirty="0">
                <a:solidFill>
                  <a:schemeClr val="bg1"/>
                </a:solidFill>
              </a:rPr>
              <a:t>Solutions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直線單箭頭接點 13"/>
          <p:cNvCxnSpPr/>
          <p:nvPr/>
        </p:nvCxnSpPr>
        <p:spPr bwMode="auto">
          <a:xfrm>
            <a:off x="2501900" y="3170238"/>
            <a:ext cx="1131888" cy="103663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 bwMode="auto">
          <a:xfrm>
            <a:off x="2501900" y="4613275"/>
            <a:ext cx="1131888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 bwMode="auto">
          <a:xfrm flipV="1">
            <a:off x="2501900" y="5018088"/>
            <a:ext cx="1131888" cy="103822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 bwMode="auto">
          <a:xfrm>
            <a:off x="5329238" y="4613275"/>
            <a:ext cx="1506537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圖案 29"/>
          <p:cNvCxnSpPr/>
          <p:nvPr/>
        </p:nvCxnSpPr>
        <p:spPr bwMode="auto">
          <a:xfrm rot="16200000" flipV="1">
            <a:off x="5312569" y="1834357"/>
            <a:ext cx="2389187" cy="2355850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圖案 30"/>
          <p:cNvCxnSpPr/>
          <p:nvPr/>
        </p:nvCxnSpPr>
        <p:spPr bwMode="auto">
          <a:xfrm rot="10800000" flipV="1">
            <a:off x="1654175" y="1817688"/>
            <a:ext cx="1979613" cy="947737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719875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54550" cy="84479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Project-based</a:t>
            </a:r>
            <a:r>
              <a:rPr lang="en-US" dirty="0">
                <a:solidFill>
                  <a:schemeClr val="tx2"/>
                </a:solidFill>
              </a:rPr>
              <a:t> software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8AA651-D1E9-D948-B8E3-92B4DCFCF8D5}"/>
              </a:ext>
            </a:extLst>
          </p:cNvPr>
          <p:cNvSpPr/>
          <p:nvPr/>
        </p:nvSpPr>
        <p:spPr>
          <a:xfrm>
            <a:off x="3347864" y="1736204"/>
            <a:ext cx="2808312" cy="12961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Problem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9126C0-C46E-BB42-9AD1-0BFE4B4E792A}"/>
              </a:ext>
            </a:extLst>
          </p:cNvPr>
          <p:cNvSpPr/>
          <p:nvPr/>
        </p:nvSpPr>
        <p:spPr>
          <a:xfrm>
            <a:off x="5868144" y="4577160"/>
            <a:ext cx="2808312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Software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7EFED1-0300-1346-9363-6EF925B48EC6}"/>
              </a:ext>
            </a:extLst>
          </p:cNvPr>
          <p:cNvSpPr/>
          <p:nvPr/>
        </p:nvSpPr>
        <p:spPr>
          <a:xfrm>
            <a:off x="1043608" y="4605017"/>
            <a:ext cx="2808312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Requirements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C00E5-E554-5440-8DD7-6C3BD87E968B}"/>
              </a:ext>
            </a:extLst>
          </p:cNvPr>
          <p:cNvSpPr txBox="1"/>
          <p:nvPr/>
        </p:nvSpPr>
        <p:spPr>
          <a:xfrm>
            <a:off x="3783340" y="1196752"/>
            <a:ext cx="194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78E30B-1DEE-E44E-A65B-D6F335973FC9}"/>
              </a:ext>
            </a:extLst>
          </p:cNvPr>
          <p:cNvSpPr txBox="1"/>
          <p:nvPr/>
        </p:nvSpPr>
        <p:spPr>
          <a:xfrm>
            <a:off x="798969" y="5910371"/>
            <a:ext cx="3268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CUSTOMER and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DEVELOPER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0C3EE7-BA39-0D48-A57D-60D7007868EC}"/>
              </a:ext>
            </a:extLst>
          </p:cNvPr>
          <p:cNvSpPr txBox="1"/>
          <p:nvPr/>
        </p:nvSpPr>
        <p:spPr>
          <a:xfrm>
            <a:off x="6321833" y="5932476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DEVELOPER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B031AE-7D41-584C-8DF3-2A81D348011D}"/>
              </a:ext>
            </a:extLst>
          </p:cNvPr>
          <p:cNvSpPr txBox="1"/>
          <p:nvPr/>
        </p:nvSpPr>
        <p:spPr>
          <a:xfrm>
            <a:off x="1403648" y="3389579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generates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0E6DF3-5EE0-F14F-A8EB-B5F48DA91BDA}"/>
              </a:ext>
            </a:extLst>
          </p:cNvPr>
          <p:cNvSpPr txBox="1"/>
          <p:nvPr/>
        </p:nvSpPr>
        <p:spPr>
          <a:xfrm>
            <a:off x="3699666" y="4556698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implemented-by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D6C07E-C7C7-6B4B-862C-06A66A64949D}"/>
              </a:ext>
            </a:extLst>
          </p:cNvPr>
          <p:cNvSpPr txBox="1"/>
          <p:nvPr/>
        </p:nvSpPr>
        <p:spPr>
          <a:xfrm>
            <a:off x="6723307" y="3389579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helps-with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421E336-71E9-2B46-ACC7-EFB81D26FA64}"/>
              </a:ext>
            </a:extLst>
          </p:cNvPr>
          <p:cNvCxnSpPr>
            <a:cxnSpLocks/>
            <a:stCxn id="7" idx="3"/>
            <a:endCxn id="9" idx="0"/>
          </p:cNvCxnSpPr>
          <p:nvPr/>
        </p:nvCxnSpPr>
        <p:spPr>
          <a:xfrm flipH="1">
            <a:off x="2447764" y="2842532"/>
            <a:ext cx="1311368" cy="1762485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4351DE-A09F-2341-BCD8-F73701B9E9CB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3851920" y="5225232"/>
            <a:ext cx="2016224" cy="27857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41064D-F6E9-874F-AD61-C59F8631D483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5732826" y="2842534"/>
            <a:ext cx="1539474" cy="1734626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8F1006F-DDAB-2644-8B72-92449B5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02BA49-81F6-BD45-AE4E-078F1D6DD218}"/>
              </a:ext>
            </a:extLst>
          </p:cNvPr>
          <p:cNvGrpSpPr/>
          <p:nvPr/>
        </p:nvGrpSpPr>
        <p:grpSpPr>
          <a:xfrm>
            <a:off x="383232" y="4797290"/>
            <a:ext cx="586408" cy="769441"/>
            <a:chOff x="383232" y="4797290"/>
            <a:chExt cx="586408" cy="769441"/>
          </a:xfrm>
        </p:grpSpPr>
        <p:sp>
          <p:nvSpPr>
            <p:cNvPr id="20" name="文字方塊 14">
              <a:extLst>
                <a:ext uri="{FF2B5EF4-FFF2-40B4-BE49-F238E27FC236}">
                  <a16:creationId xmlns:a16="http://schemas.microsoft.com/office/drawing/2014/main" id="{3ACCBD5F-D467-224A-A925-66F33BCE9D67}"/>
                </a:ext>
              </a:extLst>
            </p:cNvPr>
            <p:cNvSpPr txBox="1"/>
            <p:nvPr/>
          </p:nvSpPr>
          <p:spPr>
            <a:xfrm>
              <a:off x="427009" y="4797290"/>
              <a:ext cx="49885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400" b="1" dirty="0">
                  <a:solidFill>
                    <a:srgbClr val="FF0000"/>
                  </a:solidFill>
                </a:rPr>
                <a:t>1</a:t>
              </a:r>
              <a:endParaRPr lang="zh-TW" alt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F5D2EE-B76D-E042-AE83-370A61FB7A32}"/>
                </a:ext>
              </a:extLst>
            </p:cNvPr>
            <p:cNvSpPr/>
            <p:nvPr/>
          </p:nvSpPr>
          <p:spPr>
            <a:xfrm>
              <a:off x="383232" y="4889093"/>
              <a:ext cx="586408" cy="58583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496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6FE07-1693-614F-9C3E-80473132B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448870" cy="5323111"/>
          </a:xfrm>
        </p:spPr>
        <p:txBody>
          <a:bodyPr/>
          <a:lstStyle/>
          <a:p>
            <a:r>
              <a:rPr lang="en-US" sz="2400" dirty="0"/>
              <a:t>The starting point for the software development is a set of ‘</a:t>
            </a:r>
            <a:r>
              <a:rPr lang="en-US" sz="2400" dirty="0">
                <a:solidFill>
                  <a:srgbClr val="C00000"/>
                </a:solidFill>
              </a:rPr>
              <a:t>software requirements</a:t>
            </a:r>
            <a:r>
              <a:rPr lang="en-US" sz="2400" dirty="0"/>
              <a:t>’ that are owned by an external client and which set out what they want a software system to do to support their business processes.</a:t>
            </a:r>
          </a:p>
          <a:p>
            <a:r>
              <a:rPr lang="en-US" sz="2400" dirty="0"/>
              <a:t>The software is developed by a software company (the contractor) who </a:t>
            </a:r>
            <a:r>
              <a:rPr lang="en-US" sz="2400" dirty="0">
                <a:solidFill>
                  <a:srgbClr val="C00000"/>
                </a:solidFill>
              </a:rPr>
              <a:t>design and implement a system </a:t>
            </a:r>
            <a:r>
              <a:rPr lang="en-US" sz="2400" dirty="0"/>
              <a:t>that delivers functionality to meet the requirements.</a:t>
            </a:r>
          </a:p>
          <a:p>
            <a:r>
              <a:rPr lang="en-US" sz="2400" dirty="0"/>
              <a:t>The customer may change the requirements at any time in response to business changes (they usually do). The contractor must change the software to reflect these requirements changes.</a:t>
            </a:r>
          </a:p>
          <a:p>
            <a:r>
              <a:rPr lang="en-US" sz="2400" dirty="0"/>
              <a:t>Custom software usually has a long-lifetime (10 years or more) and it must be supported over that lifetime.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6087E-3355-9840-A4CA-25B4103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EC159-9826-7E4F-A2E3-7F737308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54550" cy="84479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Project-based</a:t>
            </a:r>
            <a:r>
              <a:rPr lang="en-US" dirty="0">
                <a:solidFill>
                  <a:schemeClr val="tx2"/>
                </a:solidFill>
              </a:rPr>
              <a:t> software engineering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DFB081-4831-0140-800A-D35B6E19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111565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50" y="260648"/>
            <a:ext cx="8229600" cy="79208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Product</a:t>
            </a:r>
            <a:r>
              <a:rPr lang="en-US" dirty="0">
                <a:solidFill>
                  <a:schemeClr val="tx2"/>
                </a:solidFill>
              </a:rPr>
              <a:t> software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3347864" y="1736204"/>
            <a:ext cx="2808312" cy="12961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Opportunity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D76207-EC3E-5C4E-8E26-4503441C05FC}"/>
              </a:ext>
            </a:extLst>
          </p:cNvPr>
          <p:cNvSpPr/>
          <p:nvPr/>
        </p:nvSpPr>
        <p:spPr>
          <a:xfrm>
            <a:off x="5868144" y="4577160"/>
            <a:ext cx="2808312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Software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D29FF6-00EF-2C43-BF23-36251C892A03}"/>
              </a:ext>
            </a:extLst>
          </p:cNvPr>
          <p:cNvSpPr/>
          <p:nvPr/>
        </p:nvSpPr>
        <p:spPr>
          <a:xfrm>
            <a:off x="1043608" y="4605017"/>
            <a:ext cx="2808312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features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2BC15-F569-0E41-8FCB-F870D3CAF143}"/>
              </a:ext>
            </a:extLst>
          </p:cNvPr>
          <p:cNvSpPr txBox="1"/>
          <p:nvPr/>
        </p:nvSpPr>
        <p:spPr>
          <a:xfrm>
            <a:off x="3707904" y="1196752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DEVELOPER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58A7E-1AAA-984F-948E-33991B5CBCAD}"/>
              </a:ext>
            </a:extLst>
          </p:cNvPr>
          <p:cNvSpPr txBox="1"/>
          <p:nvPr/>
        </p:nvSpPr>
        <p:spPr>
          <a:xfrm>
            <a:off x="1281273" y="5974867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DEVELOPER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AE4414-B7C8-BE4B-B745-8195D9529253}"/>
              </a:ext>
            </a:extLst>
          </p:cNvPr>
          <p:cNvSpPr txBox="1"/>
          <p:nvPr/>
        </p:nvSpPr>
        <p:spPr>
          <a:xfrm>
            <a:off x="6321833" y="5932476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DEVELOPER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A579CF-B6AC-634C-A30C-BB83139AE88A}"/>
              </a:ext>
            </a:extLst>
          </p:cNvPr>
          <p:cNvSpPr txBox="1"/>
          <p:nvPr/>
        </p:nvSpPr>
        <p:spPr>
          <a:xfrm>
            <a:off x="1763688" y="3389579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inspires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88423-15EF-9441-8745-C546088A3E39}"/>
              </a:ext>
            </a:extLst>
          </p:cNvPr>
          <p:cNvSpPr txBox="1"/>
          <p:nvPr/>
        </p:nvSpPr>
        <p:spPr>
          <a:xfrm>
            <a:off x="3699666" y="4556698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implemented-by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1B8A5A-3A21-EC46-A0BD-A74B23D825E2}"/>
              </a:ext>
            </a:extLst>
          </p:cNvPr>
          <p:cNvSpPr txBox="1"/>
          <p:nvPr/>
        </p:nvSpPr>
        <p:spPr>
          <a:xfrm>
            <a:off x="6723307" y="3389579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realizes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A90CE1-8CB5-5941-9DCD-63539040AEF2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 flipH="1">
            <a:off x="2447764" y="2842532"/>
            <a:ext cx="1311368" cy="1762485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E37E0E-96A9-4C48-9E01-AE313509497C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 flipV="1">
            <a:off x="3851920" y="5225232"/>
            <a:ext cx="2016224" cy="27857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A67944-96C3-8C48-8F4D-1CD760919879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5732826" y="2842534"/>
            <a:ext cx="1539474" cy="1734626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B48951-791E-AA44-A04E-097AE7B3BE58}"/>
              </a:ext>
            </a:extLst>
          </p:cNvPr>
          <p:cNvGrpSpPr/>
          <p:nvPr/>
        </p:nvGrpSpPr>
        <p:grpSpPr>
          <a:xfrm>
            <a:off x="2606818" y="1947857"/>
            <a:ext cx="586408" cy="769441"/>
            <a:chOff x="383232" y="4797290"/>
            <a:chExt cx="586408" cy="769441"/>
          </a:xfrm>
        </p:grpSpPr>
        <p:sp>
          <p:nvSpPr>
            <p:cNvPr id="40" name="文字方塊 14">
              <a:extLst>
                <a:ext uri="{FF2B5EF4-FFF2-40B4-BE49-F238E27FC236}">
                  <a16:creationId xmlns:a16="http://schemas.microsoft.com/office/drawing/2014/main" id="{0130F48C-E365-C44E-8449-CA365E3EF1ED}"/>
                </a:ext>
              </a:extLst>
            </p:cNvPr>
            <p:cNvSpPr txBox="1"/>
            <p:nvPr/>
          </p:nvSpPr>
          <p:spPr>
            <a:xfrm>
              <a:off x="427009" y="4797290"/>
              <a:ext cx="49885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400" b="1" dirty="0">
                  <a:solidFill>
                    <a:srgbClr val="FF0000"/>
                  </a:solidFill>
                </a:rPr>
                <a:t>1</a:t>
              </a:r>
              <a:endParaRPr lang="zh-TW" alt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6E94A96-BCC7-0143-B15F-A7326F670552}"/>
                </a:ext>
              </a:extLst>
            </p:cNvPr>
            <p:cNvSpPr/>
            <p:nvPr/>
          </p:nvSpPr>
          <p:spPr>
            <a:xfrm>
              <a:off x="383232" y="4889093"/>
              <a:ext cx="586408" cy="58583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966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B5A89-9D1B-194C-A60A-C68B7BBD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A569E-4CEF-AD46-A368-42553882F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98" y="1780877"/>
            <a:ext cx="1335615" cy="162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65A562-D361-7446-AF5D-949BAF962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7" y="5085184"/>
            <a:ext cx="1621822" cy="16218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C27BB3-3580-EF42-A60C-C147190F7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567" y="3429000"/>
            <a:ext cx="1621822" cy="1621822"/>
          </a:xfrm>
          <a:prstGeom prst="rect">
            <a:avLst/>
          </a:prstGeom>
        </p:spPr>
      </p:pic>
      <p:sp>
        <p:nvSpPr>
          <p:cNvPr id="8" name="標題 1">
            <a:extLst>
              <a:ext uri="{FF2B5EF4-FFF2-40B4-BE49-F238E27FC236}">
                <a16:creationId xmlns:a16="http://schemas.microsoft.com/office/drawing/2014/main" id="{20A2D32B-EA83-6144-AE1E-64245BA3A474}"/>
              </a:ext>
            </a:extLst>
          </p:cNvPr>
          <p:cNvSpPr txBox="1">
            <a:spLocks/>
          </p:cNvSpPr>
          <p:nvPr/>
        </p:nvSpPr>
        <p:spPr bwMode="auto">
          <a:xfrm>
            <a:off x="507473" y="35115"/>
            <a:ext cx="8712968" cy="196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新細明體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solidFill>
                  <a:srgbClr val="FF0000"/>
                </a:solidFill>
              </a:rPr>
              <a:t>軟體工程</a:t>
            </a:r>
            <a:br>
              <a:rPr kumimoji="0" lang="zh-TW" altLang="en-US" dirty="0">
                <a:solidFill>
                  <a:srgbClr val="FF0000"/>
                </a:solidFill>
              </a:rPr>
            </a:br>
            <a:r>
              <a:rPr kumimoji="0" lang="en-US" altLang="zh-TW" dirty="0">
                <a:solidFill>
                  <a:srgbClr val="FF0000"/>
                </a:solidFill>
              </a:rPr>
              <a:t>(Software Engineering)</a:t>
            </a:r>
            <a:br>
              <a:rPr kumimoji="0"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kumimoji="0"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  <a:t>Contact Information</a:t>
            </a:r>
            <a:endParaRPr kumimoji="0" lang="zh-TW" altLang="en-US" dirty="0">
              <a:solidFill>
                <a:schemeClr val="tx2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0A7D17D5-A87C-BD43-B7AD-4E4B94C8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2155016"/>
            <a:ext cx="6624736" cy="4652904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100" b="1" dirty="0">
                <a:latin typeface="+mn-lt"/>
              </a:rPr>
              <a:t>戴敏育 博士 </a:t>
            </a:r>
            <a:r>
              <a:rPr lang="en-US" altLang="zh-TW" sz="4100" b="1" dirty="0">
                <a:latin typeface="+mn-lt"/>
              </a:rPr>
              <a:t>(Min-</a:t>
            </a:r>
            <a:r>
              <a:rPr lang="en-US" altLang="zh-TW" sz="4100" b="1" dirty="0" err="1">
                <a:latin typeface="+mn-lt"/>
              </a:rPr>
              <a:t>Yuh</a:t>
            </a:r>
            <a:r>
              <a:rPr lang="en-US" altLang="zh-TW" sz="4100" b="1" dirty="0">
                <a:latin typeface="+mn-lt"/>
              </a:rPr>
              <a:t> Day, Ph.D.)</a:t>
            </a:r>
            <a:endParaRPr lang="zh-TW" altLang="en-US" sz="4100" dirty="0">
              <a:latin typeface="+mn-lt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100" dirty="0">
                <a:latin typeface="+mn-lt"/>
              </a:rPr>
              <a:t>副教授</a:t>
            </a:r>
            <a:r>
              <a:rPr lang="en-US" altLang="zh-TW" sz="4100" dirty="0">
                <a:latin typeface="+mn-lt"/>
              </a:rPr>
              <a:t> (Associate Professor)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5"/>
              </a:rPr>
              <a:t>國立臺北大學</a:t>
            </a: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資訊管理研究所</a:t>
            </a:r>
            <a:endParaRPr lang="en-US" altLang="zh-TW" sz="4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Institute of Information Management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National Taipei University</a:t>
            </a:r>
            <a:endParaRPr lang="en-US" altLang="zh-TW" sz="19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電話： </a:t>
            </a:r>
            <a:r>
              <a:rPr lang="en-US" altLang="zh-TW" dirty="0">
                <a:latin typeface="+mn-lt"/>
              </a:rPr>
              <a:t>02-86741111 ext. 66873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研究室： 商</a:t>
            </a:r>
            <a:r>
              <a:rPr lang="en-US" altLang="zh-TW" dirty="0">
                <a:latin typeface="+mn-lt"/>
              </a:rPr>
              <a:t>8F12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地址： </a:t>
            </a:r>
            <a:r>
              <a:rPr lang="en-US" altLang="zh-TW" dirty="0">
                <a:latin typeface="+mn-lt"/>
              </a:rPr>
              <a:t>23741 </a:t>
            </a:r>
            <a:r>
              <a:rPr lang="zh-TW" altLang="en-US" dirty="0">
                <a:latin typeface="+mn-lt"/>
              </a:rPr>
              <a:t>新北市三峽區大學路 </a:t>
            </a:r>
            <a:r>
              <a:rPr lang="en-US" altLang="zh-TW" dirty="0">
                <a:latin typeface="+mn-lt"/>
              </a:rPr>
              <a:t>151 </a:t>
            </a:r>
            <a:r>
              <a:rPr lang="zh-TW" altLang="en-US" dirty="0">
                <a:latin typeface="+mn-lt"/>
              </a:rPr>
              <a:t>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>
                <a:latin typeface="+mn-lt"/>
              </a:rPr>
              <a:t>Email</a:t>
            </a:r>
            <a:r>
              <a:rPr lang="zh-TW" altLang="en-US" dirty="0">
                <a:latin typeface="+mn-lt"/>
              </a:rPr>
              <a:t>：</a:t>
            </a:r>
            <a:r>
              <a:rPr lang="en-US" altLang="zh-TW" dirty="0" err="1">
                <a:latin typeface="+mn-lt"/>
              </a:rPr>
              <a:t>myday@gm.ntpu.edu.tw</a:t>
            </a:r>
            <a:endParaRPr lang="en-US" altLang="zh-TW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網址：</a:t>
            </a:r>
            <a:r>
              <a:rPr lang="en-US" altLang="zh-TW" dirty="0">
                <a:latin typeface="+mn-lt"/>
                <a:hlinkClick r:id="rId8"/>
              </a:rPr>
              <a:t>http://web.ntpu.edu.tw/~myday/</a:t>
            </a:r>
            <a:endParaRPr lang="en-US" altLang="zh-TW" dirty="0">
              <a:latin typeface="+mn-lt"/>
            </a:endParaRPr>
          </a:p>
        </p:txBody>
      </p:sp>
      <p:pic>
        <p:nvPicPr>
          <p:cNvPr id="13" name="Picture 4" descr="http://mail.tku.edu.tw/myday/images/Myday_Photo.jpg">
            <a:extLst>
              <a:ext uri="{FF2B5EF4-FFF2-40B4-BE49-F238E27FC236}">
                <a16:creationId xmlns:a16="http://schemas.microsoft.com/office/drawing/2014/main" id="{7C5F493A-E21B-9B44-B238-E2555B574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092" y="115888"/>
            <a:ext cx="1294721" cy="160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527051-20B2-8444-9F30-9C69BC91D8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6DA568-8E41-2E42-9BC3-5AA7B6F6BC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9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6FE07-1693-614F-9C3E-80473132B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448870" cy="5323111"/>
          </a:xfrm>
        </p:spPr>
        <p:txBody>
          <a:bodyPr/>
          <a:lstStyle/>
          <a:p>
            <a:r>
              <a:rPr lang="en-US" sz="2400" dirty="0"/>
              <a:t>The starting point for product development is a </a:t>
            </a:r>
            <a:r>
              <a:rPr lang="en-US" sz="2400" dirty="0">
                <a:solidFill>
                  <a:srgbClr val="C00000"/>
                </a:solidFill>
              </a:rPr>
              <a:t>business opportunit</a:t>
            </a:r>
            <a:r>
              <a:rPr lang="en-US" sz="2400" dirty="0"/>
              <a:t>y that is identified by individuals or a company. </a:t>
            </a:r>
            <a:br>
              <a:rPr lang="en-US" sz="2400" dirty="0"/>
            </a:br>
            <a:r>
              <a:rPr lang="en-US" sz="2400" dirty="0"/>
              <a:t>They develop a software product to take advantage of this opportunity and sell this to customers.</a:t>
            </a:r>
          </a:p>
          <a:p>
            <a:r>
              <a:rPr lang="en-US" sz="2400" dirty="0"/>
              <a:t>The company who identified the opportunity </a:t>
            </a:r>
            <a:r>
              <a:rPr lang="en-US" sz="2400" dirty="0">
                <a:solidFill>
                  <a:srgbClr val="C00000"/>
                </a:solidFill>
              </a:rPr>
              <a:t>design and implement a set of software features</a:t>
            </a:r>
            <a:r>
              <a:rPr lang="en-US" sz="2400" dirty="0"/>
              <a:t> that realize the opportunity and that will be useful to customers.</a:t>
            </a:r>
          </a:p>
          <a:p>
            <a:r>
              <a:rPr lang="en-US" sz="2400" dirty="0"/>
              <a:t>The software development company are responsible for deciding on the development timescale, what features to include and when the product should change. </a:t>
            </a:r>
          </a:p>
          <a:p>
            <a:r>
              <a:rPr lang="en-US" sz="2400" dirty="0"/>
              <a:t>Rapid delivery of software products is essential to capture the market for that type of product.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6087E-3355-9840-A4CA-25B4103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0DE0F-BFC0-5548-9B57-AA1975EA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2E55F6-EB5D-364E-9B8B-E46AA928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50" y="260648"/>
            <a:ext cx="8229600" cy="79208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Product</a:t>
            </a:r>
            <a:r>
              <a:rPr lang="en-US" dirty="0">
                <a:solidFill>
                  <a:schemeClr val="tx2"/>
                </a:solidFill>
              </a:rPr>
              <a:t>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2898147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50" y="260648"/>
            <a:ext cx="8229600" cy="792088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Software execution models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A67944-96C3-8C48-8F4D-1CD760919879}"/>
              </a:ext>
            </a:extLst>
          </p:cNvPr>
          <p:cNvCxnSpPr>
            <a:cxnSpLocks/>
          </p:cNvCxnSpPr>
          <p:nvPr/>
        </p:nvCxnSpPr>
        <p:spPr>
          <a:xfrm flipH="1" flipV="1">
            <a:off x="1671737" y="3741938"/>
            <a:ext cx="39886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96B7BEBA-5FA2-274A-9D33-90033C6A8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66" y="2492896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interface 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Product functionality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B624DE-0DC6-9A41-830F-8FAEFCEFE2B3}"/>
              </a:ext>
            </a:extLst>
          </p:cNvPr>
          <p:cNvSpPr txBox="1"/>
          <p:nvPr/>
        </p:nvSpPr>
        <p:spPr>
          <a:xfrm>
            <a:off x="386546" y="1689396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Stand-alone execution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16FF25-D41B-FA4C-88FF-14E9F79668A9}"/>
              </a:ext>
            </a:extLst>
          </p:cNvPr>
          <p:cNvSpPr txBox="1"/>
          <p:nvPr/>
        </p:nvSpPr>
        <p:spPr>
          <a:xfrm>
            <a:off x="3185868" y="1689396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Hybrid execution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E8A027A-9A9D-144C-BDEB-776149CD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66" y="4653136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Product updates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ABC9C-040D-A647-A1B7-282891201F44}"/>
              </a:ext>
            </a:extLst>
          </p:cNvPr>
          <p:cNvSpPr txBox="1"/>
          <p:nvPr/>
        </p:nvSpPr>
        <p:spPr>
          <a:xfrm>
            <a:off x="386546" y="2115347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98508C-ACBB-F24A-8FE3-ED48166B1B6F}"/>
              </a:ext>
            </a:extLst>
          </p:cNvPr>
          <p:cNvSpPr txBox="1"/>
          <p:nvPr/>
        </p:nvSpPr>
        <p:spPr>
          <a:xfrm>
            <a:off x="386546" y="6021288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A3F47E-3AF0-E043-B857-DD59F9954BD6}"/>
              </a:ext>
            </a:extLst>
          </p:cNvPr>
          <p:cNvCxnSpPr>
            <a:cxnSpLocks/>
          </p:cNvCxnSpPr>
          <p:nvPr/>
        </p:nvCxnSpPr>
        <p:spPr>
          <a:xfrm flipH="1" flipV="1">
            <a:off x="4471059" y="3748035"/>
            <a:ext cx="39886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F8EEA15-4DAF-654B-91D2-55198A014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888" y="2498993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interface 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Partial functionality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data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05664AD5-DF95-0C42-B2E7-21FF6B658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888" y="4659233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Additional functionality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data backups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Product updates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A2AFEFC-9081-A943-B9E5-F3D49D77E0D7}"/>
              </a:ext>
            </a:extLst>
          </p:cNvPr>
          <p:cNvSpPr txBox="1"/>
          <p:nvPr/>
        </p:nvSpPr>
        <p:spPr>
          <a:xfrm>
            <a:off x="3185868" y="2121444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CA7BAC-80D7-E84B-9AAC-2C4EDDE6B4F5}"/>
              </a:ext>
            </a:extLst>
          </p:cNvPr>
          <p:cNvSpPr txBox="1"/>
          <p:nvPr/>
        </p:nvSpPr>
        <p:spPr>
          <a:xfrm>
            <a:off x="3185868" y="6027385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154760-DC1B-2747-9A97-1826A8714C05}"/>
              </a:ext>
            </a:extLst>
          </p:cNvPr>
          <p:cNvSpPr txBox="1"/>
          <p:nvPr/>
        </p:nvSpPr>
        <p:spPr>
          <a:xfrm>
            <a:off x="6084168" y="1706905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C00000"/>
                </a:solidFill>
              </a:rPr>
              <a:t>Software as a service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74CDA3-82A9-424E-B2AC-645CEF704FEC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7369360" y="3765544"/>
            <a:ext cx="19942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AA8F57A4-0AC4-EF4B-8CFC-E62C647B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188" y="2516502"/>
            <a:ext cx="2250228" cy="1249042"/>
          </a:xfrm>
          <a:prstGeom prst="roundRect">
            <a:avLst>
              <a:gd name="adj" fmla="val 23989"/>
            </a:avLst>
          </a:prstGeom>
          <a:solidFill>
            <a:srgbClr val="FFC000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interface 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(browser or app)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25BC42CC-0223-364D-9264-7DACB71D2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188" y="4676742"/>
            <a:ext cx="2250228" cy="1249042"/>
          </a:xfrm>
          <a:prstGeom prst="roundRect">
            <a:avLst>
              <a:gd name="adj" fmla="val 23989"/>
            </a:avLst>
          </a:prstGeom>
          <a:solidFill>
            <a:srgbClr val="FFC000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Product functionality</a:t>
            </a:r>
          </a:p>
          <a:p>
            <a:pPr algn="ctr">
              <a:defRPr/>
            </a:pPr>
            <a:r>
              <a:rPr lang="en-US" sz="1700" dirty="0">
                <a:latin typeface="+mn-lt"/>
                <a:ea typeface="+mn-ea"/>
              </a:rPr>
              <a:t>User data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2A361E-A90C-FE4F-B4F3-43410894C2EA}"/>
              </a:ext>
            </a:extLst>
          </p:cNvPr>
          <p:cNvSpPr txBox="1"/>
          <p:nvPr/>
        </p:nvSpPr>
        <p:spPr>
          <a:xfrm>
            <a:off x="6084168" y="2138953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A9FF29-70D0-6143-BC8F-21E0B8C2CD3D}"/>
              </a:ext>
            </a:extLst>
          </p:cNvPr>
          <p:cNvSpPr txBox="1"/>
          <p:nvPr/>
        </p:nvSpPr>
        <p:spPr>
          <a:xfrm>
            <a:off x="6084168" y="6044894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</p:spTree>
    <p:extLst>
      <p:ext uri="{BB962C8B-B14F-4D97-AF65-F5344CB8AC3E}">
        <p14:creationId xmlns:p14="http://schemas.microsoft.com/office/powerpoint/2010/main" val="4243646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50" y="0"/>
            <a:ext cx="8229600" cy="1030924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Product management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3637916" y="3183043"/>
            <a:ext cx="1961226" cy="174386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manager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FAC8EA-274E-6845-BC78-923E0F4B1DD8}"/>
              </a:ext>
            </a:extLst>
          </p:cNvPr>
          <p:cNvCxnSpPr>
            <a:cxnSpLocks/>
            <a:stCxn id="8" idx="0"/>
            <a:endCxn id="39" idx="4"/>
          </p:cNvCxnSpPr>
          <p:nvPr/>
        </p:nvCxnSpPr>
        <p:spPr>
          <a:xfrm flipV="1">
            <a:off x="4618529" y="2652589"/>
            <a:ext cx="52978" cy="530454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560C62-2788-E141-AC3E-A199E695708B}"/>
              </a:ext>
            </a:extLst>
          </p:cNvPr>
          <p:cNvCxnSpPr>
            <a:cxnSpLocks/>
            <a:stCxn id="44" idx="1"/>
            <a:endCxn id="8" idx="5"/>
          </p:cNvCxnSpPr>
          <p:nvPr/>
        </p:nvCxnSpPr>
        <p:spPr>
          <a:xfrm flipH="1" flipV="1">
            <a:off x="5311927" y="4671528"/>
            <a:ext cx="627408" cy="381008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E40601-CBB1-2E45-9950-1EA9B9D59C06}"/>
              </a:ext>
            </a:extLst>
          </p:cNvPr>
          <p:cNvCxnSpPr>
            <a:cxnSpLocks/>
            <a:stCxn id="8" idx="3"/>
            <a:endCxn id="40" idx="7"/>
          </p:cNvCxnSpPr>
          <p:nvPr/>
        </p:nvCxnSpPr>
        <p:spPr>
          <a:xfrm flipH="1">
            <a:off x="3377869" y="4671528"/>
            <a:ext cx="547262" cy="30187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B90BB890-DAF0-F941-A1D5-9E7FFA8488D1}"/>
              </a:ext>
            </a:extLst>
          </p:cNvPr>
          <p:cNvSpPr/>
          <p:nvPr/>
        </p:nvSpPr>
        <p:spPr>
          <a:xfrm>
            <a:off x="2177318" y="1730395"/>
            <a:ext cx="5022974" cy="4598793"/>
          </a:xfrm>
          <a:prstGeom prst="arc">
            <a:avLst>
              <a:gd name="adj1" fmla="val 9741802"/>
              <a:gd name="adj2" fmla="val 14635118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CE6C5C4-5FEB-A14D-A26F-29680D3A7CA9}"/>
              </a:ext>
            </a:extLst>
          </p:cNvPr>
          <p:cNvSpPr/>
          <p:nvPr/>
        </p:nvSpPr>
        <p:spPr>
          <a:xfrm>
            <a:off x="2177318" y="1730395"/>
            <a:ext cx="5022974" cy="4598793"/>
          </a:xfrm>
          <a:prstGeom prst="arc">
            <a:avLst>
              <a:gd name="adj1" fmla="val 3775274"/>
              <a:gd name="adj2" fmla="val 7120452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41726D-2A04-C344-867A-777D0D9C13A5}"/>
              </a:ext>
            </a:extLst>
          </p:cNvPr>
          <p:cNvSpPr/>
          <p:nvPr/>
        </p:nvSpPr>
        <p:spPr>
          <a:xfrm>
            <a:off x="2177318" y="1730395"/>
            <a:ext cx="5022974" cy="4598793"/>
          </a:xfrm>
          <a:prstGeom prst="arc">
            <a:avLst>
              <a:gd name="adj1" fmla="val 17753740"/>
              <a:gd name="adj2" fmla="val 1006704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45E486-27D8-CF45-B954-E18AA9D79371}"/>
              </a:ext>
            </a:extLst>
          </p:cNvPr>
          <p:cNvSpPr/>
          <p:nvPr/>
        </p:nvSpPr>
        <p:spPr>
          <a:xfrm>
            <a:off x="3690894" y="908720"/>
            <a:ext cx="1961226" cy="174386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Business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needs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C4926C6-4649-FC44-BCBF-0BF5FAEC0729}"/>
              </a:ext>
            </a:extLst>
          </p:cNvPr>
          <p:cNvSpPr/>
          <p:nvPr/>
        </p:nvSpPr>
        <p:spPr>
          <a:xfrm>
            <a:off x="1703858" y="4718016"/>
            <a:ext cx="1961226" cy="174386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Technology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constraints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F10589E-910A-A640-945F-3E5E43895909}"/>
              </a:ext>
            </a:extLst>
          </p:cNvPr>
          <p:cNvSpPr/>
          <p:nvPr/>
        </p:nvSpPr>
        <p:spPr>
          <a:xfrm>
            <a:off x="5652120" y="4797152"/>
            <a:ext cx="1961226" cy="17438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Customer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2352814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50" y="0"/>
            <a:ext cx="8229600" cy="1391588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Technical interactions of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product managers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11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3637916" y="3095358"/>
            <a:ext cx="1961226" cy="174386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manager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FAC8EA-274E-6845-BC78-923E0F4B1DD8}"/>
              </a:ext>
            </a:extLst>
          </p:cNvPr>
          <p:cNvCxnSpPr>
            <a:cxnSpLocks/>
          </p:cNvCxnSpPr>
          <p:nvPr/>
        </p:nvCxnSpPr>
        <p:spPr>
          <a:xfrm flipH="1" flipV="1">
            <a:off x="4612573" y="2534906"/>
            <a:ext cx="11913" cy="56045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FA3CAFD3-1096-4A49-B367-BF0108CA1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5649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Product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backlog management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A5EA15E-1EE4-BB4F-B800-8A06560A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165" y="1517236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Product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vision management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B532AB51-04A7-3D45-A465-5343822D1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42" y="43651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Acceptance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testing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F2110A9-5DD6-8C4E-8E1F-E46C8E266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828" y="5368713"/>
            <a:ext cx="1807402" cy="1157183"/>
          </a:xfrm>
          <a:prstGeom prst="roundRect">
            <a:avLst>
              <a:gd name="adj" fmla="val 7883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User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interface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design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9647544-1085-F444-BF6C-2A7BCD12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9671" y="43651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Customer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testing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9A1516E-1840-F34F-821B-D6419C62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9671" y="25649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>
                <a:latin typeface="+mn-lt"/>
                <a:ea typeface="+mn-ea"/>
              </a:rPr>
              <a:t>User stories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 and </a:t>
            </a:r>
            <a:br>
              <a:rPr lang="en-US" sz="2200" dirty="0">
                <a:latin typeface="+mn-lt"/>
                <a:ea typeface="+mn-ea"/>
              </a:rPr>
            </a:br>
            <a:r>
              <a:rPr lang="en-US" sz="2200" dirty="0">
                <a:latin typeface="+mn-lt"/>
                <a:ea typeface="+mn-ea"/>
              </a:rPr>
              <a:t>scenarios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560C62-2788-E141-AC3E-A199E695708B}"/>
              </a:ext>
            </a:extLst>
          </p:cNvPr>
          <p:cNvCxnSpPr>
            <a:cxnSpLocks/>
          </p:cNvCxnSpPr>
          <p:nvPr/>
        </p:nvCxnSpPr>
        <p:spPr>
          <a:xfrm flipH="1" flipV="1">
            <a:off x="4600660" y="4823744"/>
            <a:ext cx="11913" cy="56045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DED2CB2-17ED-8145-B6D5-479F97D69BA3}"/>
              </a:ext>
            </a:extLst>
          </p:cNvPr>
          <p:cNvCxnSpPr>
            <a:cxnSpLocks/>
            <a:stCxn id="8" idx="1"/>
            <a:endCxn id="25" idx="3"/>
          </p:cNvCxnSpPr>
          <p:nvPr/>
        </p:nvCxnSpPr>
        <p:spPr>
          <a:xfrm flipH="1" flipV="1">
            <a:off x="2934329" y="3073739"/>
            <a:ext cx="990802" cy="277003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E40601-CBB1-2E45-9950-1EA9B9D59C06}"/>
              </a:ext>
            </a:extLst>
          </p:cNvPr>
          <p:cNvCxnSpPr>
            <a:cxnSpLocks/>
            <a:stCxn id="8" idx="3"/>
            <a:endCxn id="27" idx="3"/>
          </p:cNvCxnSpPr>
          <p:nvPr/>
        </p:nvCxnSpPr>
        <p:spPr>
          <a:xfrm flipH="1">
            <a:off x="2966371" y="4583843"/>
            <a:ext cx="958760" cy="29009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EAF0EF7-6B7B-9142-88BA-E3366C4FA14E}"/>
              </a:ext>
            </a:extLst>
          </p:cNvPr>
          <p:cNvCxnSpPr>
            <a:cxnSpLocks/>
            <a:stCxn id="8" idx="5"/>
            <a:endCxn id="30" idx="1"/>
          </p:cNvCxnSpPr>
          <p:nvPr/>
        </p:nvCxnSpPr>
        <p:spPr>
          <a:xfrm>
            <a:off x="5311927" y="4583843"/>
            <a:ext cx="897744" cy="29009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A5ADFAA-8A60-354E-92F0-4E186229AA9C}"/>
              </a:ext>
            </a:extLst>
          </p:cNvPr>
          <p:cNvCxnSpPr>
            <a:cxnSpLocks/>
            <a:stCxn id="8" idx="7"/>
            <a:endCxn id="31" idx="1"/>
          </p:cNvCxnSpPr>
          <p:nvPr/>
        </p:nvCxnSpPr>
        <p:spPr>
          <a:xfrm flipV="1">
            <a:off x="5311927" y="3073739"/>
            <a:ext cx="897744" cy="277003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94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732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68896"/>
          </a:xfrm>
        </p:spPr>
        <p:txBody>
          <a:bodyPr/>
          <a:lstStyle/>
          <a:p>
            <a:r>
              <a:rPr lang="en-US" altLang="zh-TW" sz="9600" dirty="0">
                <a:solidFill>
                  <a:srgbClr val="C00000"/>
                </a:solidFill>
              </a:rPr>
              <a:t>Marketing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404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9600" b="1" dirty="0">
                <a:solidFill>
                  <a:schemeClr val="accent1"/>
                </a:solidFill>
              </a:rPr>
              <a:t>“</a:t>
            </a:r>
            <a:r>
              <a:rPr lang="en-US" altLang="zh-TW" sz="9600" b="1" dirty="0">
                <a:solidFill>
                  <a:schemeClr val="accent1"/>
                </a:solidFill>
              </a:rPr>
              <a:t>Meeting</a:t>
            </a:r>
            <a:r>
              <a:rPr lang="en-US" altLang="zh-TW" sz="9600" b="1" dirty="0"/>
              <a:t> </a:t>
            </a:r>
            <a:br>
              <a:rPr lang="en-US" altLang="zh-TW" sz="9600" b="1" dirty="0"/>
            </a:br>
            <a:r>
              <a:rPr lang="en-US" altLang="zh-TW" sz="9600" b="1" dirty="0">
                <a:solidFill>
                  <a:srgbClr val="FF0000"/>
                </a:solidFill>
              </a:rPr>
              <a:t>needs</a:t>
            </a:r>
            <a:r>
              <a:rPr lang="en-US" altLang="zh-TW" sz="9600" b="1" dirty="0"/>
              <a:t> </a:t>
            </a:r>
            <a:r>
              <a:rPr lang="en-US" altLang="zh-TW" sz="9600" b="1" dirty="0">
                <a:solidFill>
                  <a:srgbClr val="4F81BD"/>
                </a:solidFill>
              </a:rPr>
              <a:t>profitably</a:t>
            </a:r>
            <a:r>
              <a:rPr lang="en-US" altLang="en-US" sz="9600" b="1" dirty="0">
                <a:solidFill>
                  <a:srgbClr val="4F81BD"/>
                </a:solidFill>
              </a:rPr>
              <a:t>”</a:t>
            </a:r>
            <a:endParaRPr lang="en-US" altLang="zh-TW" sz="9600" b="1" dirty="0">
              <a:solidFill>
                <a:srgbClr val="4F81BD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8AC87D-D0FA-490B-9E25-5BB51C7E004C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78BEDC-48FF-B04A-9936-8B1FA260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0358076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8000" dirty="0">
                <a:solidFill>
                  <a:srgbClr val="C00000"/>
                </a:solidFill>
              </a:rPr>
              <a:t>Marketing</a:t>
            </a:r>
            <a:endParaRPr lang="zh-TW" altLang="en-US" sz="8000" dirty="0">
              <a:solidFill>
                <a:srgbClr val="C00000"/>
              </a:solidFill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3600" b="1" dirty="0"/>
              <a:t>“Marketing</a:t>
            </a:r>
            <a:r>
              <a:rPr lang="en-US" altLang="zh-TW" sz="3600" dirty="0"/>
              <a:t> is an </a:t>
            </a:r>
            <a:r>
              <a:rPr lang="en-US" altLang="zh-TW" sz="3600" dirty="0">
                <a:solidFill>
                  <a:schemeClr val="accent1"/>
                </a:solidFill>
              </a:rPr>
              <a:t>organizational function </a:t>
            </a:r>
            <a:br>
              <a:rPr lang="en-US" altLang="zh-TW" sz="3600" dirty="0"/>
            </a:b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chemeClr val="accent1"/>
                </a:solidFill>
              </a:rPr>
              <a:t>a set of processes </a:t>
            </a:r>
            <a:r>
              <a:rPr lang="en-US" altLang="zh-TW" sz="3600" dirty="0"/>
              <a:t>for </a:t>
            </a:r>
            <a:br>
              <a:rPr lang="en-US" altLang="zh-TW" sz="3600" dirty="0"/>
            </a:br>
            <a:r>
              <a:rPr lang="en-US" altLang="zh-TW" sz="3600" dirty="0">
                <a:solidFill>
                  <a:srgbClr val="FF0000"/>
                </a:solidFill>
              </a:rPr>
              <a:t>creating, communicating, and delivering </a:t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en-US" altLang="zh-TW" sz="3600" b="1" dirty="0">
                <a:solidFill>
                  <a:srgbClr val="FF0000"/>
                </a:solidFill>
              </a:rPr>
              <a:t>value</a:t>
            </a:r>
            <a:r>
              <a:rPr lang="en-US" altLang="zh-TW" sz="3600" dirty="0">
                <a:solidFill>
                  <a:srgbClr val="FF0000"/>
                </a:solidFill>
              </a:rPr>
              <a:t> to customers </a:t>
            </a:r>
            <a:r>
              <a:rPr lang="en-US" altLang="zh-TW" sz="3600" dirty="0"/>
              <a:t>and </a:t>
            </a:r>
            <a:br>
              <a:rPr lang="en-US" altLang="zh-TW" sz="3600" dirty="0"/>
            </a:br>
            <a:r>
              <a:rPr lang="en-US" altLang="zh-TW" sz="3600" dirty="0"/>
              <a:t>for </a:t>
            </a:r>
            <a:r>
              <a:rPr lang="en-US" altLang="zh-TW" sz="3600" dirty="0">
                <a:solidFill>
                  <a:srgbClr val="FF0000"/>
                </a:solidFill>
              </a:rPr>
              <a:t>managing customer </a:t>
            </a:r>
            <a:r>
              <a:rPr lang="en-US" altLang="zh-TW" sz="3600" b="1" dirty="0">
                <a:solidFill>
                  <a:srgbClr val="FF0000"/>
                </a:solidFill>
              </a:rPr>
              <a:t>relationships</a:t>
            </a:r>
            <a:r>
              <a:rPr lang="en-US" altLang="zh-TW" sz="3600" dirty="0">
                <a:solidFill>
                  <a:srgbClr val="FF0000"/>
                </a:solidFill>
              </a:rPr>
              <a:t> </a:t>
            </a:r>
            <a:br>
              <a:rPr lang="en-US" altLang="zh-TW" sz="3600" u="sng" dirty="0">
                <a:solidFill>
                  <a:srgbClr val="FF0000"/>
                </a:solidFill>
              </a:rPr>
            </a:br>
            <a:r>
              <a:rPr lang="en-US" altLang="zh-TW" sz="3600" dirty="0"/>
              <a:t>in ways that </a:t>
            </a:r>
            <a:r>
              <a:rPr lang="en-US" altLang="zh-TW" sz="3600" dirty="0">
                <a:solidFill>
                  <a:schemeClr val="accent1"/>
                </a:solidFill>
              </a:rPr>
              <a:t>benefit the organization and its stakeholders</a:t>
            </a:r>
            <a:r>
              <a:rPr lang="en-US" altLang="zh-TW" sz="3600" dirty="0"/>
              <a:t>.” </a:t>
            </a:r>
            <a:endParaRPr lang="zh-TW" altLang="en-US" sz="2400" dirty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C52B39E-3F41-4C00-8B3E-76176D602E0A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263259-2ED3-E341-9212-2C71EDDD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382612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br>
              <a:rPr lang="en-US" altLang="zh-TW" sz="11000" dirty="0">
                <a:solidFill>
                  <a:srgbClr val="FF0000"/>
                </a:solidFill>
              </a:rPr>
            </a:br>
            <a:r>
              <a:rPr lang="en-US" altLang="zh-TW" sz="11000" dirty="0">
                <a:solidFill>
                  <a:srgbClr val="FF0000"/>
                </a:solidFill>
              </a:rPr>
              <a:t>Management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906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>
                <a:solidFill>
                  <a:srgbClr val="C00000"/>
                </a:solidFill>
              </a:rPr>
              <a:t>Marketing Management</a:t>
            </a:r>
            <a:endParaRPr lang="zh-TW" altLang="en-US" sz="6000" dirty="0">
              <a:solidFill>
                <a:srgbClr val="C00000"/>
              </a:solidFill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68597" y="1523925"/>
            <a:ext cx="8651875" cy="485740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4000" b="1" dirty="0"/>
              <a:t>“</a:t>
            </a:r>
            <a:r>
              <a:rPr lang="en-US" altLang="zh-TW" sz="4000" b="1" dirty="0">
                <a:solidFill>
                  <a:srgbClr val="C00000"/>
                </a:solidFill>
              </a:rPr>
              <a:t>Marketing management </a:t>
            </a:r>
            <a:r>
              <a:rPr lang="en-US" altLang="zh-TW" sz="4000" dirty="0"/>
              <a:t>is the</a:t>
            </a:r>
            <a:br>
              <a:rPr lang="en-US" altLang="zh-TW" sz="4000" dirty="0"/>
            </a:br>
            <a:r>
              <a:rPr lang="en-US" altLang="zh-TW" sz="4800" dirty="0">
                <a:solidFill>
                  <a:schemeClr val="accent1"/>
                </a:solidFill>
              </a:rPr>
              <a:t>art and science </a:t>
            </a:r>
            <a:br>
              <a:rPr lang="en-US" altLang="zh-TW" sz="4000" dirty="0"/>
            </a:br>
            <a:r>
              <a:rPr lang="en-US" altLang="zh-TW" sz="4400" dirty="0"/>
              <a:t>of </a:t>
            </a:r>
            <a:r>
              <a:rPr lang="en-US" altLang="zh-TW" sz="4400" dirty="0">
                <a:solidFill>
                  <a:srgbClr val="FF0000"/>
                </a:solidFill>
              </a:rPr>
              <a:t>choosing target markets </a:t>
            </a:r>
            <a:br>
              <a:rPr lang="en-US" altLang="zh-TW" sz="4400" dirty="0"/>
            </a:br>
            <a:r>
              <a:rPr lang="en-US" altLang="zh-TW" sz="4400" dirty="0"/>
              <a:t>and </a:t>
            </a:r>
            <a:r>
              <a:rPr lang="en-US" altLang="zh-TW" sz="4400" dirty="0">
                <a:solidFill>
                  <a:schemeClr val="accent1"/>
                </a:solidFill>
              </a:rPr>
              <a:t>getting, keeping, and growing </a:t>
            </a:r>
            <a:br>
              <a:rPr lang="en-US" altLang="zh-TW" sz="4400" dirty="0">
                <a:solidFill>
                  <a:schemeClr val="accent1"/>
                </a:solidFill>
              </a:rPr>
            </a:br>
            <a:r>
              <a:rPr lang="en-US" altLang="zh-TW" sz="4400" dirty="0">
                <a:solidFill>
                  <a:schemeClr val="accent1"/>
                </a:solidFill>
              </a:rPr>
              <a:t>customers</a:t>
            </a:r>
            <a:r>
              <a:rPr lang="en-US" altLang="zh-TW" sz="4400" dirty="0"/>
              <a:t> through </a:t>
            </a:r>
            <a:br>
              <a:rPr lang="en-US" altLang="zh-TW" sz="4000" dirty="0"/>
            </a:br>
            <a:r>
              <a:rPr lang="en-US" altLang="zh-TW" sz="4000" dirty="0">
                <a:solidFill>
                  <a:srgbClr val="FF0000"/>
                </a:solidFill>
              </a:rPr>
              <a:t>creating, delivering, and communicating </a:t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400" dirty="0">
                <a:solidFill>
                  <a:srgbClr val="FF0000"/>
                </a:solidFill>
              </a:rPr>
              <a:t>superior </a:t>
            </a:r>
            <a:r>
              <a:rPr lang="en-US" altLang="zh-TW" sz="4400" b="1" dirty="0">
                <a:solidFill>
                  <a:srgbClr val="FF0000"/>
                </a:solidFill>
              </a:rPr>
              <a:t>customer value</a:t>
            </a:r>
            <a:r>
              <a:rPr lang="en-US" altLang="zh-TW" sz="4400" dirty="0"/>
              <a:t>.” </a:t>
            </a:r>
          </a:p>
          <a:p>
            <a:pPr marL="0" indent="0" algn="ctr">
              <a:buNone/>
            </a:pPr>
            <a:endParaRPr lang="zh-TW" altLang="en-US" sz="4000" dirty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1C5A1E-1767-4A42-AFC6-80D36FF515E3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C50696-0C10-E342-A859-9471DAA3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48828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1033"/>
            <a:ext cx="8229600" cy="727687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</a:rPr>
              <a:t>Marketing Management</a:t>
            </a:r>
            <a:endParaRPr lang="zh-TW" altLang="en-US" sz="54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39</a:t>
            </a:fld>
            <a:endParaRPr lang="zh-TW" altLang="en-US"/>
          </a:p>
        </p:txBody>
      </p:sp>
      <p:sp>
        <p:nvSpPr>
          <p:cNvPr id="7" name="Rounded Rectangle 9"/>
          <p:cNvSpPr>
            <a:spLocks noChangeArrowheads="1"/>
          </p:cNvSpPr>
          <p:nvPr/>
        </p:nvSpPr>
        <p:spPr bwMode="auto">
          <a:xfrm>
            <a:off x="1074541" y="1003882"/>
            <a:ext cx="6984776" cy="585216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Understanding Marketing Management</a:t>
            </a:r>
          </a:p>
        </p:txBody>
      </p:sp>
      <p:sp>
        <p:nvSpPr>
          <p:cNvPr id="9" name="Rounded Rectangle 9"/>
          <p:cNvSpPr>
            <a:spLocks noChangeArrowheads="1"/>
          </p:cNvSpPr>
          <p:nvPr/>
        </p:nvSpPr>
        <p:spPr bwMode="auto">
          <a:xfrm>
            <a:off x="1074541" y="1714466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Capturing Marketing Insights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074541" y="2427932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Connecting with Customers</a:t>
            </a: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1074541" y="3141398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3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Building Strong Brands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44753" y="85935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1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44753" y="2313623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3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44753" y="3767887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5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44753" y="3040755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4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7C71F18-4533-E948-AE12-F51FAC1B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3854864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Creating Value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34419AC-22C7-1F42-9290-B2E69EC1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4568330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Delivering Value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B6AE6E9-A626-5041-8D66-320BF77AD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5281796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Communicating Value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8222EF1-7E62-8044-BFD9-BBE43F644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5995260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rgbClr val="FF0000"/>
                </a:solidFill>
                <a:latin typeface="+mn-lt"/>
                <a:ea typeface="+mn-ea"/>
              </a:rPr>
              <a:t>Conducting Marketing Responsibly for Long-term Success</a:t>
            </a:r>
          </a:p>
        </p:txBody>
      </p:sp>
      <p:sp>
        <p:nvSpPr>
          <p:cNvPr id="21" name="文字方塊 14">
            <a:extLst>
              <a:ext uri="{FF2B5EF4-FFF2-40B4-BE49-F238E27FC236}">
                <a16:creationId xmlns:a16="http://schemas.microsoft.com/office/drawing/2014/main" id="{53DAE02D-EA0D-114A-AE3E-C00697B88BD5}"/>
              </a:ext>
            </a:extLst>
          </p:cNvPr>
          <p:cNvSpPr txBox="1"/>
          <p:nvPr/>
        </p:nvSpPr>
        <p:spPr>
          <a:xfrm>
            <a:off x="544753" y="1586491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2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文字方塊 14">
            <a:extLst>
              <a:ext uri="{FF2B5EF4-FFF2-40B4-BE49-F238E27FC236}">
                <a16:creationId xmlns:a16="http://schemas.microsoft.com/office/drawing/2014/main" id="{D6825450-10A7-CD49-933A-31EB24B5BCF2}"/>
              </a:ext>
            </a:extLst>
          </p:cNvPr>
          <p:cNvSpPr txBox="1"/>
          <p:nvPr/>
        </p:nvSpPr>
        <p:spPr>
          <a:xfrm>
            <a:off x="544753" y="449501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6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3" name="文字方塊 14">
            <a:extLst>
              <a:ext uri="{FF2B5EF4-FFF2-40B4-BE49-F238E27FC236}">
                <a16:creationId xmlns:a16="http://schemas.microsoft.com/office/drawing/2014/main" id="{46C1F9A6-75BA-9640-86E7-5E76D1115D80}"/>
              </a:ext>
            </a:extLst>
          </p:cNvPr>
          <p:cNvSpPr txBox="1"/>
          <p:nvPr/>
        </p:nvSpPr>
        <p:spPr>
          <a:xfrm>
            <a:off x="544753" y="5222151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7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4" name="文字方塊 14">
            <a:extLst>
              <a:ext uri="{FF2B5EF4-FFF2-40B4-BE49-F238E27FC236}">
                <a16:creationId xmlns:a16="http://schemas.microsoft.com/office/drawing/2014/main" id="{73D8546A-C56C-3F47-B544-4ADACD915B8E}"/>
              </a:ext>
            </a:extLst>
          </p:cNvPr>
          <p:cNvSpPr txBox="1"/>
          <p:nvPr/>
        </p:nvSpPr>
        <p:spPr>
          <a:xfrm>
            <a:off x="544753" y="594928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8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0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376388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2"/>
                </a:solidFill>
                <a:latin typeface="Calibri" charset="0"/>
                <a:ea typeface="標楷體" charset="-120"/>
              </a:rPr>
              <a:t>國立臺北大學</a:t>
            </a:r>
            <a:br>
              <a:rPr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  <a:t>109</a:t>
            </a:r>
            <a:r>
              <a:rPr lang="zh-TW" altLang="en-US" dirty="0">
                <a:solidFill>
                  <a:schemeClr val="tx2"/>
                </a:solidFill>
                <a:latin typeface="Calibri" charset="0"/>
                <a:ea typeface="標楷體" charset="-120"/>
              </a:rPr>
              <a:t>學年度第</a:t>
            </a:r>
            <a:r>
              <a:rPr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latin typeface="Calibri" charset="0"/>
                <a:ea typeface="標楷體" charset="-120"/>
              </a:rPr>
              <a:t>學期</a:t>
            </a:r>
            <a:br>
              <a:rPr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zh-TW" altLang="en-US" dirty="0">
                <a:solidFill>
                  <a:schemeClr val="tx2"/>
                </a:solidFill>
                <a:latin typeface="Calibri" charset="0"/>
                <a:ea typeface="標楷體" charset="-120"/>
              </a:rPr>
              <a:t>課程大綱</a:t>
            </a:r>
            <a:br>
              <a:rPr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en-US" altLang="zh-TW" sz="3600" dirty="0">
                <a:solidFill>
                  <a:schemeClr val="tx2"/>
                </a:solidFill>
                <a:latin typeface="Calibri" charset="0"/>
                <a:ea typeface="標楷體" charset="-120"/>
              </a:rPr>
              <a:t>Fall 2020 (2020.09 - 2021.01)</a:t>
            </a:r>
            <a:endParaRPr lang="zh-TW" altLang="en-US" dirty="0">
              <a:solidFill>
                <a:schemeClr val="tx2"/>
              </a:solidFill>
              <a:latin typeface="標楷體" charset="-120"/>
              <a:ea typeface="標楷體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251520" y="2708920"/>
            <a:ext cx="8641655" cy="3960168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Calibri" charset="0"/>
                <a:ea typeface="標楷體" charset="-120"/>
              </a:rPr>
              <a:t>課程名稱</a:t>
            </a:r>
            <a:r>
              <a:rPr lang="zh-TW" altLang="en-US" dirty="0">
                <a:latin typeface="標楷體" charset="-120"/>
                <a:ea typeface="標楷體" charset="-120"/>
              </a:rPr>
              <a:t>：</a:t>
            </a:r>
            <a:r>
              <a:rPr lang="zh-TW" altLang="en-US" sz="4400" b="1" dirty="0">
                <a:solidFill>
                  <a:srgbClr val="FF0000"/>
                </a:solidFill>
                <a:latin typeface="Arial Unicode MS" charset="0"/>
                <a:ea typeface="標楷體" charset="-120"/>
              </a:rPr>
              <a:t>軟體工程</a:t>
            </a:r>
            <a:r>
              <a:rPr lang="en-US" altLang="zh-TW" sz="4400" b="1" dirty="0">
                <a:solidFill>
                  <a:srgbClr val="FF0000"/>
                </a:solidFill>
                <a:latin typeface="Arial Unicode MS" charset="0"/>
                <a:ea typeface="標楷體" charset="-120"/>
              </a:rPr>
              <a:t> </a:t>
            </a:r>
            <a:r>
              <a:rPr lang="en-US" altLang="zh-TW" sz="3000" b="1" dirty="0">
                <a:solidFill>
                  <a:srgbClr val="FF0000"/>
                </a:solidFill>
                <a:ea typeface="標楷體" charset="-120"/>
                <a:cs typeface="Calibri" panose="020F0502020204030204" pitchFamily="34" charset="0"/>
              </a:rPr>
              <a:t>(Software Engineering)</a:t>
            </a:r>
          </a:p>
          <a:p>
            <a:pPr eaLnBrk="1" hangingPunct="1"/>
            <a:r>
              <a:rPr lang="zh-TW" altLang="en-US" dirty="0">
                <a:latin typeface="Calibri" charset="0"/>
                <a:ea typeface="標楷體" charset="-120"/>
              </a:rPr>
              <a:t>授課教師：戴敏育 </a:t>
            </a:r>
            <a:r>
              <a:rPr lang="en-US" altLang="zh-TW" dirty="0">
                <a:latin typeface="Calibri" charset="0"/>
                <a:ea typeface="標楷體" charset="-120"/>
              </a:rPr>
              <a:t>(Min-</a:t>
            </a:r>
            <a:r>
              <a:rPr lang="en-US" altLang="zh-TW" dirty="0" err="1">
                <a:latin typeface="Calibri" charset="0"/>
                <a:ea typeface="標楷體" charset="-120"/>
              </a:rPr>
              <a:t>Yuh</a:t>
            </a:r>
            <a:r>
              <a:rPr lang="en-US" altLang="zh-TW" dirty="0">
                <a:latin typeface="Calibri" charset="0"/>
                <a:ea typeface="標楷體" charset="-120"/>
              </a:rPr>
              <a:t> Day)</a:t>
            </a:r>
          </a:p>
          <a:p>
            <a:pPr eaLnBrk="1" hangingPunct="1"/>
            <a:r>
              <a:rPr lang="zh-TW" altLang="en-US" dirty="0"/>
              <a:t>開課系所：資管所碩士班 </a:t>
            </a:r>
            <a:endParaRPr lang="en-US" altLang="zh-TW" dirty="0"/>
          </a:p>
          <a:p>
            <a:pPr eaLnBrk="1" hangingPunct="1"/>
            <a:r>
              <a:rPr lang="zh-TW" altLang="en-US" dirty="0"/>
              <a:t>開課資料：選修 半學年</a:t>
            </a:r>
            <a:r>
              <a:rPr lang="en-US" altLang="zh-TW" dirty="0"/>
              <a:t> 3 </a:t>
            </a:r>
            <a:r>
              <a:rPr lang="zh-TW" altLang="en-US" dirty="0"/>
              <a:t>學分 </a:t>
            </a:r>
            <a:r>
              <a:rPr lang="en-US" altLang="zh-TW" sz="2400" dirty="0"/>
              <a:t>(3 Credits, Elective)</a:t>
            </a:r>
          </a:p>
          <a:p>
            <a:pPr eaLnBrk="1" hangingPunct="1"/>
            <a:r>
              <a:rPr lang="zh-TW" altLang="en-US" dirty="0"/>
              <a:t>上課時間：</a:t>
            </a:r>
            <a:r>
              <a:rPr lang="zh-TW" altLang="en-US" dirty="0">
                <a:solidFill>
                  <a:schemeClr val="accent1"/>
                </a:solidFill>
              </a:rPr>
              <a:t>週二 </a:t>
            </a:r>
            <a:r>
              <a:rPr lang="en-US" altLang="zh-TW" dirty="0">
                <a:solidFill>
                  <a:schemeClr val="accent1"/>
                </a:solidFill>
              </a:rPr>
              <a:t>2, 3, 4 (9:10-12:00)</a:t>
            </a:r>
          </a:p>
          <a:p>
            <a:pPr eaLnBrk="1" hangingPunct="1"/>
            <a:r>
              <a:rPr lang="zh-TW" altLang="en-US" dirty="0"/>
              <a:t>上課教室：</a:t>
            </a:r>
            <a:r>
              <a:rPr lang="zh-TW" altLang="en-US" dirty="0">
                <a:solidFill>
                  <a:schemeClr val="accent1"/>
                </a:solidFill>
              </a:rPr>
              <a:t>商</a:t>
            </a:r>
            <a:r>
              <a:rPr lang="en-US" altLang="zh-TW" dirty="0">
                <a:solidFill>
                  <a:schemeClr val="accent1"/>
                </a:solidFill>
              </a:rPr>
              <a:t>8F40 (</a:t>
            </a:r>
            <a:r>
              <a:rPr lang="zh-TW" altLang="en-US" dirty="0">
                <a:solidFill>
                  <a:schemeClr val="accent1"/>
                </a:solidFill>
              </a:rPr>
              <a:t>台北大學三峽校區</a:t>
            </a:r>
            <a:r>
              <a:rPr lang="en-US" altLang="zh-TW" dirty="0">
                <a:solidFill>
                  <a:schemeClr val="accent1"/>
                </a:solidFill>
              </a:rPr>
              <a:t>)</a:t>
            </a:r>
            <a:endParaRPr lang="zh-TW" altLang="en-US" dirty="0">
              <a:solidFill>
                <a:schemeClr val="accent1"/>
              </a:solidFill>
              <a:latin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549004-3FEC-CD43-BBC7-B9E5EE716EB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9E442-6A6A-3546-9760-FBA0C0070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2D5CE0-CA5C-C140-A87D-4C83B2E88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87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F70-8938-FB4A-954F-072E275B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7306"/>
          </a:xfrm>
        </p:spPr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B6D8-C75A-8144-8E1A-6A08EAB1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48513"/>
            <a:ext cx="8568952" cy="5836475"/>
          </a:xfrm>
        </p:spPr>
        <p:txBody>
          <a:bodyPr/>
          <a:lstStyle/>
          <a:p>
            <a:r>
              <a:rPr lang="en-US" altLang="zh-TW" sz="2400" dirty="0"/>
              <a:t>This course introduces the </a:t>
            </a:r>
            <a:r>
              <a:rPr lang="en-US" altLang="zh-TW" sz="2400" dirty="0">
                <a:solidFill>
                  <a:srgbClr val="C00000"/>
                </a:solidFill>
              </a:rPr>
              <a:t>fundamental concepts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C00000"/>
                </a:solidFill>
              </a:rPr>
              <a:t>research issues</a:t>
            </a:r>
            <a:r>
              <a:rPr lang="en-US" altLang="zh-TW" sz="2400" dirty="0"/>
              <a:t>, and </a:t>
            </a:r>
            <a:r>
              <a:rPr lang="en-US" altLang="zh-TW" sz="2400" dirty="0">
                <a:solidFill>
                  <a:srgbClr val="C00000"/>
                </a:solidFill>
              </a:rPr>
              <a:t>hands-on practices </a:t>
            </a:r>
            <a:r>
              <a:rPr lang="en-US" altLang="zh-TW" sz="2400" dirty="0"/>
              <a:t>of </a:t>
            </a:r>
            <a:r>
              <a:rPr lang="en-US" altLang="zh-TW" sz="2400" dirty="0">
                <a:solidFill>
                  <a:srgbClr val="C00000"/>
                </a:solidFill>
              </a:rPr>
              <a:t>software engineering</a:t>
            </a:r>
            <a:r>
              <a:rPr lang="en-US" altLang="zh-TW" sz="2400" dirty="0"/>
              <a:t>. </a:t>
            </a:r>
          </a:p>
          <a:p>
            <a:r>
              <a:rPr lang="en-US" altLang="zh-TW" sz="2400" dirty="0"/>
              <a:t>Topics include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Introduction to Software Engineering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Software Products and Project Management: Software product management and prototyping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Agile Software Engineering: Agile methods, Scrum, and Extreme Programming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Features, Scenarios, and Stories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Software Architecture: Architectural design, System decomposition, and Distribution architecture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Cloud-Based Software: Virtualization and containers, Everything as a service, Software as a service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Cloud Computing and Cloud Software Architecture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Microservices Architecture, RESTful services, Service deployment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Security and Privacy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Reliable Programming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Testing: Functional testing, Test automation, Test-driven development, and Code reviews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DevOps and Code Management: Code management and DevOps automation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Case Study on Software Engineering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8DDE3-DE9A-684D-A2C4-2DDE871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40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33F84-C54C-3748-8578-3698B8E10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FF6B82-1E8F-914C-A7FC-C66FF6A18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00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B5A89-9D1B-194C-A60A-C68B7BBD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41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A569E-4CEF-AD46-A368-42553882F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98" y="1780877"/>
            <a:ext cx="1335615" cy="162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65A562-D361-7446-AF5D-949BAF962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7" y="5085184"/>
            <a:ext cx="1621822" cy="16218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C27BB3-3580-EF42-A60C-C147190F7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567" y="3429000"/>
            <a:ext cx="1621822" cy="1621822"/>
          </a:xfrm>
          <a:prstGeom prst="rect">
            <a:avLst/>
          </a:prstGeom>
        </p:spPr>
      </p:pic>
      <p:sp>
        <p:nvSpPr>
          <p:cNvPr id="8" name="標題 1">
            <a:extLst>
              <a:ext uri="{FF2B5EF4-FFF2-40B4-BE49-F238E27FC236}">
                <a16:creationId xmlns:a16="http://schemas.microsoft.com/office/drawing/2014/main" id="{20A2D32B-EA83-6144-AE1E-64245BA3A474}"/>
              </a:ext>
            </a:extLst>
          </p:cNvPr>
          <p:cNvSpPr txBox="1">
            <a:spLocks/>
          </p:cNvSpPr>
          <p:nvPr/>
        </p:nvSpPr>
        <p:spPr bwMode="auto">
          <a:xfrm>
            <a:off x="507473" y="35115"/>
            <a:ext cx="8712968" cy="196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新細明體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 dirty="0">
                <a:solidFill>
                  <a:srgbClr val="FF0000"/>
                </a:solidFill>
              </a:rPr>
              <a:t>軟體工程</a:t>
            </a:r>
            <a:br>
              <a:rPr kumimoji="0" lang="zh-TW" altLang="en-US" dirty="0">
                <a:solidFill>
                  <a:srgbClr val="FF0000"/>
                </a:solidFill>
              </a:rPr>
            </a:br>
            <a:r>
              <a:rPr kumimoji="0" lang="en-US" altLang="zh-TW" dirty="0">
                <a:solidFill>
                  <a:srgbClr val="FF0000"/>
                </a:solidFill>
              </a:rPr>
              <a:t>(Software Engineering)</a:t>
            </a:r>
            <a:br>
              <a:rPr kumimoji="0"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kumimoji="0" lang="en-US" altLang="zh-TW" dirty="0">
                <a:solidFill>
                  <a:schemeClr val="tx2"/>
                </a:solidFill>
                <a:latin typeface="Calibri" charset="0"/>
                <a:ea typeface="標楷體" charset="-120"/>
              </a:rPr>
              <a:t>Contact Information</a:t>
            </a:r>
            <a:endParaRPr kumimoji="0" lang="zh-TW" altLang="en-US" dirty="0">
              <a:solidFill>
                <a:schemeClr val="tx2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0A7D17D5-A87C-BD43-B7AD-4E4B94C8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2155016"/>
            <a:ext cx="6624736" cy="4652904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100" b="1" dirty="0">
                <a:latin typeface="+mn-lt"/>
              </a:rPr>
              <a:t>戴敏育 博士 </a:t>
            </a:r>
            <a:r>
              <a:rPr lang="en-US" altLang="zh-TW" sz="4100" b="1" dirty="0">
                <a:latin typeface="+mn-lt"/>
              </a:rPr>
              <a:t>(Min-</a:t>
            </a:r>
            <a:r>
              <a:rPr lang="en-US" altLang="zh-TW" sz="4100" b="1" dirty="0" err="1">
                <a:latin typeface="+mn-lt"/>
              </a:rPr>
              <a:t>Yuh</a:t>
            </a:r>
            <a:r>
              <a:rPr lang="en-US" altLang="zh-TW" sz="4100" b="1" dirty="0">
                <a:latin typeface="+mn-lt"/>
              </a:rPr>
              <a:t> Day, Ph.D.)</a:t>
            </a:r>
            <a:endParaRPr lang="zh-TW" altLang="en-US" sz="4100" dirty="0">
              <a:latin typeface="+mn-lt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100" dirty="0">
                <a:latin typeface="+mn-lt"/>
              </a:rPr>
              <a:t>副教授</a:t>
            </a:r>
            <a:r>
              <a:rPr lang="en-US" altLang="zh-TW" sz="4100" dirty="0">
                <a:latin typeface="+mn-lt"/>
              </a:rPr>
              <a:t> (Associate Professor)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5"/>
              </a:rPr>
              <a:t>國立臺北大學</a:t>
            </a: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4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資訊管理研究所</a:t>
            </a:r>
            <a:endParaRPr lang="en-US" altLang="zh-TW" sz="4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Institute of Information Management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National Taipei University</a:t>
            </a:r>
            <a:endParaRPr lang="en-US" altLang="zh-TW" sz="1900" b="1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電話： </a:t>
            </a:r>
            <a:r>
              <a:rPr lang="en-US" altLang="zh-TW" dirty="0">
                <a:latin typeface="+mn-lt"/>
              </a:rPr>
              <a:t>02-86741111 ext. 66873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研究室： 商</a:t>
            </a:r>
            <a:r>
              <a:rPr lang="en-US" altLang="zh-TW" dirty="0">
                <a:latin typeface="+mn-lt"/>
              </a:rPr>
              <a:t>8F12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地址： </a:t>
            </a:r>
            <a:r>
              <a:rPr lang="en-US" altLang="zh-TW" dirty="0">
                <a:latin typeface="+mn-lt"/>
              </a:rPr>
              <a:t>23741 </a:t>
            </a:r>
            <a:r>
              <a:rPr lang="zh-TW" altLang="en-US" dirty="0">
                <a:latin typeface="+mn-lt"/>
              </a:rPr>
              <a:t>新北市三峽區大學路 </a:t>
            </a:r>
            <a:r>
              <a:rPr lang="en-US" altLang="zh-TW" dirty="0">
                <a:latin typeface="+mn-lt"/>
              </a:rPr>
              <a:t>151 </a:t>
            </a:r>
            <a:r>
              <a:rPr lang="zh-TW" altLang="en-US" dirty="0">
                <a:latin typeface="+mn-lt"/>
              </a:rPr>
              <a:t>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>
                <a:latin typeface="+mn-lt"/>
              </a:rPr>
              <a:t>Email</a:t>
            </a:r>
            <a:r>
              <a:rPr lang="zh-TW" altLang="en-US" dirty="0">
                <a:latin typeface="+mn-lt"/>
              </a:rPr>
              <a:t>：</a:t>
            </a:r>
            <a:r>
              <a:rPr lang="en-US" altLang="zh-TW" dirty="0" err="1">
                <a:latin typeface="+mn-lt"/>
              </a:rPr>
              <a:t>myday@gm.ntpu.edu.tw</a:t>
            </a:r>
            <a:endParaRPr lang="en-US" altLang="zh-TW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latin typeface="+mn-lt"/>
              </a:rPr>
              <a:t>網址：</a:t>
            </a:r>
            <a:r>
              <a:rPr lang="en-US" altLang="zh-TW" dirty="0">
                <a:latin typeface="+mn-lt"/>
                <a:hlinkClick r:id="rId8"/>
              </a:rPr>
              <a:t>http://web.ntpu.edu.tw/~myday/</a:t>
            </a:r>
            <a:endParaRPr lang="en-US" altLang="zh-TW" dirty="0">
              <a:latin typeface="+mn-lt"/>
            </a:endParaRPr>
          </a:p>
        </p:txBody>
      </p:sp>
      <p:pic>
        <p:nvPicPr>
          <p:cNvPr id="13" name="Picture 4" descr="http://mail.tku.edu.tw/myday/images/Myday_Photo.jpg">
            <a:extLst>
              <a:ext uri="{FF2B5EF4-FFF2-40B4-BE49-F238E27FC236}">
                <a16:creationId xmlns:a16="http://schemas.microsoft.com/office/drawing/2014/main" id="{7C5F493A-E21B-9B44-B238-E2555B574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092" y="115888"/>
            <a:ext cx="1294721" cy="160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0E69D2-5C9C-8E4D-B85A-1AF467A054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AC2619-E6A4-2A42-BA11-71E274F9BE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1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E2F0-9FBF-234B-9D25-9256F38F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教學目標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84CE-18E3-2C4C-92F3-C756CFB6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瞭解</a:t>
            </a:r>
            <a:r>
              <a:rPr lang="zh-TW" altLang="en-US" sz="4000" u="sng" dirty="0"/>
              <a:t>軟體工程</a:t>
            </a:r>
            <a:r>
              <a:rPr lang="zh-TW" altLang="en-US" sz="4000" dirty="0">
                <a:solidFill>
                  <a:srgbClr val="C00000"/>
                </a:solidFill>
              </a:rPr>
              <a:t>基本概念</a:t>
            </a:r>
            <a:r>
              <a:rPr lang="zh-TW" altLang="en-US" sz="4000" dirty="0"/>
              <a:t>、</a:t>
            </a:r>
            <a:br>
              <a:rPr lang="en-US" altLang="zh-TW" sz="4000" dirty="0"/>
            </a:br>
            <a:r>
              <a:rPr lang="zh-TW" altLang="en-US" sz="4000" dirty="0"/>
              <a:t>與</a:t>
            </a:r>
            <a:r>
              <a:rPr lang="zh-TW" altLang="en-US" sz="4000" dirty="0">
                <a:solidFill>
                  <a:srgbClr val="C00000"/>
                </a:solidFill>
              </a:rPr>
              <a:t>研究議題</a:t>
            </a:r>
            <a:r>
              <a:rPr lang="zh-TW" altLang="en-US" sz="4000" dirty="0"/>
              <a:t>。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具備</a:t>
            </a:r>
            <a:r>
              <a:rPr lang="zh-TW" altLang="en-US" sz="4000" u="sng" dirty="0"/>
              <a:t>軟體工程</a:t>
            </a:r>
            <a:r>
              <a:rPr lang="zh-TW" altLang="en-US" sz="4000" dirty="0">
                <a:solidFill>
                  <a:srgbClr val="C00000"/>
                </a:solidFill>
              </a:rPr>
              <a:t>實務操作</a:t>
            </a:r>
            <a:r>
              <a:rPr lang="zh-TW" altLang="en-US" sz="4000" dirty="0"/>
              <a:t>能力。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進行</a:t>
            </a:r>
            <a:r>
              <a:rPr lang="zh-TW" altLang="en-US" sz="4000" u="sng" dirty="0"/>
              <a:t>軟體工程</a:t>
            </a:r>
            <a:r>
              <a:rPr lang="zh-TW" altLang="en-US" sz="4000" dirty="0"/>
              <a:t>相關之</a:t>
            </a:r>
            <a:br>
              <a:rPr lang="en-US" altLang="zh-TW" sz="4000" dirty="0"/>
            </a:br>
            <a:r>
              <a:rPr lang="zh-TW" altLang="en-US" sz="4000" dirty="0">
                <a:solidFill>
                  <a:srgbClr val="C00000"/>
                </a:solidFill>
              </a:rPr>
              <a:t>資訊管理研究</a:t>
            </a:r>
            <a:r>
              <a:rPr lang="zh-TW" altLang="en-US" sz="4000" dirty="0"/>
              <a:t>。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222CF-7DA9-FF4F-9CCE-621E8C8B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0C5A7-2104-DA4F-B975-D497C69EC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B8D7F9-9BD0-4E4B-94B1-1834DF301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4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E2F0-9FBF-234B-9D25-9256F38F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Course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84CE-18E3-2C4C-92F3-C756CFB61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/>
              <a:t>software engineering</a:t>
            </a:r>
            <a:r>
              <a:rPr lang="en-US" altLang="zh-TW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/>
              <a:t>software engineering</a:t>
            </a:r>
            <a:r>
              <a:rPr lang="en-US" altLang="zh-TW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/>
              <a:t>software engineering</a:t>
            </a:r>
            <a:r>
              <a:rPr lang="en-US" altLang="zh-TW" sz="3600" dirty="0"/>
              <a:t>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222CF-7DA9-FF4F-9CCE-621E8C8B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F005B-13FC-9E49-BA8E-8F4871C56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247961-F151-934C-A50B-5FA57596B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9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F70-8938-FB4A-954F-072E275B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730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內容綱要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B6D8-C75A-8144-8E1A-6A08EAB1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48513"/>
            <a:ext cx="8568952" cy="5620847"/>
          </a:xfrm>
        </p:spPr>
        <p:txBody>
          <a:bodyPr/>
          <a:lstStyle/>
          <a:p>
            <a:r>
              <a:rPr lang="zh-TW" altLang="en-US" sz="2400" dirty="0"/>
              <a:t>本課程介紹</a:t>
            </a:r>
            <a:r>
              <a:rPr lang="zh-TW" altLang="en-US" sz="2400" dirty="0">
                <a:solidFill>
                  <a:srgbClr val="C00000"/>
                </a:solidFill>
              </a:rPr>
              <a:t>軟體工程基本概念、研究議題、與實務操作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zh-TW" altLang="en-US" sz="2400" dirty="0"/>
              <a:t>課程內容包括</a:t>
            </a:r>
            <a:endParaRPr lang="en-US" altLang="zh-TW" sz="24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軟體工程概論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軟體產品與專案管理：軟體產品管理，原型設計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敏捷軟體工程：敏捷方法、</a:t>
            </a:r>
            <a:r>
              <a:rPr lang="en-US" sz="2000" dirty="0"/>
              <a:t>Scrum、</a:t>
            </a:r>
            <a:r>
              <a:rPr lang="zh-TW" altLang="en-US" sz="2000" dirty="0"/>
              <a:t>極限程式設計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功能、場景和故事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軟體架構：架構設計、系統分解、分散式架構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基於雲的軟體：虛擬化和容器、軟體即服務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雲端運算與雲軟體架構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微服務架構：</a:t>
            </a:r>
            <a:r>
              <a:rPr lang="en-US" sz="2000" dirty="0"/>
              <a:t>RESTful</a:t>
            </a:r>
            <a:r>
              <a:rPr lang="zh-TW" altLang="en-US" sz="2000" dirty="0"/>
              <a:t>服務、服務部署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安全和隱私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可靠的程式設計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測試：功能測試、測試自動化、測試驅動的開發、程式審查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DevOps</a:t>
            </a:r>
            <a:r>
              <a:rPr lang="zh-TW" altLang="en-US" sz="2000" dirty="0"/>
              <a:t>和程式碼管理：程式碼管理和</a:t>
            </a:r>
            <a:r>
              <a:rPr lang="en-US" sz="2000" dirty="0"/>
              <a:t>DevOps</a:t>
            </a:r>
            <a:r>
              <a:rPr lang="zh-TW" altLang="en-US" sz="2000" dirty="0"/>
              <a:t>自動化</a:t>
            </a:r>
            <a:endParaRPr lang="en-US" altLang="zh-TW" sz="2000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000" dirty="0"/>
              <a:t>軟體工程個案研究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8DDE3-DE9A-684D-A2C4-2DDE871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45C46-3318-EC43-AFCA-1AFA97394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3C661D-A277-A64C-BFD8-21ADA8BE1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4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6F70-8938-FB4A-954F-072E275B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7306"/>
          </a:xfrm>
        </p:spPr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Course Outline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B6D8-C75A-8144-8E1A-6A08EAB1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48513"/>
            <a:ext cx="8568952" cy="5620847"/>
          </a:xfrm>
        </p:spPr>
        <p:txBody>
          <a:bodyPr/>
          <a:lstStyle/>
          <a:p>
            <a:r>
              <a:rPr lang="en-US" altLang="zh-TW" sz="2400" dirty="0"/>
              <a:t>This course introduces the </a:t>
            </a:r>
            <a:r>
              <a:rPr lang="en-US" altLang="zh-TW" sz="2400" dirty="0">
                <a:solidFill>
                  <a:srgbClr val="C00000"/>
                </a:solidFill>
              </a:rPr>
              <a:t>fundamental concepts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C00000"/>
                </a:solidFill>
              </a:rPr>
              <a:t>research issues</a:t>
            </a:r>
            <a:r>
              <a:rPr lang="en-US" altLang="zh-TW" sz="2400" dirty="0"/>
              <a:t>, and </a:t>
            </a:r>
            <a:r>
              <a:rPr lang="en-US" altLang="zh-TW" sz="2400" dirty="0">
                <a:solidFill>
                  <a:srgbClr val="C00000"/>
                </a:solidFill>
              </a:rPr>
              <a:t>hands-on practices </a:t>
            </a:r>
            <a:r>
              <a:rPr lang="en-US" altLang="zh-TW" sz="2400" dirty="0"/>
              <a:t>of </a:t>
            </a:r>
            <a:r>
              <a:rPr lang="en-US" altLang="zh-TW" sz="2400" dirty="0">
                <a:solidFill>
                  <a:srgbClr val="C00000"/>
                </a:solidFill>
              </a:rPr>
              <a:t>software engineering</a:t>
            </a:r>
            <a:r>
              <a:rPr lang="en-US" altLang="zh-TW" sz="2400" dirty="0"/>
              <a:t>. </a:t>
            </a:r>
          </a:p>
          <a:p>
            <a:r>
              <a:rPr lang="en-US" altLang="zh-TW" sz="2400" dirty="0"/>
              <a:t>Topics include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Introduction to Software Engineering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Software Products and Project Management: Software product management and prototyping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Agile Software Engineering: Agile methods, Scrum, and Extreme Programming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Features, Scenarios, and Stories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Software Architecture: Architectural design, System decomposition, and Distribution architecture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Cloud-Based Software: Virtualization and containers, Everything as a service, Software as a service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Cloud Computing and Cloud Software Architecture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Microservices Architecture, RESTful services, Service deployment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Security and Privacy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Reliable Programming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Testing: Functional testing, Test automation, Test-driven development, and Code reviews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DevOps and Code Management: Code management and DevOps automation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sz="1600" dirty="0"/>
              <a:t>Case Study on Software Engineering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8DDE3-DE9A-684D-A2C4-2DDE871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33F84-C54C-3748-8578-3698B8E10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FF6B82-1E8F-914C-A7FC-C66FF6A18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1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F5B3-0FCB-904D-B0DA-7D8CA0D2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資訊管理研究所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zh-TW" altLang="en-US" dirty="0">
                <a:solidFill>
                  <a:schemeClr val="tx2"/>
                </a:solidFill>
              </a:rPr>
              <a:t>系核心能力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(Core Competence)</a:t>
            </a:r>
            <a:r>
              <a:rPr lang="zh-TW" altLang="en-US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05BF-AB5A-6E47-9B4E-5795430A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zh-TW" altLang="en-US" dirty="0">
                <a:solidFill>
                  <a:srgbClr val="C00000"/>
                </a:solidFill>
              </a:rPr>
              <a:t>資訊科技新知探索與系統開發應用</a:t>
            </a:r>
            <a:r>
              <a:rPr lang="zh-TW" altLang="en-US" dirty="0"/>
              <a:t>  </a:t>
            </a:r>
            <a:r>
              <a:rPr lang="en-US" altLang="zh-TW" dirty="0"/>
              <a:t>90 %</a:t>
            </a:r>
          </a:p>
          <a:p>
            <a:r>
              <a:rPr lang="zh-TW" altLang="en-US" dirty="0">
                <a:solidFill>
                  <a:schemeClr val="accent1"/>
                </a:solidFill>
              </a:rPr>
              <a:t>網路行銷企劃能力</a:t>
            </a:r>
            <a:endParaRPr lang="en-US" altLang="zh-TW" dirty="0">
              <a:solidFill>
                <a:schemeClr val="accent1"/>
              </a:solidFill>
            </a:endParaRPr>
          </a:p>
          <a:p>
            <a:r>
              <a:rPr lang="zh-TW" altLang="en-US" dirty="0">
                <a:solidFill>
                  <a:srgbClr val="C00000"/>
                </a:solidFill>
              </a:rPr>
              <a:t>論文寫作與獨立研究能力  </a:t>
            </a:r>
            <a:r>
              <a:rPr lang="en-US" altLang="zh-TW" dirty="0"/>
              <a:t>10 %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52835-519C-294E-A0FF-27164518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D968E-DEA9-1C4C-A043-D28C80CD5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25CB93-721B-B349-8A36-5B8D376C4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5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17036</TotalTime>
  <Words>2586</Words>
  <Application>Microsoft Macintosh PowerPoint</Application>
  <PresentationFormat>On-screen Show (4:3)</PresentationFormat>
  <Paragraphs>334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 Unicode MS</vt:lpstr>
      <vt:lpstr>DFKai-SB</vt:lpstr>
      <vt:lpstr>DFKai-SB</vt:lpstr>
      <vt:lpstr>新細明體</vt:lpstr>
      <vt:lpstr>Arial</vt:lpstr>
      <vt:lpstr>Calibri</vt:lpstr>
      <vt:lpstr>Times New Roman</vt:lpstr>
      <vt:lpstr>Office 佈景主題</vt:lpstr>
      <vt:lpstr>軟體工程 (Software Engineering)</vt:lpstr>
      <vt:lpstr>戴敏育 博士  (Min-Yuh Day, Ph.D.)</vt:lpstr>
      <vt:lpstr>PowerPoint Presentation</vt:lpstr>
      <vt:lpstr>國立臺北大學 109學年度第1學期 課程大綱 Fall 2020 (2020.09 - 2021.01)</vt:lpstr>
      <vt:lpstr>教學目標</vt:lpstr>
      <vt:lpstr>Course Objectives</vt:lpstr>
      <vt:lpstr>內容綱要</vt:lpstr>
      <vt:lpstr>Course Outline</vt:lpstr>
      <vt:lpstr>資訊管理研究所 系核心能力 (Core Competence) </vt:lpstr>
      <vt:lpstr>校四大基本素養 (Four Fundamental Qualities)</vt:lpstr>
      <vt:lpstr>商學院學習目標 (College Learning Goals)</vt:lpstr>
      <vt:lpstr>系所學習目標 (Department Learning Goals)</vt:lpstr>
      <vt:lpstr>PowerPoint Presentation</vt:lpstr>
      <vt:lpstr>PowerPoint Presentation</vt:lpstr>
      <vt:lpstr>PowerPoint Presentation</vt:lpstr>
      <vt:lpstr>教學方法與教學活動 (Teaching methods and activities)</vt:lpstr>
      <vt:lpstr>評量方式 (Evaluation Methods)</vt:lpstr>
      <vt:lpstr>指定用書  (Required Texts)</vt:lpstr>
      <vt:lpstr>參考書目 (Reference Books)</vt:lpstr>
      <vt:lpstr>Ian Sommerville (2019),  Engineering Software Products:  An Introduction to Modern Software Engineering,  Pearson.</vt:lpstr>
      <vt:lpstr>Ian Sommerville (2015),  Software Engineering,  10th Edition, Pearson.</vt:lpstr>
      <vt:lpstr>Titus Winters, Tom Manshreck, and Hyrum Wright (2020),  Software Engineering at Google:  Lessons Learned from Programming Over Time,  O'Reilly Media.</vt:lpstr>
      <vt:lpstr>Software  Engineering</vt:lpstr>
      <vt:lpstr>Information Management    Management  Information Systems (MIS)  Information Systems</vt:lpstr>
      <vt:lpstr>Information Management (MIS) Information Systems</vt:lpstr>
      <vt:lpstr>Fundamental MIS Concepts</vt:lpstr>
      <vt:lpstr>Project-based software engineering</vt:lpstr>
      <vt:lpstr>Project-based software engineering</vt:lpstr>
      <vt:lpstr>Product software engineering</vt:lpstr>
      <vt:lpstr>Product software engineering</vt:lpstr>
      <vt:lpstr>Software execution models</vt:lpstr>
      <vt:lpstr>Product management concerns</vt:lpstr>
      <vt:lpstr>Technical interactions of  product managers</vt:lpstr>
      <vt:lpstr>Marketing</vt:lpstr>
      <vt:lpstr>Marketing</vt:lpstr>
      <vt:lpstr>Marketing</vt:lpstr>
      <vt:lpstr>Marketing Management</vt:lpstr>
      <vt:lpstr>Marketing Management</vt:lpstr>
      <vt:lpstr>Marketing Management</vt:lpstr>
      <vt:lpstr>Summary</vt:lpstr>
      <vt:lpstr>PowerPoint Presentation</vt:lpstr>
    </vt:vector>
  </TitlesOfParts>
  <Manager/>
  <Company>NTPU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軟體工程 (Software Engineering)</dc:title>
  <dc:subject/>
  <dc:creator>myday</dc:creator>
  <cp:keywords>軟體工程, Software Engineering</cp:keywords>
  <dc:description>軟體工程 (Software Engineering)</dc:description>
  <cp:lastModifiedBy>Microsoft Office User</cp:lastModifiedBy>
  <cp:revision>985</cp:revision>
  <cp:lastPrinted>2020-09-14T23:32:07Z</cp:lastPrinted>
  <dcterms:created xsi:type="dcterms:W3CDTF">2011-02-14T23:24:00Z</dcterms:created>
  <dcterms:modified xsi:type="dcterms:W3CDTF">2020-09-14T23:32:10Z</dcterms:modified>
  <cp:category/>
</cp:coreProperties>
</file>