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029" r:id="rId2"/>
    <p:sldId id="2996" r:id="rId3"/>
    <p:sldId id="3226" r:id="rId4"/>
    <p:sldId id="3227" r:id="rId5"/>
    <p:sldId id="3024" r:id="rId6"/>
    <p:sldId id="3418" r:id="rId7"/>
    <p:sldId id="3176" r:id="rId8"/>
    <p:sldId id="3181" r:id="rId9"/>
    <p:sldId id="3188" r:id="rId10"/>
    <p:sldId id="3184" r:id="rId11"/>
    <p:sldId id="3452" r:id="rId12"/>
    <p:sldId id="3453" r:id="rId13"/>
    <p:sldId id="2889" r:id="rId14"/>
    <p:sldId id="2901" r:id="rId15"/>
    <p:sldId id="2915" r:id="rId16"/>
    <p:sldId id="3423" r:id="rId17"/>
    <p:sldId id="3499" r:id="rId18"/>
    <p:sldId id="3551" r:id="rId19"/>
    <p:sldId id="3454" r:id="rId20"/>
    <p:sldId id="3527" r:id="rId21"/>
    <p:sldId id="3528" r:id="rId22"/>
    <p:sldId id="3529" r:id="rId23"/>
    <p:sldId id="3530" r:id="rId24"/>
    <p:sldId id="3531" r:id="rId25"/>
    <p:sldId id="3532" r:id="rId26"/>
    <p:sldId id="3533" r:id="rId27"/>
    <p:sldId id="3534" r:id="rId28"/>
    <p:sldId id="3536" r:id="rId29"/>
    <p:sldId id="3537" r:id="rId30"/>
    <p:sldId id="3552" r:id="rId31"/>
    <p:sldId id="3545" r:id="rId32"/>
    <p:sldId id="3578" r:id="rId33"/>
    <p:sldId id="3579" r:id="rId34"/>
    <p:sldId id="3580" r:id="rId35"/>
    <p:sldId id="3581" r:id="rId36"/>
    <p:sldId id="3582" r:id="rId37"/>
    <p:sldId id="3558" r:id="rId38"/>
    <p:sldId id="3583" r:id="rId39"/>
    <p:sldId id="3584" r:id="rId40"/>
    <p:sldId id="3585" r:id="rId41"/>
    <p:sldId id="3586" r:id="rId42"/>
    <p:sldId id="3587" r:id="rId43"/>
    <p:sldId id="3588" r:id="rId44"/>
    <p:sldId id="3589" r:id="rId45"/>
    <p:sldId id="3590" r:id="rId46"/>
    <p:sldId id="3591" r:id="rId47"/>
    <p:sldId id="3592" r:id="rId48"/>
    <p:sldId id="3593" r:id="rId49"/>
    <p:sldId id="3594" r:id="rId50"/>
    <p:sldId id="3595" r:id="rId51"/>
    <p:sldId id="3553" r:id="rId52"/>
    <p:sldId id="3596" r:id="rId53"/>
    <p:sldId id="3597" r:id="rId54"/>
    <p:sldId id="3598" r:id="rId55"/>
    <p:sldId id="3599" r:id="rId56"/>
    <p:sldId id="3600" r:id="rId57"/>
    <p:sldId id="3601" r:id="rId58"/>
    <p:sldId id="3554" r:id="rId59"/>
    <p:sldId id="3602" r:id="rId60"/>
    <p:sldId id="3603" r:id="rId61"/>
    <p:sldId id="3605" r:id="rId62"/>
    <p:sldId id="3546" r:id="rId63"/>
    <p:sldId id="3547" r:id="rId64"/>
    <p:sldId id="3548" r:id="rId65"/>
    <p:sldId id="3549" r:id="rId66"/>
    <p:sldId id="3550" r:id="rId67"/>
    <p:sldId id="3606" r:id="rId68"/>
    <p:sldId id="3607" r:id="rId69"/>
    <p:sldId id="3608" r:id="rId70"/>
    <p:sldId id="3609" r:id="rId71"/>
    <p:sldId id="3610" r:id="rId72"/>
    <p:sldId id="3613" r:id="rId73"/>
    <p:sldId id="3611" r:id="rId74"/>
    <p:sldId id="3612" r:id="rId75"/>
    <p:sldId id="3522" r:id="rId76"/>
    <p:sldId id="2682" r:id="rId77"/>
    <p:sldId id="3614" r:id="rId78"/>
    <p:sldId id="3225" r:id="rId79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01189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 autoAdjust="0"/>
    <p:restoredTop sz="92891"/>
  </p:normalViewPr>
  <p:slideViewPr>
    <p:cSldViewPr>
      <p:cViewPr varScale="1">
        <p:scale>
          <a:sx n="91" d="100"/>
          <a:sy n="91" d="100"/>
        </p:scale>
        <p:origin x="200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85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www.mis.ntpu.edu.tw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pu.edu.tw/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://www.mis.ntpu.edu.tw/en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eb.ntpu.edu.tw/~myday/cindex.htm" TargetMode="External"/><Relationship Id="rId9" Type="http://schemas.openxmlformats.org/officeDocument/2006/relationships/hyperlink" Target="https://web.ntpu.edu.tw/~myda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A-Modern-Approach/dp/013461099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python/readme.html" TargetMode="External"/><Relationship Id="rId2" Type="http://schemas.openxmlformats.org/officeDocument/2006/relationships/hyperlink" Target="http://aima.cs.berkeley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ma.cs.berkeley.edu/python/logic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550746"/>
            <a:ext cx="8784976" cy="17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000" b="1" dirty="0">
                <a:solidFill>
                  <a:srgbClr val="C00000"/>
                </a:solidFill>
                <a:ea typeface="標楷體" pitchFamily="65" charset="-120"/>
              </a:rPr>
              <a:t>知識推理和知識表達 </a:t>
            </a:r>
            <a:br>
              <a:rPr lang="en-US" altLang="zh-TW" sz="50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b="1" dirty="0">
                <a:solidFill>
                  <a:srgbClr val="C00000"/>
                </a:solidFill>
                <a:ea typeface="標楷體" pitchFamily="65" charset="-120"/>
              </a:rPr>
              <a:t>(Knowledge, Reasoning and </a:t>
            </a:r>
            <a:br>
              <a:rPr lang="en-US" altLang="zh-TW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b="1" dirty="0">
                <a:solidFill>
                  <a:srgbClr val="C00000"/>
                </a:solidFill>
                <a:ea typeface="標楷體" pitchFamily="65" charset="-120"/>
              </a:rPr>
              <a:t>Knowledge Representation)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4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7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cs typeface="Times New Roman" pitchFamily="18" charset="0"/>
              </a:rPr>
              <a:t>2021-03-17</a:t>
            </a:r>
          </a:p>
        </p:txBody>
      </p:sp>
      <p:pic>
        <p:nvPicPr>
          <p:cNvPr id="14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56311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FA1A4-AC60-1C47-BA18-7524ED7AA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2BED8B-FC41-4348-9A46-5D09945BBE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FCE0F-C2EA-8046-B2DA-92E24A644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34BDED1-F1F5-204A-B6DA-992C3692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36" y="71465"/>
            <a:ext cx="6552728" cy="1339425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人工智慧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800" dirty="0">
                <a:solidFill>
                  <a:schemeClr val="tx2"/>
                </a:solidFill>
              </a:rPr>
              <a:t>(Artificial Intelligence) 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12" name="文字方塊 5">
            <a:extLst>
              <a:ext uri="{FF2B5EF4-FFF2-40B4-BE49-F238E27FC236}">
                <a16:creationId xmlns:a16="http://schemas.microsoft.com/office/drawing/2014/main" id="{CB47C35F-F35B-AF46-BF6C-377746D9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297758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1092AI04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IM, NTPU </a:t>
            </a:r>
            <a:r>
              <a:rPr kumimoji="0" lang="is-IS" altLang="zh-TW" sz="1800" dirty="0">
                <a:solidFill>
                  <a:srgbClr val="7F7F7F"/>
                </a:solidFill>
              </a:rPr>
              <a:t>(M5010) (Spring 2021)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Wed 2, 3, 4 (9:10-12:00) (B8F40)</a:t>
            </a:r>
          </a:p>
        </p:txBody>
      </p:sp>
    </p:spTree>
    <p:extLst>
      <p:ext uri="{BB962C8B-B14F-4D97-AF65-F5344CB8AC3E}">
        <p14:creationId xmlns:p14="http://schemas.microsoft.com/office/powerpoint/2010/main" val="219250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6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Logical Agents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First-Order Logic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Inference in First-Order Logic</a:t>
            </a:r>
          </a:p>
          <a:p>
            <a:r>
              <a:rPr lang="en-US" sz="3600" dirty="0">
                <a:solidFill>
                  <a:srgbClr val="C00000"/>
                </a:solidFill>
              </a:rPr>
              <a:t>Knowledge Representation</a:t>
            </a:r>
          </a:p>
          <a:p>
            <a:r>
              <a:rPr lang="en-US" sz="3600" dirty="0"/>
              <a:t>Automated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3. Knowledge and Reasoning</a:t>
            </a:r>
          </a:p>
        </p:txBody>
      </p:sp>
    </p:spTree>
    <p:extLst>
      <p:ext uri="{BB962C8B-B14F-4D97-AF65-F5344CB8AC3E}">
        <p14:creationId xmlns:p14="http://schemas.microsoft.com/office/powerpoint/2010/main" val="396897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7200" dirty="0">
                <a:solidFill>
                  <a:srgbClr val="C00000"/>
                </a:solidFill>
              </a:rPr>
              <a:t>Intelligent Agents</a:t>
            </a:r>
          </a:p>
        </p:txBody>
      </p:sp>
    </p:spTree>
    <p:extLst>
      <p:ext uri="{BB962C8B-B14F-4D97-AF65-F5344CB8AC3E}">
        <p14:creationId xmlns:p14="http://schemas.microsoft.com/office/powerpoint/2010/main" val="331419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46" y="44624"/>
            <a:ext cx="8229600" cy="9014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4 Approaches of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01510"/>
              </p:ext>
            </p:extLst>
          </p:nvPr>
        </p:nvGraphicFramePr>
        <p:xfrm>
          <a:off x="269972" y="980728"/>
          <a:ext cx="8603148" cy="549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4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 Humanly: The Cognitive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Modeling Approach</a:t>
                      </a:r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3.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Rationally:</a:t>
                      </a:r>
                      <a:b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3200" b="1" baseline="0" dirty="0">
                          <a:solidFill>
                            <a:schemeClr val="accent1"/>
                          </a:solidFill>
                        </a:rPr>
                        <a:t>The “Laws of Thought” Approach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4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Acting Humanly: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The Turing Test Approach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(1950)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4.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Acting Rationally:</a:t>
                      </a:r>
                      <a:br>
                        <a:rPr lang="en-US" sz="36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The Rational Agent Approach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F2DE54B-427E-284E-9D0E-42B3D473DF08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0537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89262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5313257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3422216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663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6037470" y="242315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3445916" y="351868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2095796" y="241589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1595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5546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2984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34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5313257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3422216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663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6037470" y="242315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3445916" y="351868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2095796" y="241589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1595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5546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2984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5622-5053-BF40-B11A-3DA984043056}"/>
              </a:ext>
            </a:extLst>
          </p:cNvPr>
          <p:cNvSpPr txBox="1"/>
          <p:nvPr/>
        </p:nvSpPr>
        <p:spPr>
          <a:xfrm>
            <a:off x="6215189" y="2877561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C4674-299C-B541-BC55-05642B5CAE2E}"/>
              </a:ext>
            </a:extLst>
          </p:cNvPr>
          <p:cNvSpPr txBox="1"/>
          <p:nvPr/>
        </p:nvSpPr>
        <p:spPr>
          <a:xfrm>
            <a:off x="4669816" y="3550326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427619-DA6F-0142-8581-B969445AED83}"/>
              </a:ext>
            </a:extLst>
          </p:cNvPr>
          <p:cNvSpPr txBox="1"/>
          <p:nvPr/>
        </p:nvSpPr>
        <p:spPr>
          <a:xfrm>
            <a:off x="2750486" y="2877562"/>
            <a:ext cx="441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Agents</a:t>
            </a:r>
            <a:r>
              <a:rPr lang="en-US" dirty="0">
                <a:solidFill>
                  <a:schemeClr val="accent1"/>
                </a:solidFill>
              </a:rPr>
              <a:t> interact with </a:t>
            </a:r>
            <a:r>
              <a:rPr lang="en-US" dirty="0">
                <a:solidFill>
                  <a:srgbClr val="C00000"/>
                </a:solidFill>
              </a:rPr>
              <a:t>environments </a:t>
            </a:r>
            <a:r>
              <a:rPr lang="en-US" dirty="0">
                <a:solidFill>
                  <a:schemeClr val="accent1"/>
                </a:solidFill>
              </a:rPr>
              <a:t>through </a:t>
            </a:r>
            <a:r>
              <a:rPr lang="en-US" dirty="0">
                <a:solidFill>
                  <a:srgbClr val="C00000"/>
                </a:solidFill>
              </a:rPr>
              <a:t>sensors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9C127B-33F9-4F41-8F1F-AF413AF8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73" y="1665066"/>
            <a:ext cx="7377453" cy="47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2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Logical Agents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6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Logical Agents</a:t>
            </a:r>
            <a:br>
              <a:rPr lang="en-US" sz="8000" dirty="0">
                <a:solidFill>
                  <a:srgbClr val="C00000"/>
                </a:solidFill>
              </a:rPr>
            </a:b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Knowledge-based Agents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KB Agents</a:t>
            </a:r>
          </a:p>
        </p:txBody>
      </p:sp>
    </p:spTree>
    <p:extLst>
      <p:ext uri="{BB962C8B-B14F-4D97-AF65-F5344CB8AC3E}">
        <p14:creationId xmlns:p14="http://schemas.microsoft.com/office/powerpoint/2010/main" val="21546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43103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Knowledge-based Agent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(KB Agent)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3D6B0-88CC-D543-9AC4-CA6A7EC5D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7" y="2060848"/>
            <a:ext cx="85335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74DE-EE88-D64F-AEF1-CB6EFD44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0032B-D024-554F-81C9-57B20F3C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117BF9-E659-A94D-8B39-CD0A833D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  2021/02/24  </a:t>
            </a:r>
            <a:r>
              <a:rPr lang="zh-TW" altLang="en-US" sz="2400" dirty="0"/>
              <a:t>人工智慧概論 </a:t>
            </a:r>
            <a:br>
              <a:rPr lang="en-US" altLang="zh-TW" sz="2400" dirty="0"/>
            </a:br>
            <a:r>
              <a:rPr lang="en-US" altLang="zh-TW" sz="2400" dirty="0"/>
              <a:t>                            (Introduction to Artificial Intelligence)</a:t>
            </a:r>
          </a:p>
          <a:p>
            <a:pPr marL="0" indent="0">
              <a:buNone/>
            </a:pPr>
            <a:r>
              <a:rPr lang="en-US" altLang="zh-TW" sz="2400" dirty="0"/>
              <a:t>2  2021/03/03  </a:t>
            </a:r>
            <a:r>
              <a:rPr lang="zh-TW" altLang="en-US" sz="2400" dirty="0"/>
              <a:t>人工智慧和智慧代理人 </a:t>
            </a:r>
            <a:br>
              <a:rPr lang="en-US" altLang="zh-TW" sz="2400" dirty="0"/>
            </a:br>
            <a:r>
              <a:rPr lang="en-US" altLang="zh-TW" sz="2400" dirty="0"/>
              <a:t>                            (Artificial Intelligence and Intelligent Agents)</a:t>
            </a:r>
          </a:p>
          <a:p>
            <a:pPr marL="0" indent="0">
              <a:buNone/>
            </a:pPr>
            <a:r>
              <a:rPr lang="en-US" altLang="zh-TW" sz="2400" dirty="0"/>
              <a:t>3  2021/03/10  </a:t>
            </a:r>
            <a:r>
              <a:rPr lang="zh-TW" altLang="en-US" sz="2400" dirty="0"/>
              <a:t>問題解決 </a:t>
            </a:r>
            <a:br>
              <a:rPr lang="en-US" altLang="zh-TW" sz="2400" dirty="0"/>
            </a:br>
            <a:r>
              <a:rPr lang="en-US" altLang="zh-TW" sz="2400" dirty="0"/>
              <a:t>                            (Problem Solving)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4  2021/03/17  </a:t>
            </a:r>
            <a:r>
              <a:rPr lang="zh-TW" altLang="en-US" sz="2400" dirty="0">
                <a:solidFill>
                  <a:srgbClr val="FF0000"/>
                </a:solidFill>
              </a:rPr>
              <a:t>知識推理和知識表達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 </a:t>
            </a:r>
            <a:r>
              <a:rPr lang="en-US" altLang="zh-TW" sz="2200" dirty="0">
                <a:solidFill>
                  <a:srgbClr val="FF0000"/>
                </a:solidFill>
              </a:rPr>
              <a:t>(Knowledge, Reasoning and Knowledge Representation)</a:t>
            </a:r>
          </a:p>
          <a:p>
            <a:pPr marL="0" indent="0">
              <a:buNone/>
            </a:pPr>
            <a:r>
              <a:rPr lang="en-US" altLang="zh-TW" sz="2400" dirty="0"/>
              <a:t>5  2021/03/24  </a:t>
            </a:r>
            <a:r>
              <a:rPr lang="zh-TW" altLang="en-US" sz="2400" dirty="0"/>
              <a:t>不確定知識和推理 </a:t>
            </a:r>
            <a:br>
              <a:rPr lang="en-US" altLang="zh-TW" sz="2400" dirty="0"/>
            </a:br>
            <a:r>
              <a:rPr lang="en-US" altLang="zh-TW" sz="2400" dirty="0"/>
              <a:t>                            (Uncertain Knowledge and Reasoning)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6  2021/03/31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人工智慧個案研究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(Case Study on Artificial Intelligence I)</a:t>
            </a:r>
          </a:p>
        </p:txBody>
      </p:sp>
    </p:spTree>
    <p:extLst>
      <p:ext uri="{BB962C8B-B14F-4D97-AF65-F5344CB8AC3E}">
        <p14:creationId xmlns:p14="http://schemas.microsoft.com/office/powerpoint/2010/main" val="44928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34725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Sentences</a:t>
            </a:r>
            <a:r>
              <a:rPr lang="en-US" dirty="0">
                <a:solidFill>
                  <a:schemeClr val="accent1"/>
                </a:solidFill>
              </a:rPr>
              <a:t> are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physical configurations of the agent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779BA-A33B-B248-AFA0-93DA3FF7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" y="1523840"/>
            <a:ext cx="8640960" cy="29213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CB5CFC-DB59-4E44-A2F7-C231D9CDD1D6}"/>
              </a:ext>
            </a:extLst>
          </p:cNvPr>
          <p:cNvSpPr/>
          <p:nvPr/>
        </p:nvSpPr>
        <p:spPr>
          <a:xfrm>
            <a:off x="280740" y="531548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Logical reasoning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should ensure that the new configurations represent aspects of the world that actually follow from the aspects that the old configurations represent.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C0329-A843-FE46-A209-C4D6AABABBA4}"/>
              </a:ext>
            </a:extLst>
          </p:cNvPr>
          <p:cNvSpPr/>
          <p:nvPr/>
        </p:nvSpPr>
        <p:spPr>
          <a:xfrm>
            <a:off x="280988" y="442503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Reasoning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is a process of 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constructing new physical configurations from old 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012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98736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BNF (Backus–</a:t>
            </a:r>
            <a:r>
              <a:rPr lang="en-US" dirty="0" err="1">
                <a:solidFill>
                  <a:schemeClr val="accent1"/>
                </a:solidFill>
              </a:rPr>
              <a:t>Naur</a:t>
            </a:r>
            <a:r>
              <a:rPr lang="en-US" dirty="0">
                <a:solidFill>
                  <a:schemeClr val="accent1"/>
                </a:solidFill>
              </a:rPr>
              <a:t> Form) grammar of sentences in propositional logic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41F70-2DB5-1D4A-9112-A87AF9F54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4" y="2192713"/>
            <a:ext cx="8613476" cy="43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64705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Truth Tables (TT)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for the Five Logical Connectives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0A0A8-2125-CD40-8346-AA9D11859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2346635"/>
            <a:ext cx="8826500" cy="28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0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1500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Truth Table constructed for the knowledge base given in the text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88C34-7E83-2E4C-84E7-A586C9205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" y="1991541"/>
            <a:ext cx="88138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7910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Truth-Table (TT)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enumeration algorithm for deciding propositional entailment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33492-70E5-B34A-89AE-32E80C57D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08638"/>
            <a:ext cx="6477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5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Standard Logical Equivalences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9F62C-CA30-0144-BE8B-0B93ADD96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47038"/>
            <a:ext cx="8424538" cy="42902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F10010-0A17-FF4C-A765-3C49D9B18EFE}"/>
              </a:ext>
            </a:extLst>
          </p:cNvPr>
          <p:cNvSpPr/>
          <p:nvPr/>
        </p:nvSpPr>
        <p:spPr>
          <a:xfrm>
            <a:off x="1694493" y="974765"/>
            <a:ext cx="6369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The symbols 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</a:rPr>
              <a:t>α, β,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</a:rPr>
              <a:t>γ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stand for 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arbitrary sentences of propositional logic.</a:t>
            </a:r>
          </a:p>
        </p:txBody>
      </p:sp>
    </p:spTree>
    <p:extLst>
      <p:ext uri="{BB962C8B-B14F-4D97-AF65-F5344CB8AC3E}">
        <p14:creationId xmlns:p14="http://schemas.microsoft.com/office/powerpoint/2010/main" val="977049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202689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grammar for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Conjunctive Normal Form</a:t>
            </a:r>
            <a:r>
              <a:rPr lang="zh-TW" altLang="en-US" dirty="0">
                <a:solidFill>
                  <a:schemeClr val="accent1"/>
                </a:solidFill>
              </a:rPr>
              <a:t> </a:t>
            </a:r>
            <a:r>
              <a:rPr lang="en-US" altLang="zh-TW" dirty="0">
                <a:solidFill>
                  <a:schemeClr val="accent1"/>
                </a:solidFill>
              </a:rPr>
              <a:t>(CNF)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Horn clauses, and definite clauses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9426F-A975-B149-894F-12CCB42A2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852811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3590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simple resolution algorithm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for propositional logic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B4AAB-3EBD-3E45-8E55-01AEA3F7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" y="1628800"/>
            <a:ext cx="8640959" cy="45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forward-chaining algorithm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for propositional logic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A4497-C45F-4647-BCC4-4374D3CA1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0" y="1608022"/>
            <a:ext cx="8592805" cy="44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set of Horn clauses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2BDB6-AF7E-2145-8DB6-E598B5604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9" y="1052488"/>
            <a:ext cx="7465427" cy="4976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08E722-B2F7-004B-AD35-3F61368D5E6E}"/>
              </a:ext>
            </a:extLst>
          </p:cNvPr>
          <p:cNvSpPr/>
          <p:nvPr/>
        </p:nvSpPr>
        <p:spPr>
          <a:xfrm>
            <a:off x="4788024" y="6087202"/>
            <a:ext cx="37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corresponding AND–OR graph</a:t>
            </a:r>
          </a:p>
        </p:txBody>
      </p:sp>
    </p:spTree>
    <p:extLst>
      <p:ext uri="{BB962C8B-B14F-4D97-AF65-F5344CB8AC3E}">
        <p14:creationId xmlns:p14="http://schemas.microsoft.com/office/powerpoint/2010/main" val="381093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7  2021/04/07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放假一天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(Day off)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/>
                </a:solidFill>
              </a:rPr>
              <a:t>8  2021/04/14</a:t>
            </a:r>
            <a:r>
              <a:rPr lang="zh-TW" altLang="en-US" sz="2400" dirty="0">
                <a:solidFill>
                  <a:schemeClr val="accent1"/>
                </a:solidFill>
              </a:rPr>
              <a:t>  機器學習與監督式學習 </a:t>
            </a:r>
            <a:br>
              <a:rPr lang="en-US" altLang="zh-TW" sz="2400" dirty="0">
                <a:solidFill>
                  <a:schemeClr val="accent1"/>
                </a:solidFill>
              </a:rPr>
            </a:br>
            <a:r>
              <a:rPr lang="en-US" altLang="zh-TW" sz="2400" dirty="0">
                <a:solidFill>
                  <a:schemeClr val="accent1"/>
                </a:solidFill>
              </a:rPr>
              <a:t>                            (Machine Learning and Supervised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2021/04/21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(Midterm Project Report)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/>
                </a:solidFill>
              </a:rPr>
              <a:t>10  2021/04/28  </a:t>
            </a:r>
            <a:r>
              <a:rPr lang="zh-TW" altLang="en-US" sz="2400" dirty="0">
                <a:solidFill>
                  <a:schemeClr val="accent1"/>
                </a:solidFill>
              </a:rPr>
              <a:t>學習理論與綜合學習 </a:t>
            </a:r>
            <a:br>
              <a:rPr lang="en-US" altLang="zh-TW" sz="2400" dirty="0">
                <a:solidFill>
                  <a:schemeClr val="accent1"/>
                </a:solidFill>
              </a:rPr>
            </a:br>
            <a:r>
              <a:rPr lang="en-US" altLang="zh-TW" sz="2400" dirty="0">
                <a:solidFill>
                  <a:schemeClr val="accent1"/>
                </a:solidFill>
              </a:rPr>
              <a:t>                              (The Theory of Learning and Ensemble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11  2021/05/05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深度學習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(Deep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12  2021/05/12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人工智慧個案研究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 (Case Study on Artificial Intelligence 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75CD-B593-224B-8AC9-E30D7E9A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DF8FA-EA10-5A4B-BCA5-6EE87D30A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76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First-Order Logic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8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2007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Formal languages and their ontological and epistemological commitments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16A13-8F9A-414D-BADB-37E8790FE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" y="2780928"/>
            <a:ext cx="9080500" cy="30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30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5663"/>
            <a:ext cx="8640960" cy="138720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model containing five objects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 two binary relations (brother and on-head), three unary relations (person, king, and crown), and one unary function (left-leg).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04DA9-5A8C-444F-BF21-E0CE4E23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13263"/>
            <a:ext cx="6590586" cy="49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2270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syntax of first-order logic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with equality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FC7CB-0CC3-0744-B7D1-16C9D59FB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52818"/>
            <a:ext cx="5904655" cy="52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71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258316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Some members of the set of all models for a language with two constant symbols, R and J, and one binary relation symbol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82696-7F18-6642-9B41-D09853CF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3429000"/>
            <a:ext cx="85217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1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33032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Some members of the set of all models for a language with two constant symbols, R and J, and one binary relation symbol, under database semantics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094C8-76AF-7D4A-A763-1C475FA54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6" y="3614827"/>
            <a:ext cx="8359734" cy="25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6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3590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digital circuit C1, purporting to be a one-bit full adder.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F4AE5-7EB2-C848-92DB-CC761D80A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3" y="2382242"/>
            <a:ext cx="8089453" cy="36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0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Inference in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First-Order Logic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8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unification algorithm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A1AB3-0335-3D41-AA11-4968CE28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257300"/>
            <a:ext cx="8318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3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33032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subsumption lattice whose lowest node is Employs (IBM , Richard 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The subsumption lattice for the sentence Employs (John, John 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4FA7F-12A2-D649-AD17-393557D88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8801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3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13  2021/05/19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強化學習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(Reinforcement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14  2021/05/26 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</a:rPr>
              <a:t>深度學習自然語言處理 </a:t>
            </a:r>
            <a:b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                              (Deep Learning for Natural Language Processing)</a:t>
            </a:r>
          </a:p>
          <a:p>
            <a:pPr marL="0" indent="0">
              <a:buNone/>
            </a:pPr>
            <a:r>
              <a:rPr lang="en-US" altLang="zh-TW" sz="2400" dirty="0"/>
              <a:t>15  2021/06/02  </a:t>
            </a:r>
            <a:r>
              <a:rPr lang="zh-TW" altLang="en-US" sz="2400" dirty="0"/>
              <a:t>機器人技術 </a:t>
            </a:r>
            <a:br>
              <a:rPr lang="en-US" altLang="zh-TW" sz="2400" dirty="0"/>
            </a:br>
            <a:r>
              <a:rPr lang="en-US" altLang="zh-TW" sz="2400" dirty="0"/>
              <a:t>                              (Robotics)</a:t>
            </a:r>
          </a:p>
          <a:p>
            <a:pPr marL="0" indent="0">
              <a:buNone/>
            </a:pPr>
            <a:r>
              <a:rPr lang="en-US" altLang="zh-TW" sz="2400" dirty="0"/>
              <a:t>16  2021/06/09  </a:t>
            </a:r>
            <a:r>
              <a:rPr lang="zh-TW" altLang="en-US" sz="2400" dirty="0"/>
              <a:t>人工智慧哲學與倫理，人工智慧的未來</a:t>
            </a:r>
            <a:br>
              <a:rPr lang="en-US" altLang="zh-TW" sz="2400" dirty="0"/>
            </a:br>
            <a:r>
              <a:rPr lang="en-US" altLang="zh-TW" sz="2400" dirty="0"/>
              <a:t>                              </a:t>
            </a:r>
            <a:r>
              <a:rPr lang="zh-TW" altLang="en-US" sz="2400" dirty="0"/>
              <a:t> </a:t>
            </a:r>
            <a:r>
              <a:rPr lang="en-US" altLang="zh-TW" sz="2400" dirty="0"/>
              <a:t>(Philosophy and Ethics of AI, The Future of AI)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2021/06/16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 (Final Project Report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18  2021/06/23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 (Final Project Report II)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C78D-7CB2-1A47-8289-B30F1D0D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A55C6-7913-C64F-85E6-497D1797A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3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070992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A conceptually straightforward, but inefficient,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forward-chaining algorithm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8919D-7B95-604B-8EF5-C68F1522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" y="1407359"/>
            <a:ext cx="8513488" cy="483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9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73883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proof tree generated by forward chaining on the crime example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F49B8-1BC7-1C42-A8C4-3EBC85B90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2" y="2204864"/>
            <a:ext cx="8723772" cy="36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7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Constraint graph for coloring the map of Australia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3C352-E2AF-1A4D-B0E0-766BAD11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456272" cy="37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9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08184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A simple backward-chaining algorithm for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first-order knowledge bases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30991-C9F3-8F4F-8DC1-1E25E1C60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8" y="1333944"/>
            <a:ext cx="7644079" cy="5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2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71906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Proof tree constructed by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backward chaining 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 prove that West is a criminal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FF4D8-6912-EC43-B5E1-D38740BE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6" y="2120912"/>
            <a:ext cx="8640960" cy="39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62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Pseudocode representing the result of compiling the Append predicate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486B1-42A0-934F-AD72-710AE2D15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8748464" cy="21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0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3590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Finding a path from A to C can lead Prolog into an infinite loop.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CD75B-8E93-A744-9254-C618316FA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70150"/>
            <a:ext cx="79883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3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Proof that a path exists from A to C.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A189C-CA98-4C4F-84C6-10B97E79D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663700"/>
            <a:ext cx="8432800" cy="353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99C6E1-E7CD-084C-948A-E89CB7A008A3}"/>
              </a:ext>
            </a:extLst>
          </p:cNvPr>
          <p:cNvSpPr txBox="1"/>
          <p:nvPr/>
        </p:nvSpPr>
        <p:spPr>
          <a:xfrm>
            <a:off x="5148064" y="5286642"/>
            <a:ext cx="3816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Infinite proof tree generated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the clauses are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“wrong” order</a:t>
            </a:r>
          </a:p>
        </p:txBody>
      </p:sp>
    </p:spTree>
    <p:extLst>
      <p:ext uri="{BB962C8B-B14F-4D97-AF65-F5344CB8AC3E}">
        <p14:creationId xmlns:p14="http://schemas.microsoft.com/office/powerpoint/2010/main" val="2995306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resolution proof that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West is a criminal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EE284-829C-B542-B29F-20ACCA00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166"/>
            <a:ext cx="9144000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2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5030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resolution proof that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Curiosity killed the cat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E31D6-8B1A-8144-A8A1-D36C1B27F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2165350"/>
            <a:ext cx="8750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6245225"/>
          </a:xfrm>
        </p:spPr>
        <p:txBody>
          <a:bodyPr/>
          <a:lstStyle/>
          <a:p>
            <a:r>
              <a:rPr lang="en-US" altLang="zh-TW" sz="7200" dirty="0">
                <a:solidFill>
                  <a:srgbClr val="C00000"/>
                </a:solidFill>
              </a:rPr>
              <a:t>Knowledge, Reasoning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and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Knowledge Representation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195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Structure of a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completeness proof for resolution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40B3C-E224-0F4A-8E7C-844F1E184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0" y="1800929"/>
            <a:ext cx="8300239" cy="43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3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Knowledge Representation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11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Upper Ontology of the World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E6AFE-6DE2-F140-9F91-3A6C9D215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352550"/>
            <a:ext cx="8966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18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Predicates on time intervals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0F05F2-8182-2E4F-8281-0FBDD59E3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44650"/>
            <a:ext cx="8077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1500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schematic view of the object President (USA) for the early years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0209D-F683-AE40-B350-2195ABCB0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6" y="1700808"/>
            <a:ext cx="8472087" cy="44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33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43103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semantic network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with four objects (John, Mary, 1, and 2) and four categories Relations are denoted by labeled links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78FD7-7250-9544-98E5-65CA2B1A2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01" y="1719167"/>
            <a:ext cx="6824353" cy="48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5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52113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Semantic network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Representation of the logical assertion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Fly (Shankar, </a:t>
            </a:r>
            <a:r>
              <a:rPr lang="en-US" sz="2800" dirty="0" err="1">
                <a:solidFill>
                  <a:schemeClr val="accent1"/>
                </a:solidFill>
              </a:rPr>
              <a:t>NewYork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NewDelhi</a:t>
            </a:r>
            <a:r>
              <a:rPr lang="en-US" sz="2800" dirty="0">
                <a:solidFill>
                  <a:schemeClr val="accent1"/>
                </a:solidFill>
              </a:rPr>
              <a:t>, Yesterday)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B97DD-1C19-F946-9134-033923E87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9" y="1952570"/>
            <a:ext cx="888128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6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3580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syntax of descriptions in a subset of the CLASSIC language.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E60E9-931A-BB42-B3E3-8A2E7C264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323652" cy="48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60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Automated Planning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385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PDDL description of an air cargo transportation planning problem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D67A4-ED5C-1D4E-ABA2-C3FC39B10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1657350"/>
            <a:ext cx="7150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0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7095"/>
            <a:ext cx="8712968" cy="5030217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Logical Agents</a:t>
            </a:r>
          </a:p>
          <a:p>
            <a:r>
              <a:rPr lang="en-US" sz="4400" b="1" dirty="0"/>
              <a:t>First-Order Logic</a:t>
            </a:r>
          </a:p>
          <a:p>
            <a:r>
              <a:rPr lang="en-US" sz="4400" b="1" dirty="0"/>
              <a:t>Inference in First-Order Logic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Knowledge Representation</a:t>
            </a:r>
          </a:p>
          <a:p>
            <a:r>
              <a:rPr lang="en-US" sz="4400" b="1" dirty="0"/>
              <a:t>Automated Planning</a:t>
            </a:r>
          </a:p>
          <a:p>
            <a:endParaRPr lang="en-US" sz="4400" b="1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354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simple spare tire problem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34894-D091-9345-B571-0AF8BF86C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71650"/>
            <a:ext cx="7886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44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5030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Diagram of the blocks-world problem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F961C-8F82-1148-A0B7-4B27CA49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2044700"/>
            <a:ext cx="66421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562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5030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planning problem in the blocks world: building a three-block tower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838C0-A428-C54E-BDB7-590B7445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2019300"/>
            <a:ext cx="8318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108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Two approaches to searching for a plan </a:t>
            </a:r>
            <a:r>
              <a:rPr lang="en-US" sz="2400" dirty="0">
                <a:solidFill>
                  <a:schemeClr val="accent1"/>
                </a:solidFill>
              </a:rPr>
              <a:t>(a) Forward (progression) search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(b) Backward (regression) search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298DF-0EC1-C448-8CCC-6B9C1F3F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9439"/>
            <a:ext cx="7871792" cy="496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827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71906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Two state spaces from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planning problems with the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ignore-delete-lists heuristic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FA971-56F2-C541-9151-F34BDC4B5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93372"/>
            <a:ext cx="8640960" cy="42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14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34441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Definitions of possible refinements for two high-level actions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D8F29-CE49-0041-9878-73FDF71F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93254"/>
            <a:ext cx="5904656" cy="5019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DC556-D660-474F-8D92-3CCBB962B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0" y="1484784"/>
            <a:ext cx="5904656" cy="50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61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breadth-first implementation of hierarchical forward planning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A6D5E-7B3F-8A4E-8467-932EC8183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7999"/>
            <a:ext cx="8496944" cy="36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72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Schematic examples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reachable sets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197A2-AC32-C74C-BBC8-71B258F8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8" y="1834744"/>
            <a:ext cx="8369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29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52279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Goal achievement for high-level plans with approximate descriptions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5F12E-BFF7-A745-BBEF-5105DF25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1916832"/>
            <a:ext cx="8585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9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92697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hierarchical planning algorithm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ADBFA-A4B6-0247-9389-B89258D01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0" y="1513348"/>
            <a:ext cx="8690760" cy="45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0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8D6C-DCCA-5E40-89AA-4BA8C89A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53752"/>
            <a:ext cx="8496944" cy="114300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Stuart Russell and Peter </a:t>
            </a:r>
            <a:r>
              <a:rPr lang="en-US" sz="2400" dirty="0" err="1">
                <a:solidFill>
                  <a:schemeClr val="accent1"/>
                </a:solidFill>
              </a:rPr>
              <a:t>Norvig</a:t>
            </a:r>
            <a:r>
              <a:rPr lang="en-US" sz="2400" dirty="0">
                <a:solidFill>
                  <a:schemeClr val="accent1"/>
                </a:solidFill>
              </a:rPr>
              <a:t> (2020),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Artificial Intelligence: A Modern Approach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4th Edition, Pearson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9F32-402C-3B4D-B654-0B991CF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E8801-D892-4842-9D33-2D720BE1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98" y="1275481"/>
            <a:ext cx="4075401" cy="512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309EB6-A6EB-E24E-8D4D-E0E9E2E25228}"/>
              </a:ext>
            </a:extLst>
          </p:cNvPr>
          <p:cNvSpPr/>
          <p:nvPr/>
        </p:nvSpPr>
        <p:spPr>
          <a:xfrm>
            <a:off x="1065021" y="6381328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251A6-4267-904E-809D-99B16D316596}"/>
              </a:ext>
            </a:extLst>
          </p:cNvPr>
          <p:cNvSpPr/>
          <p:nvPr/>
        </p:nvSpPr>
        <p:spPr>
          <a:xfrm>
            <a:off x="1079611" y="659735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https://www.amazon.com/Artificial-Intelligence-A-Modern-Approach/dp/0134610997/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4203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54265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hierarchical planning algorithm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Decompose solution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2C794-56EE-0D48-BC7C-47259D278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" y="2341761"/>
            <a:ext cx="8815381" cy="28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385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222312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At first, the sequence “whole plan” is expected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get the agent from S to 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98D67-DC9A-3D48-B916-D0CA28D0F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1" y="2456468"/>
            <a:ext cx="8313118" cy="40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687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2007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job-shop scheduling problem for assembling two cars,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with resource constraints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14F4A-402E-A54F-A211-FF8725FD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65837"/>
            <a:ext cx="8151926" cy="43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07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063342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A representation of the temporal constraints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for the job-shop scheduling problem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1F9F8-61BD-CC46-BC01-8815DE5D6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5" y="1248555"/>
            <a:ext cx="7312385" cy="53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321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43103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solution to the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job-shop scheduling problem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3581A-AE13-1048-8EB2-868D0EA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0568"/>
            <a:ext cx="8648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80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E863-4C5A-F44A-9E36-D55B1062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AIMA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1A09-2FE6-F54A-B2A4-9ACADA4E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395117"/>
          </a:xfrm>
        </p:spPr>
        <p:txBody>
          <a:bodyPr/>
          <a:lstStyle/>
          <a:p>
            <a:r>
              <a:rPr lang="en-US" sz="3000" dirty="0"/>
              <a:t>Artificial Intelligence: A Modern Approach (AIMA)</a:t>
            </a:r>
          </a:p>
          <a:p>
            <a:pPr lvl="1"/>
            <a:r>
              <a:rPr lang="en-US" dirty="0">
                <a:hlinkClick r:id="rId2"/>
              </a:rPr>
              <a:t>http://aima.cs.berkeley.edu/</a:t>
            </a:r>
            <a:endParaRPr lang="en-US" dirty="0"/>
          </a:p>
          <a:p>
            <a:r>
              <a:rPr lang="en-US" dirty="0"/>
              <a:t>AIMA Python</a:t>
            </a:r>
          </a:p>
          <a:p>
            <a:pPr lvl="1"/>
            <a:r>
              <a:rPr lang="en-US" dirty="0">
                <a:hlinkClick r:id="rId3"/>
              </a:rPr>
              <a:t>http://aima.cs.berkeley.edu/python/readme.html</a:t>
            </a:r>
            <a:endParaRPr lang="en-US" dirty="0"/>
          </a:p>
          <a:p>
            <a:r>
              <a:rPr lang="en-US" dirty="0"/>
              <a:t>Logic, KB Agent</a:t>
            </a:r>
          </a:p>
          <a:p>
            <a:pPr lvl="1"/>
            <a:r>
              <a:rPr lang="en-US" dirty="0">
                <a:hlinkClick r:id="rId4"/>
              </a:rPr>
              <a:t>http://aima.cs.berkeley.edu/python/logic.html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48CE1-2B18-A843-B41A-A57C32F3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E924A-E1D0-2B43-A004-80F96C514AAB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6148136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>
                <a:solidFill>
                  <a:schemeClr val="accent1"/>
                </a:solidFill>
              </a:rPr>
              <a:t>Python in Google Colab (Python101)</a:t>
            </a:r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54544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7095"/>
            <a:ext cx="8712968" cy="5030217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Logical Agents</a:t>
            </a:r>
          </a:p>
          <a:p>
            <a:r>
              <a:rPr lang="en-US" sz="4400" b="1" dirty="0"/>
              <a:t>First-Order Logic</a:t>
            </a:r>
          </a:p>
          <a:p>
            <a:r>
              <a:rPr lang="en-US" sz="4400" b="1" dirty="0"/>
              <a:t>Inference in First-Order Logic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Knowledge Representation</a:t>
            </a:r>
          </a:p>
          <a:p>
            <a:r>
              <a:rPr lang="en-US" sz="4400" b="1" dirty="0"/>
              <a:t>Automated Planning</a:t>
            </a:r>
          </a:p>
          <a:p>
            <a:endParaRPr lang="en-US" sz="4400" b="1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4473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19"/>
            <a:ext cx="8930100" cy="5832649"/>
          </a:xfrm>
        </p:spPr>
        <p:txBody>
          <a:bodyPr/>
          <a:lstStyle/>
          <a:p>
            <a:r>
              <a:rPr lang="en-US" altLang="zh-TW" sz="2400" dirty="0"/>
              <a:t>Stuart Russell and Peter </a:t>
            </a:r>
            <a:r>
              <a:rPr lang="en-US" altLang="zh-TW" sz="2400" dirty="0" err="1"/>
              <a:t>Norvig</a:t>
            </a:r>
            <a:r>
              <a:rPr lang="en-US" altLang="zh-TW" sz="2400" dirty="0"/>
              <a:t> (2020), Artificial Intelligence: A Modern Approach, 4th Edition, Pearson.</a:t>
            </a:r>
          </a:p>
          <a:p>
            <a:r>
              <a:rPr lang="en-US" altLang="zh-TW" sz="2400" dirty="0" err="1"/>
              <a:t>Aurélien</a:t>
            </a:r>
            <a:r>
              <a:rPr lang="en-US" altLang="zh-TW" sz="2400" dirty="0"/>
              <a:t> </a:t>
            </a:r>
            <a:r>
              <a:rPr lang="en-US" altLang="zh-TW" sz="2400" dirty="0" err="1"/>
              <a:t>Géron</a:t>
            </a:r>
            <a:r>
              <a:rPr lang="en-US" altLang="zh-TW" sz="2400" dirty="0"/>
              <a:t> (2019), Hands-On Machine Learning with Scikit-Learn, </a:t>
            </a:r>
            <a:r>
              <a:rPr lang="en-US" altLang="zh-TW" sz="2400" dirty="0" err="1"/>
              <a:t>Keras</a:t>
            </a:r>
            <a:r>
              <a:rPr lang="en-US" altLang="zh-TW" sz="2400" dirty="0"/>
              <a:t>, and TensorFlow: Concepts, Tools, and Techniques to Build Intelligent Systems, 2nd Edition, O’Reilly Media.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63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Artificial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Uncertain 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Machine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Communicating, Perceiving, and Acting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Philosophy and Ethics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 Modern Approach </a:t>
            </a:r>
          </a:p>
        </p:txBody>
      </p:sp>
    </p:spTree>
    <p:extLst>
      <p:ext uri="{BB962C8B-B14F-4D97-AF65-F5344CB8AC3E}">
        <p14:creationId xmlns:p14="http://schemas.microsoft.com/office/powerpoint/2010/main" val="51035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Artificial Intelligence: </a:t>
            </a: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8800" dirty="0">
                <a:solidFill>
                  <a:srgbClr val="FF0000"/>
                </a:solidFill>
              </a:rPr>
              <a:t>Knowledge </a:t>
            </a:r>
            <a:br>
              <a:rPr lang="en-US" sz="8800" dirty="0">
                <a:solidFill>
                  <a:srgbClr val="FF0000"/>
                </a:solidFill>
              </a:rPr>
            </a:br>
            <a:r>
              <a:rPr lang="en-US" sz="8800" dirty="0">
                <a:solidFill>
                  <a:srgbClr val="FF0000"/>
                </a:solidFill>
              </a:rPr>
              <a:t>and Reasoning</a:t>
            </a:r>
          </a:p>
        </p:txBody>
      </p:sp>
    </p:spTree>
    <p:extLst>
      <p:ext uri="{BB962C8B-B14F-4D97-AF65-F5344CB8AC3E}">
        <p14:creationId xmlns:p14="http://schemas.microsoft.com/office/powerpoint/2010/main" val="222139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21965</TotalTime>
  <Words>3010</Words>
  <Application>Microsoft Macintosh PowerPoint</Application>
  <PresentationFormat>On-screen Show (4:3)</PresentationFormat>
  <Paragraphs>328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DFKai-SB</vt:lpstr>
      <vt:lpstr>DFKai-SB</vt:lpstr>
      <vt:lpstr>Arial</vt:lpstr>
      <vt:lpstr>Calibri</vt:lpstr>
      <vt:lpstr>Times New Roman</vt:lpstr>
      <vt:lpstr>Office 佈景主題</vt:lpstr>
      <vt:lpstr>人工智慧  (Artificial Intelligence) </vt:lpstr>
      <vt:lpstr>PowerPoint Presentation</vt:lpstr>
      <vt:lpstr>PowerPoint Presentation</vt:lpstr>
      <vt:lpstr>PowerPoint Presentation</vt:lpstr>
      <vt:lpstr>Knowledge, Reasoning  and  Knowledge Representation</vt:lpstr>
      <vt:lpstr>Outline</vt:lpstr>
      <vt:lpstr>Stuart Russell and Peter Norvig (2020),  Artificial Intelligence: A Modern Approach,  4th Edition, Pearson</vt:lpstr>
      <vt:lpstr>Artificial Intelligence:  A Modern Approach </vt:lpstr>
      <vt:lpstr>Artificial Intelligence:  Knowledge  and Reasoning</vt:lpstr>
      <vt:lpstr>Artificial Intelligence:  3. Knowledge and Reasoning</vt:lpstr>
      <vt:lpstr>Intelligent Agents</vt:lpstr>
      <vt:lpstr>4 Approaches of AI</vt:lpstr>
      <vt:lpstr>Reinforcement Learning (DL)</vt:lpstr>
      <vt:lpstr>Reinforcement Learning (DL)</vt:lpstr>
      <vt:lpstr>Reinforcement Learning (DL)</vt:lpstr>
      <vt:lpstr>Agents interact with environments through sensors and actuators</vt:lpstr>
      <vt:lpstr>Logical Agents</vt:lpstr>
      <vt:lpstr>Logical Agents  Knowledge-based Agents KB Agents</vt:lpstr>
      <vt:lpstr>Knowledge-based Agent (KB Agent)</vt:lpstr>
      <vt:lpstr>Sentences are  physical configurations of the agent</vt:lpstr>
      <vt:lpstr>A BNF (Backus–Naur Form) grammar of sentences in propositional logic</vt:lpstr>
      <vt:lpstr>Truth Tables (TT) for the Five Logical Connectives</vt:lpstr>
      <vt:lpstr>A Truth Table constructed for the knowledge base given in the text</vt:lpstr>
      <vt:lpstr>A Truth-Table (TT)  enumeration algorithm for deciding propositional entailment</vt:lpstr>
      <vt:lpstr>Standard Logical Equivalences</vt:lpstr>
      <vt:lpstr>A grammar for  Conjunctive Normal Form (CNF),  Horn clauses, and definite clauses</vt:lpstr>
      <vt:lpstr>A simple resolution algorithm  for propositional logic</vt:lpstr>
      <vt:lpstr>The forward-chaining algorithm  for propositional logic</vt:lpstr>
      <vt:lpstr>A set of Horn clauses</vt:lpstr>
      <vt:lpstr>First-Order Logic</vt:lpstr>
      <vt:lpstr>Formal languages and their ontological and epistemological commitments</vt:lpstr>
      <vt:lpstr>A model containing five objects  two binary relations (brother and on-head), three unary relations (person, king, and crown), and one unary function (left-leg).</vt:lpstr>
      <vt:lpstr>The syntax of first-order logic  with equality</vt:lpstr>
      <vt:lpstr>Some members of the set of all models for a language with two constant symbols, R and J, and one binary relation symbol</vt:lpstr>
      <vt:lpstr>Some members of the set of all models for a language with two constant symbols, R and J, and one binary relation symbol, under database semantics </vt:lpstr>
      <vt:lpstr>A digital circuit C1, purporting to be a one-bit full adder. </vt:lpstr>
      <vt:lpstr>Inference in  First-Order Logic</vt:lpstr>
      <vt:lpstr>The unification algorithm</vt:lpstr>
      <vt:lpstr>The subsumption lattice whose lowest node is Employs (IBM , Richard ) The subsumption lattice for the sentence Employs (John, John )</vt:lpstr>
      <vt:lpstr>A conceptually straightforward, but inefficient,  forward-chaining algorithm</vt:lpstr>
      <vt:lpstr>The proof tree generated by forward chaining on the crime example</vt:lpstr>
      <vt:lpstr>Constraint graph for coloring the map of Australia</vt:lpstr>
      <vt:lpstr>A simple backward-chaining algorithm for  first-order knowledge bases</vt:lpstr>
      <vt:lpstr>Proof tree constructed by  backward chaining t o prove that West is a criminal</vt:lpstr>
      <vt:lpstr>Pseudocode representing the result of compiling the Append predicate</vt:lpstr>
      <vt:lpstr>Finding a path from A to C can lead Prolog into an infinite loop. </vt:lpstr>
      <vt:lpstr>Proof that a path exists from A to C. </vt:lpstr>
      <vt:lpstr>A resolution proof that  West is a criminal</vt:lpstr>
      <vt:lpstr>A resolution proof that  Curiosity killed the cat</vt:lpstr>
      <vt:lpstr>Structure of a  completeness proof for resolution</vt:lpstr>
      <vt:lpstr>Knowledge Representation</vt:lpstr>
      <vt:lpstr>The Upper Ontology of the World</vt:lpstr>
      <vt:lpstr>Predicates on time intervals</vt:lpstr>
      <vt:lpstr>A schematic view of the object President (USA) for the early years</vt:lpstr>
      <vt:lpstr>A semantic network  with four objects (John, Mary, 1, and 2) and four categories Relations are denoted by labeled links</vt:lpstr>
      <vt:lpstr>Semantic network  Representation of the logical assertion  Fly (Shankar, NewYork, NewDelhi, Yesterday)</vt:lpstr>
      <vt:lpstr>The syntax of descriptions in a subset of the CLASSIC language.</vt:lpstr>
      <vt:lpstr>Automated Planning</vt:lpstr>
      <vt:lpstr>A PDDL description of an air cargo transportation planning problem</vt:lpstr>
      <vt:lpstr>The simple spare tire problem</vt:lpstr>
      <vt:lpstr>Diagram of the blocks-world problem </vt:lpstr>
      <vt:lpstr>A planning problem in the blocks world: building a three-block tower</vt:lpstr>
      <vt:lpstr>Two approaches to searching for a plan (a) Forward (progression) search (b) Backward (regression) search </vt:lpstr>
      <vt:lpstr>Two state spaces from  planning problems with the  ignore-delete-lists heuristic</vt:lpstr>
      <vt:lpstr>Definitions of possible refinements for two high-level actions</vt:lpstr>
      <vt:lpstr>A breadth-first implementation of hierarchical forward planning search</vt:lpstr>
      <vt:lpstr>Schematic examples of  reachable sets</vt:lpstr>
      <vt:lpstr>Goal achievement for high-level plans with approximate descriptions</vt:lpstr>
      <vt:lpstr>A hierarchical planning algorithm</vt:lpstr>
      <vt:lpstr>A hierarchical planning algorithm Decompose solution</vt:lpstr>
      <vt:lpstr>At first, the sequence “whole plan” is expected to  get the agent from S to G</vt:lpstr>
      <vt:lpstr>A job-shop scheduling problem for assembling two cars,  with resource constraints</vt:lpstr>
      <vt:lpstr>A representation of the temporal constraints  for the job-shop scheduling problem</vt:lpstr>
      <vt:lpstr>A solution to the  job-shop scheduling problem</vt:lpstr>
      <vt:lpstr>AIMA Python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人工智慧 (Artificial Intelligence)</dc:title>
  <dc:subject/>
  <dc:creator>myday</dc:creator>
  <cp:keywords>人工智慧, Artificial Intelligence</cp:keywords>
  <dc:description>人工智慧 (Artificial Intelligence)</dc:description>
  <cp:lastModifiedBy>imyday@gmail.com</cp:lastModifiedBy>
  <cp:revision>1324</cp:revision>
  <cp:lastPrinted>2020-12-29T15:27:37Z</cp:lastPrinted>
  <dcterms:created xsi:type="dcterms:W3CDTF">2011-02-14T23:24:00Z</dcterms:created>
  <dcterms:modified xsi:type="dcterms:W3CDTF">2021-04-13T16:32:08Z</dcterms:modified>
  <cp:category/>
</cp:coreProperties>
</file>