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2029" r:id="rId2"/>
    <p:sldId id="2996" r:id="rId3"/>
    <p:sldId id="2994" r:id="rId4"/>
    <p:sldId id="2995" r:id="rId5"/>
    <p:sldId id="3024" r:id="rId6"/>
    <p:sldId id="3418" r:id="rId7"/>
    <p:sldId id="3176" r:id="rId8"/>
    <p:sldId id="3737" r:id="rId9"/>
    <p:sldId id="3738" r:id="rId10"/>
    <p:sldId id="3736" r:id="rId11"/>
    <p:sldId id="3753" r:id="rId12"/>
    <p:sldId id="3754" r:id="rId13"/>
    <p:sldId id="3755" r:id="rId14"/>
    <p:sldId id="3756" r:id="rId15"/>
    <p:sldId id="3779" r:id="rId16"/>
    <p:sldId id="3780" r:id="rId17"/>
    <p:sldId id="2946" r:id="rId18"/>
    <p:sldId id="2822" r:id="rId19"/>
    <p:sldId id="1815" r:id="rId20"/>
    <p:sldId id="1937" r:id="rId21"/>
    <p:sldId id="1936" r:id="rId22"/>
    <p:sldId id="1938" r:id="rId23"/>
    <p:sldId id="1822" r:id="rId24"/>
    <p:sldId id="3739" r:id="rId25"/>
    <p:sldId id="942" r:id="rId26"/>
    <p:sldId id="3740" r:id="rId27"/>
    <p:sldId id="2782" r:id="rId28"/>
    <p:sldId id="2783" r:id="rId29"/>
    <p:sldId id="2784" r:id="rId30"/>
    <p:sldId id="2785" r:id="rId31"/>
    <p:sldId id="2786" r:id="rId32"/>
    <p:sldId id="3741" r:id="rId33"/>
    <p:sldId id="2787" r:id="rId34"/>
    <p:sldId id="3742" r:id="rId35"/>
    <p:sldId id="3743" r:id="rId36"/>
    <p:sldId id="3744" r:id="rId37"/>
    <p:sldId id="3745" r:id="rId38"/>
    <p:sldId id="3746" r:id="rId39"/>
    <p:sldId id="3747" r:id="rId40"/>
    <p:sldId id="3748" r:id="rId41"/>
    <p:sldId id="3749" r:id="rId42"/>
    <p:sldId id="3750" r:id="rId43"/>
    <p:sldId id="3751" r:id="rId44"/>
    <p:sldId id="2788" r:id="rId45"/>
    <p:sldId id="2370" r:id="rId46"/>
    <p:sldId id="2610" r:id="rId47"/>
    <p:sldId id="2719" r:id="rId48"/>
    <p:sldId id="2789" r:id="rId49"/>
    <p:sldId id="2790" r:id="rId50"/>
    <p:sldId id="3757" r:id="rId51"/>
    <p:sldId id="3758" r:id="rId52"/>
    <p:sldId id="3759" r:id="rId53"/>
    <p:sldId id="3777" r:id="rId54"/>
    <p:sldId id="3776" r:id="rId55"/>
    <p:sldId id="3778" r:id="rId56"/>
    <p:sldId id="3760" r:id="rId57"/>
    <p:sldId id="3761" r:id="rId58"/>
    <p:sldId id="3762" r:id="rId59"/>
    <p:sldId id="3763" r:id="rId60"/>
    <p:sldId id="3764" r:id="rId61"/>
    <p:sldId id="3765" r:id="rId62"/>
    <p:sldId id="3766" r:id="rId63"/>
    <p:sldId id="3767" r:id="rId64"/>
    <p:sldId id="3768" r:id="rId65"/>
    <p:sldId id="3769" r:id="rId66"/>
    <p:sldId id="3770" r:id="rId67"/>
    <p:sldId id="3771" r:id="rId68"/>
    <p:sldId id="2791" r:id="rId69"/>
    <p:sldId id="3773" r:id="rId70"/>
    <p:sldId id="2793" r:id="rId71"/>
    <p:sldId id="2794" r:id="rId72"/>
    <p:sldId id="2795" r:id="rId73"/>
    <p:sldId id="2796" r:id="rId74"/>
    <p:sldId id="2797" r:id="rId75"/>
    <p:sldId id="2798" r:id="rId76"/>
    <p:sldId id="2799" r:id="rId77"/>
    <p:sldId id="2800" r:id="rId78"/>
    <p:sldId id="2801" r:id="rId79"/>
    <p:sldId id="2802" r:id="rId80"/>
    <p:sldId id="2803" r:id="rId81"/>
    <p:sldId id="2804" r:id="rId82"/>
    <p:sldId id="2805" r:id="rId83"/>
    <p:sldId id="2806" r:id="rId84"/>
    <p:sldId id="2807" r:id="rId85"/>
    <p:sldId id="2808" r:id="rId86"/>
    <p:sldId id="2809" r:id="rId87"/>
    <p:sldId id="2823" r:id="rId88"/>
    <p:sldId id="3774" r:id="rId89"/>
    <p:sldId id="3775" r:id="rId90"/>
    <p:sldId id="2682" r:id="rId91"/>
    <p:sldId id="3772" r:id="rId92"/>
    <p:sldId id="3225" r:id="rId93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5" autoAdjust="0"/>
    <p:restoredTop sz="95690"/>
  </p:normalViewPr>
  <p:slideViewPr>
    <p:cSldViewPr>
      <p:cViewPr varScale="1">
        <p:scale>
          <a:sx n="105" d="100"/>
          <a:sy n="105" d="100"/>
        </p:scale>
        <p:origin x="13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3.wmf"/><Relationship Id="rId7" Type="http://schemas.openxmlformats.org/officeDocument/2006/relationships/image" Target="../media/image22.wmf"/><Relationship Id="rId2" Type="http://schemas.openxmlformats.org/officeDocument/2006/relationships/image" Target="../media/image12.wmf"/><Relationship Id="rId1" Type="http://schemas.openxmlformats.org/officeDocument/2006/relationships/image" Target="../media/image20.wmf"/><Relationship Id="rId6" Type="http://schemas.openxmlformats.org/officeDocument/2006/relationships/image" Target="../media/image21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Relationship Id="rId9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15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24.wmf"/><Relationship Id="rId5" Type="http://schemas.openxmlformats.org/officeDocument/2006/relationships/image" Target="../media/image28.wmf"/><Relationship Id="rId4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5.wmf"/><Relationship Id="rId3" Type="http://schemas.openxmlformats.org/officeDocument/2006/relationships/image" Target="../media/image16.png"/><Relationship Id="rId7" Type="http://schemas.openxmlformats.org/officeDocument/2006/relationships/image" Target="../media/image12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wmf"/><Relationship Id="rId5" Type="http://schemas.openxmlformats.org/officeDocument/2006/relationships/image" Target="../media/image1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6.bin"/><Relationship Id="rId21" Type="http://schemas.openxmlformats.org/officeDocument/2006/relationships/image" Target="../media/image24.w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5.wmf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5.emf"/><Relationship Id="rId10" Type="http://schemas.openxmlformats.org/officeDocument/2006/relationships/image" Target="../media/image14.wmf"/><Relationship Id="rId19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21.wmf"/><Relationship Id="rId22" Type="http://schemas.openxmlformats.org/officeDocument/2006/relationships/hyperlink" Target="http://en.wikipedia.org/wiki/Receiver_operating_characteristic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6.bin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20.wmf"/><Relationship Id="rId9" Type="http://schemas.openxmlformats.org/officeDocument/2006/relationships/image" Target="../media/image2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5.emf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27.wmf"/><Relationship Id="rId9" Type="http://schemas.openxmlformats.org/officeDocument/2006/relationships/image" Target="../media/image2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4.wmf"/><Relationship Id="rId9" Type="http://schemas.openxmlformats.org/officeDocument/2006/relationships/hyperlink" Target="http://en.wikipedia.org/wiki/Receiver_operating_characteristic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28.wmf"/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13.wmf"/><Relationship Id="rId5" Type="http://schemas.openxmlformats.org/officeDocument/2006/relationships/image" Target="../media/image14.wmf"/><Relationship Id="rId15" Type="http://schemas.openxmlformats.org/officeDocument/2006/relationships/image" Target="../media/image24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2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2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s://tinyurl.com/imtkupython101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機器學習與監督式學習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(Machine Learning and Supervised Learning)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2021-04-14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人工智慧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(Artificial Intelligence) 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1092AI06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(M5010)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Wed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>
                <a:solidFill>
                  <a:srgbClr val="FF0000"/>
                </a:solidFill>
              </a:rPr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  <a:p>
            <a:r>
              <a:rPr lang="en-US" sz="3600" dirty="0"/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56760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30441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819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74" y="122237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441542" y="6606257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628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217" y="4138656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5313257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3422216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4663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6037470" y="242315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3445916" y="351868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2095796" y="2415897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1595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5546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2984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6215189" y="2877561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4669816" y="3550326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2750486" y="2877562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258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64096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73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7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2513035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5907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2414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89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323528" y="39323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8282422" y="370156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698628" y="1749905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864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0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9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9777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2021/02/24  </a:t>
            </a:r>
            <a:r>
              <a:rPr lang="zh-TW" altLang="en-US" sz="2400" dirty="0"/>
              <a:t>人工智慧概論 </a:t>
            </a:r>
            <a:br>
              <a:rPr lang="en-US" altLang="zh-TW" sz="2400" dirty="0"/>
            </a:br>
            <a:r>
              <a:rPr lang="en-US" altLang="zh-TW" sz="2400" dirty="0"/>
              <a:t>                            (Introduction to Artificial Intelligence)</a:t>
            </a:r>
          </a:p>
          <a:p>
            <a:pPr marL="0" indent="0">
              <a:buNone/>
            </a:pPr>
            <a:r>
              <a:rPr lang="en-US" altLang="zh-TW" sz="2400" dirty="0"/>
              <a:t>2  2021/03/03  </a:t>
            </a:r>
            <a:r>
              <a:rPr lang="zh-TW" altLang="en-US" sz="2400" dirty="0"/>
              <a:t>人工智慧和智慧代理人 </a:t>
            </a:r>
            <a:br>
              <a:rPr lang="en-US" altLang="zh-TW" sz="2400" dirty="0"/>
            </a:br>
            <a:r>
              <a:rPr lang="en-US" altLang="zh-TW" sz="2400" dirty="0"/>
              <a:t>                            (Artificial Intelligence and Intelligent Agents)</a:t>
            </a:r>
          </a:p>
          <a:p>
            <a:pPr marL="0" indent="0">
              <a:buNone/>
            </a:pPr>
            <a:r>
              <a:rPr lang="en-US" altLang="zh-TW" sz="2400" dirty="0"/>
              <a:t>3  2021/03/10  </a:t>
            </a:r>
            <a:r>
              <a:rPr lang="zh-TW" altLang="en-US" sz="2400" dirty="0"/>
              <a:t>問題解決 </a:t>
            </a:r>
            <a:br>
              <a:rPr lang="en-US" altLang="zh-TW" sz="2400" dirty="0"/>
            </a:br>
            <a:r>
              <a:rPr lang="en-US" altLang="zh-TW" sz="2400" dirty="0"/>
              <a:t>                            (Problem Solving)</a:t>
            </a:r>
          </a:p>
          <a:p>
            <a:pPr marL="0" indent="0">
              <a:buNone/>
            </a:pPr>
            <a:r>
              <a:rPr lang="en-US" altLang="zh-TW" sz="2400" dirty="0"/>
              <a:t>4  2021/03/17  </a:t>
            </a:r>
            <a:r>
              <a:rPr lang="zh-TW" altLang="en-US" sz="2400" dirty="0"/>
              <a:t>知識推理和知識表達 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en-US" altLang="zh-TW" sz="2200" dirty="0"/>
              <a:t>(Knowledge, Reasoning and Knowledge Representation)</a:t>
            </a:r>
          </a:p>
          <a:p>
            <a:pPr marL="0" indent="0">
              <a:buNone/>
            </a:pPr>
            <a:r>
              <a:rPr lang="en-US" altLang="zh-TW" sz="2400" dirty="0"/>
              <a:t>5  2021/03/24  </a:t>
            </a:r>
            <a:r>
              <a:rPr lang="zh-TW" altLang="en-US" sz="2400" dirty="0"/>
              <a:t>不確定知識和推理 </a:t>
            </a:r>
            <a:br>
              <a:rPr lang="en-US" altLang="zh-TW" sz="2400" dirty="0"/>
            </a:br>
            <a:r>
              <a:rPr lang="en-US" altLang="zh-TW" sz="2400" dirty="0"/>
              <a:t>                            (Uncertain Knowledge and Reasoning)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2021/03/31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(Case Study on Artificial Intelligence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3733785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9750" y="141287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716463" y="2457450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39750" y="458152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716463" y="458152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716463" y="141287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16463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39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16463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39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39750" y="2457450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83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8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Classification 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Clustering</a:t>
            </a:r>
          </a:p>
          <a:p>
            <a:r>
              <a:rPr lang="en-US" sz="40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5529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0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0707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358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4859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3582129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61FBE8-F9C9-164F-B4A7-CC438B6F4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64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275F15-BACE-E94E-B269-2DA1BE05220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54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2021/04/07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8  2021/04/14</a:t>
            </a:r>
            <a:r>
              <a:rPr lang="zh-TW" altLang="en-US" sz="2400" dirty="0">
                <a:solidFill>
                  <a:srgbClr val="FF0000"/>
                </a:solidFill>
              </a:rPr>
              <a:t>  機器學習與監督式學習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(Machine Learning and Supervised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2021/04/21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(Midterm Project Report)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/>
                </a:solidFill>
              </a:rPr>
              <a:t>10  2021/04/28  </a:t>
            </a:r>
            <a:r>
              <a:rPr lang="zh-TW" altLang="en-US" sz="2400" dirty="0">
                <a:solidFill>
                  <a:schemeClr val="accent1"/>
                </a:solidFill>
              </a:rPr>
              <a:t>學習理論與綜合學習 </a:t>
            </a:r>
            <a:br>
              <a:rPr lang="en-US" altLang="zh-TW" sz="2400" dirty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1"/>
                </a:solidFill>
              </a:rPr>
              <a:t>                              (The Theory of Learning and Ensemble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12  2021/05/12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人工智慧個案研究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(Case Study on Artificial Intelligence II)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DB2B8D-AC62-7349-A66F-6FD6254570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408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5429C1-2D48-D64D-97D2-FC584683CB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96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for Tabulation of Two-Class Classification Results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99" y="1750666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46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name="Equation" r:id="rId4" imgW="1574800" imgH="355600" progId="Equation.3">
                  <p:embed/>
                </p:oleObj>
              </mc:Choice>
              <mc:Fallback>
                <p:oleObj name="Equation" r:id="rId4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name="Equation" r:id="rId6" imgW="1625600" imgH="355600" progId="Equation.3">
                  <p:embed/>
                </p:oleObj>
              </mc:Choice>
              <mc:Fallback>
                <p:oleObj name="Equation" r:id="rId6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方程式" r:id="rId8" imgW="1688367" imgH="355446" progId="Equation.3">
                  <p:embed/>
                </p:oleObj>
              </mc:Choice>
              <mc:Fallback>
                <p:oleObj name="方程式" r:id="rId8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8225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Equation" r:id="rId10" imgW="1117600" imgH="330200" progId="Equation.3">
                  <p:embed/>
                </p:oleObj>
              </mc:Choice>
              <mc:Fallback>
                <p:oleObj name="Equation" r:id="rId10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8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name="Equation" r:id="rId12" imgW="977900" imgH="355600" progId="Equation.3">
                  <p:embed/>
                </p:oleObj>
              </mc:Choice>
              <mc:Fallback>
                <p:oleObj name="Equation" r:id="rId12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1675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3995738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2114603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6829"/>
            <a:ext cx="8740775" cy="52508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9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61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30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9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4951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4870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4941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方程式" r:id="rId13" imgW="2641600" imgH="393700" progId="Equation.3">
                  <p:embed/>
                </p:oleObj>
              </mc:Choice>
              <mc:Fallback>
                <p:oleObj name="方程式" r:id="rId13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306388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方程式" r:id="rId16" imgW="1955800" imgH="393700" progId="Equation.3">
                  <p:embed/>
                </p:oleObj>
              </mc:Choice>
              <mc:Fallback>
                <p:oleObj name="方程式" r:id="rId16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287338" y="5076825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方程式" r:id="rId18" imgW="2705100" imgH="393700" progId="Equation.3">
                  <p:embed/>
                </p:oleObj>
              </mc:Choice>
              <mc:Fallback>
                <p:oleObj name="方程式" r:id="rId18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076825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296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Equation" r:id="rId20" imgW="2857500" imgH="393700" progId="Equation.3">
                  <p:embed/>
                </p:oleObj>
              </mc:Choice>
              <mc:Fallback>
                <p:oleObj name="Equation" r:id="rId20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2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76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1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7" imgW="2641600" imgH="393700" progId="Equation.3">
                  <p:embed/>
                </p:oleObj>
              </mc:Choice>
              <mc:Fallback>
                <p:oleObj name="Equation" r:id="rId7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319088" y="5018088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25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4662488" y="1874838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5" name="方程式" r:id="rId3" imgW="1930400" imgH="393700" progId="Equation.3">
                  <p:embed/>
                </p:oleObj>
              </mc:Choice>
              <mc:Fallback>
                <p:oleObj name="方程式" r:id="rId3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1874838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287338" y="5815013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方程式" r:id="rId6" imgW="2705100" imgH="393700" progId="Equation.3">
                  <p:embed/>
                </p:oleObj>
              </mc:Choice>
              <mc:Fallback>
                <p:oleObj name="方程式" r:id="rId6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815013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269875" y="6315075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Equation" r:id="rId8" imgW="2857500" imgH="393700" progId="Equation.3">
                  <p:embed/>
                </p:oleObj>
              </mc:Choice>
              <mc:Fallback>
                <p:oleObj name="Equation" r:id="rId8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6315075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209550" y="4379913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252663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2306638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6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13  2021/05/19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14  2021/05/26  </a:t>
            </a:r>
            <a:r>
              <a:rPr lang="zh-TW" altLang="en-US" sz="2400" dirty="0">
                <a:solidFill>
                  <a:schemeClr val="accent4">
                    <a:lumMod val="75000"/>
                  </a:schemeClr>
                </a:solidFill>
              </a:rPr>
              <a:t>深度學習自然語言處理 </a:t>
            </a:r>
            <a:b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4">
                    <a:lumMod val="75000"/>
                  </a:schemeClr>
                </a:solidFill>
              </a:rPr>
              <a:t>                              (Deep Learning for Natural Language Processing)</a:t>
            </a:r>
          </a:p>
          <a:p>
            <a:pPr marL="0" indent="0">
              <a:buNone/>
            </a:pPr>
            <a:r>
              <a:rPr lang="en-US" altLang="zh-TW" sz="2400" dirty="0"/>
              <a:t>15  2021/06/02  </a:t>
            </a:r>
            <a:r>
              <a:rPr lang="zh-TW" altLang="en-US" sz="2400" dirty="0"/>
              <a:t>機器人技術 </a:t>
            </a:r>
            <a:br>
              <a:rPr lang="en-US" altLang="zh-TW" sz="2400" dirty="0"/>
            </a:br>
            <a:r>
              <a:rPr lang="en-US" altLang="zh-TW" sz="2400" dirty="0"/>
              <a:t>                              (Robotics)</a:t>
            </a:r>
          </a:p>
          <a:p>
            <a:pPr marL="0" indent="0">
              <a:buNone/>
            </a:pPr>
            <a:r>
              <a:rPr lang="en-US" altLang="zh-TW" sz="2400" dirty="0"/>
              <a:t>16  2021/06/09  </a:t>
            </a:r>
            <a:r>
              <a:rPr lang="zh-TW" altLang="en-US" sz="2400" dirty="0"/>
              <a:t>人工智慧哲學與倫理，人工智慧的未來</a:t>
            </a:r>
            <a:br>
              <a:rPr lang="en-US" altLang="zh-TW" sz="2400" dirty="0"/>
            </a:br>
            <a:r>
              <a:rPr lang="en-US" altLang="zh-TW" sz="2400" dirty="0"/>
              <a:t>  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(Philosophy and Ethics of AI, The Future of AI)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2021/06/16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2021/06/23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                             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5464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9"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5189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4359275" y="4011613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4438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4446588" y="1773238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4594225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0" y="1296988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4373563" y="1835150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4354513" y="273050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18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366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287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287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287338" y="3709988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287338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287338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2390775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Equation" r:id="rId4" imgW="1117600" imgH="330200" progId="Equation.3">
                  <p:embed/>
                </p:oleObj>
              </mc:Choice>
              <mc:Fallback>
                <p:oleObj name="Equation" r:id="rId4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2090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0" name="Equation" r:id="rId6" imgW="977900" imgH="355600" progId="Equation.3">
                  <p:embed/>
                </p:oleObj>
              </mc:Choice>
              <mc:Fallback>
                <p:oleObj name="Equation" r:id="rId6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6086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4530725" y="3971925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2946400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3502025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方程式" r:id="rId8" imgW="1612900" imgH="419100" progId="Equation.3">
                  <p:embed/>
                </p:oleObj>
              </mc:Choice>
              <mc:Fallback>
                <p:oleObj name="方程式" r:id="rId8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2863850" y="5991225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2" name="方程式" r:id="rId10" imgW="1688367" imgH="355446" progId="Equation.3">
                  <p:embed/>
                </p:oleObj>
              </mc:Choice>
              <mc:Fallback>
                <p:oleObj name="方程式" r:id="rId10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991225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5500688" y="2798763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3" name="方程式" r:id="rId12" imgW="2705100" imgH="393700" progId="Equation.3">
                  <p:embed/>
                </p:oleObj>
              </mc:Choice>
              <mc:Fallback>
                <p:oleObj name="方程式" r:id="rId12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798763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2025650" y="3289300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4" name="Equation" r:id="rId14" imgW="2857500" imgH="393700" progId="Equation.3">
                  <p:embed/>
                </p:oleObj>
              </mc:Choice>
              <mc:Fallback>
                <p:oleObj name="Equation" r:id="rId14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3289300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6213475" y="731838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334963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265113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98438" y="3748088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219075" y="2870200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478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654050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573088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573088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573088" y="3709988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573088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573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623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554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4943475" y="614363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4875213" y="568325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625475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4900613" y="3535363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8746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754063" y="166688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725488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715963" y="611188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646113" y="565150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4941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4872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614363" y="3498850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4921250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553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015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8D3E-8E33-F34C-95BF-3C0FF847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5"/>
            <a:ext cx="8234264" cy="5904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3480194" y="6597352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52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823177"/>
            <a:ext cx="9144000" cy="5696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788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27021" b="49594"/>
          <a:stretch/>
        </p:blipFill>
        <p:spPr>
          <a:xfrm>
            <a:off x="210065" y="1736190"/>
            <a:ext cx="8652091" cy="3872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95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5" r="685" b="41534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5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37529" r="45540" b="4006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altLang="zh-TW" sz="7200" dirty="0">
                <a:solidFill>
                  <a:srgbClr val="C00000"/>
                </a:solidFill>
              </a:rPr>
              <a:t>Machine Learning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and </a:t>
            </a:r>
            <a:br>
              <a:rPr lang="en-US" altLang="zh-TW" sz="7200" dirty="0">
                <a:solidFill>
                  <a:srgbClr val="C00000"/>
                </a:solidFill>
              </a:rPr>
            </a:br>
            <a:r>
              <a:rPr lang="en-US" altLang="zh-TW" sz="7200" dirty="0">
                <a:solidFill>
                  <a:srgbClr val="C00000"/>
                </a:solidFill>
              </a:rPr>
              <a:t>Supervised Learning</a:t>
            </a:r>
            <a:endParaRPr lang="zh-TW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</p:spTree>
    <p:extLst>
      <p:ext uri="{BB962C8B-B14F-4D97-AF65-F5344CB8AC3E}">
        <p14:creationId xmlns:p14="http://schemas.microsoft.com/office/powerpoint/2010/main" val="758600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323528" y="39323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8282422" y="370156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698628" y="1749905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5010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2513035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5907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2414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37104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4400" b="1" dirty="0"/>
              <a:t>Machine Learning</a:t>
            </a:r>
          </a:p>
          <a:p>
            <a:r>
              <a:rPr lang="en-US" sz="4400" b="1" dirty="0"/>
              <a:t>Supervised Learning</a:t>
            </a:r>
          </a:p>
          <a:p>
            <a:endParaRPr lang="en-US" sz="4400" b="1" dirty="0"/>
          </a:p>
          <a:p>
            <a:endParaRPr lang="en-US" sz="4400" b="1" dirty="0"/>
          </a:p>
          <a:p>
            <a:endParaRPr lang="en-US" sz="4400" b="1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354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Machine Learning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chemeClr val="accent6">
                    <a:lumMod val="50000"/>
                  </a:schemeClr>
                </a:solidFill>
              </a:rPr>
              <a:t>Supervised Learning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Classification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and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2349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BDEF6-2B87-3A47-8C72-534A5CF4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4C997B-0677-244D-9790-59F46A9B5B87}"/>
              </a:ext>
            </a:extLst>
          </p:cNvPr>
          <p:cNvSpPr txBox="1">
            <a:spLocks/>
          </p:cNvSpPr>
          <p:nvPr/>
        </p:nvSpPr>
        <p:spPr bwMode="auto">
          <a:xfrm>
            <a:off x="251520" y="59096"/>
            <a:ext cx="8640960" cy="120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dirty="0">
                <a:solidFill>
                  <a:schemeClr val="accent1"/>
                </a:solidFill>
              </a:rPr>
              <a:t>Machine Learning: Supervised Learning</a:t>
            </a:r>
          </a:p>
          <a:p>
            <a:r>
              <a:rPr kumimoji="0"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EE35E-FC2D-694E-9A83-4B107F740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7840"/>
            <a:ext cx="9144000" cy="49014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26CA41-0D9C-404F-B3EB-D5D78C357D59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77516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200" b="1" dirty="0">
                <a:latin typeface="Courier" charset="0"/>
                <a:ea typeface="標楷體" charset="-120"/>
              </a:rPr>
              <a:t>#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model_selection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classification_report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solidFill>
                  <a:schemeClr val="accent1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chemeClr val="accent1"/>
                </a:solidFill>
                <a:latin typeface="Courier" charset="0"/>
                <a:ea typeface="標楷體" charset="-120"/>
              </a:rPr>
              <a:t>confusion_matrix</a:t>
            </a:r>
            <a:endParaRPr lang="en-US" altLang="en-US" sz="2200" b="1" dirty="0">
              <a:solidFill>
                <a:schemeClr val="accent1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sklearn.metrics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latin typeface="Courier" charset="0"/>
                <a:ea typeface="標楷體" charset="-120"/>
              </a:rPr>
              <a:t>accuracy_score</a:t>
            </a:r>
            <a:endParaRPr lang="en-US" altLang="en-US" sz="22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sklearn.linear_model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LogisticRegression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sklearn.tree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DecisionTreeClassifier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sklearn.neighbors</a:t>
            </a:r>
            <a:r>
              <a:rPr lang="en-US" altLang="en-US" sz="2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KNeighborsClassifier</a:t>
            </a:r>
            <a:endParaRPr lang="en-US" altLang="en-US" sz="22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sklearn.discriminant_analysis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LinearDiscriminantAnalysis</a:t>
            </a:r>
            <a:endParaRPr lang="en-US" altLang="en-US" sz="1600" b="1" dirty="0"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sklearn.naive_bayes</a:t>
            </a:r>
            <a:r>
              <a:rPr lang="en-US" altLang="en-US" sz="20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latin typeface="Courier" charset="0"/>
                <a:ea typeface="標楷體" charset="-120"/>
              </a:rPr>
              <a:t>GaussianNB</a:t>
            </a:r>
            <a:endParaRPr lang="en-US" altLang="en-US" sz="20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32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sklearn.svm</a:t>
            </a:r>
            <a:r>
              <a:rPr lang="en-US" altLang="en-US" sz="32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SVC</a:t>
            </a:r>
          </a:p>
          <a:p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sklearn.neural_network</a:t>
            </a:r>
            <a:r>
              <a:rPr lang="en-US" altLang="en-US" sz="2000" b="1" dirty="0">
                <a:solidFill>
                  <a:srgbClr val="C0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sz="2000" b="1" dirty="0" err="1">
                <a:solidFill>
                  <a:srgbClr val="C00000"/>
                </a:solidFill>
                <a:latin typeface="Courier" charset="0"/>
                <a:ea typeface="標楷體" charset="-120"/>
              </a:rPr>
              <a:t>MLPClassifier</a:t>
            </a:r>
            <a:endParaRPr lang="en-US" altLang="en-US" sz="2000" b="1" dirty="0">
              <a:solidFill>
                <a:srgbClr val="C0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2000" b="1" dirty="0">
                <a:latin typeface="Courier" charset="0"/>
                <a:ea typeface="標楷體" charset="-120"/>
              </a:rPr>
              <a:t>print("Imported")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E0E6D-98C9-F747-B1C0-EF61AB932A7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421460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8F301-8F4D-AD47-A282-18EE50B02782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88346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BBEE77-C521-A542-BC04-351078BF0A8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604901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54558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6B1A22-86A5-844B-AFA6-D65CA199C562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261711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3855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A02A5F-D1C3-6A4F-A858-7614FFBBAE9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60382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AB12BF-8B1C-334C-8F74-87C1CF82F84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1312944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A7DF95-C206-A74D-8274-E60D1B156650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657306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239"/>
            <a:ext cx="9144000" cy="43155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2C9A45-2529-5D43-89C8-B5FEEDEE46CB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9793883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CC307-A890-BE4C-ABE4-7DE75E19D18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688081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5619"/>
            <a:ext cx="8515619" cy="54841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B0157-FC76-174E-A426-CD9F526B98C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04246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1024438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EB4C3-DE7E-B74F-AC50-1F03388DA5AC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9043174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2120A5-69BE-4E4D-9938-295EE42F573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532754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577850"/>
            <a:ext cx="8242300" cy="570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EB8F3F-164E-C240-91A1-D72D147B4CB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7698033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56" y="659952"/>
            <a:ext cx="7807088" cy="56506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581D54F-4DE2-3A4D-8276-6FE9A2F09AA7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2257818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819150"/>
            <a:ext cx="8280400" cy="5219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CF3F5F-B1E9-0748-A9E5-EAF403CCB6CD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781313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35050"/>
            <a:ext cx="8026400" cy="4787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54FEA1-7058-CB4D-8065-0B0807C6E69E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901841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546100"/>
            <a:ext cx="8318500" cy="5765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F91D57-91C9-6344-9243-52BBA0C56A55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8021942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1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Machine Learning landscape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Machine Learning project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Classification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Models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 Vector Machines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 Trees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2"/>
              </a:rPr>
              <a:t>Training Deep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6"/>
              </a:rPr>
              <a:t>Processing Sequences Using RNNs and CNNs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7"/>
              </a:rPr>
              <a:t>Natural Language Processing with RNNs and Attention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9"/>
              </a:rPr>
              <a:t>Reinforcement Learning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Artificial Intelligence: 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8800" dirty="0">
                <a:solidFill>
                  <a:srgbClr val="FF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29749295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860AD-3083-D442-A89C-7EE006841B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9848"/>
            <a:ext cx="9144000" cy="490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9300"/>
          </a:xfrm>
        </p:spPr>
        <p:txBody>
          <a:bodyPr/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07095"/>
            <a:ext cx="8712968" cy="5030217"/>
          </a:xfrm>
        </p:spPr>
        <p:txBody>
          <a:bodyPr/>
          <a:lstStyle/>
          <a:p>
            <a:r>
              <a:rPr lang="en-US" sz="4400" b="1" dirty="0"/>
              <a:t>Machine Learning</a:t>
            </a:r>
          </a:p>
          <a:p>
            <a:r>
              <a:rPr lang="en-US" sz="4400" b="1" dirty="0"/>
              <a:t>Supervised Learning</a:t>
            </a:r>
          </a:p>
          <a:p>
            <a:endParaRPr lang="en-US" sz="4400" b="1" dirty="0"/>
          </a:p>
          <a:p>
            <a:endParaRPr lang="en-US" sz="4400" b="1" dirty="0"/>
          </a:p>
          <a:p>
            <a:endParaRPr lang="en-US" sz="4400" b="1" dirty="0"/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90462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19"/>
            <a:ext cx="8930100" cy="5832649"/>
          </a:xfrm>
        </p:spPr>
        <p:txBody>
          <a:bodyPr/>
          <a:lstStyle/>
          <a:p>
            <a:r>
              <a:rPr lang="en-US" altLang="zh-TW" sz="2400" dirty="0"/>
              <a:t>Stuart Russell and Peter </a:t>
            </a:r>
            <a:r>
              <a:rPr lang="en-US" altLang="zh-TW" sz="2400" dirty="0" err="1"/>
              <a:t>Norvig</a:t>
            </a:r>
            <a:r>
              <a:rPr lang="en-US" altLang="zh-TW" sz="2400" dirty="0"/>
              <a:t> (2020), Artificial Intelligence: A Modern Approach, 4th Edition, Pearson.</a:t>
            </a:r>
          </a:p>
          <a:p>
            <a:r>
              <a:rPr lang="en-US" altLang="zh-TW" sz="2400" dirty="0" err="1"/>
              <a:t>Aurélien</a:t>
            </a:r>
            <a:r>
              <a:rPr lang="en-US" altLang="zh-TW" sz="2400" dirty="0"/>
              <a:t> </a:t>
            </a:r>
            <a:r>
              <a:rPr lang="en-US" altLang="zh-TW" sz="2400" dirty="0" err="1"/>
              <a:t>Géron</a:t>
            </a:r>
            <a:r>
              <a:rPr lang="en-US" altLang="zh-TW" sz="2400" dirty="0"/>
              <a:t> (2019), Hands-On Machine Learning with Scikit-Learn, </a:t>
            </a:r>
            <a:r>
              <a:rPr lang="en-US" altLang="zh-TW" sz="2400" dirty="0" err="1"/>
              <a:t>Keras</a:t>
            </a:r>
            <a:r>
              <a:rPr lang="en-US" altLang="zh-TW" sz="2400" dirty="0"/>
              <a:t>, and TensorFlow: Concepts, Tools, and Techniques to Build Intelligent Systems, 2nd Edition, O’Reilly Media.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2635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23260</TotalTime>
  <Words>4542</Words>
  <Application>Microsoft Macintosh PowerPoint</Application>
  <PresentationFormat>On-screen Show (4:3)</PresentationFormat>
  <Paragraphs>734</Paragraphs>
  <Slides>92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DFKai-SB</vt:lpstr>
      <vt:lpstr>DFKai-SB</vt:lpstr>
      <vt:lpstr>Arial</vt:lpstr>
      <vt:lpstr>Calibri</vt:lpstr>
      <vt:lpstr>Courier</vt:lpstr>
      <vt:lpstr>Helvetica Neue</vt:lpstr>
      <vt:lpstr>Times New Roman</vt:lpstr>
      <vt:lpstr>Office 佈景主題</vt:lpstr>
      <vt:lpstr>Equation</vt:lpstr>
      <vt:lpstr>方程式</vt:lpstr>
      <vt:lpstr>人工智慧  (Artificial Intelligence) </vt:lpstr>
      <vt:lpstr>PowerPoint Presentation</vt:lpstr>
      <vt:lpstr>PowerPoint Presentation</vt:lpstr>
      <vt:lpstr>PowerPoint Presentation</vt:lpstr>
      <vt:lpstr>Machine Learning  and  Supervised Learning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Machine Learning</vt:lpstr>
      <vt:lpstr>Artificial Intelligence:  5. Machine Learning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Machine Learning Supervised Learning (Classification) Learning from Examples</vt:lpstr>
      <vt:lpstr>Machine Learning Supervised Learning (Classification) Learning from Examples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AI, ML, DL</vt:lpstr>
      <vt:lpstr>3 Machine Learning Algorithms</vt:lpstr>
      <vt:lpstr>Machine Learning Models</vt:lpstr>
      <vt:lpstr>Machine Learning (ML) / Deep Learning (DL)</vt:lpstr>
      <vt:lpstr>Data Mining Tasks &amp; Methods</vt:lpstr>
      <vt:lpstr>Data Mining Methods 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Iris flower data set</vt:lpstr>
      <vt:lpstr>PowerPoint Presentation</vt:lpstr>
      <vt:lpstr>iris.data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Iris Data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Supervised Learning Classification  and 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 (Artificial Intelligence)</dc:title>
  <dc:subject/>
  <dc:creator>myday</dc:creator>
  <cp:keywords>人工智慧, Artificial Intelligence</cp:keywords>
  <dc:description>人工智慧 (Artificial Intelligence)</dc:description>
  <cp:lastModifiedBy>imyday@gmail.com</cp:lastModifiedBy>
  <cp:revision>1400</cp:revision>
  <cp:lastPrinted>2020-12-29T15:27:37Z</cp:lastPrinted>
  <dcterms:created xsi:type="dcterms:W3CDTF">2011-02-14T23:24:00Z</dcterms:created>
  <dcterms:modified xsi:type="dcterms:W3CDTF">2021-04-13T23:54:46Z</dcterms:modified>
  <cp:category/>
</cp:coreProperties>
</file>