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029" r:id="rId2"/>
    <p:sldId id="2996" r:id="rId3"/>
    <p:sldId id="2994" r:id="rId4"/>
    <p:sldId id="2995" r:id="rId5"/>
    <p:sldId id="3024" r:id="rId6"/>
    <p:sldId id="3418" r:id="rId7"/>
    <p:sldId id="3176" r:id="rId8"/>
    <p:sldId id="3737" r:id="rId9"/>
    <p:sldId id="3738" r:id="rId10"/>
    <p:sldId id="3736" r:id="rId11"/>
    <p:sldId id="3753" r:id="rId12"/>
    <p:sldId id="3754" r:id="rId13"/>
    <p:sldId id="3755" r:id="rId14"/>
    <p:sldId id="3756" r:id="rId15"/>
    <p:sldId id="3164" r:id="rId16"/>
    <p:sldId id="3907" r:id="rId17"/>
    <p:sldId id="3908" r:id="rId18"/>
    <p:sldId id="3917" r:id="rId19"/>
    <p:sldId id="1498" r:id="rId20"/>
    <p:sldId id="1625" r:id="rId21"/>
    <p:sldId id="3918" r:id="rId22"/>
    <p:sldId id="1626" r:id="rId23"/>
    <p:sldId id="3924" r:id="rId24"/>
    <p:sldId id="3925" r:id="rId25"/>
    <p:sldId id="3926" r:id="rId26"/>
    <p:sldId id="3919" r:id="rId27"/>
    <p:sldId id="3911" r:id="rId28"/>
    <p:sldId id="3920" r:id="rId29"/>
    <p:sldId id="3922" r:id="rId30"/>
    <p:sldId id="3923" r:id="rId31"/>
    <p:sldId id="3921" r:id="rId32"/>
    <p:sldId id="3912" r:id="rId33"/>
    <p:sldId id="3913" r:id="rId34"/>
    <p:sldId id="3916" r:id="rId35"/>
    <p:sldId id="3900" r:id="rId36"/>
    <p:sldId id="3910" r:id="rId37"/>
    <p:sldId id="3914" r:id="rId38"/>
    <p:sldId id="3915" r:id="rId39"/>
    <p:sldId id="3909" r:id="rId40"/>
    <p:sldId id="3901" r:id="rId41"/>
    <p:sldId id="3856" r:id="rId42"/>
    <p:sldId id="3225" r:id="rId43"/>
  </p:sldIdLst>
  <p:sldSz cx="9144000" cy="6858000" type="screen4x3"/>
  <p:notesSz cx="7315200" cy="96012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D579"/>
    <a:srgbClr val="011893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58" autoAdjust="0"/>
    <p:restoredTop sz="95687"/>
  </p:normalViewPr>
  <p:slideViewPr>
    <p:cSldViewPr>
      <p:cViewPr varScale="1">
        <p:scale>
          <a:sx n="92" d="100"/>
          <a:sy n="92" d="100"/>
        </p:scale>
        <p:origin x="184" y="4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1444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368" y="-10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72C0129-022D-401F-A52D-1F9820E15368}" type="datetimeFigureOut">
              <a:rPr lang="zh-TW" altLang="en-US"/>
              <a:pPr>
                <a:defRPr/>
              </a:pPr>
              <a:t>2021/6/9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96E8DF6-B054-4FFE-89D0-5CFE4CCCCF6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2865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Calibri" pitchFamily="34" charset="0"/>
              </a:defRPr>
            </a:lvl1pPr>
          </a:lstStyle>
          <a:p>
            <a:pPr>
              <a:defRPr/>
            </a:pPr>
            <a:fld id="{398B6CEF-DEA6-4B03-93E6-02F71F0913F2}" type="datetimeFigureOut">
              <a:rPr lang="zh-TW" altLang="en-US"/>
              <a:pPr>
                <a:defRPr/>
              </a:pPr>
              <a:t>2021/6/9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Calibri" pitchFamily="34" charset="0"/>
              </a:defRPr>
            </a:lvl1pPr>
          </a:lstStyle>
          <a:p>
            <a:pPr>
              <a:defRPr/>
            </a:pPr>
            <a:fld id="{CC37BE81-25FA-464E-A2F0-A651BAE83B6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4436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7BE81-25FA-464E-A2F0-A651BAE83B62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8854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>
                <a:latin typeface="Calibri" pitchFamily="34" charset="0"/>
                <a:ea typeface="標楷體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baseline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標楷體" pitchFamily="65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-36513" y="6519863"/>
            <a:ext cx="213360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174DE-7399-4FAF-8713-5B9736F2F8B2}" type="datetime1">
              <a:rPr lang="zh-TW" altLang="en-US"/>
              <a:pPr>
                <a:defRPr/>
              </a:pPr>
              <a:t>2021/6/9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987675" y="65198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5198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2B402-6D6A-4C9A-A75A-FDAD2E780D6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6387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B8974-7798-42B3-A1B4-27D4BF8EA247}" type="datetime1">
              <a:rPr lang="zh-TW" altLang="en-US"/>
              <a:pPr>
                <a:defRPr/>
              </a:pPr>
              <a:t>2021/6/9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CEEE9-7387-4C83-BCC0-B99AD344B48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08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9D65A-E779-4EBC-8F20-05FD1E789EF8}" type="datetime1">
              <a:rPr lang="zh-TW" altLang="en-US"/>
              <a:pPr>
                <a:defRPr/>
              </a:pPr>
              <a:t>2021/6/9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180FC-6B0B-4AD0-8BCE-15C0005B9CF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569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baseline="0">
                <a:latin typeface="Calibri" pitchFamily="34" charset="0"/>
                <a:ea typeface="標楷體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Calibri" pitchFamily="34" charset="0"/>
                <a:ea typeface="標楷體" pitchFamily="65" charset="-120"/>
              </a:defRPr>
            </a:lvl1pPr>
            <a:lvl2pPr>
              <a:defRPr baseline="0">
                <a:latin typeface="Calibri" pitchFamily="34" charset="0"/>
                <a:ea typeface="標楷體" pitchFamily="65" charset="-120"/>
              </a:defRPr>
            </a:lvl2pPr>
            <a:lvl3pPr>
              <a:defRPr baseline="0">
                <a:latin typeface="Calibri" pitchFamily="34" charset="0"/>
                <a:ea typeface="標楷體" pitchFamily="65" charset="-120"/>
              </a:defRPr>
            </a:lvl3pPr>
            <a:lvl4pPr>
              <a:defRPr baseline="0">
                <a:latin typeface="Calibri" pitchFamily="34" charset="0"/>
                <a:ea typeface="標楷體" pitchFamily="65" charset="-120"/>
              </a:defRPr>
            </a:lvl4pPr>
            <a:lvl5pPr>
              <a:defRPr baseline="0">
                <a:latin typeface="Calibri" pitchFamily="34" charset="0"/>
                <a:ea typeface="標楷體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-36513" y="6519863"/>
            <a:ext cx="213360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A8117-F5CA-49B3-9AE8-B66B796AEA97}" type="datetime1">
              <a:rPr lang="zh-TW" altLang="en-US"/>
              <a:pPr>
                <a:defRPr/>
              </a:pPr>
              <a:t>2021/6/9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5198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5198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C9E75-97FD-45D9-8ED3-955348887BB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070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01D57-3C38-485F-A5BA-38A4154D1BBF}" type="datetime1">
              <a:rPr lang="zh-TW" altLang="en-US"/>
              <a:pPr>
                <a:defRPr/>
              </a:pPr>
              <a:t>2021/6/9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24E28-1ACB-44F7-99BA-BF1B88651E9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5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77019-D080-4302-A620-8874F806370A}" type="datetime1">
              <a:rPr lang="zh-TW" altLang="en-US"/>
              <a:pPr>
                <a:defRPr/>
              </a:pPr>
              <a:t>2021/6/9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A9801-FC0E-4D88-8A6C-29F1315C865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9223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5603B-203C-40CF-AAE0-1F27196C21BF}" type="datetime1">
              <a:rPr lang="zh-TW" altLang="en-US"/>
              <a:pPr>
                <a:defRPr/>
              </a:pPr>
              <a:t>2021/6/9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7CFAE-FA54-4E36-B923-24FFDDA53C1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694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7DD28-F6B9-4809-9190-7B5EF78560CB}" type="datetime1">
              <a:rPr lang="zh-TW" altLang="en-US"/>
              <a:pPr>
                <a:defRPr/>
              </a:pPr>
              <a:t>2021/6/9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02B54-F380-403C-8C88-31ABACEBE62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8518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7CADA-511E-469A-AB85-F561DD59866F}" type="datetime1">
              <a:rPr lang="zh-TW" altLang="en-US"/>
              <a:pPr>
                <a:defRPr/>
              </a:pPr>
              <a:t>2021/6/9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2FA49-737E-41E5-B3D8-A9D9B250719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500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43870-5F10-4D76-8D8B-89AAD8A00E82}" type="datetime1">
              <a:rPr lang="zh-TW" altLang="en-US"/>
              <a:pPr>
                <a:defRPr/>
              </a:pPr>
              <a:t>2021/6/9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14FB1-0410-4AE1-B822-F1FE73B2D14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169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351BE-0651-4439-A96D-A8AF55668BF6}" type="datetime1">
              <a:rPr lang="zh-TW" altLang="en-US"/>
              <a:pPr>
                <a:defRPr/>
              </a:pPr>
              <a:t>2021/6/9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D47A4-EEE4-40D9-B3F4-E20BDA7A7E1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358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CBE6FA7-69AA-4937-824A-EE5F3C7CC30D}" type="datetime1">
              <a:rPr lang="zh-TW" altLang="en-US"/>
              <a:pPr>
                <a:defRPr/>
              </a:pPr>
              <a:t>2021/6/9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5A37E67-E9F5-4A38-925D-82CDC951CBA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2" r:id="rId1"/>
    <p:sldLayoutId id="2147484413" r:id="rId2"/>
    <p:sldLayoutId id="2147484403" r:id="rId3"/>
    <p:sldLayoutId id="2147484404" r:id="rId4"/>
    <p:sldLayoutId id="2147484405" r:id="rId5"/>
    <p:sldLayoutId id="2147484406" r:id="rId6"/>
    <p:sldLayoutId id="2147484407" r:id="rId7"/>
    <p:sldLayoutId id="2147484408" r:id="rId8"/>
    <p:sldLayoutId id="2147484409" r:id="rId9"/>
    <p:sldLayoutId id="2147484410" r:id="rId10"/>
    <p:sldLayoutId id="214748441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新細明體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新細明體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新細明體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新細明體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新細明體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mail.im.tku.edu.tw/~myday/" TargetMode="External"/><Relationship Id="rId13" Type="http://schemas.openxmlformats.org/officeDocument/2006/relationships/image" Target="../media/image4.tiff"/><Relationship Id="rId3" Type="http://schemas.openxmlformats.org/officeDocument/2006/relationships/hyperlink" Target="https://web.ntpu.edu.tw/~myday/" TargetMode="External"/><Relationship Id="rId7" Type="http://schemas.openxmlformats.org/officeDocument/2006/relationships/hyperlink" Target="http://www.mis.ntpu.edu.tw/" TargetMode="External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tpu.edu.tw/" TargetMode="External"/><Relationship Id="rId11" Type="http://schemas.openxmlformats.org/officeDocument/2006/relationships/image" Target="../media/image2.jpg"/><Relationship Id="rId5" Type="http://schemas.openxmlformats.org/officeDocument/2006/relationships/hyperlink" Target="http://www.mis.ntpu.edu.tw/en/" TargetMode="External"/><Relationship Id="rId10" Type="http://schemas.openxmlformats.org/officeDocument/2006/relationships/image" Target="../media/image1.jpeg"/><Relationship Id="rId4" Type="http://schemas.openxmlformats.org/officeDocument/2006/relationships/hyperlink" Target="https://web.ntpu.edu.tw/~myday/cindex.htm" TargetMode="External"/><Relationship Id="rId9" Type="http://schemas.openxmlformats.org/officeDocument/2006/relationships/hyperlink" Target="https://web.ntpu.edu.tw/~myday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aintpupython10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/Artificial-Intelligence-A-Modern-Approach/dp/0134610997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標題 1"/>
          <p:cNvSpPr txBox="1">
            <a:spLocks/>
          </p:cNvSpPr>
          <p:nvPr/>
        </p:nvSpPr>
        <p:spPr bwMode="auto">
          <a:xfrm>
            <a:off x="179512" y="1550746"/>
            <a:ext cx="8784976" cy="173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800" b="1" dirty="0">
                <a:solidFill>
                  <a:srgbClr val="C00000"/>
                </a:solidFill>
                <a:ea typeface="標楷體" pitchFamily="65" charset="-120"/>
              </a:rPr>
              <a:t>人工智慧哲學與倫理，人工智慧的未來</a:t>
            </a:r>
            <a:br>
              <a:rPr lang="en-US" altLang="zh-TW" b="1" dirty="0">
                <a:solidFill>
                  <a:srgbClr val="C00000"/>
                </a:solidFill>
                <a:ea typeface="標楷體" pitchFamily="65" charset="-120"/>
              </a:rPr>
            </a:br>
            <a:r>
              <a:rPr lang="en-US" altLang="zh-TW" sz="3600" b="1" dirty="0">
                <a:solidFill>
                  <a:srgbClr val="C00000"/>
                </a:solidFill>
                <a:ea typeface="標楷體" pitchFamily="65" charset="-120"/>
              </a:rPr>
              <a:t>(Philosophy and Ethics of AI, </a:t>
            </a:r>
            <a:br>
              <a:rPr lang="en-US" altLang="zh-TW" sz="3600" b="1" dirty="0">
                <a:solidFill>
                  <a:srgbClr val="C00000"/>
                </a:solidFill>
                <a:ea typeface="標楷體" pitchFamily="65" charset="-120"/>
              </a:rPr>
            </a:br>
            <a:r>
              <a:rPr lang="en-US" altLang="zh-TW" sz="3600" b="1" dirty="0">
                <a:solidFill>
                  <a:srgbClr val="C00000"/>
                </a:solidFill>
                <a:ea typeface="標楷體" pitchFamily="65" charset="-120"/>
              </a:rPr>
              <a:t>The Future of AI)</a:t>
            </a:r>
          </a:p>
        </p:txBody>
      </p:sp>
      <p:sp>
        <p:nvSpPr>
          <p:cNvPr id="11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xfrm>
            <a:off x="6975475" y="6519863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2B16B09-038F-44F4-8EB4-975A60D8103E}" type="slidenum">
              <a:rPr lang="zh-TW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13" name="副標題 2"/>
          <p:cNvSpPr txBox="1">
            <a:spLocks/>
          </p:cNvSpPr>
          <p:nvPr/>
        </p:nvSpPr>
        <p:spPr bwMode="auto">
          <a:xfrm>
            <a:off x="468313" y="4275089"/>
            <a:ext cx="8207375" cy="2538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en-US" altLang="zh-TW" sz="2400" b="1" dirty="0">
                <a:solidFill>
                  <a:srgbClr val="898989"/>
                </a:solidFill>
                <a:cs typeface="Calibri" panose="020F0502020204030204" pitchFamily="34" charset="0"/>
                <a:hlinkClick r:id="rId3"/>
              </a:rPr>
              <a:t>Min-</a:t>
            </a:r>
            <a:r>
              <a:rPr kumimoji="0" lang="en-US" altLang="zh-TW" sz="2400" b="1" dirty="0" err="1">
                <a:solidFill>
                  <a:srgbClr val="898989"/>
                </a:solidFill>
                <a:cs typeface="Calibri" panose="020F0502020204030204" pitchFamily="34" charset="0"/>
                <a:hlinkClick r:id="rId3"/>
              </a:rPr>
              <a:t>Yuh</a:t>
            </a:r>
            <a:r>
              <a:rPr kumimoji="0" lang="en-US" altLang="zh-TW" sz="2400" b="1" dirty="0">
                <a:solidFill>
                  <a:srgbClr val="898989"/>
                </a:solidFill>
                <a:cs typeface="Calibri" panose="020F0502020204030204" pitchFamily="34" charset="0"/>
                <a:hlinkClick r:id="rId3"/>
              </a:rPr>
              <a:t> Day</a:t>
            </a:r>
            <a:endParaRPr kumimoji="0" lang="en-US" altLang="zh-TW" sz="2400" b="1" dirty="0">
              <a:solidFill>
                <a:srgbClr val="898989"/>
              </a:solidFill>
              <a:cs typeface="Calibri" panose="020F0502020204030204" pitchFamily="34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zh-TW" altLang="en-US" sz="2400" b="1" dirty="0">
                <a:solidFill>
                  <a:srgbClr val="898989"/>
                </a:solidFill>
                <a:latin typeface="標楷體" pitchFamily="65" charset="-120"/>
                <a:ea typeface="標楷體" pitchFamily="65" charset="-120"/>
                <a:hlinkClick r:id="rId4"/>
              </a:rPr>
              <a:t>戴敏育</a:t>
            </a:r>
            <a:endParaRPr kumimoji="0" lang="en-US" altLang="zh-TW" sz="2400" b="1" dirty="0">
              <a:latin typeface="標楷體" pitchFamily="65" charset="-12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kumimoji="0" lang="en-US" altLang="zh-TW" sz="2400" b="1" dirty="0">
                <a:solidFill>
                  <a:schemeClr val="tx2"/>
                </a:solidFill>
                <a:cs typeface="Calibri" panose="020F0502020204030204" pitchFamily="34" charset="0"/>
              </a:rPr>
              <a:t>Associate Professor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zh-TW" altLang="en-US" sz="24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副教授</a:t>
            </a:r>
            <a:endParaRPr kumimoji="0" lang="en-US" altLang="zh-TW" sz="2400" b="1" dirty="0">
              <a:solidFill>
                <a:schemeClr val="tx2"/>
              </a:solidFill>
              <a:latin typeface="標楷體" pitchFamily="65" charset="-12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Institute of Information Management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National Taipei University</a:t>
            </a:r>
            <a:endParaRPr kumimoji="0" lang="en-US" altLang="zh-TW" sz="1800" b="1" dirty="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zh-TW" altLang="en-US" sz="2400" b="1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  <a:hlinkClick r:id="rId6"/>
              </a:rPr>
              <a:t>國立臺北大學</a:t>
            </a:r>
            <a:r>
              <a:rPr lang="zh-TW" altLang="en-US" sz="2400" b="1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</a:rPr>
              <a:t> </a:t>
            </a:r>
            <a:r>
              <a:rPr lang="zh-TW" altLang="en-US" sz="2400" b="1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  <a:hlinkClick r:id="rId7"/>
              </a:rPr>
              <a:t>資訊管理研究所</a:t>
            </a:r>
            <a:endParaRPr kumimoji="0" lang="en-US" altLang="zh-TW" sz="2400" b="1" dirty="0">
              <a:solidFill>
                <a:srgbClr val="898989"/>
              </a:solidFill>
              <a:latin typeface="DFKai-SB" panose="03000509000000000000" pitchFamily="49" charset="-120"/>
              <a:ea typeface="DFKai-SB" panose="03000509000000000000" pitchFamily="49" charset="-120"/>
              <a:cs typeface="DFKai-SB" panose="03000509000000000000" pitchFamily="49" charset="-12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kumimoji="0" lang="en-US" altLang="zh-TW" sz="600" b="1" dirty="0">
              <a:solidFill>
                <a:srgbClr val="898989"/>
              </a:solidFill>
              <a:cs typeface="Times New Roman" pitchFamily="18" charset="0"/>
              <a:hlinkClick r:id="rId8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https://web.ntpu.edu.tw/~myday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kumimoji="0" lang="en-US" altLang="zh-TW" sz="1200" b="1" dirty="0">
                <a:solidFill>
                  <a:srgbClr val="898989"/>
                </a:solidFill>
                <a:cs typeface="Times New Roman" pitchFamily="18" charset="0"/>
              </a:rPr>
              <a:t>2021-06-09</a:t>
            </a:r>
          </a:p>
        </p:txBody>
      </p:sp>
      <p:pic>
        <p:nvPicPr>
          <p:cNvPr id="14" name="Picture 4" descr="http://mail.tku.edu.tw/myday/images/Myday_Photo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27" t="1544" r="10527" b="25148"/>
          <a:stretch>
            <a:fillRect/>
          </a:stretch>
        </p:blipFill>
        <p:spPr bwMode="auto">
          <a:xfrm>
            <a:off x="2051050" y="4256311"/>
            <a:ext cx="1135063" cy="140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CBFA1A4-AC60-1C47-BA18-7524ED7AAE8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538" y="44624"/>
            <a:ext cx="962066" cy="62068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D2BED8B-FC41-4348-9A46-5D09945BBE2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30" y="718301"/>
            <a:ext cx="964282" cy="23504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66FCE0F-C2EA-8046-B2DA-92E24A6449F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244408" y="6021288"/>
            <a:ext cx="791692" cy="791692"/>
          </a:xfrm>
          <a:prstGeom prst="rect">
            <a:avLst/>
          </a:prstGeom>
        </p:spPr>
      </p:pic>
      <p:sp>
        <p:nvSpPr>
          <p:cNvPr id="9" name="標題 1">
            <a:extLst>
              <a:ext uri="{FF2B5EF4-FFF2-40B4-BE49-F238E27FC236}">
                <a16:creationId xmlns:a16="http://schemas.microsoft.com/office/drawing/2014/main" id="{A34BDED1-F1F5-204A-B6DA-992C3692A2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636" y="71465"/>
            <a:ext cx="6552728" cy="1339425"/>
          </a:xfrm>
        </p:spPr>
        <p:txBody>
          <a:bodyPr/>
          <a:lstStyle/>
          <a:p>
            <a:pPr eaLnBrk="1" hangingPunct="1"/>
            <a:r>
              <a:rPr lang="zh-TW" altLang="en-US" sz="4800" dirty="0">
                <a:solidFill>
                  <a:schemeClr val="tx2"/>
                </a:solidFill>
              </a:rPr>
              <a:t>人工智慧 </a:t>
            </a:r>
            <a:br>
              <a:rPr lang="en-US" altLang="zh-TW" sz="4800" dirty="0">
                <a:solidFill>
                  <a:schemeClr val="tx2"/>
                </a:solidFill>
              </a:rPr>
            </a:br>
            <a:r>
              <a:rPr lang="en-US" altLang="zh-TW" sz="4800" dirty="0">
                <a:solidFill>
                  <a:schemeClr val="tx2"/>
                </a:solidFill>
              </a:rPr>
              <a:t>(Artificial Intelligence) </a:t>
            </a:r>
            <a:endParaRPr lang="en-US" altLang="zh-TW" dirty="0">
              <a:solidFill>
                <a:schemeClr val="tx2"/>
              </a:solidFill>
            </a:endParaRPr>
          </a:p>
        </p:txBody>
      </p:sp>
      <p:sp>
        <p:nvSpPr>
          <p:cNvPr id="12" name="文字方塊 5">
            <a:extLst>
              <a:ext uri="{FF2B5EF4-FFF2-40B4-BE49-F238E27FC236}">
                <a16:creationId xmlns:a16="http://schemas.microsoft.com/office/drawing/2014/main" id="{CB47C35F-F35B-AF46-BF6C-377746D99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1442" y="3297758"/>
            <a:ext cx="468111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800" dirty="0">
                <a:solidFill>
                  <a:srgbClr val="7F7F7F"/>
                </a:solidFill>
              </a:rPr>
              <a:t>1092AI12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800" dirty="0">
                <a:solidFill>
                  <a:srgbClr val="7F7F7F"/>
                </a:solidFill>
              </a:rPr>
              <a:t>MBA, IM, NTPU </a:t>
            </a:r>
            <a:r>
              <a:rPr kumimoji="0" lang="is-IS" altLang="zh-TW" sz="1800" dirty="0">
                <a:solidFill>
                  <a:srgbClr val="7F7F7F"/>
                </a:solidFill>
              </a:rPr>
              <a:t>(M5010) (Spring 2021)</a:t>
            </a:r>
            <a:br>
              <a:rPr kumimoji="0" lang="is-IS" altLang="zh-TW" sz="1800" dirty="0">
                <a:solidFill>
                  <a:srgbClr val="7F7F7F"/>
                </a:solidFill>
              </a:rPr>
            </a:br>
            <a:r>
              <a:rPr kumimoji="0" lang="en-US" altLang="ja-JP" sz="1800" dirty="0">
                <a:solidFill>
                  <a:srgbClr val="7F7F7F"/>
                </a:solidFill>
              </a:rPr>
              <a:t> Wed 2, 3, 4 (9:10-12:00) (B8F40)</a:t>
            </a:r>
          </a:p>
        </p:txBody>
      </p:sp>
    </p:spTree>
    <p:extLst>
      <p:ext uri="{BB962C8B-B14F-4D97-AF65-F5344CB8AC3E}">
        <p14:creationId xmlns:p14="http://schemas.microsoft.com/office/powerpoint/2010/main" val="2192504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DE75B-B5BC-B142-9989-EC67B0980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12"/>
          </a:xfrm>
        </p:spPr>
        <p:txBody>
          <a:bodyPr/>
          <a:lstStyle/>
          <a:p>
            <a:r>
              <a:rPr lang="en-US" sz="3600" dirty="0"/>
              <a:t>Philosophy, Ethics, and Safety of AI</a:t>
            </a:r>
          </a:p>
          <a:p>
            <a:pPr lvl="1"/>
            <a:r>
              <a:rPr lang="en-US" sz="3600" dirty="0"/>
              <a:t>The Limits of AI</a:t>
            </a:r>
          </a:p>
          <a:p>
            <a:pPr lvl="1"/>
            <a:r>
              <a:rPr lang="en-US" sz="3600" dirty="0"/>
              <a:t>Can Machines Really Think? </a:t>
            </a:r>
          </a:p>
          <a:p>
            <a:pPr lvl="1"/>
            <a:r>
              <a:rPr lang="en-US" sz="3600" dirty="0"/>
              <a:t>The Ethics of AI</a:t>
            </a:r>
          </a:p>
          <a:p>
            <a:r>
              <a:rPr lang="en-US" sz="3600" dirty="0"/>
              <a:t>The Future of AI</a:t>
            </a:r>
          </a:p>
          <a:p>
            <a:pPr lvl="1"/>
            <a:r>
              <a:rPr lang="en-US" sz="3600" dirty="0"/>
              <a:t>AI Components</a:t>
            </a:r>
          </a:p>
          <a:p>
            <a:pPr lvl="1"/>
            <a:r>
              <a:rPr lang="en-US" sz="3600" dirty="0"/>
              <a:t>AI Architectures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19190-BE62-0440-B959-CF36C48B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C8621-7DA8-C04B-86FE-5D18631C4E40}"/>
              </a:ext>
            </a:extLst>
          </p:cNvPr>
          <p:cNvSpPr/>
          <p:nvPr/>
        </p:nvSpPr>
        <p:spPr>
          <a:xfrm>
            <a:off x="1057500" y="6579314"/>
            <a:ext cx="69847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Source: Stuart Russell and Peter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Norvig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 (2020), Artificial Intelligence: A Modern Approach, 4th Edition, Pearson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F8FA99-5A61-2147-8B8C-CFD01666B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125760"/>
            <a:ext cx="8496944" cy="1287016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Artificial Intelligence: </a:t>
            </a:r>
            <a:br>
              <a:rPr lang="en-US" sz="4200" dirty="0">
                <a:solidFill>
                  <a:schemeClr val="accent1"/>
                </a:solidFill>
              </a:rPr>
            </a:br>
            <a:r>
              <a:rPr lang="en-US" sz="4200" dirty="0">
                <a:solidFill>
                  <a:schemeClr val="accent1"/>
                </a:solidFill>
              </a:rPr>
              <a:t>7. Philosophy and Ethics of AI</a:t>
            </a:r>
          </a:p>
        </p:txBody>
      </p:sp>
    </p:spTree>
    <p:extLst>
      <p:ext uri="{BB962C8B-B14F-4D97-AF65-F5344CB8AC3E}">
        <p14:creationId xmlns:p14="http://schemas.microsoft.com/office/powerpoint/2010/main" val="3567605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C8D7D-80A7-9C44-AC14-7C213783A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974" y="122237"/>
            <a:ext cx="8760541" cy="1984303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Reinforcement Learning (DL)</a:t>
            </a:r>
            <a:endParaRPr lang="en-US" sz="3200" b="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B2875C-0D07-C946-B2E0-EB049C68E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488C-161F-514B-8FF5-CF5173A03E8D}" type="slidenum">
              <a:rPr lang="en-US" smtClean="0"/>
              <a:t>11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2F2A46-342F-BD47-959B-D697CC7964CB}"/>
              </a:ext>
            </a:extLst>
          </p:cNvPr>
          <p:cNvSpPr/>
          <p:nvPr/>
        </p:nvSpPr>
        <p:spPr>
          <a:xfrm>
            <a:off x="441542" y="6606257"/>
            <a:ext cx="823140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Source: Richard S. Sutton &amp; Andrew G.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Barto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(2018), Reinforcement Learning: An Introduction, 2nd Edition, A Bradford Book.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93A4EEF-E6AA-3F4E-A406-95D287D4F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9628" y="2501160"/>
            <a:ext cx="1273629" cy="767312"/>
          </a:xfrm>
          <a:prstGeom prst="roundRect">
            <a:avLst>
              <a:gd name="adj" fmla="val 1363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Agent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3E51BB8B-A5E7-1D41-B482-205B96668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2217" y="4138656"/>
            <a:ext cx="2481943" cy="880859"/>
          </a:xfrm>
          <a:prstGeom prst="roundRect">
            <a:avLst>
              <a:gd name="adj" fmla="val 18924"/>
            </a:avLst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Environment</a:t>
            </a:r>
          </a:p>
        </p:txBody>
      </p:sp>
    </p:spTree>
    <p:extLst>
      <p:ext uri="{BB962C8B-B14F-4D97-AF65-F5344CB8AC3E}">
        <p14:creationId xmlns:p14="http://schemas.microsoft.com/office/powerpoint/2010/main" val="530441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C8D7D-80A7-9C44-AC14-7C213783A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974" y="122237"/>
            <a:ext cx="8760541" cy="1984303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Reinforcement Learning (DL)</a:t>
            </a:r>
            <a:endParaRPr lang="en-US" sz="3200" b="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B2875C-0D07-C946-B2E0-EB049C68E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488C-161F-514B-8FF5-CF5173A03E8D}" type="slidenum">
              <a:rPr lang="en-US" smtClean="0"/>
              <a:t>12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2F2A46-342F-BD47-959B-D697CC7964CB}"/>
              </a:ext>
            </a:extLst>
          </p:cNvPr>
          <p:cNvSpPr/>
          <p:nvPr/>
        </p:nvSpPr>
        <p:spPr>
          <a:xfrm>
            <a:off x="441542" y="6606257"/>
            <a:ext cx="823140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Source: Richard S. Sutton &amp; Andrew G.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Barto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(2018), Reinforcement Learning: An Introduction, 2nd Edition, A Bradford Book.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93A4EEF-E6AA-3F4E-A406-95D287D4F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9628" y="2501160"/>
            <a:ext cx="1273629" cy="767312"/>
          </a:xfrm>
          <a:prstGeom prst="roundRect">
            <a:avLst>
              <a:gd name="adj" fmla="val 1363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Agent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3E51BB8B-A5E7-1D41-B482-205B96668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2217" y="4138656"/>
            <a:ext cx="2481943" cy="880859"/>
          </a:xfrm>
          <a:prstGeom prst="roundRect">
            <a:avLst>
              <a:gd name="adj" fmla="val 18924"/>
            </a:avLst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Environment</a:t>
            </a:r>
          </a:p>
        </p:txBody>
      </p:sp>
      <p:cxnSp>
        <p:nvCxnSpPr>
          <p:cNvPr id="11" name="Elbow Connector 10">
            <a:extLst>
              <a:ext uri="{FF2B5EF4-FFF2-40B4-BE49-F238E27FC236}">
                <a16:creationId xmlns:a16="http://schemas.microsoft.com/office/drawing/2014/main" id="{1E9B0CED-362A-EC4D-B31F-9A86D2DBF9A5}"/>
              </a:ext>
            </a:extLst>
          </p:cNvPr>
          <p:cNvCxnSpPr>
            <a:cxnSpLocks/>
            <a:stCxn id="8" idx="3"/>
            <a:endCxn id="9" idx="3"/>
          </p:cNvCxnSpPr>
          <p:nvPr/>
        </p:nvCxnSpPr>
        <p:spPr>
          <a:xfrm>
            <a:off x="5313257" y="2884816"/>
            <a:ext cx="590903" cy="1694270"/>
          </a:xfrm>
          <a:prstGeom prst="bentConnector3">
            <a:avLst>
              <a:gd name="adj1" fmla="val 359991"/>
            </a:avLst>
          </a:prstGeom>
          <a:ln w="50800">
            <a:solidFill>
              <a:schemeClr val="tx1"/>
            </a:solidFill>
            <a:headEnd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2E6323A3-8BA0-AF4C-9A29-82ED3860ACA8}"/>
              </a:ext>
            </a:extLst>
          </p:cNvPr>
          <p:cNvCxnSpPr>
            <a:cxnSpLocks/>
            <a:stCxn id="9" idx="1"/>
            <a:endCxn id="8" idx="1"/>
          </p:cNvCxnSpPr>
          <p:nvPr/>
        </p:nvCxnSpPr>
        <p:spPr>
          <a:xfrm rot="10800000" flipH="1">
            <a:off x="3422216" y="2884816"/>
            <a:ext cx="617411" cy="1694270"/>
          </a:xfrm>
          <a:prstGeom prst="bentConnector3">
            <a:avLst>
              <a:gd name="adj1" fmla="val -252740"/>
            </a:avLst>
          </a:prstGeom>
          <a:ln w="50800">
            <a:solidFill>
              <a:schemeClr val="tx1"/>
            </a:solidFill>
            <a:headEnd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F5CC39F-4420-2F48-A24E-2988B0511D9C}"/>
              </a:ext>
            </a:extLst>
          </p:cNvPr>
          <p:cNvCxnSpPr>
            <a:cxnSpLocks/>
            <a:stCxn id="9" idx="0"/>
            <a:endCxn id="8" idx="2"/>
          </p:cNvCxnSpPr>
          <p:nvPr/>
        </p:nvCxnSpPr>
        <p:spPr>
          <a:xfrm flipV="1">
            <a:off x="4663189" y="3268472"/>
            <a:ext cx="13254" cy="870184"/>
          </a:xfrm>
          <a:prstGeom prst="straightConnector1">
            <a:avLst/>
          </a:prstGeom>
          <a:ln w="50800">
            <a:solidFill>
              <a:schemeClr val="tx1"/>
            </a:solidFill>
            <a:headEnd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08AE28C1-2160-BE45-95FC-A300EF19A7E0}"/>
              </a:ext>
            </a:extLst>
          </p:cNvPr>
          <p:cNvSpPr txBox="1"/>
          <p:nvPr/>
        </p:nvSpPr>
        <p:spPr>
          <a:xfrm>
            <a:off x="6037470" y="2423151"/>
            <a:ext cx="100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77EE5EE-6F71-F945-9760-AAC9FC3ED02E}"/>
              </a:ext>
            </a:extLst>
          </p:cNvPr>
          <p:cNvSpPr txBox="1"/>
          <p:nvPr/>
        </p:nvSpPr>
        <p:spPr>
          <a:xfrm>
            <a:off x="3445916" y="3518686"/>
            <a:ext cx="1127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reward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F8BEB89-E91D-8E42-B050-01D7E6256D40}"/>
              </a:ext>
            </a:extLst>
          </p:cNvPr>
          <p:cNvSpPr txBox="1"/>
          <p:nvPr/>
        </p:nvSpPr>
        <p:spPr>
          <a:xfrm>
            <a:off x="2095796" y="2415897"/>
            <a:ext cx="1778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observation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130D8D-172B-1D41-B271-BD73C2907E79}"/>
              </a:ext>
            </a:extLst>
          </p:cNvPr>
          <p:cNvSpPr txBox="1"/>
          <p:nvPr/>
        </p:nvSpPr>
        <p:spPr>
          <a:xfrm>
            <a:off x="1595036" y="2049534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24950F-C7E6-1C47-8586-BAC1D6E38022}"/>
              </a:ext>
            </a:extLst>
          </p:cNvPr>
          <p:cNvSpPr txBox="1"/>
          <p:nvPr/>
        </p:nvSpPr>
        <p:spPr>
          <a:xfrm>
            <a:off x="5546155" y="2057673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7EDD06F-F508-CF48-8811-BF8EB27F1CD4}"/>
              </a:ext>
            </a:extLst>
          </p:cNvPr>
          <p:cNvSpPr txBox="1"/>
          <p:nvPr/>
        </p:nvSpPr>
        <p:spPr>
          <a:xfrm>
            <a:off x="2984821" y="3217561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68194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C8D7D-80A7-9C44-AC14-7C213783A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974" y="122237"/>
            <a:ext cx="8760541" cy="1984303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Reinforcement Learning (DL)</a:t>
            </a:r>
            <a:endParaRPr lang="en-US" sz="3200" b="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B2875C-0D07-C946-B2E0-EB049C68E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488C-161F-514B-8FF5-CF5173A03E8D}" type="slidenum">
              <a:rPr lang="en-US" smtClean="0"/>
              <a:t>13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2F2A46-342F-BD47-959B-D697CC7964CB}"/>
              </a:ext>
            </a:extLst>
          </p:cNvPr>
          <p:cNvSpPr/>
          <p:nvPr/>
        </p:nvSpPr>
        <p:spPr>
          <a:xfrm>
            <a:off x="441542" y="6606257"/>
            <a:ext cx="823140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Source: Richard S. Sutton &amp; Andrew G.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Barto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(2018), Reinforcement Learning: An Introduction, 2nd Edition, A Bradford Book.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93A4EEF-E6AA-3F4E-A406-95D287D4F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9628" y="2501160"/>
            <a:ext cx="1273629" cy="767312"/>
          </a:xfrm>
          <a:prstGeom prst="roundRect">
            <a:avLst>
              <a:gd name="adj" fmla="val 1363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Agent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3E51BB8B-A5E7-1D41-B482-205B96668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2217" y="4138656"/>
            <a:ext cx="2481943" cy="880859"/>
          </a:xfrm>
          <a:prstGeom prst="roundRect">
            <a:avLst>
              <a:gd name="adj" fmla="val 18924"/>
            </a:avLst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Environment</a:t>
            </a:r>
          </a:p>
        </p:txBody>
      </p:sp>
      <p:cxnSp>
        <p:nvCxnSpPr>
          <p:cNvPr id="11" name="Elbow Connector 10">
            <a:extLst>
              <a:ext uri="{FF2B5EF4-FFF2-40B4-BE49-F238E27FC236}">
                <a16:creationId xmlns:a16="http://schemas.microsoft.com/office/drawing/2014/main" id="{1E9B0CED-362A-EC4D-B31F-9A86D2DBF9A5}"/>
              </a:ext>
            </a:extLst>
          </p:cNvPr>
          <p:cNvCxnSpPr>
            <a:cxnSpLocks/>
            <a:stCxn id="8" idx="3"/>
            <a:endCxn id="9" idx="3"/>
          </p:cNvCxnSpPr>
          <p:nvPr/>
        </p:nvCxnSpPr>
        <p:spPr>
          <a:xfrm>
            <a:off x="5313257" y="2884816"/>
            <a:ext cx="590903" cy="1694270"/>
          </a:xfrm>
          <a:prstGeom prst="bentConnector3">
            <a:avLst>
              <a:gd name="adj1" fmla="val 359991"/>
            </a:avLst>
          </a:prstGeom>
          <a:ln w="50800">
            <a:solidFill>
              <a:schemeClr val="tx1"/>
            </a:solidFill>
            <a:headEnd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2E6323A3-8BA0-AF4C-9A29-82ED3860ACA8}"/>
              </a:ext>
            </a:extLst>
          </p:cNvPr>
          <p:cNvCxnSpPr>
            <a:cxnSpLocks/>
            <a:stCxn id="9" idx="1"/>
            <a:endCxn id="8" idx="1"/>
          </p:cNvCxnSpPr>
          <p:nvPr/>
        </p:nvCxnSpPr>
        <p:spPr>
          <a:xfrm rot="10800000" flipH="1">
            <a:off x="3422216" y="2884816"/>
            <a:ext cx="617411" cy="1694270"/>
          </a:xfrm>
          <a:prstGeom prst="bentConnector3">
            <a:avLst>
              <a:gd name="adj1" fmla="val -252740"/>
            </a:avLst>
          </a:prstGeom>
          <a:ln w="50800">
            <a:solidFill>
              <a:schemeClr val="tx1"/>
            </a:solidFill>
            <a:headEnd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F5CC39F-4420-2F48-A24E-2988B0511D9C}"/>
              </a:ext>
            </a:extLst>
          </p:cNvPr>
          <p:cNvCxnSpPr>
            <a:cxnSpLocks/>
            <a:stCxn id="9" idx="0"/>
            <a:endCxn id="8" idx="2"/>
          </p:cNvCxnSpPr>
          <p:nvPr/>
        </p:nvCxnSpPr>
        <p:spPr>
          <a:xfrm flipV="1">
            <a:off x="4663189" y="3268472"/>
            <a:ext cx="13254" cy="870184"/>
          </a:xfrm>
          <a:prstGeom prst="straightConnector1">
            <a:avLst/>
          </a:prstGeom>
          <a:ln w="50800">
            <a:solidFill>
              <a:schemeClr val="tx1"/>
            </a:solidFill>
            <a:headEnd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08AE28C1-2160-BE45-95FC-A300EF19A7E0}"/>
              </a:ext>
            </a:extLst>
          </p:cNvPr>
          <p:cNvSpPr txBox="1"/>
          <p:nvPr/>
        </p:nvSpPr>
        <p:spPr>
          <a:xfrm>
            <a:off x="6037470" y="2423151"/>
            <a:ext cx="100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77EE5EE-6F71-F945-9760-AAC9FC3ED02E}"/>
              </a:ext>
            </a:extLst>
          </p:cNvPr>
          <p:cNvSpPr txBox="1"/>
          <p:nvPr/>
        </p:nvSpPr>
        <p:spPr>
          <a:xfrm>
            <a:off x="3445916" y="3518686"/>
            <a:ext cx="1127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reward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F8BEB89-E91D-8E42-B050-01D7E6256D40}"/>
              </a:ext>
            </a:extLst>
          </p:cNvPr>
          <p:cNvSpPr txBox="1"/>
          <p:nvPr/>
        </p:nvSpPr>
        <p:spPr>
          <a:xfrm>
            <a:off x="2095796" y="2415897"/>
            <a:ext cx="1778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observation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130D8D-172B-1D41-B271-BD73C2907E79}"/>
              </a:ext>
            </a:extLst>
          </p:cNvPr>
          <p:cNvSpPr txBox="1"/>
          <p:nvPr/>
        </p:nvSpPr>
        <p:spPr>
          <a:xfrm>
            <a:off x="1595036" y="2049534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24950F-C7E6-1C47-8586-BAC1D6E38022}"/>
              </a:ext>
            </a:extLst>
          </p:cNvPr>
          <p:cNvSpPr txBox="1"/>
          <p:nvPr/>
        </p:nvSpPr>
        <p:spPr>
          <a:xfrm>
            <a:off x="5546155" y="2057673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7EDD06F-F508-CF48-8811-BF8EB27F1CD4}"/>
              </a:ext>
            </a:extLst>
          </p:cNvPr>
          <p:cNvSpPr txBox="1"/>
          <p:nvPr/>
        </p:nvSpPr>
        <p:spPr>
          <a:xfrm>
            <a:off x="2984821" y="3217561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715622-5053-BF40-B11A-3DA984043056}"/>
              </a:ext>
            </a:extLst>
          </p:cNvPr>
          <p:cNvSpPr txBox="1"/>
          <p:nvPr/>
        </p:nvSpPr>
        <p:spPr>
          <a:xfrm>
            <a:off x="6215189" y="2877561"/>
            <a:ext cx="4106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5C4674-299C-B541-BC55-05642B5CAE2E}"/>
              </a:ext>
            </a:extLst>
          </p:cNvPr>
          <p:cNvSpPr txBox="1"/>
          <p:nvPr/>
        </p:nvSpPr>
        <p:spPr>
          <a:xfrm>
            <a:off x="4669816" y="3550326"/>
            <a:ext cx="4106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2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2200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427619-DA6F-0142-8581-B969445AED83}"/>
              </a:ext>
            </a:extLst>
          </p:cNvPr>
          <p:cNvSpPr txBox="1"/>
          <p:nvPr/>
        </p:nvSpPr>
        <p:spPr>
          <a:xfrm>
            <a:off x="2750486" y="2877562"/>
            <a:ext cx="4411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2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2200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58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22016-0EBE-7946-B3D4-6529FD46D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350"/>
            <a:ext cx="8640960" cy="11430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Agents</a:t>
            </a:r>
            <a:r>
              <a:rPr lang="en-US" dirty="0">
                <a:solidFill>
                  <a:schemeClr val="accent1"/>
                </a:solidFill>
              </a:rPr>
              <a:t> interact with </a:t>
            </a:r>
            <a:r>
              <a:rPr lang="en-US" dirty="0">
                <a:solidFill>
                  <a:srgbClr val="C00000"/>
                </a:solidFill>
              </a:rPr>
              <a:t>environments </a:t>
            </a:r>
            <a:r>
              <a:rPr lang="en-US" dirty="0">
                <a:solidFill>
                  <a:schemeClr val="accent1"/>
                </a:solidFill>
              </a:rPr>
              <a:t>through </a:t>
            </a:r>
            <a:r>
              <a:rPr lang="en-US" dirty="0">
                <a:solidFill>
                  <a:srgbClr val="C00000"/>
                </a:solidFill>
              </a:rPr>
              <a:t>sensors</a:t>
            </a:r>
            <a:r>
              <a:rPr lang="en-US" dirty="0">
                <a:solidFill>
                  <a:schemeClr val="accent1"/>
                </a:solidFill>
              </a:rPr>
              <a:t> and </a:t>
            </a:r>
            <a:r>
              <a:rPr lang="en-US" dirty="0">
                <a:solidFill>
                  <a:srgbClr val="C00000"/>
                </a:solidFill>
              </a:rPr>
              <a:t>actuators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0B0260-84EE-2546-BC19-2034A3E68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14</a:t>
            </a:fld>
            <a:endParaRPr lang="zh-TW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03DCCD-1935-FB47-97AC-D115D4D1B344}"/>
              </a:ext>
            </a:extLst>
          </p:cNvPr>
          <p:cNvSpPr/>
          <p:nvPr/>
        </p:nvSpPr>
        <p:spPr>
          <a:xfrm>
            <a:off x="1079611" y="6579314"/>
            <a:ext cx="69847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Source: Stuart Russell and Peter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Norvig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 (2020), Artificial Intelligence: A Modern Approach, 4th Edition, Pearson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8C9C127B-33F9-4F41-8F1F-AF413AF843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273" y="1665066"/>
            <a:ext cx="7377453" cy="479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177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0D90D-A554-BF4A-B3C6-F3F13AB35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The Rise of AI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5D809F-13C7-7341-8AFC-8F934CE4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15</a:t>
            </a:fld>
            <a:endParaRPr lang="zh-TW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5BE83D-1FF1-8344-AE69-5A5CFEEC5A36}"/>
              </a:ext>
            </a:extLst>
          </p:cNvPr>
          <p:cNvSpPr/>
          <p:nvPr/>
        </p:nvSpPr>
        <p:spPr>
          <a:xfrm>
            <a:off x="1268021" y="6457890"/>
            <a:ext cx="66079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Source: DHL (2018), Artificial Intelligence in Logistics,  </a:t>
            </a:r>
            <a:br>
              <a:rPr lang="en-US" sz="10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http://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www.globalhha.com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/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doclib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/data/upload/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doc_con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/5e50c53c5bf67.pdf/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99BAE8-51A7-7D49-B3DB-AEC28A3C3B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33" y="1052736"/>
            <a:ext cx="8929563" cy="5191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084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274637"/>
            <a:ext cx="8640960" cy="6245225"/>
          </a:xfrm>
        </p:spPr>
        <p:txBody>
          <a:bodyPr/>
          <a:lstStyle/>
          <a:p>
            <a:r>
              <a:rPr lang="en-US" altLang="zh-TW" sz="12000" dirty="0">
                <a:solidFill>
                  <a:srgbClr val="C00000"/>
                </a:solidFill>
              </a:rPr>
              <a:t>Philosophy and </a:t>
            </a:r>
            <a:br>
              <a:rPr lang="en-US" altLang="zh-TW" sz="12000" dirty="0">
                <a:solidFill>
                  <a:srgbClr val="C00000"/>
                </a:solidFill>
              </a:rPr>
            </a:br>
            <a:r>
              <a:rPr lang="en-US" altLang="zh-TW" sz="12000" dirty="0">
                <a:solidFill>
                  <a:srgbClr val="C00000"/>
                </a:solidFill>
              </a:rPr>
              <a:t>Ethics of AI</a:t>
            </a:r>
            <a:endParaRPr lang="zh-TW" altLang="en-US" sz="12000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5316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DE75B-B5BC-B142-9989-EC67B0980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8"/>
          </a:xfrm>
        </p:spPr>
        <p:txBody>
          <a:bodyPr/>
          <a:lstStyle/>
          <a:p>
            <a:r>
              <a:rPr lang="en-US" sz="3600" dirty="0"/>
              <a:t>The Limits of AI</a:t>
            </a:r>
          </a:p>
          <a:p>
            <a:r>
              <a:rPr lang="en-US" sz="3600" dirty="0"/>
              <a:t>Can Machines Really Think? </a:t>
            </a:r>
          </a:p>
          <a:p>
            <a:r>
              <a:rPr lang="en-US" sz="3600" dirty="0"/>
              <a:t>The Ethics of AI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19190-BE62-0440-B959-CF36C48B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17</a:t>
            </a:fld>
            <a:endParaRPr lang="zh-TW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C8621-7DA8-C04B-86FE-5D18631C4E40}"/>
              </a:ext>
            </a:extLst>
          </p:cNvPr>
          <p:cNvSpPr/>
          <p:nvPr/>
        </p:nvSpPr>
        <p:spPr>
          <a:xfrm>
            <a:off x="1057500" y="6579314"/>
            <a:ext cx="69847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Source: Stuart Russell and Peter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Norvig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 (2020), Artificial Intelligence: A Modern Approach, 4th Edition, Pearson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F8FA99-5A61-2147-8B8C-CFD01666B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125760"/>
            <a:ext cx="8496944" cy="1503040"/>
          </a:xfrm>
        </p:spPr>
        <p:txBody>
          <a:bodyPr/>
          <a:lstStyle/>
          <a:p>
            <a:r>
              <a:rPr lang="en-US" sz="5400" dirty="0">
                <a:solidFill>
                  <a:schemeClr val="accent1"/>
                </a:solidFill>
              </a:rPr>
              <a:t>Philosophy, Ethics, and Safety of AI</a:t>
            </a:r>
          </a:p>
        </p:txBody>
      </p:sp>
    </p:spTree>
    <p:extLst>
      <p:ext uri="{BB962C8B-B14F-4D97-AF65-F5344CB8AC3E}">
        <p14:creationId xmlns:p14="http://schemas.microsoft.com/office/powerpoint/2010/main" val="565880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DE75B-B5BC-B142-9989-EC67B0980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8"/>
          </a:xfrm>
        </p:spPr>
        <p:txBody>
          <a:bodyPr/>
          <a:lstStyle/>
          <a:p>
            <a:r>
              <a:rPr lang="en-US" dirty="0"/>
              <a:t>Philosophers use the term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weak AI </a:t>
            </a:r>
            <a:r>
              <a:rPr lang="en-US" sz="3200" dirty="0"/>
              <a:t>for the hypothesis that machines could possibly behave intelligently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strong AI</a:t>
            </a:r>
            <a:r>
              <a:rPr lang="en-US" sz="3200" dirty="0"/>
              <a:t> for the hypothesis that such machines would count as having actual minds (as opposed to simulated minds)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19190-BE62-0440-B959-CF36C48B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18</a:t>
            </a:fld>
            <a:endParaRPr lang="zh-TW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C8621-7DA8-C04B-86FE-5D18631C4E40}"/>
              </a:ext>
            </a:extLst>
          </p:cNvPr>
          <p:cNvSpPr/>
          <p:nvPr/>
        </p:nvSpPr>
        <p:spPr>
          <a:xfrm>
            <a:off x="1057500" y="6579314"/>
            <a:ext cx="69847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Source: Stuart Russell and Peter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Norvig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 (2020), Artificial Intelligence: A Modern Approach, 4th Edition, Pearson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F8FA99-5A61-2147-8B8C-CFD01666B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125760"/>
            <a:ext cx="8496944" cy="1287016"/>
          </a:xfrm>
        </p:spPr>
        <p:txBody>
          <a:bodyPr/>
          <a:lstStyle/>
          <a:p>
            <a:r>
              <a:rPr lang="en-US" sz="5400" dirty="0">
                <a:solidFill>
                  <a:schemeClr val="accent1"/>
                </a:solidFill>
              </a:rPr>
              <a:t>Philosophy of AI</a:t>
            </a:r>
          </a:p>
        </p:txBody>
      </p:sp>
    </p:spTree>
    <p:extLst>
      <p:ext uri="{BB962C8B-B14F-4D97-AF65-F5344CB8AC3E}">
        <p14:creationId xmlns:p14="http://schemas.microsoft.com/office/powerpoint/2010/main" val="1328266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46" y="116632"/>
            <a:ext cx="8229600" cy="901463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4 Approaches of AI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19</a:t>
            </a:fld>
            <a:endParaRPr lang="zh-TW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69972" y="1063472"/>
          <a:ext cx="8603148" cy="5389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1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1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04462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accent1"/>
                          </a:solidFill>
                        </a:rPr>
                        <a:t>Thinking Humanly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accent1"/>
                          </a:solidFill>
                        </a:rPr>
                        <a:t>Thinking</a:t>
                      </a:r>
                      <a:r>
                        <a:rPr lang="en-US" sz="3600" b="1" baseline="0" dirty="0">
                          <a:solidFill>
                            <a:schemeClr val="accent1"/>
                          </a:solidFill>
                        </a:rPr>
                        <a:t> Rationally</a:t>
                      </a:r>
                      <a:endParaRPr lang="en-US" sz="36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5402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accent1"/>
                          </a:solidFill>
                        </a:rPr>
                        <a:t>Acting Humanly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accent1"/>
                          </a:solidFill>
                        </a:rPr>
                        <a:t>Acting Rationally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92264BB9-0532-2E4A-BB32-E00C293A33F5}"/>
              </a:ext>
            </a:extLst>
          </p:cNvPr>
          <p:cNvSpPr/>
          <p:nvPr/>
        </p:nvSpPr>
        <p:spPr>
          <a:xfrm>
            <a:off x="1079611" y="6579314"/>
            <a:ext cx="69847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Source: Stuart Russell and Peter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Norvig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 (2020), Artificial Intelligence: A Modern Approach, 4th Edition, Pearson</a:t>
            </a:r>
          </a:p>
        </p:txBody>
      </p:sp>
    </p:spTree>
    <p:extLst>
      <p:ext uri="{BB962C8B-B14F-4D97-AF65-F5344CB8AC3E}">
        <p14:creationId xmlns:p14="http://schemas.microsoft.com/office/powerpoint/2010/main" val="151328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87740-7342-4346-B2E0-F69CCB27C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3FDB645-4535-D947-9FA2-92EAE75A2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6774"/>
            <a:ext cx="81375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 b="1" dirty="0">
                <a:solidFill>
                  <a:schemeClr val="tx2"/>
                </a:solidFill>
                <a:ea typeface="標楷體" charset="-120"/>
              </a:rPr>
              <a:t>課程大綱 </a:t>
            </a:r>
            <a:r>
              <a:rPr lang="en-US" altLang="zh-TW" sz="4400" b="1" dirty="0">
                <a:solidFill>
                  <a:schemeClr val="tx2"/>
                </a:solidFill>
                <a:ea typeface="標楷體" charset="-120"/>
              </a:rPr>
              <a:t>(Syllabus)</a:t>
            </a:r>
            <a:endParaRPr lang="zh-TW" altLang="en-US" sz="4400" b="1" dirty="0">
              <a:solidFill>
                <a:schemeClr val="tx2"/>
              </a:solidFill>
              <a:ea typeface="標楷體" charset="-12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6274DE-EE88-D64F-AEF1-CB6EFD44D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538" y="44624"/>
            <a:ext cx="962066" cy="6206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50032B-D024-554F-81C9-57B20F3C30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30" y="718301"/>
            <a:ext cx="964282" cy="235043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2117BF9-E659-A94D-8B39-CD0A833DB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980728"/>
            <a:ext cx="8786084" cy="568863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dirty="0" err="1">
                <a:latin typeface="Calibri" charset="0"/>
                <a:ea typeface="標楷體" charset="-120"/>
              </a:rPr>
              <a:t>週次</a:t>
            </a:r>
            <a:r>
              <a:rPr lang="en-US" altLang="en-US" sz="2400" dirty="0">
                <a:latin typeface="Calibri" charset="0"/>
                <a:ea typeface="標楷體" charset="-120"/>
              </a:rPr>
              <a:t> (Week)    </a:t>
            </a:r>
            <a:r>
              <a:rPr lang="en-US" altLang="en-US" sz="2400" dirty="0" err="1">
                <a:latin typeface="Calibri" charset="0"/>
                <a:ea typeface="標楷體" charset="-120"/>
              </a:rPr>
              <a:t>日期</a:t>
            </a:r>
            <a:r>
              <a:rPr lang="en-US" altLang="en-US" sz="2400" dirty="0">
                <a:latin typeface="Calibri" charset="0"/>
                <a:ea typeface="標楷體" charset="-120"/>
              </a:rPr>
              <a:t> (Date)    </a:t>
            </a:r>
            <a:r>
              <a:rPr lang="en-US" altLang="en-US" sz="2400" dirty="0" err="1">
                <a:latin typeface="Calibri" charset="0"/>
                <a:ea typeface="標楷體" charset="-120"/>
              </a:rPr>
              <a:t>內容</a:t>
            </a:r>
            <a:r>
              <a:rPr lang="en-US" altLang="en-US" sz="2400" dirty="0">
                <a:latin typeface="Calibri" charset="0"/>
                <a:ea typeface="標楷體" charset="-120"/>
              </a:rPr>
              <a:t> (Subject/Topics)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/>
              <a:t>1  2021/02/24  </a:t>
            </a:r>
            <a:r>
              <a:rPr lang="zh-TW" altLang="en-US" sz="2400" dirty="0"/>
              <a:t>人工智慧概論 </a:t>
            </a:r>
            <a:br>
              <a:rPr lang="en-US" altLang="zh-TW" sz="2400" dirty="0"/>
            </a:br>
            <a:r>
              <a:rPr lang="en-US" altLang="zh-TW" sz="2400" dirty="0"/>
              <a:t>                            (Introduction to Artificial Intelligence)</a:t>
            </a:r>
          </a:p>
          <a:p>
            <a:pPr marL="0" indent="0">
              <a:buNone/>
            </a:pPr>
            <a:r>
              <a:rPr lang="en-US" altLang="zh-TW" sz="2400" dirty="0"/>
              <a:t>2  2021/03/03  </a:t>
            </a:r>
            <a:r>
              <a:rPr lang="zh-TW" altLang="en-US" sz="2400" dirty="0"/>
              <a:t>人工智慧和智慧代理人 </a:t>
            </a:r>
            <a:br>
              <a:rPr lang="en-US" altLang="zh-TW" sz="2400" dirty="0"/>
            </a:br>
            <a:r>
              <a:rPr lang="en-US" altLang="zh-TW" sz="2400" dirty="0"/>
              <a:t>                            (Artificial Intelligence and Intelligent Agents)</a:t>
            </a:r>
          </a:p>
          <a:p>
            <a:pPr marL="0" indent="0">
              <a:buNone/>
            </a:pPr>
            <a:r>
              <a:rPr lang="en-US" altLang="zh-TW" sz="2400" dirty="0"/>
              <a:t>3  2021/03/10  </a:t>
            </a:r>
            <a:r>
              <a:rPr lang="zh-TW" altLang="en-US" sz="2400" dirty="0"/>
              <a:t>問題解決 </a:t>
            </a:r>
            <a:br>
              <a:rPr lang="en-US" altLang="zh-TW" sz="2400" dirty="0"/>
            </a:br>
            <a:r>
              <a:rPr lang="en-US" altLang="zh-TW" sz="2400" dirty="0"/>
              <a:t>                            (Problem Solving)</a:t>
            </a:r>
          </a:p>
          <a:p>
            <a:pPr marL="0" indent="0">
              <a:buNone/>
            </a:pPr>
            <a:r>
              <a:rPr lang="en-US" altLang="zh-TW" sz="2400" dirty="0"/>
              <a:t>4  2021/03/17  </a:t>
            </a:r>
            <a:r>
              <a:rPr lang="zh-TW" altLang="en-US" sz="2400" dirty="0"/>
              <a:t>知識推理和知識表達 </a:t>
            </a:r>
            <a:br>
              <a:rPr lang="en-US" altLang="zh-TW" sz="2400" dirty="0"/>
            </a:br>
            <a:r>
              <a:rPr lang="en-US" altLang="zh-TW" sz="2400" dirty="0"/>
              <a:t>                            </a:t>
            </a:r>
            <a:r>
              <a:rPr lang="en-US" altLang="zh-TW" sz="2200" dirty="0"/>
              <a:t>(Knowledge, Reasoning and Knowledge Representation)</a:t>
            </a:r>
          </a:p>
          <a:p>
            <a:pPr marL="0" indent="0">
              <a:buNone/>
            </a:pPr>
            <a:r>
              <a:rPr lang="en-US" altLang="zh-TW" sz="2400" dirty="0"/>
              <a:t>5  2021/03/24  </a:t>
            </a:r>
            <a:r>
              <a:rPr lang="zh-TW" altLang="en-US" sz="2400" dirty="0"/>
              <a:t>不確定知識和推理 </a:t>
            </a:r>
            <a:br>
              <a:rPr lang="en-US" altLang="zh-TW" sz="2400" dirty="0"/>
            </a:br>
            <a:r>
              <a:rPr lang="en-US" altLang="zh-TW" sz="2400" dirty="0"/>
              <a:t>                            (Uncertain Knowledge and Reasoning)</a:t>
            </a:r>
          </a:p>
          <a:p>
            <a:pPr marL="0" indent="0">
              <a:buNone/>
            </a:pP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</a:rPr>
              <a:t>6  2021/03/31  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</a:rPr>
              <a:t>人工智慧個案研究 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</a:rPr>
              <a:t>I </a:t>
            </a:r>
            <a:br>
              <a:rPr lang="en-US" altLang="zh-TW" sz="24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</a:rPr>
              <a:t>                            (Case Study on Artificial Intelligence I)</a:t>
            </a:r>
          </a:p>
        </p:txBody>
      </p:sp>
    </p:spTree>
    <p:extLst>
      <p:ext uri="{BB962C8B-B14F-4D97-AF65-F5344CB8AC3E}">
        <p14:creationId xmlns:p14="http://schemas.microsoft.com/office/powerpoint/2010/main" val="449283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46" y="44624"/>
            <a:ext cx="8229600" cy="901463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4 Approaches of AI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20</a:t>
            </a:fld>
            <a:endParaRPr lang="zh-TW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69972" y="980728"/>
          <a:ext cx="8603148" cy="5498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1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1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04462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accent1"/>
                          </a:solidFill>
                        </a:rPr>
                        <a:t>2.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accent1"/>
                          </a:solidFill>
                        </a:rPr>
                        <a:t>Thinking Humanly: The Cognitive</a:t>
                      </a:r>
                      <a:r>
                        <a:rPr lang="en-US" sz="3600" b="1" baseline="0" dirty="0">
                          <a:solidFill>
                            <a:schemeClr val="accent1"/>
                          </a:solidFill>
                        </a:rPr>
                        <a:t> Modeling Approach</a:t>
                      </a:r>
                      <a:endParaRPr lang="en-US" sz="36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accent1"/>
                          </a:solidFill>
                        </a:rPr>
                        <a:t>3. </a:t>
                      </a:r>
                    </a:p>
                    <a:p>
                      <a:pPr algn="ctr"/>
                      <a:r>
                        <a:rPr lang="en-US" sz="3600" b="1" dirty="0">
                          <a:solidFill>
                            <a:schemeClr val="accent1"/>
                          </a:solidFill>
                        </a:rPr>
                        <a:t>Thinking</a:t>
                      </a:r>
                      <a:r>
                        <a:rPr lang="en-US" sz="3600" b="1" baseline="0" dirty="0">
                          <a:solidFill>
                            <a:schemeClr val="accent1"/>
                          </a:solidFill>
                        </a:rPr>
                        <a:t> Rationally:</a:t>
                      </a:r>
                      <a:br>
                        <a:rPr lang="en-US" sz="3600" b="1" baseline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US" sz="3200" b="1" baseline="0" dirty="0">
                          <a:solidFill>
                            <a:schemeClr val="accent1"/>
                          </a:solidFill>
                        </a:rPr>
                        <a:t>The “Laws of Thought” Approach</a:t>
                      </a:r>
                    </a:p>
                    <a:p>
                      <a:pPr algn="ctr"/>
                      <a:endParaRPr lang="en-US" sz="36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5402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accent1"/>
                          </a:solidFill>
                        </a:rPr>
                        <a:t>1.</a:t>
                      </a:r>
                    </a:p>
                    <a:p>
                      <a:pPr algn="ctr"/>
                      <a:r>
                        <a:rPr lang="en-US" sz="3600" b="1" dirty="0">
                          <a:solidFill>
                            <a:schemeClr val="accent1"/>
                          </a:solidFill>
                        </a:rPr>
                        <a:t>Acting Humanly: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chemeClr val="accent1"/>
                          </a:solidFill>
                        </a:rPr>
                        <a:t>The Turing Test Approach </a:t>
                      </a:r>
                      <a:r>
                        <a:rPr lang="en-US" sz="1200" b="1" dirty="0">
                          <a:solidFill>
                            <a:schemeClr val="accent1"/>
                          </a:solidFill>
                        </a:rPr>
                        <a:t>(1950)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accent1"/>
                          </a:solidFill>
                        </a:rPr>
                        <a:t>4. </a:t>
                      </a:r>
                    </a:p>
                    <a:p>
                      <a:pPr algn="ctr"/>
                      <a:r>
                        <a:rPr lang="en-US" sz="3600" b="1" dirty="0">
                          <a:solidFill>
                            <a:schemeClr val="accent1"/>
                          </a:solidFill>
                        </a:rPr>
                        <a:t>Acting Rationally:</a:t>
                      </a:r>
                      <a:br>
                        <a:rPr lang="en-US" sz="3600" b="1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US" sz="3600" b="1" dirty="0">
                          <a:solidFill>
                            <a:schemeClr val="accent1"/>
                          </a:solidFill>
                        </a:rPr>
                        <a:t>The Rational Agent Approach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9F2DE54B-427E-284E-9D0E-42B3D473DF08}"/>
              </a:ext>
            </a:extLst>
          </p:cNvPr>
          <p:cNvSpPr/>
          <p:nvPr/>
        </p:nvSpPr>
        <p:spPr>
          <a:xfrm>
            <a:off x="1079611" y="6579314"/>
            <a:ext cx="69847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Source: Stuart Russell and Peter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Norvig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 (2020), Artificial Intelligence: A Modern Approach, 4th Edition, Pearson</a:t>
            </a:r>
          </a:p>
        </p:txBody>
      </p:sp>
    </p:spTree>
    <p:extLst>
      <p:ext uri="{BB962C8B-B14F-4D97-AF65-F5344CB8AC3E}">
        <p14:creationId xmlns:p14="http://schemas.microsoft.com/office/powerpoint/2010/main" val="1203172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DE75B-B5BC-B142-9989-EC67B0980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8"/>
          </a:xfrm>
        </p:spPr>
        <p:txBody>
          <a:bodyPr/>
          <a:lstStyle/>
          <a:p>
            <a:r>
              <a:rPr lang="en-US" dirty="0"/>
              <a:t>Alan Turing rejected the question “Can machines think?” and replaced it with a behavioral test. </a:t>
            </a:r>
          </a:p>
          <a:p>
            <a:pPr lvl="1"/>
            <a:r>
              <a:rPr lang="en-US" dirty="0"/>
              <a:t>Alan Turing anticipated many objections to the possibility of thinking machines. </a:t>
            </a:r>
          </a:p>
          <a:p>
            <a:r>
              <a:rPr lang="en-US" dirty="0"/>
              <a:t>Concentrate on their systems’ performance on practical tasks</a:t>
            </a:r>
          </a:p>
          <a:p>
            <a:pPr lvl="1"/>
            <a:r>
              <a:rPr lang="en-US" dirty="0"/>
              <a:t>rather than the ability to imitate humans.</a:t>
            </a:r>
          </a:p>
          <a:p>
            <a:r>
              <a:rPr lang="en-US" dirty="0"/>
              <a:t>Consciousness remains a mystery.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19190-BE62-0440-B959-CF36C48B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21</a:t>
            </a:fld>
            <a:endParaRPr lang="zh-TW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C8621-7DA8-C04B-86FE-5D18631C4E40}"/>
              </a:ext>
            </a:extLst>
          </p:cNvPr>
          <p:cNvSpPr/>
          <p:nvPr/>
        </p:nvSpPr>
        <p:spPr>
          <a:xfrm>
            <a:off x="1057500" y="6579314"/>
            <a:ext cx="69847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Source: Stuart Russell and Peter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Norvig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 (2020), Artificial Intelligence: A Modern Approach, 4th Edition, Pearson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F8FA99-5A61-2147-8B8C-CFD01666B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125760"/>
            <a:ext cx="8496944" cy="1287016"/>
          </a:xfrm>
        </p:spPr>
        <p:txBody>
          <a:bodyPr/>
          <a:lstStyle/>
          <a:p>
            <a:r>
              <a:rPr lang="en-US" sz="5400" dirty="0">
                <a:solidFill>
                  <a:schemeClr val="accent1"/>
                </a:solidFill>
              </a:rPr>
              <a:t>Can machines think?</a:t>
            </a:r>
          </a:p>
        </p:txBody>
      </p:sp>
    </p:spTree>
    <p:extLst>
      <p:ext uri="{BB962C8B-B14F-4D97-AF65-F5344CB8AC3E}">
        <p14:creationId xmlns:p14="http://schemas.microsoft.com/office/powerpoint/2010/main" val="22134795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482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AI Acting Humanly:</a:t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The Turing Test Approach</a:t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sz="3200" b="1" dirty="0">
                <a:solidFill>
                  <a:schemeClr val="accent1"/>
                </a:solidFill>
              </a:rPr>
              <a:t>(Alan Turing, 1950)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76464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Knowledge Representation</a:t>
            </a:r>
          </a:p>
          <a:p>
            <a:r>
              <a:rPr lang="en-US" b="1" dirty="0">
                <a:solidFill>
                  <a:schemeClr val="accent1"/>
                </a:solidFill>
              </a:rPr>
              <a:t>Automated Reasoning</a:t>
            </a:r>
          </a:p>
          <a:p>
            <a:r>
              <a:rPr lang="en-US" b="1" dirty="0">
                <a:solidFill>
                  <a:srgbClr val="FF0000"/>
                </a:solidFill>
              </a:rPr>
              <a:t>Machine Learning (ML)</a:t>
            </a:r>
          </a:p>
          <a:p>
            <a:pPr lvl="1"/>
            <a:r>
              <a:rPr lang="en-US" sz="3200" b="1" dirty="0">
                <a:solidFill>
                  <a:srgbClr val="FF0000"/>
                </a:solidFill>
              </a:rPr>
              <a:t>Deep Learning (DL)</a:t>
            </a:r>
          </a:p>
          <a:p>
            <a:r>
              <a:rPr lang="en-US" b="1" dirty="0">
                <a:solidFill>
                  <a:srgbClr val="C00000"/>
                </a:solidFill>
              </a:rPr>
              <a:t>Computer Vision</a:t>
            </a:r>
            <a:r>
              <a:rPr lang="zh-TW" altLang="en-US" b="1" dirty="0">
                <a:solidFill>
                  <a:srgbClr val="C00000"/>
                </a:solidFill>
              </a:rPr>
              <a:t> </a:t>
            </a:r>
            <a:r>
              <a:rPr lang="en-US" altLang="zh-TW" b="1" dirty="0">
                <a:solidFill>
                  <a:srgbClr val="C00000"/>
                </a:solidFill>
              </a:rPr>
              <a:t>(Image, Video)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Natural Language Processing (NLP)</a:t>
            </a:r>
          </a:p>
          <a:p>
            <a:r>
              <a:rPr lang="en-US" b="1" dirty="0">
                <a:solidFill>
                  <a:srgbClr val="C00000"/>
                </a:solidFill>
              </a:rPr>
              <a:t>Robotics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22</a:t>
            </a:fld>
            <a:endParaRPr lang="zh-TW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332DB0-FB6C-9E4E-8231-F39C2A9843E7}"/>
              </a:ext>
            </a:extLst>
          </p:cNvPr>
          <p:cNvSpPr/>
          <p:nvPr/>
        </p:nvSpPr>
        <p:spPr>
          <a:xfrm>
            <a:off x="1079611" y="6579314"/>
            <a:ext cx="69847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Source: Stuart Russell and Peter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Norvig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 (2020), Artificial Intelligence: A Modern Approach, 4th Edition, Pearson</a:t>
            </a:r>
          </a:p>
        </p:txBody>
      </p:sp>
    </p:spTree>
    <p:extLst>
      <p:ext uri="{BB962C8B-B14F-4D97-AF65-F5344CB8AC3E}">
        <p14:creationId xmlns:p14="http://schemas.microsoft.com/office/powerpoint/2010/main" val="24007204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DE75B-B5BC-B142-9989-EC67B0980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8"/>
          </a:xfrm>
        </p:spPr>
        <p:txBody>
          <a:bodyPr/>
          <a:lstStyle/>
          <a:p>
            <a:r>
              <a:rPr lang="en-US" dirty="0"/>
              <a:t>Given that AI is a </a:t>
            </a:r>
            <a:r>
              <a:rPr lang="en-US" dirty="0">
                <a:solidFill>
                  <a:srgbClr val="FF0000"/>
                </a:solidFill>
              </a:rPr>
              <a:t>powerful</a:t>
            </a:r>
            <a:r>
              <a:rPr lang="en-US" dirty="0"/>
              <a:t> technology, we have a </a:t>
            </a:r>
            <a:r>
              <a:rPr lang="en-US" dirty="0">
                <a:solidFill>
                  <a:srgbClr val="FF0000"/>
                </a:solidFill>
              </a:rPr>
              <a:t>moral obligation </a:t>
            </a:r>
            <a:r>
              <a:rPr lang="en-US" dirty="0"/>
              <a:t>to use it well, to promote the positive aspects and avoid or mitigate the negative ones.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19190-BE62-0440-B959-CF36C48B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23</a:t>
            </a:fld>
            <a:endParaRPr lang="zh-TW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C8621-7DA8-C04B-86FE-5D18631C4E40}"/>
              </a:ext>
            </a:extLst>
          </p:cNvPr>
          <p:cNvSpPr/>
          <p:nvPr/>
        </p:nvSpPr>
        <p:spPr>
          <a:xfrm>
            <a:off x="1057500" y="6579314"/>
            <a:ext cx="69847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Source: Stuart Russell and Peter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Norvig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 (2020), Artificial Intelligence: A Modern Approach, 4th Edition, Pearson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F8FA99-5A61-2147-8B8C-CFD01666B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125760"/>
            <a:ext cx="8496944" cy="1287016"/>
          </a:xfrm>
        </p:spPr>
        <p:txBody>
          <a:bodyPr/>
          <a:lstStyle/>
          <a:p>
            <a:r>
              <a:rPr lang="en-US" sz="5400" dirty="0">
                <a:solidFill>
                  <a:schemeClr val="accent1"/>
                </a:solidFill>
              </a:rPr>
              <a:t>The Ethics of AI</a:t>
            </a:r>
          </a:p>
        </p:txBody>
      </p:sp>
    </p:spTree>
    <p:extLst>
      <p:ext uri="{BB962C8B-B14F-4D97-AF65-F5344CB8AC3E}">
        <p14:creationId xmlns:p14="http://schemas.microsoft.com/office/powerpoint/2010/main" val="4432579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DE75B-B5BC-B142-9989-EC67B0980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8"/>
          </a:xfrm>
        </p:spPr>
        <p:txBody>
          <a:bodyPr/>
          <a:lstStyle/>
          <a:p>
            <a:r>
              <a:rPr lang="en-US" dirty="0"/>
              <a:t>Ensure safety</a:t>
            </a:r>
          </a:p>
          <a:p>
            <a:r>
              <a:rPr lang="en-US" dirty="0"/>
              <a:t>Ensure fairness</a:t>
            </a:r>
          </a:p>
          <a:p>
            <a:r>
              <a:rPr lang="en-US" dirty="0"/>
              <a:t>Respect privacy</a:t>
            </a:r>
          </a:p>
          <a:p>
            <a:r>
              <a:rPr lang="en-US" dirty="0"/>
              <a:t>Promote collaboration</a:t>
            </a:r>
          </a:p>
          <a:p>
            <a:r>
              <a:rPr lang="en-US" dirty="0"/>
              <a:t>Provide transparency</a:t>
            </a:r>
          </a:p>
          <a:p>
            <a:r>
              <a:rPr lang="en-US" dirty="0"/>
              <a:t>Limit harmful uses of AI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19190-BE62-0440-B959-CF36C48B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24</a:t>
            </a:fld>
            <a:endParaRPr lang="zh-TW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C8621-7DA8-C04B-86FE-5D18631C4E40}"/>
              </a:ext>
            </a:extLst>
          </p:cNvPr>
          <p:cNvSpPr/>
          <p:nvPr/>
        </p:nvSpPr>
        <p:spPr>
          <a:xfrm>
            <a:off x="1057500" y="6579314"/>
            <a:ext cx="69847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Source: Stuart Russell and Peter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Norvig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 (2020), Artificial Intelligence: A Modern Approach, 4th Edition, Pearson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F8FA99-5A61-2147-8B8C-CFD01666B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125760"/>
            <a:ext cx="8496944" cy="1287016"/>
          </a:xfrm>
        </p:spPr>
        <p:txBody>
          <a:bodyPr/>
          <a:lstStyle/>
          <a:p>
            <a:r>
              <a:rPr lang="en-US" sz="5400" dirty="0">
                <a:solidFill>
                  <a:schemeClr val="accent1"/>
                </a:solidFill>
              </a:rPr>
              <a:t>Principles of Robotics and AI</a:t>
            </a:r>
          </a:p>
        </p:txBody>
      </p:sp>
    </p:spTree>
    <p:extLst>
      <p:ext uri="{BB962C8B-B14F-4D97-AF65-F5344CB8AC3E}">
        <p14:creationId xmlns:p14="http://schemas.microsoft.com/office/powerpoint/2010/main" val="30785714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DE75B-B5BC-B142-9989-EC67B0980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8"/>
          </a:xfrm>
        </p:spPr>
        <p:txBody>
          <a:bodyPr/>
          <a:lstStyle/>
          <a:p>
            <a:r>
              <a:rPr lang="en-US" dirty="0"/>
              <a:t>Establish accountability</a:t>
            </a:r>
          </a:p>
          <a:p>
            <a:r>
              <a:rPr lang="en-US" dirty="0"/>
              <a:t>Uphold human rights and values</a:t>
            </a:r>
          </a:p>
          <a:p>
            <a:r>
              <a:rPr lang="en-US" dirty="0"/>
              <a:t>Reflect diversity/inclusion</a:t>
            </a:r>
          </a:p>
          <a:p>
            <a:r>
              <a:rPr lang="en-US" dirty="0"/>
              <a:t>Avoid concentration of power</a:t>
            </a:r>
          </a:p>
          <a:p>
            <a:r>
              <a:rPr lang="en-US" dirty="0"/>
              <a:t>Acknowledge legal/policy implications</a:t>
            </a:r>
          </a:p>
          <a:p>
            <a:r>
              <a:rPr lang="en-US" dirty="0"/>
              <a:t>Contemplate implications for employment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19190-BE62-0440-B959-CF36C48B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25</a:t>
            </a:fld>
            <a:endParaRPr lang="zh-TW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C8621-7DA8-C04B-86FE-5D18631C4E40}"/>
              </a:ext>
            </a:extLst>
          </p:cNvPr>
          <p:cNvSpPr/>
          <p:nvPr/>
        </p:nvSpPr>
        <p:spPr>
          <a:xfrm>
            <a:off x="1057500" y="6579314"/>
            <a:ext cx="69847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Source: Stuart Russell and Peter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Norvig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 (2020), Artificial Intelligence: A Modern Approach, 4th Edition, Pearson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F8FA99-5A61-2147-8B8C-CFD01666B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125760"/>
            <a:ext cx="8496944" cy="1287016"/>
          </a:xfrm>
        </p:spPr>
        <p:txBody>
          <a:bodyPr/>
          <a:lstStyle/>
          <a:p>
            <a:r>
              <a:rPr lang="en-US" sz="5400" dirty="0">
                <a:solidFill>
                  <a:schemeClr val="accent1"/>
                </a:solidFill>
              </a:rPr>
              <a:t>Principles of Robotics and AI</a:t>
            </a:r>
          </a:p>
        </p:txBody>
      </p:sp>
    </p:spTree>
    <p:extLst>
      <p:ext uri="{BB962C8B-B14F-4D97-AF65-F5344CB8AC3E}">
        <p14:creationId xmlns:p14="http://schemas.microsoft.com/office/powerpoint/2010/main" val="28565478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DE75B-B5BC-B142-9989-EC67B0980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8"/>
          </a:xfrm>
        </p:spPr>
        <p:txBody>
          <a:bodyPr/>
          <a:lstStyle/>
          <a:p>
            <a:r>
              <a:rPr lang="en-US" dirty="0"/>
              <a:t>AI is a </a:t>
            </a:r>
            <a:r>
              <a:rPr lang="en-US" dirty="0">
                <a:solidFill>
                  <a:srgbClr val="FF0000"/>
                </a:solidFill>
              </a:rPr>
              <a:t>powerful</a:t>
            </a:r>
            <a:r>
              <a:rPr lang="en-US" dirty="0"/>
              <a:t> technology, and as such it poses </a:t>
            </a:r>
            <a:r>
              <a:rPr lang="en-US" dirty="0">
                <a:solidFill>
                  <a:srgbClr val="FF0000"/>
                </a:solidFill>
              </a:rPr>
              <a:t>potential dangers</a:t>
            </a:r>
            <a:r>
              <a:rPr lang="en-US" dirty="0"/>
              <a:t>, through lethal autonomous weapons, security and privacy breaches, unintended side effects, unintentional errors, and malignant misuse.</a:t>
            </a:r>
          </a:p>
          <a:p>
            <a:r>
              <a:rPr lang="en-US" dirty="0"/>
              <a:t>Those who work with AI technology have an </a:t>
            </a:r>
            <a:r>
              <a:rPr lang="en-US" dirty="0">
                <a:solidFill>
                  <a:srgbClr val="FF0000"/>
                </a:solidFill>
              </a:rPr>
              <a:t>ethical imperative to responsibly reduce those dangers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19190-BE62-0440-B959-CF36C48B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26</a:t>
            </a:fld>
            <a:endParaRPr lang="zh-TW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C8621-7DA8-C04B-86FE-5D18631C4E40}"/>
              </a:ext>
            </a:extLst>
          </p:cNvPr>
          <p:cNvSpPr/>
          <p:nvPr/>
        </p:nvSpPr>
        <p:spPr>
          <a:xfrm>
            <a:off x="1057500" y="6579314"/>
            <a:ext cx="69847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Source: Stuart Russell and Peter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Norvig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 (2020), Artificial Intelligence: A Modern Approach, 4th Edition, Pearson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F8FA99-5A61-2147-8B8C-CFD01666B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125760"/>
            <a:ext cx="8496944" cy="1287016"/>
          </a:xfrm>
        </p:spPr>
        <p:txBody>
          <a:bodyPr/>
          <a:lstStyle/>
          <a:p>
            <a:r>
              <a:rPr lang="en-US" sz="5400" dirty="0">
                <a:solidFill>
                  <a:schemeClr val="accent1"/>
                </a:solidFill>
              </a:rPr>
              <a:t>Safety of AI</a:t>
            </a:r>
          </a:p>
        </p:txBody>
      </p:sp>
    </p:spTree>
    <p:extLst>
      <p:ext uri="{BB962C8B-B14F-4D97-AF65-F5344CB8AC3E}">
        <p14:creationId xmlns:p14="http://schemas.microsoft.com/office/powerpoint/2010/main" val="35573281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DE75B-B5BC-B142-9989-EC67B0980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2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 robot may not injure a human being or, through inaction, allow a human being to come to harm.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robot must obey orders given to it by human beings, except where such orders would conflict with the First Law.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robot must protect its own existence as long as such protection does not conflict with the First or Second Law.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19190-BE62-0440-B959-CF36C48B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27</a:t>
            </a:fld>
            <a:endParaRPr lang="zh-TW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C8621-7DA8-C04B-86FE-5D18631C4E40}"/>
              </a:ext>
            </a:extLst>
          </p:cNvPr>
          <p:cNvSpPr/>
          <p:nvPr/>
        </p:nvSpPr>
        <p:spPr>
          <a:xfrm>
            <a:off x="1057500" y="6579314"/>
            <a:ext cx="69847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Source: Stuart Russell and Peter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Norvig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 (2020), Artificial Intelligence: A Modern Approach, 4th Edition, Pearson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F8FA99-5A61-2147-8B8C-CFD01666B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125760"/>
            <a:ext cx="8496944" cy="1287016"/>
          </a:xfrm>
        </p:spPr>
        <p:txBody>
          <a:bodyPr/>
          <a:lstStyle/>
          <a:p>
            <a:r>
              <a:rPr lang="en-US" sz="5400" dirty="0">
                <a:solidFill>
                  <a:schemeClr val="accent1"/>
                </a:solidFill>
              </a:rPr>
              <a:t>Robot Ethics</a:t>
            </a:r>
            <a:br>
              <a:rPr lang="en-US" sz="5400" dirty="0">
                <a:solidFill>
                  <a:schemeClr val="accent1"/>
                </a:solidFill>
              </a:rPr>
            </a:br>
            <a:r>
              <a:rPr lang="en-US" sz="4800" dirty="0">
                <a:solidFill>
                  <a:schemeClr val="accent1"/>
                </a:solidFill>
              </a:rPr>
              <a:t>Laws of Robotics </a:t>
            </a:r>
            <a:r>
              <a:rPr lang="en-US" sz="2400" dirty="0">
                <a:solidFill>
                  <a:schemeClr val="accent1"/>
                </a:solidFill>
              </a:rPr>
              <a:t>(Isaac Asimov, 1942, 1950) </a:t>
            </a:r>
          </a:p>
        </p:txBody>
      </p:sp>
    </p:spTree>
    <p:extLst>
      <p:ext uri="{BB962C8B-B14F-4D97-AF65-F5344CB8AC3E}">
        <p14:creationId xmlns:p14="http://schemas.microsoft.com/office/powerpoint/2010/main" val="24842756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DE75B-B5BC-B142-9989-EC67B0980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6"/>
          </a:xfrm>
        </p:spPr>
        <p:txBody>
          <a:bodyPr/>
          <a:lstStyle/>
          <a:p>
            <a:r>
              <a:rPr lang="en-US" dirty="0"/>
              <a:t>AI systems must be able to demonstrate they are </a:t>
            </a:r>
            <a:r>
              <a:rPr lang="en-US" dirty="0">
                <a:solidFill>
                  <a:srgbClr val="FF0000"/>
                </a:solidFill>
              </a:rPr>
              <a:t>fair, trustworthy, and transparent</a:t>
            </a:r>
            <a:r>
              <a:rPr lang="en-US" dirty="0"/>
              <a:t>. </a:t>
            </a:r>
          </a:p>
          <a:p>
            <a:r>
              <a:rPr lang="en-US" dirty="0"/>
              <a:t>There are multiple aspects of fairness, and it is impossible to maximize all of them at once. </a:t>
            </a:r>
          </a:p>
          <a:p>
            <a:r>
              <a:rPr lang="en-US" dirty="0"/>
              <a:t>So a first step is to decide what counts as fair.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19190-BE62-0440-B959-CF36C48B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28</a:t>
            </a:fld>
            <a:endParaRPr lang="zh-TW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C8621-7DA8-C04B-86FE-5D18631C4E40}"/>
              </a:ext>
            </a:extLst>
          </p:cNvPr>
          <p:cNvSpPr/>
          <p:nvPr/>
        </p:nvSpPr>
        <p:spPr>
          <a:xfrm>
            <a:off x="1057500" y="6579314"/>
            <a:ext cx="69847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Source: Stuart Russell and Peter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Norvig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 (2020), Artificial Intelligence: A Modern Approach, 4th Edition, Pearson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F8FA99-5A61-2147-8B8C-CFD01666B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125759"/>
            <a:ext cx="8496944" cy="1515595"/>
          </a:xfrm>
        </p:spPr>
        <p:txBody>
          <a:bodyPr/>
          <a:lstStyle/>
          <a:p>
            <a:r>
              <a:rPr lang="en-US" sz="5400" dirty="0">
                <a:solidFill>
                  <a:schemeClr val="accent1"/>
                </a:solidFill>
              </a:rPr>
              <a:t>Fair, trustworthy, and transparent of AI</a:t>
            </a:r>
          </a:p>
        </p:txBody>
      </p:sp>
    </p:spTree>
    <p:extLst>
      <p:ext uri="{BB962C8B-B14F-4D97-AF65-F5344CB8AC3E}">
        <p14:creationId xmlns:p14="http://schemas.microsoft.com/office/powerpoint/2010/main" val="16753164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DE75B-B5BC-B142-9989-EC67B0980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8"/>
          </a:xfrm>
        </p:spPr>
        <p:txBody>
          <a:bodyPr/>
          <a:lstStyle/>
          <a:p>
            <a:r>
              <a:rPr lang="en-US" dirty="0"/>
              <a:t>When an AI system turns you down for a loan, you deserve an explanation. </a:t>
            </a:r>
          </a:p>
          <a:p>
            <a:pPr lvl="1"/>
            <a:r>
              <a:rPr lang="en-US" dirty="0"/>
              <a:t>In Europe, the GDPR enforces this for you.</a:t>
            </a:r>
          </a:p>
          <a:p>
            <a:pPr lvl="1"/>
            <a:r>
              <a:rPr lang="en-US" dirty="0"/>
              <a:t>An AI system that can explain itself is called </a:t>
            </a:r>
            <a:r>
              <a:rPr lang="en-US" dirty="0">
                <a:solidFill>
                  <a:srgbClr val="FF0000"/>
                </a:solidFill>
              </a:rPr>
              <a:t>explainable AI (XAI)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19190-BE62-0440-B959-CF36C48B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29</a:t>
            </a:fld>
            <a:endParaRPr lang="zh-TW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C8621-7DA8-C04B-86FE-5D18631C4E40}"/>
              </a:ext>
            </a:extLst>
          </p:cNvPr>
          <p:cNvSpPr/>
          <p:nvPr/>
        </p:nvSpPr>
        <p:spPr>
          <a:xfrm>
            <a:off x="1057500" y="6579314"/>
            <a:ext cx="69847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Source: Stuart Russell and Peter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Norvig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 (2020), Artificial Intelligence: A Modern Approach, 4th Edition, Pearson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F8FA99-5A61-2147-8B8C-CFD01666B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125760"/>
            <a:ext cx="8496944" cy="1287016"/>
          </a:xfrm>
        </p:spPr>
        <p:txBody>
          <a:bodyPr/>
          <a:lstStyle/>
          <a:p>
            <a:r>
              <a:rPr lang="en-US" sz="5400" dirty="0">
                <a:solidFill>
                  <a:schemeClr val="accent1"/>
                </a:solidFill>
              </a:rPr>
              <a:t>Explainable AI (XAI)</a:t>
            </a:r>
          </a:p>
        </p:txBody>
      </p:sp>
    </p:spTree>
    <p:extLst>
      <p:ext uri="{BB962C8B-B14F-4D97-AF65-F5344CB8AC3E}">
        <p14:creationId xmlns:p14="http://schemas.microsoft.com/office/powerpoint/2010/main" val="435443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82BF6-CA49-0940-8E3D-111BA6C35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980728"/>
            <a:ext cx="8786084" cy="568863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dirty="0" err="1">
                <a:latin typeface="Calibri" charset="0"/>
                <a:ea typeface="標楷體" charset="-120"/>
              </a:rPr>
              <a:t>週次</a:t>
            </a:r>
            <a:r>
              <a:rPr lang="en-US" altLang="en-US" sz="2400" dirty="0">
                <a:latin typeface="Calibri" charset="0"/>
                <a:ea typeface="標楷體" charset="-120"/>
              </a:rPr>
              <a:t> (Week)    </a:t>
            </a:r>
            <a:r>
              <a:rPr lang="en-US" altLang="en-US" sz="2400" dirty="0" err="1">
                <a:latin typeface="Calibri" charset="0"/>
                <a:ea typeface="標楷體" charset="-120"/>
              </a:rPr>
              <a:t>日期</a:t>
            </a:r>
            <a:r>
              <a:rPr lang="en-US" altLang="en-US" sz="2400" dirty="0">
                <a:latin typeface="Calibri" charset="0"/>
                <a:ea typeface="標楷體" charset="-120"/>
              </a:rPr>
              <a:t> (Date)    </a:t>
            </a:r>
            <a:r>
              <a:rPr lang="en-US" altLang="en-US" sz="2400" dirty="0" err="1">
                <a:latin typeface="Calibri" charset="0"/>
                <a:ea typeface="標楷體" charset="-120"/>
              </a:rPr>
              <a:t>內容</a:t>
            </a:r>
            <a:r>
              <a:rPr lang="en-US" altLang="en-US" sz="2400" dirty="0">
                <a:latin typeface="Calibri" charset="0"/>
                <a:ea typeface="標楷體" charset="-120"/>
              </a:rPr>
              <a:t> (Subject/Topics)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  <a:t>7  2021/04/07</a:t>
            </a:r>
            <a:r>
              <a:rPr lang="zh-TW" altLang="en-US" sz="2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zh-TW" altLang="en-US" sz="2400" dirty="0">
                <a:solidFill>
                  <a:schemeClr val="bg1">
                    <a:lumMod val="65000"/>
                  </a:schemeClr>
                </a:solidFill>
              </a:rPr>
              <a:t>放假一天 </a:t>
            </a:r>
            <a: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  <a:t>(Day off)</a:t>
            </a:r>
          </a:p>
          <a:p>
            <a:pPr marL="0" indent="0">
              <a:buNone/>
            </a:pPr>
            <a:r>
              <a:rPr lang="en-US" altLang="zh-TW" sz="2400" dirty="0"/>
              <a:t>8  2021/04/14</a:t>
            </a:r>
            <a:r>
              <a:rPr lang="zh-TW" altLang="en-US" sz="2400" dirty="0"/>
              <a:t>  機器學習與監督式學習 </a:t>
            </a:r>
            <a:br>
              <a:rPr lang="en-US" altLang="zh-TW" sz="2400" dirty="0"/>
            </a:br>
            <a:r>
              <a:rPr lang="en-US" altLang="zh-TW" sz="2400" dirty="0"/>
              <a:t>                            (Machine Learning and Supervised Learning)</a:t>
            </a:r>
          </a:p>
          <a:p>
            <a:pPr marL="0" indent="0">
              <a:buNone/>
            </a:pPr>
            <a:r>
              <a:rPr lang="en-US" altLang="zh-TW" sz="2400" dirty="0">
                <a:solidFill>
                  <a:schemeClr val="accent6">
                    <a:lumMod val="75000"/>
                  </a:schemeClr>
                </a:solidFill>
              </a:rPr>
              <a:t>9  2021/04/21  </a:t>
            </a:r>
            <a:r>
              <a:rPr lang="zh-TW" altLang="en-US" sz="2400" dirty="0">
                <a:solidFill>
                  <a:schemeClr val="accent6">
                    <a:lumMod val="75000"/>
                  </a:schemeClr>
                </a:solidFill>
              </a:rPr>
              <a:t>期中報告 </a:t>
            </a:r>
            <a:br>
              <a:rPr lang="en-US" altLang="zh-TW" sz="2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altLang="zh-TW" sz="2400" dirty="0">
                <a:solidFill>
                  <a:schemeClr val="accent6">
                    <a:lumMod val="75000"/>
                  </a:schemeClr>
                </a:solidFill>
              </a:rPr>
              <a:t>                             (Midterm Project Report)</a:t>
            </a:r>
          </a:p>
          <a:p>
            <a:pPr marL="0" indent="0">
              <a:buNone/>
            </a:pPr>
            <a:r>
              <a:rPr lang="en-US" altLang="zh-TW" sz="2400" dirty="0"/>
              <a:t>10  2021/04/28  </a:t>
            </a:r>
            <a:r>
              <a:rPr lang="zh-TW" altLang="en-US" sz="2400" dirty="0"/>
              <a:t>學習理論與綜合學習 </a:t>
            </a:r>
            <a:br>
              <a:rPr lang="en-US" altLang="zh-TW" sz="2400" dirty="0"/>
            </a:br>
            <a:r>
              <a:rPr lang="en-US" altLang="zh-TW" sz="2400" dirty="0"/>
              <a:t>                              (The Theory of Learning and Ensemble Learning)</a:t>
            </a:r>
          </a:p>
          <a:p>
            <a:pPr marL="0" indent="0">
              <a:buNone/>
            </a:pPr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</a:rPr>
              <a:t>11  2021/05/05  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</a:rPr>
              <a:t>深度學習 </a:t>
            </a:r>
            <a:br>
              <a:rPr lang="en-US" altLang="zh-TW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</a:rPr>
              <a:t>                              (Deep Learning)</a:t>
            </a:r>
          </a:p>
          <a:p>
            <a:pPr marL="0" indent="0">
              <a:buNone/>
            </a:pP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</a:rPr>
              <a:t>12  2021/05/12  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</a:rPr>
              <a:t>人工智慧個案研究 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</a:rPr>
              <a:t>II </a:t>
            </a:r>
            <a:br>
              <a:rPr lang="en-US" altLang="zh-TW" sz="24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</a:rPr>
              <a:t>                              (Case Study on Artificial Intelligence II)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87740-7342-4346-B2E0-F69CCB27C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3FDB645-4535-D947-9FA2-92EAE75A2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6774"/>
            <a:ext cx="81375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 b="1" dirty="0">
                <a:solidFill>
                  <a:schemeClr val="tx2"/>
                </a:solidFill>
                <a:ea typeface="標楷體" charset="-120"/>
              </a:rPr>
              <a:t>課程大綱 </a:t>
            </a:r>
            <a:r>
              <a:rPr lang="en-US" altLang="zh-TW" sz="4400" b="1" dirty="0">
                <a:solidFill>
                  <a:schemeClr val="tx2"/>
                </a:solidFill>
                <a:ea typeface="標楷體" charset="-120"/>
              </a:rPr>
              <a:t>(Syllabus)</a:t>
            </a:r>
            <a:endParaRPr lang="zh-TW" altLang="en-US" sz="4400" b="1" dirty="0">
              <a:solidFill>
                <a:schemeClr val="tx2"/>
              </a:solidFill>
              <a:ea typeface="標楷體" charset="-12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36F75CD-B593-224B-8AC9-E30D7E9A78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538" y="44624"/>
            <a:ext cx="962066" cy="6206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80DF8FA-EA10-5A4B-BCA5-6EE87D30A4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30" y="718301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4390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DE75B-B5BC-B142-9989-EC67B0980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8"/>
          </a:xfrm>
        </p:spPr>
        <p:txBody>
          <a:bodyPr/>
          <a:lstStyle/>
          <a:p>
            <a:r>
              <a:rPr lang="en-US" dirty="0"/>
              <a:t>A good explanation properties of XAI</a:t>
            </a:r>
          </a:p>
          <a:p>
            <a:pPr lvl="1"/>
            <a:r>
              <a:rPr lang="en-US" dirty="0"/>
              <a:t>it should be </a:t>
            </a:r>
            <a:r>
              <a:rPr lang="en-US" dirty="0">
                <a:solidFill>
                  <a:srgbClr val="FF0000"/>
                </a:solidFill>
              </a:rPr>
              <a:t>understandable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convincing</a:t>
            </a:r>
            <a:r>
              <a:rPr lang="en-US" dirty="0"/>
              <a:t> to the user</a:t>
            </a:r>
          </a:p>
          <a:p>
            <a:pPr lvl="1"/>
            <a:r>
              <a:rPr lang="en-US" dirty="0"/>
              <a:t>it should accurately reflect the </a:t>
            </a:r>
            <a:r>
              <a:rPr lang="en-US" dirty="0">
                <a:solidFill>
                  <a:srgbClr val="FF0000"/>
                </a:solidFill>
              </a:rPr>
              <a:t>reasoning</a:t>
            </a:r>
            <a:r>
              <a:rPr lang="en-US" dirty="0"/>
              <a:t> of the system</a:t>
            </a:r>
          </a:p>
          <a:p>
            <a:pPr lvl="1"/>
            <a:r>
              <a:rPr lang="en-US" dirty="0"/>
              <a:t>it should be </a:t>
            </a:r>
            <a:r>
              <a:rPr lang="en-US" dirty="0">
                <a:solidFill>
                  <a:srgbClr val="FF0000"/>
                </a:solidFill>
              </a:rPr>
              <a:t>complete</a:t>
            </a:r>
          </a:p>
          <a:p>
            <a:pPr lvl="1"/>
            <a:r>
              <a:rPr lang="en-US" dirty="0"/>
              <a:t>it should be </a:t>
            </a:r>
            <a:r>
              <a:rPr lang="en-US" dirty="0">
                <a:solidFill>
                  <a:srgbClr val="FF0000"/>
                </a:solidFill>
              </a:rPr>
              <a:t>specific</a:t>
            </a:r>
            <a:r>
              <a:rPr lang="en-US" dirty="0"/>
              <a:t> in that different users with different conditions or different outcomes should get different explanations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19190-BE62-0440-B959-CF36C48B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30</a:t>
            </a:fld>
            <a:endParaRPr lang="zh-TW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C8621-7DA8-C04B-86FE-5D18631C4E40}"/>
              </a:ext>
            </a:extLst>
          </p:cNvPr>
          <p:cNvSpPr/>
          <p:nvPr/>
        </p:nvSpPr>
        <p:spPr>
          <a:xfrm>
            <a:off x="1057500" y="6579314"/>
            <a:ext cx="69847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Source: Stuart Russell and Peter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Norvig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 (2020), Artificial Intelligence: A Modern Approach, 4th Edition, Pearson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F8FA99-5A61-2147-8B8C-CFD01666B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125760"/>
            <a:ext cx="8496944" cy="1287016"/>
          </a:xfrm>
        </p:spPr>
        <p:txBody>
          <a:bodyPr/>
          <a:lstStyle/>
          <a:p>
            <a:r>
              <a:rPr lang="en-US" sz="5400" dirty="0">
                <a:solidFill>
                  <a:schemeClr val="accent1"/>
                </a:solidFill>
              </a:rPr>
              <a:t>Explainable AI (XAI)</a:t>
            </a:r>
          </a:p>
        </p:txBody>
      </p:sp>
    </p:spTree>
    <p:extLst>
      <p:ext uri="{BB962C8B-B14F-4D97-AF65-F5344CB8AC3E}">
        <p14:creationId xmlns:p14="http://schemas.microsoft.com/office/powerpoint/2010/main" val="28011685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DE75B-B5BC-B142-9989-EC67B0980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8"/>
          </a:xfrm>
        </p:spPr>
        <p:txBody>
          <a:bodyPr/>
          <a:lstStyle/>
          <a:p>
            <a:r>
              <a:rPr lang="en-US" dirty="0"/>
              <a:t>Automation is already changing the way people work. </a:t>
            </a:r>
          </a:p>
          <a:p>
            <a:r>
              <a:rPr lang="en-US" dirty="0"/>
              <a:t>As a society, we will have to deal with these changes.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19190-BE62-0440-B959-CF36C48B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31</a:t>
            </a:fld>
            <a:endParaRPr lang="zh-TW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C8621-7DA8-C04B-86FE-5D18631C4E40}"/>
              </a:ext>
            </a:extLst>
          </p:cNvPr>
          <p:cNvSpPr/>
          <p:nvPr/>
        </p:nvSpPr>
        <p:spPr>
          <a:xfrm>
            <a:off x="1057500" y="6579314"/>
            <a:ext cx="69847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Source: Stuart Russell and Peter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Norvig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 (2020), Artificial Intelligence: A Modern Approach, 4th Edition, Pearson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F8FA99-5A61-2147-8B8C-CFD01666B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125760"/>
            <a:ext cx="8496944" cy="1287016"/>
          </a:xfrm>
        </p:spPr>
        <p:txBody>
          <a:bodyPr/>
          <a:lstStyle/>
          <a:p>
            <a:r>
              <a:rPr lang="en-US" sz="5400" dirty="0">
                <a:solidFill>
                  <a:schemeClr val="accent1"/>
                </a:solidFill>
              </a:rPr>
              <a:t>Automation</a:t>
            </a:r>
          </a:p>
        </p:txBody>
      </p:sp>
    </p:spTree>
    <p:extLst>
      <p:ext uri="{BB962C8B-B14F-4D97-AF65-F5344CB8AC3E}">
        <p14:creationId xmlns:p14="http://schemas.microsoft.com/office/powerpoint/2010/main" val="13971927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DE75B-B5BC-B142-9989-EC67B0980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8"/>
          </a:xfrm>
        </p:spPr>
        <p:txBody>
          <a:bodyPr/>
          <a:lstStyle/>
          <a:p>
            <a:r>
              <a:rPr lang="en-US" sz="3600" dirty="0"/>
              <a:t>AI Components</a:t>
            </a:r>
          </a:p>
          <a:p>
            <a:r>
              <a:rPr lang="en-US" sz="3600" dirty="0"/>
              <a:t>AI Architectures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19190-BE62-0440-B959-CF36C48B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32</a:t>
            </a:fld>
            <a:endParaRPr lang="zh-TW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C8621-7DA8-C04B-86FE-5D18631C4E40}"/>
              </a:ext>
            </a:extLst>
          </p:cNvPr>
          <p:cNvSpPr/>
          <p:nvPr/>
        </p:nvSpPr>
        <p:spPr>
          <a:xfrm>
            <a:off x="1057500" y="6579314"/>
            <a:ext cx="69847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Source: Stuart Russell and Peter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Norvig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 (2020), Artificial Intelligence: A Modern Approach, 4th Edition, Pearson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F8FA99-5A61-2147-8B8C-CFD01666B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125760"/>
            <a:ext cx="8496944" cy="1287016"/>
          </a:xfrm>
        </p:spPr>
        <p:txBody>
          <a:bodyPr/>
          <a:lstStyle/>
          <a:p>
            <a:r>
              <a:rPr lang="en-US" sz="5400" dirty="0">
                <a:solidFill>
                  <a:schemeClr val="accent1"/>
                </a:solidFill>
              </a:rPr>
              <a:t>The Future of AI</a:t>
            </a:r>
          </a:p>
        </p:txBody>
      </p:sp>
    </p:spTree>
    <p:extLst>
      <p:ext uri="{BB962C8B-B14F-4D97-AF65-F5344CB8AC3E}">
        <p14:creationId xmlns:p14="http://schemas.microsoft.com/office/powerpoint/2010/main" val="41975242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DE75B-B5BC-B142-9989-EC67B0980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4"/>
          </a:xfrm>
        </p:spPr>
        <p:txBody>
          <a:bodyPr/>
          <a:lstStyle/>
          <a:p>
            <a:r>
              <a:rPr lang="en-US" dirty="0"/>
              <a:t>Sensors and actuators</a:t>
            </a:r>
          </a:p>
          <a:p>
            <a:r>
              <a:rPr lang="en-US" dirty="0"/>
              <a:t>Representing the state of the world</a:t>
            </a:r>
          </a:p>
          <a:p>
            <a:r>
              <a:rPr lang="en-US" dirty="0"/>
              <a:t>Selecting actions</a:t>
            </a:r>
          </a:p>
          <a:p>
            <a:r>
              <a:rPr lang="en-US" dirty="0"/>
              <a:t>Deciding what we want</a:t>
            </a:r>
          </a:p>
          <a:p>
            <a:r>
              <a:rPr lang="en-US" dirty="0">
                <a:solidFill>
                  <a:srgbClr val="FF0000"/>
                </a:solidFill>
              </a:rPr>
              <a:t>Learning</a:t>
            </a:r>
          </a:p>
          <a:p>
            <a:r>
              <a:rPr lang="en-US" dirty="0"/>
              <a:t>Resources</a:t>
            </a:r>
          </a:p>
          <a:p>
            <a:pPr lvl="1"/>
            <a:r>
              <a:rPr lang="en-US" dirty="0"/>
              <a:t>Shared data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Shared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19190-BE62-0440-B959-CF36C48B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33</a:t>
            </a:fld>
            <a:endParaRPr lang="zh-TW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C8621-7DA8-C04B-86FE-5D18631C4E40}"/>
              </a:ext>
            </a:extLst>
          </p:cNvPr>
          <p:cNvSpPr/>
          <p:nvPr/>
        </p:nvSpPr>
        <p:spPr>
          <a:xfrm>
            <a:off x="1057500" y="6579314"/>
            <a:ext cx="69847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Source: Stuart Russell and Peter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Norvig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 (2020), Artificial Intelligence: A Modern Approach, 4th Edition, Pearson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F8FA99-5A61-2147-8B8C-CFD01666B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125759"/>
            <a:ext cx="8496944" cy="1083547"/>
          </a:xfrm>
        </p:spPr>
        <p:txBody>
          <a:bodyPr/>
          <a:lstStyle/>
          <a:p>
            <a:r>
              <a:rPr lang="en-US" sz="5400" dirty="0">
                <a:solidFill>
                  <a:schemeClr val="accent1"/>
                </a:solidFill>
              </a:rPr>
              <a:t>AI Components</a:t>
            </a:r>
          </a:p>
        </p:txBody>
      </p:sp>
    </p:spTree>
    <p:extLst>
      <p:ext uri="{BB962C8B-B14F-4D97-AF65-F5344CB8AC3E}">
        <p14:creationId xmlns:p14="http://schemas.microsoft.com/office/powerpoint/2010/main" val="40420196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DE75B-B5BC-B142-9989-EC67B0980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4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Deep learning</a:t>
            </a:r>
          </a:p>
          <a:p>
            <a:r>
              <a:rPr lang="en-US" dirty="0"/>
              <a:t>Data science</a:t>
            </a:r>
          </a:p>
          <a:p>
            <a:r>
              <a:rPr lang="en-US" dirty="0"/>
              <a:t>Big data</a:t>
            </a:r>
          </a:p>
          <a:p>
            <a:r>
              <a:rPr lang="en-US" dirty="0">
                <a:solidFill>
                  <a:srgbClr val="FF0000"/>
                </a:solidFill>
              </a:rPr>
              <a:t>Transfer learning</a:t>
            </a:r>
          </a:p>
          <a:p>
            <a:r>
              <a:rPr lang="en-US" dirty="0">
                <a:solidFill>
                  <a:srgbClr val="FF0000"/>
                </a:solidFill>
              </a:rPr>
              <a:t>Apprenticeship learning</a:t>
            </a:r>
          </a:p>
          <a:p>
            <a:r>
              <a:rPr lang="en-US" dirty="0"/>
              <a:t>Differentiable programming</a:t>
            </a:r>
          </a:p>
          <a:p>
            <a:r>
              <a:rPr lang="en-US" dirty="0"/>
              <a:t>Weakly supervised learning</a:t>
            </a:r>
          </a:p>
          <a:p>
            <a:r>
              <a:rPr lang="en-US" dirty="0"/>
              <a:t>Predictive learning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19190-BE62-0440-B959-CF36C48B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34</a:t>
            </a:fld>
            <a:endParaRPr lang="zh-TW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C8621-7DA8-C04B-86FE-5D18631C4E40}"/>
              </a:ext>
            </a:extLst>
          </p:cNvPr>
          <p:cNvSpPr/>
          <p:nvPr/>
        </p:nvSpPr>
        <p:spPr>
          <a:xfrm>
            <a:off x="1057500" y="6579314"/>
            <a:ext cx="69847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Source: Stuart Russell and Peter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Norvig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 (2020), Artificial Intelligence: A Modern Approach, 4th Edition, Pearson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F8FA99-5A61-2147-8B8C-CFD01666B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125760"/>
            <a:ext cx="8496944" cy="1070992"/>
          </a:xfrm>
        </p:spPr>
        <p:txBody>
          <a:bodyPr/>
          <a:lstStyle/>
          <a:p>
            <a:r>
              <a:rPr lang="en-US" sz="5400" dirty="0">
                <a:solidFill>
                  <a:schemeClr val="accent1"/>
                </a:solidFill>
              </a:rPr>
              <a:t>Learning</a:t>
            </a:r>
          </a:p>
        </p:txBody>
      </p:sp>
    </p:spTree>
    <p:extLst>
      <p:ext uri="{BB962C8B-B14F-4D97-AF65-F5344CB8AC3E}">
        <p14:creationId xmlns:p14="http://schemas.microsoft.com/office/powerpoint/2010/main" val="35475044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DE75B-B5BC-B142-9989-EC67B0980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63658"/>
          </a:xfrm>
        </p:spPr>
        <p:txBody>
          <a:bodyPr/>
          <a:lstStyle/>
          <a:p>
            <a:r>
              <a:rPr lang="en-US" dirty="0"/>
              <a:t>Which of the </a:t>
            </a:r>
            <a:r>
              <a:rPr lang="en-US" dirty="0">
                <a:solidFill>
                  <a:srgbClr val="FF0000"/>
                </a:solidFill>
              </a:rPr>
              <a:t>agent architectures </a:t>
            </a:r>
            <a:br>
              <a:rPr lang="en-US" dirty="0"/>
            </a:br>
            <a:r>
              <a:rPr lang="en-US" dirty="0"/>
              <a:t>should an agent use?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All of them</a:t>
            </a:r>
            <a:r>
              <a:rPr lang="en-US" sz="3200" dirty="0"/>
              <a:t>!</a:t>
            </a:r>
          </a:p>
          <a:p>
            <a:r>
              <a:rPr lang="en-US" dirty="0">
                <a:solidFill>
                  <a:srgbClr val="FF0000"/>
                </a:solidFill>
              </a:rPr>
              <a:t>Real-time AI</a:t>
            </a:r>
          </a:p>
          <a:p>
            <a:r>
              <a:rPr lang="en-US" dirty="0"/>
              <a:t>Anytime algorithm</a:t>
            </a:r>
          </a:p>
          <a:p>
            <a:r>
              <a:rPr lang="en-US" dirty="0"/>
              <a:t>Decision-theoretic </a:t>
            </a:r>
            <a:r>
              <a:rPr lang="en-US" dirty="0" err="1"/>
              <a:t>metareasoning</a:t>
            </a:r>
            <a:endParaRPr lang="en-US" dirty="0"/>
          </a:p>
          <a:p>
            <a:r>
              <a:rPr lang="en-US" dirty="0"/>
              <a:t>Reflective architecture</a:t>
            </a:r>
          </a:p>
          <a:p>
            <a:r>
              <a:rPr lang="en-US" dirty="0">
                <a:solidFill>
                  <a:srgbClr val="FF0000"/>
                </a:solidFill>
              </a:rPr>
              <a:t>Agent = Architecture + Program</a:t>
            </a:r>
          </a:p>
          <a:p>
            <a:r>
              <a:rPr lang="en-US" dirty="0"/>
              <a:t>Bounded optimality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19190-BE62-0440-B959-CF36C48B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35</a:t>
            </a:fld>
            <a:endParaRPr lang="zh-TW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C8621-7DA8-C04B-86FE-5D18631C4E40}"/>
              </a:ext>
            </a:extLst>
          </p:cNvPr>
          <p:cNvSpPr/>
          <p:nvPr/>
        </p:nvSpPr>
        <p:spPr>
          <a:xfrm>
            <a:off x="1057500" y="6579314"/>
            <a:ext cx="69847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Source: Stuart Russell and Peter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Norvig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 (2020), Artificial Intelligence: A Modern Approach, 4th Edition, Pearson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F8FA99-5A61-2147-8B8C-CFD01666B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125760"/>
            <a:ext cx="8496944" cy="1287016"/>
          </a:xfrm>
        </p:spPr>
        <p:txBody>
          <a:bodyPr/>
          <a:lstStyle/>
          <a:p>
            <a:r>
              <a:rPr lang="en-US" sz="5400" dirty="0">
                <a:solidFill>
                  <a:schemeClr val="accent1"/>
                </a:solidFill>
              </a:rPr>
              <a:t>AI Architectures</a:t>
            </a:r>
          </a:p>
        </p:txBody>
      </p:sp>
    </p:spTree>
    <p:extLst>
      <p:ext uri="{BB962C8B-B14F-4D97-AF65-F5344CB8AC3E}">
        <p14:creationId xmlns:p14="http://schemas.microsoft.com/office/powerpoint/2010/main" val="32760693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DE75B-B5BC-B142-9989-EC67B0980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8"/>
          </a:xfrm>
        </p:spPr>
        <p:txBody>
          <a:bodyPr/>
          <a:lstStyle/>
          <a:p>
            <a:r>
              <a:rPr lang="en-US" dirty="0"/>
              <a:t>As AI systems move into more complex domains, all problems will become </a:t>
            </a:r>
            <a:r>
              <a:rPr lang="en-US" dirty="0">
                <a:solidFill>
                  <a:srgbClr val="FF0000"/>
                </a:solidFill>
              </a:rPr>
              <a:t>real-time</a:t>
            </a:r>
            <a:r>
              <a:rPr lang="en-US" dirty="0"/>
              <a:t>, because the agent will never have long enough to solve the decision problem exactly.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19190-BE62-0440-B959-CF36C48B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36</a:t>
            </a:fld>
            <a:endParaRPr lang="zh-TW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C8621-7DA8-C04B-86FE-5D18631C4E40}"/>
              </a:ext>
            </a:extLst>
          </p:cNvPr>
          <p:cNvSpPr/>
          <p:nvPr/>
        </p:nvSpPr>
        <p:spPr>
          <a:xfrm>
            <a:off x="1057500" y="6579314"/>
            <a:ext cx="69847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Source: Stuart Russell and Peter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Norvig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 (2020), Artificial Intelligence: A Modern Approach, 4th Edition, Pearson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F8FA99-5A61-2147-8B8C-CFD01666B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125760"/>
            <a:ext cx="8496944" cy="1287016"/>
          </a:xfrm>
        </p:spPr>
        <p:txBody>
          <a:bodyPr/>
          <a:lstStyle/>
          <a:p>
            <a:r>
              <a:rPr lang="en-US" sz="5400" dirty="0">
                <a:solidFill>
                  <a:schemeClr val="accent1"/>
                </a:solidFill>
              </a:rPr>
              <a:t>Real-time AI</a:t>
            </a:r>
          </a:p>
        </p:txBody>
      </p:sp>
    </p:spTree>
    <p:extLst>
      <p:ext uri="{BB962C8B-B14F-4D97-AF65-F5344CB8AC3E}">
        <p14:creationId xmlns:p14="http://schemas.microsoft.com/office/powerpoint/2010/main" val="31719105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DE75B-B5BC-B142-9989-EC67B0980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8"/>
          </a:xfrm>
        </p:spPr>
        <p:txBody>
          <a:bodyPr/>
          <a:lstStyle/>
          <a:p>
            <a:r>
              <a:rPr lang="en-US" sz="3600" dirty="0"/>
              <a:t>Narrow tasks AI</a:t>
            </a:r>
          </a:p>
          <a:p>
            <a:pPr lvl="1"/>
            <a:r>
              <a:rPr lang="en-US" dirty="0"/>
              <a:t>DARPA </a:t>
            </a:r>
            <a:r>
              <a:rPr lang="en-US" dirty="0">
                <a:solidFill>
                  <a:srgbClr val="FF0000"/>
                </a:solidFill>
              </a:rPr>
              <a:t>Grand Challenge for autonomous cars</a:t>
            </a:r>
          </a:p>
          <a:p>
            <a:pPr lvl="1"/>
            <a:r>
              <a:rPr lang="en-US" dirty="0"/>
              <a:t>ImageNet </a:t>
            </a:r>
            <a:r>
              <a:rPr lang="en-US" dirty="0">
                <a:solidFill>
                  <a:srgbClr val="FF0000"/>
                </a:solidFill>
              </a:rPr>
              <a:t>object recognition competition</a:t>
            </a:r>
          </a:p>
          <a:p>
            <a:pPr lvl="1"/>
            <a:r>
              <a:rPr lang="en-US" dirty="0"/>
              <a:t>For each separate task, we build a separate AI system</a:t>
            </a:r>
          </a:p>
          <a:p>
            <a:pPr lvl="1"/>
            <a:r>
              <a:rPr lang="en-US" dirty="0"/>
              <a:t>A separate machine learning model trained from scratch with data collected specifically for this task.</a:t>
            </a:r>
          </a:p>
          <a:p>
            <a:r>
              <a:rPr lang="en-US" sz="3600" dirty="0">
                <a:solidFill>
                  <a:srgbClr val="FF0000"/>
                </a:solidFill>
              </a:rPr>
              <a:t>Human-level AI (HLAI)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19190-BE62-0440-B959-CF36C48B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37</a:t>
            </a:fld>
            <a:endParaRPr lang="zh-TW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C8621-7DA8-C04B-86FE-5D18631C4E40}"/>
              </a:ext>
            </a:extLst>
          </p:cNvPr>
          <p:cNvSpPr/>
          <p:nvPr/>
        </p:nvSpPr>
        <p:spPr>
          <a:xfrm>
            <a:off x="1057500" y="6579314"/>
            <a:ext cx="69847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Source: Stuart Russell and Peter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Norvig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 (2020), Artificial Intelligence: A Modern Approach, 4th Edition, Pearson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F8FA99-5A61-2147-8B8C-CFD01666B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125760"/>
            <a:ext cx="8496944" cy="1287016"/>
          </a:xfrm>
        </p:spPr>
        <p:txBody>
          <a:bodyPr/>
          <a:lstStyle/>
          <a:p>
            <a:r>
              <a:rPr lang="en-US" sz="5400" dirty="0">
                <a:solidFill>
                  <a:schemeClr val="accent1"/>
                </a:solidFill>
              </a:rPr>
              <a:t>General AI</a:t>
            </a:r>
          </a:p>
        </p:txBody>
      </p:sp>
    </p:spTree>
    <p:extLst>
      <p:ext uri="{BB962C8B-B14F-4D97-AF65-F5344CB8AC3E}">
        <p14:creationId xmlns:p14="http://schemas.microsoft.com/office/powerpoint/2010/main" val="15092751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DE75B-B5BC-B142-9989-EC67B0980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8"/>
          </a:xfrm>
        </p:spPr>
        <p:txBody>
          <a:bodyPr/>
          <a:lstStyle/>
          <a:p>
            <a:r>
              <a:rPr lang="en-US" dirty="0"/>
              <a:t>Powerful tools and frameworks</a:t>
            </a:r>
          </a:p>
          <a:p>
            <a:pPr lvl="1"/>
            <a:r>
              <a:rPr lang="en-US" sz="3200" dirty="0"/>
              <a:t>TensorFlow, </a:t>
            </a:r>
            <a:r>
              <a:rPr lang="en-US" sz="3200" dirty="0" err="1"/>
              <a:t>Keras</a:t>
            </a:r>
            <a:r>
              <a:rPr lang="en-US" sz="3200" dirty="0"/>
              <a:t>, </a:t>
            </a:r>
            <a:r>
              <a:rPr lang="en-US" sz="3200" dirty="0" err="1"/>
              <a:t>PyTorch</a:t>
            </a:r>
            <a:r>
              <a:rPr lang="en-US" sz="3200" dirty="0"/>
              <a:t>, CAFFE, </a:t>
            </a:r>
            <a:br>
              <a:rPr lang="en-US" sz="3200" dirty="0"/>
            </a:br>
            <a:r>
              <a:rPr lang="en-US" sz="3200" dirty="0"/>
              <a:t>Scikit-Learn and SCIPY. </a:t>
            </a:r>
          </a:p>
          <a:p>
            <a:r>
              <a:rPr lang="en-US" dirty="0"/>
              <a:t>Promising approaches</a:t>
            </a:r>
          </a:p>
          <a:p>
            <a:pPr lvl="1"/>
            <a:r>
              <a:rPr lang="en-US" sz="3200" dirty="0"/>
              <a:t>GANs</a:t>
            </a:r>
          </a:p>
          <a:p>
            <a:pPr lvl="1"/>
            <a:r>
              <a:rPr lang="en-US" sz="3200" dirty="0"/>
              <a:t>Deep reinforcement learning</a:t>
            </a:r>
          </a:p>
          <a:p>
            <a:pPr lvl="1"/>
            <a:r>
              <a:rPr lang="en-US" sz="3200" dirty="0"/>
              <a:t>Train properly in a new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19190-BE62-0440-B959-CF36C48B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38</a:t>
            </a:fld>
            <a:endParaRPr lang="zh-TW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C8621-7DA8-C04B-86FE-5D18631C4E40}"/>
              </a:ext>
            </a:extLst>
          </p:cNvPr>
          <p:cNvSpPr/>
          <p:nvPr/>
        </p:nvSpPr>
        <p:spPr>
          <a:xfrm>
            <a:off x="1057500" y="6579314"/>
            <a:ext cx="69847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Source: Stuart Russell and Peter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Norvig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 (2020), Artificial Intelligence: A Modern Approach, 4th Edition, Pearson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F8FA99-5A61-2147-8B8C-CFD01666B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125760"/>
            <a:ext cx="8496944" cy="1287016"/>
          </a:xfrm>
        </p:spPr>
        <p:txBody>
          <a:bodyPr/>
          <a:lstStyle/>
          <a:p>
            <a:r>
              <a:rPr lang="en-US" sz="5400" dirty="0">
                <a:solidFill>
                  <a:schemeClr val="accent1"/>
                </a:solidFill>
              </a:rPr>
              <a:t>AI Engineering</a:t>
            </a:r>
          </a:p>
        </p:txBody>
      </p:sp>
    </p:spTree>
    <p:extLst>
      <p:ext uri="{BB962C8B-B14F-4D97-AF65-F5344CB8AC3E}">
        <p14:creationId xmlns:p14="http://schemas.microsoft.com/office/powerpoint/2010/main" val="12824192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DE75B-B5BC-B142-9989-EC67B0980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/>
          <a:lstStyle/>
          <a:p>
            <a:r>
              <a:rPr lang="en-US" dirty="0"/>
              <a:t>Past: Build each new system from scratch</a:t>
            </a:r>
          </a:p>
          <a:p>
            <a:r>
              <a:rPr lang="en-US" dirty="0"/>
              <a:t>Future: </a:t>
            </a:r>
            <a:r>
              <a:rPr lang="en-US" dirty="0">
                <a:solidFill>
                  <a:srgbClr val="FF0000"/>
                </a:solidFill>
              </a:rPr>
              <a:t>Start with a single huge system</a:t>
            </a:r>
          </a:p>
          <a:p>
            <a:pPr lvl="1"/>
            <a:r>
              <a:rPr lang="en-US" dirty="0"/>
              <a:t>For each new task, extract from it the parts that are relevant to the task.</a:t>
            </a:r>
          </a:p>
          <a:p>
            <a:r>
              <a:rPr lang="en-US" dirty="0"/>
              <a:t>Transformer language models </a:t>
            </a:r>
            <a:br>
              <a:rPr lang="en-US" dirty="0"/>
            </a:br>
            <a:r>
              <a:rPr lang="en-US" dirty="0"/>
              <a:t>(e.g., BERT, GPT-2) with billions of parameters</a:t>
            </a:r>
          </a:p>
          <a:p>
            <a:pPr lvl="1"/>
            <a:r>
              <a:rPr lang="en-US" dirty="0"/>
              <a:t>An “outrageously large” ensemble neural network architecture that scales up to 68 billion parameters in one experiment.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19190-BE62-0440-B959-CF36C48B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39</a:t>
            </a:fld>
            <a:endParaRPr lang="zh-TW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C8621-7DA8-C04B-86FE-5D18631C4E40}"/>
              </a:ext>
            </a:extLst>
          </p:cNvPr>
          <p:cNvSpPr/>
          <p:nvPr/>
        </p:nvSpPr>
        <p:spPr>
          <a:xfrm>
            <a:off x="1057500" y="6579314"/>
            <a:ext cx="69847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Source: Stuart Russell and Peter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Norvig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 (2020), Artificial Intelligence: A Modern Approach, 4th Edition, Pearson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F8FA99-5A61-2147-8B8C-CFD01666B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125760"/>
            <a:ext cx="8496944" cy="1287016"/>
          </a:xfrm>
        </p:spPr>
        <p:txBody>
          <a:bodyPr/>
          <a:lstStyle/>
          <a:p>
            <a:r>
              <a:rPr lang="en-US" sz="5400" dirty="0">
                <a:solidFill>
                  <a:schemeClr val="accent1"/>
                </a:solidFill>
              </a:rPr>
              <a:t>The Future of AI</a:t>
            </a:r>
          </a:p>
        </p:txBody>
      </p:sp>
    </p:spTree>
    <p:extLst>
      <p:ext uri="{BB962C8B-B14F-4D97-AF65-F5344CB8AC3E}">
        <p14:creationId xmlns:p14="http://schemas.microsoft.com/office/powerpoint/2010/main" val="628378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82BF6-CA49-0940-8E3D-111BA6C35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8863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dirty="0" err="1">
                <a:latin typeface="Calibri" charset="0"/>
                <a:ea typeface="標楷體" charset="-120"/>
              </a:rPr>
              <a:t>週次</a:t>
            </a:r>
            <a:r>
              <a:rPr lang="en-US" altLang="en-US" sz="2400" dirty="0">
                <a:latin typeface="Calibri" charset="0"/>
                <a:ea typeface="標楷體" charset="-120"/>
              </a:rPr>
              <a:t> (Week)    </a:t>
            </a:r>
            <a:r>
              <a:rPr lang="en-US" altLang="en-US" sz="2400" dirty="0" err="1">
                <a:latin typeface="Calibri" charset="0"/>
                <a:ea typeface="標楷體" charset="-120"/>
              </a:rPr>
              <a:t>日期</a:t>
            </a:r>
            <a:r>
              <a:rPr lang="en-US" altLang="en-US" sz="2400" dirty="0">
                <a:latin typeface="Calibri" charset="0"/>
                <a:ea typeface="標楷體" charset="-120"/>
              </a:rPr>
              <a:t> (Date)    </a:t>
            </a:r>
            <a:r>
              <a:rPr lang="en-US" altLang="en-US" sz="2400" dirty="0" err="1">
                <a:latin typeface="Calibri" charset="0"/>
                <a:ea typeface="標楷體" charset="-120"/>
              </a:rPr>
              <a:t>內容</a:t>
            </a:r>
            <a:r>
              <a:rPr lang="en-US" altLang="en-US" sz="2400" dirty="0">
                <a:latin typeface="Calibri" charset="0"/>
                <a:ea typeface="標楷體" charset="-120"/>
              </a:rPr>
              <a:t> (Subject/Topics)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</a:rPr>
              <a:t>13  2021/05/19  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</a:rPr>
              <a:t>強化學習 </a:t>
            </a:r>
            <a:br>
              <a:rPr lang="en-US" altLang="zh-TW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</a:rPr>
              <a:t>                              (Reinforcement Learning)</a:t>
            </a:r>
          </a:p>
          <a:p>
            <a:pPr marL="0" indent="0">
              <a:buNone/>
            </a:pPr>
            <a:r>
              <a:rPr lang="en-US" altLang="zh-TW" sz="2400" dirty="0"/>
              <a:t>14  2021/05/26  </a:t>
            </a:r>
            <a:r>
              <a:rPr lang="zh-TW" altLang="en-US" sz="2400" dirty="0"/>
              <a:t>深度學習自然語言處理 </a:t>
            </a:r>
            <a:br>
              <a:rPr lang="en-US" altLang="zh-TW" sz="2400" dirty="0"/>
            </a:br>
            <a:r>
              <a:rPr lang="en-US" altLang="zh-TW" sz="2400" dirty="0"/>
              <a:t>                              (Deep Learning for Natural Language Processing)</a:t>
            </a:r>
          </a:p>
          <a:p>
            <a:pPr marL="0" indent="0">
              <a:buNone/>
            </a:pPr>
            <a:r>
              <a:rPr lang="en-US" altLang="zh-TW" sz="2400" dirty="0"/>
              <a:t>15  2021/06/02  </a:t>
            </a:r>
            <a:r>
              <a:rPr lang="zh-TW" altLang="en-US" sz="2400" dirty="0"/>
              <a:t>機器人技術 </a:t>
            </a:r>
            <a:br>
              <a:rPr lang="en-US" altLang="zh-TW" sz="2400" dirty="0"/>
            </a:br>
            <a:r>
              <a:rPr lang="en-US" altLang="zh-TW" sz="2400" dirty="0"/>
              <a:t>                              (Robotics)</a:t>
            </a:r>
          </a:p>
          <a:p>
            <a:pPr marL="0" indent="0">
              <a:buNone/>
            </a:pPr>
            <a:r>
              <a:rPr lang="en-US" altLang="zh-TW" sz="2400" dirty="0">
                <a:solidFill>
                  <a:srgbClr val="FF0000"/>
                </a:solidFill>
              </a:rPr>
              <a:t>16  2021/06/09  </a:t>
            </a:r>
            <a:r>
              <a:rPr lang="zh-TW" altLang="en-US" sz="2400" dirty="0">
                <a:solidFill>
                  <a:srgbClr val="FF0000"/>
                </a:solidFill>
              </a:rPr>
              <a:t>人工智慧哲學與倫理，人工智慧的未來</a:t>
            </a:r>
            <a:br>
              <a:rPr lang="en-US" altLang="zh-TW" sz="2400" dirty="0">
                <a:solidFill>
                  <a:srgbClr val="FF0000"/>
                </a:solidFill>
              </a:rPr>
            </a:br>
            <a:r>
              <a:rPr lang="en-US" altLang="zh-TW" sz="2400" dirty="0">
                <a:solidFill>
                  <a:srgbClr val="FF0000"/>
                </a:solidFill>
              </a:rPr>
              <a:t>                              </a:t>
            </a:r>
            <a:r>
              <a:rPr lang="zh-TW" altLang="en-US" sz="2400" dirty="0">
                <a:solidFill>
                  <a:srgbClr val="FF0000"/>
                </a:solidFill>
              </a:rPr>
              <a:t> </a:t>
            </a:r>
            <a:r>
              <a:rPr lang="en-US" altLang="zh-TW" sz="2400" dirty="0">
                <a:solidFill>
                  <a:srgbClr val="FF0000"/>
                </a:solidFill>
              </a:rPr>
              <a:t>(Philosophy and Ethics of AI, The Future of AI)</a:t>
            </a:r>
          </a:p>
          <a:p>
            <a:pPr marL="0" indent="0">
              <a:buNone/>
            </a:pPr>
            <a:r>
              <a:rPr lang="en-US" altLang="zh-TW" sz="2400" dirty="0">
                <a:solidFill>
                  <a:schemeClr val="accent6">
                    <a:lumMod val="75000"/>
                  </a:schemeClr>
                </a:solidFill>
              </a:rPr>
              <a:t>17  2021/06/16  </a:t>
            </a:r>
            <a:r>
              <a:rPr lang="zh-TW" altLang="en-US" sz="2400" dirty="0">
                <a:solidFill>
                  <a:schemeClr val="accent6">
                    <a:lumMod val="75000"/>
                  </a:schemeClr>
                </a:solidFill>
              </a:rPr>
              <a:t>期末報告 </a:t>
            </a:r>
            <a:r>
              <a:rPr lang="en-US" altLang="zh-TW" sz="2400" dirty="0">
                <a:solidFill>
                  <a:schemeClr val="accent6">
                    <a:lumMod val="75000"/>
                  </a:schemeClr>
                </a:solidFill>
              </a:rPr>
              <a:t>I </a:t>
            </a:r>
          </a:p>
          <a:p>
            <a:pPr marL="0" indent="0">
              <a:buNone/>
            </a:pPr>
            <a:r>
              <a:rPr lang="en-US" altLang="zh-TW" sz="2400" dirty="0">
                <a:solidFill>
                  <a:schemeClr val="accent6">
                    <a:lumMod val="75000"/>
                  </a:schemeClr>
                </a:solidFill>
              </a:rPr>
              <a:t>                              (Final Project Report I)</a:t>
            </a:r>
          </a:p>
          <a:p>
            <a:pPr marL="0" indent="0">
              <a:buNone/>
            </a:pPr>
            <a:r>
              <a:rPr lang="en-US" altLang="zh-TW" sz="2400" dirty="0">
                <a:solidFill>
                  <a:schemeClr val="accent6">
                    <a:lumMod val="75000"/>
                  </a:schemeClr>
                </a:solidFill>
              </a:rPr>
              <a:t>18  2021/06/23  </a:t>
            </a:r>
            <a:r>
              <a:rPr lang="zh-TW" altLang="en-US" sz="2400" dirty="0">
                <a:solidFill>
                  <a:schemeClr val="accent6">
                    <a:lumMod val="75000"/>
                  </a:schemeClr>
                </a:solidFill>
              </a:rPr>
              <a:t>期末報告 </a:t>
            </a:r>
            <a:r>
              <a:rPr lang="en-US" altLang="zh-TW" sz="2400" dirty="0">
                <a:solidFill>
                  <a:schemeClr val="accent6">
                    <a:lumMod val="75000"/>
                  </a:schemeClr>
                </a:solidFill>
              </a:rPr>
              <a:t>II </a:t>
            </a:r>
            <a:br>
              <a:rPr lang="en-US" altLang="zh-TW" sz="2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altLang="zh-TW" sz="2400" dirty="0">
                <a:solidFill>
                  <a:schemeClr val="accent6">
                    <a:lumMod val="75000"/>
                  </a:schemeClr>
                </a:solidFill>
              </a:rPr>
              <a:t>                              (Final Project Report II)</a:t>
            </a:r>
          </a:p>
          <a:p>
            <a:pPr marL="0" indent="0">
              <a:buNone/>
            </a:pPr>
            <a:endParaRPr lang="en-US" altLang="zh-TW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87740-7342-4346-B2E0-F69CCB27C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3FDB645-4535-D947-9FA2-92EAE75A2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6774"/>
            <a:ext cx="81375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 b="1" dirty="0">
                <a:solidFill>
                  <a:schemeClr val="tx2"/>
                </a:solidFill>
                <a:ea typeface="標楷體" charset="-120"/>
              </a:rPr>
              <a:t>課程大綱 </a:t>
            </a:r>
            <a:r>
              <a:rPr lang="en-US" altLang="zh-TW" sz="4400" b="1" dirty="0">
                <a:solidFill>
                  <a:schemeClr val="tx2"/>
                </a:solidFill>
                <a:ea typeface="標楷體" charset="-120"/>
              </a:rPr>
              <a:t>(Syllabus)</a:t>
            </a:r>
            <a:endParaRPr lang="zh-TW" altLang="en-US" sz="4400" b="1" dirty="0">
              <a:solidFill>
                <a:schemeClr val="tx2"/>
              </a:solidFill>
              <a:ea typeface="標楷體" charset="-12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51C78D-7CB2-1A47-8289-B30F1D0DA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538" y="44624"/>
            <a:ext cx="962066" cy="6206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2EA55C6-7913-C64F-85E6-497D1797A6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30" y="718301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2902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DE75B-B5BC-B142-9989-EC67B0980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865" y="1412776"/>
            <a:ext cx="8630615" cy="5047634"/>
          </a:xfrm>
        </p:spPr>
        <p:txBody>
          <a:bodyPr/>
          <a:lstStyle/>
          <a:p>
            <a:r>
              <a:rPr lang="en-US" dirty="0"/>
              <a:t>AI has made great progress in its short history.</a:t>
            </a:r>
          </a:p>
          <a:p>
            <a:r>
              <a:rPr lang="en-US" dirty="0">
                <a:solidFill>
                  <a:srgbClr val="FF0000"/>
                </a:solidFill>
              </a:rPr>
              <a:t>We can see only a short distance ahead,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but we can see that much remains to be done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(Alan Turing, 1950) </a:t>
            </a:r>
            <a:br>
              <a:rPr lang="en-US" dirty="0"/>
            </a:br>
            <a:r>
              <a:rPr lang="en-US" dirty="0"/>
              <a:t>[Computing Machinery and Intelligence]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19190-BE62-0440-B959-CF36C48B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40</a:t>
            </a:fld>
            <a:endParaRPr lang="zh-TW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C8621-7DA8-C04B-86FE-5D18631C4E40}"/>
              </a:ext>
            </a:extLst>
          </p:cNvPr>
          <p:cNvSpPr/>
          <p:nvPr/>
        </p:nvSpPr>
        <p:spPr>
          <a:xfrm>
            <a:off x="1057500" y="6579314"/>
            <a:ext cx="69847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Source: Stuart Russell and Peter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Norvig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 (2020), Artificial Intelligence: A Modern Approach, 4th Edition, Pearson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FEF9620-4846-E74A-8D3E-77E7400A4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125760"/>
            <a:ext cx="8496944" cy="1287016"/>
          </a:xfrm>
        </p:spPr>
        <p:txBody>
          <a:bodyPr/>
          <a:lstStyle/>
          <a:p>
            <a:r>
              <a:rPr lang="en-US" sz="5400" dirty="0">
                <a:solidFill>
                  <a:schemeClr val="accent1"/>
                </a:solidFill>
              </a:rPr>
              <a:t>The Future of AI</a:t>
            </a:r>
          </a:p>
        </p:txBody>
      </p:sp>
    </p:spTree>
    <p:extLst>
      <p:ext uri="{BB962C8B-B14F-4D97-AF65-F5344CB8AC3E}">
        <p14:creationId xmlns:p14="http://schemas.microsoft.com/office/powerpoint/2010/main" val="4306928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5A5D8-1366-7F4E-8684-40F571C5E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9300"/>
          </a:xfrm>
        </p:spPr>
        <p:txBody>
          <a:bodyPr/>
          <a:lstStyle/>
          <a:p>
            <a:r>
              <a:rPr lang="en-US" sz="5400" dirty="0">
                <a:solidFill>
                  <a:schemeClr val="tx2"/>
                </a:solidFill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8173C-66A3-264E-94CB-06DA62308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752528"/>
          </a:xfrm>
        </p:spPr>
        <p:txBody>
          <a:bodyPr/>
          <a:lstStyle/>
          <a:p>
            <a:r>
              <a:rPr lang="en-US" sz="3600" dirty="0"/>
              <a:t>Philosophy, Ethics, and Safety of AI</a:t>
            </a:r>
          </a:p>
          <a:p>
            <a:pPr lvl="1"/>
            <a:r>
              <a:rPr lang="en-US" sz="3600" dirty="0"/>
              <a:t>The Limits of AI</a:t>
            </a:r>
          </a:p>
          <a:p>
            <a:pPr lvl="1"/>
            <a:r>
              <a:rPr lang="en-US" sz="3600" dirty="0"/>
              <a:t>Can Machines Really Think? </a:t>
            </a:r>
          </a:p>
          <a:p>
            <a:pPr lvl="1"/>
            <a:r>
              <a:rPr lang="en-US" sz="3600" dirty="0"/>
              <a:t>The Ethics of AI</a:t>
            </a:r>
          </a:p>
          <a:p>
            <a:r>
              <a:rPr lang="en-US" sz="3600" dirty="0"/>
              <a:t>The Future of AI</a:t>
            </a:r>
          </a:p>
          <a:p>
            <a:pPr lvl="1"/>
            <a:r>
              <a:rPr lang="en-US" sz="3600" dirty="0"/>
              <a:t>AI Components</a:t>
            </a:r>
          </a:p>
          <a:p>
            <a:pPr lvl="1"/>
            <a:r>
              <a:rPr lang="en-US" sz="3600" dirty="0"/>
              <a:t>AI Architectures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87625A-1DE5-8B41-BA0C-CF9F24443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41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24715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16F70-8938-FB4A-954F-072E275BE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2089"/>
          </a:xfrm>
        </p:spPr>
        <p:txBody>
          <a:bodyPr/>
          <a:lstStyle/>
          <a:p>
            <a:r>
              <a:rPr lang="en-US" altLang="zh-TW" dirty="0">
                <a:solidFill>
                  <a:schemeClr val="tx2"/>
                </a:solidFill>
              </a:rPr>
              <a:t>References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9B6D8-C75A-8144-8E1A-6A08EAB1D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836713"/>
            <a:ext cx="8930100" cy="5904656"/>
          </a:xfrm>
        </p:spPr>
        <p:txBody>
          <a:bodyPr/>
          <a:lstStyle/>
          <a:p>
            <a:r>
              <a:rPr lang="en-US" altLang="zh-TW" sz="2400" dirty="0"/>
              <a:t>Stuart Russell and Peter </a:t>
            </a:r>
            <a:r>
              <a:rPr lang="en-US" altLang="zh-TW" sz="2400" dirty="0" err="1"/>
              <a:t>Norvig</a:t>
            </a:r>
            <a:r>
              <a:rPr lang="en-US" altLang="zh-TW" sz="2400" dirty="0"/>
              <a:t> (2020), Artificial Intelligence: A Modern Approach, 4th Edition, Pearson.</a:t>
            </a:r>
          </a:p>
          <a:p>
            <a:r>
              <a:rPr lang="en-US" altLang="zh-TW" sz="2400" dirty="0" err="1"/>
              <a:t>Aurélien</a:t>
            </a:r>
            <a:r>
              <a:rPr lang="en-US" altLang="zh-TW" sz="2400" dirty="0"/>
              <a:t> </a:t>
            </a:r>
            <a:r>
              <a:rPr lang="en-US" altLang="zh-TW" sz="2400" dirty="0" err="1"/>
              <a:t>Géron</a:t>
            </a:r>
            <a:r>
              <a:rPr lang="en-US" altLang="zh-TW" sz="2400" dirty="0"/>
              <a:t> (2019), Hands-On Machine Learning with Scikit-Learn, </a:t>
            </a:r>
            <a:r>
              <a:rPr lang="en-US" altLang="zh-TW" sz="2400" dirty="0" err="1"/>
              <a:t>Keras</a:t>
            </a:r>
            <a:r>
              <a:rPr lang="en-US" altLang="zh-TW" sz="2400" dirty="0"/>
              <a:t>, and TensorFlow: Concepts, Tools, and Techniques to Build Intelligent Systems, 2nd Edition, O’Reilly Media.</a:t>
            </a:r>
          </a:p>
          <a:p>
            <a:r>
              <a:rPr lang="en-US" altLang="zh-TW" sz="2400" dirty="0">
                <a:latin typeface="Calibri" charset="0"/>
                <a:ea typeface="標楷體" charset="-120"/>
              </a:rPr>
              <a:t>Min-</a:t>
            </a:r>
            <a:r>
              <a:rPr lang="en-US" altLang="zh-TW" sz="2400" dirty="0" err="1">
                <a:latin typeface="Calibri" charset="0"/>
                <a:ea typeface="標楷體" charset="-120"/>
              </a:rPr>
              <a:t>Yuh</a:t>
            </a:r>
            <a:r>
              <a:rPr lang="en-US" altLang="zh-TW" sz="2400" dirty="0">
                <a:latin typeface="Calibri" charset="0"/>
                <a:ea typeface="標楷體" charset="-120"/>
              </a:rPr>
              <a:t> Day (2021), Python 101, </a:t>
            </a:r>
            <a:r>
              <a:rPr lang="en-US" altLang="zh-TW" sz="2400" dirty="0">
                <a:latin typeface="Calibri" charset="0"/>
                <a:ea typeface="標楷體" charset="-120"/>
                <a:hlinkClick r:id="rId2"/>
              </a:rPr>
              <a:t>https://tinyurl.com/aintpupython101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68DDE3-DE9A-684D-A2C4-2DDE871B8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42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2635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274637"/>
            <a:ext cx="8640960" cy="6245225"/>
          </a:xfrm>
        </p:spPr>
        <p:txBody>
          <a:bodyPr/>
          <a:lstStyle/>
          <a:p>
            <a:r>
              <a:rPr lang="en-US" altLang="zh-TW" sz="8000" dirty="0">
                <a:solidFill>
                  <a:srgbClr val="C00000"/>
                </a:solidFill>
              </a:rPr>
              <a:t>Philosophy and Ethics of AI, </a:t>
            </a:r>
            <a:br>
              <a:rPr lang="en-US" altLang="zh-TW" sz="8000" dirty="0">
                <a:solidFill>
                  <a:srgbClr val="C00000"/>
                </a:solidFill>
              </a:rPr>
            </a:br>
            <a:r>
              <a:rPr lang="en-US" altLang="zh-TW" sz="8000" dirty="0">
                <a:solidFill>
                  <a:srgbClr val="C00000"/>
                </a:solidFill>
              </a:rPr>
              <a:t>The Future of AI</a:t>
            </a:r>
            <a:endParaRPr lang="zh-TW" altLang="en-US" sz="8000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4195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5A5D8-1366-7F4E-8684-40F571C5E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9300"/>
          </a:xfrm>
        </p:spPr>
        <p:txBody>
          <a:bodyPr/>
          <a:lstStyle/>
          <a:p>
            <a:r>
              <a:rPr lang="en-US" sz="5400" dirty="0">
                <a:solidFill>
                  <a:schemeClr val="tx2"/>
                </a:solidFill>
              </a:rPr>
              <a:t>Outline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87625A-1DE5-8B41-BA0C-CF9F24443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748B034-F88B-0B45-8768-599E01483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752528"/>
          </a:xfrm>
        </p:spPr>
        <p:txBody>
          <a:bodyPr/>
          <a:lstStyle/>
          <a:p>
            <a:r>
              <a:rPr lang="en-US" sz="3600" dirty="0"/>
              <a:t>Philosophy, Ethics, and Safety of AI</a:t>
            </a:r>
          </a:p>
          <a:p>
            <a:pPr lvl="1"/>
            <a:r>
              <a:rPr lang="en-US" sz="3600" dirty="0"/>
              <a:t>The Limits of AI</a:t>
            </a:r>
          </a:p>
          <a:p>
            <a:pPr lvl="1"/>
            <a:r>
              <a:rPr lang="en-US" sz="3600" dirty="0"/>
              <a:t>Can Machines Really Think? </a:t>
            </a:r>
          </a:p>
          <a:p>
            <a:pPr lvl="1"/>
            <a:r>
              <a:rPr lang="en-US" sz="3600" dirty="0"/>
              <a:t>The Ethics of AI</a:t>
            </a:r>
          </a:p>
          <a:p>
            <a:r>
              <a:rPr lang="en-US" sz="3600" dirty="0"/>
              <a:t>The Future of AI</a:t>
            </a:r>
          </a:p>
          <a:p>
            <a:pPr lvl="1"/>
            <a:r>
              <a:rPr lang="en-US" sz="3600" dirty="0"/>
              <a:t>AI Components</a:t>
            </a:r>
          </a:p>
          <a:p>
            <a:pPr lvl="1"/>
            <a:r>
              <a:rPr lang="en-US" sz="3600" dirty="0"/>
              <a:t>AI Architectures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354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D8D6C-DCCA-5E40-89AA-4BA8C89A1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53752"/>
            <a:ext cx="8496944" cy="1143000"/>
          </a:xfrm>
        </p:spPr>
        <p:txBody>
          <a:bodyPr/>
          <a:lstStyle/>
          <a:p>
            <a:r>
              <a:rPr lang="en-US" sz="2400" dirty="0">
                <a:solidFill>
                  <a:schemeClr val="accent1"/>
                </a:solidFill>
              </a:rPr>
              <a:t>Stuart Russell and Peter </a:t>
            </a:r>
            <a:r>
              <a:rPr lang="en-US" sz="2400" dirty="0" err="1">
                <a:solidFill>
                  <a:schemeClr val="accent1"/>
                </a:solidFill>
              </a:rPr>
              <a:t>Norvig</a:t>
            </a:r>
            <a:r>
              <a:rPr lang="en-US" sz="2400" dirty="0">
                <a:solidFill>
                  <a:schemeClr val="accent1"/>
                </a:solidFill>
              </a:rPr>
              <a:t> (2020), </a:t>
            </a:r>
            <a:br>
              <a:rPr lang="en-US" sz="2400" dirty="0">
                <a:solidFill>
                  <a:schemeClr val="accent1"/>
                </a:solidFill>
              </a:rPr>
            </a:br>
            <a:r>
              <a:rPr lang="en-US" sz="3200" dirty="0">
                <a:solidFill>
                  <a:srgbClr val="C00000"/>
                </a:solidFill>
              </a:rPr>
              <a:t>Artificial Intelligence: A Modern Approach</a:t>
            </a:r>
            <a:r>
              <a:rPr lang="en-US" sz="2400" dirty="0">
                <a:solidFill>
                  <a:schemeClr val="accent1"/>
                </a:solidFill>
              </a:rPr>
              <a:t>, </a:t>
            </a:r>
            <a:br>
              <a:rPr lang="en-US" sz="2400" dirty="0">
                <a:solidFill>
                  <a:schemeClr val="accent1"/>
                </a:solidFill>
              </a:rPr>
            </a:br>
            <a:r>
              <a:rPr lang="en-US" sz="1800" dirty="0">
                <a:solidFill>
                  <a:schemeClr val="accent1"/>
                </a:solidFill>
              </a:rPr>
              <a:t>4th Edition, Pearson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409F32-402C-3B4D-B654-0B991CF1A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2E8801-D892-4842-9D33-2D720BE169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298" y="1275481"/>
            <a:ext cx="4075401" cy="512512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C309EB6-A6EB-E24E-8D4D-E0E9E2E25228}"/>
              </a:ext>
            </a:extLst>
          </p:cNvPr>
          <p:cNvSpPr/>
          <p:nvPr/>
        </p:nvSpPr>
        <p:spPr>
          <a:xfrm>
            <a:off x="1065021" y="6381328"/>
            <a:ext cx="69847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Source: Stuart Russell and Peter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Norvig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 (2020), Artificial Intelligence: A Modern Approach, 4th Edition, Pearson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E251A6-4267-904E-809D-99B16D316596}"/>
              </a:ext>
            </a:extLst>
          </p:cNvPr>
          <p:cNvSpPr/>
          <p:nvPr/>
        </p:nvSpPr>
        <p:spPr>
          <a:xfrm>
            <a:off x="1079611" y="6597352"/>
            <a:ext cx="646246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hlinkClick r:id="rId3"/>
              </a:rPr>
              <a:t>https://www.amazon.com/Artificial-Intelligence-A-Modern-Approach/dp/0134610997/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74203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DE75B-B5BC-B142-9989-EC67B0980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Artificial Intelligence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Problem Solving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Knowledge and Reasoning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Uncertain Knowledge and Reasoning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Machine 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Communicating, Perceiving, and Acting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FF0000"/>
                </a:solidFill>
              </a:rPr>
              <a:t>Philosophy and Ethics of AI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19190-BE62-0440-B959-CF36C48B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C8621-7DA8-C04B-86FE-5D18631C4E40}"/>
              </a:ext>
            </a:extLst>
          </p:cNvPr>
          <p:cNvSpPr/>
          <p:nvPr/>
        </p:nvSpPr>
        <p:spPr>
          <a:xfrm>
            <a:off x="1057500" y="6579314"/>
            <a:ext cx="69847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Source: Stuart Russell and Peter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Norvig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 (2020), Artificial Intelligence: A Modern Approach, 4th Edition, Pearson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F8FA99-5A61-2147-8B8C-CFD01666B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125760"/>
            <a:ext cx="8496944" cy="1287016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Artificial Intelligence: 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A Modern Approach </a:t>
            </a:r>
          </a:p>
        </p:txBody>
      </p:sp>
    </p:spTree>
    <p:extLst>
      <p:ext uri="{BB962C8B-B14F-4D97-AF65-F5344CB8AC3E}">
        <p14:creationId xmlns:p14="http://schemas.microsoft.com/office/powerpoint/2010/main" val="3102443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19190-BE62-0440-B959-CF36C48B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9</a:t>
            </a:fld>
            <a:endParaRPr lang="zh-TW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C8621-7DA8-C04B-86FE-5D18631C4E40}"/>
              </a:ext>
            </a:extLst>
          </p:cNvPr>
          <p:cNvSpPr/>
          <p:nvPr/>
        </p:nvSpPr>
        <p:spPr>
          <a:xfrm>
            <a:off x="1057500" y="6579314"/>
            <a:ext cx="69847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Source: Stuart Russell and Peter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Norvig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 (2020), Artificial Intelligence: A Modern Approach, 4th Edition, Pearson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F8FA99-5A61-2147-8B8C-CFD01666B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125760"/>
            <a:ext cx="8496944" cy="6334650"/>
          </a:xfrm>
        </p:spPr>
        <p:txBody>
          <a:bodyPr/>
          <a:lstStyle/>
          <a:p>
            <a:r>
              <a:rPr lang="en-US" sz="9600" dirty="0">
                <a:solidFill>
                  <a:srgbClr val="FF0000"/>
                </a:solidFill>
              </a:rPr>
              <a:t>Philosophy and </a:t>
            </a:r>
            <a:br>
              <a:rPr lang="en-US" sz="9600" dirty="0">
                <a:solidFill>
                  <a:srgbClr val="FF0000"/>
                </a:solidFill>
              </a:rPr>
            </a:br>
            <a:r>
              <a:rPr lang="en-US" sz="9600" dirty="0">
                <a:solidFill>
                  <a:srgbClr val="FF0000"/>
                </a:solidFill>
              </a:rPr>
              <a:t>Ethics of AI</a:t>
            </a:r>
          </a:p>
        </p:txBody>
      </p:sp>
    </p:spTree>
    <p:extLst>
      <p:ext uri="{BB962C8B-B14F-4D97-AF65-F5344CB8AC3E}">
        <p14:creationId xmlns:p14="http://schemas.microsoft.com/office/powerpoint/2010/main" val="2974929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25967</TotalTime>
  <Words>2408</Words>
  <Application>Microsoft Macintosh PowerPoint</Application>
  <PresentationFormat>On-screen Show (4:3)</PresentationFormat>
  <Paragraphs>313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DFKai-SB</vt:lpstr>
      <vt:lpstr>DFKai-SB</vt:lpstr>
      <vt:lpstr>Arial</vt:lpstr>
      <vt:lpstr>Calibri</vt:lpstr>
      <vt:lpstr>Times New Roman</vt:lpstr>
      <vt:lpstr>Office 佈景主題</vt:lpstr>
      <vt:lpstr>人工智慧  (Artificial Intelligence) </vt:lpstr>
      <vt:lpstr>PowerPoint Presentation</vt:lpstr>
      <vt:lpstr>PowerPoint Presentation</vt:lpstr>
      <vt:lpstr>PowerPoint Presentation</vt:lpstr>
      <vt:lpstr>Philosophy and Ethics of AI,  The Future of AI</vt:lpstr>
      <vt:lpstr>Outline</vt:lpstr>
      <vt:lpstr>Stuart Russell and Peter Norvig (2020),  Artificial Intelligence: A Modern Approach,  4th Edition, Pearson</vt:lpstr>
      <vt:lpstr>Artificial Intelligence:  A Modern Approach </vt:lpstr>
      <vt:lpstr>Philosophy and  Ethics of AI</vt:lpstr>
      <vt:lpstr>Artificial Intelligence:  7. Philosophy and Ethics of AI</vt:lpstr>
      <vt:lpstr>Reinforcement Learning (DL)</vt:lpstr>
      <vt:lpstr>Reinforcement Learning (DL)</vt:lpstr>
      <vt:lpstr>Reinforcement Learning (DL)</vt:lpstr>
      <vt:lpstr>Agents interact with environments through sensors and actuators</vt:lpstr>
      <vt:lpstr>The Rise of AI</vt:lpstr>
      <vt:lpstr>Philosophy and  Ethics of AI</vt:lpstr>
      <vt:lpstr>Philosophy, Ethics, and Safety of AI</vt:lpstr>
      <vt:lpstr>Philosophy of AI</vt:lpstr>
      <vt:lpstr>4 Approaches of AI</vt:lpstr>
      <vt:lpstr>4 Approaches of AI</vt:lpstr>
      <vt:lpstr>Can machines think?</vt:lpstr>
      <vt:lpstr>AI Acting Humanly: The Turing Test Approach (Alan Turing, 1950)</vt:lpstr>
      <vt:lpstr>The Ethics of AI</vt:lpstr>
      <vt:lpstr>Principles of Robotics and AI</vt:lpstr>
      <vt:lpstr>Principles of Robotics and AI</vt:lpstr>
      <vt:lpstr>Safety of AI</vt:lpstr>
      <vt:lpstr>Robot Ethics Laws of Robotics (Isaac Asimov, 1942, 1950) </vt:lpstr>
      <vt:lpstr>Fair, trustworthy, and transparent of AI</vt:lpstr>
      <vt:lpstr>Explainable AI (XAI)</vt:lpstr>
      <vt:lpstr>Explainable AI (XAI)</vt:lpstr>
      <vt:lpstr>Automation</vt:lpstr>
      <vt:lpstr>The Future of AI</vt:lpstr>
      <vt:lpstr>AI Components</vt:lpstr>
      <vt:lpstr>Learning</vt:lpstr>
      <vt:lpstr>AI Architectures</vt:lpstr>
      <vt:lpstr>Real-time AI</vt:lpstr>
      <vt:lpstr>General AI</vt:lpstr>
      <vt:lpstr>AI Engineering</vt:lpstr>
      <vt:lpstr>The Future of AI</vt:lpstr>
      <vt:lpstr>The Future of AI</vt:lpstr>
      <vt:lpstr>Summary</vt:lpstr>
      <vt:lpstr>References</vt:lpstr>
    </vt:vector>
  </TitlesOfParts>
  <Manager/>
  <Company>NTPU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人工智慧 (Artificial Intelligence)</dc:title>
  <dc:subject/>
  <dc:creator>myday</dc:creator>
  <cp:keywords>人工智慧, Artificial Intelligence</cp:keywords>
  <dc:description>人工智慧 (Artificial Intelligence)</dc:description>
  <cp:lastModifiedBy>imyday@gmail.com</cp:lastModifiedBy>
  <cp:revision>1536</cp:revision>
  <cp:lastPrinted>2020-12-29T15:27:37Z</cp:lastPrinted>
  <dcterms:created xsi:type="dcterms:W3CDTF">2011-02-14T23:24:00Z</dcterms:created>
  <dcterms:modified xsi:type="dcterms:W3CDTF">2021-06-09T00:28:50Z</dcterms:modified>
  <cp:category/>
</cp:coreProperties>
</file>