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2029" r:id="rId2"/>
    <p:sldId id="1382" r:id="rId3"/>
    <p:sldId id="3023" r:id="rId4"/>
    <p:sldId id="2993" r:id="rId5"/>
    <p:sldId id="2997" r:id="rId6"/>
    <p:sldId id="2998" r:id="rId7"/>
    <p:sldId id="2999" r:id="rId8"/>
    <p:sldId id="3000" r:id="rId9"/>
    <p:sldId id="3001" r:id="rId10"/>
    <p:sldId id="3002" r:id="rId11"/>
    <p:sldId id="3003" r:id="rId12"/>
    <p:sldId id="3004" r:id="rId13"/>
    <p:sldId id="2996" r:id="rId14"/>
    <p:sldId id="2994" r:id="rId15"/>
    <p:sldId id="2995" r:id="rId16"/>
    <p:sldId id="3005" r:id="rId17"/>
    <p:sldId id="3216" r:id="rId18"/>
    <p:sldId id="3008" r:id="rId19"/>
    <p:sldId id="3009" r:id="rId20"/>
    <p:sldId id="327" r:id="rId21"/>
    <p:sldId id="348" r:id="rId22"/>
    <p:sldId id="872" r:id="rId23"/>
    <p:sldId id="3219" r:id="rId24"/>
    <p:sldId id="3220" r:id="rId25"/>
    <p:sldId id="2946" r:id="rId26"/>
    <p:sldId id="2958" r:id="rId27"/>
    <p:sldId id="1774" r:id="rId28"/>
    <p:sldId id="1777" r:id="rId29"/>
    <p:sldId id="900" r:id="rId30"/>
    <p:sldId id="1822" r:id="rId31"/>
    <p:sldId id="943" r:id="rId32"/>
    <p:sldId id="944" r:id="rId33"/>
    <p:sldId id="1961" r:id="rId34"/>
    <p:sldId id="923" r:id="rId35"/>
    <p:sldId id="924" r:id="rId36"/>
    <p:sldId id="925" r:id="rId37"/>
    <p:sldId id="901" r:id="rId38"/>
    <p:sldId id="926" r:id="rId39"/>
    <p:sldId id="865" r:id="rId40"/>
    <p:sldId id="866" r:id="rId41"/>
    <p:sldId id="867" r:id="rId42"/>
    <p:sldId id="868" r:id="rId43"/>
    <p:sldId id="869" r:id="rId44"/>
    <p:sldId id="870" r:id="rId45"/>
    <p:sldId id="907" r:id="rId46"/>
    <p:sldId id="908" r:id="rId47"/>
    <p:sldId id="947" r:id="rId48"/>
    <p:sldId id="920" r:id="rId49"/>
    <p:sldId id="921" r:id="rId50"/>
    <p:sldId id="935" r:id="rId51"/>
    <p:sldId id="1815" r:id="rId52"/>
    <p:sldId id="3221" r:id="rId53"/>
    <p:sldId id="2682" r:id="rId54"/>
    <p:sldId id="3218" r:id="rId55"/>
    <p:sldId id="3217" r:id="rId56"/>
  </p:sldIdLst>
  <p:sldSz cx="9144000" cy="6858000" type="screen4x3"/>
  <p:notesSz cx="7315200" cy="96012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011893"/>
    <a:srgbClr val="96969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5" autoAdjust="0"/>
    <p:restoredTop sz="92868"/>
  </p:normalViewPr>
  <p:slideViewPr>
    <p:cSldViewPr>
      <p:cViewPr varScale="1">
        <p:scale>
          <a:sx n="102" d="100"/>
          <a:sy n="102" d="100"/>
        </p:scale>
        <p:origin x="137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8" y="1444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1368" y="-10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72C0129-022D-401F-A52D-1F9820E15368}" type="datetimeFigureOut">
              <a:rPr lang="zh-TW" altLang="en-US"/>
              <a:pPr>
                <a:defRPr/>
              </a:pPr>
              <a:t>2021/2/23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96E8DF6-B054-4FFE-89D0-5CFE4CCCCF6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2865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398B6CEF-DEA6-4B03-93E6-02F71F0913F2}" type="datetimeFigureOut">
              <a:rPr lang="zh-TW" altLang="en-US"/>
              <a:pPr>
                <a:defRPr/>
              </a:pPr>
              <a:t>2021/2/23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CC37BE81-25FA-464E-A2F0-A651BAE83B6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44363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8854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zh-TW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35B40A12-749F-8B43-BABD-E2F0D11C9DAA}" type="slidenum">
              <a:rPr lang="en-US" altLang="zh-TW" sz="1300"/>
              <a:pPr eaLnBrk="1" hangingPunct="1">
                <a:spcBef>
                  <a:spcPct val="0"/>
                </a:spcBef>
              </a:pPr>
              <a:t>29</a:t>
            </a:fld>
            <a:endParaRPr lang="en-US" altLang="zh-TW" sz="1300"/>
          </a:p>
        </p:txBody>
      </p:sp>
    </p:spTree>
    <p:extLst>
      <p:ext uri="{BB962C8B-B14F-4D97-AF65-F5344CB8AC3E}">
        <p14:creationId xmlns:p14="http://schemas.microsoft.com/office/powerpoint/2010/main" val="2748680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zh-TW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D54009-904C-EC4E-984C-FE91AD629703}" type="slidenum">
              <a:rPr lang="en-US" altLang="zh-TW" sz="1300"/>
              <a:pPr eaLnBrk="1" hangingPunct="1">
                <a:spcBef>
                  <a:spcPct val="0"/>
                </a:spcBef>
              </a:pPr>
              <a:t>46</a:t>
            </a:fld>
            <a:endParaRPr lang="en-US" altLang="zh-TW" sz="1300"/>
          </a:p>
        </p:txBody>
      </p:sp>
    </p:spTree>
    <p:extLst>
      <p:ext uri="{BB962C8B-B14F-4D97-AF65-F5344CB8AC3E}">
        <p14:creationId xmlns:p14="http://schemas.microsoft.com/office/powerpoint/2010/main" val="2139913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174DE-7399-4FAF-8713-5B9736F2F8B2}" type="datetime1">
              <a:rPr lang="zh-TW" altLang="en-US"/>
              <a:pPr>
                <a:defRPr/>
              </a:pPr>
              <a:t>2021/2/23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987675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2B402-6D6A-4C9A-A75A-FDAD2E780D6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387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B8974-7798-42B3-A1B4-27D4BF8EA247}" type="datetime1">
              <a:rPr lang="zh-TW" altLang="en-US"/>
              <a:pPr>
                <a:defRPr/>
              </a:pPr>
              <a:t>2021/2/23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CEEE9-7387-4C83-BCC0-B99AD344B48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086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9D65A-E779-4EBC-8F20-05FD1E789EF8}" type="datetime1">
              <a:rPr lang="zh-TW" altLang="en-US"/>
              <a:pPr>
                <a:defRPr/>
              </a:pPr>
              <a:t>2021/2/23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180FC-6B0B-4AD0-8BCE-15C0005B9CF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569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alibri" pitchFamily="34" charset="0"/>
                <a:ea typeface="標楷體" pitchFamily="65" charset="-120"/>
              </a:defRPr>
            </a:lvl1pPr>
            <a:lvl2pPr>
              <a:defRPr baseline="0">
                <a:latin typeface="Calibri" pitchFamily="34" charset="0"/>
                <a:ea typeface="標楷體" pitchFamily="65" charset="-120"/>
              </a:defRPr>
            </a:lvl2pPr>
            <a:lvl3pPr>
              <a:defRPr baseline="0">
                <a:latin typeface="Calibri" pitchFamily="34" charset="0"/>
                <a:ea typeface="標楷體" pitchFamily="65" charset="-120"/>
              </a:defRPr>
            </a:lvl3pPr>
            <a:lvl4pPr>
              <a:defRPr baseline="0">
                <a:latin typeface="Calibri" pitchFamily="34" charset="0"/>
                <a:ea typeface="標楷體" pitchFamily="65" charset="-120"/>
              </a:defRPr>
            </a:lvl4pPr>
            <a:lvl5pPr>
              <a:defRPr baseline="0">
                <a:latin typeface="Calibri" pitchFamily="34" charset="0"/>
                <a:ea typeface="標楷體" pitchFamily="65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A8117-F5CA-49B3-9AE8-B66B796AEA97}" type="datetime1">
              <a:rPr lang="zh-TW" altLang="en-US"/>
              <a:pPr>
                <a:defRPr/>
              </a:pPr>
              <a:t>2021/2/23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C9E75-97FD-45D9-8ED3-955348887BB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070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01D57-3C38-485F-A5BA-38A4154D1BBF}" type="datetime1">
              <a:rPr lang="zh-TW" altLang="en-US"/>
              <a:pPr>
                <a:defRPr/>
              </a:pPr>
              <a:t>2021/2/23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24E28-1ACB-44F7-99BA-BF1B88651E9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52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77019-D080-4302-A620-8874F806370A}" type="datetime1">
              <a:rPr lang="zh-TW" altLang="en-US"/>
              <a:pPr>
                <a:defRPr/>
              </a:pPr>
              <a:t>2021/2/23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A9801-FC0E-4D88-8A6C-29F1315C865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9223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5603B-203C-40CF-AAE0-1F27196C21BF}" type="datetime1">
              <a:rPr lang="zh-TW" altLang="en-US"/>
              <a:pPr>
                <a:defRPr/>
              </a:pPr>
              <a:t>2021/2/23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7CFAE-FA54-4E36-B923-24FFDDA53C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694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7DD28-F6B9-4809-9190-7B5EF78560CB}" type="datetime1">
              <a:rPr lang="zh-TW" altLang="en-US"/>
              <a:pPr>
                <a:defRPr/>
              </a:pPr>
              <a:t>2021/2/23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02B54-F380-403C-8C88-31ABACEBE62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8518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7CADA-511E-469A-AB85-F561DD59866F}" type="datetime1">
              <a:rPr lang="zh-TW" altLang="en-US"/>
              <a:pPr>
                <a:defRPr/>
              </a:pPr>
              <a:t>2021/2/23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2FA49-737E-41E5-B3D8-A9D9B250719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5003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43870-5F10-4D76-8D8B-89AAD8A00E82}" type="datetime1">
              <a:rPr lang="zh-TW" altLang="en-US"/>
              <a:pPr>
                <a:defRPr/>
              </a:pPr>
              <a:t>2021/2/23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14FB1-0410-4AE1-B822-F1FE73B2D14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169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351BE-0651-4439-A96D-A8AF55668BF6}" type="datetime1">
              <a:rPr lang="zh-TW" altLang="en-US"/>
              <a:pPr>
                <a:defRPr/>
              </a:pPr>
              <a:t>2021/2/23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D47A4-EEE4-40D9-B3F4-E20BDA7A7E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358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CBE6FA7-69AA-4937-824A-EE5F3C7CC30D}" type="datetime1">
              <a:rPr lang="zh-TW" altLang="en-US"/>
              <a:pPr>
                <a:defRPr/>
              </a:pPr>
              <a:t>2021/2/23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5A37E67-E9F5-4A38-925D-82CDC951CBA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2" r:id="rId1"/>
    <p:sldLayoutId id="2147484413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mail.im.tku.edu.tw/~myday/" TargetMode="External"/><Relationship Id="rId13" Type="http://schemas.openxmlformats.org/officeDocument/2006/relationships/image" Target="../media/image4.tiff"/><Relationship Id="rId3" Type="http://schemas.openxmlformats.org/officeDocument/2006/relationships/hyperlink" Target="https://web.ntpu.edu.tw/~myday/" TargetMode="External"/><Relationship Id="rId7" Type="http://schemas.openxmlformats.org/officeDocument/2006/relationships/hyperlink" Target="http://www.mis.ntpu.edu.tw/" TargetMode="External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tpu.edu.tw/" TargetMode="External"/><Relationship Id="rId11" Type="http://schemas.openxmlformats.org/officeDocument/2006/relationships/image" Target="../media/image2.jpg"/><Relationship Id="rId5" Type="http://schemas.openxmlformats.org/officeDocument/2006/relationships/hyperlink" Target="http://www.mis.ntpu.edu.tw/en/" TargetMode="External"/><Relationship Id="rId10" Type="http://schemas.openxmlformats.org/officeDocument/2006/relationships/image" Target="../media/image1.jpeg"/><Relationship Id="rId4" Type="http://schemas.openxmlformats.org/officeDocument/2006/relationships/hyperlink" Target="https://web.ntpu.edu.tw/~myday/cindex.htm" TargetMode="External"/><Relationship Id="rId9" Type="http://schemas.openxmlformats.org/officeDocument/2006/relationships/hyperlink" Target="https://web.ntpu.edu.tw/~myday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hyperlink" Target="https://www.amazon.com/Learning-Data-Mining-Python-Second/dp/1787126781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hyperlink" Target="https://www.amazon.com/Data-Mining-Concepts-Techniques-Management/dp/0123814790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oks.com.tw/products/0010646676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hyperlink" Target="https://www.amazon.com/Data-Mining-Machine-Learning-Practitioners/dp/1118618041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hyperlink" Target="https://www.amazon.com/Network-Analysis-Applications-Lecture-Networks/dp/3319781952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geron/handson-ml2" TargetMode="External"/><Relationship Id="rId2" Type="http://schemas.openxmlformats.org/officeDocument/2006/relationships/hyperlink" Target="https://www.amazon.com/Hands-Machine-Learning-Scikit-Learn-TensorFlow/dp/1492032646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nbviewer.jupyter.org/github/ageron/handson-ml2/blob/master/07_ensemble_learning_and_random_forests.ipynb" TargetMode="External"/><Relationship Id="rId13" Type="http://schemas.openxmlformats.org/officeDocument/2006/relationships/hyperlink" Target="https://nbviewer.jupyter.org/github/ageron/handson-ml2/blob/master/12_custom_models_and_training_with_tensorflow.ipynb" TargetMode="External"/><Relationship Id="rId18" Type="http://schemas.openxmlformats.org/officeDocument/2006/relationships/hyperlink" Target="https://nbviewer.jupyter.org/github/ageron/handson-ml2/blob/master/17_autoencoders.ipynb" TargetMode="External"/><Relationship Id="rId3" Type="http://schemas.openxmlformats.org/officeDocument/2006/relationships/hyperlink" Target="https://nbviewer.jupyter.org/github/ageron/handson-ml2/blob/master/02_end_to_end_machine_learning_project.ipynb" TargetMode="External"/><Relationship Id="rId21" Type="http://schemas.openxmlformats.org/officeDocument/2006/relationships/hyperlink" Target="https://github.com/ageron/handson-ml2" TargetMode="External"/><Relationship Id="rId7" Type="http://schemas.openxmlformats.org/officeDocument/2006/relationships/hyperlink" Target="https://nbviewer.jupyter.org/github/ageron/handson-ml2/blob/master/06_decision_trees.ipynb" TargetMode="External"/><Relationship Id="rId12" Type="http://schemas.openxmlformats.org/officeDocument/2006/relationships/hyperlink" Target="https://nbviewer.jupyter.org/github/ageron/handson-ml2/blob/master/11_training_deep_neural_networks.ipynb" TargetMode="External"/><Relationship Id="rId17" Type="http://schemas.openxmlformats.org/officeDocument/2006/relationships/hyperlink" Target="https://nbviewer.jupyter.org/github/ageron/handson-ml2/blob/master/16_nlp_with_rnns_and_attention.ipynb" TargetMode="External"/><Relationship Id="rId2" Type="http://schemas.openxmlformats.org/officeDocument/2006/relationships/hyperlink" Target="https://nbviewer.jupyter.org/github/ageron/handson-ml2/blob/master/01_the_machine_learning_landscape.ipynb" TargetMode="External"/><Relationship Id="rId16" Type="http://schemas.openxmlformats.org/officeDocument/2006/relationships/hyperlink" Target="https://nbviewer.jupyter.org/github/ageron/handson-ml2/blob/master/15_processing_sequences_using_rnns_and_cnns.ipynb" TargetMode="External"/><Relationship Id="rId20" Type="http://schemas.openxmlformats.org/officeDocument/2006/relationships/hyperlink" Target="https://nbviewer.jupyter.org/github/ageron/handson-ml2/blob/master/19_training_and_deploying_at_scale.ipynb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bviewer.jupyter.org/github/ageron/handson-ml2/blob/master/05_support_vector_machines.ipynb" TargetMode="External"/><Relationship Id="rId11" Type="http://schemas.openxmlformats.org/officeDocument/2006/relationships/hyperlink" Target="https://nbviewer.jupyter.org/github/ageron/handson-ml2/blob/master/10_neural_nets_with_keras.ipynb" TargetMode="External"/><Relationship Id="rId5" Type="http://schemas.openxmlformats.org/officeDocument/2006/relationships/hyperlink" Target="https://nbviewer.jupyter.org/github/ageron/handson-ml2/blob/master/04_training_linear_models.ipynb" TargetMode="External"/><Relationship Id="rId15" Type="http://schemas.openxmlformats.org/officeDocument/2006/relationships/hyperlink" Target="https://nbviewer.jupyter.org/github/ageron/handson-ml2/blob/master/14_deep_computer_vision_with_cnns.ipynb" TargetMode="External"/><Relationship Id="rId10" Type="http://schemas.openxmlformats.org/officeDocument/2006/relationships/hyperlink" Target="https://nbviewer.jupyter.org/github/ageron/handson-ml2/blob/master/09_unsupervised_learning.ipynb" TargetMode="External"/><Relationship Id="rId19" Type="http://schemas.openxmlformats.org/officeDocument/2006/relationships/hyperlink" Target="https://nbviewer.jupyter.org/github/ageron/handson-ml2/blob/master/18_reinforcement_learning.ipynb" TargetMode="External"/><Relationship Id="rId4" Type="http://schemas.openxmlformats.org/officeDocument/2006/relationships/hyperlink" Target="https://nbviewer.jupyter.org/github/ageron/handson-ml2/blob/master/03_classification.ipynb" TargetMode="External"/><Relationship Id="rId9" Type="http://schemas.openxmlformats.org/officeDocument/2006/relationships/hyperlink" Target="https://nbviewer.jupyter.org/github/ageron/handson-ml2/blob/master/08_dimensionality_reduction.ipynb" TargetMode="External"/><Relationship Id="rId14" Type="http://schemas.openxmlformats.org/officeDocument/2006/relationships/hyperlink" Target="https://nbviewer.jupyter.org/github/ageron/handson-ml2/blob/master/13_loading_and_preprocessing_data.ipynb" TargetMode="External"/><Relationship Id="rId22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eb.ntpu.edu.tw/~myday/" TargetMode="External"/><Relationship Id="rId3" Type="http://schemas.openxmlformats.org/officeDocument/2006/relationships/image" Target="../media/image9.png"/><Relationship Id="rId7" Type="http://schemas.openxmlformats.org/officeDocument/2006/relationships/hyperlink" Target="http://www.mis.ntpu.edu.tw/en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is.ntpu.edu.tw/" TargetMode="External"/><Relationship Id="rId11" Type="http://schemas.openxmlformats.org/officeDocument/2006/relationships/image" Target="../media/image3.png"/><Relationship Id="rId5" Type="http://schemas.openxmlformats.org/officeDocument/2006/relationships/hyperlink" Target="https://www.ntpu.edu.tw/" TargetMode="External"/><Relationship Id="rId10" Type="http://schemas.openxmlformats.org/officeDocument/2006/relationships/image" Target="../media/image2.jpg"/><Relationship Id="rId4" Type="http://schemas.openxmlformats.org/officeDocument/2006/relationships/image" Target="../media/image10.png"/><Relationship Id="rId9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gp/product/1466568704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Social-Data-Mining-Hiroshi-Ishikawa/dp/149871093X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notebooks/welcome.ipynb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http://web.ntpu.edu.tw/~myday/" TargetMode="External"/><Relationship Id="rId3" Type="http://schemas.openxmlformats.org/officeDocument/2006/relationships/image" Target="../media/image9.png"/><Relationship Id="rId7" Type="http://schemas.openxmlformats.org/officeDocument/2006/relationships/hyperlink" Target="http://www.mis.ntpu.edu.tw/en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is.ntpu.edu.tw/" TargetMode="External"/><Relationship Id="rId11" Type="http://schemas.openxmlformats.org/officeDocument/2006/relationships/image" Target="../media/image3.png"/><Relationship Id="rId5" Type="http://schemas.openxmlformats.org/officeDocument/2006/relationships/hyperlink" Target="https://www.ntpu.edu.tw/" TargetMode="External"/><Relationship Id="rId10" Type="http://schemas.openxmlformats.org/officeDocument/2006/relationships/image" Target="../media/image2.jpg"/><Relationship Id="rId4" Type="http://schemas.openxmlformats.org/officeDocument/2006/relationships/image" Target="../media/image10.png"/><Relationship Id="rId9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標題 1"/>
          <p:cNvSpPr txBox="1">
            <a:spLocks/>
          </p:cNvSpPr>
          <p:nvPr/>
        </p:nvSpPr>
        <p:spPr bwMode="auto">
          <a:xfrm>
            <a:off x="179512" y="1550746"/>
            <a:ext cx="8784976" cy="173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7200" b="1" dirty="0">
                <a:solidFill>
                  <a:srgbClr val="C00000"/>
                </a:solidFill>
                <a:ea typeface="標楷體" pitchFamily="65" charset="-120"/>
              </a:rPr>
              <a:t>資料探勘介紹 </a:t>
            </a:r>
            <a:br>
              <a:rPr lang="en-US" altLang="zh-TW" sz="7200" b="1" dirty="0">
                <a:solidFill>
                  <a:srgbClr val="C00000"/>
                </a:solidFill>
                <a:ea typeface="標楷體" pitchFamily="65" charset="-120"/>
              </a:rPr>
            </a:br>
            <a:r>
              <a:rPr lang="en-US" altLang="zh-TW" sz="4400" b="1" dirty="0">
                <a:solidFill>
                  <a:srgbClr val="C00000"/>
                </a:solidFill>
                <a:ea typeface="標楷體" pitchFamily="65" charset="-120"/>
              </a:rPr>
              <a:t> (Introduction to data mining)</a:t>
            </a:r>
          </a:p>
        </p:txBody>
      </p:sp>
      <p:sp>
        <p:nvSpPr>
          <p:cNvPr id="11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xfrm>
            <a:off x="6975475" y="65198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2B16B09-038F-44F4-8EB4-975A60D8103E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3" name="副標題 2"/>
          <p:cNvSpPr txBox="1">
            <a:spLocks/>
          </p:cNvSpPr>
          <p:nvPr/>
        </p:nvSpPr>
        <p:spPr bwMode="auto">
          <a:xfrm>
            <a:off x="468313" y="4275089"/>
            <a:ext cx="8207375" cy="2538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Min-</a:t>
            </a:r>
            <a:r>
              <a:rPr kumimoji="0" lang="en-US" altLang="zh-TW" sz="2400" b="1" dirty="0" err="1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Yuh</a:t>
            </a: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 Day</a:t>
            </a:r>
            <a:endParaRPr kumimoji="0" lang="en-US" altLang="zh-TW" sz="2400" b="1" dirty="0">
              <a:solidFill>
                <a:srgbClr val="898989"/>
              </a:solidFill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標楷體" pitchFamily="65" charset="-120"/>
                <a:ea typeface="標楷體" pitchFamily="65" charset="-120"/>
                <a:hlinkClick r:id="rId4"/>
              </a:rPr>
              <a:t>戴敏育</a:t>
            </a:r>
            <a:endParaRPr kumimoji="0" lang="en-US" altLang="zh-TW" sz="2400" b="1" dirty="0"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cs typeface="Calibri" panose="020F0502020204030204" pitchFamily="34" charset="0"/>
              </a:rPr>
              <a:t>Associate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副教授</a:t>
            </a:r>
            <a:endParaRPr kumimoji="0" lang="en-US" altLang="zh-TW" sz="2400" b="1" dirty="0">
              <a:solidFill>
                <a:schemeClr val="tx2"/>
              </a:solidFill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Institute of Information Management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National Taipei University</a:t>
            </a:r>
            <a:endParaRPr kumimoji="0" lang="en-US" altLang="zh-TW" sz="1800" b="1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6"/>
              </a:rPr>
              <a:t>國立臺北大學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 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7"/>
              </a:rPr>
              <a:t>資訊管理研究所</a:t>
            </a:r>
            <a:endParaRPr kumimoji="0" lang="en-US" altLang="zh-TW" sz="2400" b="1" dirty="0">
              <a:solidFill>
                <a:srgbClr val="898989"/>
              </a:solidFill>
              <a:latin typeface="DFKai-SB" panose="03000509000000000000" pitchFamily="49" charset="-120"/>
              <a:ea typeface="DFKai-SB" panose="03000509000000000000" pitchFamily="49" charset="-120"/>
              <a:cs typeface="DFKai-SB" panose="03000509000000000000" pitchFamily="49" charset="-12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kumimoji="0" lang="en-US" altLang="zh-TW" sz="600" b="1" dirty="0">
              <a:solidFill>
                <a:srgbClr val="898989"/>
              </a:solidFill>
              <a:cs typeface="Times New Roman" pitchFamily="18" charset="0"/>
              <a:hlinkClick r:id="rId8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https://web.ntpu.edu.tw/~myday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1200" b="1" dirty="0">
                <a:solidFill>
                  <a:srgbClr val="898989"/>
                </a:solidFill>
                <a:cs typeface="Times New Roman" pitchFamily="18" charset="0"/>
              </a:rPr>
              <a:t>2021-02-23</a:t>
            </a:r>
          </a:p>
        </p:txBody>
      </p:sp>
      <p:pic>
        <p:nvPicPr>
          <p:cNvPr id="14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050" y="4256311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BFA1A4-AC60-1C47-BA18-7524ED7AAE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2BED8B-FC41-4348-9A46-5D09945BBE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6FCE0F-C2EA-8046-B2DA-92E24A6449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44408" y="6021288"/>
            <a:ext cx="791692" cy="791692"/>
          </a:xfrm>
          <a:prstGeom prst="rect">
            <a:avLst/>
          </a:prstGeom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id="{A34BDED1-F1F5-204A-B6DA-992C3692A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636" y="71465"/>
            <a:ext cx="6552728" cy="1339425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solidFill>
                  <a:schemeClr val="tx2"/>
                </a:solidFill>
              </a:rPr>
              <a:t>資料探勘 </a:t>
            </a:r>
            <a:br>
              <a:rPr lang="en-US" altLang="zh-TW" sz="4800" dirty="0">
                <a:solidFill>
                  <a:schemeClr val="tx2"/>
                </a:solidFill>
              </a:rPr>
            </a:br>
            <a:r>
              <a:rPr lang="en-US" altLang="zh-TW" sz="4800" dirty="0">
                <a:solidFill>
                  <a:schemeClr val="tx2"/>
                </a:solidFill>
              </a:rPr>
              <a:t>(Data Mining)</a:t>
            </a:r>
            <a:endParaRPr lang="en-US" altLang="zh-TW" dirty="0">
              <a:solidFill>
                <a:schemeClr val="tx2"/>
              </a:solidFill>
            </a:endParaRPr>
          </a:p>
        </p:txBody>
      </p:sp>
      <p:sp>
        <p:nvSpPr>
          <p:cNvPr id="12" name="文字方塊 5">
            <a:extLst>
              <a:ext uri="{FF2B5EF4-FFF2-40B4-BE49-F238E27FC236}">
                <a16:creationId xmlns:a16="http://schemas.microsoft.com/office/drawing/2014/main" id="{CB47C35F-F35B-AF46-BF6C-377746D99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1442" y="3297758"/>
            <a:ext cx="46811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1092DM01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MBA, IM, NTPU </a:t>
            </a:r>
            <a:r>
              <a:rPr kumimoji="0" lang="is-IS" altLang="zh-TW" sz="1800" dirty="0">
                <a:solidFill>
                  <a:srgbClr val="7F7F7F"/>
                </a:solidFill>
              </a:rPr>
              <a:t>(M5026) (Spring 2021)</a:t>
            </a:r>
            <a:br>
              <a:rPr kumimoji="0" lang="is-IS" altLang="zh-TW" sz="1800" dirty="0">
                <a:solidFill>
                  <a:srgbClr val="7F7F7F"/>
                </a:solidFill>
              </a:rPr>
            </a:br>
            <a:r>
              <a:rPr kumimoji="0" lang="en-US" altLang="ja-JP" sz="1800" dirty="0">
                <a:solidFill>
                  <a:srgbClr val="7F7F7F"/>
                </a:solidFill>
              </a:rPr>
              <a:t> Tue 2, 3, 4 (9:10-12:00) (B8F40)</a:t>
            </a:r>
          </a:p>
        </p:txBody>
      </p:sp>
    </p:spTree>
    <p:extLst>
      <p:ext uri="{BB962C8B-B14F-4D97-AF65-F5344CB8AC3E}">
        <p14:creationId xmlns:p14="http://schemas.microsoft.com/office/powerpoint/2010/main" val="2192504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AF5B3-0FCB-904D-B0DA-7D8CA0D2E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4136"/>
          </a:xfrm>
        </p:spPr>
        <p:txBody>
          <a:bodyPr/>
          <a:lstStyle/>
          <a:p>
            <a:r>
              <a:rPr lang="zh-TW" altLang="en-US" dirty="0">
                <a:solidFill>
                  <a:schemeClr val="tx2"/>
                </a:solidFill>
              </a:rPr>
              <a:t>校四大基本素養</a:t>
            </a:r>
            <a:br>
              <a:rPr lang="zh-TW" altLang="en-US" dirty="0">
                <a:solidFill>
                  <a:schemeClr val="tx2"/>
                </a:solidFill>
              </a:rPr>
            </a:br>
            <a:r>
              <a:rPr lang="en-US" altLang="zh-TW" sz="4000" dirty="0">
                <a:solidFill>
                  <a:schemeClr val="tx2"/>
                </a:solidFill>
              </a:rPr>
              <a:t>(Four Fundamental Qualities)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805BF-AB5A-6E47-9B4E-5795430AA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356" y="1465765"/>
            <a:ext cx="8507288" cy="5324889"/>
          </a:xfrm>
        </p:spPr>
        <p:txBody>
          <a:bodyPr/>
          <a:lstStyle/>
          <a:p>
            <a:r>
              <a:rPr lang="zh-TW" altLang="en-US" sz="2400" dirty="0">
                <a:solidFill>
                  <a:srgbClr val="C00000"/>
                </a:solidFill>
              </a:rPr>
              <a:t>專業</a:t>
            </a:r>
            <a:r>
              <a:rPr lang="en-US" altLang="zh-TW" sz="2400" dirty="0">
                <a:solidFill>
                  <a:srgbClr val="C00000"/>
                </a:solidFill>
              </a:rPr>
              <a:t> (Professionalism)</a:t>
            </a:r>
          </a:p>
          <a:p>
            <a:pPr lvl="1"/>
            <a:r>
              <a:rPr lang="zh-TW" altLang="en-US" sz="2400" dirty="0">
                <a:solidFill>
                  <a:srgbClr val="C00000"/>
                </a:solidFill>
              </a:rPr>
              <a:t>創意思考與問題解決</a:t>
            </a:r>
            <a:r>
              <a:rPr lang="en-US" altLang="zh-TW" sz="2400" dirty="0">
                <a:solidFill>
                  <a:srgbClr val="C00000"/>
                </a:solidFill>
              </a:rPr>
              <a:t> </a:t>
            </a:r>
            <a:r>
              <a:rPr lang="en-US" altLang="zh-TW" sz="2000" dirty="0">
                <a:solidFill>
                  <a:srgbClr val="C00000"/>
                </a:solidFill>
              </a:rPr>
              <a:t>(Creative thinking and Problem-solving) 30 %</a:t>
            </a:r>
          </a:p>
          <a:p>
            <a:pPr lvl="1"/>
            <a:r>
              <a:rPr lang="zh-TW" altLang="en-US" sz="2400" dirty="0">
                <a:solidFill>
                  <a:srgbClr val="C00000"/>
                </a:solidFill>
              </a:rPr>
              <a:t>綜合統整</a:t>
            </a:r>
            <a:r>
              <a:rPr lang="en-US" altLang="zh-TW" sz="2400" dirty="0">
                <a:solidFill>
                  <a:srgbClr val="C00000"/>
                </a:solidFill>
              </a:rPr>
              <a:t>(Comprehensive Integration) 30 %</a:t>
            </a:r>
          </a:p>
          <a:p>
            <a:r>
              <a:rPr lang="zh-TW" altLang="en-US" sz="2400" dirty="0">
                <a:solidFill>
                  <a:schemeClr val="accent1"/>
                </a:solidFill>
              </a:rPr>
              <a:t>人際</a:t>
            </a:r>
            <a:r>
              <a:rPr lang="en-US" altLang="zh-TW" sz="2400" dirty="0">
                <a:solidFill>
                  <a:schemeClr val="accent1"/>
                </a:solidFill>
              </a:rPr>
              <a:t> (</a:t>
            </a:r>
            <a:r>
              <a:rPr lang="en-US" sz="2400" dirty="0">
                <a:solidFill>
                  <a:schemeClr val="accent1"/>
                </a:solidFill>
              </a:rPr>
              <a:t>Interpersonal Relationship)</a:t>
            </a:r>
          </a:p>
          <a:p>
            <a:pPr lvl="1"/>
            <a:r>
              <a:rPr lang="zh-TW" altLang="en-US" sz="2400" dirty="0">
                <a:solidFill>
                  <a:schemeClr val="accent1"/>
                </a:solidFill>
              </a:rPr>
              <a:t>溝通協調</a:t>
            </a:r>
            <a:r>
              <a:rPr lang="en-US" altLang="zh-TW" sz="2400" dirty="0">
                <a:solidFill>
                  <a:schemeClr val="accent1"/>
                </a:solidFill>
              </a:rPr>
              <a:t> (</a:t>
            </a:r>
            <a:r>
              <a:rPr lang="en-US" sz="2400" dirty="0">
                <a:solidFill>
                  <a:schemeClr val="accent1"/>
                </a:solidFill>
              </a:rPr>
              <a:t>Communication and Coordination) 10 %</a:t>
            </a:r>
          </a:p>
          <a:p>
            <a:pPr lvl="1"/>
            <a:r>
              <a:rPr lang="zh-TW" altLang="en-US" sz="2400" dirty="0">
                <a:solidFill>
                  <a:schemeClr val="accent1"/>
                </a:solidFill>
              </a:rPr>
              <a:t>團隊合作</a:t>
            </a:r>
            <a:r>
              <a:rPr lang="en-US" altLang="zh-TW" sz="2400" dirty="0">
                <a:solidFill>
                  <a:schemeClr val="accent1"/>
                </a:solidFill>
              </a:rPr>
              <a:t> (</a:t>
            </a:r>
            <a:r>
              <a:rPr lang="en-US" sz="2400" dirty="0">
                <a:solidFill>
                  <a:schemeClr val="accent1"/>
                </a:solidFill>
              </a:rPr>
              <a:t>Teamwork) 10 %</a:t>
            </a:r>
          </a:p>
          <a:p>
            <a:r>
              <a:rPr lang="zh-TW" altLang="en-US" sz="2400" dirty="0"/>
              <a:t>倫理</a:t>
            </a:r>
            <a:r>
              <a:rPr lang="en-US" altLang="zh-TW" sz="2400" dirty="0"/>
              <a:t> (Ethics)</a:t>
            </a:r>
          </a:p>
          <a:p>
            <a:pPr lvl="1"/>
            <a:r>
              <a:rPr lang="zh-TW" altLang="en-US" sz="2400" dirty="0"/>
              <a:t>誠信正直</a:t>
            </a:r>
            <a:r>
              <a:rPr lang="en-US" altLang="zh-TW" sz="2400" dirty="0"/>
              <a:t>(Honesty and Integrity) 5 %</a:t>
            </a:r>
          </a:p>
          <a:p>
            <a:pPr lvl="1"/>
            <a:r>
              <a:rPr lang="zh-TW" altLang="en-US" sz="2400" dirty="0"/>
              <a:t>尊重自省</a:t>
            </a:r>
            <a:r>
              <a:rPr lang="en-US" altLang="zh-TW" sz="2400" dirty="0"/>
              <a:t>(Self-Esteem and Self-reflection) 5 %</a:t>
            </a:r>
          </a:p>
          <a:p>
            <a:r>
              <a:rPr lang="zh-TW" altLang="en-US" sz="2400" dirty="0"/>
              <a:t>國際觀</a:t>
            </a:r>
            <a:r>
              <a:rPr lang="en-US" altLang="zh-TW" sz="2400" dirty="0"/>
              <a:t> (International Vision)</a:t>
            </a:r>
          </a:p>
          <a:p>
            <a:pPr lvl="1"/>
            <a:r>
              <a:rPr lang="zh-TW" altLang="en-US" sz="2400" dirty="0"/>
              <a:t>多元關懷</a:t>
            </a:r>
            <a:r>
              <a:rPr lang="en-US" altLang="zh-TW" sz="2400" dirty="0"/>
              <a:t> (Caring for Diversity) 5 %</a:t>
            </a:r>
          </a:p>
          <a:p>
            <a:pPr lvl="1"/>
            <a:r>
              <a:rPr lang="zh-TW" altLang="en-US" sz="2400" dirty="0"/>
              <a:t>跨界宏觀</a:t>
            </a:r>
            <a:r>
              <a:rPr lang="en-US" altLang="zh-TW" sz="2400" dirty="0"/>
              <a:t> (Interdisciplinary Vision) 5 %</a:t>
            </a:r>
          </a:p>
          <a:p>
            <a:pPr lvl="1"/>
            <a:endParaRPr lang="en-US" altLang="zh-TW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52835-519C-294E-A0FF-27164518C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9D968E-DEA9-1C4C-A043-D28C80CD5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25CB93-721B-B349-8A36-5B8D376C4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123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AF5B3-0FCB-904D-B0DA-7D8CA0D2E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4136"/>
          </a:xfrm>
        </p:spPr>
        <p:txBody>
          <a:bodyPr/>
          <a:lstStyle/>
          <a:p>
            <a:r>
              <a:rPr lang="zh-TW" altLang="en-US" dirty="0">
                <a:solidFill>
                  <a:schemeClr val="tx2"/>
                </a:solidFill>
              </a:rPr>
              <a:t>商學院學習目標</a:t>
            </a:r>
            <a:br>
              <a:rPr lang="en-US" altLang="zh-TW" dirty="0">
                <a:solidFill>
                  <a:schemeClr val="tx2"/>
                </a:solidFill>
              </a:rPr>
            </a:br>
            <a:r>
              <a:rPr lang="en-US" altLang="zh-TW" dirty="0">
                <a:solidFill>
                  <a:schemeClr val="tx2"/>
                </a:solidFill>
              </a:rPr>
              <a:t>(College Learning Goals)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805BF-AB5A-6E47-9B4E-5795430AA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356" y="1772816"/>
            <a:ext cx="8507288" cy="5017838"/>
          </a:xfrm>
        </p:spPr>
        <p:txBody>
          <a:bodyPr/>
          <a:lstStyle/>
          <a:p>
            <a:r>
              <a:rPr lang="en-US" altLang="zh-TW" sz="4000" dirty="0"/>
              <a:t>Ethics/Corporate Social Responsibility</a:t>
            </a:r>
          </a:p>
          <a:p>
            <a:r>
              <a:rPr lang="en-US" altLang="zh-TW" sz="4000" dirty="0"/>
              <a:t>Global Knowledge/Awareness</a:t>
            </a:r>
          </a:p>
          <a:p>
            <a:r>
              <a:rPr lang="en-US" altLang="zh-TW" sz="4000" dirty="0"/>
              <a:t>Communication</a:t>
            </a:r>
          </a:p>
          <a:p>
            <a:r>
              <a:rPr lang="en-US" altLang="zh-TW" sz="4000" dirty="0"/>
              <a:t>Analytical and Critical Thinking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52835-519C-294E-A0FF-27164518C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9D968E-DEA9-1C4C-A043-D28C80CD5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25CB93-721B-B349-8A36-5B8D376C4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5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AF5B3-0FCB-904D-B0DA-7D8CA0D2E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4136"/>
          </a:xfrm>
        </p:spPr>
        <p:txBody>
          <a:bodyPr/>
          <a:lstStyle/>
          <a:p>
            <a:r>
              <a:rPr lang="zh-TW" altLang="en-US" dirty="0">
                <a:solidFill>
                  <a:schemeClr val="tx2"/>
                </a:solidFill>
              </a:rPr>
              <a:t>系所學習目標</a:t>
            </a:r>
            <a:br>
              <a:rPr lang="en-US" altLang="zh-TW" dirty="0">
                <a:solidFill>
                  <a:schemeClr val="tx2"/>
                </a:solidFill>
              </a:rPr>
            </a:br>
            <a:r>
              <a:rPr lang="en-US" altLang="zh-TW" dirty="0">
                <a:solidFill>
                  <a:schemeClr val="tx2"/>
                </a:solidFill>
              </a:rPr>
              <a:t>(Department Learning Goals)</a:t>
            </a:r>
            <a:endParaRPr lang="zh-TW" alt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805BF-AB5A-6E47-9B4E-5795430AA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356" y="1772816"/>
            <a:ext cx="8507288" cy="5017838"/>
          </a:xfrm>
        </p:spPr>
        <p:txBody>
          <a:bodyPr/>
          <a:lstStyle/>
          <a:p>
            <a:r>
              <a:rPr lang="en-US" altLang="zh-TW" sz="4000" dirty="0"/>
              <a:t>Information Technologies and System Development Capabilities</a:t>
            </a:r>
          </a:p>
          <a:p>
            <a:r>
              <a:rPr lang="en-US" altLang="zh-TW" sz="4000" dirty="0"/>
              <a:t>Internet Marketing Management Capabilities</a:t>
            </a:r>
          </a:p>
          <a:p>
            <a:r>
              <a:rPr lang="en-US" altLang="zh-TW" sz="4000" dirty="0"/>
              <a:t>Research capabilities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52835-519C-294E-A0FF-27164518C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9D968E-DEA9-1C4C-A043-D28C80CD5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25CB93-721B-B349-8A36-5B8D376C4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46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7740-7342-4346-B2E0-F69CCB2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FDB645-4535-D947-9FA2-92EAE75A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6774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 dirty="0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 dirty="0">
              <a:solidFill>
                <a:schemeClr val="tx2"/>
              </a:solidFill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6274DE-EE88-D64F-AEF1-CB6EFD44D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50032B-D024-554F-81C9-57B20F3C3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117BF9-E659-A94D-8B39-CD0A833DB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980728"/>
            <a:ext cx="8786084" cy="56886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err="1">
                <a:latin typeface="Calibri" charset="0"/>
                <a:ea typeface="標楷體" charset="-120"/>
              </a:rPr>
              <a:t>週次</a:t>
            </a:r>
            <a:r>
              <a:rPr lang="en-US" altLang="en-US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日期</a:t>
            </a:r>
            <a:r>
              <a:rPr lang="en-US" altLang="en-US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內容</a:t>
            </a:r>
            <a:r>
              <a:rPr lang="en-US" altLang="en-US" sz="2400" dirty="0">
                <a:latin typeface="Calibri" charset="0"/>
                <a:ea typeface="標楷體" charset="-120"/>
              </a:rPr>
              <a:t> (Subject/Topics)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>
                <a:solidFill>
                  <a:srgbClr val="FF0000"/>
                </a:solidFill>
              </a:rPr>
              <a:t>1  2021/02/23  </a:t>
            </a:r>
            <a:r>
              <a:rPr lang="zh-TW" altLang="en-US" sz="2400" dirty="0">
                <a:solidFill>
                  <a:srgbClr val="FF0000"/>
                </a:solidFill>
              </a:rPr>
              <a:t>資料探勘介紹 </a:t>
            </a:r>
            <a:r>
              <a:rPr lang="en-US" altLang="zh-TW" sz="2400" dirty="0">
                <a:solidFill>
                  <a:srgbClr val="FF0000"/>
                </a:solidFill>
              </a:rPr>
              <a:t>(Introduction to data mining)</a:t>
            </a:r>
          </a:p>
          <a:p>
            <a:pPr marL="0" indent="0">
              <a:buNone/>
            </a:pPr>
            <a:r>
              <a:rPr lang="en-US" altLang="zh-TW" sz="2400" dirty="0"/>
              <a:t>2  2021/03/02  ABC</a:t>
            </a:r>
            <a:r>
              <a:rPr lang="zh-TW" altLang="en-US" sz="2400" dirty="0"/>
              <a:t>：人工智慧，大數據，雲端運算 </a:t>
            </a:r>
            <a:br>
              <a:rPr lang="en-US" altLang="zh-TW" sz="2400" dirty="0"/>
            </a:br>
            <a:r>
              <a:rPr lang="en-US" altLang="zh-TW" sz="2400" dirty="0"/>
              <a:t>                            (ABC: AI, Big Data, Cloud Computing)</a:t>
            </a:r>
          </a:p>
          <a:p>
            <a:pPr marL="0" indent="0">
              <a:buNone/>
            </a:pPr>
            <a:r>
              <a:rPr lang="en-US" altLang="zh-TW" sz="2400" dirty="0"/>
              <a:t>3  2021/03/09  Python</a:t>
            </a:r>
            <a:r>
              <a:rPr lang="zh-TW" altLang="en-US" sz="2400" dirty="0"/>
              <a:t>資料探勘的基礎 </a:t>
            </a:r>
            <a:br>
              <a:rPr lang="en-US" altLang="zh-TW" sz="2400" dirty="0"/>
            </a:br>
            <a:r>
              <a:rPr lang="en-US" altLang="zh-TW" sz="2400" dirty="0"/>
              <a:t>                            (Foundations of Data Mining in Python)</a:t>
            </a:r>
          </a:p>
          <a:p>
            <a:pPr marL="0" indent="0">
              <a:buNone/>
            </a:pPr>
            <a:r>
              <a:rPr lang="en-US" altLang="zh-TW" sz="2400" dirty="0"/>
              <a:t>4  2021/03/16  </a:t>
            </a:r>
            <a:r>
              <a:rPr lang="zh-TW" altLang="en-US" sz="2400" dirty="0"/>
              <a:t>資料科學與資料探勘：</a:t>
            </a:r>
            <a:r>
              <a:rPr lang="zh-TW" altLang="en-US" sz="2000" dirty="0"/>
              <a:t>發現，分析，可視化和呈現數據</a:t>
            </a:r>
            <a:br>
              <a:rPr lang="en-US" altLang="zh-TW" sz="1800" dirty="0"/>
            </a:br>
            <a:r>
              <a:rPr lang="en-US" altLang="zh-TW" sz="1800" dirty="0"/>
              <a:t>                                     </a:t>
            </a:r>
            <a:r>
              <a:rPr lang="en-US" altLang="zh-TW" sz="2400" dirty="0"/>
              <a:t>(Data Science and Data Mining: </a:t>
            </a:r>
            <a:br>
              <a:rPr lang="en-US" altLang="zh-TW" sz="2400" dirty="0"/>
            </a:br>
            <a:r>
              <a:rPr lang="en-US" altLang="zh-TW" sz="2400" dirty="0"/>
              <a:t>                             </a:t>
            </a:r>
            <a:r>
              <a:rPr lang="en-US" altLang="zh-TW" sz="2200" dirty="0"/>
              <a:t>Discovering, Analyzing, Visualizing and Presenting Data)</a:t>
            </a:r>
          </a:p>
          <a:p>
            <a:pPr marL="0" indent="0">
              <a:buNone/>
            </a:pPr>
            <a:r>
              <a:rPr lang="en-US" altLang="zh-TW" sz="2400" dirty="0"/>
              <a:t>5  2021/03/23  </a:t>
            </a:r>
            <a:r>
              <a:rPr lang="zh-TW" altLang="en-US" sz="2400" dirty="0"/>
              <a:t>非監督學習：關聯分析，購物籃分析</a:t>
            </a:r>
            <a:br>
              <a:rPr lang="en-US" altLang="zh-TW" sz="2400" dirty="0"/>
            </a:br>
            <a:r>
              <a:rPr lang="en-US" altLang="zh-TW" sz="2400" dirty="0"/>
              <a:t>                            </a:t>
            </a:r>
            <a:r>
              <a:rPr lang="zh-TW" altLang="en-US" sz="2400" dirty="0"/>
              <a:t> </a:t>
            </a:r>
            <a:r>
              <a:rPr lang="en-US" altLang="zh-TW" sz="2400" dirty="0"/>
              <a:t>(Unsupervised Learning: Association Analysis, </a:t>
            </a:r>
            <a:br>
              <a:rPr lang="en-US" altLang="zh-TW" sz="2400" dirty="0"/>
            </a:br>
            <a:r>
              <a:rPr lang="en-US" altLang="zh-TW" sz="2400" dirty="0"/>
              <a:t>                              Market Basket Analysis)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6  2021/03/30 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</a:rPr>
              <a:t>資料探勘個案研究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I 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                             (Case Study on Data Mining I)</a:t>
            </a:r>
          </a:p>
        </p:txBody>
      </p:sp>
    </p:spTree>
    <p:extLst>
      <p:ext uri="{BB962C8B-B14F-4D97-AF65-F5344CB8AC3E}">
        <p14:creationId xmlns:p14="http://schemas.microsoft.com/office/powerpoint/2010/main" val="449283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82BF6-CA49-0940-8E3D-111BA6C3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980728"/>
            <a:ext cx="8786084" cy="56886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err="1">
                <a:latin typeface="Calibri" charset="0"/>
                <a:ea typeface="標楷體" charset="-120"/>
              </a:rPr>
              <a:t>週次</a:t>
            </a:r>
            <a:r>
              <a:rPr lang="en-US" altLang="en-US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日期</a:t>
            </a:r>
            <a:r>
              <a:rPr lang="en-US" altLang="en-US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內容</a:t>
            </a:r>
            <a:r>
              <a:rPr lang="en-US" altLang="en-US" sz="2400" dirty="0">
                <a:latin typeface="Calibri" charset="0"/>
                <a:ea typeface="標楷體" charset="-120"/>
              </a:rPr>
              <a:t> (Subject/Topics)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/>
              <a:t>7  2021/04/06  </a:t>
            </a:r>
            <a:r>
              <a:rPr lang="zh-TW" altLang="en-US" sz="2400" dirty="0"/>
              <a:t>非監督學習：集群分析，行銷市場區隔</a:t>
            </a:r>
            <a:br>
              <a:rPr lang="en-US" altLang="zh-TW" sz="2400" dirty="0"/>
            </a:br>
            <a:r>
              <a:rPr lang="en-US" altLang="zh-TW" sz="2400" dirty="0"/>
              <a:t>                           </a:t>
            </a:r>
            <a:r>
              <a:rPr lang="zh-TW" altLang="en-US" sz="2000" dirty="0"/>
              <a:t> </a:t>
            </a:r>
            <a:r>
              <a:rPr lang="en-US" altLang="zh-TW" sz="2000" dirty="0"/>
              <a:t>(Unsupervised Learning: Cluster Analysis, Market Segmentation)</a:t>
            </a:r>
          </a:p>
          <a:p>
            <a:pPr marL="0" indent="0">
              <a:buNone/>
            </a:pPr>
            <a:r>
              <a:rPr lang="en-US" altLang="zh-TW" sz="2400" dirty="0"/>
              <a:t>8  2021/04/13  </a:t>
            </a:r>
            <a:r>
              <a:rPr lang="zh-TW" altLang="en-US" sz="2400" dirty="0"/>
              <a:t>監督學習：分類和預測 </a:t>
            </a:r>
            <a:br>
              <a:rPr lang="en-US" altLang="zh-TW" sz="2400" dirty="0"/>
            </a:br>
            <a:r>
              <a:rPr lang="en-US" altLang="zh-TW" sz="2400" dirty="0"/>
              <a:t>                            (Supervised Learning: Classification and Prediction)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9  2021/04/20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期中報告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(Midterm Project Report)</a:t>
            </a:r>
          </a:p>
          <a:p>
            <a:pPr marL="0" indent="0">
              <a:buNone/>
            </a:pPr>
            <a:r>
              <a:rPr lang="en-US" altLang="zh-TW" sz="2400" dirty="0"/>
              <a:t>10  2021/04/27  </a:t>
            </a:r>
            <a:r>
              <a:rPr lang="zh-TW" altLang="en-US" sz="2400" dirty="0"/>
              <a:t>監督學習：分類和預測 </a:t>
            </a:r>
            <a:br>
              <a:rPr lang="en-US" altLang="zh-TW" sz="2400" dirty="0"/>
            </a:br>
            <a:r>
              <a:rPr lang="en-US" altLang="zh-TW" sz="2400" dirty="0"/>
              <a:t>                               (Supervised Learning: Classification and Prediction)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11  2021/05/04 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機器學習和深度學習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 (Machine Learning and Deep Learning)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12  2021/05/11 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卷積神經網絡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 (Convolutional Neural Networks)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7740-7342-4346-B2E0-F69CCB2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FDB645-4535-D947-9FA2-92EAE75A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6774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 dirty="0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 dirty="0">
              <a:solidFill>
                <a:schemeClr val="tx2"/>
              </a:solidFill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6F75CD-B593-224B-8AC9-E30D7E9A7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0DF8FA-EA10-5A4B-BCA5-6EE87D30A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39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82BF6-CA49-0940-8E3D-111BA6C3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6886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err="1">
                <a:latin typeface="Calibri" charset="0"/>
                <a:ea typeface="標楷體" charset="-120"/>
              </a:rPr>
              <a:t>週次</a:t>
            </a:r>
            <a:r>
              <a:rPr lang="en-US" altLang="en-US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日期</a:t>
            </a:r>
            <a:r>
              <a:rPr lang="en-US" altLang="en-US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內容</a:t>
            </a:r>
            <a:r>
              <a:rPr lang="en-US" altLang="en-US" sz="2400" dirty="0">
                <a:latin typeface="Calibri" charset="0"/>
                <a:ea typeface="標楷體" charset="-120"/>
              </a:rPr>
              <a:t> (Subject/Topics)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13  2021/05/18 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</a:rPr>
              <a:t>資料探勘個案研究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II 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                               (Case Study on Data Mining II)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14  2021/05/25 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遞歸神經網絡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 (Recurrent Neural Networks)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15  2021/06/01 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強化學習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 (Reinforcement Learning)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16  2021/06/08 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社交網絡分析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 (Social Network Analysis)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17  2021/06/15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I (Final Project Report I)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18  2021/06/22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II (Final Project Report II)</a:t>
            </a:r>
          </a:p>
          <a:p>
            <a:pPr marL="0" indent="0">
              <a:buNone/>
            </a:pPr>
            <a:endParaRPr lang="en-US" altLang="zh-TW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7740-7342-4346-B2E0-F69CCB2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FDB645-4535-D947-9FA2-92EAE75A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6774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 dirty="0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 dirty="0">
              <a:solidFill>
                <a:schemeClr val="tx2"/>
              </a:solidFill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51C78D-7CB2-1A47-8289-B30F1D0DA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EA55C6-7913-C64F-85E6-497D1797A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90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AF5B3-0FCB-904D-B0DA-7D8CA0D2E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4136"/>
          </a:xfrm>
        </p:spPr>
        <p:txBody>
          <a:bodyPr/>
          <a:lstStyle/>
          <a:p>
            <a:r>
              <a:rPr lang="zh-TW" altLang="en-US" dirty="0">
                <a:solidFill>
                  <a:schemeClr val="tx2"/>
                </a:solidFill>
              </a:rPr>
              <a:t>教學方法與教學活動</a:t>
            </a:r>
            <a:br>
              <a:rPr lang="zh-TW" altLang="en-US" dirty="0">
                <a:solidFill>
                  <a:schemeClr val="tx2"/>
                </a:solidFill>
              </a:rPr>
            </a:br>
            <a:r>
              <a:rPr lang="en-US" altLang="zh-TW" sz="3600" dirty="0">
                <a:solidFill>
                  <a:schemeClr val="tx2"/>
                </a:solidFill>
              </a:rPr>
              <a:t>(Teaching methods and activities)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805BF-AB5A-6E47-9B4E-5795430AA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356" y="1772816"/>
            <a:ext cx="8507288" cy="5017838"/>
          </a:xfrm>
        </p:spPr>
        <p:txBody>
          <a:bodyPr/>
          <a:lstStyle/>
          <a:p>
            <a:r>
              <a:rPr lang="zh-TW" altLang="en-US" sz="4000" dirty="0"/>
              <a:t>講授</a:t>
            </a:r>
            <a:r>
              <a:rPr lang="en-US" altLang="zh-TW" sz="4000" dirty="0"/>
              <a:t> (Lecture)</a:t>
            </a:r>
          </a:p>
          <a:p>
            <a:r>
              <a:rPr lang="zh-TW" altLang="en-US" sz="4000" dirty="0"/>
              <a:t>討論</a:t>
            </a:r>
            <a:r>
              <a:rPr lang="en-US" altLang="zh-TW" sz="4000" dirty="0"/>
              <a:t> (Discussion)</a:t>
            </a:r>
          </a:p>
          <a:p>
            <a:r>
              <a:rPr lang="zh-TW" altLang="en-US" sz="4000" dirty="0"/>
              <a:t>實習</a:t>
            </a:r>
            <a:r>
              <a:rPr lang="en-US" altLang="zh-TW" sz="4000" dirty="0"/>
              <a:t> (Practicum)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52835-519C-294E-A0FF-27164518C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9D968E-DEA9-1C4C-A043-D28C80CD5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25CB93-721B-B349-8A36-5B8D376C4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927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AF5B3-0FCB-904D-B0DA-7D8CA0D2E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4136"/>
          </a:xfrm>
        </p:spPr>
        <p:txBody>
          <a:bodyPr/>
          <a:lstStyle/>
          <a:p>
            <a:r>
              <a:rPr lang="zh-TW" altLang="en-US" dirty="0">
                <a:solidFill>
                  <a:schemeClr val="tx2"/>
                </a:solidFill>
              </a:rPr>
              <a:t>評量方式</a:t>
            </a:r>
            <a:br>
              <a:rPr lang="en-US" altLang="zh-TW" dirty="0">
                <a:solidFill>
                  <a:schemeClr val="tx2"/>
                </a:solidFill>
              </a:rPr>
            </a:br>
            <a:r>
              <a:rPr lang="en-US" altLang="zh-TW" dirty="0">
                <a:solidFill>
                  <a:schemeClr val="tx2"/>
                </a:solidFill>
              </a:rPr>
              <a:t>(Evaluation Methods)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805BF-AB5A-6E47-9B4E-5795430AA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356" y="1772816"/>
            <a:ext cx="8507288" cy="5017838"/>
          </a:xfrm>
        </p:spPr>
        <p:txBody>
          <a:bodyPr/>
          <a:lstStyle/>
          <a:p>
            <a:r>
              <a:rPr lang="zh-TW" altLang="en-US" sz="3600" dirty="0"/>
              <a:t>個人報告</a:t>
            </a:r>
            <a:r>
              <a:rPr lang="en-US" altLang="zh-TW" sz="3600" dirty="0"/>
              <a:t> (Individual Presentation) 60 %</a:t>
            </a:r>
          </a:p>
          <a:p>
            <a:r>
              <a:rPr lang="zh-TW" altLang="en-US" sz="3600" dirty="0"/>
              <a:t>團體報告</a:t>
            </a:r>
            <a:r>
              <a:rPr lang="en-US" altLang="zh-TW" sz="3600" dirty="0"/>
              <a:t> (Group Presentation) 10 %</a:t>
            </a:r>
          </a:p>
          <a:p>
            <a:r>
              <a:rPr lang="zh-TW" altLang="en-US" sz="3600" dirty="0"/>
              <a:t>個案分析報告</a:t>
            </a:r>
            <a:r>
              <a:rPr lang="en-US" altLang="zh-TW" sz="3600" dirty="0"/>
              <a:t> (Case Report) 10 %</a:t>
            </a:r>
          </a:p>
          <a:p>
            <a:r>
              <a:rPr lang="zh-TW" altLang="en-US" sz="3600" dirty="0"/>
              <a:t>課堂參與</a:t>
            </a:r>
            <a:r>
              <a:rPr lang="en-US" altLang="zh-TW" sz="3600" dirty="0"/>
              <a:t> (Class Participation) 10 %</a:t>
            </a:r>
          </a:p>
          <a:p>
            <a:r>
              <a:rPr lang="zh-TW" altLang="en-US" sz="3600" dirty="0"/>
              <a:t>作業</a:t>
            </a:r>
            <a:r>
              <a:rPr lang="en-US" altLang="zh-TW" sz="3600" dirty="0"/>
              <a:t> (Assignment) 10 %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52835-519C-294E-A0FF-27164518C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9D968E-DEA9-1C4C-A043-D28C80CD5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25CB93-721B-B349-8A36-5B8D376C4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765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AF5B3-0FCB-904D-B0DA-7D8CA0D2E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4136"/>
          </a:xfrm>
        </p:spPr>
        <p:txBody>
          <a:bodyPr/>
          <a:lstStyle/>
          <a:p>
            <a:r>
              <a:rPr lang="zh-TW" altLang="en-US" dirty="0">
                <a:solidFill>
                  <a:schemeClr val="tx2"/>
                </a:solidFill>
              </a:rPr>
              <a:t>指定用書</a:t>
            </a:r>
            <a:r>
              <a:rPr lang="en-US" altLang="zh-TW" dirty="0">
                <a:solidFill>
                  <a:schemeClr val="tx2"/>
                </a:solidFill>
              </a:rPr>
              <a:t> </a:t>
            </a:r>
            <a:br>
              <a:rPr lang="en-US" altLang="zh-TW" dirty="0">
                <a:solidFill>
                  <a:schemeClr val="tx2"/>
                </a:solidFill>
              </a:rPr>
            </a:br>
            <a:r>
              <a:rPr lang="en-US" altLang="zh-TW" dirty="0">
                <a:solidFill>
                  <a:schemeClr val="tx2"/>
                </a:solidFill>
              </a:rPr>
              <a:t>(Required Texts)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805BF-AB5A-6E47-9B4E-5795430AA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356" y="1700808"/>
            <a:ext cx="8507288" cy="5089846"/>
          </a:xfrm>
        </p:spPr>
        <p:txBody>
          <a:bodyPr/>
          <a:lstStyle/>
          <a:p>
            <a:r>
              <a:rPr lang="en-US" altLang="zh-TW" sz="4200" dirty="0"/>
              <a:t>Robert Layton (2017), </a:t>
            </a:r>
            <a:br>
              <a:rPr lang="en-US" altLang="zh-TW" sz="4200" dirty="0"/>
            </a:br>
            <a:r>
              <a:rPr lang="en-US" altLang="zh-TW" sz="4200" dirty="0"/>
              <a:t>Learning Data Mining with Python, </a:t>
            </a:r>
            <a:br>
              <a:rPr lang="en-US" altLang="zh-TW" sz="4200" dirty="0"/>
            </a:br>
            <a:r>
              <a:rPr lang="en-US" altLang="zh-TW" sz="4200" dirty="0"/>
              <a:t>Second Edition, </a:t>
            </a:r>
            <a:r>
              <a:rPr lang="en-US" altLang="zh-TW" sz="4200" dirty="0" err="1"/>
              <a:t>Packt</a:t>
            </a:r>
            <a:r>
              <a:rPr lang="en-US" altLang="zh-TW" sz="4200" dirty="0"/>
              <a:t> Publishing.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52835-519C-294E-A0FF-27164518C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9D968E-DEA9-1C4C-A043-D28C80CD5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25CB93-721B-B349-8A36-5B8D376C4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3300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AF5B3-0FCB-904D-B0DA-7D8CA0D2E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4136"/>
          </a:xfrm>
        </p:spPr>
        <p:txBody>
          <a:bodyPr/>
          <a:lstStyle/>
          <a:p>
            <a:r>
              <a:rPr lang="zh-TW" altLang="en-US" dirty="0">
                <a:solidFill>
                  <a:schemeClr val="tx2"/>
                </a:solidFill>
              </a:rPr>
              <a:t>參考書目</a:t>
            </a:r>
            <a:br>
              <a:rPr lang="en-US" altLang="zh-TW" dirty="0">
                <a:solidFill>
                  <a:schemeClr val="tx2"/>
                </a:solidFill>
              </a:rPr>
            </a:br>
            <a:r>
              <a:rPr lang="en-US" altLang="zh-TW" dirty="0">
                <a:solidFill>
                  <a:schemeClr val="tx2"/>
                </a:solidFill>
              </a:rPr>
              <a:t>(Reference Books)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805BF-AB5A-6E47-9B4E-5795430AA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356" y="1772817"/>
            <a:ext cx="8507288" cy="5017838"/>
          </a:xfrm>
        </p:spPr>
        <p:txBody>
          <a:bodyPr/>
          <a:lstStyle/>
          <a:p>
            <a:r>
              <a:rPr lang="en-US" altLang="zh-TW" sz="2800" dirty="0" err="1"/>
              <a:t>Aurélien</a:t>
            </a:r>
            <a:r>
              <a:rPr lang="en-US" altLang="zh-TW" sz="2800" dirty="0"/>
              <a:t> </a:t>
            </a:r>
            <a:r>
              <a:rPr lang="en-US" altLang="zh-TW" sz="2800" dirty="0" err="1"/>
              <a:t>Géron</a:t>
            </a:r>
            <a:r>
              <a:rPr lang="en-US" altLang="zh-TW" sz="2800" dirty="0"/>
              <a:t> (2019), </a:t>
            </a:r>
            <a:br>
              <a:rPr lang="en-US" altLang="zh-TW" sz="2800" dirty="0"/>
            </a:br>
            <a:r>
              <a:rPr lang="en-US" altLang="zh-TW" sz="2800" dirty="0"/>
              <a:t>Hands-On Machine Learning with Scikit-Learn, </a:t>
            </a:r>
            <a:r>
              <a:rPr lang="en-US" altLang="zh-TW" sz="2800" dirty="0" err="1"/>
              <a:t>Keras</a:t>
            </a:r>
            <a:r>
              <a:rPr lang="en-US" altLang="zh-TW" sz="2800" dirty="0"/>
              <a:t>, and TensorFlow: Concepts, Tools, and Techniques to Build Intelligent Systems, </a:t>
            </a:r>
            <a:br>
              <a:rPr lang="en-US" altLang="zh-TW" sz="2800" dirty="0"/>
            </a:br>
            <a:r>
              <a:rPr lang="en-US" altLang="zh-TW" sz="2800" dirty="0"/>
              <a:t>2nd Edition, O’Reilly Media.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52835-519C-294E-A0FF-27164518C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9D968E-DEA9-1C4C-A043-D28C80CD5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25CB93-721B-B349-8A36-5B8D376C4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49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/>
                </a:solidFill>
              </a:rPr>
              <a:t>戴敏育 博士 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altLang="zh-TW" dirty="0">
                <a:solidFill>
                  <a:schemeClr val="accent1"/>
                </a:solidFill>
              </a:rPr>
              <a:t>(Min-</a:t>
            </a:r>
            <a:r>
              <a:rPr lang="en-US" altLang="zh-TW" dirty="0" err="1">
                <a:solidFill>
                  <a:schemeClr val="accent1"/>
                </a:solidFill>
              </a:rPr>
              <a:t>Yuh</a:t>
            </a:r>
            <a:r>
              <a:rPr lang="en-US" altLang="zh-TW" dirty="0">
                <a:solidFill>
                  <a:schemeClr val="accent1"/>
                </a:solidFill>
              </a:rPr>
              <a:t> Day, Ph.D.)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16386" name="內容版面配置區 2"/>
          <p:cNvSpPr>
            <a:spLocks noGrp="1"/>
          </p:cNvSpPr>
          <p:nvPr>
            <p:ph idx="1"/>
          </p:nvPr>
        </p:nvSpPr>
        <p:spPr>
          <a:xfrm>
            <a:off x="468313" y="1556792"/>
            <a:ext cx="8301037" cy="3519289"/>
          </a:xfrm>
        </p:spPr>
        <p:txBody>
          <a:bodyPr/>
          <a:lstStyle/>
          <a:p>
            <a:pPr marL="0" indent="0" algn="ctr">
              <a:buFont typeface="Arial" pitchFamily="34" charset="0"/>
              <a:buNone/>
            </a:pPr>
            <a:r>
              <a:rPr lang="zh-TW" altLang="en-US" sz="2800" dirty="0">
                <a:solidFill>
                  <a:srgbClr val="C00000"/>
                </a:solidFill>
              </a:rPr>
              <a:t>國立台北大學</a:t>
            </a:r>
            <a:r>
              <a:rPr lang="en-US" altLang="zh-TW" sz="2800" dirty="0">
                <a:solidFill>
                  <a:srgbClr val="C00000"/>
                </a:solidFill>
              </a:rPr>
              <a:t> </a:t>
            </a:r>
            <a:r>
              <a:rPr lang="zh-TW" altLang="en-US" sz="2800" dirty="0">
                <a:solidFill>
                  <a:srgbClr val="C00000"/>
                </a:solidFill>
              </a:rPr>
              <a:t>資訊管理研究所</a:t>
            </a:r>
            <a:r>
              <a:rPr lang="en-US" altLang="zh-TW" sz="2800" dirty="0">
                <a:solidFill>
                  <a:srgbClr val="C00000"/>
                </a:solidFill>
              </a:rPr>
              <a:t> </a:t>
            </a:r>
            <a:r>
              <a:rPr lang="zh-TW" altLang="en-US" sz="2800" dirty="0">
                <a:solidFill>
                  <a:srgbClr val="C00000"/>
                </a:solidFill>
              </a:rPr>
              <a:t>副教授</a:t>
            </a:r>
            <a:endParaRPr lang="en-US" altLang="zh-TW" sz="2800" dirty="0">
              <a:solidFill>
                <a:srgbClr val="C00000"/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zh-TW" altLang="en-US" sz="2800" dirty="0">
                <a:solidFill>
                  <a:schemeClr val="tx2"/>
                </a:solidFill>
              </a:rPr>
              <a:t>中央研究院</a:t>
            </a:r>
            <a:r>
              <a:rPr lang="en-US" altLang="zh-TW" sz="2800" dirty="0">
                <a:solidFill>
                  <a:schemeClr val="tx2"/>
                </a:solidFill>
              </a:rPr>
              <a:t> </a:t>
            </a:r>
            <a:r>
              <a:rPr lang="zh-TW" altLang="en-US" sz="2800" dirty="0">
                <a:solidFill>
                  <a:schemeClr val="tx2"/>
                </a:solidFill>
              </a:rPr>
              <a:t>資訊科學研究所</a:t>
            </a:r>
            <a:r>
              <a:rPr lang="en-US" altLang="zh-TW" sz="2800" dirty="0">
                <a:solidFill>
                  <a:schemeClr val="tx2"/>
                </a:solidFill>
              </a:rPr>
              <a:t> </a:t>
            </a:r>
            <a:r>
              <a:rPr lang="zh-TW" altLang="en-US" sz="2800" dirty="0">
                <a:solidFill>
                  <a:schemeClr val="tx2"/>
                </a:solidFill>
              </a:rPr>
              <a:t>訪問學人</a:t>
            </a:r>
            <a:endParaRPr lang="en-US" altLang="zh-TW" sz="2800" dirty="0">
              <a:solidFill>
                <a:schemeClr val="tx2"/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zh-TW" altLang="en-US" sz="2800" dirty="0">
                <a:solidFill>
                  <a:srgbClr val="984807"/>
                </a:solidFill>
              </a:rPr>
              <a:t>國立台灣大學</a:t>
            </a:r>
            <a:r>
              <a:rPr lang="en-US" altLang="zh-TW" sz="2800" dirty="0">
                <a:solidFill>
                  <a:srgbClr val="984807"/>
                </a:solidFill>
              </a:rPr>
              <a:t> </a:t>
            </a:r>
            <a:r>
              <a:rPr lang="zh-TW" altLang="en-US" sz="2800" dirty="0">
                <a:solidFill>
                  <a:srgbClr val="984807"/>
                </a:solidFill>
              </a:rPr>
              <a:t>資訊管理</a:t>
            </a:r>
            <a:r>
              <a:rPr lang="en-US" altLang="zh-TW" sz="2800" dirty="0">
                <a:solidFill>
                  <a:srgbClr val="984807"/>
                </a:solidFill>
              </a:rPr>
              <a:t> </a:t>
            </a:r>
            <a:r>
              <a:rPr lang="zh-TW" altLang="en-US" sz="2800" dirty="0">
                <a:solidFill>
                  <a:srgbClr val="984807"/>
                </a:solidFill>
              </a:rPr>
              <a:t>博士</a:t>
            </a:r>
            <a:endParaRPr lang="en-US" altLang="zh-TW" sz="2800" dirty="0">
              <a:solidFill>
                <a:srgbClr val="984807"/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Publications Co-Chairs, IEEE/ACM International Conference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Advances in Social Networks Analysis and Mining (ASONAM 2013- )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Program Co-Chair, IEEE International Workshop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Empirical Methods for Recognizing Inference in </a:t>
            </a:r>
            <a:r>
              <a:rPr lang="en-US" altLang="zh-TW" sz="2000" dirty="0" err="1">
                <a:solidFill>
                  <a:srgbClr val="17375E"/>
                </a:solidFill>
              </a:rPr>
              <a:t>TExt</a:t>
            </a:r>
            <a:r>
              <a:rPr lang="en-US" altLang="zh-TW" sz="2000" dirty="0">
                <a:solidFill>
                  <a:srgbClr val="17375E"/>
                </a:solidFill>
              </a:rPr>
              <a:t> (IEEE EM-RITE 2012- )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Publications Chair, The IEEE International Conference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Information Reuse and Integration (IEEE IRI)</a:t>
            </a:r>
            <a:endParaRPr lang="zh-TW" altLang="en-US" sz="2000" dirty="0">
              <a:solidFill>
                <a:srgbClr val="17375E"/>
              </a:solidFill>
            </a:endParaRPr>
          </a:p>
        </p:txBody>
      </p:sp>
      <p:sp>
        <p:nvSpPr>
          <p:cNvPr id="1638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9FCAA9B1-8267-4402-9C83-BAE1C2B13B7C}" type="slidenum">
              <a:rPr kumimoji="0" lang="zh-TW" altLang="en-US" sz="1200">
                <a:solidFill>
                  <a:srgbClr val="898989"/>
                </a:solidFill>
                <a:latin typeface="Calibri" pitchFamily="34" charset="0"/>
              </a:rPr>
              <a:pPr eaLnBrk="1" hangingPunct="1"/>
              <a:t>2</a:t>
            </a:fld>
            <a:endParaRPr kumimoji="0" lang="zh-TW" alt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16388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15888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 descr="http://mail.tku.edu.tw/myday/images/AS_Logo1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5119337"/>
            <a:ext cx="16621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6" descr="http://mail.tku.edu.tw/myday/images/NTU_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5157192"/>
            <a:ext cx="15938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4C7FE4C-DBC2-A74B-8BCD-C557AA9446EA}"/>
              </a:ext>
            </a:extLst>
          </p:cNvPr>
          <p:cNvGrpSpPr/>
          <p:nvPr/>
        </p:nvGrpSpPr>
        <p:grpSpPr>
          <a:xfrm>
            <a:off x="1856254" y="5178296"/>
            <a:ext cx="1563618" cy="1491064"/>
            <a:chOff x="1940523" y="5229200"/>
            <a:chExt cx="1563618" cy="149106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B0FAAB0-5F2D-0A45-91D0-BB05F45FA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523" y="5229200"/>
              <a:ext cx="1563618" cy="100878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A70F94B-7014-7845-B18F-AA6F50AF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523" y="6339133"/>
              <a:ext cx="1563618" cy="381131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7C08B6D-F954-E341-94FB-A8EB0DD0DB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369503-9807-D84D-B264-8C397C59F8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712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996" y="6567488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>
                <a:solidFill>
                  <a:srgbClr val="A6A6A6"/>
                </a:solidFill>
                <a:hlinkClick r:id="rId2"/>
              </a:rPr>
              <a:t>https://www.amazon.com/Learning-Data-Mining-Python-Second/dp/1787126781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83" y="76199"/>
            <a:ext cx="8830253" cy="1359816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Learning Data Mining with Python - Second Edition, 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Robert Layton, 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 err="1">
                <a:solidFill>
                  <a:schemeClr val="accent1"/>
                </a:solidFill>
              </a:rPr>
              <a:t>Packt</a:t>
            </a:r>
            <a:r>
              <a:rPr lang="en-US" sz="2400" b="1" dirty="0">
                <a:solidFill>
                  <a:schemeClr val="accent1"/>
                </a:solidFill>
              </a:rPr>
              <a:t> Publishing, 2017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9B3975-FD4C-BC4F-B520-04C0016BE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831" y="1347115"/>
            <a:ext cx="4166756" cy="513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479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996" y="6567488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>
                <a:solidFill>
                  <a:srgbClr val="A6A6A6"/>
                </a:solidFill>
                <a:hlinkClick r:id="rId2"/>
              </a:rPr>
              <a:t>https://www.amazon.com/Data-Mining-Concepts-Techniques-Management/dp/0123814790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83" y="76199"/>
            <a:ext cx="8830253" cy="1359816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Data Mining: Concepts and Techniques, Third Edition, 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Jiawei Han, </a:t>
            </a:r>
            <a:r>
              <a:rPr lang="en-US" sz="2400" b="1" dirty="0" err="1">
                <a:solidFill>
                  <a:schemeClr val="accent1"/>
                </a:solidFill>
              </a:rPr>
              <a:t>MichelineKamber</a:t>
            </a:r>
            <a:r>
              <a:rPr lang="en-US" sz="2400" b="1" dirty="0">
                <a:solidFill>
                  <a:schemeClr val="accent1"/>
                </a:solidFill>
              </a:rPr>
              <a:t> and Jian Pei, 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Morgan Kaufmann, 2011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21EC4C-9C3F-7C4D-9084-D810B12E1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361" y="1436015"/>
            <a:ext cx="4043696" cy="505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6068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C06774D-1389-2741-960F-9ECB97D33F9B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22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7651" name="Picture 2" descr="http://gau-lih.ge-light.com.tw/tier/ezcatfiles/gau-lih/img/pictures/5/5124A5_L_5124A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268413"/>
            <a:ext cx="3889375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1952625" y="6638925"/>
            <a:ext cx="4572000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85000"/>
                  </a:schemeClr>
                </a:solidFill>
                <a:ea typeface="新細明體" pitchFamily="18" charset="-120"/>
              </a:rPr>
              <a:t>Source: </a:t>
            </a:r>
            <a:r>
              <a:rPr lang="en-US" altLang="zh-TW" sz="1000" dirty="0">
                <a:solidFill>
                  <a:schemeClr val="bg1">
                    <a:lumMod val="85000"/>
                  </a:schemeClr>
                </a:solidFill>
                <a:ea typeface="新細明體" pitchFamily="18" charset="-120"/>
                <a:hlinkClick r:id="rId3"/>
              </a:rPr>
              <a:t>http://www.books.com.tw/products/0010646676</a:t>
            </a:r>
            <a:endParaRPr lang="en-US" altLang="zh-TW" sz="1000" dirty="0">
              <a:solidFill>
                <a:schemeClr val="bg1">
                  <a:lumMod val="85000"/>
                </a:schemeClr>
              </a:solidFill>
              <a:ea typeface="新細明體" pitchFamily="18" charset="-120"/>
            </a:endParaRPr>
          </a:p>
        </p:txBody>
      </p:sp>
      <p:sp>
        <p:nvSpPr>
          <p:cNvPr id="27653" name="矩形 5"/>
          <p:cNvSpPr>
            <a:spLocks noChangeArrowheads="1"/>
          </p:cNvSpPr>
          <p:nvPr/>
        </p:nvSpPr>
        <p:spPr bwMode="auto">
          <a:xfrm>
            <a:off x="107950" y="44450"/>
            <a:ext cx="88566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zh-TW" altLang="en-US" sz="3600">
                <a:solidFill>
                  <a:schemeClr val="accent1"/>
                </a:solidFill>
                <a:latin typeface="Calibri" charset="0"/>
                <a:ea typeface="標楷體" charset="-120"/>
              </a:rPr>
              <a:t>郝沛毅</a:t>
            </a:r>
            <a:r>
              <a:rPr lang="en-US" altLang="zh-TW" sz="3600">
                <a:solidFill>
                  <a:schemeClr val="accent1"/>
                </a:solidFill>
                <a:latin typeface="Calibri" charset="0"/>
                <a:ea typeface="標楷體" charset="-120"/>
              </a:rPr>
              <a:t>, </a:t>
            </a:r>
            <a:r>
              <a:rPr lang="zh-TW" altLang="en-US" sz="3600">
                <a:solidFill>
                  <a:schemeClr val="accent1"/>
                </a:solidFill>
                <a:latin typeface="Calibri" charset="0"/>
                <a:ea typeface="標楷體" charset="-120"/>
              </a:rPr>
              <a:t>李御璽</a:t>
            </a:r>
            <a:r>
              <a:rPr lang="en-US" altLang="zh-TW" sz="3600">
                <a:solidFill>
                  <a:schemeClr val="accent1"/>
                </a:solidFill>
                <a:latin typeface="Calibri" charset="0"/>
                <a:ea typeface="標楷體" charset="-120"/>
              </a:rPr>
              <a:t>, </a:t>
            </a:r>
            <a:r>
              <a:rPr lang="zh-TW" altLang="en-US" sz="3600">
                <a:solidFill>
                  <a:schemeClr val="accent1"/>
                </a:solidFill>
                <a:latin typeface="Calibri" charset="0"/>
                <a:ea typeface="標楷體" charset="-120"/>
              </a:rPr>
              <a:t>黃嘉彥 編譯</a:t>
            </a:r>
            <a:r>
              <a:rPr lang="en-US" altLang="zh-TW" sz="3600">
                <a:solidFill>
                  <a:schemeClr val="accent1"/>
                </a:solidFill>
                <a:latin typeface="Calibri" charset="0"/>
                <a:ea typeface="標楷體" charset="-120"/>
              </a:rPr>
              <a:t>,</a:t>
            </a:r>
            <a:r>
              <a:rPr lang="zh-TW" altLang="en-US" sz="360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360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zh-TW" altLang="en-US" sz="3600">
                <a:solidFill>
                  <a:schemeClr val="accent1"/>
                </a:solidFill>
                <a:latin typeface="Calibri" charset="0"/>
                <a:ea typeface="標楷體" charset="-120"/>
              </a:rPr>
              <a:t>資料探勘 </a:t>
            </a:r>
            <a:br>
              <a:rPr lang="en-US" altLang="zh-TW" sz="36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(Jiawei Han, Micheline Kamber, Jian Pei, Data Mining - Concepts and Techniques 3/e),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zh-TW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高立圖書</a:t>
            </a: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, 2014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49792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996" y="6567488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>
                <a:solidFill>
                  <a:srgbClr val="A6A6A6"/>
                </a:solidFill>
                <a:hlinkClick r:id="rId2"/>
              </a:rPr>
              <a:t>https://www.amazon.com/Data-Mining-Machine-Learning-Practitioners/dp/1118618041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83" y="76199"/>
            <a:ext cx="8830253" cy="1359816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Big Data, Data Mining, and Machine Learning: Value Creation for Business Leaders and Practitioners, 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Jared Dean, 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Wiley, 2014.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BAB81C-1C3C-4C4A-B0B0-EF4D5A6D8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591" y="1524561"/>
            <a:ext cx="3322817" cy="495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5561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996" y="6567488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>
                <a:solidFill>
                  <a:srgbClr val="A6A6A6"/>
                </a:solidFill>
                <a:hlinkClick r:id="rId2"/>
              </a:rPr>
              <a:t>https://www.amazon.com/Network-Analysis-Applications-Lecture-Networks/dp/3319781952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83" y="76199"/>
            <a:ext cx="8830253" cy="1359816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Social Network Based Big Data Analysis and Applications, 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Lecture Notes in Social Networks, 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Mehmet Kaya, Jalal </a:t>
            </a:r>
            <a:r>
              <a:rPr lang="en-US" sz="2400" b="1" dirty="0" err="1">
                <a:solidFill>
                  <a:schemeClr val="accent1"/>
                </a:solidFill>
              </a:rPr>
              <a:t>Kawash</a:t>
            </a:r>
            <a:r>
              <a:rPr lang="en-US" sz="2400" b="1" dirty="0">
                <a:solidFill>
                  <a:schemeClr val="accent1"/>
                </a:solidFill>
              </a:rPr>
              <a:t>, </a:t>
            </a:r>
            <a:r>
              <a:rPr lang="en-US" sz="2400" b="1" dirty="0" err="1">
                <a:solidFill>
                  <a:schemeClr val="accent1"/>
                </a:solidFill>
              </a:rPr>
              <a:t>Suheil</a:t>
            </a:r>
            <a:r>
              <a:rPr lang="en-US" sz="2400" b="1" dirty="0">
                <a:solidFill>
                  <a:schemeClr val="accent1"/>
                </a:solidFill>
              </a:rPr>
              <a:t> Khoury, Min-</a:t>
            </a:r>
            <a:r>
              <a:rPr lang="en-US" sz="2400" b="1" dirty="0" err="1">
                <a:solidFill>
                  <a:schemeClr val="accent1"/>
                </a:solidFill>
              </a:rPr>
              <a:t>Yuh</a:t>
            </a:r>
            <a:r>
              <a:rPr lang="en-US" sz="2400" b="1" dirty="0">
                <a:solidFill>
                  <a:schemeClr val="accent1"/>
                </a:solidFill>
              </a:rPr>
              <a:t> Day, 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Springer International Publishing, 2018.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978504-922E-AA4C-80A7-07B105A3E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828" y="1533020"/>
            <a:ext cx="3174343" cy="503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340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996" y="6567488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sz="1000" dirty="0">
                <a:hlinkClick r:id="rId2"/>
              </a:rPr>
              <a:t>https://www.amazon.com/Hands-Machine-Learning-Scikit-Learn-TensorFlow/dp/1492032646/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83" y="76199"/>
            <a:ext cx="8830253" cy="1359816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Aurélien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Géron</a:t>
            </a:r>
            <a:r>
              <a:rPr lang="en-US" sz="2400" dirty="0">
                <a:solidFill>
                  <a:schemeClr val="accent1"/>
                </a:solidFill>
              </a:rPr>
              <a:t> (2019),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200" dirty="0">
                <a:solidFill>
                  <a:srgbClr val="FF0000"/>
                </a:solidFill>
              </a:rPr>
              <a:t>Hands-On Machine Learning with </a:t>
            </a:r>
            <a:r>
              <a:rPr lang="en-US" sz="2200" dirty="0" err="1">
                <a:solidFill>
                  <a:srgbClr val="FF0000"/>
                </a:solidFill>
              </a:rPr>
              <a:t>Scikit</a:t>
            </a:r>
            <a:r>
              <a:rPr lang="en-US" sz="2200" dirty="0">
                <a:solidFill>
                  <a:srgbClr val="FF0000"/>
                </a:solidFill>
              </a:rPr>
              <a:t>-Learn, </a:t>
            </a:r>
            <a:r>
              <a:rPr lang="en-US" sz="2200" dirty="0" err="1">
                <a:solidFill>
                  <a:srgbClr val="FF0000"/>
                </a:solidFill>
              </a:rPr>
              <a:t>Keras</a:t>
            </a:r>
            <a:r>
              <a:rPr lang="en-US" sz="2200" dirty="0">
                <a:solidFill>
                  <a:srgbClr val="FF0000"/>
                </a:solidFill>
              </a:rPr>
              <a:t>, and TensorFlow: Concepts, Tools, and Techniques to Build Intelligent Systems</a:t>
            </a:r>
            <a:r>
              <a:rPr lang="en-US" sz="2400" dirty="0">
                <a:solidFill>
                  <a:schemeClr val="accent1"/>
                </a:solidFill>
              </a:rPr>
              <a:t>, 2nd Edition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O’Reilly Media, 2019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802507-0AE5-7648-810D-FEB972771904}"/>
              </a:ext>
            </a:extLst>
          </p:cNvPr>
          <p:cNvSpPr/>
          <p:nvPr/>
        </p:nvSpPr>
        <p:spPr>
          <a:xfrm>
            <a:off x="2556769" y="6198156"/>
            <a:ext cx="4030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https://github.com/ageron/handson-ml2</a:t>
            </a:r>
            <a:endParaRPr lang="en-US" altLang="zh-TW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C87681-E43B-D941-AB49-CAFC6F1B1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2984" y="1557564"/>
            <a:ext cx="3541014" cy="46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1448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ADDBD-93A7-814E-B7F0-6028738BF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07" y="57176"/>
            <a:ext cx="8229600" cy="92646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Hands-On Machine Learning with 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 err="1">
                <a:solidFill>
                  <a:schemeClr val="accent1"/>
                </a:solidFill>
              </a:rPr>
              <a:t>Scikit</a:t>
            </a:r>
            <a:r>
              <a:rPr lang="en-US" sz="3600" dirty="0">
                <a:solidFill>
                  <a:schemeClr val="accent1"/>
                </a:solidFill>
              </a:rPr>
              <a:t>-Learn, </a:t>
            </a:r>
            <a:r>
              <a:rPr lang="en-US" sz="3600" dirty="0" err="1">
                <a:solidFill>
                  <a:schemeClr val="accent1"/>
                </a:solidFill>
              </a:rPr>
              <a:t>Keras</a:t>
            </a:r>
            <a:r>
              <a:rPr lang="en-US" sz="3600" dirty="0">
                <a:solidFill>
                  <a:schemeClr val="accent1"/>
                </a:solidFill>
              </a:rPr>
              <a:t>, and TensorFlow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74632-2ABB-CC4C-B4A7-42232A839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7999F5-596E-4C4B-87C1-36D4257C6215}"/>
              </a:ext>
            </a:extLst>
          </p:cNvPr>
          <p:cNvSpPr/>
          <p:nvPr/>
        </p:nvSpPr>
        <p:spPr>
          <a:xfrm>
            <a:off x="1087395" y="983641"/>
            <a:ext cx="759940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Helvetica Neue" panose="02000503000000020004" pitchFamily="2" charset="0"/>
              </a:rPr>
              <a:t>Notebooks</a:t>
            </a: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2"/>
              </a:rPr>
              <a:t>The Machine Learning landscape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3"/>
              </a:rPr>
              <a:t>End-to-end Machine Learning project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4"/>
              </a:rPr>
              <a:t>Classification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5"/>
              </a:rPr>
              <a:t>Training Models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6"/>
              </a:rPr>
              <a:t>Support Vector Machines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7"/>
              </a:rPr>
              <a:t>Decision Trees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8"/>
              </a:rPr>
              <a:t>Ensemble Learning and Random Forests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9"/>
              </a:rPr>
              <a:t>Dimensionality Reduction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C00000"/>
                </a:solidFill>
                <a:latin typeface="Helvetica Neue" panose="02000503000000020004" pitchFamily="2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Unsupervised Learning Techniques</a:t>
            </a:r>
            <a:endParaRPr lang="en-US" dirty="0">
              <a:solidFill>
                <a:srgbClr val="C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1"/>
              </a:rPr>
              <a:t>Artificial Neural Nets with Keras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C00000"/>
                </a:solidFill>
                <a:latin typeface="Helvetica Neue" panose="02000503000000020004" pitchFamily="2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Training Deep Neural Networks</a:t>
            </a:r>
            <a:endParaRPr lang="en-US" dirty="0">
              <a:solidFill>
                <a:srgbClr val="C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3"/>
              </a:rPr>
              <a:t>Custom Models and Training with TensorFlow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4"/>
              </a:rPr>
              <a:t>Loading and Preprocessing Data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5"/>
              </a:rPr>
              <a:t>Deep Computer Vision Using Convolutional Neural Networks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C00000"/>
                </a:solidFill>
                <a:latin typeface="Helvetica Neue" panose="02000503000000020004" pitchFamily="2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Processing Sequences Using RNNs and CNNs</a:t>
            </a:r>
            <a:endParaRPr lang="en-US" dirty="0">
              <a:solidFill>
                <a:srgbClr val="C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C00000"/>
                </a:solidFill>
                <a:latin typeface="Helvetica Neue" panose="02000503000000020004" pitchFamily="2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Natural Language Processing with RNNs and Attention</a:t>
            </a:r>
            <a:endParaRPr lang="en-US" dirty="0">
              <a:solidFill>
                <a:srgbClr val="C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8"/>
              </a:rPr>
              <a:t>Representation Learning Using Autoencoders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C00000"/>
                </a:solidFill>
                <a:latin typeface="Helvetica Neue" panose="02000503000000020004" pitchFamily="2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Reinforcement Learning</a:t>
            </a:r>
            <a:endParaRPr lang="en-US" dirty="0">
              <a:solidFill>
                <a:srgbClr val="C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20"/>
              </a:rPr>
              <a:t>Training and Deploying TensorFlow Models at Scale</a:t>
            </a:r>
            <a:endParaRPr lang="en-US" b="0" i="0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8964EC-2A08-7C47-B97C-5D2B09E08DE0}"/>
              </a:ext>
            </a:extLst>
          </p:cNvPr>
          <p:cNvSpPr/>
          <p:nvPr/>
        </p:nvSpPr>
        <p:spPr>
          <a:xfrm>
            <a:off x="2745454" y="6610537"/>
            <a:ext cx="31745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21"/>
              </a:rPr>
              <a:t>https://github.com/ageron/handson-ml2</a:t>
            </a: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34CE2E-484F-4146-8CA3-467FFFCBDAD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85411" y="1115149"/>
            <a:ext cx="2401389" cy="314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446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3350E-C22F-3744-B665-0859223A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AI, Big Data, Cloud Computing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Evolution of Decision Support, Business Intelligence, and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53333-FD96-FF4B-B82B-483AD297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27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390DC-1A50-9148-B677-58C96BA33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55" y="2780928"/>
            <a:ext cx="8744533" cy="324036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6513A895-9AA5-F241-B415-FB2F9BEEF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DD6DB-96C9-1849-8048-C37BF82BF676}"/>
              </a:ext>
            </a:extLst>
          </p:cNvPr>
          <p:cNvSpPr txBox="1"/>
          <p:nvPr/>
        </p:nvSpPr>
        <p:spPr>
          <a:xfrm>
            <a:off x="403508" y="2356509"/>
            <a:ext cx="452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D32C1E-8C48-F44A-A823-7251F95BB278}"/>
              </a:ext>
            </a:extLst>
          </p:cNvPr>
          <p:cNvSpPr txBox="1"/>
          <p:nvPr/>
        </p:nvSpPr>
        <p:spPr>
          <a:xfrm>
            <a:off x="3897014" y="2356509"/>
            <a:ext cx="239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Cloud Computing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7B8E16-E0F5-F345-AEEA-5798AFEEDD52}"/>
              </a:ext>
            </a:extLst>
          </p:cNvPr>
          <p:cNvSpPr txBox="1"/>
          <p:nvPr/>
        </p:nvSpPr>
        <p:spPr>
          <a:xfrm>
            <a:off x="6776293" y="2356509"/>
            <a:ext cx="1247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Big Data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7F7362-9C56-344B-A504-E283CA3FB680}"/>
              </a:ext>
            </a:extLst>
          </p:cNvPr>
          <p:cNvSpPr/>
          <p:nvPr/>
        </p:nvSpPr>
        <p:spPr>
          <a:xfrm rot="2617693">
            <a:off x="548700" y="3557554"/>
            <a:ext cx="35257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FC055B-2A76-1C4D-BAF5-3F808415766D}"/>
              </a:ext>
            </a:extLst>
          </p:cNvPr>
          <p:cNvSpPr/>
          <p:nvPr/>
        </p:nvSpPr>
        <p:spPr>
          <a:xfrm rot="2617693">
            <a:off x="4259287" y="3766321"/>
            <a:ext cx="1544363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020D1D3-6FEE-9444-8450-509EF5EA063B}"/>
              </a:ext>
            </a:extLst>
          </p:cNvPr>
          <p:cNvSpPr/>
          <p:nvPr/>
        </p:nvSpPr>
        <p:spPr>
          <a:xfrm rot="2617693">
            <a:off x="6172343" y="3802243"/>
            <a:ext cx="873923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3D91960-0BB2-9F43-8442-3021FB9CE124}"/>
              </a:ext>
            </a:extLst>
          </p:cNvPr>
          <p:cNvSpPr/>
          <p:nvPr/>
        </p:nvSpPr>
        <p:spPr>
          <a:xfrm rot="2617693">
            <a:off x="5259993" y="4022111"/>
            <a:ext cx="184405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4DD7452-ED3A-764D-8069-7032C158C7FD}"/>
              </a:ext>
            </a:extLst>
          </p:cNvPr>
          <p:cNvSpPr/>
          <p:nvPr/>
        </p:nvSpPr>
        <p:spPr>
          <a:xfrm rot="2617693">
            <a:off x="4958204" y="4071422"/>
            <a:ext cx="1652419" cy="308163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35EB1-85BC-AD44-9178-76EA6EA478FD}"/>
              </a:ext>
            </a:extLst>
          </p:cNvPr>
          <p:cNvSpPr txBox="1"/>
          <p:nvPr/>
        </p:nvSpPr>
        <p:spPr>
          <a:xfrm>
            <a:off x="4707501" y="2931020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DM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5ACF1-27D9-3F4B-8974-307A8393827A}"/>
              </a:ext>
            </a:extLst>
          </p:cNvPr>
          <p:cNvSpPr txBox="1"/>
          <p:nvPr/>
        </p:nvSpPr>
        <p:spPr>
          <a:xfrm>
            <a:off x="5329643" y="2910422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D247676A-FAFB-6244-AB52-DAB57304C3D2}"/>
              </a:ext>
            </a:extLst>
          </p:cNvPr>
          <p:cNvSpPr/>
          <p:nvPr/>
        </p:nvSpPr>
        <p:spPr>
          <a:xfrm>
            <a:off x="325021" y="1834675"/>
            <a:ext cx="8534400" cy="595030"/>
          </a:xfrm>
          <a:prstGeom prst="rightArrow">
            <a:avLst>
              <a:gd name="adj1" fmla="val 62806"/>
              <a:gd name="adj2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18443436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28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712968" cy="115212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Data Mining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Is a Blend of Multiple Disciplines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D23ABA-C84E-994D-AC7C-B2F642FF6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206" y="1272080"/>
            <a:ext cx="5043066" cy="532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4830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755650" y="188913"/>
            <a:ext cx="7764463" cy="1044575"/>
          </a:xfrm>
        </p:spPr>
        <p:txBody>
          <a:bodyPr/>
          <a:lstStyle/>
          <a:p>
            <a:pPr eaLnBrk="1" hangingPunct="1"/>
            <a:r>
              <a:rPr lang="en-US" altLang="zh-TW" dirty="0">
                <a:solidFill>
                  <a:srgbClr val="C00000"/>
                </a:solidFill>
                <a:latin typeface="Calibri" charset="0"/>
                <a:ea typeface="標楷體" charset="-120"/>
              </a:rPr>
              <a:t>Data Mining </a:t>
            </a:r>
            <a:r>
              <a:rPr lang="en-US" altLang="zh-TW" dirty="0">
                <a:latin typeface="Calibri" charset="0"/>
                <a:ea typeface="標楷體" charset="-120"/>
              </a:rPr>
              <a:t>at the </a:t>
            </a:r>
            <a:br>
              <a:rPr lang="en-US" altLang="zh-TW" dirty="0">
                <a:latin typeface="Calibri" charset="0"/>
                <a:ea typeface="標楷體" charset="-120"/>
              </a:rPr>
            </a:br>
            <a:r>
              <a:rPr lang="en-US" altLang="zh-TW" dirty="0">
                <a:latin typeface="Calibri" charset="0"/>
                <a:ea typeface="標楷體" charset="-120"/>
              </a:rPr>
              <a:t>Intersection of Many Disciplines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196975"/>
            <a:ext cx="593725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文字方塊 32"/>
          <p:cNvSpPr txBox="1">
            <a:spLocks noChangeArrowheads="1"/>
          </p:cNvSpPr>
          <p:nvPr/>
        </p:nvSpPr>
        <p:spPr bwMode="auto">
          <a:xfrm>
            <a:off x="1835150" y="6597650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 Turban et al. (2011), Decision Support and Business Intelligence Systems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  <p:sp>
        <p:nvSpPr>
          <p:cNvPr id="2867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A6C17F5-7516-D341-9DDE-257454476952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760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5B5A89-9D1B-194C-A60A-C68B7BBD0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5A569E-4CEF-AD46-A368-42553882F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198" y="1780877"/>
            <a:ext cx="1335615" cy="16200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65A562-D361-7446-AF5D-949BAF962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67" y="5085184"/>
            <a:ext cx="1621822" cy="1621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C27BB3-3580-EF42-A60C-C147190F7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567" y="3429000"/>
            <a:ext cx="1621822" cy="1621822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20A2D32B-EA83-6144-AE1E-64245BA3A474}"/>
              </a:ext>
            </a:extLst>
          </p:cNvPr>
          <p:cNvSpPr txBox="1">
            <a:spLocks/>
          </p:cNvSpPr>
          <p:nvPr/>
        </p:nvSpPr>
        <p:spPr bwMode="auto">
          <a:xfrm>
            <a:off x="507473" y="35115"/>
            <a:ext cx="8712968" cy="1961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zh-TW" altLang="en-US" dirty="0">
                <a:solidFill>
                  <a:srgbClr val="FF0000"/>
                </a:solidFill>
              </a:rPr>
              <a:t>資料探勘 </a:t>
            </a:r>
            <a:br>
              <a:rPr kumimoji="0" lang="zh-TW" altLang="en-US" dirty="0">
                <a:solidFill>
                  <a:srgbClr val="FF0000"/>
                </a:solidFill>
              </a:rPr>
            </a:br>
            <a:r>
              <a:rPr kumimoji="0" lang="en-US" altLang="zh-TW" dirty="0">
                <a:solidFill>
                  <a:srgbClr val="FF0000"/>
                </a:solidFill>
              </a:rPr>
              <a:t>(Data Mining)</a:t>
            </a:r>
            <a:br>
              <a:rPr kumimoji="0" lang="en-US" altLang="zh-TW" dirty="0">
                <a:solidFill>
                  <a:srgbClr val="FF0000"/>
                </a:solidFill>
              </a:rPr>
            </a:br>
            <a:r>
              <a:rPr kumimoji="0" lang="en-US" altLang="zh-TW" dirty="0">
                <a:solidFill>
                  <a:schemeClr val="tx2"/>
                </a:solidFill>
                <a:latin typeface="Calibri" charset="0"/>
                <a:ea typeface="標楷體" charset="-120"/>
              </a:rPr>
              <a:t>Contact Information</a:t>
            </a:r>
            <a:endParaRPr kumimoji="0" lang="zh-TW" altLang="en-US" dirty="0">
              <a:solidFill>
                <a:schemeClr val="tx2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0A7D17D5-A87C-BD43-B7AD-4E4B94C87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7744" y="2155016"/>
            <a:ext cx="6624736" cy="4652904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sz="4100" b="1" dirty="0">
                <a:latin typeface="+mn-lt"/>
              </a:rPr>
              <a:t>戴敏育 博士 </a:t>
            </a:r>
            <a:r>
              <a:rPr lang="en-US" altLang="zh-TW" sz="4100" b="1" dirty="0">
                <a:latin typeface="+mn-lt"/>
              </a:rPr>
              <a:t>(Min-</a:t>
            </a:r>
            <a:r>
              <a:rPr lang="en-US" altLang="zh-TW" sz="4100" b="1" dirty="0" err="1">
                <a:latin typeface="+mn-lt"/>
              </a:rPr>
              <a:t>Yuh</a:t>
            </a:r>
            <a:r>
              <a:rPr lang="en-US" altLang="zh-TW" sz="4100" b="1" dirty="0">
                <a:latin typeface="+mn-lt"/>
              </a:rPr>
              <a:t> Day, Ph.D.)</a:t>
            </a:r>
            <a:endParaRPr lang="zh-TW" altLang="en-US" sz="4100" dirty="0">
              <a:latin typeface="+mn-lt"/>
            </a:endParaRP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sz="4100" dirty="0">
                <a:latin typeface="+mn-lt"/>
              </a:rPr>
              <a:t>副教授</a:t>
            </a:r>
            <a:r>
              <a:rPr lang="en-US" altLang="zh-TW" sz="4100" dirty="0">
                <a:latin typeface="+mn-lt"/>
              </a:rPr>
              <a:t> (Associate Professor)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zh-TW" altLang="en-US" sz="4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5"/>
              </a:rPr>
              <a:t>國立臺北大學</a:t>
            </a:r>
            <a:r>
              <a:rPr lang="zh-TW" altLang="en-US" sz="4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 </a:t>
            </a:r>
            <a:r>
              <a:rPr lang="zh-TW" altLang="en-US" sz="4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6"/>
              </a:rPr>
              <a:t>資訊管理研究所</a:t>
            </a:r>
            <a:endParaRPr lang="en-US" altLang="zh-TW" sz="4400" b="1" dirty="0">
              <a:solidFill>
                <a:srgbClr val="898989"/>
              </a:solidFill>
              <a:latin typeface="DFKai-SB" panose="03000509000000000000" pitchFamily="49" charset="-120"/>
              <a:ea typeface="DFKai-SB" panose="03000509000000000000" pitchFamily="49" charset="-120"/>
              <a:cs typeface="DFKai-SB" panose="03000509000000000000" pitchFamily="49" charset="-120"/>
            </a:endParaRPr>
          </a:p>
          <a:p>
            <a:pPr marL="0" indent="0" eaLnBrk="1" hangingPunct="1">
              <a:lnSpc>
                <a:spcPct val="120000"/>
              </a:lnSpc>
              <a:buNone/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Institute of Information Management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National Taipei University</a:t>
            </a:r>
            <a:endParaRPr lang="en-US" altLang="zh-TW" sz="1900" b="1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altLang="zh-TW" dirty="0">
              <a:latin typeface="+mn-lt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>
                <a:latin typeface="+mn-lt"/>
              </a:rPr>
              <a:t>電話： </a:t>
            </a:r>
            <a:r>
              <a:rPr lang="en-US" altLang="zh-TW" dirty="0">
                <a:latin typeface="+mn-lt"/>
              </a:rPr>
              <a:t>02-86741111 ext. 66873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>
                <a:latin typeface="+mn-lt"/>
              </a:rPr>
              <a:t>研究室： 商</a:t>
            </a:r>
            <a:r>
              <a:rPr lang="en-US" altLang="zh-TW" dirty="0">
                <a:latin typeface="+mn-lt"/>
              </a:rPr>
              <a:t>8F12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>
                <a:latin typeface="+mn-lt"/>
              </a:rPr>
              <a:t>地址： </a:t>
            </a:r>
            <a:r>
              <a:rPr lang="en-US" altLang="zh-TW" dirty="0">
                <a:latin typeface="+mn-lt"/>
              </a:rPr>
              <a:t>23741 </a:t>
            </a:r>
            <a:r>
              <a:rPr lang="zh-TW" altLang="en-US" dirty="0">
                <a:latin typeface="+mn-lt"/>
              </a:rPr>
              <a:t>新北市三峽區大學路 </a:t>
            </a:r>
            <a:r>
              <a:rPr lang="en-US" altLang="zh-TW" dirty="0">
                <a:latin typeface="+mn-lt"/>
              </a:rPr>
              <a:t>151 </a:t>
            </a:r>
            <a:r>
              <a:rPr lang="zh-TW" altLang="en-US" dirty="0">
                <a:latin typeface="+mn-lt"/>
              </a:rPr>
              <a:t>號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dirty="0">
                <a:latin typeface="+mn-lt"/>
              </a:rPr>
              <a:t>Email</a:t>
            </a:r>
            <a:r>
              <a:rPr lang="zh-TW" altLang="en-US" dirty="0">
                <a:latin typeface="+mn-lt"/>
              </a:rPr>
              <a:t>：</a:t>
            </a:r>
            <a:r>
              <a:rPr lang="en-US" altLang="zh-TW" dirty="0" err="1">
                <a:latin typeface="+mn-lt"/>
              </a:rPr>
              <a:t>myday@gm.ntpu.edu.tw</a:t>
            </a:r>
            <a:endParaRPr lang="en-US" altLang="zh-TW" dirty="0">
              <a:latin typeface="+mn-lt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>
                <a:latin typeface="+mn-lt"/>
              </a:rPr>
              <a:t>網址：</a:t>
            </a:r>
            <a:r>
              <a:rPr lang="en-US" altLang="zh-TW" dirty="0">
                <a:latin typeface="+mn-lt"/>
                <a:hlinkClick r:id="rId8"/>
              </a:rPr>
              <a:t>http://web.ntpu.edu.tw/~myday/</a:t>
            </a:r>
            <a:endParaRPr lang="en-US" altLang="zh-TW" dirty="0">
              <a:latin typeface="+mn-lt"/>
            </a:endParaRPr>
          </a:p>
        </p:txBody>
      </p:sp>
      <p:pic>
        <p:nvPicPr>
          <p:cNvPr id="13" name="Picture 4" descr="http://mail.tku.edu.tw/myday/images/Myday_Photo.jpg">
            <a:extLst>
              <a:ext uri="{FF2B5EF4-FFF2-40B4-BE49-F238E27FC236}">
                <a16:creationId xmlns:a16="http://schemas.microsoft.com/office/drawing/2014/main" id="{7C5F493A-E21B-9B44-B238-E2555B574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092" y="115888"/>
            <a:ext cx="1294721" cy="160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527051-20B2-8444-9F30-9C69BC91D8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6DA568-8E41-2E42-9BC3-5AA7B6F6BC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4339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30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712968" cy="86409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Data Mining </a:t>
            </a:r>
            <a:r>
              <a:rPr lang="en-US" dirty="0">
                <a:solidFill>
                  <a:schemeClr val="accent1"/>
                </a:solidFill>
              </a:rPr>
              <a:t>Tasks &amp; Methods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918C6A-2211-8347-BA3F-3E58E53EF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441" y="789717"/>
            <a:ext cx="5475310" cy="5865667"/>
          </a:xfrm>
          <a:prstGeom prst="rect">
            <a:avLst/>
          </a:prstGeom>
        </p:spPr>
      </p:pic>
      <p:sp>
        <p:nvSpPr>
          <p:cNvPr id="8" name="圓角矩形 5">
            <a:extLst>
              <a:ext uri="{FF2B5EF4-FFF2-40B4-BE49-F238E27FC236}">
                <a16:creationId xmlns:a16="http://schemas.microsoft.com/office/drawing/2014/main" id="{AA870822-D138-DA41-B844-A5F105B9EB73}"/>
              </a:ext>
            </a:extLst>
          </p:cNvPr>
          <p:cNvSpPr/>
          <p:nvPr/>
        </p:nvSpPr>
        <p:spPr>
          <a:xfrm>
            <a:off x="2770449" y="1124744"/>
            <a:ext cx="5545967" cy="2074255"/>
          </a:xfrm>
          <a:prstGeom prst="roundRect">
            <a:avLst>
              <a:gd name="adj" fmla="val 8260"/>
            </a:avLst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圓角矩形 5">
            <a:extLst>
              <a:ext uri="{FF2B5EF4-FFF2-40B4-BE49-F238E27FC236}">
                <a16:creationId xmlns:a16="http://schemas.microsoft.com/office/drawing/2014/main" id="{EBEB4B97-7DA5-E84F-B100-1874B417C18F}"/>
              </a:ext>
            </a:extLst>
          </p:cNvPr>
          <p:cNvSpPr/>
          <p:nvPr/>
        </p:nvSpPr>
        <p:spPr>
          <a:xfrm>
            <a:off x="2770449" y="3212976"/>
            <a:ext cx="5545967" cy="1943452"/>
          </a:xfrm>
          <a:prstGeom prst="roundRect">
            <a:avLst>
              <a:gd name="adj" fmla="val 8260"/>
            </a:avLst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圓角矩形 5">
            <a:extLst>
              <a:ext uri="{FF2B5EF4-FFF2-40B4-BE49-F238E27FC236}">
                <a16:creationId xmlns:a16="http://schemas.microsoft.com/office/drawing/2014/main" id="{EC2FE19B-883A-4743-BFD7-5E9937D21B6E}"/>
              </a:ext>
            </a:extLst>
          </p:cNvPr>
          <p:cNvSpPr/>
          <p:nvPr/>
        </p:nvSpPr>
        <p:spPr>
          <a:xfrm>
            <a:off x="2770449" y="5157008"/>
            <a:ext cx="5545967" cy="1512352"/>
          </a:xfrm>
          <a:prstGeom prst="roundRect">
            <a:avLst>
              <a:gd name="adj" fmla="val 8260"/>
            </a:avLst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A090084-8E54-264C-A503-0727682AC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1" y="1268760"/>
            <a:ext cx="2429256" cy="1747281"/>
          </a:xfrm>
          <a:prstGeom prst="roundRect">
            <a:avLst>
              <a:gd name="adj" fmla="val 10737"/>
            </a:avLst>
          </a:prstGeom>
          <a:solidFill>
            <a:srgbClr val="FFD579"/>
          </a:solidFill>
          <a:ln w="28575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600" b="1" dirty="0">
                <a:solidFill>
                  <a:srgbClr val="C00000"/>
                </a:solidFill>
                <a:latin typeface="+mn-lt"/>
                <a:ea typeface="+mn-ea"/>
              </a:rPr>
              <a:t>Prediction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389D9EC-F22B-234E-9259-31B000011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1" y="3376080"/>
            <a:ext cx="2429256" cy="1597389"/>
          </a:xfrm>
          <a:prstGeom prst="roundRect">
            <a:avLst>
              <a:gd name="adj" fmla="val 10737"/>
            </a:avLst>
          </a:prstGeom>
          <a:solidFill>
            <a:srgbClr val="FFD579"/>
          </a:solidFill>
          <a:ln w="28575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600" b="1" dirty="0">
                <a:solidFill>
                  <a:srgbClr val="C00000"/>
                </a:solidFill>
                <a:latin typeface="+mn-lt"/>
                <a:ea typeface="+mn-ea"/>
              </a:rPr>
              <a:t>Association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77F6C048-0AEA-7244-9912-3B4C21DC8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5190073"/>
            <a:ext cx="2429256" cy="1329790"/>
          </a:xfrm>
          <a:prstGeom prst="roundRect">
            <a:avLst>
              <a:gd name="adj" fmla="val 10737"/>
            </a:avLst>
          </a:prstGeom>
          <a:solidFill>
            <a:srgbClr val="FFD579"/>
          </a:solidFill>
          <a:ln w="28575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600" b="1" dirty="0">
                <a:solidFill>
                  <a:srgbClr val="C00000"/>
                </a:solidFill>
                <a:latin typeface="+mn-lt"/>
                <a:ea typeface="+mn-ea"/>
              </a:rPr>
              <a:t>Segmentation</a:t>
            </a:r>
          </a:p>
        </p:txBody>
      </p:sp>
    </p:spTree>
    <p:extLst>
      <p:ext uri="{BB962C8B-B14F-4D97-AF65-F5344CB8AC3E}">
        <p14:creationId xmlns:p14="http://schemas.microsoft.com/office/powerpoint/2010/main" val="37419086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Data Science </a:t>
            </a: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and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Intelligence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662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62CD534-C34A-BC45-ACD1-E18C60C10BA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3" y="1341438"/>
            <a:ext cx="6915150" cy="525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755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  <p:sp>
        <p:nvSpPr>
          <p:cNvPr id="8" name="圓角矩形 30"/>
          <p:cNvSpPr/>
          <p:nvPr/>
        </p:nvSpPr>
        <p:spPr>
          <a:xfrm>
            <a:off x="4788024" y="1556226"/>
            <a:ext cx="3097089" cy="1512734"/>
          </a:xfrm>
          <a:prstGeom prst="roundRect">
            <a:avLst>
              <a:gd name="adj" fmla="val 12834"/>
            </a:avLst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7200" b="1" dirty="0">
              <a:solidFill>
                <a:srgbClr val="FF0000"/>
              </a:solidFill>
            </a:endParaRPr>
          </a:p>
        </p:txBody>
      </p:sp>
      <p:sp>
        <p:nvSpPr>
          <p:cNvPr id="9" name="圓角矩形 30"/>
          <p:cNvSpPr/>
          <p:nvPr/>
        </p:nvSpPr>
        <p:spPr>
          <a:xfrm>
            <a:off x="3059832" y="2924944"/>
            <a:ext cx="1224136" cy="864096"/>
          </a:xfrm>
          <a:prstGeom prst="roundRect">
            <a:avLst>
              <a:gd name="adj" fmla="val 26874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7200" b="1" dirty="0">
              <a:solidFill>
                <a:srgbClr val="FF0000"/>
              </a:solidFill>
            </a:endParaRPr>
          </a:p>
        </p:txBody>
      </p:sp>
      <p:sp>
        <p:nvSpPr>
          <p:cNvPr id="10" name="圓角矩形 30"/>
          <p:cNvSpPr/>
          <p:nvPr/>
        </p:nvSpPr>
        <p:spPr>
          <a:xfrm>
            <a:off x="793142" y="1556226"/>
            <a:ext cx="1258578" cy="4681085"/>
          </a:xfrm>
          <a:prstGeom prst="roundRect">
            <a:avLst>
              <a:gd name="adj" fmla="val 26874"/>
            </a:avLst>
          </a:prstGeom>
          <a:noFill/>
          <a:ln w="381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7200" b="1" dirty="0">
              <a:solidFill>
                <a:srgbClr val="FF0000"/>
              </a:solidFill>
            </a:endParaRPr>
          </a:p>
        </p:txBody>
      </p:sp>
      <p:sp>
        <p:nvSpPr>
          <p:cNvPr id="11" name="圓角矩形 30"/>
          <p:cNvSpPr/>
          <p:nvPr/>
        </p:nvSpPr>
        <p:spPr>
          <a:xfrm>
            <a:off x="2228541" y="6237311"/>
            <a:ext cx="5367796" cy="357164"/>
          </a:xfrm>
          <a:prstGeom prst="roundRect">
            <a:avLst>
              <a:gd name="adj" fmla="val 26874"/>
            </a:avLst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4511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Data Science </a:t>
            </a: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and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Intelligence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662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62CD534-C34A-BC45-ACD1-E18C60C10BA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3" y="1341438"/>
            <a:ext cx="6915150" cy="525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755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  <p:sp>
        <p:nvSpPr>
          <p:cNvPr id="7" name="圓角矩形 30"/>
          <p:cNvSpPr/>
          <p:nvPr/>
        </p:nvSpPr>
        <p:spPr>
          <a:xfrm>
            <a:off x="349639" y="3068960"/>
            <a:ext cx="8542842" cy="3119715"/>
          </a:xfrm>
          <a:prstGeom prst="roundRect">
            <a:avLst>
              <a:gd name="adj" fmla="val 4665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6600" b="1" dirty="0">
                <a:solidFill>
                  <a:srgbClr val="C00000"/>
                </a:solidFill>
              </a:rPr>
              <a:t>Predictive Analytics </a:t>
            </a:r>
            <a:br>
              <a:rPr lang="en-US" altLang="zh-TW" sz="6600" b="1" dirty="0">
                <a:solidFill>
                  <a:srgbClr val="C00000"/>
                </a:solidFill>
              </a:rPr>
            </a:br>
            <a:r>
              <a:rPr lang="en-US" altLang="zh-TW" sz="6600" b="1" dirty="0">
                <a:solidFill>
                  <a:srgbClr val="C00000"/>
                </a:solidFill>
              </a:rPr>
              <a:t>and Data Mining </a:t>
            </a:r>
          </a:p>
          <a:p>
            <a:pPr algn="ctr">
              <a:defRPr/>
            </a:pPr>
            <a:r>
              <a:rPr lang="en-US" altLang="zh-TW" sz="6600" b="1" dirty="0">
                <a:solidFill>
                  <a:srgbClr val="FF0000"/>
                </a:solidFill>
              </a:rPr>
              <a:t>(Data Science)</a:t>
            </a:r>
          </a:p>
        </p:txBody>
      </p:sp>
      <p:sp>
        <p:nvSpPr>
          <p:cNvPr id="8" name="圓角矩形 30"/>
          <p:cNvSpPr/>
          <p:nvPr/>
        </p:nvSpPr>
        <p:spPr>
          <a:xfrm>
            <a:off x="4788024" y="1556226"/>
            <a:ext cx="3097089" cy="1512734"/>
          </a:xfrm>
          <a:prstGeom prst="roundRect">
            <a:avLst>
              <a:gd name="adj" fmla="val 12834"/>
            </a:avLst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6790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Data Science </a:t>
            </a: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and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Intelligence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662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62CD534-C34A-BC45-ACD1-E18C60C10BA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755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  <p:sp>
        <p:nvSpPr>
          <p:cNvPr id="7" name="圓角矩形 30"/>
          <p:cNvSpPr/>
          <p:nvPr/>
        </p:nvSpPr>
        <p:spPr>
          <a:xfrm>
            <a:off x="320719" y="43879"/>
            <a:ext cx="8553535" cy="1914731"/>
          </a:xfrm>
          <a:prstGeom prst="roundRect">
            <a:avLst>
              <a:gd name="adj" fmla="val 4665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4400" b="1" dirty="0">
                <a:solidFill>
                  <a:srgbClr val="C00000"/>
                </a:solidFill>
              </a:rPr>
              <a:t>Predictive Analytics </a:t>
            </a:r>
            <a:br>
              <a:rPr lang="en-US" altLang="zh-TW" sz="4400" b="1" dirty="0">
                <a:solidFill>
                  <a:srgbClr val="C00000"/>
                </a:solidFill>
              </a:rPr>
            </a:br>
            <a:r>
              <a:rPr lang="en-US" altLang="zh-TW" sz="4400" b="1" dirty="0">
                <a:solidFill>
                  <a:srgbClr val="C00000"/>
                </a:solidFill>
              </a:rPr>
              <a:t>and Data Mining </a:t>
            </a:r>
          </a:p>
          <a:p>
            <a:pPr algn="ctr">
              <a:defRPr/>
            </a:pPr>
            <a:r>
              <a:rPr lang="en-US" altLang="zh-TW" sz="4400" b="1" dirty="0">
                <a:solidFill>
                  <a:srgbClr val="FF0000"/>
                </a:solidFill>
              </a:rPr>
              <a:t>(Data Science)</a:t>
            </a:r>
          </a:p>
        </p:txBody>
      </p:sp>
      <p:sp>
        <p:nvSpPr>
          <p:cNvPr id="8" name="圓角矩形 8"/>
          <p:cNvSpPr/>
          <p:nvPr/>
        </p:nvSpPr>
        <p:spPr>
          <a:xfrm>
            <a:off x="320719" y="4124244"/>
            <a:ext cx="8553535" cy="2241729"/>
          </a:xfrm>
          <a:prstGeom prst="roundRect">
            <a:avLst>
              <a:gd name="adj" fmla="val 5595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800" dirty="0">
                <a:solidFill>
                  <a:schemeClr val="tx1"/>
                </a:solidFill>
              </a:rPr>
              <a:t>What if</a:t>
            </a:r>
            <a:r>
              <a:rPr lang="mr-IN" altLang="zh-TW" sz="2800" dirty="0">
                <a:solidFill>
                  <a:schemeClr val="tx1"/>
                </a:solidFill>
              </a:rPr>
              <a:t>…</a:t>
            </a:r>
            <a:r>
              <a:rPr lang="en-US" altLang="zh-TW" sz="2800" dirty="0">
                <a:solidFill>
                  <a:schemeClr val="tx1"/>
                </a:solidFill>
              </a:rPr>
              <a:t>?</a:t>
            </a:r>
          </a:p>
          <a:p>
            <a:pPr algn="ctr">
              <a:defRPr/>
            </a:pPr>
            <a:r>
              <a:rPr lang="en-US" altLang="zh-TW" sz="2800" dirty="0">
                <a:solidFill>
                  <a:schemeClr val="tx1"/>
                </a:solidFill>
              </a:rPr>
              <a:t>What’s the optimal scenario for our business?</a:t>
            </a:r>
          </a:p>
          <a:p>
            <a:pPr algn="ctr">
              <a:defRPr/>
            </a:pPr>
            <a:r>
              <a:rPr lang="en-US" altLang="zh-TW" sz="2800" dirty="0">
                <a:solidFill>
                  <a:schemeClr val="tx1"/>
                </a:solidFill>
              </a:rPr>
              <a:t>What will happen next?</a:t>
            </a:r>
          </a:p>
          <a:p>
            <a:pPr algn="ctr">
              <a:defRPr/>
            </a:pPr>
            <a:r>
              <a:rPr lang="en-US" altLang="zh-TW" sz="2800" dirty="0">
                <a:solidFill>
                  <a:schemeClr val="tx1"/>
                </a:solidFill>
              </a:rPr>
              <a:t>What if these trends </a:t>
            </a:r>
            <a:r>
              <a:rPr lang="en-US" altLang="zh-TW" sz="2800" dirty="0" err="1">
                <a:solidFill>
                  <a:schemeClr val="tx1"/>
                </a:solidFill>
              </a:rPr>
              <a:t>countinue</a:t>
            </a:r>
            <a:r>
              <a:rPr lang="en-US" altLang="zh-TW" sz="2800" dirty="0">
                <a:solidFill>
                  <a:schemeClr val="tx1"/>
                </a:solidFill>
              </a:rPr>
              <a:t>?</a:t>
            </a:r>
          </a:p>
          <a:p>
            <a:pPr algn="ctr">
              <a:defRPr/>
            </a:pPr>
            <a:r>
              <a:rPr lang="en-US" altLang="zh-TW" sz="2800" dirty="0">
                <a:solidFill>
                  <a:schemeClr val="tx1"/>
                </a:solidFill>
              </a:rPr>
              <a:t>Why is this happening?</a:t>
            </a:r>
          </a:p>
        </p:txBody>
      </p:sp>
      <p:sp>
        <p:nvSpPr>
          <p:cNvPr id="10" name="圓角矩形 12"/>
          <p:cNvSpPr/>
          <p:nvPr/>
        </p:nvSpPr>
        <p:spPr>
          <a:xfrm>
            <a:off x="320719" y="3161618"/>
            <a:ext cx="8553535" cy="808736"/>
          </a:xfrm>
          <a:prstGeom prst="roundRect">
            <a:avLst>
              <a:gd name="adj" fmla="val 14714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dirty="0">
                <a:solidFill>
                  <a:schemeClr val="tx1"/>
                </a:solidFill>
              </a:rPr>
              <a:t>Optimization, predictive modeling, forecasting statistical analysis</a:t>
            </a:r>
          </a:p>
        </p:txBody>
      </p:sp>
      <p:sp>
        <p:nvSpPr>
          <p:cNvPr id="11" name="圓角矩形 16"/>
          <p:cNvSpPr/>
          <p:nvPr/>
        </p:nvSpPr>
        <p:spPr>
          <a:xfrm>
            <a:off x="320720" y="2132856"/>
            <a:ext cx="8553534" cy="874872"/>
          </a:xfrm>
          <a:prstGeom prst="roundRect">
            <a:avLst>
              <a:gd name="adj" fmla="val 15445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dirty="0">
                <a:solidFill>
                  <a:schemeClr val="tx1"/>
                </a:solidFill>
              </a:rPr>
              <a:t>Structured/unstructured data, many types of sources, </a:t>
            </a:r>
            <a:br>
              <a:rPr lang="en-US" altLang="zh-TW" sz="2400" dirty="0">
                <a:solidFill>
                  <a:schemeClr val="tx1"/>
                </a:solidFill>
              </a:rPr>
            </a:br>
            <a:r>
              <a:rPr lang="en-US" altLang="zh-TW" sz="2400" dirty="0">
                <a:solidFill>
                  <a:schemeClr val="tx1"/>
                </a:solidFill>
              </a:rPr>
              <a:t>very large datasets</a:t>
            </a:r>
          </a:p>
        </p:txBody>
      </p:sp>
    </p:spTree>
    <p:extLst>
      <p:ext uri="{BB962C8B-B14F-4D97-AF65-F5344CB8AC3E}">
        <p14:creationId xmlns:p14="http://schemas.microsoft.com/office/powerpoint/2010/main" val="13195531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7112"/>
          </a:xfrm>
        </p:spPr>
        <p:txBody>
          <a:bodyPr/>
          <a:lstStyle/>
          <a:p>
            <a:r>
              <a:rPr lang="en-US" altLang="zh-TW" sz="8800">
                <a:solidFill>
                  <a:srgbClr val="FF0000"/>
                </a:solidFill>
                <a:latin typeface="Calibri" charset="0"/>
                <a:ea typeface="標楷體" charset="0"/>
                <a:cs typeface="標楷體" charset="0"/>
              </a:rPr>
              <a:t>Data Mining</a:t>
            </a:r>
            <a:r>
              <a:rPr lang="en-US" altLang="zh-TW">
                <a:latin typeface="Calibri" charset="0"/>
                <a:ea typeface="標楷體" charset="0"/>
                <a:cs typeface="標楷體" charset="0"/>
              </a:rPr>
              <a:t>: </a:t>
            </a:r>
            <a:br>
              <a:rPr lang="en-US" altLang="zh-TW">
                <a:latin typeface="Calibri" charset="0"/>
                <a:ea typeface="標楷體" charset="0"/>
                <a:cs typeface="標楷體" charset="0"/>
              </a:rPr>
            </a:br>
            <a:r>
              <a:rPr lang="en-US" altLang="zh-TW">
                <a:latin typeface="Calibri" charset="0"/>
                <a:ea typeface="標楷體" charset="0"/>
                <a:cs typeface="標楷體" charset="0"/>
              </a:rPr>
              <a:t>Core 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0"/>
                <a:cs typeface="標楷體" charset="0"/>
              </a:rPr>
              <a:t>Analytics</a:t>
            </a:r>
            <a:r>
              <a:rPr lang="en-US" altLang="zh-TW">
                <a:latin typeface="Calibri" charset="0"/>
                <a:ea typeface="標楷體" charset="0"/>
                <a:cs typeface="標楷體" charset="0"/>
              </a:rPr>
              <a:t> Process</a:t>
            </a:r>
            <a:br>
              <a:rPr lang="en-US" altLang="zh-TW">
                <a:latin typeface="Calibri" charset="0"/>
                <a:ea typeface="標楷體" charset="0"/>
                <a:cs typeface="標楷體" charset="0"/>
              </a:rPr>
            </a:br>
            <a:br>
              <a:rPr lang="en-US" altLang="zh-TW">
                <a:latin typeface="Calibri" charset="0"/>
                <a:ea typeface="標楷體" charset="0"/>
                <a:cs typeface="標楷體" charset="0"/>
              </a:rPr>
            </a:br>
            <a:r>
              <a:rPr lang="en-US" altLang="zh-TW">
                <a:latin typeface="Calibri" charset="0"/>
                <a:ea typeface="標楷體" charset="0"/>
                <a:cs typeface="標楷體" charset="0"/>
              </a:rPr>
              <a:t>The 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0"/>
                <a:cs typeface="標楷體" charset="0"/>
              </a:rPr>
              <a:t>KDD Process</a:t>
            </a:r>
            <a:r>
              <a:rPr lang="en-US" altLang="zh-TW">
                <a:latin typeface="Calibri" charset="0"/>
                <a:ea typeface="標楷體" charset="0"/>
                <a:cs typeface="標楷體" charset="0"/>
              </a:rPr>
              <a:t> for </a:t>
            </a:r>
            <a:br>
              <a:rPr lang="en-US" altLang="zh-TW">
                <a:latin typeface="Calibri" charset="0"/>
                <a:ea typeface="標楷體" charset="0"/>
                <a:cs typeface="標楷體" charset="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Extracting Useful 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0"/>
                <a:cs typeface="標楷體" charset="0"/>
              </a:rPr>
              <a:t>Knowledge</a:t>
            </a: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 </a:t>
            </a:r>
            <a:br>
              <a:rPr lang="en-US" altLang="zh-TW">
                <a:latin typeface="Calibri" charset="0"/>
                <a:ea typeface="標楷體" charset="0"/>
                <a:cs typeface="標楷體" charset="0"/>
              </a:rPr>
            </a:br>
            <a:r>
              <a:rPr lang="en-US" altLang="zh-TW">
                <a:latin typeface="Calibri" charset="0"/>
                <a:ea typeface="標楷體" charset="0"/>
                <a:cs typeface="標楷體" charset="0"/>
              </a:rPr>
              <a:t>from Volumes of 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0"/>
                <a:cs typeface="標楷體" charset="0"/>
              </a:rPr>
              <a:t>Data</a:t>
            </a:r>
            <a:endParaRPr lang="zh-TW" altLang="en-US">
              <a:latin typeface="Calibri" charset="0"/>
              <a:ea typeface="標楷體" charset="0"/>
              <a:cs typeface="標楷體" charset="0"/>
            </a:endParaRPr>
          </a:p>
        </p:txBody>
      </p:sp>
      <p:sp>
        <p:nvSpPr>
          <p:cNvPr id="6041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B2250E14-5876-0644-BE18-446F6A3258B9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34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04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90487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66688"/>
            <a:ext cx="8477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539750" y="6423025"/>
            <a:ext cx="78486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TW" sz="1000">
                <a:solidFill>
                  <a:srgbClr val="A6A6A6"/>
                </a:solidFill>
              </a:rPr>
              <a:t>Source: Fayyad, U., Piatetsky-Shapiro, G., &amp; Smyth, P. (1996). The KDD Process for Extracting Useful Knowledge from Volumes of Data. Communications of the ACM, 39(11), 27-34.</a:t>
            </a:r>
            <a:endParaRPr lang="zh-TW" altLang="en-US" sz="10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5279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標題 1"/>
          <p:cNvSpPr>
            <a:spLocks noGrp="1"/>
          </p:cNvSpPr>
          <p:nvPr>
            <p:ph type="title"/>
          </p:nvPr>
        </p:nvSpPr>
        <p:spPr>
          <a:xfrm>
            <a:off x="119063" y="0"/>
            <a:ext cx="8858250" cy="1709738"/>
          </a:xfrm>
        </p:spPr>
        <p:txBody>
          <a:bodyPr/>
          <a:lstStyle/>
          <a:p>
            <a:r>
              <a:rPr lang="en-US" altLang="zh-TW" sz="2400" b="0">
                <a:latin typeface="Calibri" charset="0"/>
                <a:ea typeface="標楷體" charset="0"/>
                <a:cs typeface="標楷體" charset="0"/>
              </a:rPr>
              <a:t>Fayyad, U., Piatetsky-Shapiro, G., &amp; Smyth, P. (1996). </a:t>
            </a:r>
            <a:br>
              <a:rPr lang="en-US" altLang="zh-TW" sz="2400">
                <a:latin typeface="Calibri" charset="0"/>
                <a:ea typeface="標楷體" charset="0"/>
                <a:cs typeface="標楷體" charset="0"/>
              </a:rPr>
            </a:br>
            <a:r>
              <a:rPr lang="en-US" altLang="zh-TW" sz="2400">
                <a:latin typeface="Calibri" charset="0"/>
                <a:ea typeface="標楷體" charset="0"/>
                <a:cs typeface="標楷體" charset="0"/>
              </a:rPr>
              <a:t>The </a:t>
            </a:r>
            <a:r>
              <a:rPr lang="en-US" altLang="zh-TW" sz="2400">
                <a:solidFill>
                  <a:srgbClr val="FF0000"/>
                </a:solidFill>
                <a:latin typeface="Calibri" charset="0"/>
                <a:ea typeface="標楷體" charset="0"/>
                <a:cs typeface="標楷體" charset="0"/>
              </a:rPr>
              <a:t>KDD Process</a:t>
            </a:r>
            <a:r>
              <a:rPr lang="en-US" altLang="zh-TW" sz="2400">
                <a:latin typeface="Calibri" charset="0"/>
                <a:ea typeface="標楷體" charset="0"/>
                <a:cs typeface="標楷體" charset="0"/>
              </a:rPr>
              <a:t> for </a:t>
            </a:r>
            <a:br>
              <a:rPr lang="en-US" altLang="zh-TW" sz="2400">
                <a:latin typeface="Calibri" charset="0"/>
                <a:ea typeface="標楷體" charset="0"/>
                <a:cs typeface="標楷體" charset="0"/>
              </a:rPr>
            </a:br>
            <a:r>
              <a:rPr lang="en-US" altLang="zh-TW" sz="2400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Extracting Useful </a:t>
            </a:r>
            <a:r>
              <a:rPr lang="en-US" altLang="zh-TW" sz="2400">
                <a:solidFill>
                  <a:srgbClr val="FF0000"/>
                </a:solidFill>
                <a:latin typeface="Calibri" charset="0"/>
                <a:ea typeface="標楷體" charset="0"/>
                <a:cs typeface="標楷體" charset="0"/>
              </a:rPr>
              <a:t>Knowledge</a:t>
            </a:r>
            <a:r>
              <a:rPr lang="en-US" altLang="zh-TW" sz="2400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 </a:t>
            </a:r>
            <a:br>
              <a:rPr lang="en-US" altLang="zh-TW" sz="2400">
                <a:latin typeface="Calibri" charset="0"/>
                <a:ea typeface="標楷體" charset="0"/>
                <a:cs typeface="標楷體" charset="0"/>
              </a:rPr>
            </a:br>
            <a:r>
              <a:rPr lang="en-US" altLang="zh-TW" sz="2400">
                <a:latin typeface="Calibri" charset="0"/>
                <a:ea typeface="標楷體" charset="0"/>
                <a:cs typeface="標楷體" charset="0"/>
              </a:rPr>
              <a:t>from Volumes of </a:t>
            </a:r>
            <a:r>
              <a:rPr lang="en-US" altLang="zh-TW" sz="2400">
                <a:solidFill>
                  <a:srgbClr val="FF0000"/>
                </a:solidFill>
                <a:latin typeface="Calibri" charset="0"/>
                <a:ea typeface="標楷體" charset="0"/>
                <a:cs typeface="標楷體" charset="0"/>
              </a:rPr>
              <a:t>Data</a:t>
            </a:r>
            <a:r>
              <a:rPr lang="en-US" altLang="zh-TW" sz="2400">
                <a:latin typeface="Calibri" charset="0"/>
                <a:ea typeface="標楷體" charset="0"/>
                <a:cs typeface="標楷體" charset="0"/>
              </a:rPr>
              <a:t>. </a:t>
            </a:r>
            <a:br>
              <a:rPr lang="en-US" altLang="zh-TW" sz="2400">
                <a:latin typeface="Calibri" charset="0"/>
                <a:ea typeface="標楷體" charset="0"/>
                <a:cs typeface="標楷體" charset="0"/>
              </a:rPr>
            </a:br>
            <a:r>
              <a:rPr lang="en-US" altLang="zh-TW" sz="2400" b="0">
                <a:latin typeface="Calibri" charset="0"/>
                <a:ea typeface="標楷體" charset="0"/>
                <a:cs typeface="標楷體" charset="0"/>
              </a:rPr>
              <a:t>Communications of the ACM, 39(11), 27-34.</a:t>
            </a:r>
            <a:endParaRPr lang="zh-TW" altLang="en-US" sz="2400" b="0">
              <a:latin typeface="Calibri" charset="0"/>
              <a:ea typeface="標楷體" charset="0"/>
              <a:cs typeface="標楷體" charset="0"/>
            </a:endParaRPr>
          </a:p>
        </p:txBody>
      </p:sp>
      <p:sp>
        <p:nvSpPr>
          <p:cNvPr id="6144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5E4E5819-7DB1-EA45-8509-309E486B8186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35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844675"/>
            <a:ext cx="3384550" cy="474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13896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0825" y="71438"/>
            <a:ext cx="8686800" cy="1412875"/>
          </a:xfrm>
        </p:spPr>
        <p:txBody>
          <a:bodyPr/>
          <a:lstStyle/>
          <a:p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0"/>
                <a:cs typeface="標楷體" charset="0"/>
              </a:rPr>
              <a:t>Data Mining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</a:br>
            <a:r>
              <a:rPr lang="en-US" altLang="zh-TW" sz="3200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Knowledge Discovery in Databases</a:t>
            </a:r>
            <a:r>
              <a:rPr lang="en-US" altLang="zh-TW" sz="3200">
                <a:solidFill>
                  <a:srgbClr val="FF0000"/>
                </a:solidFill>
                <a:latin typeface="Calibri" charset="0"/>
                <a:ea typeface="標楷體" charset="0"/>
                <a:cs typeface="標楷體" charset="0"/>
              </a:rPr>
              <a:t> (KDD)</a:t>
            </a:r>
            <a:r>
              <a:rPr lang="en-US" altLang="zh-TW" sz="3200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 Process</a:t>
            </a:r>
            <a:br>
              <a:rPr lang="en-US" altLang="zh-TW" sz="3200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</a:br>
            <a:r>
              <a:rPr lang="en-US" altLang="zh-TW" sz="2000" b="0">
                <a:solidFill>
                  <a:srgbClr val="A6A6A6"/>
                </a:solidFill>
                <a:latin typeface="Calibri" charset="0"/>
                <a:ea typeface="標楷體" charset="0"/>
                <a:cs typeface="標楷體" charset="0"/>
              </a:rPr>
              <a:t>(Fayyad et al., 1996)</a:t>
            </a:r>
            <a:endParaRPr lang="zh-TW" altLang="en-US" sz="2000" b="0">
              <a:solidFill>
                <a:srgbClr val="A6A6A6"/>
              </a:solidFill>
              <a:latin typeface="Calibri" charset="0"/>
              <a:ea typeface="標楷體" charset="0"/>
              <a:cs typeface="標楷體" charset="0"/>
            </a:endParaRPr>
          </a:p>
        </p:txBody>
      </p:sp>
      <p:sp>
        <p:nvSpPr>
          <p:cNvPr id="6246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8DCFCE91-068D-134F-8632-91351C3BA624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36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565400"/>
            <a:ext cx="872490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539750" y="6423025"/>
            <a:ext cx="78486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TW" sz="1000">
                <a:solidFill>
                  <a:srgbClr val="A6A6A6"/>
                </a:solidFill>
              </a:rPr>
              <a:t>Source: Fayyad, U., Piatetsky-Shapiro, G., &amp; Smyth, P. (1996). The KDD Process for Extracting Useful Knowledge from Volumes of Data. Communications of the ACM, 39(11), 27-34.</a:t>
            </a:r>
            <a:endParaRPr lang="zh-TW" altLang="en-US" sz="1000">
              <a:solidFill>
                <a:srgbClr val="A6A6A6"/>
              </a:solidFill>
            </a:endParaRPr>
          </a:p>
        </p:txBody>
      </p:sp>
      <p:sp>
        <p:nvSpPr>
          <p:cNvPr id="20" name="圓角矩形 19"/>
          <p:cNvSpPr/>
          <p:nvPr/>
        </p:nvSpPr>
        <p:spPr>
          <a:xfrm>
            <a:off x="5580063" y="2781300"/>
            <a:ext cx="863600" cy="450850"/>
          </a:xfrm>
          <a:prstGeom prst="roundRect">
            <a:avLst>
              <a:gd name="adj" fmla="val 4171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endParaRPr lang="en-US" altLang="zh-TW" sz="2200">
              <a:solidFill>
                <a:schemeClr val="tx1"/>
              </a:solidFill>
              <a:latin typeface="Calibri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1683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050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914400"/>
          </a:xfrm>
          <a:noFill/>
        </p:spPr>
        <p:txBody>
          <a:bodyPr lIns="92075" tIns="46038" rIns="92075" bIns="46038"/>
          <a:lstStyle/>
          <a:p>
            <a:r>
              <a:rPr lang="en-US" altLang="zh-TW" sz="3600">
                <a:latin typeface="Calibri" charset="0"/>
                <a:ea typeface="標楷體" charset="-120"/>
              </a:rPr>
              <a:t>Knowledge Discovery (KDD) Process</a:t>
            </a:r>
          </a:p>
        </p:txBody>
      </p:sp>
      <p:sp>
        <p:nvSpPr>
          <p:cNvPr id="29699" name="Line 2052"/>
          <p:cNvSpPr>
            <a:spLocks noChangeShapeType="1"/>
          </p:cNvSpPr>
          <p:nvPr/>
        </p:nvSpPr>
        <p:spPr bwMode="auto">
          <a:xfrm flipV="1">
            <a:off x="1219200" y="5105400"/>
            <a:ext cx="9906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0" name="Line 2053"/>
          <p:cNvSpPr>
            <a:spLocks noChangeShapeType="1"/>
          </p:cNvSpPr>
          <p:nvPr/>
        </p:nvSpPr>
        <p:spPr bwMode="auto">
          <a:xfrm flipV="1">
            <a:off x="6781800" y="1600200"/>
            <a:ext cx="9906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Line 2054"/>
          <p:cNvSpPr>
            <a:spLocks noChangeShapeType="1"/>
          </p:cNvSpPr>
          <p:nvPr/>
        </p:nvSpPr>
        <p:spPr bwMode="auto">
          <a:xfrm flipV="1">
            <a:off x="5105400" y="2667000"/>
            <a:ext cx="9906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2" name="Line 2055"/>
          <p:cNvSpPr>
            <a:spLocks noChangeShapeType="1"/>
          </p:cNvSpPr>
          <p:nvPr/>
        </p:nvSpPr>
        <p:spPr bwMode="auto">
          <a:xfrm flipV="1">
            <a:off x="3276600" y="3733800"/>
            <a:ext cx="9906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3" name="Oval 2056"/>
          <p:cNvSpPr>
            <a:spLocks noChangeArrowheads="1"/>
          </p:cNvSpPr>
          <p:nvPr/>
        </p:nvSpPr>
        <p:spPr bwMode="auto">
          <a:xfrm>
            <a:off x="228600" y="5562600"/>
            <a:ext cx="685800" cy="152400"/>
          </a:xfrm>
          <a:prstGeom prst="ellipse">
            <a:avLst/>
          </a:prstGeom>
          <a:solidFill>
            <a:srgbClr val="00CC66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1800"/>
          </a:p>
        </p:txBody>
      </p:sp>
      <p:sp>
        <p:nvSpPr>
          <p:cNvPr id="29704" name="Rectangle 2057"/>
          <p:cNvSpPr>
            <a:spLocks noChangeArrowheads="1"/>
          </p:cNvSpPr>
          <p:nvPr/>
        </p:nvSpPr>
        <p:spPr bwMode="auto">
          <a:xfrm>
            <a:off x="228600" y="5638800"/>
            <a:ext cx="685800" cy="406400"/>
          </a:xfrm>
          <a:prstGeom prst="rect">
            <a:avLst/>
          </a:prstGeom>
          <a:solidFill>
            <a:srgbClr val="00CC6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1800"/>
          </a:p>
        </p:txBody>
      </p:sp>
      <p:sp>
        <p:nvSpPr>
          <p:cNvPr id="29705" name="Oval 2058"/>
          <p:cNvSpPr>
            <a:spLocks noChangeArrowheads="1"/>
          </p:cNvSpPr>
          <p:nvPr/>
        </p:nvSpPr>
        <p:spPr bwMode="auto">
          <a:xfrm>
            <a:off x="228600" y="5943600"/>
            <a:ext cx="685800" cy="152400"/>
          </a:xfrm>
          <a:prstGeom prst="ellipse">
            <a:avLst/>
          </a:prstGeom>
          <a:solidFill>
            <a:srgbClr val="00CC66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1800"/>
          </a:p>
        </p:txBody>
      </p:sp>
      <p:sp>
        <p:nvSpPr>
          <p:cNvPr id="29706" name="Oval 2059"/>
          <p:cNvSpPr>
            <a:spLocks noChangeArrowheads="1"/>
          </p:cNvSpPr>
          <p:nvPr/>
        </p:nvSpPr>
        <p:spPr bwMode="auto">
          <a:xfrm>
            <a:off x="609600" y="5943600"/>
            <a:ext cx="685800" cy="152400"/>
          </a:xfrm>
          <a:prstGeom prst="ellipse">
            <a:avLst/>
          </a:prstGeom>
          <a:solidFill>
            <a:srgbClr val="00CC66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1800"/>
          </a:p>
        </p:txBody>
      </p:sp>
      <p:sp>
        <p:nvSpPr>
          <p:cNvPr id="29707" name="Rectangle 2060"/>
          <p:cNvSpPr>
            <a:spLocks noChangeArrowheads="1"/>
          </p:cNvSpPr>
          <p:nvPr/>
        </p:nvSpPr>
        <p:spPr bwMode="auto">
          <a:xfrm>
            <a:off x="609600" y="6019800"/>
            <a:ext cx="685800" cy="406400"/>
          </a:xfrm>
          <a:prstGeom prst="rect">
            <a:avLst/>
          </a:prstGeom>
          <a:solidFill>
            <a:srgbClr val="00CC6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1800"/>
          </a:p>
        </p:txBody>
      </p:sp>
      <p:sp>
        <p:nvSpPr>
          <p:cNvPr id="29708" name="Oval 2061"/>
          <p:cNvSpPr>
            <a:spLocks noChangeArrowheads="1"/>
          </p:cNvSpPr>
          <p:nvPr/>
        </p:nvSpPr>
        <p:spPr bwMode="auto">
          <a:xfrm>
            <a:off x="609600" y="6324600"/>
            <a:ext cx="685800" cy="152400"/>
          </a:xfrm>
          <a:prstGeom prst="ellipse">
            <a:avLst/>
          </a:prstGeom>
          <a:solidFill>
            <a:srgbClr val="00CC66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1800"/>
          </a:p>
        </p:txBody>
      </p:sp>
      <p:sp>
        <p:nvSpPr>
          <p:cNvPr id="29709" name="Oval 2062"/>
          <p:cNvSpPr>
            <a:spLocks noChangeArrowheads="1"/>
          </p:cNvSpPr>
          <p:nvPr/>
        </p:nvSpPr>
        <p:spPr bwMode="auto">
          <a:xfrm>
            <a:off x="1295400" y="5715000"/>
            <a:ext cx="685800" cy="152400"/>
          </a:xfrm>
          <a:prstGeom prst="ellipse">
            <a:avLst/>
          </a:prstGeom>
          <a:solidFill>
            <a:srgbClr val="00CC66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1800"/>
          </a:p>
        </p:txBody>
      </p:sp>
      <p:sp>
        <p:nvSpPr>
          <p:cNvPr id="29710" name="Rectangle 2063"/>
          <p:cNvSpPr>
            <a:spLocks noChangeArrowheads="1"/>
          </p:cNvSpPr>
          <p:nvPr/>
        </p:nvSpPr>
        <p:spPr bwMode="auto">
          <a:xfrm>
            <a:off x="1295400" y="5791200"/>
            <a:ext cx="685800" cy="406400"/>
          </a:xfrm>
          <a:prstGeom prst="rect">
            <a:avLst/>
          </a:prstGeom>
          <a:solidFill>
            <a:srgbClr val="00CC6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1800"/>
          </a:p>
        </p:txBody>
      </p:sp>
      <p:sp>
        <p:nvSpPr>
          <p:cNvPr id="29711" name="Oval 2064"/>
          <p:cNvSpPr>
            <a:spLocks noChangeArrowheads="1"/>
          </p:cNvSpPr>
          <p:nvPr/>
        </p:nvSpPr>
        <p:spPr bwMode="auto">
          <a:xfrm>
            <a:off x="1295400" y="6096000"/>
            <a:ext cx="685800" cy="152400"/>
          </a:xfrm>
          <a:prstGeom prst="ellipse">
            <a:avLst/>
          </a:prstGeom>
          <a:solidFill>
            <a:srgbClr val="00CC66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1800"/>
          </a:p>
        </p:txBody>
      </p:sp>
      <p:sp>
        <p:nvSpPr>
          <p:cNvPr id="29712" name="Text Box 2065"/>
          <p:cNvSpPr txBox="1">
            <a:spLocks noChangeArrowheads="1"/>
          </p:cNvSpPr>
          <p:nvPr/>
        </p:nvSpPr>
        <p:spPr bwMode="auto">
          <a:xfrm>
            <a:off x="304800" y="4876800"/>
            <a:ext cx="1743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b="1">
                <a:latin typeface="Times New Roman" charset="0"/>
              </a:rPr>
              <a:t>Data Cleaning</a:t>
            </a:r>
            <a:endParaRPr kumimoji="0" lang="en-US" altLang="zh-TW" sz="1800">
              <a:latin typeface="Times New Roman" charset="0"/>
            </a:endParaRPr>
          </a:p>
        </p:txBody>
      </p:sp>
      <p:sp>
        <p:nvSpPr>
          <p:cNvPr id="29713" name="Text Box 2066"/>
          <p:cNvSpPr txBox="1">
            <a:spLocks noChangeArrowheads="1"/>
          </p:cNvSpPr>
          <p:nvPr/>
        </p:nvSpPr>
        <p:spPr bwMode="auto">
          <a:xfrm>
            <a:off x="1600200" y="5410200"/>
            <a:ext cx="19954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b="1">
                <a:latin typeface="Times New Roman" charset="0"/>
              </a:rPr>
              <a:t>Data Integration</a:t>
            </a:r>
            <a:endParaRPr kumimoji="0" lang="en-US" altLang="zh-TW" sz="1800">
              <a:latin typeface="Times New Roman" charset="0"/>
            </a:endParaRPr>
          </a:p>
        </p:txBody>
      </p:sp>
      <p:sp>
        <p:nvSpPr>
          <p:cNvPr id="29714" name="Text Box 2067"/>
          <p:cNvSpPr txBox="1">
            <a:spLocks noChangeArrowheads="1"/>
          </p:cNvSpPr>
          <p:nvPr/>
        </p:nvSpPr>
        <p:spPr bwMode="auto">
          <a:xfrm>
            <a:off x="1371600" y="6248400"/>
            <a:ext cx="1447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b="1">
                <a:solidFill>
                  <a:srgbClr val="000099"/>
                </a:solidFill>
                <a:latin typeface="Times New Roman" charset="0"/>
              </a:rPr>
              <a:t>Databases</a:t>
            </a:r>
          </a:p>
        </p:txBody>
      </p:sp>
      <p:sp>
        <p:nvSpPr>
          <p:cNvPr id="29715" name="Text Box 2068"/>
          <p:cNvSpPr txBox="1">
            <a:spLocks noChangeArrowheads="1"/>
          </p:cNvSpPr>
          <p:nvPr/>
        </p:nvSpPr>
        <p:spPr bwMode="auto">
          <a:xfrm>
            <a:off x="1042988" y="4005263"/>
            <a:ext cx="1997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b="1">
                <a:latin typeface="Times New Roman" charset="0"/>
              </a:rPr>
              <a:t>Data Warehouse</a:t>
            </a:r>
          </a:p>
        </p:txBody>
      </p:sp>
      <p:sp>
        <p:nvSpPr>
          <p:cNvPr id="29716" name="Rectangle 2069"/>
          <p:cNvSpPr>
            <a:spLocks noChangeArrowheads="1"/>
          </p:cNvSpPr>
          <p:nvPr/>
        </p:nvSpPr>
        <p:spPr bwMode="auto">
          <a:xfrm>
            <a:off x="2362200" y="4572000"/>
            <a:ext cx="685800" cy="685800"/>
          </a:xfrm>
          <a:prstGeom prst="rect">
            <a:avLst/>
          </a:prstGeom>
          <a:solidFill>
            <a:srgbClr val="00CC66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contourW="12700" prstMaterial="legacyMatte">
            <a:bevelT w="13500" h="13500" prst="angle"/>
            <a:bevelB w="13500" h="13500" prst="angle"/>
            <a:extrusionClr>
              <a:srgbClr val="00CC66"/>
            </a:extrusionClr>
            <a:contourClr>
              <a:srgbClr val="00CC66"/>
            </a:contourClr>
          </a:sp3d>
        </p:spPr>
        <p:txBody>
          <a:bodyPr wrap="none" anchor="ctr">
            <a:flatTx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1800"/>
          </a:p>
        </p:txBody>
      </p:sp>
      <p:sp>
        <p:nvSpPr>
          <p:cNvPr id="29717" name="Rectangle 2070"/>
          <p:cNvSpPr>
            <a:spLocks noChangeArrowheads="1"/>
          </p:cNvSpPr>
          <p:nvPr/>
        </p:nvSpPr>
        <p:spPr bwMode="auto">
          <a:xfrm>
            <a:off x="4419600" y="3429000"/>
            <a:ext cx="457200" cy="457200"/>
          </a:xfrm>
          <a:prstGeom prst="rect">
            <a:avLst/>
          </a:prstGeom>
          <a:solidFill>
            <a:srgbClr val="00CC66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contourW="12700" prstMaterial="legacyMatte">
            <a:bevelT w="13500" h="13500" prst="angle"/>
            <a:bevelB w="13500" h="13500" prst="angle"/>
            <a:extrusionClr>
              <a:srgbClr val="00CC66"/>
            </a:extrusionClr>
            <a:contourClr>
              <a:srgbClr val="00CC66"/>
            </a:contourClr>
          </a:sp3d>
        </p:spPr>
        <p:txBody>
          <a:bodyPr wrap="none" anchor="ctr">
            <a:flatTx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1800"/>
          </a:p>
        </p:txBody>
      </p:sp>
      <p:sp>
        <p:nvSpPr>
          <p:cNvPr id="29718" name="Rectangle 2071"/>
          <p:cNvSpPr>
            <a:spLocks noChangeArrowheads="1"/>
          </p:cNvSpPr>
          <p:nvPr/>
        </p:nvSpPr>
        <p:spPr bwMode="auto">
          <a:xfrm>
            <a:off x="6477000" y="1981200"/>
            <a:ext cx="76200" cy="609600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1800"/>
          </a:p>
        </p:txBody>
      </p:sp>
      <p:sp>
        <p:nvSpPr>
          <p:cNvPr id="29719" name="Rectangle 2072"/>
          <p:cNvSpPr>
            <a:spLocks noChangeArrowheads="1"/>
          </p:cNvSpPr>
          <p:nvPr/>
        </p:nvSpPr>
        <p:spPr bwMode="auto">
          <a:xfrm>
            <a:off x="6553200" y="2209800"/>
            <a:ext cx="76200" cy="3810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1800"/>
          </a:p>
        </p:txBody>
      </p:sp>
      <p:sp>
        <p:nvSpPr>
          <p:cNvPr id="29720" name="Rectangle 2073"/>
          <p:cNvSpPr>
            <a:spLocks noChangeArrowheads="1"/>
          </p:cNvSpPr>
          <p:nvPr/>
        </p:nvSpPr>
        <p:spPr bwMode="auto">
          <a:xfrm>
            <a:off x="6400800" y="2133600"/>
            <a:ext cx="76200" cy="4572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1800"/>
          </a:p>
        </p:txBody>
      </p:sp>
      <p:sp>
        <p:nvSpPr>
          <p:cNvPr id="29721" name="Rectangle 2074"/>
          <p:cNvSpPr>
            <a:spLocks noChangeArrowheads="1"/>
          </p:cNvSpPr>
          <p:nvPr/>
        </p:nvSpPr>
        <p:spPr bwMode="auto">
          <a:xfrm>
            <a:off x="6629400" y="2362200"/>
            <a:ext cx="76200" cy="2286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1800"/>
          </a:p>
        </p:txBody>
      </p:sp>
      <p:sp>
        <p:nvSpPr>
          <p:cNvPr id="29722" name="Rectangle 2075"/>
          <p:cNvSpPr>
            <a:spLocks noChangeArrowheads="1"/>
          </p:cNvSpPr>
          <p:nvPr/>
        </p:nvSpPr>
        <p:spPr bwMode="auto">
          <a:xfrm>
            <a:off x="6172200" y="2590800"/>
            <a:ext cx="685800" cy="762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1800"/>
          </a:p>
        </p:txBody>
      </p:sp>
      <p:sp>
        <p:nvSpPr>
          <p:cNvPr id="29723" name="Rectangle 2076"/>
          <p:cNvSpPr>
            <a:spLocks noChangeArrowheads="1"/>
          </p:cNvSpPr>
          <p:nvPr/>
        </p:nvSpPr>
        <p:spPr bwMode="auto">
          <a:xfrm>
            <a:off x="6248400" y="2362200"/>
            <a:ext cx="152400" cy="228600"/>
          </a:xfrm>
          <a:prstGeom prst="rect">
            <a:avLst/>
          </a:prstGeom>
          <a:solidFill>
            <a:srgbClr val="FF9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1800"/>
          </a:p>
        </p:txBody>
      </p:sp>
      <p:sp>
        <p:nvSpPr>
          <p:cNvPr id="29724" name="WordArt 2077"/>
          <p:cNvSpPr>
            <a:spLocks noChangeArrowheads="1" noChangeShapeType="1" noTextEdit="1"/>
          </p:cNvSpPr>
          <p:nvPr/>
        </p:nvSpPr>
        <p:spPr bwMode="auto">
          <a:xfrm>
            <a:off x="7086600" y="990600"/>
            <a:ext cx="1743075" cy="61277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76" lon="1080000" rev="0"/>
              </a:camera>
              <a:lightRig rig="legacyHarsh2" dir="b"/>
            </a:scene3d>
            <a:sp3d extrusionH="430200" contourW="127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charset="0"/>
                <a:ea typeface="Impact" charset="0"/>
                <a:cs typeface="Impact" charset="0"/>
              </a:rPr>
              <a:t>Knowledge</a:t>
            </a:r>
          </a:p>
        </p:txBody>
      </p:sp>
      <p:sp>
        <p:nvSpPr>
          <p:cNvPr id="29725" name="Text Box 2078"/>
          <p:cNvSpPr txBox="1">
            <a:spLocks noChangeArrowheads="1"/>
          </p:cNvSpPr>
          <p:nvPr/>
        </p:nvSpPr>
        <p:spPr bwMode="auto">
          <a:xfrm>
            <a:off x="2124075" y="3276600"/>
            <a:ext cx="22780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b="1">
                <a:latin typeface="Times New Roman" charset="0"/>
              </a:rPr>
              <a:t>Task-relevant Data</a:t>
            </a:r>
          </a:p>
        </p:txBody>
      </p:sp>
      <p:sp>
        <p:nvSpPr>
          <p:cNvPr id="29726" name="Text Box 2079"/>
          <p:cNvSpPr txBox="1">
            <a:spLocks noChangeArrowheads="1"/>
          </p:cNvSpPr>
          <p:nvPr/>
        </p:nvSpPr>
        <p:spPr bwMode="auto">
          <a:xfrm>
            <a:off x="3641725" y="4052888"/>
            <a:ext cx="1155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b="1">
                <a:latin typeface="Times New Roman" charset="0"/>
              </a:rPr>
              <a:t>Selection</a:t>
            </a:r>
          </a:p>
        </p:txBody>
      </p:sp>
      <p:sp>
        <p:nvSpPr>
          <p:cNvPr id="29727" name="Text Box 2080"/>
          <p:cNvSpPr txBox="1">
            <a:spLocks noChangeArrowheads="1"/>
          </p:cNvSpPr>
          <p:nvPr/>
        </p:nvSpPr>
        <p:spPr bwMode="auto">
          <a:xfrm>
            <a:off x="4140200" y="2565400"/>
            <a:ext cx="1558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b="1">
                <a:solidFill>
                  <a:srgbClr val="FF0000"/>
                </a:solidFill>
                <a:latin typeface="Times New Roman" charset="0"/>
              </a:rPr>
              <a:t>Data Mining</a:t>
            </a:r>
          </a:p>
        </p:txBody>
      </p:sp>
      <p:sp>
        <p:nvSpPr>
          <p:cNvPr id="29728" name="Text Box 2081"/>
          <p:cNvSpPr txBox="1">
            <a:spLocks noChangeArrowheads="1"/>
          </p:cNvSpPr>
          <p:nvPr/>
        </p:nvSpPr>
        <p:spPr bwMode="auto">
          <a:xfrm>
            <a:off x="4932363" y="1628775"/>
            <a:ext cx="22494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b="1">
                <a:latin typeface="Times New Roman" charset="0"/>
              </a:rPr>
              <a:t>Pattern Evaluation</a:t>
            </a:r>
          </a:p>
        </p:txBody>
      </p:sp>
      <p:sp>
        <p:nvSpPr>
          <p:cNvPr id="29729" name="Line 2082"/>
          <p:cNvSpPr>
            <a:spLocks noChangeShapeType="1"/>
          </p:cNvSpPr>
          <p:nvPr/>
        </p:nvSpPr>
        <p:spPr bwMode="auto">
          <a:xfrm>
            <a:off x="5638800" y="3124200"/>
            <a:ext cx="0" cy="2133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30" name="Line 2083"/>
          <p:cNvSpPr>
            <a:spLocks noChangeShapeType="1"/>
          </p:cNvSpPr>
          <p:nvPr/>
        </p:nvSpPr>
        <p:spPr bwMode="auto">
          <a:xfrm>
            <a:off x="7315200" y="2057400"/>
            <a:ext cx="0" cy="3200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31" name="Line 2084"/>
          <p:cNvSpPr>
            <a:spLocks noChangeShapeType="1"/>
          </p:cNvSpPr>
          <p:nvPr/>
        </p:nvSpPr>
        <p:spPr bwMode="auto">
          <a:xfrm flipH="1">
            <a:off x="3962400" y="5257800"/>
            <a:ext cx="3352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32" name="Line 2085"/>
          <p:cNvSpPr>
            <a:spLocks noChangeShapeType="1"/>
          </p:cNvSpPr>
          <p:nvPr/>
        </p:nvSpPr>
        <p:spPr bwMode="auto">
          <a:xfrm flipV="1">
            <a:off x="3962400" y="4343400"/>
            <a:ext cx="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33" name="Line 2086"/>
          <p:cNvSpPr>
            <a:spLocks noChangeShapeType="1"/>
          </p:cNvSpPr>
          <p:nvPr/>
        </p:nvSpPr>
        <p:spPr bwMode="auto">
          <a:xfrm>
            <a:off x="7315200" y="5257800"/>
            <a:ext cx="0" cy="8382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34" name="Line 2087"/>
          <p:cNvSpPr>
            <a:spLocks noChangeShapeType="1"/>
          </p:cNvSpPr>
          <p:nvPr/>
        </p:nvSpPr>
        <p:spPr bwMode="auto">
          <a:xfrm flipH="1">
            <a:off x="2286000" y="6096000"/>
            <a:ext cx="50292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35" name="Line 2088"/>
          <p:cNvSpPr>
            <a:spLocks noChangeShapeType="1"/>
          </p:cNvSpPr>
          <p:nvPr/>
        </p:nvSpPr>
        <p:spPr bwMode="auto">
          <a:xfrm flipH="1" flipV="1">
            <a:off x="1905000" y="5410200"/>
            <a:ext cx="381000" cy="6858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36" name="Line 2089"/>
          <p:cNvSpPr>
            <a:spLocks noChangeShapeType="1"/>
          </p:cNvSpPr>
          <p:nvPr/>
        </p:nvSpPr>
        <p:spPr bwMode="auto">
          <a:xfrm>
            <a:off x="2057400" y="5410200"/>
            <a:ext cx="16002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9737" name="Line 2090"/>
          <p:cNvSpPr>
            <a:spLocks noChangeShapeType="1"/>
          </p:cNvSpPr>
          <p:nvPr/>
        </p:nvSpPr>
        <p:spPr bwMode="auto">
          <a:xfrm flipV="1">
            <a:off x="3657600" y="4191000"/>
            <a:ext cx="0" cy="12192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9738" name="投影片編號版面配置區 4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769B19D-A659-E846-9BEE-22F9D752E35E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29739" name="文字方塊 46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/>
              <a:t>Source: Han &amp; Kamber (2006)</a:t>
            </a:r>
            <a:endParaRPr kumimoji="0" lang="zh-TW" altLang="en-US" sz="1200"/>
          </a:p>
        </p:txBody>
      </p:sp>
      <p:sp>
        <p:nvSpPr>
          <p:cNvPr id="29740" name="文字方塊 44"/>
          <p:cNvSpPr txBox="1">
            <a:spLocks noChangeArrowheads="1"/>
          </p:cNvSpPr>
          <p:nvPr/>
        </p:nvSpPr>
        <p:spPr bwMode="auto">
          <a:xfrm>
            <a:off x="250825" y="1628775"/>
            <a:ext cx="4321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Data mining: </a:t>
            </a:r>
            <a:br>
              <a:rPr lang="en-US" altLang="zh-TW" sz="18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core of knowledge discovery process</a:t>
            </a:r>
            <a:endParaRPr lang="zh-TW" altLang="en-US" sz="1800" b="1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764915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肘形接點 28"/>
          <p:cNvCxnSpPr>
            <a:stCxn id="12" idx="2"/>
            <a:endCxn id="8" idx="2"/>
          </p:cNvCxnSpPr>
          <p:nvPr/>
        </p:nvCxnSpPr>
        <p:spPr>
          <a:xfrm rot="5400000">
            <a:off x="4754562" y="2247901"/>
            <a:ext cx="73025" cy="2527300"/>
          </a:xfrm>
          <a:prstGeom prst="bentConnector3">
            <a:avLst>
              <a:gd name="adj1" fmla="val 1394829"/>
            </a:avLst>
          </a:prstGeom>
          <a:ln w="28575">
            <a:solidFill>
              <a:schemeClr val="tx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Data Mining Processing Pipeline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</a:br>
            <a:r>
              <a:rPr lang="en-US" altLang="zh-TW" sz="2400" b="0">
                <a:solidFill>
                  <a:srgbClr val="A6A6A6"/>
                </a:solidFill>
                <a:latin typeface="Calibri" charset="0"/>
                <a:ea typeface="標楷體" charset="0"/>
                <a:cs typeface="標楷體" charset="0"/>
              </a:rPr>
              <a:t>(Charu Aggarwal, 2015)</a:t>
            </a:r>
            <a:endParaRPr lang="zh-TW" altLang="en-US" sz="2400" b="0">
              <a:solidFill>
                <a:srgbClr val="A6A6A6"/>
              </a:solidFill>
              <a:latin typeface="Calibri" charset="0"/>
              <a:ea typeface="標楷體" charset="0"/>
              <a:cs typeface="標楷體" charset="0"/>
            </a:endParaRPr>
          </a:p>
        </p:txBody>
      </p:sp>
      <p:sp>
        <p:nvSpPr>
          <p:cNvPr id="6861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91F84487-B5BA-FE42-8C84-EC6E7834B014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38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660525" y="6608763"/>
            <a:ext cx="582295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TW" sz="1200">
                <a:solidFill>
                  <a:srgbClr val="A6A6A6"/>
                </a:solidFill>
                <a:latin typeface="Calibri" charset="0"/>
              </a:rPr>
              <a:t>Source: Charu Aggarwal (2015), Data Mining: The Textbook Hardcover, Springer</a:t>
            </a:r>
            <a:endParaRPr lang="zh-TW" altLang="en-US" sz="1200">
              <a:solidFill>
                <a:srgbClr val="A6A6A6"/>
              </a:solidFill>
              <a:latin typeface="Calibri" charset="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142875" y="2181225"/>
            <a:ext cx="1409700" cy="1366838"/>
          </a:xfrm>
          <a:prstGeom prst="roundRect">
            <a:avLst>
              <a:gd name="adj" fmla="val 4171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200" dirty="0">
                <a:solidFill>
                  <a:schemeClr val="tx1"/>
                </a:solidFill>
              </a:rPr>
              <a:t>Data Collection</a:t>
            </a:r>
          </a:p>
        </p:txBody>
      </p:sp>
      <p:sp>
        <p:nvSpPr>
          <p:cNvPr id="8" name="圓角矩形 7"/>
          <p:cNvSpPr/>
          <p:nvPr/>
        </p:nvSpPr>
        <p:spPr>
          <a:xfrm>
            <a:off x="1979613" y="2181225"/>
            <a:ext cx="3097212" cy="1366838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r>
              <a:rPr lang="en-US" altLang="zh-TW" sz="22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rPr>
              <a:t>Data Preprocessing</a:t>
            </a:r>
          </a:p>
          <a:p>
            <a:pPr algn="ctr"/>
            <a:endParaRPr lang="en-US" altLang="zh-TW" sz="2200">
              <a:solidFill>
                <a:schemeClr val="tx1"/>
              </a:solidFill>
              <a:latin typeface="Calibri" charset="0"/>
              <a:ea typeface="新細明體" charset="0"/>
              <a:cs typeface="新細明體" charset="0"/>
            </a:endParaRPr>
          </a:p>
          <a:p>
            <a:pPr algn="ctr"/>
            <a:endParaRPr lang="en-US" altLang="zh-TW" sz="2200">
              <a:solidFill>
                <a:schemeClr val="tx1"/>
              </a:solidFill>
              <a:latin typeface="Calibri" charset="0"/>
              <a:ea typeface="新細明體" charset="0"/>
              <a:cs typeface="新細明體" charset="0"/>
            </a:endParaRPr>
          </a:p>
          <a:p>
            <a:pPr algn="ctr"/>
            <a:endParaRPr lang="en-US" altLang="zh-TW" sz="2200">
              <a:solidFill>
                <a:schemeClr val="tx1"/>
              </a:solidFill>
              <a:latin typeface="Calibri" charset="0"/>
              <a:ea typeface="新細明體" charset="0"/>
              <a:cs typeface="新細明體" charset="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5414963" y="2181225"/>
            <a:ext cx="2519362" cy="1366838"/>
          </a:xfrm>
          <a:prstGeom prst="roundRect">
            <a:avLst>
              <a:gd name="adj" fmla="val 4171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r>
              <a:rPr lang="en-US" altLang="zh-TW" sz="22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rPr>
              <a:t>Analytical Processing</a:t>
            </a:r>
          </a:p>
          <a:p>
            <a:pPr algn="ctr"/>
            <a:endParaRPr lang="en-US" altLang="zh-TW" sz="2200">
              <a:solidFill>
                <a:schemeClr val="tx1"/>
              </a:solidFill>
              <a:latin typeface="Calibri" charset="0"/>
              <a:ea typeface="新細明體" charset="0"/>
              <a:cs typeface="新細明體" charset="0"/>
            </a:endParaRPr>
          </a:p>
          <a:p>
            <a:pPr algn="ctr"/>
            <a:endParaRPr lang="en-US" altLang="zh-TW" sz="2200">
              <a:solidFill>
                <a:schemeClr val="tx1"/>
              </a:solidFill>
              <a:latin typeface="Calibri" charset="0"/>
              <a:ea typeface="新細明體" charset="0"/>
              <a:cs typeface="新細明體" charset="0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2051050" y="2573338"/>
            <a:ext cx="1365250" cy="892175"/>
          </a:xfrm>
          <a:prstGeom prst="roundRect">
            <a:avLst>
              <a:gd name="adj" fmla="val 4171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200" dirty="0">
                <a:solidFill>
                  <a:schemeClr val="tx1"/>
                </a:solidFill>
              </a:rPr>
              <a:t>Feature Extraction</a:t>
            </a:r>
          </a:p>
        </p:txBody>
      </p:sp>
      <p:sp>
        <p:nvSpPr>
          <p:cNvPr id="11" name="圓角矩形 10"/>
          <p:cNvSpPr/>
          <p:nvPr/>
        </p:nvSpPr>
        <p:spPr>
          <a:xfrm>
            <a:off x="3640138" y="2573338"/>
            <a:ext cx="1363662" cy="892175"/>
          </a:xfrm>
          <a:prstGeom prst="roundRect">
            <a:avLst>
              <a:gd name="adj" fmla="val 4171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dirty="0">
                <a:solidFill>
                  <a:schemeClr val="tx1"/>
                </a:solidFill>
              </a:rPr>
              <a:t>Cleaning </a:t>
            </a:r>
            <a:br>
              <a:rPr lang="en-US" altLang="zh-TW" sz="2000" dirty="0">
                <a:solidFill>
                  <a:schemeClr val="tx1"/>
                </a:solidFill>
              </a:rPr>
            </a:br>
            <a:r>
              <a:rPr lang="en-US" altLang="zh-TW" sz="2000" dirty="0">
                <a:solidFill>
                  <a:schemeClr val="tx1"/>
                </a:solidFill>
              </a:rPr>
              <a:t>and </a:t>
            </a:r>
            <a:br>
              <a:rPr lang="en-US" altLang="zh-TW" sz="2000" dirty="0">
                <a:solidFill>
                  <a:schemeClr val="tx1"/>
                </a:solidFill>
              </a:rPr>
            </a:br>
            <a:r>
              <a:rPr lang="en-US" altLang="zh-TW" sz="2000" dirty="0">
                <a:solidFill>
                  <a:schemeClr val="tx1"/>
                </a:solidFill>
              </a:rPr>
              <a:t>Integration</a:t>
            </a:r>
          </a:p>
        </p:txBody>
      </p:sp>
      <p:sp>
        <p:nvSpPr>
          <p:cNvPr id="12" name="圓角矩形 11"/>
          <p:cNvSpPr/>
          <p:nvPr/>
        </p:nvSpPr>
        <p:spPr>
          <a:xfrm>
            <a:off x="5508625" y="2781300"/>
            <a:ext cx="1093788" cy="693738"/>
          </a:xfrm>
          <a:prstGeom prst="roundRect">
            <a:avLst>
              <a:gd name="adj" fmla="val 4171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200" dirty="0">
                <a:solidFill>
                  <a:schemeClr val="tx1"/>
                </a:solidFill>
              </a:rPr>
              <a:t>Building </a:t>
            </a:r>
            <a:br>
              <a:rPr lang="en-US" altLang="zh-TW" sz="2200" dirty="0">
                <a:solidFill>
                  <a:schemeClr val="tx1"/>
                </a:solidFill>
              </a:rPr>
            </a:br>
            <a:r>
              <a:rPr lang="en-US" altLang="zh-TW" sz="2200" dirty="0">
                <a:solidFill>
                  <a:schemeClr val="tx1"/>
                </a:solidFill>
              </a:rPr>
              <a:t>Block 1</a:t>
            </a:r>
          </a:p>
        </p:txBody>
      </p:sp>
      <p:sp>
        <p:nvSpPr>
          <p:cNvPr id="13" name="圓角矩形 12"/>
          <p:cNvSpPr/>
          <p:nvPr/>
        </p:nvSpPr>
        <p:spPr>
          <a:xfrm>
            <a:off x="6732588" y="2781300"/>
            <a:ext cx="1093787" cy="693738"/>
          </a:xfrm>
          <a:prstGeom prst="roundRect">
            <a:avLst>
              <a:gd name="adj" fmla="val 4171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200" dirty="0">
                <a:solidFill>
                  <a:schemeClr val="tx1"/>
                </a:solidFill>
              </a:rPr>
              <a:t>Building </a:t>
            </a:r>
            <a:br>
              <a:rPr lang="en-US" altLang="zh-TW" sz="2200" dirty="0">
                <a:solidFill>
                  <a:schemeClr val="tx1"/>
                </a:solidFill>
              </a:rPr>
            </a:br>
            <a:r>
              <a:rPr lang="en-US" altLang="zh-TW" sz="2200" dirty="0">
                <a:solidFill>
                  <a:schemeClr val="tx1"/>
                </a:solidFill>
              </a:rPr>
              <a:t>Block 2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8105775" y="2420938"/>
            <a:ext cx="89535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algn="ctr" eaLnBrk="1" hangingPunct="1"/>
            <a:r>
              <a:rPr lang="en-US" altLang="zh-TW" b="1">
                <a:latin typeface="Calibri" charset="0"/>
              </a:rPr>
              <a:t>Output</a:t>
            </a:r>
            <a:br>
              <a:rPr lang="en-US" altLang="zh-TW" b="1">
                <a:latin typeface="Calibri" charset="0"/>
              </a:rPr>
            </a:br>
            <a:r>
              <a:rPr lang="en-US" altLang="zh-TW" b="1">
                <a:latin typeface="Calibri" charset="0"/>
              </a:rPr>
              <a:t>for </a:t>
            </a:r>
            <a:br>
              <a:rPr lang="en-US" altLang="zh-TW" b="1">
                <a:latin typeface="Calibri" charset="0"/>
              </a:rPr>
            </a:br>
            <a:r>
              <a:rPr lang="en-US" altLang="zh-TW" b="1">
                <a:latin typeface="Calibri" charset="0"/>
              </a:rPr>
              <a:t>Analyst</a:t>
            </a:r>
            <a:endParaRPr lang="zh-TW" altLang="en-US" b="1">
              <a:latin typeface="Calibri" charset="0"/>
            </a:endParaRPr>
          </a:p>
        </p:txBody>
      </p:sp>
      <p:cxnSp>
        <p:nvCxnSpPr>
          <p:cNvPr id="68622" name="Straight Arrow Connector 32"/>
          <p:cNvCxnSpPr>
            <a:cxnSpLocks noChangeShapeType="1"/>
            <a:stCxn id="7" idx="3"/>
            <a:endCxn id="8" idx="1"/>
          </p:cNvCxnSpPr>
          <p:nvPr/>
        </p:nvCxnSpPr>
        <p:spPr bwMode="auto">
          <a:xfrm>
            <a:off x="1552575" y="2863850"/>
            <a:ext cx="42703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8623" name="Straight Arrow Connector 32"/>
          <p:cNvCxnSpPr>
            <a:cxnSpLocks noChangeShapeType="1"/>
            <a:stCxn id="8" idx="3"/>
            <a:endCxn id="9" idx="1"/>
          </p:cNvCxnSpPr>
          <p:nvPr/>
        </p:nvCxnSpPr>
        <p:spPr bwMode="auto">
          <a:xfrm>
            <a:off x="5076825" y="2863850"/>
            <a:ext cx="33813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8624" name="Straight Arrow Connector 32"/>
          <p:cNvCxnSpPr>
            <a:cxnSpLocks noChangeShapeType="1"/>
            <a:stCxn id="9" idx="3"/>
          </p:cNvCxnSpPr>
          <p:nvPr/>
        </p:nvCxnSpPr>
        <p:spPr bwMode="auto">
          <a:xfrm>
            <a:off x="7934325" y="2863850"/>
            <a:ext cx="309563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6" name="肘形接點 25"/>
          <p:cNvCxnSpPr>
            <a:stCxn id="9" idx="2"/>
            <a:endCxn id="7" idx="2"/>
          </p:cNvCxnSpPr>
          <p:nvPr/>
        </p:nvCxnSpPr>
        <p:spPr>
          <a:xfrm rot="5400000">
            <a:off x="3761582" y="634206"/>
            <a:ext cx="12700" cy="5827713"/>
          </a:xfrm>
          <a:prstGeom prst="bentConnector3">
            <a:avLst>
              <a:gd name="adj1" fmla="val 14109693"/>
            </a:avLst>
          </a:prstGeom>
          <a:ln w="28575">
            <a:solidFill>
              <a:schemeClr val="tx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字方塊 36"/>
          <p:cNvSpPr txBox="1"/>
          <p:nvPr/>
        </p:nvSpPr>
        <p:spPr>
          <a:xfrm>
            <a:off x="3767138" y="4005263"/>
            <a:ext cx="211455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algn="ctr" eaLnBrk="1" hangingPunct="1"/>
            <a:r>
              <a:rPr lang="en-US" altLang="zh-TW" b="1">
                <a:latin typeface="Calibri" charset="0"/>
              </a:rPr>
              <a:t>Feedback (Optional)</a:t>
            </a:r>
            <a:endParaRPr lang="zh-TW" altLang="en-US" b="1">
              <a:latin typeface="Calibri" charset="0"/>
            </a:endParaRPr>
          </a:p>
        </p:txBody>
      </p:sp>
      <p:sp>
        <p:nvSpPr>
          <p:cNvPr id="38" name="文字方塊 37"/>
          <p:cNvSpPr txBox="1"/>
          <p:nvPr/>
        </p:nvSpPr>
        <p:spPr>
          <a:xfrm>
            <a:off x="2449513" y="4868863"/>
            <a:ext cx="2112962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algn="ctr" eaLnBrk="1" hangingPunct="1"/>
            <a:r>
              <a:rPr lang="en-US" altLang="zh-TW" b="1">
                <a:latin typeface="Calibri" charset="0"/>
              </a:rPr>
              <a:t>Feedback (Optional)</a:t>
            </a:r>
            <a:endParaRPr lang="zh-TW" altLang="en-US" b="1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6184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標題 1"/>
          <p:cNvSpPr>
            <a:spLocks noGrp="1"/>
          </p:cNvSpPr>
          <p:nvPr>
            <p:ph type="title"/>
          </p:nvPr>
        </p:nvSpPr>
        <p:spPr>
          <a:xfrm>
            <a:off x="344488" y="0"/>
            <a:ext cx="8229600" cy="1143000"/>
          </a:xfrm>
        </p:spPr>
        <p:txBody>
          <a:bodyPr/>
          <a:lstStyle/>
          <a:p>
            <a:r>
              <a:rPr lang="en-US" altLang="zh-TW" sz="1800">
                <a:latin typeface="Calibri" charset="0"/>
                <a:ea typeface="標楷體" charset="-120"/>
              </a:rPr>
              <a:t>Stephan Kudyba (2014), </a:t>
            </a:r>
            <a:br>
              <a:rPr lang="en-US" altLang="zh-TW" sz="2400">
                <a:latin typeface="Calibri" charset="0"/>
                <a:ea typeface="標楷體" charset="-120"/>
              </a:rPr>
            </a:br>
            <a:r>
              <a:rPr lang="en-US" altLang="zh-TW" sz="2400">
                <a:solidFill>
                  <a:schemeClr val="accent1"/>
                </a:solidFill>
                <a:latin typeface="Calibri" charset="0"/>
                <a:ea typeface="標楷體" charset="-120"/>
              </a:rPr>
              <a:t>Big Data, Mining, and Analytics: </a:t>
            </a:r>
            <a:br>
              <a:rPr lang="en-US" altLang="zh-TW" sz="24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2400">
                <a:solidFill>
                  <a:schemeClr val="accent1"/>
                </a:solidFill>
                <a:latin typeface="Calibri" charset="0"/>
                <a:ea typeface="標楷體" charset="-120"/>
              </a:rPr>
              <a:t>Components of Strategic Decision Making</a:t>
            </a:r>
            <a:r>
              <a:rPr lang="en-US" altLang="zh-TW" sz="1800">
                <a:latin typeface="Calibri" charset="0"/>
                <a:ea typeface="標楷體" charset="-120"/>
              </a:rPr>
              <a:t>, Auerbach Publications</a:t>
            </a:r>
            <a:endParaRPr lang="zh-TW" altLang="en-US" sz="1800">
              <a:latin typeface="Calibri" charset="0"/>
              <a:ea typeface="標楷體" charset="-120"/>
            </a:endParaRPr>
          </a:p>
        </p:txBody>
      </p:sp>
      <p:sp>
        <p:nvSpPr>
          <p:cNvPr id="1843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05E0F4D-E113-DF44-B159-9D09693FDC88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39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813" y="1268413"/>
            <a:ext cx="3536950" cy="518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2112963" y="6538913"/>
            <a:ext cx="45720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Source: 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  <a:hlinkClick r:id="rId3"/>
              </a:rPr>
              <a:t>http://www.amazon.com/gp/product/1466568704</a:t>
            </a:r>
            <a:endParaRPr lang="en-US" altLang="zh-TW" sz="1200" dirty="0">
              <a:solidFill>
                <a:schemeClr val="bg1">
                  <a:lumMod val="65000"/>
                </a:schemeClr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42699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2376388"/>
          </a:xfrm>
        </p:spPr>
        <p:txBody>
          <a:bodyPr/>
          <a:lstStyle/>
          <a:p>
            <a:pPr eaLnBrk="1" hangingPunct="1"/>
            <a:r>
              <a:rPr lang="zh-TW" altLang="en-US" dirty="0">
                <a:solidFill>
                  <a:schemeClr val="tx2"/>
                </a:solidFill>
                <a:latin typeface="Calibri" charset="0"/>
                <a:ea typeface="標楷體" charset="-120"/>
              </a:rPr>
              <a:t>國立臺北大學</a:t>
            </a:r>
            <a:br>
              <a:rPr lang="en-US" altLang="zh-TW" dirty="0">
                <a:solidFill>
                  <a:schemeClr val="tx2"/>
                </a:solidFill>
                <a:latin typeface="Calibri" charset="0"/>
                <a:ea typeface="標楷體" charset="-120"/>
              </a:rPr>
            </a:br>
            <a:r>
              <a:rPr lang="en-US" altLang="zh-TW" dirty="0">
                <a:solidFill>
                  <a:schemeClr val="tx2"/>
                </a:solidFill>
                <a:latin typeface="Calibri" charset="0"/>
                <a:ea typeface="標楷體" charset="-120"/>
              </a:rPr>
              <a:t>109</a:t>
            </a:r>
            <a:r>
              <a:rPr lang="zh-TW" altLang="en-US" dirty="0">
                <a:solidFill>
                  <a:schemeClr val="tx2"/>
                </a:solidFill>
                <a:latin typeface="Calibri" charset="0"/>
                <a:ea typeface="標楷體" charset="-120"/>
              </a:rPr>
              <a:t>學年度第</a:t>
            </a:r>
            <a:r>
              <a:rPr lang="en-US" altLang="zh-TW" dirty="0">
                <a:solidFill>
                  <a:schemeClr val="tx2"/>
                </a:solidFill>
                <a:latin typeface="Calibri" charset="0"/>
                <a:ea typeface="標楷體" charset="-120"/>
              </a:rPr>
              <a:t>2</a:t>
            </a:r>
            <a:r>
              <a:rPr lang="zh-TW" altLang="en-US" dirty="0">
                <a:solidFill>
                  <a:schemeClr val="tx2"/>
                </a:solidFill>
                <a:latin typeface="Calibri" charset="0"/>
                <a:ea typeface="標楷體" charset="-120"/>
              </a:rPr>
              <a:t>學期</a:t>
            </a:r>
            <a:br>
              <a:rPr lang="en-US" altLang="zh-TW" dirty="0">
                <a:solidFill>
                  <a:schemeClr val="tx2"/>
                </a:solidFill>
                <a:latin typeface="Calibri" charset="0"/>
                <a:ea typeface="標楷體" charset="-120"/>
              </a:rPr>
            </a:br>
            <a:r>
              <a:rPr lang="zh-TW" altLang="en-US" dirty="0">
                <a:solidFill>
                  <a:schemeClr val="tx2"/>
                </a:solidFill>
                <a:latin typeface="Calibri" charset="0"/>
                <a:ea typeface="標楷體" charset="-120"/>
              </a:rPr>
              <a:t>課程大綱</a:t>
            </a:r>
            <a:br>
              <a:rPr lang="en-US" altLang="zh-TW" dirty="0">
                <a:solidFill>
                  <a:schemeClr val="tx2"/>
                </a:solidFill>
                <a:latin typeface="Calibri" charset="0"/>
                <a:ea typeface="標楷體" charset="-120"/>
              </a:rPr>
            </a:br>
            <a:r>
              <a:rPr lang="en-US" altLang="zh-TW" sz="3600" dirty="0">
                <a:solidFill>
                  <a:schemeClr val="tx2"/>
                </a:solidFill>
                <a:latin typeface="Calibri" charset="0"/>
                <a:ea typeface="標楷體" charset="-120"/>
              </a:rPr>
              <a:t>Spring 2021 (2021.02 - 2021.06)</a:t>
            </a:r>
            <a:endParaRPr lang="zh-TW" altLang="en-US" dirty="0">
              <a:solidFill>
                <a:schemeClr val="tx2"/>
              </a:solidFill>
              <a:latin typeface="標楷體" charset="-120"/>
              <a:ea typeface="標楷體" charset="-120"/>
            </a:endParaRPr>
          </a:p>
        </p:txBody>
      </p:sp>
      <p:sp>
        <p:nvSpPr>
          <p:cNvPr id="6147" name="內容版面配置區 2"/>
          <p:cNvSpPr>
            <a:spLocks noGrp="1"/>
          </p:cNvSpPr>
          <p:nvPr>
            <p:ph idx="1"/>
          </p:nvPr>
        </p:nvSpPr>
        <p:spPr>
          <a:xfrm>
            <a:off x="251520" y="2708920"/>
            <a:ext cx="8641655" cy="3960168"/>
          </a:xfrm>
        </p:spPr>
        <p:txBody>
          <a:bodyPr/>
          <a:lstStyle/>
          <a:p>
            <a:pPr eaLnBrk="1" hangingPunct="1"/>
            <a:r>
              <a:rPr lang="zh-TW" altLang="en-US" dirty="0">
                <a:latin typeface="Calibri" charset="0"/>
                <a:ea typeface="標楷體" charset="-120"/>
              </a:rPr>
              <a:t>課程名稱</a:t>
            </a:r>
            <a:r>
              <a:rPr lang="zh-TW" altLang="en-US" dirty="0">
                <a:latin typeface="標楷體" charset="-120"/>
                <a:ea typeface="標楷體" charset="-120"/>
              </a:rPr>
              <a:t>：</a:t>
            </a:r>
            <a:r>
              <a:rPr lang="zh-TW" altLang="en-US" sz="4400" b="1" dirty="0">
                <a:solidFill>
                  <a:srgbClr val="FF0000"/>
                </a:solidFill>
                <a:latin typeface="Arial Unicode MS" charset="0"/>
                <a:ea typeface="標楷體" charset="-120"/>
              </a:rPr>
              <a:t>資料探勘 </a:t>
            </a:r>
            <a:r>
              <a:rPr lang="en-US" altLang="zh-TW" sz="4400" b="1" dirty="0">
                <a:solidFill>
                  <a:srgbClr val="FF0000"/>
                </a:solidFill>
                <a:ea typeface="標楷體" charset="-120"/>
                <a:cs typeface="Calibri" panose="020F0502020204030204" pitchFamily="34" charset="0"/>
              </a:rPr>
              <a:t>(Data Mining)</a:t>
            </a:r>
          </a:p>
          <a:p>
            <a:pPr eaLnBrk="1" hangingPunct="1"/>
            <a:r>
              <a:rPr lang="zh-TW" altLang="en-US" dirty="0">
                <a:latin typeface="Calibri" charset="0"/>
                <a:ea typeface="標楷體" charset="-120"/>
              </a:rPr>
              <a:t>授課教師：戴敏育 </a:t>
            </a:r>
            <a:r>
              <a:rPr lang="en-US" altLang="zh-TW" dirty="0">
                <a:latin typeface="Calibri" charset="0"/>
                <a:ea typeface="標楷體" charset="-120"/>
              </a:rPr>
              <a:t>(Min-</a:t>
            </a:r>
            <a:r>
              <a:rPr lang="en-US" altLang="zh-TW" dirty="0" err="1">
                <a:latin typeface="Calibri" charset="0"/>
                <a:ea typeface="標楷體" charset="-120"/>
              </a:rPr>
              <a:t>Yuh</a:t>
            </a:r>
            <a:r>
              <a:rPr lang="en-US" altLang="zh-TW" dirty="0">
                <a:latin typeface="Calibri" charset="0"/>
                <a:ea typeface="標楷體" charset="-120"/>
              </a:rPr>
              <a:t> Day)</a:t>
            </a:r>
          </a:p>
          <a:p>
            <a:pPr eaLnBrk="1" hangingPunct="1"/>
            <a:r>
              <a:rPr lang="zh-TW" altLang="en-US" dirty="0"/>
              <a:t>開課系所：資管所碩士班 </a:t>
            </a:r>
            <a:endParaRPr lang="en-US" altLang="zh-TW" dirty="0"/>
          </a:p>
          <a:p>
            <a:pPr eaLnBrk="1" hangingPunct="1"/>
            <a:r>
              <a:rPr lang="zh-TW" altLang="en-US" dirty="0"/>
              <a:t>開課資料：選修 半學年</a:t>
            </a:r>
            <a:r>
              <a:rPr lang="en-US" altLang="zh-TW" dirty="0"/>
              <a:t> 3 </a:t>
            </a:r>
            <a:r>
              <a:rPr lang="zh-TW" altLang="en-US" dirty="0"/>
              <a:t>學分 </a:t>
            </a:r>
            <a:r>
              <a:rPr lang="en-US" altLang="zh-TW" sz="2400" dirty="0"/>
              <a:t>(3 Credits, Elective)</a:t>
            </a:r>
          </a:p>
          <a:p>
            <a:pPr eaLnBrk="1" hangingPunct="1"/>
            <a:r>
              <a:rPr lang="zh-TW" altLang="en-US" dirty="0"/>
              <a:t>上課時間：</a:t>
            </a:r>
            <a:r>
              <a:rPr lang="zh-TW" altLang="en-US" dirty="0">
                <a:solidFill>
                  <a:schemeClr val="accent1"/>
                </a:solidFill>
              </a:rPr>
              <a:t>週二 </a:t>
            </a:r>
            <a:r>
              <a:rPr lang="en-US" altLang="zh-TW" dirty="0">
                <a:solidFill>
                  <a:schemeClr val="accent1"/>
                </a:solidFill>
              </a:rPr>
              <a:t>2, 3, 4 (9:10-12:00)</a:t>
            </a:r>
          </a:p>
          <a:p>
            <a:pPr eaLnBrk="1" hangingPunct="1"/>
            <a:r>
              <a:rPr lang="zh-TW" altLang="en-US" dirty="0"/>
              <a:t>上課教室：</a:t>
            </a:r>
            <a:r>
              <a:rPr lang="zh-TW" altLang="en-US" dirty="0">
                <a:solidFill>
                  <a:schemeClr val="accent1"/>
                </a:solidFill>
              </a:rPr>
              <a:t>商</a:t>
            </a:r>
            <a:r>
              <a:rPr lang="en-US" altLang="zh-TW" dirty="0">
                <a:solidFill>
                  <a:schemeClr val="accent1"/>
                </a:solidFill>
              </a:rPr>
              <a:t>8F40 (</a:t>
            </a:r>
            <a:r>
              <a:rPr lang="zh-TW" altLang="en-US" dirty="0">
                <a:solidFill>
                  <a:schemeClr val="accent1"/>
                </a:solidFill>
              </a:rPr>
              <a:t>台北大學三峽校區</a:t>
            </a:r>
            <a:r>
              <a:rPr lang="en-US" altLang="zh-TW" dirty="0">
                <a:solidFill>
                  <a:schemeClr val="accent1"/>
                </a:solidFill>
              </a:rPr>
              <a:t>)</a:t>
            </a:r>
            <a:endParaRPr lang="zh-TW" altLang="en-US" dirty="0">
              <a:solidFill>
                <a:schemeClr val="accent1"/>
              </a:solidFill>
              <a:latin typeface="標楷體" pitchFamily="65" charset="-120"/>
            </a:endParaRPr>
          </a:p>
        </p:txBody>
      </p:sp>
      <p:sp>
        <p:nvSpPr>
          <p:cNvPr id="614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B549004-3FEC-CD43-BBC7-B9E5EE716EB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69E442-6A6A-3546-9760-FBA0C0070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2D5CE0-CA5C-C140-A87D-4C83B2E88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107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8488" cy="850900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Architecture of Big Data Analytics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945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53CC532-5872-1440-99B8-6C468BF12E83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40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12788" y="6597650"/>
            <a:ext cx="7618412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Source: Stephan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Kudyba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 (2014), Big Data, Mining, and Analytics: Components of Strategic Decision Making,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Auerbach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 Publications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  <a:ea typeface="新細明體" pitchFamily="18" charset="-12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7618413" y="5514975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rgbClr val="FF0000"/>
                </a:solidFill>
              </a:rPr>
              <a:t>Data Mining</a:t>
            </a:r>
          </a:p>
        </p:txBody>
      </p:sp>
      <p:sp>
        <p:nvSpPr>
          <p:cNvPr id="9" name="圓角矩形 8"/>
          <p:cNvSpPr/>
          <p:nvPr/>
        </p:nvSpPr>
        <p:spPr>
          <a:xfrm>
            <a:off x="7618413" y="4365625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dirty="0">
                <a:solidFill>
                  <a:schemeClr val="tx1"/>
                </a:solidFill>
              </a:rPr>
              <a:t>OLAP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7618413" y="3316288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Reports</a:t>
            </a:r>
          </a:p>
        </p:txBody>
      </p:sp>
      <p:sp>
        <p:nvSpPr>
          <p:cNvPr id="11" name="圓角矩形 10"/>
          <p:cNvSpPr/>
          <p:nvPr/>
        </p:nvSpPr>
        <p:spPr>
          <a:xfrm>
            <a:off x="7618413" y="2205038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Queries</a:t>
            </a:r>
          </a:p>
        </p:txBody>
      </p:sp>
      <p:sp>
        <p:nvSpPr>
          <p:cNvPr id="12" name="圓角矩形 11"/>
          <p:cNvSpPr/>
          <p:nvPr/>
        </p:nvSpPr>
        <p:spPr>
          <a:xfrm>
            <a:off x="4859338" y="2205038"/>
            <a:ext cx="1350962" cy="3998912"/>
          </a:xfrm>
          <a:prstGeom prst="roundRect">
            <a:avLst>
              <a:gd name="adj" fmla="val 8383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Hadoop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MapReduce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Pig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Hive</a:t>
            </a:r>
          </a:p>
          <a:p>
            <a:pPr algn="ctr">
              <a:defRPr/>
            </a:pPr>
            <a:r>
              <a:rPr lang="en-US" altLang="zh-TW" dirty="0" err="1">
                <a:solidFill>
                  <a:schemeClr val="tx1"/>
                </a:solidFill>
              </a:rPr>
              <a:t>Jaql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Zookeeper</a:t>
            </a:r>
          </a:p>
          <a:p>
            <a:pPr algn="ctr">
              <a:defRPr/>
            </a:pPr>
            <a:r>
              <a:rPr lang="en-US" altLang="zh-TW" dirty="0" err="1">
                <a:solidFill>
                  <a:schemeClr val="tx1"/>
                </a:solidFill>
              </a:rPr>
              <a:t>Hbase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Cassandra</a:t>
            </a:r>
          </a:p>
          <a:p>
            <a:pPr algn="ctr">
              <a:defRPr/>
            </a:pPr>
            <a:r>
              <a:rPr lang="en-US" altLang="zh-TW" dirty="0" err="1">
                <a:solidFill>
                  <a:schemeClr val="tx1"/>
                </a:solidFill>
              </a:rPr>
              <a:t>Oozie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Avro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Mahout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Others</a:t>
            </a:r>
          </a:p>
        </p:txBody>
      </p:sp>
      <p:sp>
        <p:nvSpPr>
          <p:cNvPr id="13" name="圓角矩形 12"/>
          <p:cNvSpPr/>
          <p:nvPr/>
        </p:nvSpPr>
        <p:spPr>
          <a:xfrm>
            <a:off x="2419350" y="2205038"/>
            <a:ext cx="1225550" cy="688975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Middleware</a:t>
            </a:r>
          </a:p>
        </p:txBody>
      </p:sp>
      <p:sp>
        <p:nvSpPr>
          <p:cNvPr id="14" name="圓角矩形 13"/>
          <p:cNvSpPr/>
          <p:nvPr/>
        </p:nvSpPr>
        <p:spPr>
          <a:xfrm>
            <a:off x="2419350" y="3213100"/>
            <a:ext cx="1225550" cy="889000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Extract Transform Load</a:t>
            </a:r>
          </a:p>
        </p:txBody>
      </p:sp>
      <p:sp>
        <p:nvSpPr>
          <p:cNvPr id="15" name="圓角矩形 14"/>
          <p:cNvSpPr/>
          <p:nvPr/>
        </p:nvSpPr>
        <p:spPr>
          <a:xfrm>
            <a:off x="2419350" y="4292600"/>
            <a:ext cx="1225550" cy="890588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Data Warehouse</a:t>
            </a:r>
          </a:p>
        </p:txBody>
      </p:sp>
      <p:sp>
        <p:nvSpPr>
          <p:cNvPr id="16" name="圓角矩形 15"/>
          <p:cNvSpPr/>
          <p:nvPr/>
        </p:nvSpPr>
        <p:spPr>
          <a:xfrm>
            <a:off x="2419350" y="5362575"/>
            <a:ext cx="1225550" cy="890588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Traditional Format </a:t>
            </a:r>
            <a:br>
              <a:rPr lang="en-US" altLang="zh-TW" dirty="0">
                <a:solidFill>
                  <a:schemeClr val="tx1"/>
                </a:solidFill>
              </a:rPr>
            </a:br>
            <a:r>
              <a:rPr lang="en-US" altLang="zh-TW" dirty="0">
                <a:solidFill>
                  <a:schemeClr val="tx1"/>
                </a:solidFill>
              </a:rPr>
              <a:t>CSV, Tables</a:t>
            </a:r>
          </a:p>
        </p:txBody>
      </p:sp>
      <p:sp>
        <p:nvSpPr>
          <p:cNvPr id="17" name="圓角矩形 16"/>
          <p:cNvSpPr/>
          <p:nvPr/>
        </p:nvSpPr>
        <p:spPr>
          <a:xfrm>
            <a:off x="341313" y="2205038"/>
            <a:ext cx="1350962" cy="3998912"/>
          </a:xfrm>
          <a:prstGeom prst="roundRect">
            <a:avLst>
              <a:gd name="adj" fmla="val 8383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Internal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External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Multiple formats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Multiple </a:t>
            </a:r>
            <a:br>
              <a:rPr lang="en-US" altLang="zh-TW" dirty="0">
                <a:solidFill>
                  <a:schemeClr val="tx1"/>
                </a:solidFill>
              </a:rPr>
            </a:br>
            <a:r>
              <a:rPr lang="en-US" altLang="zh-TW" dirty="0">
                <a:solidFill>
                  <a:schemeClr val="tx1"/>
                </a:solidFill>
              </a:rPr>
              <a:t>locations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Multiple applications</a:t>
            </a:r>
          </a:p>
        </p:txBody>
      </p:sp>
      <p:cxnSp>
        <p:nvCxnSpPr>
          <p:cNvPr id="19471" name="Straight Arrow Connector 32"/>
          <p:cNvCxnSpPr>
            <a:cxnSpLocks noChangeShapeType="1"/>
          </p:cNvCxnSpPr>
          <p:nvPr/>
        </p:nvCxnSpPr>
        <p:spPr bwMode="auto">
          <a:xfrm>
            <a:off x="6210300" y="3644900"/>
            <a:ext cx="1408113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2" name="Straight Arrow Connector 32"/>
          <p:cNvCxnSpPr>
            <a:cxnSpLocks noChangeShapeType="1"/>
            <a:endCxn id="9" idx="1"/>
          </p:cNvCxnSpPr>
          <p:nvPr/>
        </p:nvCxnSpPr>
        <p:spPr bwMode="auto">
          <a:xfrm>
            <a:off x="7164388" y="3644900"/>
            <a:ext cx="454025" cy="106521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3" name="Straight Arrow Connector 32"/>
          <p:cNvCxnSpPr>
            <a:cxnSpLocks noChangeShapeType="1"/>
            <a:endCxn id="8" idx="1"/>
          </p:cNvCxnSpPr>
          <p:nvPr/>
        </p:nvCxnSpPr>
        <p:spPr bwMode="auto">
          <a:xfrm>
            <a:off x="7164388" y="3660775"/>
            <a:ext cx="454025" cy="21986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4" name="Straight Arrow Connector 32"/>
          <p:cNvCxnSpPr>
            <a:cxnSpLocks noChangeShapeType="1"/>
            <a:endCxn id="11" idx="1"/>
          </p:cNvCxnSpPr>
          <p:nvPr/>
        </p:nvCxnSpPr>
        <p:spPr bwMode="auto">
          <a:xfrm flipV="1">
            <a:off x="7164388" y="2549525"/>
            <a:ext cx="454025" cy="10953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5" name="Straight Arrow Connector 32"/>
          <p:cNvCxnSpPr>
            <a:cxnSpLocks noChangeShapeType="1"/>
            <a:stCxn id="14" idx="3"/>
          </p:cNvCxnSpPr>
          <p:nvPr/>
        </p:nvCxnSpPr>
        <p:spPr bwMode="auto">
          <a:xfrm>
            <a:off x="3644900" y="3657600"/>
            <a:ext cx="121443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6" name="Straight Arrow Connector 32"/>
          <p:cNvCxnSpPr>
            <a:cxnSpLocks noChangeShapeType="1"/>
            <a:endCxn id="14" idx="1"/>
          </p:cNvCxnSpPr>
          <p:nvPr/>
        </p:nvCxnSpPr>
        <p:spPr bwMode="auto">
          <a:xfrm>
            <a:off x="1692275" y="3657600"/>
            <a:ext cx="72707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0269" name="文字方塊 480268"/>
          <p:cNvSpPr txBox="1"/>
          <p:nvPr/>
        </p:nvSpPr>
        <p:spPr>
          <a:xfrm>
            <a:off x="468313" y="1433513"/>
            <a:ext cx="1033462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Big Data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Sources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2216150" y="1470025"/>
            <a:ext cx="16478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Big Data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Transformation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1" name="文字方塊 50"/>
          <p:cNvSpPr txBox="1"/>
          <p:nvPr/>
        </p:nvSpPr>
        <p:spPr>
          <a:xfrm>
            <a:off x="4602163" y="1470025"/>
            <a:ext cx="1866900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Big Data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Platforms &amp; Tools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7386638" y="1281113"/>
            <a:ext cx="1363662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Big Data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Analytics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Applications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3" name="文字方塊 52"/>
          <p:cNvSpPr txBox="1"/>
          <p:nvPr/>
        </p:nvSpPr>
        <p:spPr>
          <a:xfrm>
            <a:off x="6227763" y="2852738"/>
            <a:ext cx="1104900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Big Data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Analytics 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4" name="文字方塊 53"/>
          <p:cNvSpPr txBox="1"/>
          <p:nvPr/>
        </p:nvSpPr>
        <p:spPr>
          <a:xfrm>
            <a:off x="3559175" y="2852738"/>
            <a:ext cx="144462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Transformed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Data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1724025" y="2944813"/>
            <a:ext cx="65087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Raw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Data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cxnSp>
        <p:nvCxnSpPr>
          <p:cNvPr id="19484" name="Straight Arrow Connector 32"/>
          <p:cNvCxnSpPr>
            <a:cxnSpLocks noChangeShapeType="1"/>
            <a:stCxn id="13" idx="2"/>
            <a:endCxn id="14" idx="0"/>
          </p:cNvCxnSpPr>
          <p:nvPr/>
        </p:nvCxnSpPr>
        <p:spPr bwMode="auto">
          <a:xfrm>
            <a:off x="3032125" y="2894013"/>
            <a:ext cx="0" cy="3190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85" name="Straight Arrow Connector 32"/>
          <p:cNvCxnSpPr>
            <a:cxnSpLocks noChangeShapeType="1"/>
            <a:stCxn id="14" idx="2"/>
            <a:endCxn id="15" idx="0"/>
          </p:cNvCxnSpPr>
          <p:nvPr/>
        </p:nvCxnSpPr>
        <p:spPr bwMode="auto">
          <a:xfrm>
            <a:off x="3032125" y="4102100"/>
            <a:ext cx="0" cy="1905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86" name="Straight Arrow Connector 32"/>
          <p:cNvCxnSpPr>
            <a:cxnSpLocks noChangeShapeType="1"/>
            <a:stCxn id="15" idx="2"/>
            <a:endCxn id="16" idx="0"/>
          </p:cNvCxnSpPr>
          <p:nvPr/>
        </p:nvCxnSpPr>
        <p:spPr bwMode="auto">
          <a:xfrm>
            <a:off x="3032125" y="5183188"/>
            <a:ext cx="0" cy="179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8680679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8488" cy="850900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Architecture of Big Data Analytics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048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AD70C85-A806-F947-835B-71698C9B522F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41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12788" y="6597650"/>
            <a:ext cx="7618412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Source: Stephan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Kudyba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 (2014), Big Data, Mining, and Analytics: Components of Strategic Decision Making,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Auerbach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 Publications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  <a:ea typeface="新細明體" pitchFamily="18" charset="-12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7618413" y="5514975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rgbClr val="FF0000"/>
                </a:solidFill>
              </a:rPr>
              <a:t>Data Mining</a:t>
            </a:r>
          </a:p>
        </p:txBody>
      </p:sp>
      <p:sp>
        <p:nvSpPr>
          <p:cNvPr id="9" name="圓角矩形 8"/>
          <p:cNvSpPr/>
          <p:nvPr/>
        </p:nvSpPr>
        <p:spPr>
          <a:xfrm>
            <a:off x="7618413" y="4365625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dirty="0">
                <a:solidFill>
                  <a:schemeClr val="tx1"/>
                </a:solidFill>
              </a:rPr>
              <a:t>OLAP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7618413" y="3316288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Reports</a:t>
            </a:r>
          </a:p>
        </p:txBody>
      </p:sp>
      <p:sp>
        <p:nvSpPr>
          <p:cNvPr id="11" name="圓角矩形 10"/>
          <p:cNvSpPr/>
          <p:nvPr/>
        </p:nvSpPr>
        <p:spPr>
          <a:xfrm>
            <a:off x="7618413" y="2205038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Queries</a:t>
            </a:r>
          </a:p>
        </p:txBody>
      </p:sp>
      <p:sp>
        <p:nvSpPr>
          <p:cNvPr id="12" name="圓角矩形 11"/>
          <p:cNvSpPr/>
          <p:nvPr/>
        </p:nvSpPr>
        <p:spPr>
          <a:xfrm>
            <a:off x="4859338" y="2205038"/>
            <a:ext cx="1350962" cy="3998912"/>
          </a:xfrm>
          <a:prstGeom prst="roundRect">
            <a:avLst>
              <a:gd name="adj" fmla="val 8383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Hadoop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MapReduce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Pig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Hive</a:t>
            </a:r>
          </a:p>
          <a:p>
            <a:pPr algn="ctr">
              <a:defRPr/>
            </a:pPr>
            <a:r>
              <a:rPr lang="en-US" altLang="zh-TW" dirty="0" err="1">
                <a:solidFill>
                  <a:schemeClr val="tx1"/>
                </a:solidFill>
              </a:rPr>
              <a:t>Jaql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Zookeeper</a:t>
            </a:r>
          </a:p>
          <a:p>
            <a:pPr algn="ctr">
              <a:defRPr/>
            </a:pPr>
            <a:r>
              <a:rPr lang="en-US" altLang="zh-TW" dirty="0" err="1">
                <a:solidFill>
                  <a:schemeClr val="tx1"/>
                </a:solidFill>
              </a:rPr>
              <a:t>Hbase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Cassandra</a:t>
            </a:r>
          </a:p>
          <a:p>
            <a:pPr algn="ctr">
              <a:defRPr/>
            </a:pPr>
            <a:r>
              <a:rPr lang="en-US" altLang="zh-TW" dirty="0" err="1">
                <a:solidFill>
                  <a:schemeClr val="tx1"/>
                </a:solidFill>
              </a:rPr>
              <a:t>Oozie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Avro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Mahout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Others</a:t>
            </a:r>
          </a:p>
        </p:txBody>
      </p:sp>
      <p:sp>
        <p:nvSpPr>
          <p:cNvPr id="13" name="圓角矩形 12"/>
          <p:cNvSpPr/>
          <p:nvPr/>
        </p:nvSpPr>
        <p:spPr>
          <a:xfrm>
            <a:off x="2419350" y="2205038"/>
            <a:ext cx="1225550" cy="688975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Middleware</a:t>
            </a:r>
          </a:p>
        </p:txBody>
      </p:sp>
      <p:sp>
        <p:nvSpPr>
          <p:cNvPr id="14" name="圓角矩形 13"/>
          <p:cNvSpPr/>
          <p:nvPr/>
        </p:nvSpPr>
        <p:spPr>
          <a:xfrm>
            <a:off x="2419350" y="3213100"/>
            <a:ext cx="1225550" cy="889000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Extract Transform Load</a:t>
            </a:r>
          </a:p>
        </p:txBody>
      </p:sp>
      <p:sp>
        <p:nvSpPr>
          <p:cNvPr id="15" name="圓角矩形 14"/>
          <p:cNvSpPr/>
          <p:nvPr/>
        </p:nvSpPr>
        <p:spPr>
          <a:xfrm>
            <a:off x="2419350" y="4292600"/>
            <a:ext cx="1225550" cy="890588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Data Warehouse</a:t>
            </a:r>
          </a:p>
        </p:txBody>
      </p:sp>
      <p:sp>
        <p:nvSpPr>
          <p:cNvPr id="16" name="圓角矩形 15"/>
          <p:cNvSpPr/>
          <p:nvPr/>
        </p:nvSpPr>
        <p:spPr>
          <a:xfrm>
            <a:off x="2419350" y="5362575"/>
            <a:ext cx="1225550" cy="890588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Traditional Format </a:t>
            </a:r>
            <a:br>
              <a:rPr lang="en-US" altLang="zh-TW" dirty="0">
                <a:solidFill>
                  <a:schemeClr val="tx1"/>
                </a:solidFill>
              </a:rPr>
            </a:br>
            <a:r>
              <a:rPr lang="en-US" altLang="zh-TW" dirty="0">
                <a:solidFill>
                  <a:schemeClr val="tx1"/>
                </a:solidFill>
              </a:rPr>
              <a:t>CSV, Tables</a:t>
            </a:r>
          </a:p>
        </p:txBody>
      </p:sp>
      <p:sp>
        <p:nvSpPr>
          <p:cNvPr id="17" name="圓角矩形 16"/>
          <p:cNvSpPr/>
          <p:nvPr/>
        </p:nvSpPr>
        <p:spPr>
          <a:xfrm>
            <a:off x="341313" y="2205038"/>
            <a:ext cx="1350962" cy="3998912"/>
          </a:xfrm>
          <a:prstGeom prst="roundRect">
            <a:avLst>
              <a:gd name="adj" fmla="val 8383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Internal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External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Multiple formats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Multiple </a:t>
            </a:r>
            <a:br>
              <a:rPr lang="en-US" altLang="zh-TW" dirty="0">
                <a:solidFill>
                  <a:schemeClr val="tx1"/>
                </a:solidFill>
              </a:rPr>
            </a:br>
            <a:r>
              <a:rPr lang="en-US" altLang="zh-TW" dirty="0">
                <a:solidFill>
                  <a:schemeClr val="tx1"/>
                </a:solidFill>
              </a:rPr>
              <a:t>locations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Multiple applications</a:t>
            </a:r>
          </a:p>
        </p:txBody>
      </p:sp>
      <p:cxnSp>
        <p:nvCxnSpPr>
          <p:cNvPr id="20495" name="Straight Arrow Connector 32"/>
          <p:cNvCxnSpPr>
            <a:cxnSpLocks noChangeShapeType="1"/>
          </p:cNvCxnSpPr>
          <p:nvPr/>
        </p:nvCxnSpPr>
        <p:spPr bwMode="auto">
          <a:xfrm>
            <a:off x="6210300" y="3644900"/>
            <a:ext cx="1408113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6" name="Straight Arrow Connector 32"/>
          <p:cNvCxnSpPr>
            <a:cxnSpLocks noChangeShapeType="1"/>
            <a:endCxn id="9" idx="1"/>
          </p:cNvCxnSpPr>
          <p:nvPr/>
        </p:nvCxnSpPr>
        <p:spPr bwMode="auto">
          <a:xfrm>
            <a:off x="7164388" y="3644900"/>
            <a:ext cx="454025" cy="106521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7" name="Straight Arrow Connector 32"/>
          <p:cNvCxnSpPr>
            <a:cxnSpLocks noChangeShapeType="1"/>
            <a:endCxn id="8" idx="1"/>
          </p:cNvCxnSpPr>
          <p:nvPr/>
        </p:nvCxnSpPr>
        <p:spPr bwMode="auto">
          <a:xfrm>
            <a:off x="7164388" y="3660775"/>
            <a:ext cx="454025" cy="21986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8" name="Straight Arrow Connector 32"/>
          <p:cNvCxnSpPr>
            <a:cxnSpLocks noChangeShapeType="1"/>
            <a:endCxn id="11" idx="1"/>
          </p:cNvCxnSpPr>
          <p:nvPr/>
        </p:nvCxnSpPr>
        <p:spPr bwMode="auto">
          <a:xfrm flipV="1">
            <a:off x="7164388" y="2549525"/>
            <a:ext cx="454025" cy="10953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9" name="Straight Arrow Connector 32"/>
          <p:cNvCxnSpPr>
            <a:cxnSpLocks noChangeShapeType="1"/>
            <a:stCxn id="14" idx="3"/>
          </p:cNvCxnSpPr>
          <p:nvPr/>
        </p:nvCxnSpPr>
        <p:spPr bwMode="auto">
          <a:xfrm>
            <a:off x="3644900" y="3657600"/>
            <a:ext cx="121443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00" name="Straight Arrow Connector 32"/>
          <p:cNvCxnSpPr>
            <a:cxnSpLocks noChangeShapeType="1"/>
            <a:endCxn id="14" idx="1"/>
          </p:cNvCxnSpPr>
          <p:nvPr/>
        </p:nvCxnSpPr>
        <p:spPr bwMode="auto">
          <a:xfrm>
            <a:off x="1692275" y="3657600"/>
            <a:ext cx="72707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0269" name="文字方塊 480268"/>
          <p:cNvSpPr txBox="1"/>
          <p:nvPr/>
        </p:nvSpPr>
        <p:spPr>
          <a:xfrm>
            <a:off x="468313" y="1433513"/>
            <a:ext cx="1033462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Big Data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Sources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2216150" y="1470025"/>
            <a:ext cx="16478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Big Data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Transformation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1" name="文字方塊 50"/>
          <p:cNvSpPr txBox="1"/>
          <p:nvPr/>
        </p:nvSpPr>
        <p:spPr>
          <a:xfrm>
            <a:off x="4602163" y="1470025"/>
            <a:ext cx="1866900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Big Data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Platforms &amp; Tools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7386638" y="1281113"/>
            <a:ext cx="1363662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Big Data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Analytics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Applications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3" name="文字方塊 52"/>
          <p:cNvSpPr txBox="1"/>
          <p:nvPr/>
        </p:nvSpPr>
        <p:spPr>
          <a:xfrm>
            <a:off x="6227763" y="2852738"/>
            <a:ext cx="1104900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Big Data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Analytics 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4" name="文字方塊 53"/>
          <p:cNvSpPr txBox="1"/>
          <p:nvPr/>
        </p:nvSpPr>
        <p:spPr>
          <a:xfrm>
            <a:off x="3559175" y="2852738"/>
            <a:ext cx="144462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Transformed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Data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1724025" y="2944813"/>
            <a:ext cx="65087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Raw </a:t>
            </a:r>
            <a:br>
              <a:rPr lang="en-US" altLang="zh-TW" b="1" dirty="0">
                <a:latin typeface="+mn-lt"/>
                <a:ea typeface="新細明體" pitchFamily="18" charset="-120"/>
              </a:rPr>
            </a:br>
            <a:r>
              <a:rPr lang="en-US" altLang="zh-TW" b="1" dirty="0">
                <a:latin typeface="+mn-lt"/>
                <a:ea typeface="新細明體" pitchFamily="18" charset="-120"/>
              </a:rPr>
              <a:t>Data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cxnSp>
        <p:nvCxnSpPr>
          <p:cNvPr id="20508" name="Straight Arrow Connector 32"/>
          <p:cNvCxnSpPr>
            <a:cxnSpLocks noChangeShapeType="1"/>
            <a:stCxn id="13" idx="2"/>
            <a:endCxn id="14" idx="0"/>
          </p:cNvCxnSpPr>
          <p:nvPr/>
        </p:nvCxnSpPr>
        <p:spPr bwMode="auto">
          <a:xfrm>
            <a:off x="3032125" y="2894013"/>
            <a:ext cx="0" cy="3190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09" name="Straight Arrow Connector 32"/>
          <p:cNvCxnSpPr>
            <a:cxnSpLocks noChangeShapeType="1"/>
            <a:stCxn id="14" idx="2"/>
            <a:endCxn id="15" idx="0"/>
          </p:cNvCxnSpPr>
          <p:nvPr/>
        </p:nvCxnSpPr>
        <p:spPr bwMode="auto">
          <a:xfrm>
            <a:off x="3032125" y="4102100"/>
            <a:ext cx="0" cy="1905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10" name="Straight Arrow Connector 32"/>
          <p:cNvCxnSpPr>
            <a:cxnSpLocks noChangeShapeType="1"/>
            <a:stCxn id="15" idx="2"/>
            <a:endCxn id="16" idx="0"/>
          </p:cNvCxnSpPr>
          <p:nvPr/>
        </p:nvCxnSpPr>
        <p:spPr bwMode="auto">
          <a:xfrm>
            <a:off x="3032125" y="5183188"/>
            <a:ext cx="0" cy="179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圓角矩形 30"/>
          <p:cNvSpPr/>
          <p:nvPr/>
        </p:nvSpPr>
        <p:spPr>
          <a:xfrm>
            <a:off x="1619250" y="2163763"/>
            <a:ext cx="5889625" cy="4360862"/>
          </a:xfrm>
          <a:prstGeom prst="roundRect">
            <a:avLst>
              <a:gd name="adj" fmla="val 4665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7200" b="1" dirty="0">
                <a:solidFill>
                  <a:srgbClr val="FF0000"/>
                </a:solidFill>
              </a:rPr>
              <a:t>Data Mining</a:t>
            </a:r>
          </a:p>
          <a:p>
            <a:pPr algn="ctr">
              <a:defRPr/>
            </a:pPr>
            <a:r>
              <a:rPr lang="en-US" altLang="zh-TW" sz="7200" b="1" dirty="0">
                <a:solidFill>
                  <a:schemeClr val="accent1"/>
                </a:solidFill>
              </a:rPr>
              <a:t>Big Data Analytics Applications</a:t>
            </a:r>
          </a:p>
        </p:txBody>
      </p:sp>
    </p:spTree>
    <p:extLst>
      <p:ext uri="{BB962C8B-B14F-4D97-AF65-F5344CB8AC3E}">
        <p14:creationId xmlns:p14="http://schemas.microsoft.com/office/powerpoint/2010/main" val="33365438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981075"/>
          </a:xfrm>
        </p:spPr>
        <p:txBody>
          <a:bodyPr/>
          <a:lstStyle/>
          <a:p>
            <a:pPr>
              <a:defRPr/>
            </a:pPr>
            <a:r>
              <a:rPr lang="en-US" altLang="zh-TW" dirty="0">
                <a:solidFill>
                  <a:schemeClr val="accent1"/>
                </a:solidFill>
              </a:rPr>
              <a:t>Social Big Data Mining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altLang="zh-TW" sz="2400" b="0" dirty="0">
                <a:solidFill>
                  <a:schemeClr val="bg1">
                    <a:lumMod val="65000"/>
                  </a:schemeClr>
                </a:solidFill>
              </a:rPr>
              <a:t>(Hiroshi Ishikawa, 2015)</a:t>
            </a:r>
            <a:endParaRPr lang="zh-TW" altLang="en-US" sz="2400" b="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50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9356EB0-271E-1C49-BF3B-AC0AF736394A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42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119188"/>
            <a:ext cx="3529012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1763713" y="6519863"/>
            <a:ext cx="6164262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Source: 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  <a:hlinkClick r:id="rId3"/>
              </a:rPr>
              <a:t>http://www.amazon.com/Social-Data-Mining-Hiroshi-Ishikawa/dp/149871093X</a:t>
            </a:r>
            <a:endParaRPr lang="en-US" altLang="zh-TW" sz="1200" dirty="0">
              <a:solidFill>
                <a:schemeClr val="bg1">
                  <a:lumMod val="65000"/>
                </a:schemeClr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911678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平行四邊形 15"/>
          <p:cNvSpPr>
            <a:spLocks noChangeArrowheads="1"/>
          </p:cNvSpPr>
          <p:nvPr/>
        </p:nvSpPr>
        <p:spPr bwMode="auto">
          <a:xfrm>
            <a:off x="2559050" y="5156200"/>
            <a:ext cx="4316413" cy="1228725"/>
          </a:xfrm>
          <a:prstGeom prst="parallelogram">
            <a:avLst>
              <a:gd name="adj" fmla="val 24981"/>
            </a:avLst>
          </a:prstGeom>
          <a:gradFill rotWithShape="1">
            <a:gsLst>
              <a:gs pos="0">
                <a:srgbClr val="DAFDA7"/>
              </a:gs>
              <a:gs pos="35001">
                <a:srgbClr val="E4FDC2"/>
              </a:gs>
              <a:gs pos="100000">
                <a:srgbClr val="F5FFE6"/>
              </a:gs>
            </a:gsLst>
            <a:lin ang="162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584326"/>
          </a:xfrm>
        </p:spPr>
        <p:txBody>
          <a:bodyPr/>
          <a:lstStyle/>
          <a:p>
            <a:pPr>
              <a:defRPr/>
            </a:pPr>
            <a:r>
              <a:rPr lang="en-US" altLang="zh-TW" dirty="0">
                <a:solidFill>
                  <a:schemeClr val="accent1"/>
                </a:solidFill>
              </a:rPr>
              <a:t>Architecture for 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altLang="zh-TW" dirty="0">
                <a:solidFill>
                  <a:schemeClr val="accent1"/>
                </a:solidFill>
              </a:rPr>
              <a:t>Social Big Data Mining</a:t>
            </a:r>
            <a:br>
              <a:rPr lang="en-US" altLang="zh-TW" dirty="0"/>
            </a:br>
            <a:r>
              <a:rPr lang="en-US" altLang="zh-TW" sz="2400" b="0" dirty="0">
                <a:solidFill>
                  <a:schemeClr val="bg1">
                    <a:lumMod val="65000"/>
                  </a:schemeClr>
                </a:solidFill>
              </a:rPr>
              <a:t>(Hiroshi Ishikawa, 2015)</a:t>
            </a:r>
            <a:endParaRPr lang="zh-TW" altLang="en-US" sz="2400" dirty="0"/>
          </a:p>
        </p:txBody>
      </p:sp>
      <p:sp>
        <p:nvSpPr>
          <p:cNvPr id="2253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DB5D910-7910-7F42-A9C6-766B9EFA03B7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43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流程圖: 磁碟 4"/>
          <p:cNvSpPr>
            <a:spLocks noChangeArrowheads="1"/>
          </p:cNvSpPr>
          <p:nvPr/>
        </p:nvSpPr>
        <p:spPr bwMode="auto">
          <a:xfrm>
            <a:off x="2663825" y="5445125"/>
            <a:ext cx="360363" cy="431800"/>
          </a:xfrm>
          <a:prstGeom prst="flowChartMagneticDisk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7" name="流程圖: 磁碟 6"/>
          <p:cNvSpPr>
            <a:spLocks noChangeArrowheads="1"/>
          </p:cNvSpPr>
          <p:nvPr/>
        </p:nvSpPr>
        <p:spPr bwMode="auto">
          <a:xfrm>
            <a:off x="2555875" y="5661025"/>
            <a:ext cx="360363" cy="431800"/>
          </a:xfrm>
          <a:prstGeom prst="flowChartMagneticDisk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8" name="流程圖: 磁碟 7"/>
          <p:cNvSpPr>
            <a:spLocks noChangeArrowheads="1"/>
          </p:cNvSpPr>
          <p:nvPr/>
        </p:nvSpPr>
        <p:spPr bwMode="auto">
          <a:xfrm>
            <a:off x="2411413" y="5876925"/>
            <a:ext cx="360362" cy="431800"/>
          </a:xfrm>
          <a:prstGeom prst="flowChartMagneticDisk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9" name="流程圖: 磁碟 8"/>
          <p:cNvSpPr>
            <a:spLocks noChangeArrowheads="1"/>
          </p:cNvSpPr>
          <p:nvPr/>
        </p:nvSpPr>
        <p:spPr bwMode="auto">
          <a:xfrm>
            <a:off x="6696075" y="5300663"/>
            <a:ext cx="360363" cy="431800"/>
          </a:xfrm>
          <a:prstGeom prst="flowChartMagneticDisk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10" name="流程圖: 磁碟 9"/>
          <p:cNvSpPr>
            <a:spLocks noChangeArrowheads="1"/>
          </p:cNvSpPr>
          <p:nvPr/>
        </p:nvSpPr>
        <p:spPr bwMode="auto">
          <a:xfrm>
            <a:off x="6591300" y="5516563"/>
            <a:ext cx="360363" cy="433387"/>
          </a:xfrm>
          <a:prstGeom prst="flowChartMagneticDisk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11" name="流程圖: 磁碟 10"/>
          <p:cNvSpPr>
            <a:spLocks noChangeArrowheads="1"/>
          </p:cNvSpPr>
          <p:nvPr/>
        </p:nvSpPr>
        <p:spPr bwMode="auto">
          <a:xfrm>
            <a:off x="6446838" y="5732463"/>
            <a:ext cx="360362" cy="433387"/>
          </a:xfrm>
          <a:prstGeom prst="flowChartMagneticDisk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13" name="平行四邊形 12"/>
          <p:cNvSpPr>
            <a:spLocks noChangeArrowheads="1"/>
          </p:cNvSpPr>
          <p:nvPr/>
        </p:nvSpPr>
        <p:spPr bwMode="auto">
          <a:xfrm>
            <a:off x="2846388" y="1844675"/>
            <a:ext cx="4318000" cy="1368425"/>
          </a:xfrm>
          <a:prstGeom prst="parallelogram">
            <a:avLst>
              <a:gd name="adj" fmla="val 24995"/>
            </a:avLst>
          </a:prstGeom>
          <a:gradFill rotWithShape="1">
            <a:gsLst>
              <a:gs pos="0">
                <a:srgbClr val="C9B5E8"/>
              </a:gs>
              <a:gs pos="35001">
                <a:srgbClr val="D9CBEE"/>
              </a:gs>
              <a:gs pos="100000">
                <a:srgbClr val="F0EAF9"/>
              </a:gs>
            </a:gsLst>
            <a:lin ang="16200000" scaled="1"/>
          </a:gradFill>
          <a:ln w="9525">
            <a:solidFill>
              <a:srgbClr val="7D60A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15" name="平行四邊形 14"/>
          <p:cNvSpPr>
            <a:spLocks noChangeArrowheads="1"/>
          </p:cNvSpPr>
          <p:nvPr/>
        </p:nvSpPr>
        <p:spPr bwMode="auto">
          <a:xfrm>
            <a:off x="2654300" y="3429000"/>
            <a:ext cx="4318000" cy="1547813"/>
          </a:xfrm>
          <a:prstGeom prst="parallelogram">
            <a:avLst>
              <a:gd name="adj" fmla="val 25004"/>
            </a:avLst>
          </a:pr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46AAC5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17" name="平行四邊形 16"/>
          <p:cNvSpPr>
            <a:spLocks noChangeArrowheads="1"/>
          </p:cNvSpPr>
          <p:nvPr/>
        </p:nvSpPr>
        <p:spPr bwMode="auto">
          <a:xfrm>
            <a:off x="4464050" y="5661025"/>
            <a:ext cx="1633538" cy="396875"/>
          </a:xfrm>
          <a:prstGeom prst="parallelogram">
            <a:avLst>
              <a:gd name="adj" fmla="val 25001"/>
            </a:avLst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" dirty="0">
                <a:solidFill>
                  <a:schemeClr val="dk1"/>
                </a:solidFill>
                <a:latin typeface="+mn-lt"/>
                <a:ea typeface="+mn-ea"/>
              </a:rPr>
              <a:t>Hardware</a:t>
            </a:r>
            <a:endParaRPr lang="zh-TW" altLang="en-US" sz="2000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18" name="平行四邊形 17"/>
          <p:cNvSpPr>
            <a:spLocks noChangeArrowheads="1"/>
          </p:cNvSpPr>
          <p:nvPr/>
        </p:nvSpPr>
        <p:spPr bwMode="auto">
          <a:xfrm>
            <a:off x="3335338" y="5300663"/>
            <a:ext cx="1631950" cy="396875"/>
          </a:xfrm>
          <a:prstGeom prst="parallelogram">
            <a:avLst>
              <a:gd name="adj" fmla="val 24977"/>
            </a:avLst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" dirty="0">
                <a:solidFill>
                  <a:schemeClr val="dk1"/>
                </a:solidFill>
                <a:latin typeface="+mn-lt"/>
                <a:ea typeface="+mn-ea"/>
              </a:rPr>
              <a:t>Software</a:t>
            </a:r>
            <a:endParaRPr lang="zh-TW" altLang="en-US" sz="2000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5291138" y="5229225"/>
            <a:ext cx="12414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Social Data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5113338" y="6083300"/>
            <a:ext cx="15113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solidFill>
                  <a:schemeClr val="accent3">
                    <a:lumMod val="50000"/>
                  </a:schemeClr>
                </a:solidFill>
                <a:latin typeface="+mn-lt"/>
                <a:ea typeface="新細明體" pitchFamily="18" charset="-120"/>
              </a:rPr>
              <a:t>Physical Layer</a:t>
            </a:r>
            <a:endParaRPr lang="zh-TW" altLang="en-US" b="1" dirty="0">
              <a:solidFill>
                <a:schemeClr val="accent3">
                  <a:lumMod val="50000"/>
                </a:schemeClr>
              </a:solidFill>
              <a:latin typeface="+mn-lt"/>
              <a:ea typeface="新細明體" pitchFamily="18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5292725" y="4652963"/>
            <a:ext cx="139858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solidFill>
                  <a:schemeClr val="tx2"/>
                </a:solidFill>
                <a:latin typeface="+mn-lt"/>
                <a:ea typeface="新細明體" pitchFamily="18" charset="-120"/>
              </a:rPr>
              <a:t>Logical Layer</a:t>
            </a:r>
            <a:endParaRPr lang="zh-TW" altLang="en-US" b="1" dirty="0">
              <a:solidFill>
                <a:schemeClr val="tx2"/>
              </a:solidFill>
              <a:latin typeface="+mn-lt"/>
              <a:ea typeface="新細明體" pitchFamily="18" charset="-120"/>
            </a:endParaRPr>
          </a:p>
        </p:txBody>
      </p:sp>
      <p:sp>
        <p:nvSpPr>
          <p:cNvPr id="14" name="橢圓 13"/>
          <p:cNvSpPr>
            <a:spLocks noChangeArrowheads="1"/>
          </p:cNvSpPr>
          <p:nvPr/>
        </p:nvSpPr>
        <p:spPr bwMode="auto">
          <a:xfrm>
            <a:off x="3167063" y="1952625"/>
            <a:ext cx="3365500" cy="931863"/>
          </a:xfrm>
          <a:prstGeom prst="ellipse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dk1"/>
                </a:solidFill>
                <a:latin typeface="+mn-lt"/>
                <a:ea typeface="+mn-ea"/>
              </a:rPr>
              <a:t>Integrated analysis</a:t>
            </a:r>
            <a:endParaRPr lang="zh-TW" altLang="en-US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24" name="橢圓 23"/>
          <p:cNvSpPr>
            <a:spLocks noChangeArrowheads="1"/>
          </p:cNvSpPr>
          <p:nvPr/>
        </p:nvSpPr>
        <p:spPr bwMode="auto">
          <a:xfrm>
            <a:off x="2879725" y="4214813"/>
            <a:ext cx="1327150" cy="582612"/>
          </a:xfrm>
          <a:prstGeom prst="ellipse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1400" dirty="0">
                <a:solidFill>
                  <a:schemeClr val="dk1"/>
                </a:solidFill>
                <a:latin typeface="+mn-lt"/>
                <a:ea typeface="+mn-ea"/>
              </a:rPr>
              <a:t>Multivariate analysis</a:t>
            </a:r>
            <a:endParaRPr lang="zh-TW" altLang="en-US" sz="1400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25" name="橢圓 24"/>
          <p:cNvSpPr>
            <a:spLocks noChangeArrowheads="1"/>
          </p:cNvSpPr>
          <p:nvPr/>
        </p:nvSpPr>
        <p:spPr bwMode="auto">
          <a:xfrm>
            <a:off x="4294188" y="4149725"/>
            <a:ext cx="1327150" cy="582613"/>
          </a:xfrm>
          <a:prstGeom prst="ellipse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1400" dirty="0">
                <a:solidFill>
                  <a:schemeClr val="dk1"/>
                </a:solidFill>
                <a:latin typeface="+mn-lt"/>
                <a:ea typeface="+mn-ea"/>
              </a:rPr>
              <a:t>Application specific task</a:t>
            </a:r>
            <a:endParaRPr lang="zh-TW" altLang="en-US" sz="1400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28" name="橢圓 27"/>
          <p:cNvSpPr>
            <a:spLocks noChangeArrowheads="1"/>
          </p:cNvSpPr>
          <p:nvPr/>
        </p:nvSpPr>
        <p:spPr bwMode="auto">
          <a:xfrm>
            <a:off x="5834063" y="2273300"/>
            <a:ext cx="430212" cy="292100"/>
          </a:xfrm>
          <a:prstGeom prst="ellipse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zh-TW" altLang="en-US" sz="1400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30" name="橢圓 29"/>
          <p:cNvSpPr/>
          <p:nvPr/>
        </p:nvSpPr>
        <p:spPr>
          <a:xfrm>
            <a:off x="3827463" y="2160588"/>
            <a:ext cx="2006600" cy="539750"/>
          </a:xfrm>
          <a:prstGeom prst="ellipse">
            <a:avLst/>
          </a:prstGeom>
          <a:noFill/>
          <a:ln w="28575">
            <a:prstDash val="sysDash"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zh-TW" altLang="en-US" sz="1400" dirty="0"/>
          </a:p>
        </p:txBody>
      </p:sp>
      <p:sp>
        <p:nvSpPr>
          <p:cNvPr id="31" name="橢圓 30"/>
          <p:cNvSpPr>
            <a:spLocks noChangeArrowheads="1"/>
          </p:cNvSpPr>
          <p:nvPr/>
        </p:nvSpPr>
        <p:spPr bwMode="auto">
          <a:xfrm>
            <a:off x="4597400" y="2565400"/>
            <a:ext cx="430213" cy="290513"/>
          </a:xfrm>
          <a:prstGeom prst="ellipse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zh-TW" altLang="en-US" sz="1400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32" name="橢圓 31"/>
          <p:cNvSpPr>
            <a:spLocks noChangeArrowheads="1"/>
          </p:cNvSpPr>
          <p:nvPr/>
        </p:nvSpPr>
        <p:spPr bwMode="auto">
          <a:xfrm>
            <a:off x="3397250" y="2273300"/>
            <a:ext cx="430213" cy="292100"/>
          </a:xfrm>
          <a:prstGeom prst="ellipse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zh-TW" altLang="en-US" sz="1400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cxnSp>
        <p:nvCxnSpPr>
          <p:cNvPr id="33" name="直線接點 32"/>
          <p:cNvCxnSpPr>
            <a:stCxn id="32" idx="2"/>
            <a:endCxn id="24" idx="2"/>
          </p:cNvCxnSpPr>
          <p:nvPr/>
        </p:nvCxnSpPr>
        <p:spPr>
          <a:xfrm flipH="1">
            <a:off x="2879725" y="2419350"/>
            <a:ext cx="517525" cy="208597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/>
          <p:cNvCxnSpPr>
            <a:stCxn id="32" idx="6"/>
            <a:endCxn id="24" idx="6"/>
          </p:cNvCxnSpPr>
          <p:nvPr/>
        </p:nvCxnSpPr>
        <p:spPr>
          <a:xfrm>
            <a:off x="3827463" y="2419350"/>
            <a:ext cx="379412" cy="208597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/>
          <p:cNvCxnSpPr>
            <a:stCxn id="31" idx="2"/>
            <a:endCxn id="25" idx="2"/>
          </p:cNvCxnSpPr>
          <p:nvPr/>
        </p:nvCxnSpPr>
        <p:spPr>
          <a:xfrm flipH="1">
            <a:off x="4294188" y="2709863"/>
            <a:ext cx="303212" cy="173037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接點 41"/>
          <p:cNvCxnSpPr>
            <a:stCxn id="31" idx="6"/>
            <a:endCxn id="25" idx="6"/>
          </p:cNvCxnSpPr>
          <p:nvPr/>
        </p:nvCxnSpPr>
        <p:spPr>
          <a:xfrm>
            <a:off x="5027613" y="2709863"/>
            <a:ext cx="593725" cy="173037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橢圓 25"/>
          <p:cNvSpPr>
            <a:spLocks noChangeArrowheads="1"/>
          </p:cNvSpPr>
          <p:nvPr/>
        </p:nvSpPr>
        <p:spPr bwMode="auto">
          <a:xfrm>
            <a:off x="5291138" y="3573463"/>
            <a:ext cx="1327150" cy="582612"/>
          </a:xfrm>
          <a:prstGeom prst="ellipse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TW" b="1" dirty="0">
                <a:solidFill>
                  <a:srgbClr val="FF0000"/>
                </a:solidFill>
                <a:latin typeface="+mn-lt"/>
                <a:ea typeface="+mn-ea"/>
              </a:rPr>
              <a:t>Data </a:t>
            </a:r>
            <a:br>
              <a:rPr lang="en-US" altLang="zh-TW" b="1" dirty="0">
                <a:solidFill>
                  <a:srgbClr val="FF0000"/>
                </a:solidFill>
                <a:latin typeface="+mn-lt"/>
                <a:ea typeface="+mn-ea"/>
              </a:rPr>
            </a:br>
            <a:r>
              <a:rPr lang="en-US" altLang="zh-TW" b="1" dirty="0">
                <a:solidFill>
                  <a:srgbClr val="FF0000"/>
                </a:solidFill>
                <a:latin typeface="+mn-lt"/>
                <a:ea typeface="+mn-ea"/>
              </a:rPr>
              <a:t>Mining</a:t>
            </a:r>
            <a:endParaRPr lang="zh-TW" altLang="en-US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cxnSp>
        <p:nvCxnSpPr>
          <p:cNvPr id="45" name="直線接點 44"/>
          <p:cNvCxnSpPr>
            <a:stCxn id="28" idx="6"/>
            <a:endCxn id="26" idx="6"/>
          </p:cNvCxnSpPr>
          <p:nvPr/>
        </p:nvCxnSpPr>
        <p:spPr>
          <a:xfrm>
            <a:off x="6264275" y="2419350"/>
            <a:ext cx="354013" cy="144462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接點 48"/>
          <p:cNvCxnSpPr>
            <a:stCxn id="28" idx="2"/>
          </p:cNvCxnSpPr>
          <p:nvPr/>
        </p:nvCxnSpPr>
        <p:spPr>
          <a:xfrm flipH="1">
            <a:off x="5280025" y="2419350"/>
            <a:ext cx="554038" cy="144462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21"/>
          <p:cNvSpPr txBox="1"/>
          <p:nvPr/>
        </p:nvSpPr>
        <p:spPr>
          <a:xfrm>
            <a:off x="5087938" y="2916238"/>
            <a:ext cx="1824037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+mn-lt"/>
                <a:ea typeface="新細明體" pitchFamily="18" charset="-120"/>
              </a:rPr>
              <a:t>Conceptual Layer</a:t>
            </a:r>
            <a:endParaRPr lang="zh-TW" altLang="en-US" b="1" dirty="0">
              <a:solidFill>
                <a:schemeClr val="accent4">
                  <a:lumMod val="50000"/>
                </a:schemeClr>
              </a:solidFill>
              <a:latin typeface="+mn-lt"/>
              <a:ea typeface="新細明體" pitchFamily="18" charset="-120"/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179388" y="1763713"/>
            <a:ext cx="228282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Enabling Technologies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3" name="文字方塊 52"/>
          <p:cNvSpPr txBox="1"/>
          <p:nvPr/>
        </p:nvSpPr>
        <p:spPr>
          <a:xfrm>
            <a:off x="7732713" y="1763713"/>
            <a:ext cx="985837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latin typeface="+mn-lt"/>
                <a:ea typeface="新細明體" pitchFamily="18" charset="-120"/>
              </a:rPr>
              <a:t>Analysts</a:t>
            </a:r>
            <a:endParaRPr lang="zh-TW" altLang="en-US" b="1" dirty="0">
              <a:latin typeface="+mn-lt"/>
              <a:ea typeface="新細明體" pitchFamily="18" charset="-120"/>
            </a:endParaRPr>
          </a:p>
        </p:txBody>
      </p:sp>
      <p:sp>
        <p:nvSpPr>
          <p:cNvPr id="54" name="文字方塊 53"/>
          <p:cNvSpPr txBox="1"/>
          <p:nvPr/>
        </p:nvSpPr>
        <p:spPr>
          <a:xfrm>
            <a:off x="7092950" y="2133600"/>
            <a:ext cx="1954213" cy="43021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latin typeface="+mn-lt"/>
                <a:ea typeface="新細明體" pitchFamily="18" charset="-120"/>
              </a:rPr>
              <a:t>Model Construction</a:t>
            </a:r>
          </a:p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latin typeface="+mn-lt"/>
                <a:ea typeface="新細明體" pitchFamily="18" charset="-120"/>
              </a:rPr>
              <a:t>Explanation by Model </a:t>
            </a:r>
            <a:endParaRPr lang="zh-TW" altLang="en-US" sz="1400" b="1" dirty="0">
              <a:latin typeface="+mn-lt"/>
              <a:ea typeface="新細明體" pitchFamily="18" charset="-120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7115175" y="3357563"/>
            <a:ext cx="1825625" cy="172243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latin typeface="+mn-lt"/>
                <a:ea typeface="新細明體" pitchFamily="18" charset="-120"/>
              </a:rPr>
              <a:t>Construction and </a:t>
            </a:r>
            <a:br>
              <a:rPr lang="en-US" altLang="zh-TW" sz="1400" b="1" dirty="0">
                <a:latin typeface="+mn-lt"/>
                <a:ea typeface="新細明體" pitchFamily="18" charset="-120"/>
              </a:rPr>
            </a:br>
            <a:r>
              <a:rPr lang="en-US" altLang="zh-TW" sz="1400" b="1" dirty="0">
                <a:latin typeface="+mn-lt"/>
                <a:ea typeface="新細明體" pitchFamily="18" charset="-120"/>
              </a:rPr>
              <a:t>confirmation </a:t>
            </a:r>
            <a:br>
              <a:rPr lang="en-US" altLang="zh-TW" sz="1400" b="1" dirty="0">
                <a:latin typeface="+mn-lt"/>
                <a:ea typeface="新細明體" pitchFamily="18" charset="-120"/>
              </a:rPr>
            </a:br>
            <a:r>
              <a:rPr lang="en-US" altLang="zh-TW" sz="1400" b="1" dirty="0">
                <a:latin typeface="+mn-lt"/>
                <a:ea typeface="新細明體" pitchFamily="18" charset="-120"/>
              </a:rPr>
              <a:t>of individual </a:t>
            </a:r>
            <a:br>
              <a:rPr lang="en-US" altLang="zh-TW" sz="1400" b="1" dirty="0">
                <a:latin typeface="+mn-lt"/>
                <a:ea typeface="新細明體" pitchFamily="18" charset="-120"/>
              </a:rPr>
            </a:br>
            <a:r>
              <a:rPr lang="en-US" altLang="zh-TW" sz="1400" b="1" dirty="0">
                <a:latin typeface="+mn-lt"/>
                <a:ea typeface="新細明體" pitchFamily="18" charset="-120"/>
              </a:rPr>
              <a:t>hypothesis</a:t>
            </a:r>
          </a:p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latin typeface="+mn-lt"/>
                <a:ea typeface="新細明體" pitchFamily="18" charset="-120"/>
              </a:rPr>
              <a:t>Description and </a:t>
            </a:r>
            <a:br>
              <a:rPr lang="en-US" altLang="zh-TW" sz="1400" b="1" dirty="0">
                <a:latin typeface="+mn-lt"/>
                <a:ea typeface="新細明體" pitchFamily="18" charset="-120"/>
              </a:rPr>
            </a:br>
            <a:r>
              <a:rPr lang="en-US" altLang="zh-TW" sz="1400" b="1" dirty="0">
                <a:latin typeface="+mn-lt"/>
                <a:ea typeface="新細明體" pitchFamily="18" charset="-120"/>
              </a:rPr>
              <a:t>execution of </a:t>
            </a:r>
            <a:br>
              <a:rPr lang="en-US" altLang="zh-TW" sz="1400" b="1" dirty="0">
                <a:latin typeface="+mn-lt"/>
                <a:ea typeface="新細明體" pitchFamily="18" charset="-120"/>
              </a:rPr>
            </a:br>
            <a:r>
              <a:rPr lang="en-US" altLang="zh-TW" sz="1400" b="1" dirty="0">
                <a:latin typeface="+mn-lt"/>
                <a:ea typeface="新細明體" pitchFamily="18" charset="-120"/>
              </a:rPr>
              <a:t>application-specific </a:t>
            </a:r>
            <a:br>
              <a:rPr lang="en-US" altLang="zh-TW" sz="1400" b="1" dirty="0">
                <a:latin typeface="+mn-lt"/>
                <a:ea typeface="新細明體" pitchFamily="18" charset="-120"/>
              </a:rPr>
            </a:br>
            <a:r>
              <a:rPr lang="en-US" altLang="zh-TW" sz="1400" b="1" dirty="0">
                <a:latin typeface="+mn-lt"/>
                <a:ea typeface="新細明體" pitchFamily="18" charset="-120"/>
              </a:rPr>
              <a:t>task</a:t>
            </a:r>
            <a:endParaRPr lang="zh-TW" altLang="en-US" sz="1400" b="1" dirty="0">
              <a:latin typeface="+mn-lt"/>
              <a:ea typeface="新細明體" pitchFamily="18" charset="-120"/>
            </a:endParaRPr>
          </a:p>
        </p:txBody>
      </p:sp>
      <p:sp>
        <p:nvSpPr>
          <p:cNvPr id="56" name="文字方塊 55"/>
          <p:cNvSpPr txBox="1"/>
          <p:nvPr/>
        </p:nvSpPr>
        <p:spPr>
          <a:xfrm>
            <a:off x="79375" y="2192338"/>
            <a:ext cx="2203450" cy="21590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latin typeface="+mn-lt"/>
                <a:ea typeface="新細明體" pitchFamily="18" charset="-120"/>
              </a:rPr>
              <a:t>Integrated analysis model</a:t>
            </a:r>
            <a:endParaRPr lang="zh-TW" altLang="en-US" sz="1400" b="1" dirty="0">
              <a:latin typeface="+mn-lt"/>
              <a:ea typeface="新細明體" pitchFamily="18" charset="-120"/>
            </a:endParaRPr>
          </a:p>
        </p:txBody>
      </p:sp>
      <p:sp>
        <p:nvSpPr>
          <p:cNvPr id="57" name="文字方塊 56"/>
          <p:cNvSpPr txBox="1"/>
          <p:nvPr/>
        </p:nvSpPr>
        <p:spPr>
          <a:xfrm>
            <a:off x="79375" y="3486150"/>
            <a:ext cx="2417763" cy="129381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latin typeface="+mn-lt"/>
                <a:ea typeface="新細明體" pitchFamily="18" charset="-120"/>
              </a:rPr>
              <a:t>Natural Language Processing</a:t>
            </a:r>
          </a:p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latin typeface="+mn-lt"/>
                <a:ea typeface="新細明體" pitchFamily="18" charset="-120"/>
              </a:rPr>
              <a:t>Information Extraction</a:t>
            </a:r>
          </a:p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latin typeface="+mn-lt"/>
                <a:ea typeface="新細明體" pitchFamily="18" charset="-120"/>
              </a:rPr>
              <a:t>Anomaly Detection</a:t>
            </a:r>
          </a:p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latin typeface="+mn-lt"/>
                <a:ea typeface="新細明體" pitchFamily="18" charset="-120"/>
              </a:rPr>
              <a:t>Discovery of relationships </a:t>
            </a:r>
            <a:br>
              <a:rPr lang="en-US" altLang="zh-TW" sz="1400" b="1" dirty="0">
                <a:latin typeface="+mn-lt"/>
                <a:ea typeface="新細明體" pitchFamily="18" charset="-120"/>
              </a:rPr>
            </a:br>
            <a:r>
              <a:rPr lang="en-US" altLang="zh-TW" sz="1400" b="1" dirty="0">
                <a:latin typeface="+mn-lt"/>
                <a:ea typeface="新細明體" pitchFamily="18" charset="-120"/>
              </a:rPr>
              <a:t>among heterogeneous data</a:t>
            </a:r>
          </a:p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latin typeface="+mn-lt"/>
                <a:ea typeface="新細明體" pitchFamily="18" charset="-120"/>
              </a:rPr>
              <a:t>Large-scale visualization</a:t>
            </a:r>
            <a:endParaRPr lang="zh-TW" altLang="en-US" sz="1400" b="1" dirty="0">
              <a:latin typeface="+mn-lt"/>
              <a:ea typeface="新細明體" pitchFamily="18" charset="-120"/>
            </a:endParaRPr>
          </a:p>
        </p:txBody>
      </p:sp>
      <p:sp>
        <p:nvSpPr>
          <p:cNvPr id="58" name="圓角矩形 57"/>
          <p:cNvSpPr/>
          <p:nvPr/>
        </p:nvSpPr>
        <p:spPr>
          <a:xfrm>
            <a:off x="68263" y="2133600"/>
            <a:ext cx="2525712" cy="3636963"/>
          </a:xfrm>
          <a:prstGeom prst="roundRect">
            <a:avLst>
              <a:gd name="adj" fmla="val 4171"/>
            </a:avLst>
          </a:prstGeom>
          <a:noFill/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2200" dirty="0">
              <a:solidFill>
                <a:schemeClr val="tx1"/>
              </a:solidFill>
            </a:endParaRPr>
          </a:p>
        </p:txBody>
      </p:sp>
      <p:sp>
        <p:nvSpPr>
          <p:cNvPr id="60" name="文字方塊 59"/>
          <p:cNvSpPr txBox="1"/>
          <p:nvPr/>
        </p:nvSpPr>
        <p:spPr>
          <a:xfrm>
            <a:off x="79375" y="5283200"/>
            <a:ext cx="2462213" cy="21590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latin typeface="+mn-lt"/>
                <a:ea typeface="新細明體" pitchFamily="18" charset="-120"/>
              </a:rPr>
              <a:t>Parallel distrusted processing</a:t>
            </a:r>
            <a:endParaRPr lang="zh-TW" altLang="en-US" sz="1400" b="1" dirty="0">
              <a:latin typeface="+mn-lt"/>
              <a:ea typeface="新細明體" pitchFamily="18" charset="-120"/>
            </a:endParaRPr>
          </a:p>
        </p:txBody>
      </p:sp>
      <p:sp>
        <p:nvSpPr>
          <p:cNvPr id="61" name="圓角矩形 60"/>
          <p:cNvSpPr/>
          <p:nvPr/>
        </p:nvSpPr>
        <p:spPr>
          <a:xfrm>
            <a:off x="7121525" y="2095500"/>
            <a:ext cx="1925638" cy="3636963"/>
          </a:xfrm>
          <a:prstGeom prst="roundRect">
            <a:avLst>
              <a:gd name="adj" fmla="val 4171"/>
            </a:avLst>
          </a:prstGeom>
          <a:noFill/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2200" dirty="0">
              <a:solidFill>
                <a:schemeClr val="tx1"/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2484438" y="6638925"/>
            <a:ext cx="4572000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+mn-lt"/>
                <a:ea typeface="新細明體" pitchFamily="18" charset="-120"/>
              </a:rPr>
              <a:t>Source: Hiroshi Ishikawa (2015), Social Big Data Mining, CRC Press</a:t>
            </a:r>
            <a:endParaRPr lang="zh-TW" altLang="en-US" sz="1000" dirty="0">
              <a:solidFill>
                <a:schemeClr val="bg1">
                  <a:lumMod val="75000"/>
                </a:schemeClr>
              </a:solidFill>
              <a:latin typeface="+mn-lt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153665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標題 1"/>
          <p:cNvSpPr>
            <a:spLocks noGrp="1"/>
          </p:cNvSpPr>
          <p:nvPr>
            <p:ph type="title"/>
          </p:nvPr>
        </p:nvSpPr>
        <p:spPr>
          <a:xfrm>
            <a:off x="312738" y="115888"/>
            <a:ext cx="8580437" cy="792162"/>
          </a:xfrm>
        </p:spPr>
        <p:txBody>
          <a:bodyPr/>
          <a:lstStyle/>
          <a:p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Intelligence (BI) Infrastructure</a:t>
            </a:r>
            <a:endParaRPr lang="zh-TW" altLang="en-US" sz="400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355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C224871-2C42-1A47-93B7-62B43DBD08DC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44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3556" name="Picture Placeholder 12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850" y="908050"/>
            <a:ext cx="7988300" cy="5478463"/>
          </a:xfrm>
        </p:spPr>
      </p:pic>
      <p:sp>
        <p:nvSpPr>
          <p:cNvPr id="23557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647700" y="6597650"/>
            <a:ext cx="7848600" cy="260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kumimoji="0" lang="en-US" altLang="zh-TW" sz="1000">
                <a:solidFill>
                  <a:srgbClr val="898989"/>
                </a:solidFill>
                <a:latin typeface="Calibri" charset="0"/>
              </a:rPr>
              <a:t>Source: Kenneth C. Laudon &amp; Jane P. Laudon (2014), Management Information Systems: Managing the Digital Firm, Thirteenth Edition, Pearson. </a:t>
            </a:r>
            <a:endParaRPr kumimoji="0" lang="es-ES" altLang="zh-TW" sz="10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7308850" y="5734050"/>
            <a:ext cx="1189038" cy="327025"/>
          </a:xfrm>
          <a:prstGeom prst="roundRect">
            <a:avLst>
              <a:gd name="adj" fmla="val 4171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9883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188913"/>
            <a:ext cx="8686800" cy="936625"/>
          </a:xfrm>
        </p:spPr>
        <p:txBody>
          <a:bodyPr lIns="92075" tIns="46038" rIns="92075" bIns="46038"/>
          <a:lstStyle/>
          <a:p>
            <a:r>
              <a:rPr lang="en-US" altLang="zh-TW" sz="4000">
                <a:solidFill>
                  <a:srgbClr val="17375E"/>
                </a:solidFill>
                <a:latin typeface="Calibri" charset="0"/>
                <a:ea typeface="標楷體" charset="-120"/>
              </a:rPr>
              <a:t>Data Warehouse</a:t>
            </a:r>
            <a:br>
              <a:rPr lang="en-US" altLang="zh-TW" sz="4000">
                <a:latin typeface="Calibri" charset="0"/>
                <a:ea typeface="標楷體" charset="-120"/>
              </a:rPr>
            </a:br>
            <a:r>
              <a:rPr lang="en-US" altLang="zh-TW" sz="4000">
                <a:solidFill>
                  <a:srgbClr val="FF0000"/>
                </a:solidFill>
                <a:latin typeface="Calibri" charset="0"/>
                <a:ea typeface="標楷體" charset="-120"/>
              </a:rPr>
              <a:t>Data Mining </a:t>
            </a:r>
            <a:r>
              <a:rPr lang="en-US" altLang="zh-TW" sz="4000">
                <a:latin typeface="Calibri" charset="0"/>
                <a:ea typeface="標楷體" charset="-120"/>
              </a:rPr>
              <a:t>and </a:t>
            </a:r>
            <a:r>
              <a:rPr lang="en-US" altLang="zh-TW" sz="4000">
                <a:solidFill>
                  <a:srgbClr val="FFC000"/>
                </a:solidFill>
                <a:latin typeface="Calibri" charset="0"/>
                <a:ea typeface="標楷體" charset="-120"/>
              </a:rPr>
              <a:t>Business Intelligence </a:t>
            </a:r>
          </a:p>
        </p:txBody>
      </p:sp>
      <p:sp>
        <p:nvSpPr>
          <p:cNvPr id="24579" name="AutoShape 1027"/>
          <p:cNvSpPr>
            <a:spLocks noChangeArrowheads="1"/>
          </p:cNvSpPr>
          <p:nvPr/>
        </p:nvSpPr>
        <p:spPr bwMode="auto">
          <a:xfrm>
            <a:off x="762000" y="1447800"/>
            <a:ext cx="7467600" cy="5029200"/>
          </a:xfrm>
          <a:prstGeom prst="flowChartExtra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kumimoji="0" lang="en-US" altLang="zh-TW" sz="2400">
              <a:latin typeface="Times New Roman" charset="0"/>
            </a:endParaRPr>
          </a:p>
        </p:txBody>
      </p:sp>
      <p:sp>
        <p:nvSpPr>
          <p:cNvPr id="24580" name="Line 1028"/>
          <p:cNvSpPr>
            <a:spLocks noChangeShapeType="1"/>
          </p:cNvSpPr>
          <p:nvPr/>
        </p:nvSpPr>
        <p:spPr bwMode="auto">
          <a:xfrm>
            <a:off x="1219200" y="5867400"/>
            <a:ext cx="655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Line 1029"/>
          <p:cNvSpPr>
            <a:spLocks noChangeShapeType="1"/>
          </p:cNvSpPr>
          <p:nvPr/>
        </p:nvSpPr>
        <p:spPr bwMode="auto">
          <a:xfrm>
            <a:off x="1676400" y="5257800"/>
            <a:ext cx="563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2" name="Line 1030"/>
          <p:cNvSpPr>
            <a:spLocks noChangeShapeType="1"/>
          </p:cNvSpPr>
          <p:nvPr/>
        </p:nvSpPr>
        <p:spPr bwMode="auto">
          <a:xfrm>
            <a:off x="2209800" y="4495800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3" name="Line 1031"/>
          <p:cNvSpPr>
            <a:spLocks noChangeShapeType="1"/>
          </p:cNvSpPr>
          <p:nvPr/>
        </p:nvSpPr>
        <p:spPr bwMode="auto">
          <a:xfrm>
            <a:off x="2819400" y="3733800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4" name="Line 1032"/>
          <p:cNvSpPr>
            <a:spLocks noChangeShapeType="1"/>
          </p:cNvSpPr>
          <p:nvPr/>
        </p:nvSpPr>
        <p:spPr bwMode="auto">
          <a:xfrm>
            <a:off x="3429000" y="2895600"/>
            <a:ext cx="213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5" name="Line 1033"/>
          <p:cNvSpPr>
            <a:spLocks noChangeShapeType="1"/>
          </p:cNvSpPr>
          <p:nvPr/>
        </p:nvSpPr>
        <p:spPr bwMode="auto">
          <a:xfrm flipV="1">
            <a:off x="533400" y="1447800"/>
            <a:ext cx="0" cy="502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6" name="Line 1034"/>
          <p:cNvSpPr>
            <a:spLocks noChangeShapeType="1"/>
          </p:cNvSpPr>
          <p:nvPr/>
        </p:nvSpPr>
        <p:spPr bwMode="auto">
          <a:xfrm flipV="1">
            <a:off x="8839200" y="1447800"/>
            <a:ext cx="0" cy="502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7" name="Text Box 1035"/>
          <p:cNvSpPr txBox="1">
            <a:spLocks noChangeArrowheads="1"/>
          </p:cNvSpPr>
          <p:nvPr/>
        </p:nvSpPr>
        <p:spPr bwMode="auto">
          <a:xfrm>
            <a:off x="593725" y="1509713"/>
            <a:ext cx="19208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latin typeface="Times New Roman" charset="0"/>
              </a:rPr>
              <a:t>Increasing potential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latin typeface="Times New Roman" charset="0"/>
              </a:rPr>
              <a:t>to support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latin typeface="Times New Roman" charset="0"/>
              </a:rPr>
              <a:t>business decisions</a:t>
            </a:r>
          </a:p>
        </p:txBody>
      </p:sp>
      <p:sp>
        <p:nvSpPr>
          <p:cNvPr id="24588" name="Text Box 1036"/>
          <p:cNvSpPr txBox="1">
            <a:spLocks noChangeArrowheads="1"/>
          </p:cNvSpPr>
          <p:nvPr/>
        </p:nvSpPr>
        <p:spPr bwMode="auto">
          <a:xfrm>
            <a:off x="7748588" y="1955800"/>
            <a:ext cx="1001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latin typeface="Times New Roman" charset="0"/>
              </a:rPr>
              <a:t>End User</a:t>
            </a:r>
            <a:endParaRPr kumimoji="0" lang="en-US" altLang="zh-TW" sz="1600">
              <a:latin typeface="Times New Roman" charset="0"/>
            </a:endParaRPr>
          </a:p>
        </p:txBody>
      </p:sp>
      <p:sp>
        <p:nvSpPr>
          <p:cNvPr id="24589" name="Text Box 1037"/>
          <p:cNvSpPr txBox="1">
            <a:spLocks noChangeArrowheads="1"/>
          </p:cNvSpPr>
          <p:nvPr/>
        </p:nvSpPr>
        <p:spPr bwMode="auto">
          <a:xfrm>
            <a:off x="7751763" y="2946400"/>
            <a:ext cx="9525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latin typeface="Times New Roman" charset="0"/>
              </a:rPr>
              <a:t>Business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latin typeface="Times New Roman" charset="0"/>
              </a:rPr>
              <a:t>  Analyst</a:t>
            </a:r>
          </a:p>
        </p:txBody>
      </p:sp>
      <p:sp>
        <p:nvSpPr>
          <p:cNvPr id="24590" name="Text Box 1038"/>
          <p:cNvSpPr txBox="1">
            <a:spLocks noChangeArrowheads="1"/>
          </p:cNvSpPr>
          <p:nvPr/>
        </p:nvSpPr>
        <p:spPr bwMode="auto">
          <a:xfrm>
            <a:off x="7840663" y="3784600"/>
            <a:ext cx="8556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latin typeface="Times New Roman" charset="0"/>
              </a:rPr>
              <a:t>     Data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latin typeface="Times New Roman" charset="0"/>
              </a:rPr>
              <a:t>Analyst</a:t>
            </a:r>
          </a:p>
        </p:txBody>
      </p:sp>
      <p:sp>
        <p:nvSpPr>
          <p:cNvPr id="24591" name="Text Box 1039"/>
          <p:cNvSpPr txBox="1">
            <a:spLocks noChangeArrowheads="1"/>
          </p:cNvSpPr>
          <p:nvPr/>
        </p:nvSpPr>
        <p:spPr bwMode="auto">
          <a:xfrm>
            <a:off x="8102600" y="5689600"/>
            <a:ext cx="6111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latin typeface="Times New Roman" charset="0"/>
              </a:rPr>
              <a:t>DBA</a:t>
            </a:r>
          </a:p>
        </p:txBody>
      </p:sp>
      <p:sp>
        <p:nvSpPr>
          <p:cNvPr id="24592" name="Text Box 1040"/>
          <p:cNvSpPr txBox="1">
            <a:spLocks noChangeArrowheads="1"/>
          </p:cNvSpPr>
          <p:nvPr/>
        </p:nvSpPr>
        <p:spPr bwMode="auto">
          <a:xfrm>
            <a:off x="3886200" y="2178050"/>
            <a:ext cx="1219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sz="1800" b="1">
                <a:solidFill>
                  <a:srgbClr val="FFC000"/>
                </a:solidFill>
              </a:rPr>
              <a:t>Decision</a:t>
            </a:r>
            <a:r>
              <a:rPr kumimoji="0" lang="en-US" altLang="zh-TW" sz="1800">
                <a:solidFill>
                  <a:srgbClr val="FFC000"/>
                </a:solidFill>
              </a:rPr>
              <a:t> </a:t>
            </a:r>
            <a:r>
              <a:rPr kumimoji="0" lang="en-US" altLang="zh-TW" sz="1800" b="1">
                <a:solidFill>
                  <a:srgbClr val="FFC000"/>
                </a:solidFill>
              </a:rPr>
              <a:t>Making</a:t>
            </a:r>
          </a:p>
        </p:txBody>
      </p:sp>
      <p:sp>
        <p:nvSpPr>
          <p:cNvPr id="24593" name="Text Box 1041"/>
          <p:cNvSpPr txBox="1">
            <a:spLocks noChangeArrowheads="1"/>
          </p:cNvSpPr>
          <p:nvPr/>
        </p:nvSpPr>
        <p:spPr bwMode="auto">
          <a:xfrm>
            <a:off x="3352800" y="2992438"/>
            <a:ext cx="2260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800" b="1"/>
              <a:t>Data Presentation</a:t>
            </a:r>
          </a:p>
        </p:txBody>
      </p:sp>
      <p:sp>
        <p:nvSpPr>
          <p:cNvPr id="24594" name="Text Box 1042"/>
          <p:cNvSpPr txBox="1">
            <a:spLocks noChangeArrowheads="1"/>
          </p:cNvSpPr>
          <p:nvPr/>
        </p:nvSpPr>
        <p:spPr bwMode="auto">
          <a:xfrm>
            <a:off x="3276600" y="3352800"/>
            <a:ext cx="2578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800" b="1" i="1">
                <a:latin typeface="Times New Roman" charset="0"/>
              </a:rPr>
              <a:t>Visualization Techniques</a:t>
            </a:r>
          </a:p>
        </p:txBody>
      </p:sp>
      <p:sp>
        <p:nvSpPr>
          <p:cNvPr id="24595" name="Text Box 1043"/>
          <p:cNvSpPr txBox="1">
            <a:spLocks noChangeArrowheads="1"/>
          </p:cNvSpPr>
          <p:nvPr/>
        </p:nvSpPr>
        <p:spPr bwMode="auto">
          <a:xfrm>
            <a:off x="3657600" y="3765550"/>
            <a:ext cx="1782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800" b="1">
                <a:solidFill>
                  <a:srgbClr val="FF0000"/>
                </a:solidFill>
              </a:rPr>
              <a:t>Data Mining</a:t>
            </a:r>
          </a:p>
        </p:txBody>
      </p:sp>
      <p:sp>
        <p:nvSpPr>
          <p:cNvPr id="24596" name="Text Box 1044"/>
          <p:cNvSpPr txBox="1">
            <a:spLocks noChangeArrowheads="1"/>
          </p:cNvSpPr>
          <p:nvPr/>
        </p:nvSpPr>
        <p:spPr bwMode="auto">
          <a:xfrm>
            <a:off x="3581400" y="4038600"/>
            <a:ext cx="2324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800" b="1" i="1">
                <a:latin typeface="Times New Roman" charset="0"/>
              </a:rPr>
              <a:t>Information Discovery</a:t>
            </a:r>
          </a:p>
        </p:txBody>
      </p:sp>
      <p:sp>
        <p:nvSpPr>
          <p:cNvPr id="24597" name="Text Box 1045"/>
          <p:cNvSpPr txBox="1">
            <a:spLocks noChangeArrowheads="1"/>
          </p:cNvSpPr>
          <p:nvPr/>
        </p:nvSpPr>
        <p:spPr bwMode="auto">
          <a:xfrm>
            <a:off x="3368675" y="4572000"/>
            <a:ext cx="2346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sz="1800" b="1"/>
              <a:t>Data Exploration</a:t>
            </a:r>
          </a:p>
        </p:txBody>
      </p:sp>
      <p:sp>
        <p:nvSpPr>
          <p:cNvPr id="24598" name="Text Box 1047"/>
          <p:cNvSpPr txBox="1">
            <a:spLocks noChangeArrowheads="1"/>
          </p:cNvSpPr>
          <p:nvPr/>
        </p:nvSpPr>
        <p:spPr bwMode="auto">
          <a:xfrm>
            <a:off x="2133600" y="4876800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800" b="1" i="1">
                <a:latin typeface="Times New Roman" charset="0"/>
              </a:rPr>
              <a:t>Statistical Summary, Querying, and Reporting</a:t>
            </a:r>
            <a:endParaRPr kumimoji="0" lang="en-US" altLang="zh-TW" sz="1800" b="1" i="1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9239" name="Text Box 1048"/>
          <p:cNvSpPr txBox="1">
            <a:spLocks noChangeArrowheads="1"/>
          </p:cNvSpPr>
          <p:nvPr/>
        </p:nvSpPr>
        <p:spPr bwMode="auto">
          <a:xfrm>
            <a:off x="1600200" y="5410200"/>
            <a:ext cx="4968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zh-TW" b="1" dirty="0">
                <a:latin typeface="Calibri" pitchFamily="34" charset="0"/>
                <a:ea typeface="新細明體" pitchFamily="18" charset="-120"/>
              </a:rPr>
              <a:t>Data Preprocessing/Integration, </a:t>
            </a:r>
            <a:r>
              <a:rPr kumimoji="0" lang="en-US" altLang="zh-TW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新細明體" pitchFamily="18" charset="-120"/>
              </a:rPr>
              <a:t>Data Warehouses</a:t>
            </a:r>
          </a:p>
        </p:txBody>
      </p:sp>
      <p:sp>
        <p:nvSpPr>
          <p:cNvPr id="24600" name="Text Box 1049"/>
          <p:cNvSpPr txBox="1">
            <a:spLocks noChangeArrowheads="1"/>
          </p:cNvSpPr>
          <p:nvPr/>
        </p:nvSpPr>
        <p:spPr bwMode="auto">
          <a:xfrm>
            <a:off x="3581400" y="5791200"/>
            <a:ext cx="16970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800" b="1"/>
              <a:t>Data Sources</a:t>
            </a:r>
            <a:endParaRPr kumimoji="0" lang="en-US" altLang="zh-TW" sz="1800" b="1">
              <a:solidFill>
                <a:schemeClr val="bg1"/>
              </a:solidFill>
            </a:endParaRPr>
          </a:p>
        </p:txBody>
      </p:sp>
      <p:sp>
        <p:nvSpPr>
          <p:cNvPr id="24601" name="Text Box 1050"/>
          <p:cNvSpPr txBox="1">
            <a:spLocks noChangeArrowheads="1"/>
          </p:cNvSpPr>
          <p:nvPr/>
        </p:nvSpPr>
        <p:spPr bwMode="auto">
          <a:xfrm>
            <a:off x="1066800" y="6096000"/>
            <a:ext cx="7118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800" b="1" i="1">
                <a:latin typeface="Times New Roman" charset="0"/>
              </a:rPr>
              <a:t>Paper, Files, Web documents, Scientific experiments, Database Systems</a:t>
            </a:r>
          </a:p>
        </p:txBody>
      </p:sp>
      <p:sp>
        <p:nvSpPr>
          <p:cNvPr id="24602" name="Line 1051"/>
          <p:cNvSpPr>
            <a:spLocks noChangeShapeType="1"/>
          </p:cNvSpPr>
          <p:nvPr/>
        </p:nvSpPr>
        <p:spPr bwMode="auto">
          <a:xfrm>
            <a:off x="457200" y="6477000"/>
            <a:ext cx="838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03" name="投影片編號版面配置區 2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B084202-3812-7D41-B9FE-226935964D9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7436" name="文字方塊 32"/>
          <p:cNvSpPr txBox="1">
            <a:spLocks noChangeArrowheads="1"/>
          </p:cNvSpPr>
          <p:nvPr/>
        </p:nvSpPr>
        <p:spPr bwMode="auto">
          <a:xfrm>
            <a:off x="900113" y="6597650"/>
            <a:ext cx="7508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kumimoji="0" lang="en-US" altLang="zh-TW" sz="1200" dirty="0">
                <a:solidFill>
                  <a:schemeClr val="bg1">
                    <a:lumMod val="65000"/>
                  </a:schemeClr>
                </a:solidFill>
              </a:rPr>
              <a:t>Source: Jiawei Han and Micheline </a:t>
            </a:r>
            <a:r>
              <a:rPr kumimoji="0" lang="en-US" altLang="zh-TW" sz="1200" dirty="0" err="1">
                <a:solidFill>
                  <a:schemeClr val="bg1">
                    <a:lumMod val="65000"/>
                  </a:schemeClr>
                </a:solidFill>
              </a:rPr>
              <a:t>Kamber</a:t>
            </a:r>
            <a:r>
              <a:rPr kumimoji="0" lang="en-US" altLang="zh-TW" sz="1200" dirty="0">
                <a:solidFill>
                  <a:schemeClr val="bg1">
                    <a:lumMod val="65000"/>
                  </a:schemeClr>
                </a:solidFill>
              </a:rPr>
              <a:t> (2006), Data Mining: Concepts and Techniques, Second Edition, Elsevier</a:t>
            </a:r>
            <a:endParaRPr kumimoji="0" lang="zh-TW" alt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" name="圓角矩形 28"/>
          <p:cNvSpPr/>
          <p:nvPr/>
        </p:nvSpPr>
        <p:spPr>
          <a:xfrm>
            <a:off x="2987675" y="3751263"/>
            <a:ext cx="2917825" cy="654050"/>
          </a:xfrm>
          <a:prstGeom prst="roundRect">
            <a:avLst>
              <a:gd name="adj" fmla="val 4171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072118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20725"/>
          </a:xfrm>
        </p:spPr>
        <p:txBody>
          <a:bodyPr/>
          <a:lstStyle/>
          <a:p>
            <a:pPr eaLnBrk="1" hangingPunct="1"/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The Evolution of BI Capabilities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38" y="927100"/>
            <a:ext cx="6130925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文字方塊 32"/>
          <p:cNvSpPr txBox="1">
            <a:spLocks noChangeArrowheads="1"/>
          </p:cNvSpPr>
          <p:nvPr/>
        </p:nvSpPr>
        <p:spPr bwMode="auto">
          <a:xfrm>
            <a:off x="1835150" y="6597650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 Turban et al. (2011), Decision Support and Business Intelligence Systems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  <p:sp>
        <p:nvSpPr>
          <p:cNvPr id="2560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58F8F09-182D-014B-A5E0-9FD80958622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46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2195513" y="5943600"/>
            <a:ext cx="1152525" cy="509588"/>
          </a:xfrm>
          <a:prstGeom prst="roundRect">
            <a:avLst>
              <a:gd name="adj" fmla="val 4171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1327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47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7A348A-5425-6B4E-82CF-89B25169A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153" y="620688"/>
            <a:ext cx="6896365" cy="582463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62068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Three Types of Analytics </a:t>
            </a:r>
          </a:p>
        </p:txBody>
      </p:sp>
      <p:sp>
        <p:nvSpPr>
          <p:cNvPr id="9" name="矩形 4">
            <a:extLst>
              <a:ext uri="{FF2B5EF4-FFF2-40B4-BE49-F238E27FC236}">
                <a16:creationId xmlns:a16="http://schemas.microsoft.com/office/drawing/2014/main" id="{85EE6371-3331-2843-B2EF-5DE098ED8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9270692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8357"/>
          </a:xfrm>
        </p:spPr>
        <p:txBody>
          <a:bodyPr/>
          <a:lstStyle/>
          <a:p>
            <a:r>
              <a:rPr lang="en-US" sz="5600" dirty="0">
                <a:solidFill>
                  <a:schemeClr val="accent1"/>
                </a:solidFill>
              </a:rPr>
              <a:t>Big </a:t>
            </a:r>
            <a:r>
              <a:rPr lang="en-US" sz="5600">
                <a:solidFill>
                  <a:schemeClr val="accent1"/>
                </a:solidFill>
              </a:rPr>
              <a:t>Data 4 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  <p:sp>
        <p:nvSpPr>
          <p:cNvPr id="7" name="Rectangle 6"/>
          <p:cNvSpPr/>
          <p:nvPr/>
        </p:nvSpPr>
        <p:spPr>
          <a:xfrm>
            <a:off x="1475656" y="6611779"/>
            <a:ext cx="60121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https://www-01.ibm.com/software/data/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bigdata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61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1777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45225"/>
          </a:xfrm>
        </p:spPr>
        <p:txBody>
          <a:bodyPr/>
          <a:lstStyle/>
          <a:p>
            <a:r>
              <a:rPr lang="en-US" altLang="zh-TW" sz="24000">
                <a:solidFill>
                  <a:srgbClr val="FF0000"/>
                </a:solidFill>
              </a:rPr>
              <a:t>Value</a:t>
            </a:r>
            <a:endParaRPr lang="zh-TW" altLang="en-US" sz="24000" dirty="0">
              <a:solidFill>
                <a:schemeClr val="accent1"/>
              </a:solidFill>
            </a:endParaRPr>
          </a:p>
        </p:txBody>
      </p:sp>
      <p:sp>
        <p:nvSpPr>
          <p:cNvPr id="717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40F676D-C9E1-4619-8CDF-E67387369B84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49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009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3E2F0-9FBF-234B-9D25-9256F38F4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tx2"/>
                </a:solidFill>
              </a:rPr>
              <a:t>教學目標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C84CE-18E3-2C4C-92F3-C756CFB61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zh-TW" altLang="en-US" sz="4000" dirty="0"/>
              <a:t>瞭解</a:t>
            </a:r>
            <a:r>
              <a:rPr lang="zh-TW" altLang="en-US" sz="4000" u="sng" dirty="0">
                <a:solidFill>
                  <a:srgbClr val="FF0000"/>
                </a:solidFill>
              </a:rPr>
              <a:t>資料探勘</a:t>
            </a:r>
            <a:r>
              <a:rPr lang="zh-TW" altLang="en-US" sz="4000" dirty="0">
                <a:solidFill>
                  <a:srgbClr val="C00000"/>
                </a:solidFill>
              </a:rPr>
              <a:t>基本概念</a:t>
            </a:r>
            <a:r>
              <a:rPr lang="zh-TW" altLang="en-US" sz="4000" dirty="0"/>
              <a:t>與</a:t>
            </a:r>
            <a:br>
              <a:rPr lang="en-US" altLang="zh-TW" sz="4000" dirty="0"/>
            </a:br>
            <a:r>
              <a:rPr lang="zh-TW" altLang="en-US" sz="4000" dirty="0">
                <a:solidFill>
                  <a:srgbClr val="C00000"/>
                </a:solidFill>
              </a:rPr>
              <a:t>研究議題</a:t>
            </a:r>
            <a:r>
              <a:rPr lang="zh-TW" altLang="en-US" sz="4000" dirty="0"/>
              <a:t>。。</a:t>
            </a:r>
          </a:p>
          <a:p>
            <a:pPr marL="742950" indent="-742950">
              <a:buFont typeface="+mj-lt"/>
              <a:buAutoNum type="arabicPeriod"/>
            </a:pPr>
            <a:r>
              <a:rPr lang="zh-TW" altLang="en-US" sz="4000" dirty="0"/>
              <a:t>具備</a:t>
            </a:r>
            <a:r>
              <a:rPr lang="zh-TW" altLang="en-US" sz="4000" u="sng" dirty="0">
                <a:solidFill>
                  <a:srgbClr val="FF0000"/>
                </a:solidFill>
              </a:rPr>
              <a:t>資料探勘</a:t>
            </a:r>
            <a:r>
              <a:rPr lang="zh-TW" altLang="en-US" sz="4000" dirty="0">
                <a:solidFill>
                  <a:srgbClr val="C00000"/>
                </a:solidFill>
              </a:rPr>
              <a:t>實務操作</a:t>
            </a:r>
            <a:r>
              <a:rPr lang="zh-TW" altLang="en-US" sz="4000" dirty="0"/>
              <a:t>能力。</a:t>
            </a:r>
          </a:p>
          <a:p>
            <a:pPr marL="742950" indent="-742950">
              <a:buFont typeface="+mj-lt"/>
              <a:buAutoNum type="arabicPeriod"/>
            </a:pPr>
            <a:r>
              <a:rPr lang="zh-TW" altLang="en-US" sz="4000" dirty="0"/>
              <a:t>進行</a:t>
            </a:r>
            <a:r>
              <a:rPr lang="zh-TW" altLang="en-US" sz="4000" u="sng" dirty="0">
                <a:solidFill>
                  <a:srgbClr val="FF0000"/>
                </a:solidFill>
              </a:rPr>
              <a:t>資料探勘</a:t>
            </a:r>
            <a:r>
              <a:rPr lang="zh-TW" altLang="en-US" sz="4000" dirty="0"/>
              <a:t>相關之</a:t>
            </a:r>
            <a:br>
              <a:rPr lang="en-US" altLang="zh-TW" sz="4000" dirty="0"/>
            </a:br>
            <a:r>
              <a:rPr lang="zh-TW" altLang="en-US" sz="4000" dirty="0">
                <a:solidFill>
                  <a:srgbClr val="C00000"/>
                </a:solidFill>
              </a:rPr>
              <a:t>資訊管理研究</a:t>
            </a:r>
            <a:r>
              <a:rPr lang="zh-TW" altLang="en-US" sz="4000" dirty="0"/>
              <a:t>。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E222CF-7DA9-FF4F-9CCE-621E8C8BC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50C5A7-2104-DA4F-B975-D497C69EC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B8D7F9-9BD0-4E4B-94B1-1834DF301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7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940" y="72008"/>
            <a:ext cx="8857556" cy="1268760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Artificial </a:t>
            </a:r>
            <a:r>
              <a:rPr lang="en-US" dirty="0">
                <a:solidFill>
                  <a:schemeClr val="accent1"/>
                </a:solidFill>
              </a:rPr>
              <a:t>Intelligence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Machine Learning &amp; Deep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7" y="1412776"/>
            <a:ext cx="8640961" cy="51125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1560" y="6649963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blogs.nvidia.com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/blog/2016/07/29/whats-difference-artificial-intelligence-machine-learning-deep-learning-ai/</a:t>
            </a:r>
          </a:p>
        </p:txBody>
      </p:sp>
    </p:spTree>
    <p:extLst>
      <p:ext uri="{BB962C8B-B14F-4D97-AF65-F5344CB8AC3E}">
        <p14:creationId xmlns:p14="http://schemas.microsoft.com/office/powerpoint/2010/main" val="6140360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630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1EEF8-9F9B-3A44-BB07-3FAD5A4205BD}"/>
              </a:ext>
            </a:extLst>
          </p:cNvPr>
          <p:cNvSpPr/>
          <p:nvPr/>
        </p:nvSpPr>
        <p:spPr>
          <a:xfrm>
            <a:off x="1232756" y="6611779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leonardoaraujosantos.gitbooks.io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/artificial-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inteligence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/content/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deep_learning.html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F37D7453-69B7-A34F-A31B-BAECF889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883467"/>
            <a:ext cx="8496944" cy="5688632"/>
          </a:xfrm>
          <a:prstGeom prst="roundRect">
            <a:avLst>
              <a:gd name="adj" fmla="val 758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61AE9-BB18-AC40-A8FD-B88023EA7682}"/>
              </a:ext>
            </a:extLst>
          </p:cNvPr>
          <p:cNvSpPr txBox="1"/>
          <p:nvPr/>
        </p:nvSpPr>
        <p:spPr>
          <a:xfrm>
            <a:off x="2627784" y="9615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 (AI)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ABCEF111-C555-9347-9A77-33D3519F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1772816"/>
            <a:ext cx="7174804" cy="4752528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15A1E4-E118-E94E-88CF-14705713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648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C22123-9E90-2F41-A977-B8C2CB8C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648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97F93D-7333-1B4B-AE30-157A7572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016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D0B649-6114-8849-9680-7606998E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0412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806050-1B07-0E4B-8ADE-95B1DD59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8706" y="3606140"/>
            <a:ext cx="3312596" cy="1902074"/>
          </a:xfrm>
          <a:prstGeom prst="roundRect">
            <a:avLst>
              <a:gd name="adj" fmla="val 7587"/>
            </a:avLst>
          </a:prstGeom>
          <a:solidFill>
            <a:srgbClr val="92D050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8DC4D-8CA7-5042-82B4-AF8BBBF44B8F}"/>
              </a:ext>
            </a:extLst>
          </p:cNvPr>
          <p:cNvSpPr txBox="1"/>
          <p:nvPr/>
        </p:nvSpPr>
        <p:spPr>
          <a:xfrm>
            <a:off x="2711855" y="18448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03364-5747-7B4B-99A7-E2E638EA7045}"/>
              </a:ext>
            </a:extLst>
          </p:cNvPr>
          <p:cNvSpPr txBox="1"/>
          <p:nvPr/>
        </p:nvSpPr>
        <p:spPr>
          <a:xfrm>
            <a:off x="2938706" y="3688850"/>
            <a:ext cx="331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Learning (DL)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RNN LSTM GRU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94226-F57C-CF4A-8BDB-A9FB770D8BCC}"/>
              </a:ext>
            </a:extLst>
          </p:cNvPr>
          <p:cNvSpPr txBox="1"/>
          <p:nvPr/>
        </p:nvSpPr>
        <p:spPr>
          <a:xfrm>
            <a:off x="1452650" y="2674440"/>
            <a:ext cx="331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Supervised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1831E-48D1-AA4B-AB8C-20130B915125}"/>
              </a:ext>
            </a:extLst>
          </p:cNvPr>
          <p:cNvSpPr txBox="1"/>
          <p:nvPr/>
        </p:nvSpPr>
        <p:spPr>
          <a:xfrm>
            <a:off x="4715548" y="2661813"/>
            <a:ext cx="325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1ED119-4142-8D41-B147-1E915B1336BF}"/>
              </a:ext>
            </a:extLst>
          </p:cNvPr>
          <p:cNvSpPr txBox="1"/>
          <p:nvPr/>
        </p:nvSpPr>
        <p:spPr>
          <a:xfrm>
            <a:off x="1487110" y="5445224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Semi-supervised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50849-55BF-5B45-806E-6E9D9214B132}"/>
              </a:ext>
            </a:extLst>
          </p:cNvPr>
          <p:cNvSpPr txBox="1"/>
          <p:nvPr/>
        </p:nvSpPr>
        <p:spPr>
          <a:xfrm>
            <a:off x="4762256" y="5468893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4554082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9CDA4-3594-E341-ADD2-EFE8A7915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7000"/>
            <a:ext cx="8229600" cy="79768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47BC2-F6DC-5349-9A08-C081E906F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F8BDCD-A161-484D-9DFD-78BB79EE8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746"/>
            <a:ext cx="9144000" cy="56815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1CE3A4-FE65-9740-867D-1B6C751548E7}"/>
              </a:ext>
            </a:extLst>
          </p:cNvPr>
          <p:cNvSpPr/>
          <p:nvPr/>
        </p:nvSpPr>
        <p:spPr>
          <a:xfrm>
            <a:off x="1054100" y="6572671"/>
            <a:ext cx="66929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https://colab.research.google.com/notebooks/welcome.ipynb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626087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457200" y="0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>
                <a:solidFill>
                  <a:schemeClr val="accent1"/>
                </a:solidFill>
              </a:rPr>
              <a:t>Python in Google Colab (Python101)</a:t>
            </a:r>
            <a:endParaRPr kumimoji="0"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07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21188358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16F70-8938-FB4A-954F-072E275BE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07306"/>
          </a:xfrm>
        </p:spPr>
        <p:txBody>
          <a:bodyPr/>
          <a:lstStyle/>
          <a:p>
            <a:r>
              <a:rPr lang="en-US" altLang="zh-TW" dirty="0">
                <a:solidFill>
                  <a:schemeClr val="tx2"/>
                </a:solidFill>
              </a:rPr>
              <a:t>Summary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9B6D8-C75A-8144-8E1A-6A08EAB1D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908719"/>
            <a:ext cx="8930100" cy="5832649"/>
          </a:xfrm>
        </p:spPr>
        <p:txBody>
          <a:bodyPr/>
          <a:lstStyle/>
          <a:p>
            <a:r>
              <a:rPr lang="en-US" altLang="zh-TW" sz="2400" dirty="0"/>
              <a:t>This course introduces the </a:t>
            </a:r>
            <a:r>
              <a:rPr lang="en-US" altLang="zh-TW" sz="2400" dirty="0">
                <a:solidFill>
                  <a:srgbClr val="C00000"/>
                </a:solidFill>
              </a:rPr>
              <a:t>fundamental concepts</a:t>
            </a:r>
            <a:r>
              <a:rPr lang="en-US" altLang="zh-TW" sz="2400" dirty="0"/>
              <a:t>, </a:t>
            </a:r>
            <a:br>
              <a:rPr lang="en-US" altLang="zh-TW" sz="2400" dirty="0"/>
            </a:br>
            <a:r>
              <a:rPr lang="en-US" altLang="zh-TW" sz="2400" dirty="0">
                <a:solidFill>
                  <a:srgbClr val="C00000"/>
                </a:solidFill>
              </a:rPr>
              <a:t>research issues</a:t>
            </a:r>
            <a:r>
              <a:rPr lang="en-US" altLang="zh-TW" sz="2400" dirty="0"/>
              <a:t>, and </a:t>
            </a:r>
            <a:r>
              <a:rPr lang="en-US" altLang="zh-TW" sz="2400" dirty="0">
                <a:solidFill>
                  <a:srgbClr val="C00000"/>
                </a:solidFill>
              </a:rPr>
              <a:t>hands-on practices</a:t>
            </a:r>
            <a:r>
              <a:rPr lang="en-US" altLang="zh-TW" sz="2400" dirty="0"/>
              <a:t> of </a:t>
            </a:r>
            <a:r>
              <a:rPr lang="en-US" altLang="zh-TW" sz="2400" dirty="0">
                <a:solidFill>
                  <a:srgbClr val="C00000"/>
                </a:solidFill>
              </a:rPr>
              <a:t>data mining</a:t>
            </a:r>
            <a:r>
              <a:rPr lang="en-US" altLang="zh-TW" sz="2400" dirty="0"/>
              <a:t>. </a:t>
            </a:r>
          </a:p>
          <a:p>
            <a:r>
              <a:rPr lang="en-US" altLang="zh-TW" sz="2400" dirty="0"/>
              <a:t>Topics include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000" dirty="0"/>
              <a:t>Introduction to data mining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000" dirty="0"/>
              <a:t>ABC: AI, Big Data, Cloud Computing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000" dirty="0"/>
              <a:t>Foundations of Data Mining in Python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000" dirty="0"/>
              <a:t>Data Science and Data Mining: Discovering, Analyzing, Visualizing and Presenting Data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000" dirty="0"/>
              <a:t>Unsupervised Learning: Association Analysis, Market Basket Analysis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000" dirty="0"/>
              <a:t>Unsupervised Learning: Cluster Analysis, Market Segmentation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000" dirty="0"/>
              <a:t>Supervised Learning: Classification and Prediction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000" dirty="0"/>
              <a:t>Machine Learning and Deep Learning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000" dirty="0"/>
              <a:t>Convolutional Neural Networks, Recurrent Neural Networks,  Reinforcement Learning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000" dirty="0"/>
              <a:t>Social Network Analysis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000" dirty="0"/>
              <a:t>Case Study on Data Mining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8DDE3-DE9A-684D-A2C4-2DDE871B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54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633F84-C54C-3748-8578-3698B8E10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FF6B82-1E8F-914C-A7FC-C66FF6A18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780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5B5A89-9D1B-194C-A60A-C68B7BBD0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55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5A569E-4CEF-AD46-A368-42553882F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198" y="1780877"/>
            <a:ext cx="1335615" cy="16200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65A562-D361-7446-AF5D-949BAF962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67" y="5085184"/>
            <a:ext cx="1621822" cy="1621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C27BB3-3580-EF42-A60C-C147190F7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567" y="3429000"/>
            <a:ext cx="1621822" cy="1621822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20A2D32B-EA83-6144-AE1E-64245BA3A474}"/>
              </a:ext>
            </a:extLst>
          </p:cNvPr>
          <p:cNvSpPr txBox="1">
            <a:spLocks/>
          </p:cNvSpPr>
          <p:nvPr/>
        </p:nvSpPr>
        <p:spPr bwMode="auto">
          <a:xfrm>
            <a:off x="507473" y="35115"/>
            <a:ext cx="8712968" cy="1961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zh-TW" altLang="en-US" dirty="0">
                <a:solidFill>
                  <a:srgbClr val="FF0000"/>
                </a:solidFill>
              </a:rPr>
              <a:t>資料探勘 </a:t>
            </a:r>
            <a:br>
              <a:rPr kumimoji="0" lang="zh-TW" altLang="en-US" dirty="0">
                <a:solidFill>
                  <a:srgbClr val="FF0000"/>
                </a:solidFill>
              </a:rPr>
            </a:br>
            <a:r>
              <a:rPr kumimoji="0" lang="en-US" altLang="zh-TW" dirty="0">
                <a:solidFill>
                  <a:srgbClr val="FF0000"/>
                </a:solidFill>
              </a:rPr>
              <a:t>(Data Mining)</a:t>
            </a:r>
            <a:br>
              <a:rPr kumimoji="0" lang="en-US" altLang="zh-TW" dirty="0">
                <a:solidFill>
                  <a:srgbClr val="FF0000"/>
                </a:solidFill>
              </a:rPr>
            </a:br>
            <a:r>
              <a:rPr kumimoji="0" lang="en-US" altLang="zh-TW" dirty="0">
                <a:solidFill>
                  <a:schemeClr val="tx2"/>
                </a:solidFill>
                <a:latin typeface="Calibri" charset="0"/>
                <a:ea typeface="標楷體" charset="-120"/>
              </a:rPr>
              <a:t>Contact Information</a:t>
            </a:r>
            <a:endParaRPr kumimoji="0" lang="zh-TW" altLang="en-US" dirty="0">
              <a:solidFill>
                <a:schemeClr val="tx2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0A7D17D5-A87C-BD43-B7AD-4E4B94C87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7744" y="2155016"/>
            <a:ext cx="6624736" cy="4652904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sz="4100" b="1" dirty="0">
                <a:latin typeface="+mn-lt"/>
              </a:rPr>
              <a:t>戴敏育 博士 </a:t>
            </a:r>
            <a:r>
              <a:rPr lang="en-US" altLang="zh-TW" sz="4100" b="1" dirty="0">
                <a:latin typeface="+mn-lt"/>
              </a:rPr>
              <a:t>(Min-</a:t>
            </a:r>
            <a:r>
              <a:rPr lang="en-US" altLang="zh-TW" sz="4100" b="1" dirty="0" err="1">
                <a:latin typeface="+mn-lt"/>
              </a:rPr>
              <a:t>Yuh</a:t>
            </a:r>
            <a:r>
              <a:rPr lang="en-US" altLang="zh-TW" sz="4100" b="1" dirty="0">
                <a:latin typeface="+mn-lt"/>
              </a:rPr>
              <a:t> Day, Ph.D.)</a:t>
            </a:r>
            <a:endParaRPr lang="zh-TW" altLang="en-US" sz="4100" dirty="0">
              <a:latin typeface="+mn-lt"/>
            </a:endParaRP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sz="4100" dirty="0">
                <a:latin typeface="+mn-lt"/>
              </a:rPr>
              <a:t>副教授</a:t>
            </a:r>
            <a:r>
              <a:rPr lang="en-US" altLang="zh-TW" sz="4100" dirty="0">
                <a:latin typeface="+mn-lt"/>
              </a:rPr>
              <a:t> (Associate Professor)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zh-TW" altLang="en-US" sz="4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5"/>
              </a:rPr>
              <a:t>國立臺北大學</a:t>
            </a:r>
            <a:r>
              <a:rPr lang="zh-TW" altLang="en-US" sz="4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 </a:t>
            </a:r>
            <a:r>
              <a:rPr lang="zh-TW" altLang="en-US" sz="4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6"/>
              </a:rPr>
              <a:t>資訊管理研究所</a:t>
            </a:r>
            <a:endParaRPr lang="en-US" altLang="zh-TW" sz="4400" b="1" dirty="0">
              <a:solidFill>
                <a:srgbClr val="898989"/>
              </a:solidFill>
              <a:latin typeface="DFKai-SB" panose="03000509000000000000" pitchFamily="49" charset="-120"/>
              <a:ea typeface="DFKai-SB" panose="03000509000000000000" pitchFamily="49" charset="-120"/>
              <a:cs typeface="DFKai-SB" panose="03000509000000000000" pitchFamily="49" charset="-120"/>
            </a:endParaRPr>
          </a:p>
          <a:p>
            <a:pPr marL="0" indent="0" eaLnBrk="1" hangingPunct="1">
              <a:lnSpc>
                <a:spcPct val="120000"/>
              </a:lnSpc>
              <a:buNone/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Institute of Information Management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National Taipei University</a:t>
            </a:r>
            <a:endParaRPr lang="en-US" altLang="zh-TW" sz="1900" b="1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altLang="zh-TW" dirty="0">
              <a:latin typeface="+mn-lt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>
                <a:latin typeface="+mn-lt"/>
              </a:rPr>
              <a:t>電話： </a:t>
            </a:r>
            <a:r>
              <a:rPr lang="en-US" altLang="zh-TW" dirty="0">
                <a:latin typeface="+mn-lt"/>
              </a:rPr>
              <a:t>02-86741111 ext. 66873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>
                <a:latin typeface="+mn-lt"/>
              </a:rPr>
              <a:t>研究室： 商</a:t>
            </a:r>
            <a:r>
              <a:rPr lang="en-US" altLang="zh-TW" dirty="0">
                <a:latin typeface="+mn-lt"/>
              </a:rPr>
              <a:t>8F12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>
                <a:latin typeface="+mn-lt"/>
              </a:rPr>
              <a:t>地址： </a:t>
            </a:r>
            <a:r>
              <a:rPr lang="en-US" altLang="zh-TW" dirty="0">
                <a:latin typeface="+mn-lt"/>
              </a:rPr>
              <a:t>23741 </a:t>
            </a:r>
            <a:r>
              <a:rPr lang="zh-TW" altLang="en-US" dirty="0">
                <a:latin typeface="+mn-lt"/>
              </a:rPr>
              <a:t>新北市三峽區大學路 </a:t>
            </a:r>
            <a:r>
              <a:rPr lang="en-US" altLang="zh-TW" dirty="0">
                <a:latin typeface="+mn-lt"/>
              </a:rPr>
              <a:t>151 </a:t>
            </a:r>
            <a:r>
              <a:rPr lang="zh-TW" altLang="en-US" dirty="0">
                <a:latin typeface="+mn-lt"/>
              </a:rPr>
              <a:t>號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dirty="0">
                <a:latin typeface="+mn-lt"/>
              </a:rPr>
              <a:t>Email</a:t>
            </a:r>
            <a:r>
              <a:rPr lang="zh-TW" altLang="en-US" dirty="0">
                <a:latin typeface="+mn-lt"/>
              </a:rPr>
              <a:t>：</a:t>
            </a:r>
            <a:r>
              <a:rPr lang="en-US" altLang="zh-TW" dirty="0" err="1">
                <a:latin typeface="+mn-lt"/>
              </a:rPr>
              <a:t>myday@gm.ntpu.edu.tw</a:t>
            </a:r>
            <a:endParaRPr lang="en-US" altLang="zh-TW" dirty="0">
              <a:latin typeface="+mn-lt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>
                <a:latin typeface="+mn-lt"/>
              </a:rPr>
              <a:t>網址：</a:t>
            </a:r>
            <a:r>
              <a:rPr lang="en-US" altLang="zh-TW" dirty="0">
                <a:latin typeface="+mn-lt"/>
                <a:hlinkClick r:id="rId8"/>
              </a:rPr>
              <a:t>http://web.ntpu.edu.tw/~myday/</a:t>
            </a:r>
            <a:endParaRPr lang="en-US" altLang="zh-TW" dirty="0">
              <a:latin typeface="+mn-lt"/>
            </a:endParaRPr>
          </a:p>
        </p:txBody>
      </p:sp>
      <p:pic>
        <p:nvPicPr>
          <p:cNvPr id="13" name="Picture 4" descr="http://mail.tku.edu.tw/myday/images/Myday_Photo.jpg">
            <a:extLst>
              <a:ext uri="{FF2B5EF4-FFF2-40B4-BE49-F238E27FC236}">
                <a16:creationId xmlns:a16="http://schemas.microsoft.com/office/drawing/2014/main" id="{7C5F493A-E21B-9B44-B238-E2555B574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092" y="115888"/>
            <a:ext cx="1294721" cy="160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527051-20B2-8444-9F30-9C69BC91D8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6DA568-8E41-2E42-9BC3-5AA7B6F6BC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192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3E2F0-9FBF-234B-9D25-9256F38F4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tx2"/>
                </a:solidFill>
              </a:rPr>
              <a:t>Course Objectives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C84CE-18E3-2C4C-92F3-C756CFB61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altLang="zh-TW" sz="3600" dirty="0"/>
              <a:t>Understand the </a:t>
            </a:r>
            <a:r>
              <a:rPr lang="en-US" altLang="zh-TW" sz="3600" dirty="0">
                <a:solidFill>
                  <a:srgbClr val="C00000"/>
                </a:solidFill>
              </a:rPr>
              <a:t>fundamental concepts </a:t>
            </a:r>
            <a:r>
              <a:rPr lang="en-US" altLang="zh-TW" sz="3600" dirty="0"/>
              <a:t>and </a:t>
            </a:r>
            <a:r>
              <a:rPr lang="en-US" altLang="zh-TW" sz="3600" dirty="0">
                <a:solidFill>
                  <a:srgbClr val="C00000"/>
                </a:solidFill>
              </a:rPr>
              <a:t>research issues </a:t>
            </a:r>
            <a:r>
              <a:rPr lang="en-US" altLang="zh-TW" sz="3600" dirty="0"/>
              <a:t>of </a:t>
            </a:r>
            <a:r>
              <a:rPr lang="en-US" altLang="zh-TW" sz="3600" u="sng" dirty="0">
                <a:solidFill>
                  <a:srgbClr val="FF0000"/>
                </a:solidFill>
              </a:rPr>
              <a:t>data mining</a:t>
            </a:r>
            <a:r>
              <a:rPr lang="en-US" altLang="zh-TW" sz="36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3600" dirty="0"/>
              <a:t>Equip with </a:t>
            </a:r>
            <a:r>
              <a:rPr lang="en-US" altLang="zh-TW" sz="3600" dirty="0">
                <a:solidFill>
                  <a:srgbClr val="C00000"/>
                </a:solidFill>
              </a:rPr>
              <a:t>Hands-on practices </a:t>
            </a:r>
            <a:r>
              <a:rPr lang="en-US" altLang="zh-TW" sz="3600" dirty="0"/>
              <a:t>of </a:t>
            </a:r>
            <a:br>
              <a:rPr lang="en-US" altLang="zh-TW" sz="3600" dirty="0"/>
            </a:br>
            <a:r>
              <a:rPr lang="en-US" altLang="zh-TW" sz="3600" u="sng" dirty="0">
                <a:solidFill>
                  <a:srgbClr val="FF0000"/>
                </a:solidFill>
              </a:rPr>
              <a:t>data mining</a:t>
            </a:r>
            <a:r>
              <a:rPr lang="en-US" altLang="zh-TW" sz="36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3600" dirty="0"/>
              <a:t>Conduct </a:t>
            </a:r>
            <a:r>
              <a:rPr lang="en-US" altLang="zh-TW" sz="3600" dirty="0">
                <a:solidFill>
                  <a:srgbClr val="C00000"/>
                </a:solidFill>
              </a:rPr>
              <a:t>information systems research </a:t>
            </a:r>
            <a:r>
              <a:rPr lang="en-US" altLang="zh-TW" sz="3600" dirty="0"/>
              <a:t>in the context of </a:t>
            </a:r>
            <a:r>
              <a:rPr lang="en-US" altLang="zh-TW" sz="3600" u="sng" dirty="0">
                <a:solidFill>
                  <a:srgbClr val="FF0000"/>
                </a:solidFill>
              </a:rPr>
              <a:t>data mining</a:t>
            </a:r>
            <a:r>
              <a:rPr lang="en-US" altLang="zh-TW" sz="3600" dirty="0"/>
              <a:t>.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E222CF-7DA9-FF4F-9CCE-621E8C8BC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1F005B-13FC-9E49-BA8E-8F4871C567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247961-F151-934C-A50B-5FA57596BF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54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16F70-8938-FB4A-954F-072E275BE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07306"/>
          </a:xfrm>
        </p:spPr>
        <p:txBody>
          <a:bodyPr/>
          <a:lstStyle/>
          <a:p>
            <a:r>
              <a:rPr lang="zh-TW" altLang="en-US" dirty="0">
                <a:solidFill>
                  <a:schemeClr val="tx2"/>
                </a:solidFill>
              </a:rPr>
              <a:t>內容綱要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9B6D8-C75A-8144-8E1A-6A08EAB1D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048513"/>
            <a:ext cx="8568952" cy="5620847"/>
          </a:xfrm>
        </p:spPr>
        <p:txBody>
          <a:bodyPr/>
          <a:lstStyle/>
          <a:p>
            <a:r>
              <a:rPr lang="zh-TW" altLang="en-US" sz="2400" dirty="0"/>
              <a:t>本課程介紹</a:t>
            </a:r>
            <a:r>
              <a:rPr lang="zh-TW" altLang="en-US" sz="2400" dirty="0">
                <a:solidFill>
                  <a:srgbClr val="FF0000"/>
                </a:solidFill>
              </a:rPr>
              <a:t>資料探勘</a:t>
            </a:r>
            <a:r>
              <a:rPr lang="zh-TW" altLang="en-US" sz="2400" dirty="0">
                <a:solidFill>
                  <a:srgbClr val="C00000"/>
                </a:solidFill>
              </a:rPr>
              <a:t>基本概念</a:t>
            </a:r>
            <a:r>
              <a:rPr lang="zh-TW" altLang="en-US" sz="2400" dirty="0"/>
              <a:t>、</a:t>
            </a:r>
            <a:r>
              <a:rPr lang="zh-TW" altLang="en-US" sz="2400" dirty="0">
                <a:solidFill>
                  <a:srgbClr val="C00000"/>
                </a:solidFill>
              </a:rPr>
              <a:t>研究議題</a:t>
            </a:r>
            <a:r>
              <a:rPr lang="zh-TW" altLang="en-US" sz="2400" dirty="0"/>
              <a:t>、與</a:t>
            </a:r>
            <a:r>
              <a:rPr lang="zh-TW" altLang="en-US" sz="2400" dirty="0">
                <a:solidFill>
                  <a:srgbClr val="C00000"/>
                </a:solidFill>
              </a:rPr>
              <a:t>實務操作</a:t>
            </a:r>
            <a:r>
              <a:rPr lang="zh-TW" altLang="en-US" sz="2400" dirty="0"/>
              <a:t>。</a:t>
            </a:r>
            <a:endParaRPr lang="en-US" altLang="zh-TW" sz="2400" dirty="0"/>
          </a:p>
          <a:p>
            <a:r>
              <a:rPr lang="zh-TW" altLang="en-US" sz="2400" dirty="0"/>
              <a:t>課程內容包括</a:t>
            </a:r>
            <a:endParaRPr lang="en-US" altLang="zh-TW" sz="2400" dirty="0"/>
          </a:p>
          <a:p>
            <a:pPr marL="914400" lvl="1" indent="-457200">
              <a:buFont typeface="+mj-lt"/>
              <a:buAutoNum type="arabicPeriod"/>
            </a:pPr>
            <a:r>
              <a:rPr lang="zh-TW" altLang="en-US" sz="2400" dirty="0"/>
              <a:t>資料探勘介紹</a:t>
            </a:r>
            <a:endParaRPr lang="en-US" altLang="zh-TW" sz="2400" dirty="0"/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400" dirty="0"/>
              <a:t>ABC</a:t>
            </a:r>
            <a:r>
              <a:rPr lang="zh-TW" altLang="en-US" sz="2400" dirty="0"/>
              <a:t>：人工智慧，大數據，雲端運算</a:t>
            </a:r>
            <a:endParaRPr lang="en-US" altLang="zh-TW" sz="2400" dirty="0"/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400" dirty="0"/>
              <a:t>Python</a:t>
            </a:r>
            <a:r>
              <a:rPr lang="zh-TW" altLang="en-US" sz="2400" dirty="0"/>
              <a:t>資料探勘的基礎</a:t>
            </a:r>
            <a:endParaRPr lang="en-US" altLang="zh-TW" sz="2400" dirty="0"/>
          </a:p>
          <a:p>
            <a:pPr marL="914400" lvl="1" indent="-457200">
              <a:buFont typeface="+mj-lt"/>
              <a:buAutoNum type="arabicPeriod"/>
            </a:pPr>
            <a:r>
              <a:rPr lang="zh-TW" altLang="en-US" sz="2400" dirty="0"/>
              <a:t>資料科學與資料探勘：發現，分析，可視化和呈現數據</a:t>
            </a:r>
            <a:endParaRPr lang="en-US" altLang="zh-TW" sz="2400" dirty="0"/>
          </a:p>
          <a:p>
            <a:pPr marL="914400" lvl="1" indent="-457200">
              <a:buFont typeface="+mj-lt"/>
              <a:buAutoNum type="arabicPeriod"/>
            </a:pPr>
            <a:r>
              <a:rPr lang="zh-TW" altLang="en-US" sz="2400" dirty="0"/>
              <a:t>非監督學習：關聯分析，購物籃分析</a:t>
            </a:r>
            <a:endParaRPr lang="en-US" altLang="zh-TW" sz="2400" dirty="0"/>
          </a:p>
          <a:p>
            <a:pPr marL="914400" lvl="1" indent="-457200">
              <a:buFont typeface="+mj-lt"/>
              <a:buAutoNum type="arabicPeriod"/>
            </a:pPr>
            <a:r>
              <a:rPr lang="zh-TW" altLang="en-US" sz="2400" dirty="0"/>
              <a:t>非監督學習：集群分析，行銷市場區隔</a:t>
            </a:r>
            <a:endParaRPr lang="en-US" altLang="zh-TW" sz="2400" dirty="0"/>
          </a:p>
          <a:p>
            <a:pPr marL="914400" lvl="1" indent="-457200">
              <a:buFont typeface="+mj-lt"/>
              <a:buAutoNum type="arabicPeriod"/>
            </a:pPr>
            <a:r>
              <a:rPr lang="zh-TW" altLang="en-US" sz="2400" dirty="0"/>
              <a:t>監督學習：分類和預測</a:t>
            </a:r>
            <a:endParaRPr lang="en-US" altLang="zh-TW" sz="2400" dirty="0"/>
          </a:p>
          <a:p>
            <a:pPr marL="914400" lvl="1" indent="-457200">
              <a:buFont typeface="+mj-lt"/>
              <a:buAutoNum type="arabicPeriod"/>
            </a:pPr>
            <a:r>
              <a:rPr lang="zh-TW" altLang="en-US" sz="2400" dirty="0"/>
              <a:t>機器學習和深度學習</a:t>
            </a:r>
            <a:endParaRPr lang="en-US" altLang="zh-TW" sz="2400" dirty="0"/>
          </a:p>
          <a:p>
            <a:pPr marL="914400" lvl="1" indent="-457200">
              <a:buFont typeface="+mj-lt"/>
              <a:buAutoNum type="arabicPeriod"/>
            </a:pPr>
            <a:r>
              <a:rPr lang="zh-TW" altLang="en-US" sz="2400" dirty="0"/>
              <a:t>卷積神經網絡、遞歸神經網絡、強化學習</a:t>
            </a:r>
            <a:endParaRPr lang="en-US" altLang="zh-TW" sz="2400" dirty="0"/>
          </a:p>
          <a:p>
            <a:pPr marL="914400" lvl="1" indent="-457200">
              <a:buFont typeface="+mj-lt"/>
              <a:buAutoNum type="arabicPeriod"/>
            </a:pPr>
            <a:r>
              <a:rPr lang="zh-TW" altLang="en-US" sz="2400" dirty="0"/>
              <a:t>社交網絡分析</a:t>
            </a:r>
            <a:endParaRPr lang="en-US" altLang="zh-TW" sz="2400" dirty="0"/>
          </a:p>
          <a:p>
            <a:pPr marL="914400" lvl="1" indent="-457200">
              <a:buFont typeface="+mj-lt"/>
              <a:buAutoNum type="arabicPeriod"/>
            </a:pPr>
            <a:r>
              <a:rPr lang="zh-TW" altLang="en-US" sz="2400" dirty="0"/>
              <a:t>資料探勘個案研究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8DDE3-DE9A-684D-A2C4-2DDE871B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345C46-3318-EC43-AFCA-1AFA97394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3C661D-A277-A64C-BFD8-21ADA8BE1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834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16F70-8938-FB4A-954F-072E275BE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07306"/>
          </a:xfrm>
        </p:spPr>
        <p:txBody>
          <a:bodyPr/>
          <a:lstStyle/>
          <a:p>
            <a:r>
              <a:rPr lang="en-US" altLang="zh-TW" dirty="0">
                <a:solidFill>
                  <a:schemeClr val="tx2"/>
                </a:solidFill>
              </a:rPr>
              <a:t>Course Outline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9B6D8-C75A-8144-8E1A-6A08EAB1D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908719"/>
            <a:ext cx="8930100" cy="5832649"/>
          </a:xfrm>
        </p:spPr>
        <p:txBody>
          <a:bodyPr/>
          <a:lstStyle/>
          <a:p>
            <a:r>
              <a:rPr lang="en-US" altLang="zh-TW" sz="2400" dirty="0"/>
              <a:t>This course introduces the </a:t>
            </a:r>
            <a:r>
              <a:rPr lang="en-US" altLang="zh-TW" sz="2400" dirty="0">
                <a:solidFill>
                  <a:srgbClr val="C00000"/>
                </a:solidFill>
              </a:rPr>
              <a:t>fundamental concepts</a:t>
            </a:r>
            <a:r>
              <a:rPr lang="en-US" altLang="zh-TW" sz="2400" dirty="0"/>
              <a:t>, </a:t>
            </a:r>
            <a:br>
              <a:rPr lang="en-US" altLang="zh-TW" sz="2400" dirty="0"/>
            </a:br>
            <a:r>
              <a:rPr lang="en-US" altLang="zh-TW" sz="2400" dirty="0">
                <a:solidFill>
                  <a:srgbClr val="C00000"/>
                </a:solidFill>
              </a:rPr>
              <a:t>research issues</a:t>
            </a:r>
            <a:r>
              <a:rPr lang="en-US" altLang="zh-TW" sz="2400" dirty="0"/>
              <a:t>, and </a:t>
            </a:r>
            <a:r>
              <a:rPr lang="en-US" altLang="zh-TW" sz="2400" dirty="0">
                <a:solidFill>
                  <a:srgbClr val="C00000"/>
                </a:solidFill>
              </a:rPr>
              <a:t>hands-on practices</a:t>
            </a:r>
            <a:r>
              <a:rPr lang="en-US" altLang="zh-TW" sz="2400" dirty="0"/>
              <a:t> of </a:t>
            </a:r>
            <a:r>
              <a:rPr lang="en-US" altLang="zh-TW" sz="2400" dirty="0">
                <a:solidFill>
                  <a:srgbClr val="C00000"/>
                </a:solidFill>
              </a:rPr>
              <a:t>data mining</a:t>
            </a:r>
            <a:r>
              <a:rPr lang="en-US" altLang="zh-TW" sz="2400" dirty="0"/>
              <a:t>. </a:t>
            </a:r>
          </a:p>
          <a:p>
            <a:r>
              <a:rPr lang="en-US" altLang="zh-TW" sz="2400" dirty="0"/>
              <a:t>Topics include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000" dirty="0"/>
              <a:t>Introduction to data mining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000" dirty="0"/>
              <a:t>ABC: AI, Big Data, Cloud Computing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000" dirty="0"/>
              <a:t>Foundations of Data Mining in Python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000" dirty="0"/>
              <a:t>Data Science and Data Mining: Discovering, Analyzing, Visualizing and Presenting Data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000" dirty="0"/>
              <a:t>Unsupervised Learning: Association Analysis, Market Basket Analysis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000" dirty="0"/>
              <a:t>Unsupervised Learning: Cluster Analysis, Market Segmentation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000" dirty="0"/>
              <a:t>Supervised Learning: Classification and Prediction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000" dirty="0"/>
              <a:t>Machine Learning and Deep Learning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000" dirty="0"/>
              <a:t>Convolutional Neural Networks, Recurrent Neural Networks,  Reinforcement Learning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000" dirty="0"/>
              <a:t>Social Network Analysis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000" dirty="0"/>
              <a:t>Case Study on Data Mining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8DDE3-DE9A-684D-A2C4-2DDE871B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633F84-C54C-3748-8578-3698B8E10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FF6B82-1E8F-914C-A7FC-C66FF6A18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732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AF5B3-0FCB-904D-B0DA-7D8CA0D2E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/>
          <a:lstStyle/>
          <a:p>
            <a:r>
              <a:rPr lang="zh-TW" altLang="en-US" dirty="0">
                <a:solidFill>
                  <a:schemeClr val="tx2"/>
                </a:solidFill>
              </a:rPr>
              <a:t>資訊管理研究所</a:t>
            </a:r>
            <a:br>
              <a:rPr lang="en-US" altLang="zh-TW" dirty="0">
                <a:solidFill>
                  <a:schemeClr val="tx2"/>
                </a:solidFill>
              </a:rPr>
            </a:br>
            <a:r>
              <a:rPr lang="zh-TW" altLang="en-US" dirty="0">
                <a:solidFill>
                  <a:schemeClr val="tx2"/>
                </a:solidFill>
              </a:rPr>
              <a:t>系核心能力</a:t>
            </a:r>
            <a:br>
              <a:rPr lang="en-US" altLang="zh-TW" dirty="0">
                <a:solidFill>
                  <a:schemeClr val="tx2"/>
                </a:solidFill>
              </a:rPr>
            </a:br>
            <a:r>
              <a:rPr lang="en-US" altLang="zh-TW" dirty="0">
                <a:solidFill>
                  <a:schemeClr val="tx2"/>
                </a:solidFill>
              </a:rPr>
              <a:t>(Core Competence)</a:t>
            </a:r>
            <a:r>
              <a:rPr lang="zh-TW" altLang="en-US" dirty="0">
                <a:solidFill>
                  <a:schemeClr val="tx2"/>
                </a:solidFill>
              </a:rPr>
              <a:t>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805BF-AB5A-6E47-9B4E-5795430AA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89251"/>
          </a:xfrm>
        </p:spPr>
        <p:txBody>
          <a:bodyPr/>
          <a:lstStyle/>
          <a:p>
            <a:r>
              <a:rPr lang="zh-TW" altLang="en-US" dirty="0">
                <a:solidFill>
                  <a:srgbClr val="C00000"/>
                </a:solidFill>
              </a:rPr>
              <a:t>資訊科技新知探索與系統開發應用</a:t>
            </a:r>
            <a:r>
              <a:rPr lang="zh-TW" altLang="en-US" dirty="0"/>
              <a:t>  </a:t>
            </a:r>
            <a:r>
              <a:rPr lang="en-US" altLang="zh-TW" dirty="0"/>
              <a:t>80 %</a:t>
            </a:r>
          </a:p>
          <a:p>
            <a:r>
              <a:rPr lang="zh-TW" altLang="en-US" dirty="0">
                <a:solidFill>
                  <a:srgbClr val="C00000"/>
                </a:solidFill>
              </a:rPr>
              <a:t>網路行銷企劃能力</a:t>
            </a:r>
            <a:r>
              <a:rPr lang="en-US" altLang="zh-TW" dirty="0"/>
              <a:t> 10 %</a:t>
            </a:r>
          </a:p>
          <a:p>
            <a:r>
              <a:rPr lang="zh-TW" altLang="en-US" dirty="0">
                <a:solidFill>
                  <a:srgbClr val="C00000"/>
                </a:solidFill>
              </a:rPr>
              <a:t>論文寫作與獨立研究能力  </a:t>
            </a:r>
            <a:r>
              <a:rPr lang="en-US" altLang="zh-TW" dirty="0"/>
              <a:t>10 %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52835-519C-294E-A0FF-27164518C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9D968E-DEA9-1C4C-A043-D28C80CD5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25CB93-721B-B349-8A36-5B8D376C4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0383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18679</TotalTime>
  <Words>3187</Words>
  <Application>Microsoft Macintosh PowerPoint</Application>
  <PresentationFormat>On-screen Show (4:3)</PresentationFormat>
  <Paragraphs>476</Paragraphs>
  <Slides>55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4" baseType="lpstr">
      <vt:lpstr>Arial Unicode MS</vt:lpstr>
      <vt:lpstr>標楷體</vt:lpstr>
      <vt:lpstr>標楷體</vt:lpstr>
      <vt:lpstr>Arial</vt:lpstr>
      <vt:lpstr>Calibri</vt:lpstr>
      <vt:lpstr>Helvetica Neue</vt:lpstr>
      <vt:lpstr>Impact</vt:lpstr>
      <vt:lpstr>Times New Roman</vt:lpstr>
      <vt:lpstr>Office 佈景主題</vt:lpstr>
      <vt:lpstr>資料探勘  (Data Mining)</vt:lpstr>
      <vt:lpstr>戴敏育 博士  (Min-Yuh Day, Ph.D.)</vt:lpstr>
      <vt:lpstr>PowerPoint Presentation</vt:lpstr>
      <vt:lpstr>國立臺北大學 109學年度第2學期 課程大綱 Spring 2021 (2021.02 - 2021.06)</vt:lpstr>
      <vt:lpstr>教學目標</vt:lpstr>
      <vt:lpstr>Course Objectives</vt:lpstr>
      <vt:lpstr>內容綱要</vt:lpstr>
      <vt:lpstr>Course Outline</vt:lpstr>
      <vt:lpstr>資訊管理研究所 系核心能力 (Core Competence) </vt:lpstr>
      <vt:lpstr>校四大基本素養 (Four Fundamental Qualities)</vt:lpstr>
      <vt:lpstr>商學院學習目標 (College Learning Goals)</vt:lpstr>
      <vt:lpstr>系所學習目標 (Department Learning Goals)</vt:lpstr>
      <vt:lpstr>PowerPoint Presentation</vt:lpstr>
      <vt:lpstr>PowerPoint Presentation</vt:lpstr>
      <vt:lpstr>PowerPoint Presentation</vt:lpstr>
      <vt:lpstr>教學方法與教學活動 (Teaching methods and activities)</vt:lpstr>
      <vt:lpstr>評量方式 (Evaluation Methods)</vt:lpstr>
      <vt:lpstr>指定用書  (Required Texts)</vt:lpstr>
      <vt:lpstr>參考書目 (Reference Books)</vt:lpstr>
      <vt:lpstr>Learning Data Mining with Python - Second Edition,  Robert Layton,  Packt Publishing, 2017</vt:lpstr>
      <vt:lpstr>Data Mining: Concepts and Techniques, Third Edition,  Jiawei Han, MichelineKamber and Jian Pei,  Morgan Kaufmann, 2011</vt:lpstr>
      <vt:lpstr>PowerPoint Presentation</vt:lpstr>
      <vt:lpstr>Big Data, Data Mining, and Machine Learning: Value Creation for Business Leaders and Practitioners,  Jared Dean,  Wiley, 2014.</vt:lpstr>
      <vt:lpstr>Social Network Based Big Data Analysis and Applications,  Lecture Notes in Social Networks,  Mehmet Kaya, Jalal Kawash, Suheil Khoury, Min-Yuh Day,  Springer International Publishing, 2018.</vt:lpstr>
      <vt:lpstr> Aurélien Géron (2019),  Hands-On Machine Learning with Scikit-Learn, Keras, and TensorFlow: Concepts, Tools, and Techniques to Build Intelligent Systems, 2nd Edition O’Reilly Media, 2019</vt:lpstr>
      <vt:lpstr>Hands-On Machine Learning with  Scikit-Learn, Keras, and TensorFlow</vt:lpstr>
      <vt:lpstr>AI, Big Data, Cloud Computing Evolution of Decision Support, Business Intelligence, and Analytics</vt:lpstr>
      <vt:lpstr>Data Mining  Is a Blend of Multiple Disciplines</vt:lpstr>
      <vt:lpstr>Data Mining at the  Intersection of Many Disciplines</vt:lpstr>
      <vt:lpstr>Data Mining Tasks &amp; Methods</vt:lpstr>
      <vt:lpstr>Data Science and  Business Intelligence</vt:lpstr>
      <vt:lpstr>Data Science and  Business Intelligence</vt:lpstr>
      <vt:lpstr>Data Science and  Business Intelligence</vt:lpstr>
      <vt:lpstr>Data Mining:  Core Analytics Process  The KDD Process for  Extracting Useful Knowledge  from Volumes of Data</vt:lpstr>
      <vt:lpstr>Fayyad, U., Piatetsky-Shapiro, G., &amp; Smyth, P. (1996).  The KDD Process for  Extracting Useful Knowledge  from Volumes of Data.  Communications of the ACM, 39(11), 27-34.</vt:lpstr>
      <vt:lpstr>Data Mining  Knowledge Discovery in Databases (KDD) Process (Fayyad et al., 1996)</vt:lpstr>
      <vt:lpstr>Knowledge Discovery (KDD) Process</vt:lpstr>
      <vt:lpstr>Data Mining Processing Pipeline (Charu Aggarwal, 2015)</vt:lpstr>
      <vt:lpstr>Stephan Kudyba (2014),  Big Data, Mining, and Analytics:  Components of Strategic Decision Making, Auerbach Publications</vt:lpstr>
      <vt:lpstr>Architecture of Big Data Analytics</vt:lpstr>
      <vt:lpstr>Architecture of Big Data Analytics</vt:lpstr>
      <vt:lpstr>Social Big Data Mining (Hiroshi Ishikawa, 2015)</vt:lpstr>
      <vt:lpstr>Architecture for  Social Big Data Mining (Hiroshi Ishikawa, 2015)</vt:lpstr>
      <vt:lpstr>Business Intelligence (BI) Infrastructure</vt:lpstr>
      <vt:lpstr>Data Warehouse Data Mining and Business Intelligence </vt:lpstr>
      <vt:lpstr>The Evolution of BI Capabilities</vt:lpstr>
      <vt:lpstr>Three Types of Analytics </vt:lpstr>
      <vt:lpstr>Big Data 4 V</vt:lpstr>
      <vt:lpstr>Value</vt:lpstr>
      <vt:lpstr>Artificial Intelligence Machine Learning &amp; Deep Learning</vt:lpstr>
      <vt:lpstr>AI, ML, DL</vt:lpstr>
      <vt:lpstr>Google Colab</vt:lpstr>
      <vt:lpstr>PowerPoint Presentation</vt:lpstr>
      <vt:lpstr>Summary</vt:lpstr>
      <vt:lpstr>PowerPoint Presentation</vt:lpstr>
    </vt:vector>
  </TitlesOfParts>
  <Manager/>
  <Company>NTPU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資料探勘 (Data Mining)</dc:title>
  <dc:subject/>
  <dc:creator>myday</dc:creator>
  <cp:keywords>資料探勘, Data Mining</cp:keywords>
  <dc:description>資料探勘 (Data Mining)</dc:description>
  <cp:lastModifiedBy>imyday@gmail.com</cp:lastModifiedBy>
  <cp:revision>1127</cp:revision>
  <cp:lastPrinted>2020-12-29T15:27:37Z</cp:lastPrinted>
  <dcterms:created xsi:type="dcterms:W3CDTF">2011-02-14T23:24:00Z</dcterms:created>
  <dcterms:modified xsi:type="dcterms:W3CDTF">2021-02-22T22:24:59Z</dcterms:modified>
  <cp:category/>
</cp:coreProperties>
</file>